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576"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7C79D-3D5F-38FD-B8A8-E5983EF2CC0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7ACE5F03-6B0A-0A1F-C6F6-964CC9E297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79F5BB74-2885-84C2-A1A6-0FA069C1433B}"/>
              </a:ext>
            </a:extLst>
          </p:cNvPr>
          <p:cNvSpPr>
            <a:spLocks noGrp="1"/>
          </p:cNvSpPr>
          <p:nvPr>
            <p:ph type="dt" sz="half" idx="10"/>
          </p:nvPr>
        </p:nvSpPr>
        <p:spPr/>
        <p:txBody>
          <a:bodyPr/>
          <a:lstStyle/>
          <a:p>
            <a:fld id="{7614C47B-8ED8-4F83-B2E6-ED57478F2124}" type="datetimeFigureOut">
              <a:rPr lang="en-GB" smtClean="0"/>
              <a:t>01/01/2024</a:t>
            </a:fld>
            <a:endParaRPr lang="en-GB"/>
          </a:p>
        </p:txBody>
      </p:sp>
      <p:sp>
        <p:nvSpPr>
          <p:cNvPr id="5" name="Footer Placeholder 4">
            <a:extLst>
              <a:ext uri="{FF2B5EF4-FFF2-40B4-BE49-F238E27FC236}">
                <a16:creationId xmlns:a16="http://schemas.microsoft.com/office/drawing/2014/main" id="{963595D0-52A7-B7A0-9875-FCEF680BA0D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E74404-4E91-B75F-60CA-FFF1485B064A}"/>
              </a:ext>
            </a:extLst>
          </p:cNvPr>
          <p:cNvSpPr>
            <a:spLocks noGrp="1"/>
          </p:cNvSpPr>
          <p:nvPr>
            <p:ph type="sldNum" sz="quarter" idx="12"/>
          </p:nvPr>
        </p:nvSpPr>
        <p:spPr/>
        <p:txBody>
          <a:bodyPr/>
          <a:lstStyle/>
          <a:p>
            <a:fld id="{9E4E38FC-0022-4572-A35F-9231D9386E6F}" type="slidenum">
              <a:rPr lang="en-GB" smtClean="0"/>
              <a:t>‹#›</a:t>
            </a:fld>
            <a:endParaRPr lang="en-GB"/>
          </a:p>
        </p:txBody>
      </p:sp>
    </p:spTree>
    <p:extLst>
      <p:ext uri="{BB962C8B-B14F-4D97-AF65-F5344CB8AC3E}">
        <p14:creationId xmlns:p14="http://schemas.microsoft.com/office/powerpoint/2010/main" val="1494828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A83D-6172-CF17-2DD4-76CA1DE536A0}"/>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7FC03A9C-AF18-7488-A939-1DB7F0820B8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4D3A3E8-1304-CF77-C0FA-8788D49C29B0}"/>
              </a:ext>
            </a:extLst>
          </p:cNvPr>
          <p:cNvSpPr>
            <a:spLocks noGrp="1"/>
          </p:cNvSpPr>
          <p:nvPr>
            <p:ph type="dt" sz="half" idx="10"/>
          </p:nvPr>
        </p:nvSpPr>
        <p:spPr/>
        <p:txBody>
          <a:bodyPr/>
          <a:lstStyle/>
          <a:p>
            <a:fld id="{7614C47B-8ED8-4F83-B2E6-ED57478F2124}" type="datetimeFigureOut">
              <a:rPr lang="en-GB" smtClean="0"/>
              <a:t>01/01/2024</a:t>
            </a:fld>
            <a:endParaRPr lang="en-GB"/>
          </a:p>
        </p:txBody>
      </p:sp>
      <p:sp>
        <p:nvSpPr>
          <p:cNvPr id="5" name="Footer Placeholder 4">
            <a:extLst>
              <a:ext uri="{FF2B5EF4-FFF2-40B4-BE49-F238E27FC236}">
                <a16:creationId xmlns:a16="http://schemas.microsoft.com/office/drawing/2014/main" id="{2D213BFF-BC73-4224-A74F-CAB2EAC20E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668A2A-1680-776D-6B1C-E8E6E0528ED6}"/>
              </a:ext>
            </a:extLst>
          </p:cNvPr>
          <p:cNvSpPr>
            <a:spLocks noGrp="1"/>
          </p:cNvSpPr>
          <p:nvPr>
            <p:ph type="sldNum" sz="quarter" idx="12"/>
          </p:nvPr>
        </p:nvSpPr>
        <p:spPr/>
        <p:txBody>
          <a:bodyPr/>
          <a:lstStyle/>
          <a:p>
            <a:fld id="{9E4E38FC-0022-4572-A35F-9231D9386E6F}" type="slidenum">
              <a:rPr lang="en-GB" smtClean="0"/>
              <a:t>‹#›</a:t>
            </a:fld>
            <a:endParaRPr lang="en-GB"/>
          </a:p>
        </p:txBody>
      </p:sp>
    </p:spTree>
    <p:extLst>
      <p:ext uri="{BB962C8B-B14F-4D97-AF65-F5344CB8AC3E}">
        <p14:creationId xmlns:p14="http://schemas.microsoft.com/office/powerpoint/2010/main" val="1431595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65C6DF-45E0-1E06-A8C1-89491A033D13}"/>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C6AFE32D-5FF8-C86F-631A-83A8D933B18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BA483B9-9765-CE53-D3F9-B23F6A83E97E}"/>
              </a:ext>
            </a:extLst>
          </p:cNvPr>
          <p:cNvSpPr>
            <a:spLocks noGrp="1"/>
          </p:cNvSpPr>
          <p:nvPr>
            <p:ph type="dt" sz="half" idx="10"/>
          </p:nvPr>
        </p:nvSpPr>
        <p:spPr/>
        <p:txBody>
          <a:bodyPr/>
          <a:lstStyle/>
          <a:p>
            <a:fld id="{7614C47B-8ED8-4F83-B2E6-ED57478F2124}" type="datetimeFigureOut">
              <a:rPr lang="en-GB" smtClean="0"/>
              <a:t>01/01/2024</a:t>
            </a:fld>
            <a:endParaRPr lang="en-GB"/>
          </a:p>
        </p:txBody>
      </p:sp>
      <p:sp>
        <p:nvSpPr>
          <p:cNvPr id="5" name="Footer Placeholder 4">
            <a:extLst>
              <a:ext uri="{FF2B5EF4-FFF2-40B4-BE49-F238E27FC236}">
                <a16:creationId xmlns:a16="http://schemas.microsoft.com/office/drawing/2014/main" id="{EB1B79CB-B182-BC07-61FC-08E271A5EB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229370-4277-6959-6428-6CF51C5A5072}"/>
              </a:ext>
            </a:extLst>
          </p:cNvPr>
          <p:cNvSpPr>
            <a:spLocks noGrp="1"/>
          </p:cNvSpPr>
          <p:nvPr>
            <p:ph type="sldNum" sz="quarter" idx="12"/>
          </p:nvPr>
        </p:nvSpPr>
        <p:spPr/>
        <p:txBody>
          <a:bodyPr/>
          <a:lstStyle/>
          <a:p>
            <a:fld id="{9E4E38FC-0022-4572-A35F-9231D9386E6F}" type="slidenum">
              <a:rPr lang="en-GB" smtClean="0"/>
              <a:t>‹#›</a:t>
            </a:fld>
            <a:endParaRPr lang="en-GB"/>
          </a:p>
        </p:txBody>
      </p:sp>
    </p:spTree>
    <p:extLst>
      <p:ext uri="{BB962C8B-B14F-4D97-AF65-F5344CB8AC3E}">
        <p14:creationId xmlns:p14="http://schemas.microsoft.com/office/powerpoint/2010/main" val="3476055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83D43-678D-DEC6-68C1-DCC11B4EDEE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52D8BE80-4CCC-3BA1-0A77-6B1741B0C73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921C117-A33A-752C-4502-46A226A3AE7A}"/>
              </a:ext>
            </a:extLst>
          </p:cNvPr>
          <p:cNvSpPr>
            <a:spLocks noGrp="1"/>
          </p:cNvSpPr>
          <p:nvPr>
            <p:ph type="dt" sz="half" idx="10"/>
          </p:nvPr>
        </p:nvSpPr>
        <p:spPr/>
        <p:txBody>
          <a:bodyPr/>
          <a:lstStyle/>
          <a:p>
            <a:fld id="{7614C47B-8ED8-4F83-B2E6-ED57478F2124}" type="datetimeFigureOut">
              <a:rPr lang="en-GB" smtClean="0"/>
              <a:t>01/01/2024</a:t>
            </a:fld>
            <a:endParaRPr lang="en-GB"/>
          </a:p>
        </p:txBody>
      </p:sp>
      <p:sp>
        <p:nvSpPr>
          <p:cNvPr id="5" name="Footer Placeholder 4">
            <a:extLst>
              <a:ext uri="{FF2B5EF4-FFF2-40B4-BE49-F238E27FC236}">
                <a16:creationId xmlns:a16="http://schemas.microsoft.com/office/drawing/2014/main" id="{DC2AA236-37A9-0AA5-4C4C-D76CE5AF381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DECC02-3FD0-E345-4EB3-E8266D501BD3}"/>
              </a:ext>
            </a:extLst>
          </p:cNvPr>
          <p:cNvSpPr>
            <a:spLocks noGrp="1"/>
          </p:cNvSpPr>
          <p:nvPr>
            <p:ph type="sldNum" sz="quarter" idx="12"/>
          </p:nvPr>
        </p:nvSpPr>
        <p:spPr/>
        <p:txBody>
          <a:bodyPr/>
          <a:lstStyle/>
          <a:p>
            <a:fld id="{9E4E38FC-0022-4572-A35F-9231D9386E6F}" type="slidenum">
              <a:rPr lang="en-GB" smtClean="0"/>
              <a:t>‹#›</a:t>
            </a:fld>
            <a:endParaRPr lang="en-GB"/>
          </a:p>
        </p:txBody>
      </p:sp>
    </p:spTree>
    <p:extLst>
      <p:ext uri="{BB962C8B-B14F-4D97-AF65-F5344CB8AC3E}">
        <p14:creationId xmlns:p14="http://schemas.microsoft.com/office/powerpoint/2010/main" val="3013420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350C4-3084-91AB-70C9-72F64B59E9B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8C98D117-CC93-0E8D-6AD7-5F6DF6307B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43459DE-B3AC-D8DF-1F6B-A5B82CE1656E}"/>
              </a:ext>
            </a:extLst>
          </p:cNvPr>
          <p:cNvSpPr>
            <a:spLocks noGrp="1"/>
          </p:cNvSpPr>
          <p:nvPr>
            <p:ph type="dt" sz="half" idx="10"/>
          </p:nvPr>
        </p:nvSpPr>
        <p:spPr/>
        <p:txBody>
          <a:bodyPr/>
          <a:lstStyle/>
          <a:p>
            <a:fld id="{7614C47B-8ED8-4F83-B2E6-ED57478F2124}" type="datetimeFigureOut">
              <a:rPr lang="en-GB" smtClean="0"/>
              <a:t>01/01/2024</a:t>
            </a:fld>
            <a:endParaRPr lang="en-GB"/>
          </a:p>
        </p:txBody>
      </p:sp>
      <p:sp>
        <p:nvSpPr>
          <p:cNvPr id="5" name="Footer Placeholder 4">
            <a:extLst>
              <a:ext uri="{FF2B5EF4-FFF2-40B4-BE49-F238E27FC236}">
                <a16:creationId xmlns:a16="http://schemas.microsoft.com/office/drawing/2014/main" id="{565BACDB-16D6-1690-B809-194BE580CD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C5B162-F588-E0B8-D902-DA13EC36557C}"/>
              </a:ext>
            </a:extLst>
          </p:cNvPr>
          <p:cNvSpPr>
            <a:spLocks noGrp="1"/>
          </p:cNvSpPr>
          <p:nvPr>
            <p:ph type="sldNum" sz="quarter" idx="12"/>
          </p:nvPr>
        </p:nvSpPr>
        <p:spPr/>
        <p:txBody>
          <a:bodyPr/>
          <a:lstStyle/>
          <a:p>
            <a:fld id="{9E4E38FC-0022-4572-A35F-9231D9386E6F}" type="slidenum">
              <a:rPr lang="en-GB" smtClean="0"/>
              <a:t>‹#›</a:t>
            </a:fld>
            <a:endParaRPr lang="en-GB"/>
          </a:p>
        </p:txBody>
      </p:sp>
    </p:spTree>
    <p:extLst>
      <p:ext uri="{BB962C8B-B14F-4D97-AF65-F5344CB8AC3E}">
        <p14:creationId xmlns:p14="http://schemas.microsoft.com/office/powerpoint/2010/main" val="2147029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6F8FB-2C1A-B46F-5AE0-E327092F5F52}"/>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CD5DFFB-DE82-1D73-2CE8-C84424136CE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583F5E9E-3B91-35C2-E942-4A1DD8EB54D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A5EEEECC-883A-28D4-2C0B-70B2115D4B15}"/>
              </a:ext>
            </a:extLst>
          </p:cNvPr>
          <p:cNvSpPr>
            <a:spLocks noGrp="1"/>
          </p:cNvSpPr>
          <p:nvPr>
            <p:ph type="dt" sz="half" idx="10"/>
          </p:nvPr>
        </p:nvSpPr>
        <p:spPr/>
        <p:txBody>
          <a:bodyPr/>
          <a:lstStyle/>
          <a:p>
            <a:fld id="{7614C47B-8ED8-4F83-B2E6-ED57478F2124}" type="datetimeFigureOut">
              <a:rPr lang="en-GB" smtClean="0"/>
              <a:t>01/01/2024</a:t>
            </a:fld>
            <a:endParaRPr lang="en-GB"/>
          </a:p>
        </p:txBody>
      </p:sp>
      <p:sp>
        <p:nvSpPr>
          <p:cNvPr id="6" name="Footer Placeholder 5">
            <a:extLst>
              <a:ext uri="{FF2B5EF4-FFF2-40B4-BE49-F238E27FC236}">
                <a16:creationId xmlns:a16="http://schemas.microsoft.com/office/drawing/2014/main" id="{2ADF5C55-7BF3-98EA-2532-D7866707B9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BE0591-CFE8-5D80-423A-5A6B2D608319}"/>
              </a:ext>
            </a:extLst>
          </p:cNvPr>
          <p:cNvSpPr>
            <a:spLocks noGrp="1"/>
          </p:cNvSpPr>
          <p:nvPr>
            <p:ph type="sldNum" sz="quarter" idx="12"/>
          </p:nvPr>
        </p:nvSpPr>
        <p:spPr/>
        <p:txBody>
          <a:bodyPr/>
          <a:lstStyle/>
          <a:p>
            <a:fld id="{9E4E38FC-0022-4572-A35F-9231D9386E6F}" type="slidenum">
              <a:rPr lang="en-GB" smtClean="0"/>
              <a:t>‹#›</a:t>
            </a:fld>
            <a:endParaRPr lang="en-GB"/>
          </a:p>
        </p:txBody>
      </p:sp>
    </p:spTree>
    <p:extLst>
      <p:ext uri="{BB962C8B-B14F-4D97-AF65-F5344CB8AC3E}">
        <p14:creationId xmlns:p14="http://schemas.microsoft.com/office/powerpoint/2010/main" val="3330175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7F546-CBFD-12CB-0380-DB97F5EF7E9D}"/>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5D01EA40-EF77-7FD3-9982-3726D48AA4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7FD83AA-8E3F-0D5F-1EC8-A29F8C8B8FB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1715004A-8B9D-F04E-9822-2CB55342D0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053F3EE-8071-5210-5FC4-5D2591F6211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94AE9002-48FB-B18B-3240-791A639FEEA5}"/>
              </a:ext>
            </a:extLst>
          </p:cNvPr>
          <p:cNvSpPr>
            <a:spLocks noGrp="1"/>
          </p:cNvSpPr>
          <p:nvPr>
            <p:ph type="dt" sz="half" idx="10"/>
          </p:nvPr>
        </p:nvSpPr>
        <p:spPr/>
        <p:txBody>
          <a:bodyPr/>
          <a:lstStyle/>
          <a:p>
            <a:fld id="{7614C47B-8ED8-4F83-B2E6-ED57478F2124}" type="datetimeFigureOut">
              <a:rPr lang="en-GB" smtClean="0"/>
              <a:t>01/01/2024</a:t>
            </a:fld>
            <a:endParaRPr lang="en-GB"/>
          </a:p>
        </p:txBody>
      </p:sp>
      <p:sp>
        <p:nvSpPr>
          <p:cNvPr id="8" name="Footer Placeholder 7">
            <a:extLst>
              <a:ext uri="{FF2B5EF4-FFF2-40B4-BE49-F238E27FC236}">
                <a16:creationId xmlns:a16="http://schemas.microsoft.com/office/drawing/2014/main" id="{E5FC7F04-90DD-C2E9-3AFF-E6784B5DE1C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719CA32-2633-E8DD-C920-8DA303B07613}"/>
              </a:ext>
            </a:extLst>
          </p:cNvPr>
          <p:cNvSpPr>
            <a:spLocks noGrp="1"/>
          </p:cNvSpPr>
          <p:nvPr>
            <p:ph type="sldNum" sz="quarter" idx="12"/>
          </p:nvPr>
        </p:nvSpPr>
        <p:spPr/>
        <p:txBody>
          <a:bodyPr/>
          <a:lstStyle/>
          <a:p>
            <a:fld id="{9E4E38FC-0022-4572-A35F-9231D9386E6F}" type="slidenum">
              <a:rPr lang="en-GB" smtClean="0"/>
              <a:t>‹#›</a:t>
            </a:fld>
            <a:endParaRPr lang="en-GB"/>
          </a:p>
        </p:txBody>
      </p:sp>
    </p:spTree>
    <p:extLst>
      <p:ext uri="{BB962C8B-B14F-4D97-AF65-F5344CB8AC3E}">
        <p14:creationId xmlns:p14="http://schemas.microsoft.com/office/powerpoint/2010/main" val="1428594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E237B-C06A-72B4-9418-5DF232D851D9}"/>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ACF3B137-DDC2-FC18-9D04-619DEDD4AF07}"/>
              </a:ext>
            </a:extLst>
          </p:cNvPr>
          <p:cNvSpPr>
            <a:spLocks noGrp="1"/>
          </p:cNvSpPr>
          <p:nvPr>
            <p:ph type="dt" sz="half" idx="10"/>
          </p:nvPr>
        </p:nvSpPr>
        <p:spPr/>
        <p:txBody>
          <a:bodyPr/>
          <a:lstStyle/>
          <a:p>
            <a:fld id="{7614C47B-8ED8-4F83-B2E6-ED57478F2124}" type="datetimeFigureOut">
              <a:rPr lang="en-GB" smtClean="0"/>
              <a:t>01/01/2024</a:t>
            </a:fld>
            <a:endParaRPr lang="en-GB"/>
          </a:p>
        </p:txBody>
      </p:sp>
      <p:sp>
        <p:nvSpPr>
          <p:cNvPr id="4" name="Footer Placeholder 3">
            <a:extLst>
              <a:ext uri="{FF2B5EF4-FFF2-40B4-BE49-F238E27FC236}">
                <a16:creationId xmlns:a16="http://schemas.microsoft.com/office/drawing/2014/main" id="{4A14945B-89EA-8056-7638-D4AA3B58EC1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BC0538D-66A0-31C9-16FC-DB4C8462F09F}"/>
              </a:ext>
            </a:extLst>
          </p:cNvPr>
          <p:cNvSpPr>
            <a:spLocks noGrp="1"/>
          </p:cNvSpPr>
          <p:nvPr>
            <p:ph type="sldNum" sz="quarter" idx="12"/>
          </p:nvPr>
        </p:nvSpPr>
        <p:spPr/>
        <p:txBody>
          <a:bodyPr/>
          <a:lstStyle/>
          <a:p>
            <a:fld id="{9E4E38FC-0022-4572-A35F-9231D9386E6F}" type="slidenum">
              <a:rPr lang="en-GB" smtClean="0"/>
              <a:t>‹#›</a:t>
            </a:fld>
            <a:endParaRPr lang="en-GB"/>
          </a:p>
        </p:txBody>
      </p:sp>
    </p:spTree>
    <p:extLst>
      <p:ext uri="{BB962C8B-B14F-4D97-AF65-F5344CB8AC3E}">
        <p14:creationId xmlns:p14="http://schemas.microsoft.com/office/powerpoint/2010/main" val="1763529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266147-54BC-CA60-79A7-7C80995D9E10}"/>
              </a:ext>
            </a:extLst>
          </p:cNvPr>
          <p:cNvSpPr>
            <a:spLocks noGrp="1"/>
          </p:cNvSpPr>
          <p:nvPr>
            <p:ph type="dt" sz="half" idx="10"/>
          </p:nvPr>
        </p:nvSpPr>
        <p:spPr/>
        <p:txBody>
          <a:bodyPr/>
          <a:lstStyle/>
          <a:p>
            <a:fld id="{7614C47B-8ED8-4F83-B2E6-ED57478F2124}" type="datetimeFigureOut">
              <a:rPr lang="en-GB" smtClean="0"/>
              <a:t>01/01/2024</a:t>
            </a:fld>
            <a:endParaRPr lang="en-GB"/>
          </a:p>
        </p:txBody>
      </p:sp>
      <p:sp>
        <p:nvSpPr>
          <p:cNvPr id="3" name="Footer Placeholder 2">
            <a:extLst>
              <a:ext uri="{FF2B5EF4-FFF2-40B4-BE49-F238E27FC236}">
                <a16:creationId xmlns:a16="http://schemas.microsoft.com/office/drawing/2014/main" id="{6080F558-E8CD-027B-C803-49808226C5A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32C7729-3AAD-921E-F4DE-B0631DFAFBE5}"/>
              </a:ext>
            </a:extLst>
          </p:cNvPr>
          <p:cNvSpPr>
            <a:spLocks noGrp="1"/>
          </p:cNvSpPr>
          <p:nvPr>
            <p:ph type="sldNum" sz="quarter" idx="12"/>
          </p:nvPr>
        </p:nvSpPr>
        <p:spPr/>
        <p:txBody>
          <a:bodyPr/>
          <a:lstStyle/>
          <a:p>
            <a:fld id="{9E4E38FC-0022-4572-A35F-9231D9386E6F}" type="slidenum">
              <a:rPr lang="en-GB" smtClean="0"/>
              <a:t>‹#›</a:t>
            </a:fld>
            <a:endParaRPr lang="en-GB"/>
          </a:p>
        </p:txBody>
      </p:sp>
    </p:spTree>
    <p:extLst>
      <p:ext uri="{BB962C8B-B14F-4D97-AF65-F5344CB8AC3E}">
        <p14:creationId xmlns:p14="http://schemas.microsoft.com/office/powerpoint/2010/main" val="547694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C3C5F-0979-FEC9-CB4F-54CEF1B82FF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896CFCD8-7945-CBE2-3B06-6D656F501D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93A49469-E849-2F26-C04C-738539D4B9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FAAA856-8AC5-4DF8-ACEA-761CB9FDE115}"/>
              </a:ext>
            </a:extLst>
          </p:cNvPr>
          <p:cNvSpPr>
            <a:spLocks noGrp="1"/>
          </p:cNvSpPr>
          <p:nvPr>
            <p:ph type="dt" sz="half" idx="10"/>
          </p:nvPr>
        </p:nvSpPr>
        <p:spPr/>
        <p:txBody>
          <a:bodyPr/>
          <a:lstStyle/>
          <a:p>
            <a:fld id="{7614C47B-8ED8-4F83-B2E6-ED57478F2124}" type="datetimeFigureOut">
              <a:rPr lang="en-GB" smtClean="0"/>
              <a:t>01/01/2024</a:t>
            </a:fld>
            <a:endParaRPr lang="en-GB"/>
          </a:p>
        </p:txBody>
      </p:sp>
      <p:sp>
        <p:nvSpPr>
          <p:cNvPr id="6" name="Footer Placeholder 5">
            <a:extLst>
              <a:ext uri="{FF2B5EF4-FFF2-40B4-BE49-F238E27FC236}">
                <a16:creationId xmlns:a16="http://schemas.microsoft.com/office/drawing/2014/main" id="{5782765B-A0E6-4F1A-AAA3-B81C89CFA78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DFE9A1-83FE-0D29-99EE-6E387969085D}"/>
              </a:ext>
            </a:extLst>
          </p:cNvPr>
          <p:cNvSpPr>
            <a:spLocks noGrp="1"/>
          </p:cNvSpPr>
          <p:nvPr>
            <p:ph type="sldNum" sz="quarter" idx="12"/>
          </p:nvPr>
        </p:nvSpPr>
        <p:spPr/>
        <p:txBody>
          <a:bodyPr/>
          <a:lstStyle/>
          <a:p>
            <a:fld id="{9E4E38FC-0022-4572-A35F-9231D9386E6F}" type="slidenum">
              <a:rPr lang="en-GB" smtClean="0"/>
              <a:t>‹#›</a:t>
            </a:fld>
            <a:endParaRPr lang="en-GB"/>
          </a:p>
        </p:txBody>
      </p:sp>
    </p:spTree>
    <p:extLst>
      <p:ext uri="{BB962C8B-B14F-4D97-AF65-F5344CB8AC3E}">
        <p14:creationId xmlns:p14="http://schemas.microsoft.com/office/powerpoint/2010/main" val="2648260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A544E-8CF2-22B7-DEDD-9A4637BA27C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9B9C70E5-2B9D-ECA1-E3B4-B7C82F60F9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E029DBD-F78A-E878-B5B3-FADCE6055E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91A8ADE-3031-12AC-E47B-B72D1743C1FA}"/>
              </a:ext>
            </a:extLst>
          </p:cNvPr>
          <p:cNvSpPr>
            <a:spLocks noGrp="1"/>
          </p:cNvSpPr>
          <p:nvPr>
            <p:ph type="dt" sz="half" idx="10"/>
          </p:nvPr>
        </p:nvSpPr>
        <p:spPr/>
        <p:txBody>
          <a:bodyPr/>
          <a:lstStyle/>
          <a:p>
            <a:fld id="{7614C47B-8ED8-4F83-B2E6-ED57478F2124}" type="datetimeFigureOut">
              <a:rPr lang="en-GB" smtClean="0"/>
              <a:t>01/01/2024</a:t>
            </a:fld>
            <a:endParaRPr lang="en-GB"/>
          </a:p>
        </p:txBody>
      </p:sp>
      <p:sp>
        <p:nvSpPr>
          <p:cNvPr id="6" name="Footer Placeholder 5">
            <a:extLst>
              <a:ext uri="{FF2B5EF4-FFF2-40B4-BE49-F238E27FC236}">
                <a16:creationId xmlns:a16="http://schemas.microsoft.com/office/drawing/2014/main" id="{EC253049-B63A-F66D-3D31-2AFCD01FBA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6987BA-C653-2AE2-6DD0-A32699C587F5}"/>
              </a:ext>
            </a:extLst>
          </p:cNvPr>
          <p:cNvSpPr>
            <a:spLocks noGrp="1"/>
          </p:cNvSpPr>
          <p:nvPr>
            <p:ph type="sldNum" sz="quarter" idx="12"/>
          </p:nvPr>
        </p:nvSpPr>
        <p:spPr/>
        <p:txBody>
          <a:bodyPr/>
          <a:lstStyle/>
          <a:p>
            <a:fld id="{9E4E38FC-0022-4572-A35F-9231D9386E6F}" type="slidenum">
              <a:rPr lang="en-GB" smtClean="0"/>
              <a:t>‹#›</a:t>
            </a:fld>
            <a:endParaRPr lang="en-GB"/>
          </a:p>
        </p:txBody>
      </p:sp>
    </p:spTree>
    <p:extLst>
      <p:ext uri="{BB962C8B-B14F-4D97-AF65-F5344CB8AC3E}">
        <p14:creationId xmlns:p14="http://schemas.microsoft.com/office/powerpoint/2010/main" val="3088985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1F59C1-4B16-D97F-1ED0-9942AF5157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AD60C033-38C0-B05F-8916-AF725EB4E1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5C2AC59-D039-C0E2-C565-1083D1D4A5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14C47B-8ED8-4F83-B2E6-ED57478F2124}" type="datetimeFigureOut">
              <a:rPr lang="en-GB" smtClean="0"/>
              <a:t>01/01/2024</a:t>
            </a:fld>
            <a:endParaRPr lang="en-GB"/>
          </a:p>
        </p:txBody>
      </p:sp>
      <p:sp>
        <p:nvSpPr>
          <p:cNvPr id="5" name="Footer Placeholder 4">
            <a:extLst>
              <a:ext uri="{FF2B5EF4-FFF2-40B4-BE49-F238E27FC236}">
                <a16:creationId xmlns:a16="http://schemas.microsoft.com/office/drawing/2014/main" id="{D4C3E8E4-CF42-EADB-BBD9-B1AF0B3084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8437D60-70AF-188C-D1E6-2D10A54EAD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E38FC-0022-4572-A35F-9231D9386E6F}" type="slidenum">
              <a:rPr lang="en-GB" smtClean="0"/>
              <a:t>‹#›</a:t>
            </a:fld>
            <a:endParaRPr lang="en-GB"/>
          </a:p>
        </p:txBody>
      </p:sp>
    </p:spTree>
    <p:extLst>
      <p:ext uri="{BB962C8B-B14F-4D97-AF65-F5344CB8AC3E}">
        <p14:creationId xmlns:p14="http://schemas.microsoft.com/office/powerpoint/2010/main" val="2436283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3E70-A559-8C2B-9E55-5726089E80FA}"/>
              </a:ext>
            </a:extLst>
          </p:cNvPr>
          <p:cNvSpPr>
            <a:spLocks noGrp="1"/>
          </p:cNvSpPr>
          <p:nvPr>
            <p:ph type="title"/>
          </p:nvPr>
        </p:nvSpPr>
        <p:spPr/>
        <p:txBody>
          <a:bodyPr/>
          <a:lstStyle/>
          <a:p>
            <a:r>
              <a:rPr lang="en-GB" dirty="0">
                <a:solidFill>
                  <a:schemeClr val="bg1"/>
                </a:solidFill>
              </a:rPr>
              <a:t>Exercise 8</a:t>
            </a:r>
          </a:p>
        </p:txBody>
      </p:sp>
      <p:pic>
        <p:nvPicPr>
          <p:cNvPr id="5" name="Content Placeholder 4" descr="A screen shot of a graph&#10;&#10;Description automatically generated">
            <a:extLst>
              <a:ext uri="{FF2B5EF4-FFF2-40B4-BE49-F238E27FC236}">
                <a16:creationId xmlns:a16="http://schemas.microsoft.com/office/drawing/2014/main" id="{EDE1E0EB-5E6D-54E8-0016-9333566E66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8371" y="1825625"/>
            <a:ext cx="10215257" cy="4351338"/>
          </a:xfrm>
        </p:spPr>
      </p:pic>
    </p:spTree>
    <p:extLst>
      <p:ext uri="{BB962C8B-B14F-4D97-AF65-F5344CB8AC3E}">
        <p14:creationId xmlns:p14="http://schemas.microsoft.com/office/powerpoint/2010/main" val="4260560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FC32C-C4F1-4E8D-57FD-7DAECD22DD9A}"/>
              </a:ext>
            </a:extLst>
          </p:cNvPr>
          <p:cNvSpPr>
            <a:spLocks noGrp="1"/>
          </p:cNvSpPr>
          <p:nvPr>
            <p:ph type="title"/>
          </p:nvPr>
        </p:nvSpPr>
        <p:spPr/>
        <p:txBody>
          <a:bodyPr/>
          <a:lstStyle/>
          <a:p>
            <a:r>
              <a:rPr lang="en-GB" dirty="0">
                <a:solidFill>
                  <a:schemeClr val="bg1"/>
                </a:solidFill>
              </a:rPr>
              <a:t>Exercise 8</a:t>
            </a:r>
          </a:p>
        </p:txBody>
      </p:sp>
      <p:sp>
        <p:nvSpPr>
          <p:cNvPr id="3" name="Content Placeholder 2">
            <a:extLst>
              <a:ext uri="{FF2B5EF4-FFF2-40B4-BE49-F238E27FC236}">
                <a16:creationId xmlns:a16="http://schemas.microsoft.com/office/drawing/2014/main" id="{2F6355F5-FF9F-3D97-EEA3-4C9810BE29FA}"/>
              </a:ext>
            </a:extLst>
          </p:cNvPr>
          <p:cNvSpPr>
            <a:spLocks noGrp="1"/>
          </p:cNvSpPr>
          <p:nvPr>
            <p:ph idx="1"/>
          </p:nvPr>
        </p:nvSpPr>
        <p:spPr/>
        <p:txBody>
          <a:bodyPr/>
          <a:lstStyle/>
          <a:p>
            <a:r>
              <a:rPr lang="en-GB" dirty="0">
                <a:solidFill>
                  <a:schemeClr val="bg1"/>
                </a:solidFill>
              </a:rPr>
              <a:t>As can be seen in the image above, the capacitor slows down the voltage decrease across the parallel </a:t>
            </a:r>
            <a:r>
              <a:rPr lang="en-GB" dirty="0" err="1">
                <a:solidFill>
                  <a:schemeClr val="bg1"/>
                </a:solidFill>
              </a:rPr>
              <a:t>resistor&amp;capacitor</a:t>
            </a:r>
            <a:r>
              <a:rPr lang="en-GB" dirty="0">
                <a:solidFill>
                  <a:schemeClr val="bg1"/>
                </a:solidFill>
              </a:rPr>
              <a:t> (and make it a shape similar to a </a:t>
            </a:r>
            <a:r>
              <a:rPr lang="en-GB" dirty="0" err="1">
                <a:solidFill>
                  <a:schemeClr val="bg1"/>
                </a:solidFill>
              </a:rPr>
              <a:t>e^x</a:t>
            </a:r>
            <a:r>
              <a:rPr lang="en-GB" dirty="0">
                <a:solidFill>
                  <a:schemeClr val="bg1"/>
                </a:solidFill>
              </a:rPr>
              <a:t> curve). This also results in the minimum voltage being 297mV instead of 0 after the initial charging.</a:t>
            </a:r>
          </a:p>
        </p:txBody>
      </p:sp>
    </p:spTree>
    <p:extLst>
      <p:ext uri="{BB962C8B-B14F-4D97-AF65-F5344CB8AC3E}">
        <p14:creationId xmlns:p14="http://schemas.microsoft.com/office/powerpoint/2010/main" val="1199614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1EA0-1B15-3E82-6DE5-93C9EFEAF942}"/>
              </a:ext>
            </a:extLst>
          </p:cNvPr>
          <p:cNvSpPr>
            <a:spLocks noGrp="1"/>
          </p:cNvSpPr>
          <p:nvPr>
            <p:ph type="title"/>
          </p:nvPr>
        </p:nvSpPr>
        <p:spPr/>
        <p:txBody>
          <a:bodyPr/>
          <a:lstStyle/>
          <a:p>
            <a:r>
              <a:rPr lang="en-GB" dirty="0">
                <a:solidFill>
                  <a:schemeClr val="bg1"/>
                </a:solidFill>
              </a:rPr>
              <a:t>Exercise 8</a:t>
            </a:r>
          </a:p>
        </p:txBody>
      </p:sp>
      <p:pic>
        <p:nvPicPr>
          <p:cNvPr id="12" name="Content Placeholder 11" descr="A screen shot of a computer&#10;&#10;Description automatically generated">
            <a:extLst>
              <a:ext uri="{FF2B5EF4-FFF2-40B4-BE49-F238E27FC236}">
                <a16:creationId xmlns:a16="http://schemas.microsoft.com/office/drawing/2014/main" id="{FB38D4BB-1BF7-BBB0-20B6-280A58D69E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15258"/>
            <a:ext cx="4972438" cy="2115490"/>
          </a:xfrm>
        </p:spPr>
      </p:pic>
      <p:pic>
        <p:nvPicPr>
          <p:cNvPr id="14" name="Picture 13" descr="A screen shot of a computer screen&#10;&#10;Description automatically generated">
            <a:extLst>
              <a:ext uri="{FF2B5EF4-FFF2-40B4-BE49-F238E27FC236}">
                <a16:creationId xmlns:a16="http://schemas.microsoft.com/office/drawing/2014/main" id="{C62BD615-3ADB-10C2-1538-96BB20FEE0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1363" y="1736959"/>
            <a:ext cx="4972437" cy="2110305"/>
          </a:xfrm>
          <a:prstGeom prst="rect">
            <a:avLst/>
          </a:prstGeom>
        </p:spPr>
      </p:pic>
      <p:pic>
        <p:nvPicPr>
          <p:cNvPr id="16" name="Picture 15" descr="A screen shot of a graph&#10;&#10;Description automatically generated">
            <a:extLst>
              <a:ext uri="{FF2B5EF4-FFF2-40B4-BE49-F238E27FC236}">
                <a16:creationId xmlns:a16="http://schemas.microsoft.com/office/drawing/2014/main" id="{F4898763-6105-F998-FEBD-D2109E4386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1" y="4018105"/>
            <a:ext cx="4972438" cy="2125860"/>
          </a:xfrm>
          <a:prstGeom prst="rect">
            <a:avLst/>
          </a:prstGeom>
        </p:spPr>
      </p:pic>
      <p:sp>
        <p:nvSpPr>
          <p:cNvPr id="18" name="TextBox 17">
            <a:extLst>
              <a:ext uri="{FF2B5EF4-FFF2-40B4-BE49-F238E27FC236}">
                <a16:creationId xmlns:a16="http://schemas.microsoft.com/office/drawing/2014/main" id="{E1C70799-DDC4-B252-28C6-DFC7F992AED2}"/>
              </a:ext>
            </a:extLst>
          </p:cNvPr>
          <p:cNvSpPr txBox="1"/>
          <p:nvPr/>
        </p:nvSpPr>
        <p:spPr>
          <a:xfrm>
            <a:off x="2925111" y="2782508"/>
            <a:ext cx="798617" cy="461665"/>
          </a:xfrm>
          <a:prstGeom prst="rect">
            <a:avLst/>
          </a:prstGeom>
          <a:noFill/>
        </p:spPr>
        <p:txBody>
          <a:bodyPr wrap="none" rtlCol="0">
            <a:spAutoFit/>
          </a:bodyPr>
          <a:lstStyle/>
          <a:p>
            <a:r>
              <a:rPr lang="en-GB" sz="2400" dirty="0">
                <a:solidFill>
                  <a:schemeClr val="bg1"/>
                </a:solidFill>
              </a:rPr>
              <a:t>20uF</a:t>
            </a:r>
          </a:p>
        </p:txBody>
      </p:sp>
      <p:sp>
        <p:nvSpPr>
          <p:cNvPr id="19" name="TextBox 18">
            <a:extLst>
              <a:ext uri="{FF2B5EF4-FFF2-40B4-BE49-F238E27FC236}">
                <a16:creationId xmlns:a16="http://schemas.microsoft.com/office/drawing/2014/main" id="{FB553C52-EE19-27B3-DB8D-F99B07ECDA1F}"/>
              </a:ext>
            </a:extLst>
          </p:cNvPr>
          <p:cNvSpPr txBox="1"/>
          <p:nvPr/>
        </p:nvSpPr>
        <p:spPr>
          <a:xfrm>
            <a:off x="8468272" y="2807040"/>
            <a:ext cx="798617" cy="461665"/>
          </a:xfrm>
          <a:prstGeom prst="rect">
            <a:avLst/>
          </a:prstGeom>
          <a:noFill/>
        </p:spPr>
        <p:txBody>
          <a:bodyPr wrap="none" rtlCol="0">
            <a:spAutoFit/>
          </a:bodyPr>
          <a:lstStyle/>
          <a:p>
            <a:r>
              <a:rPr lang="en-GB" sz="2400" dirty="0">
                <a:solidFill>
                  <a:schemeClr val="bg1"/>
                </a:solidFill>
              </a:rPr>
              <a:t>50uF</a:t>
            </a:r>
          </a:p>
        </p:txBody>
      </p:sp>
      <p:sp>
        <p:nvSpPr>
          <p:cNvPr id="20" name="TextBox 19">
            <a:extLst>
              <a:ext uri="{FF2B5EF4-FFF2-40B4-BE49-F238E27FC236}">
                <a16:creationId xmlns:a16="http://schemas.microsoft.com/office/drawing/2014/main" id="{6C9AFF4E-7D68-821E-C2C9-588D5C001858}"/>
              </a:ext>
            </a:extLst>
          </p:cNvPr>
          <p:cNvSpPr txBox="1"/>
          <p:nvPr/>
        </p:nvSpPr>
        <p:spPr>
          <a:xfrm>
            <a:off x="2847365" y="5224621"/>
            <a:ext cx="954107" cy="461665"/>
          </a:xfrm>
          <a:prstGeom prst="rect">
            <a:avLst/>
          </a:prstGeom>
          <a:noFill/>
        </p:spPr>
        <p:txBody>
          <a:bodyPr wrap="none" rtlCol="0">
            <a:spAutoFit/>
          </a:bodyPr>
          <a:lstStyle/>
          <a:p>
            <a:r>
              <a:rPr lang="en-GB" sz="2400" dirty="0">
                <a:solidFill>
                  <a:schemeClr val="bg1"/>
                </a:solidFill>
              </a:rPr>
              <a:t>100uF</a:t>
            </a:r>
          </a:p>
        </p:txBody>
      </p:sp>
    </p:spTree>
    <p:extLst>
      <p:ext uri="{BB962C8B-B14F-4D97-AF65-F5344CB8AC3E}">
        <p14:creationId xmlns:p14="http://schemas.microsoft.com/office/powerpoint/2010/main" val="2201345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D1751-AD4E-5246-D1DF-FC8923552757}"/>
              </a:ext>
            </a:extLst>
          </p:cNvPr>
          <p:cNvSpPr>
            <a:spLocks noGrp="1"/>
          </p:cNvSpPr>
          <p:nvPr>
            <p:ph type="title"/>
          </p:nvPr>
        </p:nvSpPr>
        <p:spPr/>
        <p:txBody>
          <a:bodyPr/>
          <a:lstStyle/>
          <a:p>
            <a:r>
              <a:rPr lang="en-GB" dirty="0">
                <a:solidFill>
                  <a:schemeClr val="bg1"/>
                </a:solidFill>
              </a:rPr>
              <a:t>Exercise 8</a:t>
            </a:r>
          </a:p>
        </p:txBody>
      </p:sp>
      <p:pic>
        <p:nvPicPr>
          <p:cNvPr id="5" name="Content Placeholder 4" descr="A screenshot of a computer screen&#10;&#10;Description automatically generated">
            <a:extLst>
              <a:ext uri="{FF2B5EF4-FFF2-40B4-BE49-F238E27FC236}">
                <a16:creationId xmlns:a16="http://schemas.microsoft.com/office/drawing/2014/main" id="{370C6320-EA66-A604-EF2B-9006E6522E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4133" y="1767873"/>
            <a:ext cx="8498417" cy="3593439"/>
          </a:xfrm>
        </p:spPr>
      </p:pic>
      <p:sp>
        <p:nvSpPr>
          <p:cNvPr id="6" name="TextBox 5">
            <a:extLst>
              <a:ext uri="{FF2B5EF4-FFF2-40B4-BE49-F238E27FC236}">
                <a16:creationId xmlns:a16="http://schemas.microsoft.com/office/drawing/2014/main" id="{B771A1D2-CA5B-6052-F2A5-C7CCC0526A7B}"/>
              </a:ext>
            </a:extLst>
          </p:cNvPr>
          <p:cNvSpPr txBox="1"/>
          <p:nvPr/>
        </p:nvSpPr>
        <p:spPr>
          <a:xfrm>
            <a:off x="8972550" y="1690688"/>
            <a:ext cx="3059029" cy="4154984"/>
          </a:xfrm>
          <a:prstGeom prst="rect">
            <a:avLst/>
          </a:prstGeom>
          <a:noFill/>
        </p:spPr>
        <p:txBody>
          <a:bodyPr wrap="square" rtlCol="0">
            <a:spAutoFit/>
          </a:bodyPr>
          <a:lstStyle/>
          <a:p>
            <a:r>
              <a:rPr lang="en-GB" sz="2200" dirty="0">
                <a:solidFill>
                  <a:schemeClr val="bg1"/>
                </a:solidFill>
              </a:rPr>
              <a:t>When C = 1mF, the “delay” of increase of voltage caused by the capacitor becomes so significant that it takes several times for the voltage to reach its peak.</a:t>
            </a:r>
          </a:p>
          <a:p>
            <a:r>
              <a:rPr lang="en-GB" sz="2200" dirty="0">
                <a:solidFill>
                  <a:schemeClr val="bg1"/>
                </a:solidFill>
              </a:rPr>
              <a:t>Due to the capacitor also countering voltage decrease, the voltage changes are nearly negligible.</a:t>
            </a:r>
          </a:p>
        </p:txBody>
      </p:sp>
    </p:spTree>
    <p:extLst>
      <p:ext uri="{BB962C8B-B14F-4D97-AF65-F5344CB8AC3E}">
        <p14:creationId xmlns:p14="http://schemas.microsoft.com/office/powerpoint/2010/main" val="1889617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DAB5D-6216-159D-0542-ACB544BF5C00}"/>
              </a:ext>
            </a:extLst>
          </p:cNvPr>
          <p:cNvSpPr>
            <a:spLocks noGrp="1"/>
          </p:cNvSpPr>
          <p:nvPr>
            <p:ph type="title"/>
          </p:nvPr>
        </p:nvSpPr>
        <p:spPr/>
        <p:txBody>
          <a:bodyPr/>
          <a:lstStyle/>
          <a:p>
            <a:r>
              <a:rPr lang="en-GB" dirty="0">
                <a:solidFill>
                  <a:schemeClr val="bg1"/>
                </a:solidFill>
              </a:rPr>
              <a:t>Exercise 8</a:t>
            </a:r>
          </a:p>
        </p:txBody>
      </p:sp>
      <p:sp>
        <p:nvSpPr>
          <p:cNvPr id="3" name="Content Placeholder 2">
            <a:extLst>
              <a:ext uri="{FF2B5EF4-FFF2-40B4-BE49-F238E27FC236}">
                <a16:creationId xmlns:a16="http://schemas.microsoft.com/office/drawing/2014/main" id="{8DD60F04-4C71-8979-CD40-0D2ADBDD46A0}"/>
              </a:ext>
            </a:extLst>
          </p:cNvPr>
          <p:cNvSpPr>
            <a:spLocks noGrp="1"/>
          </p:cNvSpPr>
          <p:nvPr>
            <p:ph idx="1"/>
          </p:nvPr>
        </p:nvSpPr>
        <p:spPr/>
        <p:txBody>
          <a:bodyPr/>
          <a:lstStyle/>
          <a:p>
            <a:r>
              <a:rPr lang="en-GB" dirty="0">
                <a:solidFill>
                  <a:schemeClr val="bg1"/>
                </a:solidFill>
              </a:rPr>
              <a:t>From the previous images, we can see that between </a:t>
            </a:r>
            <a:r>
              <a:rPr lang="en-GB" dirty="0">
                <a:solidFill>
                  <a:srgbClr val="C00000"/>
                </a:solidFill>
              </a:rPr>
              <a:t>50-100 </a:t>
            </a:r>
            <a:r>
              <a:rPr lang="en-GB" dirty="0" err="1">
                <a:solidFill>
                  <a:srgbClr val="C00000"/>
                </a:solidFill>
              </a:rPr>
              <a:t>uF</a:t>
            </a:r>
            <a:r>
              <a:rPr lang="en-GB" dirty="0">
                <a:solidFill>
                  <a:srgbClr val="C00000"/>
                </a:solidFill>
              </a:rPr>
              <a:t> * </a:t>
            </a:r>
            <a:r>
              <a:rPr lang="en-GB" dirty="0">
                <a:solidFill>
                  <a:schemeClr val="bg1"/>
                </a:solidFill>
              </a:rPr>
              <a:t>is a decent range where the AC ripple should be around 1/10 of their DC offset.</a:t>
            </a:r>
          </a:p>
          <a:p>
            <a:r>
              <a:rPr lang="en-GB" dirty="0">
                <a:solidFill>
                  <a:schemeClr val="bg1"/>
                </a:solidFill>
              </a:rPr>
              <a:t>[</a:t>
            </a:r>
            <a:r>
              <a:rPr lang="en-GB" dirty="0">
                <a:solidFill>
                  <a:srgbClr val="C00000"/>
                </a:solidFill>
              </a:rPr>
              <a:t>*</a:t>
            </a:r>
            <a:r>
              <a:rPr lang="en-GB" dirty="0">
                <a:solidFill>
                  <a:schemeClr val="bg1"/>
                </a:solidFill>
              </a:rPr>
              <a:t>] Data manipulation using an Excel spreadsheet shows that it should be 100uF-500uF. Mistake caused by intuition.</a:t>
            </a:r>
          </a:p>
          <a:p>
            <a:endParaRPr lang="en-GB" dirty="0">
              <a:solidFill>
                <a:schemeClr val="bg1"/>
              </a:solidFill>
            </a:endParaRPr>
          </a:p>
          <a:p>
            <a:r>
              <a:rPr lang="en-GB" dirty="0">
                <a:solidFill>
                  <a:schemeClr val="bg1"/>
                </a:solidFill>
              </a:rPr>
              <a:t>The final result would be around 170uF. </a:t>
            </a:r>
          </a:p>
        </p:txBody>
      </p:sp>
      <p:graphicFrame>
        <p:nvGraphicFramePr>
          <p:cNvPr id="4" name="Table 3">
            <a:extLst>
              <a:ext uri="{FF2B5EF4-FFF2-40B4-BE49-F238E27FC236}">
                <a16:creationId xmlns:a16="http://schemas.microsoft.com/office/drawing/2014/main" id="{8D04559D-EB80-EECC-4FFF-47FB4FD420BC}"/>
              </a:ext>
            </a:extLst>
          </p:cNvPr>
          <p:cNvGraphicFramePr>
            <a:graphicFrameLocks noGrp="1"/>
          </p:cNvGraphicFramePr>
          <p:nvPr>
            <p:extLst>
              <p:ext uri="{D42A27DB-BD31-4B8C-83A1-F6EECF244321}">
                <p14:modId xmlns:p14="http://schemas.microsoft.com/office/powerpoint/2010/main" val="3052811915"/>
              </p:ext>
            </p:extLst>
          </p:nvPr>
        </p:nvGraphicFramePr>
        <p:xfrm>
          <a:off x="7721600" y="3848099"/>
          <a:ext cx="2857500" cy="2644776"/>
        </p:xfrm>
        <a:graphic>
          <a:graphicData uri="http://schemas.openxmlformats.org/drawingml/2006/table">
            <a:tbl>
              <a:tblPr>
                <a:tableStyleId>{125E5076-3810-47DD-B79F-674D7AD40C01}</a:tableStyleId>
              </a:tblPr>
              <a:tblGrid>
                <a:gridCol w="1428750">
                  <a:extLst>
                    <a:ext uri="{9D8B030D-6E8A-4147-A177-3AD203B41FA5}">
                      <a16:colId xmlns:a16="http://schemas.microsoft.com/office/drawing/2014/main" val="1096904397"/>
                    </a:ext>
                  </a:extLst>
                </a:gridCol>
                <a:gridCol w="1428750">
                  <a:extLst>
                    <a:ext uri="{9D8B030D-6E8A-4147-A177-3AD203B41FA5}">
                      <a16:colId xmlns:a16="http://schemas.microsoft.com/office/drawing/2014/main" val="1140352100"/>
                    </a:ext>
                  </a:extLst>
                </a:gridCol>
              </a:tblGrid>
              <a:tr h="330597">
                <a:tc>
                  <a:txBody>
                    <a:bodyPr/>
                    <a:lstStyle/>
                    <a:p>
                      <a:pPr algn="ctr" fontAlgn="b"/>
                      <a:r>
                        <a:rPr lang="en-GB" sz="2000" u="none" strike="noStrike" dirty="0">
                          <a:solidFill>
                            <a:schemeClr val="bg1"/>
                          </a:solidFill>
                          <a:effectLst/>
                        </a:rPr>
                        <a:t>500u</a:t>
                      </a:r>
                      <a:endParaRPr lang="en-GB" sz="2000" b="0" i="0" u="none" strike="noStrike" dirty="0">
                        <a:solidFill>
                          <a:schemeClr val="bg1"/>
                        </a:solidFill>
                        <a:effectLst/>
                        <a:latin typeface="Calibri" panose="020F0502020204030204" pitchFamily="34" charset="0"/>
                      </a:endParaRPr>
                    </a:p>
                  </a:txBody>
                  <a:tcPr marL="6350" marR="6350" marT="6350" marB="0" anchor="b">
                    <a:solidFill>
                      <a:schemeClr val="tx1"/>
                    </a:solidFill>
                  </a:tcPr>
                </a:tc>
                <a:tc>
                  <a:txBody>
                    <a:bodyPr/>
                    <a:lstStyle/>
                    <a:p>
                      <a:pPr algn="ctr" fontAlgn="b"/>
                      <a:r>
                        <a:rPr lang="en-GB" sz="2000" u="none" strike="noStrike">
                          <a:solidFill>
                            <a:schemeClr val="bg1"/>
                          </a:solidFill>
                          <a:effectLst/>
                        </a:rPr>
                        <a:t>3.45%</a:t>
                      </a:r>
                      <a:endParaRPr lang="en-GB" sz="2000" b="0" i="0" u="none" strike="noStrike">
                        <a:solidFill>
                          <a:schemeClr val="bg1"/>
                        </a:solidFill>
                        <a:effectLst/>
                        <a:latin typeface="Calibri" panose="020F0502020204030204" pitchFamily="34" charset="0"/>
                      </a:endParaRPr>
                    </a:p>
                  </a:txBody>
                  <a:tcPr marL="6350" marR="6350" marT="6350" marB="0" anchor="b">
                    <a:solidFill>
                      <a:schemeClr val="tx1"/>
                    </a:solidFill>
                  </a:tcPr>
                </a:tc>
                <a:extLst>
                  <a:ext uri="{0D108BD9-81ED-4DB2-BD59-A6C34878D82A}">
                    <a16:rowId xmlns:a16="http://schemas.microsoft.com/office/drawing/2014/main" val="2308481643"/>
                  </a:ext>
                </a:extLst>
              </a:tr>
              <a:tr h="330597">
                <a:tc>
                  <a:txBody>
                    <a:bodyPr/>
                    <a:lstStyle/>
                    <a:p>
                      <a:pPr algn="ctr" fontAlgn="b"/>
                      <a:r>
                        <a:rPr lang="en-GB" sz="2000" u="none" strike="noStrike" dirty="0">
                          <a:solidFill>
                            <a:schemeClr val="bg1"/>
                          </a:solidFill>
                          <a:effectLst/>
                        </a:rPr>
                        <a:t>300u</a:t>
                      </a:r>
                      <a:endParaRPr lang="en-GB" sz="2000" b="0" i="0" u="none" strike="noStrike" dirty="0">
                        <a:solidFill>
                          <a:schemeClr val="bg1"/>
                        </a:solidFill>
                        <a:effectLst/>
                        <a:latin typeface="Calibri" panose="020F0502020204030204" pitchFamily="34" charset="0"/>
                      </a:endParaRPr>
                    </a:p>
                  </a:txBody>
                  <a:tcPr marL="6350" marR="6350" marT="6350" marB="0" anchor="b">
                    <a:solidFill>
                      <a:schemeClr val="tx1"/>
                    </a:solidFill>
                  </a:tcPr>
                </a:tc>
                <a:tc>
                  <a:txBody>
                    <a:bodyPr/>
                    <a:lstStyle/>
                    <a:p>
                      <a:pPr algn="ctr" fontAlgn="b"/>
                      <a:r>
                        <a:rPr lang="en-GB" sz="2000" u="none" strike="noStrike">
                          <a:solidFill>
                            <a:schemeClr val="bg1"/>
                          </a:solidFill>
                          <a:effectLst/>
                        </a:rPr>
                        <a:t>5.73%</a:t>
                      </a:r>
                      <a:endParaRPr lang="en-GB" sz="2000" b="0" i="0" u="none" strike="noStrike">
                        <a:solidFill>
                          <a:schemeClr val="bg1"/>
                        </a:solidFill>
                        <a:effectLst/>
                        <a:latin typeface="Calibri" panose="020F0502020204030204" pitchFamily="34" charset="0"/>
                      </a:endParaRPr>
                    </a:p>
                  </a:txBody>
                  <a:tcPr marL="6350" marR="6350" marT="6350" marB="0" anchor="b">
                    <a:solidFill>
                      <a:schemeClr val="tx1"/>
                    </a:solidFill>
                  </a:tcPr>
                </a:tc>
                <a:extLst>
                  <a:ext uri="{0D108BD9-81ED-4DB2-BD59-A6C34878D82A}">
                    <a16:rowId xmlns:a16="http://schemas.microsoft.com/office/drawing/2014/main" val="2947837594"/>
                  </a:ext>
                </a:extLst>
              </a:tr>
              <a:tr h="330597">
                <a:tc>
                  <a:txBody>
                    <a:bodyPr/>
                    <a:lstStyle/>
                    <a:p>
                      <a:pPr algn="ctr" fontAlgn="b"/>
                      <a:r>
                        <a:rPr lang="en-GB" sz="2000" u="none" strike="noStrike">
                          <a:solidFill>
                            <a:schemeClr val="bg1"/>
                          </a:solidFill>
                          <a:effectLst/>
                        </a:rPr>
                        <a:t>200u</a:t>
                      </a:r>
                      <a:endParaRPr lang="en-GB" sz="2000" b="0" i="0" u="none" strike="noStrike">
                        <a:solidFill>
                          <a:schemeClr val="bg1"/>
                        </a:solidFill>
                        <a:effectLst/>
                        <a:latin typeface="Calibri" panose="020F0502020204030204" pitchFamily="34" charset="0"/>
                      </a:endParaRPr>
                    </a:p>
                  </a:txBody>
                  <a:tcPr marL="6350" marR="6350" marT="6350" marB="0" anchor="b">
                    <a:solidFill>
                      <a:schemeClr val="tx1"/>
                    </a:solidFill>
                  </a:tcPr>
                </a:tc>
                <a:tc>
                  <a:txBody>
                    <a:bodyPr/>
                    <a:lstStyle/>
                    <a:p>
                      <a:pPr algn="ctr" fontAlgn="b"/>
                      <a:r>
                        <a:rPr lang="en-GB" sz="2000" u="none" strike="noStrike">
                          <a:solidFill>
                            <a:schemeClr val="bg1"/>
                          </a:solidFill>
                          <a:effectLst/>
                        </a:rPr>
                        <a:t>8.58%</a:t>
                      </a:r>
                      <a:endParaRPr lang="en-GB" sz="2000" b="0" i="0" u="none" strike="noStrike">
                        <a:solidFill>
                          <a:schemeClr val="bg1"/>
                        </a:solidFill>
                        <a:effectLst/>
                        <a:latin typeface="Calibri" panose="020F0502020204030204" pitchFamily="34" charset="0"/>
                      </a:endParaRPr>
                    </a:p>
                  </a:txBody>
                  <a:tcPr marL="6350" marR="6350" marT="6350" marB="0" anchor="b">
                    <a:solidFill>
                      <a:schemeClr val="tx1"/>
                    </a:solidFill>
                  </a:tcPr>
                </a:tc>
                <a:extLst>
                  <a:ext uri="{0D108BD9-81ED-4DB2-BD59-A6C34878D82A}">
                    <a16:rowId xmlns:a16="http://schemas.microsoft.com/office/drawing/2014/main" val="3366571706"/>
                  </a:ext>
                </a:extLst>
              </a:tr>
              <a:tr h="330597">
                <a:tc>
                  <a:txBody>
                    <a:bodyPr/>
                    <a:lstStyle/>
                    <a:p>
                      <a:pPr algn="ctr" fontAlgn="b"/>
                      <a:r>
                        <a:rPr lang="en-GB" sz="2000" u="none" strike="noStrike" dirty="0">
                          <a:solidFill>
                            <a:schemeClr val="bg1"/>
                          </a:solidFill>
                          <a:effectLst/>
                        </a:rPr>
                        <a:t>170u</a:t>
                      </a:r>
                      <a:endParaRPr lang="en-GB" sz="2000" b="0" i="0" u="none" strike="noStrike" dirty="0">
                        <a:solidFill>
                          <a:schemeClr val="bg1"/>
                        </a:solidFill>
                        <a:effectLst/>
                        <a:latin typeface="Calibri" panose="020F0502020204030204" pitchFamily="34" charset="0"/>
                      </a:endParaRPr>
                    </a:p>
                  </a:txBody>
                  <a:tcPr marL="6350" marR="6350" marT="6350" marB="0" anchor="b">
                    <a:solidFill>
                      <a:schemeClr val="tx1"/>
                    </a:solidFill>
                  </a:tcPr>
                </a:tc>
                <a:tc>
                  <a:txBody>
                    <a:bodyPr/>
                    <a:lstStyle/>
                    <a:p>
                      <a:pPr algn="ctr" fontAlgn="b"/>
                      <a:r>
                        <a:rPr lang="en-GB" sz="2000" u="none" strike="noStrike">
                          <a:solidFill>
                            <a:schemeClr val="bg1"/>
                          </a:solidFill>
                          <a:effectLst/>
                        </a:rPr>
                        <a:t>10.08%</a:t>
                      </a:r>
                      <a:endParaRPr lang="en-GB" sz="2000" b="0" i="0" u="none" strike="noStrike">
                        <a:solidFill>
                          <a:schemeClr val="bg1"/>
                        </a:solidFill>
                        <a:effectLst/>
                        <a:latin typeface="Calibri" panose="020F0502020204030204" pitchFamily="34" charset="0"/>
                      </a:endParaRPr>
                    </a:p>
                  </a:txBody>
                  <a:tcPr marL="6350" marR="6350" marT="6350" marB="0" anchor="b">
                    <a:solidFill>
                      <a:schemeClr val="tx1"/>
                    </a:solidFill>
                  </a:tcPr>
                </a:tc>
                <a:extLst>
                  <a:ext uri="{0D108BD9-81ED-4DB2-BD59-A6C34878D82A}">
                    <a16:rowId xmlns:a16="http://schemas.microsoft.com/office/drawing/2014/main" val="4115003719"/>
                  </a:ext>
                </a:extLst>
              </a:tr>
              <a:tr h="330597">
                <a:tc>
                  <a:txBody>
                    <a:bodyPr/>
                    <a:lstStyle/>
                    <a:p>
                      <a:pPr algn="ctr" fontAlgn="b"/>
                      <a:r>
                        <a:rPr lang="en-GB" sz="2000" u="none" strike="noStrike">
                          <a:solidFill>
                            <a:schemeClr val="bg1"/>
                          </a:solidFill>
                          <a:effectLst/>
                        </a:rPr>
                        <a:t>160u</a:t>
                      </a:r>
                      <a:endParaRPr lang="en-GB" sz="2000" b="0" i="0" u="none" strike="noStrike">
                        <a:solidFill>
                          <a:schemeClr val="bg1"/>
                        </a:solidFill>
                        <a:effectLst/>
                        <a:latin typeface="Calibri" panose="020F0502020204030204" pitchFamily="34" charset="0"/>
                      </a:endParaRPr>
                    </a:p>
                  </a:txBody>
                  <a:tcPr marL="6350" marR="6350" marT="6350" marB="0" anchor="b">
                    <a:solidFill>
                      <a:schemeClr val="tx1"/>
                    </a:solidFill>
                  </a:tcPr>
                </a:tc>
                <a:tc>
                  <a:txBody>
                    <a:bodyPr/>
                    <a:lstStyle/>
                    <a:p>
                      <a:pPr algn="ctr" fontAlgn="b"/>
                      <a:r>
                        <a:rPr lang="en-GB" sz="2000" u="none" strike="noStrike">
                          <a:solidFill>
                            <a:schemeClr val="bg1"/>
                          </a:solidFill>
                          <a:effectLst/>
                        </a:rPr>
                        <a:t>10.71%</a:t>
                      </a:r>
                      <a:endParaRPr lang="en-GB" sz="2000" b="0" i="0" u="none" strike="noStrike">
                        <a:solidFill>
                          <a:schemeClr val="bg1"/>
                        </a:solidFill>
                        <a:effectLst/>
                        <a:latin typeface="Calibri" panose="020F0502020204030204" pitchFamily="34" charset="0"/>
                      </a:endParaRPr>
                    </a:p>
                  </a:txBody>
                  <a:tcPr marL="6350" marR="6350" marT="6350" marB="0" anchor="b">
                    <a:solidFill>
                      <a:schemeClr val="tx1"/>
                    </a:solidFill>
                  </a:tcPr>
                </a:tc>
                <a:extLst>
                  <a:ext uri="{0D108BD9-81ED-4DB2-BD59-A6C34878D82A}">
                    <a16:rowId xmlns:a16="http://schemas.microsoft.com/office/drawing/2014/main" val="1999958444"/>
                  </a:ext>
                </a:extLst>
              </a:tr>
              <a:tr h="330597">
                <a:tc>
                  <a:txBody>
                    <a:bodyPr/>
                    <a:lstStyle/>
                    <a:p>
                      <a:pPr algn="ctr" fontAlgn="b"/>
                      <a:r>
                        <a:rPr lang="en-GB" sz="2000" u="none" strike="noStrike">
                          <a:solidFill>
                            <a:schemeClr val="bg1"/>
                          </a:solidFill>
                          <a:effectLst/>
                        </a:rPr>
                        <a:t>150u</a:t>
                      </a:r>
                      <a:endParaRPr lang="en-GB" sz="2000" b="0" i="0" u="none" strike="noStrike">
                        <a:solidFill>
                          <a:schemeClr val="bg1"/>
                        </a:solidFill>
                        <a:effectLst/>
                        <a:latin typeface="Calibri" panose="020F0502020204030204" pitchFamily="34" charset="0"/>
                      </a:endParaRPr>
                    </a:p>
                  </a:txBody>
                  <a:tcPr marL="6350" marR="6350" marT="6350" marB="0" anchor="b">
                    <a:solidFill>
                      <a:schemeClr val="tx1"/>
                    </a:solidFill>
                  </a:tcPr>
                </a:tc>
                <a:tc>
                  <a:txBody>
                    <a:bodyPr/>
                    <a:lstStyle/>
                    <a:p>
                      <a:pPr algn="ctr" fontAlgn="b"/>
                      <a:r>
                        <a:rPr lang="en-GB" sz="2000" u="none" strike="noStrike">
                          <a:solidFill>
                            <a:schemeClr val="bg1"/>
                          </a:solidFill>
                          <a:effectLst/>
                        </a:rPr>
                        <a:t>11.41%</a:t>
                      </a:r>
                      <a:endParaRPr lang="en-GB" sz="2000" b="0" i="0" u="none" strike="noStrike">
                        <a:solidFill>
                          <a:schemeClr val="bg1"/>
                        </a:solidFill>
                        <a:effectLst/>
                        <a:latin typeface="Calibri" panose="020F0502020204030204" pitchFamily="34" charset="0"/>
                      </a:endParaRPr>
                    </a:p>
                  </a:txBody>
                  <a:tcPr marL="6350" marR="6350" marT="6350" marB="0" anchor="b">
                    <a:solidFill>
                      <a:schemeClr val="tx1"/>
                    </a:solidFill>
                  </a:tcPr>
                </a:tc>
                <a:extLst>
                  <a:ext uri="{0D108BD9-81ED-4DB2-BD59-A6C34878D82A}">
                    <a16:rowId xmlns:a16="http://schemas.microsoft.com/office/drawing/2014/main" val="2430893732"/>
                  </a:ext>
                </a:extLst>
              </a:tr>
              <a:tr h="330597">
                <a:tc>
                  <a:txBody>
                    <a:bodyPr/>
                    <a:lstStyle/>
                    <a:p>
                      <a:pPr algn="ctr" fontAlgn="b"/>
                      <a:r>
                        <a:rPr lang="en-GB" sz="2000" u="none" strike="noStrike">
                          <a:solidFill>
                            <a:schemeClr val="bg1"/>
                          </a:solidFill>
                          <a:effectLst/>
                        </a:rPr>
                        <a:t>100u</a:t>
                      </a:r>
                      <a:endParaRPr lang="en-GB" sz="2000" b="0" i="0" u="none" strike="noStrike">
                        <a:solidFill>
                          <a:schemeClr val="bg1"/>
                        </a:solidFill>
                        <a:effectLst/>
                        <a:latin typeface="Calibri" panose="020F0502020204030204" pitchFamily="34" charset="0"/>
                      </a:endParaRPr>
                    </a:p>
                  </a:txBody>
                  <a:tcPr marL="6350" marR="6350" marT="6350" marB="0" anchor="b">
                    <a:solidFill>
                      <a:schemeClr val="tx1"/>
                    </a:solidFill>
                  </a:tcPr>
                </a:tc>
                <a:tc>
                  <a:txBody>
                    <a:bodyPr/>
                    <a:lstStyle/>
                    <a:p>
                      <a:pPr algn="ctr" fontAlgn="b"/>
                      <a:r>
                        <a:rPr lang="en-GB" sz="2000" u="none" strike="noStrike">
                          <a:solidFill>
                            <a:schemeClr val="bg1"/>
                          </a:solidFill>
                          <a:effectLst/>
                        </a:rPr>
                        <a:t>16.94%</a:t>
                      </a:r>
                      <a:endParaRPr lang="en-GB" sz="2000" b="0" i="0" u="none" strike="noStrike">
                        <a:solidFill>
                          <a:schemeClr val="bg1"/>
                        </a:solidFill>
                        <a:effectLst/>
                        <a:latin typeface="Calibri" panose="020F0502020204030204" pitchFamily="34" charset="0"/>
                      </a:endParaRPr>
                    </a:p>
                  </a:txBody>
                  <a:tcPr marL="6350" marR="6350" marT="6350" marB="0" anchor="b">
                    <a:solidFill>
                      <a:schemeClr val="tx1"/>
                    </a:solidFill>
                  </a:tcPr>
                </a:tc>
                <a:extLst>
                  <a:ext uri="{0D108BD9-81ED-4DB2-BD59-A6C34878D82A}">
                    <a16:rowId xmlns:a16="http://schemas.microsoft.com/office/drawing/2014/main" val="1496364740"/>
                  </a:ext>
                </a:extLst>
              </a:tr>
              <a:tr h="330597">
                <a:tc>
                  <a:txBody>
                    <a:bodyPr/>
                    <a:lstStyle/>
                    <a:p>
                      <a:pPr algn="ctr" fontAlgn="b"/>
                      <a:r>
                        <a:rPr lang="en-GB" sz="2000" u="none" strike="noStrike">
                          <a:solidFill>
                            <a:schemeClr val="bg1"/>
                          </a:solidFill>
                          <a:effectLst/>
                        </a:rPr>
                        <a:t>50u</a:t>
                      </a:r>
                      <a:endParaRPr lang="en-GB" sz="2000" b="0" i="0" u="none" strike="noStrike">
                        <a:solidFill>
                          <a:schemeClr val="bg1"/>
                        </a:solidFill>
                        <a:effectLst/>
                        <a:latin typeface="Calibri" panose="020F0502020204030204" pitchFamily="34" charset="0"/>
                      </a:endParaRPr>
                    </a:p>
                  </a:txBody>
                  <a:tcPr marL="6350" marR="6350" marT="6350" marB="0" anchor="b">
                    <a:solidFill>
                      <a:schemeClr val="tx1"/>
                    </a:solidFill>
                  </a:tcPr>
                </a:tc>
                <a:tc>
                  <a:txBody>
                    <a:bodyPr/>
                    <a:lstStyle/>
                    <a:p>
                      <a:pPr algn="ctr" fontAlgn="b"/>
                      <a:r>
                        <a:rPr lang="en-GB" sz="2000" u="none" strike="noStrike" dirty="0">
                          <a:solidFill>
                            <a:schemeClr val="bg1"/>
                          </a:solidFill>
                          <a:effectLst/>
                        </a:rPr>
                        <a:t>33.15%</a:t>
                      </a:r>
                      <a:endParaRPr lang="en-GB" sz="2000" b="0" i="0" u="none" strike="noStrike" dirty="0">
                        <a:solidFill>
                          <a:schemeClr val="bg1"/>
                        </a:solidFill>
                        <a:effectLst/>
                        <a:latin typeface="Calibri" panose="020F0502020204030204" pitchFamily="34" charset="0"/>
                      </a:endParaRPr>
                    </a:p>
                  </a:txBody>
                  <a:tcPr marL="6350" marR="6350" marT="6350" marB="0" anchor="b">
                    <a:solidFill>
                      <a:schemeClr val="tx1"/>
                    </a:solidFill>
                  </a:tcPr>
                </a:tc>
                <a:extLst>
                  <a:ext uri="{0D108BD9-81ED-4DB2-BD59-A6C34878D82A}">
                    <a16:rowId xmlns:a16="http://schemas.microsoft.com/office/drawing/2014/main" val="2867789007"/>
                  </a:ext>
                </a:extLst>
              </a:tr>
            </a:tbl>
          </a:graphicData>
        </a:graphic>
      </p:graphicFrame>
    </p:spTree>
    <p:extLst>
      <p:ext uri="{BB962C8B-B14F-4D97-AF65-F5344CB8AC3E}">
        <p14:creationId xmlns:p14="http://schemas.microsoft.com/office/powerpoint/2010/main" val="2762082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5DD69-6300-D212-3C1C-FEDEBAB9F7DE}"/>
              </a:ext>
            </a:extLst>
          </p:cNvPr>
          <p:cNvSpPr>
            <a:spLocks noGrp="1"/>
          </p:cNvSpPr>
          <p:nvPr>
            <p:ph type="title"/>
          </p:nvPr>
        </p:nvSpPr>
        <p:spPr/>
        <p:txBody>
          <a:bodyPr/>
          <a:lstStyle/>
          <a:p>
            <a:r>
              <a:rPr lang="en-GB" dirty="0">
                <a:solidFill>
                  <a:schemeClr val="bg1"/>
                </a:solidFill>
              </a:rPr>
              <a:t>Exercise 8</a:t>
            </a:r>
          </a:p>
        </p:txBody>
      </p:sp>
      <p:pic>
        <p:nvPicPr>
          <p:cNvPr id="5" name="Content Placeholder 4" descr="A screen shot of a computer&#10;&#10;Description automatically generated">
            <a:extLst>
              <a:ext uri="{FF2B5EF4-FFF2-40B4-BE49-F238E27FC236}">
                <a16:creationId xmlns:a16="http://schemas.microsoft.com/office/drawing/2014/main" id="{0C47DDAD-F1FA-A007-3D19-9916BC6E60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0843" y="1825625"/>
            <a:ext cx="10190313" cy="4351338"/>
          </a:xfrm>
        </p:spPr>
      </p:pic>
    </p:spTree>
    <p:extLst>
      <p:ext uri="{BB962C8B-B14F-4D97-AF65-F5344CB8AC3E}">
        <p14:creationId xmlns:p14="http://schemas.microsoft.com/office/powerpoint/2010/main" val="1525413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0298E-88E7-BD4D-898B-A1CBA56D0099}"/>
              </a:ext>
            </a:extLst>
          </p:cNvPr>
          <p:cNvSpPr>
            <a:spLocks noGrp="1"/>
          </p:cNvSpPr>
          <p:nvPr>
            <p:ph type="title"/>
          </p:nvPr>
        </p:nvSpPr>
        <p:spPr/>
        <p:txBody>
          <a:bodyPr/>
          <a:lstStyle/>
          <a:p>
            <a:r>
              <a:rPr lang="en-GB" dirty="0">
                <a:solidFill>
                  <a:schemeClr val="bg1"/>
                </a:solidFill>
              </a:rPr>
              <a:t>Exercise 8</a:t>
            </a:r>
          </a:p>
        </p:txBody>
      </p:sp>
      <p:pic>
        <p:nvPicPr>
          <p:cNvPr id="5" name="Content Placeholder 4" descr="A graph of colored lines&#10;&#10;Description automatically generated">
            <a:extLst>
              <a:ext uri="{FF2B5EF4-FFF2-40B4-BE49-F238E27FC236}">
                <a16:creationId xmlns:a16="http://schemas.microsoft.com/office/drawing/2014/main" id="{917F32AD-4EAB-399B-ADB3-129ECDD863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9439" y="1825625"/>
            <a:ext cx="8454761" cy="3623469"/>
          </a:xfrm>
        </p:spPr>
      </p:pic>
      <p:sp>
        <p:nvSpPr>
          <p:cNvPr id="6" name="TextBox 5">
            <a:extLst>
              <a:ext uri="{FF2B5EF4-FFF2-40B4-BE49-F238E27FC236}">
                <a16:creationId xmlns:a16="http://schemas.microsoft.com/office/drawing/2014/main" id="{35967B79-16D3-E8C0-72F6-65BDCCCE04A7}"/>
              </a:ext>
            </a:extLst>
          </p:cNvPr>
          <p:cNvSpPr txBox="1"/>
          <p:nvPr/>
        </p:nvSpPr>
        <p:spPr>
          <a:xfrm>
            <a:off x="9740900" y="2044700"/>
            <a:ext cx="2183611" cy="461665"/>
          </a:xfrm>
          <a:prstGeom prst="rect">
            <a:avLst/>
          </a:prstGeom>
          <a:noFill/>
        </p:spPr>
        <p:txBody>
          <a:bodyPr wrap="none" rtlCol="0">
            <a:spAutoFit/>
          </a:bodyPr>
          <a:lstStyle/>
          <a:p>
            <a:r>
              <a:rPr lang="en-GB" sz="2400" dirty="0">
                <a:solidFill>
                  <a:schemeClr val="bg1"/>
                </a:solidFill>
              </a:rPr>
              <a:t>(When R=100</a:t>
            </a:r>
            <a:r>
              <a:rPr lang="el-GR" sz="2400" dirty="0">
                <a:solidFill>
                  <a:schemeClr val="bg1"/>
                </a:solidFill>
              </a:rPr>
              <a:t>Ω</a:t>
            </a:r>
            <a:r>
              <a:rPr lang="en-GB" sz="2400" dirty="0">
                <a:solidFill>
                  <a:schemeClr val="bg1"/>
                </a:solidFill>
              </a:rPr>
              <a:t>)</a:t>
            </a:r>
          </a:p>
        </p:txBody>
      </p:sp>
    </p:spTree>
    <p:extLst>
      <p:ext uri="{BB962C8B-B14F-4D97-AF65-F5344CB8AC3E}">
        <p14:creationId xmlns:p14="http://schemas.microsoft.com/office/powerpoint/2010/main" val="1003010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4B375-5A1A-7E0D-8681-09110A088BDB}"/>
              </a:ext>
            </a:extLst>
          </p:cNvPr>
          <p:cNvSpPr>
            <a:spLocks noGrp="1"/>
          </p:cNvSpPr>
          <p:nvPr>
            <p:ph type="title"/>
          </p:nvPr>
        </p:nvSpPr>
        <p:spPr/>
        <p:txBody>
          <a:bodyPr/>
          <a:lstStyle/>
          <a:p>
            <a:r>
              <a:rPr lang="en-GB" dirty="0">
                <a:solidFill>
                  <a:schemeClr val="bg1"/>
                </a:solidFill>
              </a:rPr>
              <a:t>Exercise 8</a:t>
            </a:r>
          </a:p>
        </p:txBody>
      </p:sp>
      <p:graphicFrame>
        <p:nvGraphicFramePr>
          <p:cNvPr id="4" name="Content Placeholder 3">
            <a:extLst>
              <a:ext uri="{FF2B5EF4-FFF2-40B4-BE49-F238E27FC236}">
                <a16:creationId xmlns:a16="http://schemas.microsoft.com/office/drawing/2014/main" id="{69DB48D3-2BC1-ADCB-8BCD-8553ED13BAA1}"/>
              </a:ext>
            </a:extLst>
          </p:cNvPr>
          <p:cNvGraphicFramePr>
            <a:graphicFrameLocks noGrp="1"/>
          </p:cNvGraphicFramePr>
          <p:nvPr>
            <p:ph idx="1"/>
            <p:extLst>
              <p:ext uri="{D42A27DB-BD31-4B8C-83A1-F6EECF244321}">
                <p14:modId xmlns:p14="http://schemas.microsoft.com/office/powerpoint/2010/main" val="1749650882"/>
              </p:ext>
            </p:extLst>
          </p:nvPr>
        </p:nvGraphicFramePr>
        <p:xfrm>
          <a:off x="8985563" y="1525588"/>
          <a:ext cx="3098800" cy="2800350"/>
        </p:xfrm>
        <a:graphic>
          <a:graphicData uri="http://schemas.openxmlformats.org/drawingml/2006/table">
            <a:tbl>
              <a:tblPr>
                <a:tableStyleId>{5C22544A-7EE6-4342-B048-85BDC9FD1C3A}</a:tableStyleId>
              </a:tblPr>
              <a:tblGrid>
                <a:gridCol w="1549400">
                  <a:extLst>
                    <a:ext uri="{9D8B030D-6E8A-4147-A177-3AD203B41FA5}">
                      <a16:colId xmlns:a16="http://schemas.microsoft.com/office/drawing/2014/main" val="2902515122"/>
                    </a:ext>
                  </a:extLst>
                </a:gridCol>
                <a:gridCol w="1549400">
                  <a:extLst>
                    <a:ext uri="{9D8B030D-6E8A-4147-A177-3AD203B41FA5}">
                      <a16:colId xmlns:a16="http://schemas.microsoft.com/office/drawing/2014/main" val="3880739668"/>
                    </a:ext>
                  </a:extLst>
                </a:gridCol>
              </a:tblGrid>
              <a:tr h="184150">
                <a:tc>
                  <a:txBody>
                    <a:bodyPr/>
                    <a:lstStyle/>
                    <a:p>
                      <a:pPr algn="ctr" fontAlgn="b"/>
                      <a:r>
                        <a:rPr lang="en-GB" sz="2000" u="none" strike="noStrike">
                          <a:solidFill>
                            <a:schemeClr val="bg1"/>
                          </a:solidFill>
                          <a:effectLst/>
                        </a:rPr>
                        <a:t>2m</a:t>
                      </a:r>
                      <a:endParaRPr lang="en-GB" sz="2000" b="0" i="0" u="none" strike="noStrike">
                        <a:solidFill>
                          <a:schemeClr val="bg1"/>
                        </a:solidFill>
                        <a:effectLst/>
                        <a:latin typeface="Calibri" panose="020F0502020204030204" pitchFamily="34" charset="0"/>
                      </a:endParaRPr>
                    </a:p>
                  </a:txBody>
                  <a:tcPr marL="6350" marR="6350" marT="6350" marB="0" anchor="b">
                    <a:noFill/>
                  </a:tcPr>
                </a:tc>
                <a:tc>
                  <a:txBody>
                    <a:bodyPr/>
                    <a:lstStyle/>
                    <a:p>
                      <a:pPr algn="ctr" fontAlgn="b"/>
                      <a:r>
                        <a:rPr lang="en-GB" sz="2000" u="none" strike="noStrike">
                          <a:solidFill>
                            <a:schemeClr val="bg1"/>
                          </a:solidFill>
                          <a:effectLst/>
                        </a:rPr>
                        <a:t>8.42%</a:t>
                      </a:r>
                      <a:endParaRPr lang="en-GB" sz="2000" b="0" i="0" u="none" strike="noStrike">
                        <a:solidFill>
                          <a:schemeClr val="bg1"/>
                        </a:solidFill>
                        <a:effectLst/>
                        <a:latin typeface="Calibri" panose="020F0502020204030204" pitchFamily="34" charset="0"/>
                      </a:endParaRPr>
                    </a:p>
                  </a:txBody>
                  <a:tcPr marL="6350" marR="6350" marT="6350" marB="0" anchor="b">
                    <a:noFill/>
                  </a:tcPr>
                </a:tc>
                <a:extLst>
                  <a:ext uri="{0D108BD9-81ED-4DB2-BD59-A6C34878D82A}">
                    <a16:rowId xmlns:a16="http://schemas.microsoft.com/office/drawing/2014/main" val="1925528349"/>
                  </a:ext>
                </a:extLst>
              </a:tr>
              <a:tr h="184150">
                <a:tc>
                  <a:txBody>
                    <a:bodyPr/>
                    <a:lstStyle/>
                    <a:p>
                      <a:pPr algn="ctr" fontAlgn="b"/>
                      <a:r>
                        <a:rPr lang="en-GB" sz="2000" u="none" strike="noStrike" dirty="0">
                          <a:solidFill>
                            <a:schemeClr val="bg1"/>
                          </a:solidFill>
                          <a:effectLst/>
                        </a:rPr>
                        <a:t>1.7m</a:t>
                      </a:r>
                      <a:endParaRPr lang="en-GB" sz="2000" b="0" i="0" u="none" strike="noStrike" dirty="0">
                        <a:solidFill>
                          <a:schemeClr val="bg1"/>
                        </a:solidFill>
                        <a:effectLst/>
                        <a:latin typeface="Calibri" panose="020F0502020204030204" pitchFamily="34" charset="0"/>
                      </a:endParaRPr>
                    </a:p>
                  </a:txBody>
                  <a:tcPr marL="6350" marR="6350" marT="6350" marB="0" anchor="b">
                    <a:noFill/>
                  </a:tcPr>
                </a:tc>
                <a:tc>
                  <a:txBody>
                    <a:bodyPr/>
                    <a:lstStyle/>
                    <a:p>
                      <a:pPr algn="ctr" fontAlgn="b"/>
                      <a:r>
                        <a:rPr lang="en-GB" sz="2000" u="none" strike="noStrike">
                          <a:solidFill>
                            <a:schemeClr val="bg1"/>
                          </a:solidFill>
                          <a:effectLst/>
                        </a:rPr>
                        <a:t>9.90%</a:t>
                      </a:r>
                      <a:endParaRPr lang="en-GB" sz="2000" b="0" i="0" u="none" strike="noStrike">
                        <a:solidFill>
                          <a:schemeClr val="bg1"/>
                        </a:solidFill>
                        <a:effectLst/>
                        <a:latin typeface="Calibri" panose="020F0502020204030204" pitchFamily="34" charset="0"/>
                      </a:endParaRPr>
                    </a:p>
                  </a:txBody>
                  <a:tcPr marL="6350" marR="6350" marT="6350" marB="0" anchor="b">
                    <a:noFill/>
                  </a:tcPr>
                </a:tc>
                <a:extLst>
                  <a:ext uri="{0D108BD9-81ED-4DB2-BD59-A6C34878D82A}">
                    <a16:rowId xmlns:a16="http://schemas.microsoft.com/office/drawing/2014/main" val="1371567355"/>
                  </a:ext>
                </a:extLst>
              </a:tr>
              <a:tr h="184150">
                <a:tc>
                  <a:txBody>
                    <a:bodyPr/>
                    <a:lstStyle/>
                    <a:p>
                      <a:pPr algn="ctr" fontAlgn="b"/>
                      <a:r>
                        <a:rPr lang="en-GB" sz="2000" u="none" strike="noStrike">
                          <a:solidFill>
                            <a:schemeClr val="bg1"/>
                          </a:solidFill>
                          <a:effectLst/>
                        </a:rPr>
                        <a:t>1.68m</a:t>
                      </a:r>
                      <a:endParaRPr lang="en-GB" sz="2000" b="0" i="0" u="none" strike="noStrike">
                        <a:solidFill>
                          <a:schemeClr val="bg1"/>
                        </a:solidFill>
                        <a:effectLst/>
                        <a:latin typeface="Calibri" panose="020F0502020204030204" pitchFamily="34" charset="0"/>
                      </a:endParaRPr>
                    </a:p>
                  </a:txBody>
                  <a:tcPr marL="6350" marR="6350" marT="6350" marB="0" anchor="b">
                    <a:noFill/>
                  </a:tcPr>
                </a:tc>
                <a:tc>
                  <a:txBody>
                    <a:bodyPr/>
                    <a:lstStyle/>
                    <a:p>
                      <a:pPr algn="ctr" fontAlgn="b"/>
                      <a:r>
                        <a:rPr lang="en-GB" sz="2000" u="none" strike="noStrike">
                          <a:solidFill>
                            <a:schemeClr val="bg1"/>
                          </a:solidFill>
                          <a:effectLst/>
                        </a:rPr>
                        <a:t>10.01%</a:t>
                      </a:r>
                      <a:endParaRPr lang="en-GB" sz="2000" b="0" i="0" u="none" strike="noStrike">
                        <a:solidFill>
                          <a:schemeClr val="bg1"/>
                        </a:solidFill>
                        <a:effectLst/>
                        <a:latin typeface="Calibri" panose="020F0502020204030204" pitchFamily="34" charset="0"/>
                      </a:endParaRPr>
                    </a:p>
                  </a:txBody>
                  <a:tcPr marL="6350" marR="6350" marT="6350" marB="0" anchor="b">
                    <a:noFill/>
                  </a:tcPr>
                </a:tc>
                <a:extLst>
                  <a:ext uri="{0D108BD9-81ED-4DB2-BD59-A6C34878D82A}">
                    <a16:rowId xmlns:a16="http://schemas.microsoft.com/office/drawing/2014/main" val="1441827936"/>
                  </a:ext>
                </a:extLst>
              </a:tr>
              <a:tr h="184150">
                <a:tc>
                  <a:txBody>
                    <a:bodyPr/>
                    <a:lstStyle/>
                    <a:p>
                      <a:pPr algn="ctr" fontAlgn="b"/>
                      <a:r>
                        <a:rPr lang="en-GB" sz="2000" u="none" strike="noStrike">
                          <a:solidFill>
                            <a:schemeClr val="bg1"/>
                          </a:solidFill>
                          <a:effectLst/>
                        </a:rPr>
                        <a:t>1.65m</a:t>
                      </a:r>
                      <a:endParaRPr lang="en-GB" sz="2000" b="0" i="0" u="none" strike="noStrike">
                        <a:solidFill>
                          <a:schemeClr val="bg1"/>
                        </a:solidFill>
                        <a:effectLst/>
                        <a:latin typeface="Calibri" panose="020F0502020204030204" pitchFamily="34" charset="0"/>
                      </a:endParaRPr>
                    </a:p>
                  </a:txBody>
                  <a:tcPr marL="6350" marR="6350" marT="6350" marB="0" anchor="b">
                    <a:noFill/>
                  </a:tcPr>
                </a:tc>
                <a:tc>
                  <a:txBody>
                    <a:bodyPr/>
                    <a:lstStyle/>
                    <a:p>
                      <a:pPr algn="ctr" fontAlgn="b"/>
                      <a:r>
                        <a:rPr lang="en-GB" sz="2000" u="none" strike="noStrike">
                          <a:solidFill>
                            <a:schemeClr val="bg1"/>
                          </a:solidFill>
                          <a:effectLst/>
                        </a:rPr>
                        <a:t>10.20%</a:t>
                      </a:r>
                      <a:endParaRPr lang="en-GB" sz="2000" b="0" i="0" u="none" strike="noStrike">
                        <a:solidFill>
                          <a:schemeClr val="bg1"/>
                        </a:solidFill>
                        <a:effectLst/>
                        <a:latin typeface="Calibri" panose="020F0502020204030204" pitchFamily="34" charset="0"/>
                      </a:endParaRPr>
                    </a:p>
                  </a:txBody>
                  <a:tcPr marL="6350" marR="6350" marT="6350" marB="0" anchor="b">
                    <a:noFill/>
                  </a:tcPr>
                </a:tc>
                <a:extLst>
                  <a:ext uri="{0D108BD9-81ED-4DB2-BD59-A6C34878D82A}">
                    <a16:rowId xmlns:a16="http://schemas.microsoft.com/office/drawing/2014/main" val="3815251877"/>
                  </a:ext>
                </a:extLst>
              </a:tr>
              <a:tr h="184150">
                <a:tc>
                  <a:txBody>
                    <a:bodyPr/>
                    <a:lstStyle/>
                    <a:p>
                      <a:pPr algn="ctr" fontAlgn="b"/>
                      <a:r>
                        <a:rPr lang="en-GB" sz="2000" u="none" strike="noStrike">
                          <a:solidFill>
                            <a:schemeClr val="bg1"/>
                          </a:solidFill>
                          <a:effectLst/>
                        </a:rPr>
                        <a:t>1.6m</a:t>
                      </a:r>
                      <a:endParaRPr lang="en-GB" sz="2000" b="0" i="0" u="none" strike="noStrike">
                        <a:solidFill>
                          <a:schemeClr val="bg1"/>
                        </a:solidFill>
                        <a:effectLst/>
                        <a:latin typeface="Calibri" panose="020F0502020204030204" pitchFamily="34" charset="0"/>
                      </a:endParaRPr>
                    </a:p>
                  </a:txBody>
                  <a:tcPr marL="6350" marR="6350" marT="6350" marB="0" anchor="b">
                    <a:noFill/>
                  </a:tcPr>
                </a:tc>
                <a:tc>
                  <a:txBody>
                    <a:bodyPr/>
                    <a:lstStyle/>
                    <a:p>
                      <a:pPr algn="ctr" fontAlgn="b"/>
                      <a:r>
                        <a:rPr lang="en-GB" sz="2000" u="none" strike="noStrike">
                          <a:solidFill>
                            <a:schemeClr val="bg1"/>
                          </a:solidFill>
                          <a:effectLst/>
                        </a:rPr>
                        <a:t>10.51%</a:t>
                      </a:r>
                      <a:endParaRPr lang="en-GB" sz="2000" b="0" i="0" u="none" strike="noStrike">
                        <a:solidFill>
                          <a:schemeClr val="bg1"/>
                        </a:solidFill>
                        <a:effectLst/>
                        <a:latin typeface="Calibri" panose="020F0502020204030204" pitchFamily="34" charset="0"/>
                      </a:endParaRPr>
                    </a:p>
                  </a:txBody>
                  <a:tcPr marL="6350" marR="6350" marT="6350" marB="0" anchor="b">
                    <a:noFill/>
                  </a:tcPr>
                </a:tc>
                <a:extLst>
                  <a:ext uri="{0D108BD9-81ED-4DB2-BD59-A6C34878D82A}">
                    <a16:rowId xmlns:a16="http://schemas.microsoft.com/office/drawing/2014/main" val="3340244584"/>
                  </a:ext>
                </a:extLst>
              </a:tr>
              <a:tr h="184150">
                <a:tc>
                  <a:txBody>
                    <a:bodyPr/>
                    <a:lstStyle/>
                    <a:p>
                      <a:pPr algn="ctr" fontAlgn="b"/>
                      <a:r>
                        <a:rPr lang="en-GB" sz="2000" u="none" strike="noStrike">
                          <a:solidFill>
                            <a:schemeClr val="bg1"/>
                          </a:solidFill>
                          <a:effectLst/>
                        </a:rPr>
                        <a:t>1.5m</a:t>
                      </a:r>
                      <a:endParaRPr lang="en-GB" sz="2000" b="0" i="0" u="none" strike="noStrike">
                        <a:solidFill>
                          <a:schemeClr val="bg1"/>
                        </a:solidFill>
                        <a:effectLst/>
                        <a:latin typeface="Calibri" panose="020F0502020204030204" pitchFamily="34" charset="0"/>
                      </a:endParaRPr>
                    </a:p>
                  </a:txBody>
                  <a:tcPr marL="6350" marR="6350" marT="6350" marB="0" anchor="b">
                    <a:noFill/>
                  </a:tcPr>
                </a:tc>
                <a:tc>
                  <a:txBody>
                    <a:bodyPr/>
                    <a:lstStyle/>
                    <a:p>
                      <a:pPr algn="ctr" fontAlgn="b"/>
                      <a:r>
                        <a:rPr lang="en-GB" sz="2000" u="none" strike="noStrike">
                          <a:solidFill>
                            <a:schemeClr val="bg1"/>
                          </a:solidFill>
                          <a:effectLst/>
                        </a:rPr>
                        <a:t>11.21%</a:t>
                      </a:r>
                      <a:endParaRPr lang="en-GB" sz="2000" b="0" i="0" u="none" strike="noStrike">
                        <a:solidFill>
                          <a:schemeClr val="bg1"/>
                        </a:solidFill>
                        <a:effectLst/>
                        <a:latin typeface="Calibri" panose="020F0502020204030204" pitchFamily="34" charset="0"/>
                      </a:endParaRPr>
                    </a:p>
                  </a:txBody>
                  <a:tcPr marL="6350" marR="6350" marT="6350" marB="0" anchor="b">
                    <a:noFill/>
                  </a:tcPr>
                </a:tc>
                <a:extLst>
                  <a:ext uri="{0D108BD9-81ED-4DB2-BD59-A6C34878D82A}">
                    <a16:rowId xmlns:a16="http://schemas.microsoft.com/office/drawing/2014/main" val="3368239113"/>
                  </a:ext>
                </a:extLst>
              </a:tr>
              <a:tr h="184150">
                <a:tc>
                  <a:txBody>
                    <a:bodyPr/>
                    <a:lstStyle/>
                    <a:p>
                      <a:pPr algn="ctr" fontAlgn="b"/>
                      <a:r>
                        <a:rPr lang="en-GB" sz="2000" u="none" strike="noStrike">
                          <a:solidFill>
                            <a:schemeClr val="bg1"/>
                          </a:solidFill>
                          <a:effectLst/>
                        </a:rPr>
                        <a:t>1m</a:t>
                      </a:r>
                      <a:endParaRPr lang="en-GB" sz="2000" b="0" i="0" u="none" strike="noStrike">
                        <a:solidFill>
                          <a:schemeClr val="bg1"/>
                        </a:solidFill>
                        <a:effectLst/>
                        <a:latin typeface="Calibri" panose="020F0502020204030204" pitchFamily="34" charset="0"/>
                      </a:endParaRPr>
                    </a:p>
                  </a:txBody>
                  <a:tcPr marL="6350" marR="6350" marT="6350" marB="0" anchor="b">
                    <a:noFill/>
                  </a:tcPr>
                </a:tc>
                <a:tc>
                  <a:txBody>
                    <a:bodyPr/>
                    <a:lstStyle/>
                    <a:p>
                      <a:pPr algn="ctr" fontAlgn="b"/>
                      <a:r>
                        <a:rPr lang="en-GB" sz="2000" u="none" strike="noStrike">
                          <a:solidFill>
                            <a:schemeClr val="bg1"/>
                          </a:solidFill>
                          <a:effectLst/>
                        </a:rPr>
                        <a:t>16.76%</a:t>
                      </a:r>
                      <a:endParaRPr lang="en-GB" sz="2000" b="0" i="0" u="none" strike="noStrike">
                        <a:solidFill>
                          <a:schemeClr val="bg1"/>
                        </a:solidFill>
                        <a:effectLst/>
                        <a:latin typeface="Calibri" panose="020F0502020204030204" pitchFamily="34" charset="0"/>
                      </a:endParaRPr>
                    </a:p>
                  </a:txBody>
                  <a:tcPr marL="6350" marR="6350" marT="6350" marB="0" anchor="b">
                    <a:noFill/>
                  </a:tcPr>
                </a:tc>
                <a:extLst>
                  <a:ext uri="{0D108BD9-81ED-4DB2-BD59-A6C34878D82A}">
                    <a16:rowId xmlns:a16="http://schemas.microsoft.com/office/drawing/2014/main" val="856626182"/>
                  </a:ext>
                </a:extLst>
              </a:tr>
              <a:tr h="0">
                <a:tc>
                  <a:txBody>
                    <a:bodyPr/>
                    <a:lstStyle/>
                    <a:p>
                      <a:pPr algn="ctr" fontAlgn="b"/>
                      <a:r>
                        <a:rPr lang="en-GB" sz="2000" u="none" strike="noStrike">
                          <a:solidFill>
                            <a:schemeClr val="bg1"/>
                          </a:solidFill>
                          <a:effectLst/>
                        </a:rPr>
                        <a:t>500u</a:t>
                      </a:r>
                      <a:endParaRPr lang="en-GB" sz="2000" b="0" i="0" u="none" strike="noStrike">
                        <a:solidFill>
                          <a:schemeClr val="bg1"/>
                        </a:solidFill>
                        <a:effectLst/>
                        <a:latin typeface="Calibri" panose="020F0502020204030204" pitchFamily="34" charset="0"/>
                      </a:endParaRPr>
                    </a:p>
                  </a:txBody>
                  <a:tcPr marL="6350" marR="6350" marT="6350" marB="0" anchor="b">
                    <a:noFill/>
                  </a:tcPr>
                </a:tc>
                <a:tc>
                  <a:txBody>
                    <a:bodyPr/>
                    <a:lstStyle/>
                    <a:p>
                      <a:pPr algn="ctr" fontAlgn="b"/>
                      <a:r>
                        <a:rPr lang="en-GB" sz="2000" u="none" strike="noStrike">
                          <a:solidFill>
                            <a:schemeClr val="bg1"/>
                          </a:solidFill>
                          <a:effectLst/>
                        </a:rPr>
                        <a:t>32.93%</a:t>
                      </a:r>
                      <a:endParaRPr lang="en-GB" sz="2000" b="0" i="0" u="none" strike="noStrike">
                        <a:solidFill>
                          <a:schemeClr val="bg1"/>
                        </a:solidFill>
                        <a:effectLst/>
                        <a:latin typeface="Calibri" panose="020F0502020204030204" pitchFamily="34" charset="0"/>
                      </a:endParaRPr>
                    </a:p>
                  </a:txBody>
                  <a:tcPr marL="6350" marR="6350" marT="6350" marB="0" anchor="b">
                    <a:noFill/>
                  </a:tcPr>
                </a:tc>
                <a:extLst>
                  <a:ext uri="{0D108BD9-81ED-4DB2-BD59-A6C34878D82A}">
                    <a16:rowId xmlns:a16="http://schemas.microsoft.com/office/drawing/2014/main" val="2081179134"/>
                  </a:ext>
                </a:extLst>
              </a:tr>
              <a:tr h="184150">
                <a:tc>
                  <a:txBody>
                    <a:bodyPr/>
                    <a:lstStyle/>
                    <a:p>
                      <a:pPr algn="ctr" fontAlgn="b"/>
                      <a:r>
                        <a:rPr lang="en-GB" sz="2000" u="none" strike="noStrike" dirty="0">
                          <a:solidFill>
                            <a:schemeClr val="bg1"/>
                          </a:solidFill>
                          <a:effectLst/>
                        </a:rPr>
                        <a:t>170u</a:t>
                      </a:r>
                      <a:endParaRPr lang="en-GB" sz="2000" b="0" i="0" u="none" strike="noStrike" dirty="0">
                        <a:solidFill>
                          <a:schemeClr val="bg1"/>
                        </a:solidFill>
                        <a:effectLst/>
                        <a:latin typeface="Calibri" panose="020F0502020204030204" pitchFamily="34" charset="0"/>
                      </a:endParaRPr>
                    </a:p>
                  </a:txBody>
                  <a:tcPr marL="6350" marR="6350" marT="6350" marB="0" anchor="b">
                    <a:noFill/>
                  </a:tcPr>
                </a:tc>
                <a:tc>
                  <a:txBody>
                    <a:bodyPr/>
                    <a:lstStyle/>
                    <a:p>
                      <a:pPr algn="ctr" fontAlgn="b"/>
                      <a:r>
                        <a:rPr lang="en-GB" sz="2000" u="none" strike="noStrike" dirty="0">
                          <a:solidFill>
                            <a:schemeClr val="bg1"/>
                          </a:solidFill>
                          <a:effectLst/>
                        </a:rPr>
                        <a:t>87.46%</a:t>
                      </a:r>
                      <a:endParaRPr lang="en-GB" sz="2000" b="0" i="0" u="none" strike="noStrike" dirty="0">
                        <a:solidFill>
                          <a:schemeClr val="bg1"/>
                        </a:solidFill>
                        <a:effectLst/>
                        <a:latin typeface="Calibri" panose="020F0502020204030204" pitchFamily="34" charset="0"/>
                      </a:endParaRPr>
                    </a:p>
                  </a:txBody>
                  <a:tcPr marL="6350" marR="6350" marT="6350" marB="0" anchor="b">
                    <a:noFill/>
                  </a:tcPr>
                </a:tc>
                <a:extLst>
                  <a:ext uri="{0D108BD9-81ED-4DB2-BD59-A6C34878D82A}">
                    <a16:rowId xmlns:a16="http://schemas.microsoft.com/office/drawing/2014/main" val="1231315912"/>
                  </a:ext>
                </a:extLst>
              </a:tr>
            </a:tbl>
          </a:graphicData>
        </a:graphic>
      </p:graphicFrame>
      <p:pic>
        <p:nvPicPr>
          <p:cNvPr id="7" name="Picture 6" descr="A screen shot of a graph&#10;&#10;Description automatically generated">
            <a:extLst>
              <a:ext uri="{FF2B5EF4-FFF2-40B4-BE49-F238E27FC236}">
                <a16:creationId xmlns:a16="http://schemas.microsoft.com/office/drawing/2014/main" id="{8B1B6E77-D6DF-74C8-99AB-A25B0EBCF7D7}"/>
              </a:ext>
            </a:extLst>
          </p:cNvPr>
          <p:cNvPicPr>
            <a:picLocks noChangeAspect="1"/>
          </p:cNvPicPr>
          <p:nvPr/>
        </p:nvPicPr>
        <p:blipFill rotWithShape="1">
          <a:blip r:embed="rId2">
            <a:extLst>
              <a:ext uri="{28A0092B-C50C-407E-A947-70E740481C1C}">
                <a14:useLocalDpi xmlns:a14="http://schemas.microsoft.com/office/drawing/2010/main" val="0"/>
              </a:ext>
            </a:extLst>
          </a:blip>
          <a:srcRect t="618"/>
          <a:stretch/>
        </p:blipFill>
        <p:spPr>
          <a:xfrm>
            <a:off x="566419" y="1279571"/>
            <a:ext cx="8147363" cy="3457485"/>
          </a:xfrm>
          <a:prstGeom prst="rect">
            <a:avLst/>
          </a:prstGeom>
        </p:spPr>
      </p:pic>
      <p:sp>
        <p:nvSpPr>
          <p:cNvPr id="8" name="TextBox 7">
            <a:extLst>
              <a:ext uri="{FF2B5EF4-FFF2-40B4-BE49-F238E27FC236}">
                <a16:creationId xmlns:a16="http://schemas.microsoft.com/office/drawing/2014/main" id="{CFC261B1-0838-B08C-158C-E3013618F2AC}"/>
              </a:ext>
            </a:extLst>
          </p:cNvPr>
          <p:cNvSpPr txBox="1"/>
          <p:nvPr/>
        </p:nvSpPr>
        <p:spPr>
          <a:xfrm>
            <a:off x="194310" y="4688795"/>
            <a:ext cx="11997690" cy="1938992"/>
          </a:xfrm>
          <a:prstGeom prst="rect">
            <a:avLst/>
          </a:prstGeom>
          <a:noFill/>
        </p:spPr>
        <p:txBody>
          <a:bodyPr wrap="square" rtlCol="0">
            <a:spAutoFit/>
          </a:bodyPr>
          <a:lstStyle/>
          <a:p>
            <a:r>
              <a:rPr lang="en-GB" sz="2000" dirty="0">
                <a:solidFill>
                  <a:schemeClr val="bg1"/>
                </a:solidFill>
              </a:rPr>
              <a:t>When R=100</a:t>
            </a:r>
            <a:r>
              <a:rPr lang="el-GR" sz="2000" dirty="0">
                <a:solidFill>
                  <a:schemeClr val="bg1"/>
                </a:solidFill>
              </a:rPr>
              <a:t>Ω</a:t>
            </a:r>
            <a:r>
              <a:rPr lang="en-GB" sz="2000" dirty="0">
                <a:solidFill>
                  <a:schemeClr val="bg1"/>
                </a:solidFill>
              </a:rPr>
              <a:t>, C=1.68mF makes it (almost) exactly 10%. This is an extremely significant and roughly 10 times difference.</a:t>
            </a:r>
          </a:p>
          <a:p>
            <a:r>
              <a:rPr lang="en-GB" sz="2000" dirty="0">
                <a:solidFill>
                  <a:schemeClr val="bg1"/>
                </a:solidFill>
              </a:rPr>
              <a:t>Considering that the difference between 100</a:t>
            </a:r>
            <a:r>
              <a:rPr lang="el-GR" sz="2000" dirty="0">
                <a:solidFill>
                  <a:schemeClr val="bg1"/>
                </a:solidFill>
              </a:rPr>
              <a:t>Ω</a:t>
            </a:r>
            <a:r>
              <a:rPr lang="en-GB" sz="2000" dirty="0">
                <a:solidFill>
                  <a:schemeClr val="bg1"/>
                </a:solidFill>
              </a:rPr>
              <a:t> and 1k</a:t>
            </a:r>
            <a:r>
              <a:rPr lang="el-GR" sz="2000" dirty="0">
                <a:solidFill>
                  <a:schemeClr val="bg1"/>
                </a:solidFill>
              </a:rPr>
              <a:t>Ω</a:t>
            </a:r>
            <a:r>
              <a:rPr lang="en-GB" sz="2000" dirty="0">
                <a:solidFill>
                  <a:schemeClr val="bg1"/>
                </a:solidFill>
              </a:rPr>
              <a:t> is also 10 times, these two data might have something to do with each other. My guess would be that the voltage through the parallel part of the circuit has little to do with its overall impedance, but as long as the resistor and capacitor increase/decrease in the same ratio, the “current divider” circuit will work as normal.</a:t>
            </a:r>
          </a:p>
        </p:txBody>
      </p:sp>
      <p:sp>
        <p:nvSpPr>
          <p:cNvPr id="9" name="TextBox 8">
            <a:extLst>
              <a:ext uri="{FF2B5EF4-FFF2-40B4-BE49-F238E27FC236}">
                <a16:creationId xmlns:a16="http://schemas.microsoft.com/office/drawing/2014/main" id="{6FC4F831-9161-EA1E-6E8D-F34D88F6B4FE}"/>
              </a:ext>
            </a:extLst>
          </p:cNvPr>
          <p:cNvSpPr txBox="1"/>
          <p:nvPr/>
        </p:nvSpPr>
        <p:spPr>
          <a:xfrm>
            <a:off x="5715000" y="720090"/>
            <a:ext cx="5245795" cy="369332"/>
          </a:xfrm>
          <a:prstGeom prst="rect">
            <a:avLst/>
          </a:prstGeom>
          <a:noFill/>
        </p:spPr>
        <p:txBody>
          <a:bodyPr wrap="none" rtlCol="0">
            <a:spAutoFit/>
          </a:bodyPr>
          <a:lstStyle/>
          <a:p>
            <a:r>
              <a:rPr lang="en-GB" dirty="0">
                <a:solidFill>
                  <a:srgbClr val="FFFF00"/>
                </a:solidFill>
              </a:rPr>
              <a:t>Note: The red plot here is current through the resistor.</a:t>
            </a:r>
          </a:p>
        </p:txBody>
      </p:sp>
    </p:spTree>
    <p:extLst>
      <p:ext uri="{BB962C8B-B14F-4D97-AF65-F5344CB8AC3E}">
        <p14:creationId xmlns:p14="http://schemas.microsoft.com/office/powerpoint/2010/main" val="3065761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2CF5F-CAF2-CB1B-ED3B-DB64EC0DE85D}"/>
              </a:ext>
            </a:extLst>
          </p:cNvPr>
          <p:cNvSpPr>
            <a:spLocks noGrp="1"/>
          </p:cNvSpPr>
          <p:nvPr>
            <p:ph type="title"/>
          </p:nvPr>
        </p:nvSpPr>
        <p:spPr/>
        <p:txBody>
          <a:bodyPr/>
          <a:lstStyle/>
          <a:p>
            <a:r>
              <a:rPr lang="en-GB" dirty="0">
                <a:solidFill>
                  <a:schemeClr val="bg1"/>
                </a:solidFill>
              </a:rPr>
              <a:t>Exercise 8</a:t>
            </a:r>
          </a:p>
        </p:txBody>
      </p:sp>
      <p:pic>
        <p:nvPicPr>
          <p:cNvPr id="6" name="Content Placeholder 5">
            <a:extLst>
              <a:ext uri="{FF2B5EF4-FFF2-40B4-BE49-F238E27FC236}">
                <a16:creationId xmlns:a16="http://schemas.microsoft.com/office/drawing/2014/main" id="{2099E5B1-B1CD-97DA-D42A-A2284988B46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29027" y="1376839"/>
            <a:ext cx="9008344" cy="3823145"/>
          </a:xfrm>
        </p:spPr>
      </p:pic>
      <p:sp>
        <p:nvSpPr>
          <p:cNvPr id="4" name="TextBox 3">
            <a:extLst>
              <a:ext uri="{FF2B5EF4-FFF2-40B4-BE49-F238E27FC236}">
                <a16:creationId xmlns:a16="http://schemas.microsoft.com/office/drawing/2014/main" id="{B91E4B70-2AAA-50AD-829A-709CDA96012A}"/>
              </a:ext>
            </a:extLst>
          </p:cNvPr>
          <p:cNvSpPr txBox="1"/>
          <p:nvPr/>
        </p:nvSpPr>
        <p:spPr>
          <a:xfrm>
            <a:off x="5017771" y="537209"/>
            <a:ext cx="6995160" cy="646331"/>
          </a:xfrm>
          <a:prstGeom prst="rect">
            <a:avLst/>
          </a:prstGeom>
          <a:noFill/>
        </p:spPr>
        <p:txBody>
          <a:bodyPr wrap="square" rtlCol="0">
            <a:spAutoFit/>
          </a:bodyPr>
          <a:lstStyle/>
          <a:p>
            <a:r>
              <a:rPr lang="en-GB" dirty="0">
                <a:solidFill>
                  <a:srgbClr val="FFFF00"/>
                </a:solidFill>
              </a:rPr>
              <a:t>Note: The red plot here is the total current (i.e. current through diode), and the cyan plot is the current through the resistor.</a:t>
            </a:r>
          </a:p>
        </p:txBody>
      </p:sp>
      <p:sp>
        <p:nvSpPr>
          <p:cNvPr id="7" name="TextBox 6">
            <a:extLst>
              <a:ext uri="{FF2B5EF4-FFF2-40B4-BE49-F238E27FC236}">
                <a16:creationId xmlns:a16="http://schemas.microsoft.com/office/drawing/2014/main" id="{5027D5AB-8858-A7DA-7477-5162C67F9858}"/>
              </a:ext>
            </a:extLst>
          </p:cNvPr>
          <p:cNvSpPr txBox="1"/>
          <p:nvPr/>
        </p:nvSpPr>
        <p:spPr>
          <a:xfrm>
            <a:off x="327259" y="5481161"/>
            <a:ext cx="11685671" cy="830997"/>
          </a:xfrm>
          <a:prstGeom prst="rect">
            <a:avLst/>
          </a:prstGeom>
          <a:noFill/>
        </p:spPr>
        <p:txBody>
          <a:bodyPr wrap="square" rtlCol="0">
            <a:spAutoFit/>
          </a:bodyPr>
          <a:lstStyle/>
          <a:p>
            <a:r>
              <a:rPr lang="en-GB" sz="2400" dirty="0">
                <a:solidFill>
                  <a:schemeClr val="bg1"/>
                </a:solidFill>
              </a:rPr>
              <a:t>The initial current through the diode is weirdly large, but the peak keep decreasing until it remains stable, presumably when the capacitor enters its fully charged cycle.</a:t>
            </a:r>
          </a:p>
        </p:txBody>
      </p:sp>
      <p:cxnSp>
        <p:nvCxnSpPr>
          <p:cNvPr id="11" name="Straight Arrow Connector 10">
            <a:extLst>
              <a:ext uri="{FF2B5EF4-FFF2-40B4-BE49-F238E27FC236}">
                <a16:creationId xmlns:a16="http://schemas.microsoft.com/office/drawing/2014/main" id="{116F0800-AB61-F837-E8FA-15D42587FB38}"/>
              </a:ext>
            </a:extLst>
          </p:cNvPr>
          <p:cNvCxnSpPr>
            <a:cxnSpLocks/>
          </p:cNvCxnSpPr>
          <p:nvPr/>
        </p:nvCxnSpPr>
        <p:spPr>
          <a:xfrm flipH="1">
            <a:off x="4610501" y="1883987"/>
            <a:ext cx="5139891" cy="211049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CF589D79-414F-F32C-5D9B-B2B1FB5EFE37}"/>
              </a:ext>
            </a:extLst>
          </p:cNvPr>
          <p:cNvSpPr txBox="1"/>
          <p:nvPr/>
        </p:nvSpPr>
        <p:spPr>
          <a:xfrm>
            <a:off x="9846544" y="1376840"/>
            <a:ext cx="2262037" cy="1938992"/>
          </a:xfrm>
          <a:prstGeom prst="rect">
            <a:avLst/>
          </a:prstGeom>
          <a:noFill/>
        </p:spPr>
        <p:txBody>
          <a:bodyPr wrap="square" rtlCol="0">
            <a:spAutoFit/>
          </a:bodyPr>
          <a:lstStyle/>
          <a:p>
            <a:r>
              <a:rPr lang="en-GB" sz="2000" dirty="0">
                <a:solidFill>
                  <a:schemeClr val="accent2"/>
                </a:solidFill>
              </a:rPr>
              <a:t>A mistake I made is comparing this with the voltage around diodes in previous exercises. This is the current.</a:t>
            </a:r>
          </a:p>
        </p:txBody>
      </p:sp>
    </p:spTree>
    <p:extLst>
      <p:ext uri="{BB962C8B-B14F-4D97-AF65-F5344CB8AC3E}">
        <p14:creationId xmlns:p14="http://schemas.microsoft.com/office/powerpoint/2010/main" val="4062493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134</TotalTime>
  <Words>436</Words>
  <Application>Microsoft Office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Exercise 8</vt:lpstr>
      <vt:lpstr>Exercise 8</vt:lpstr>
      <vt:lpstr>Exercise 8</vt:lpstr>
      <vt:lpstr>Exercise 8</vt:lpstr>
      <vt:lpstr>Exercise 8</vt:lpstr>
      <vt:lpstr>Exercise 8</vt:lpstr>
      <vt:lpstr>Exercise 8</vt:lpstr>
      <vt:lpstr>Exercise 8</vt:lpstr>
      <vt:lpstr>Exercise 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 8</dc:title>
  <dc:creator>Brian Chen</dc:creator>
  <cp:lastModifiedBy>Brian Chen</cp:lastModifiedBy>
  <cp:revision>51</cp:revision>
  <dcterms:created xsi:type="dcterms:W3CDTF">2024-01-01T09:39:30Z</dcterms:created>
  <dcterms:modified xsi:type="dcterms:W3CDTF">2024-01-01T11:54:04Z</dcterms:modified>
</cp:coreProperties>
</file>