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2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99AB-0CF4-2C8C-7AC0-CFA9373F01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67F173E-CFA0-E59D-5DAA-B1E03836B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00C9C81-4F79-B595-00C2-08D4097AB7B0}"/>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5" name="Footer Placeholder 4">
            <a:extLst>
              <a:ext uri="{FF2B5EF4-FFF2-40B4-BE49-F238E27FC236}">
                <a16:creationId xmlns:a16="http://schemas.microsoft.com/office/drawing/2014/main" id="{4A8CE351-3BDD-EBE2-7BD5-A36ED12E17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714ADB-3EA6-D199-3F45-367A8C0B4652}"/>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43981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F06A-AD22-AD08-641E-7C27516C7EF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D34DB4A-0FCE-2DDC-032B-BB373693F08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493F4A7-49D3-DDB2-60A0-1F4D1FE025E0}"/>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5" name="Footer Placeholder 4">
            <a:extLst>
              <a:ext uri="{FF2B5EF4-FFF2-40B4-BE49-F238E27FC236}">
                <a16:creationId xmlns:a16="http://schemas.microsoft.com/office/drawing/2014/main" id="{6618E21D-9B4D-BDE7-D59E-D1A6C1CACF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690A1E-6290-6370-D95A-3F8E6A009C24}"/>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22200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68E0DB-ED95-CBA1-CCBE-21C855116EB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907B5B9-0E88-AED0-D132-96D511793C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E561397-5C6E-E9AD-5E70-AF286FB2441C}"/>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5" name="Footer Placeholder 4">
            <a:extLst>
              <a:ext uri="{FF2B5EF4-FFF2-40B4-BE49-F238E27FC236}">
                <a16:creationId xmlns:a16="http://schemas.microsoft.com/office/drawing/2014/main" id="{D0735998-29BC-6421-AB9C-737145A194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A994C6-DD1B-4D52-4F8F-5A9854AED4E6}"/>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1018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F9DA-E54A-F2B1-45A7-573516609A6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C76C9FC-4B6C-CA10-77D1-C070B8BB7AF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076CD53-133C-73AE-E05A-E07EEAB386EB}"/>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5" name="Footer Placeholder 4">
            <a:extLst>
              <a:ext uri="{FF2B5EF4-FFF2-40B4-BE49-F238E27FC236}">
                <a16:creationId xmlns:a16="http://schemas.microsoft.com/office/drawing/2014/main" id="{25075FA9-173A-6CC3-D2AA-054DEE545F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D6CEDF-6E16-ED5C-39EA-7273047F9B7A}"/>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3443965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FB3E-45EE-8D46-E0E1-EA7C09E1338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A5CB23A-A981-C0EB-9EC2-1D39625085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85FE69E-4433-60F0-4933-FF6683E2F041}"/>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5" name="Footer Placeholder 4">
            <a:extLst>
              <a:ext uri="{FF2B5EF4-FFF2-40B4-BE49-F238E27FC236}">
                <a16:creationId xmlns:a16="http://schemas.microsoft.com/office/drawing/2014/main" id="{886100D8-F8D1-233D-3344-14ADE9757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11325F-30AB-66BC-5BFA-171B4B2E917D}"/>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197360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32A2-095C-7663-B103-48584CC069D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8130493-111E-6D4C-5D09-6BC0014A88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40C1CF2-F177-5224-BD46-DA9F8CE978D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C88B79F-F865-8B24-D864-A3DFED0B7810}"/>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6" name="Footer Placeholder 5">
            <a:extLst>
              <a:ext uri="{FF2B5EF4-FFF2-40B4-BE49-F238E27FC236}">
                <a16:creationId xmlns:a16="http://schemas.microsoft.com/office/drawing/2014/main" id="{08E2A298-852B-B676-D865-9BB7A12B1A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F7ED42-9E14-5A8C-C751-8DFE6C2AF368}"/>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345034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6CFC-32DD-E594-2169-DE242D1311F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50885F0-A76B-AD62-4307-11015941E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6BFF3C-B1D8-B8AA-2D72-708466835A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44249D3-9D88-A55C-CC8B-6CB25902C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04BD81-00C9-B425-EB5D-6D0694BA17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EE78992-BCA9-BAED-1BDD-DCAC694BE166}"/>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8" name="Footer Placeholder 7">
            <a:extLst>
              <a:ext uri="{FF2B5EF4-FFF2-40B4-BE49-F238E27FC236}">
                <a16:creationId xmlns:a16="http://schemas.microsoft.com/office/drawing/2014/main" id="{6E13465E-4A50-B520-CF85-BF86BEADE17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C192BE-70D3-2047-BDAD-0D54E22C8584}"/>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07404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B94E8-D9C1-B745-8140-7F6B76AAE07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27440C1-DEBC-AA61-F699-E957B4B3DFE0}"/>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4" name="Footer Placeholder 3">
            <a:extLst>
              <a:ext uri="{FF2B5EF4-FFF2-40B4-BE49-F238E27FC236}">
                <a16:creationId xmlns:a16="http://schemas.microsoft.com/office/drawing/2014/main" id="{F5A4D110-4A40-8A75-BD55-0F50F8CB9FA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37BC37-C7B8-8FE1-6F2A-933A5C1C0FF6}"/>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91961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0B2DE-481D-54A4-1DB1-F9838C5C78E8}"/>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3" name="Footer Placeholder 2">
            <a:extLst>
              <a:ext uri="{FF2B5EF4-FFF2-40B4-BE49-F238E27FC236}">
                <a16:creationId xmlns:a16="http://schemas.microsoft.com/office/drawing/2014/main" id="{0A7F0567-CB90-C221-D79B-BFF55BDDB1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B518C11-B49D-2176-6062-F55AD1242F92}"/>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334779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653E-41B2-06B6-F8E0-189EF7F7A3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F08B136-E95B-931D-AEE2-CEED1C20ED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4E3AFD8-78A3-ECE0-15B4-1155DD577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FEDD9B-35E7-4CC0-541F-A8DD4AF8F053}"/>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6" name="Footer Placeholder 5">
            <a:extLst>
              <a:ext uri="{FF2B5EF4-FFF2-40B4-BE49-F238E27FC236}">
                <a16:creationId xmlns:a16="http://schemas.microsoft.com/office/drawing/2014/main" id="{37AABC1F-1018-630F-41E8-3AE663782B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68F3A5-98FD-79BF-FD88-C7C7CCD3EDA8}"/>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202140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7F8D-B3DE-64E7-0B46-772C17FD6B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129D535-CBFB-36A6-C9DC-8804E2CFC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DCD4899-F651-0737-1D64-7D588444A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6C621A-2222-BDDD-81F8-9244F82999C9}"/>
              </a:ext>
            </a:extLst>
          </p:cNvPr>
          <p:cNvSpPr>
            <a:spLocks noGrp="1"/>
          </p:cNvSpPr>
          <p:nvPr>
            <p:ph type="dt" sz="half" idx="10"/>
          </p:nvPr>
        </p:nvSpPr>
        <p:spPr/>
        <p:txBody>
          <a:bodyPr/>
          <a:lstStyle/>
          <a:p>
            <a:fld id="{E17F7779-9C11-46A1-9C91-FCD18852C054}" type="datetimeFigureOut">
              <a:rPr lang="en-GB" smtClean="0"/>
              <a:t>01/01/2024</a:t>
            </a:fld>
            <a:endParaRPr lang="en-GB"/>
          </a:p>
        </p:txBody>
      </p:sp>
      <p:sp>
        <p:nvSpPr>
          <p:cNvPr id="6" name="Footer Placeholder 5">
            <a:extLst>
              <a:ext uri="{FF2B5EF4-FFF2-40B4-BE49-F238E27FC236}">
                <a16:creationId xmlns:a16="http://schemas.microsoft.com/office/drawing/2014/main" id="{D6F4C47A-6DAF-6799-26D4-B5E4F184D69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A66D842-EBFA-9565-993A-D26FA1F29F03}"/>
              </a:ext>
            </a:extLst>
          </p:cNvPr>
          <p:cNvSpPr>
            <a:spLocks noGrp="1"/>
          </p:cNvSpPr>
          <p:nvPr>
            <p:ph type="sldNum" sz="quarter" idx="12"/>
          </p:nvPr>
        </p:nvSpPr>
        <p:spPr/>
        <p:txBody>
          <a:bodyPr/>
          <a:lstStyle/>
          <a:p>
            <a:fld id="{CFC938D6-4393-42FC-9F1A-733145398ABB}" type="slidenum">
              <a:rPr lang="en-GB" smtClean="0"/>
              <a:t>‹#›</a:t>
            </a:fld>
            <a:endParaRPr lang="en-GB"/>
          </a:p>
        </p:txBody>
      </p:sp>
    </p:spTree>
    <p:extLst>
      <p:ext uri="{BB962C8B-B14F-4D97-AF65-F5344CB8AC3E}">
        <p14:creationId xmlns:p14="http://schemas.microsoft.com/office/powerpoint/2010/main" val="92003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0C3E4-835E-8EDD-5507-CE57609CD5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E02AE90-4A40-CDCA-F65E-119D19A79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C468A7-A57D-6215-F708-DBB2179EB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7F7779-9C11-46A1-9C91-FCD18852C054}" type="datetimeFigureOut">
              <a:rPr lang="en-GB" smtClean="0"/>
              <a:t>01/01/2024</a:t>
            </a:fld>
            <a:endParaRPr lang="en-GB"/>
          </a:p>
        </p:txBody>
      </p:sp>
      <p:sp>
        <p:nvSpPr>
          <p:cNvPr id="5" name="Footer Placeholder 4">
            <a:extLst>
              <a:ext uri="{FF2B5EF4-FFF2-40B4-BE49-F238E27FC236}">
                <a16:creationId xmlns:a16="http://schemas.microsoft.com/office/drawing/2014/main" id="{0EE8AF1A-611A-8F0D-3B4A-9419EFAFB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B955760-A465-BC73-C4FD-0715CA353F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938D6-4393-42FC-9F1A-733145398ABB}" type="slidenum">
              <a:rPr lang="en-GB" smtClean="0"/>
              <a:t>‹#›</a:t>
            </a:fld>
            <a:endParaRPr lang="en-GB"/>
          </a:p>
        </p:txBody>
      </p:sp>
    </p:spTree>
    <p:extLst>
      <p:ext uri="{BB962C8B-B14F-4D97-AF65-F5344CB8AC3E}">
        <p14:creationId xmlns:p14="http://schemas.microsoft.com/office/powerpoint/2010/main" val="220754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diodes.com/assets/Datasheets/1N5817-1N5819.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9FBB-51BC-1A7A-923F-8C04A90404C6}"/>
              </a:ext>
            </a:extLst>
          </p:cNvPr>
          <p:cNvSpPr>
            <a:spLocks noGrp="1"/>
          </p:cNvSpPr>
          <p:nvPr>
            <p:ph type="title"/>
          </p:nvPr>
        </p:nvSpPr>
        <p:spPr/>
        <p:txBody>
          <a:bodyPr/>
          <a:lstStyle/>
          <a:p>
            <a:r>
              <a:rPr lang="en-GB" dirty="0">
                <a:solidFill>
                  <a:schemeClr val="bg1"/>
                </a:solidFill>
              </a:rPr>
              <a:t>Exercise E4</a:t>
            </a:r>
          </a:p>
        </p:txBody>
      </p:sp>
      <p:sp>
        <p:nvSpPr>
          <p:cNvPr id="6" name="TextBox 5">
            <a:extLst>
              <a:ext uri="{FF2B5EF4-FFF2-40B4-BE49-F238E27FC236}">
                <a16:creationId xmlns:a16="http://schemas.microsoft.com/office/drawing/2014/main" id="{17DB51A7-4805-8B5D-E710-9A18CF7ADCE4}"/>
              </a:ext>
            </a:extLst>
          </p:cNvPr>
          <p:cNvSpPr txBox="1"/>
          <p:nvPr/>
        </p:nvSpPr>
        <p:spPr>
          <a:xfrm>
            <a:off x="9918834" y="1365284"/>
            <a:ext cx="2271379" cy="4401205"/>
          </a:xfrm>
          <a:prstGeom prst="rect">
            <a:avLst/>
          </a:prstGeom>
          <a:noFill/>
        </p:spPr>
        <p:txBody>
          <a:bodyPr wrap="square" rtlCol="0">
            <a:spAutoFit/>
          </a:bodyPr>
          <a:lstStyle/>
          <a:p>
            <a:r>
              <a:rPr lang="en-GB" sz="2800" dirty="0">
                <a:solidFill>
                  <a:schemeClr val="bg1"/>
                </a:solidFill>
              </a:rPr>
              <a:t>For the 1N5817, the main difference lies in that it seems to have a way smaller forward voltage than 1N914.</a:t>
            </a:r>
          </a:p>
        </p:txBody>
      </p:sp>
      <p:pic>
        <p:nvPicPr>
          <p:cNvPr id="7" name="Picture 6" descr="A screen shot of a computer&#10;&#10;Description automatically generated">
            <a:extLst>
              <a:ext uri="{FF2B5EF4-FFF2-40B4-BE49-F238E27FC236}">
                <a16:creationId xmlns:a16="http://schemas.microsoft.com/office/drawing/2014/main" id="{E16F1440-A102-9E10-EBD3-E0C4216CA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86" y="1380308"/>
            <a:ext cx="9665948" cy="4127430"/>
          </a:xfrm>
          <a:prstGeom prst="rect">
            <a:avLst/>
          </a:prstGeom>
        </p:spPr>
      </p:pic>
    </p:spTree>
    <p:extLst>
      <p:ext uri="{BB962C8B-B14F-4D97-AF65-F5344CB8AC3E}">
        <p14:creationId xmlns:p14="http://schemas.microsoft.com/office/powerpoint/2010/main" val="416592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59FBB-51BC-1A7A-923F-8C04A90404C6}"/>
              </a:ext>
            </a:extLst>
          </p:cNvPr>
          <p:cNvSpPr>
            <a:spLocks noGrp="1"/>
          </p:cNvSpPr>
          <p:nvPr>
            <p:ph type="title"/>
          </p:nvPr>
        </p:nvSpPr>
        <p:spPr/>
        <p:txBody>
          <a:bodyPr/>
          <a:lstStyle/>
          <a:p>
            <a:r>
              <a:rPr lang="en-GB" dirty="0">
                <a:solidFill>
                  <a:schemeClr val="bg1"/>
                </a:solidFill>
              </a:rPr>
              <a:t>Exercise E4</a:t>
            </a:r>
          </a:p>
        </p:txBody>
      </p:sp>
      <p:pic>
        <p:nvPicPr>
          <p:cNvPr id="4" name="Picture 3">
            <a:extLst>
              <a:ext uri="{FF2B5EF4-FFF2-40B4-BE49-F238E27FC236}">
                <a16:creationId xmlns:a16="http://schemas.microsoft.com/office/drawing/2014/main" id="{79FA5C98-3DC2-F22D-5541-5DDC4D025B49}"/>
              </a:ext>
            </a:extLst>
          </p:cNvPr>
          <p:cNvPicPr>
            <a:picLocks noChangeAspect="1"/>
          </p:cNvPicPr>
          <p:nvPr/>
        </p:nvPicPr>
        <p:blipFill>
          <a:blip r:embed="rId2"/>
          <a:stretch>
            <a:fillRect/>
          </a:stretch>
        </p:blipFill>
        <p:spPr>
          <a:xfrm>
            <a:off x="597518" y="1393628"/>
            <a:ext cx="10005520" cy="4264221"/>
          </a:xfrm>
          <a:prstGeom prst="rect">
            <a:avLst/>
          </a:prstGeom>
        </p:spPr>
      </p:pic>
    </p:spTree>
    <p:extLst>
      <p:ext uri="{BB962C8B-B14F-4D97-AF65-F5344CB8AC3E}">
        <p14:creationId xmlns:p14="http://schemas.microsoft.com/office/powerpoint/2010/main" val="263009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5857-DB1A-7FE5-55D3-7D47E9CF39F9}"/>
              </a:ext>
            </a:extLst>
          </p:cNvPr>
          <p:cNvSpPr>
            <a:spLocks noGrp="1"/>
          </p:cNvSpPr>
          <p:nvPr>
            <p:ph type="title"/>
          </p:nvPr>
        </p:nvSpPr>
        <p:spPr/>
        <p:txBody>
          <a:bodyPr/>
          <a:lstStyle/>
          <a:p>
            <a:r>
              <a:rPr lang="en-GB" dirty="0">
                <a:solidFill>
                  <a:schemeClr val="bg1"/>
                </a:solidFill>
              </a:rPr>
              <a:t>Exercise E4</a:t>
            </a:r>
          </a:p>
        </p:txBody>
      </p:sp>
      <p:sp>
        <p:nvSpPr>
          <p:cNvPr id="3" name="Content Placeholder 2">
            <a:extLst>
              <a:ext uri="{FF2B5EF4-FFF2-40B4-BE49-F238E27FC236}">
                <a16:creationId xmlns:a16="http://schemas.microsoft.com/office/drawing/2014/main" id="{E277A11E-48F9-9DD8-F423-1EBF45211D9C}"/>
              </a:ext>
            </a:extLst>
          </p:cNvPr>
          <p:cNvSpPr>
            <a:spLocks noGrp="1"/>
          </p:cNvSpPr>
          <p:nvPr>
            <p:ph idx="1"/>
          </p:nvPr>
        </p:nvSpPr>
        <p:spPr/>
        <p:txBody>
          <a:bodyPr/>
          <a:lstStyle/>
          <a:p>
            <a:r>
              <a:rPr lang="en-GB" dirty="0">
                <a:solidFill>
                  <a:schemeClr val="bg1"/>
                </a:solidFill>
                <a:hlinkClick r:id="rId2">
                  <a:extLst>
                    <a:ext uri="{A12FA001-AC4F-418D-AE19-62706E023703}">
                      <ahyp:hlinkClr xmlns:ahyp="http://schemas.microsoft.com/office/drawing/2018/hyperlinkcolor" val="tx"/>
                    </a:ext>
                  </a:extLst>
                </a:hlinkClick>
              </a:rPr>
              <a:t>https://www.diodes.com/assets/Datasheets/1N5817-1N5819.pdf</a:t>
            </a:r>
            <a:endParaRPr lang="en-GB" dirty="0">
              <a:solidFill>
                <a:schemeClr val="bg1"/>
              </a:solidFill>
            </a:endParaRPr>
          </a:p>
          <a:p>
            <a:endParaRPr lang="en-GB" dirty="0">
              <a:solidFill>
                <a:schemeClr val="bg1"/>
              </a:solidFill>
            </a:endParaRPr>
          </a:p>
          <a:p>
            <a:r>
              <a:rPr lang="en-GB" dirty="0">
                <a:solidFill>
                  <a:schemeClr val="bg1"/>
                </a:solidFill>
              </a:rPr>
              <a:t>At 5V, with around 10mA max current, we cannot reproduce the results listed in the specification. However, given that the forward voltage seems to rise with the current, and that it’s 0.450V at I=1.0A, our prediction that the forward voltage is very small is correct.</a:t>
            </a:r>
          </a:p>
          <a:p>
            <a:r>
              <a:rPr lang="en-GB" dirty="0">
                <a:solidFill>
                  <a:schemeClr val="bg1"/>
                </a:solidFill>
              </a:rPr>
              <a:t>However if the model is changed to having a 0-50V voltage swipe and a 47 Ohms resistor, we can indeed reach I=1.0A.</a:t>
            </a:r>
          </a:p>
        </p:txBody>
      </p:sp>
      <p:pic>
        <p:nvPicPr>
          <p:cNvPr id="5" name="Picture 4">
            <a:extLst>
              <a:ext uri="{FF2B5EF4-FFF2-40B4-BE49-F238E27FC236}">
                <a16:creationId xmlns:a16="http://schemas.microsoft.com/office/drawing/2014/main" id="{F8CE7971-2BC8-9829-8E1E-F397B06BF0D9}"/>
              </a:ext>
            </a:extLst>
          </p:cNvPr>
          <p:cNvPicPr>
            <a:picLocks noChangeAspect="1"/>
          </p:cNvPicPr>
          <p:nvPr/>
        </p:nvPicPr>
        <p:blipFill>
          <a:blip r:embed="rId3"/>
          <a:stretch>
            <a:fillRect/>
          </a:stretch>
        </p:blipFill>
        <p:spPr>
          <a:xfrm>
            <a:off x="2795127" y="2348383"/>
            <a:ext cx="6601746" cy="428685"/>
          </a:xfrm>
          <a:prstGeom prst="rect">
            <a:avLst/>
          </a:prstGeom>
        </p:spPr>
      </p:pic>
    </p:spTree>
    <p:extLst>
      <p:ext uri="{BB962C8B-B14F-4D97-AF65-F5344CB8AC3E}">
        <p14:creationId xmlns:p14="http://schemas.microsoft.com/office/powerpoint/2010/main" val="80001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8DCF-E5A7-7AAB-282E-ABAC9C4C2531}"/>
              </a:ext>
            </a:extLst>
          </p:cNvPr>
          <p:cNvSpPr>
            <a:spLocks noGrp="1"/>
          </p:cNvSpPr>
          <p:nvPr>
            <p:ph type="title"/>
          </p:nvPr>
        </p:nvSpPr>
        <p:spPr/>
        <p:txBody>
          <a:bodyPr/>
          <a:lstStyle/>
          <a:p>
            <a:r>
              <a:rPr lang="en-GB" dirty="0">
                <a:solidFill>
                  <a:schemeClr val="bg1"/>
                </a:solidFill>
              </a:rPr>
              <a:t>Exercise E4</a:t>
            </a:r>
          </a:p>
        </p:txBody>
      </p:sp>
      <p:pic>
        <p:nvPicPr>
          <p:cNvPr id="5" name="Content Placeholder 4" descr="A screen shot of a graph&#10;&#10;Description automatically generated">
            <a:extLst>
              <a:ext uri="{FF2B5EF4-FFF2-40B4-BE49-F238E27FC236}">
                <a16:creationId xmlns:a16="http://schemas.microsoft.com/office/drawing/2014/main" id="{D49A0D80-39A5-9632-DE27-642D21ACC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111" y="1825625"/>
            <a:ext cx="10227777" cy="4351338"/>
          </a:xfrm>
        </p:spPr>
      </p:pic>
    </p:spTree>
    <p:extLst>
      <p:ext uri="{BB962C8B-B14F-4D97-AF65-F5344CB8AC3E}">
        <p14:creationId xmlns:p14="http://schemas.microsoft.com/office/powerpoint/2010/main" val="1447084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8DCF-E5A7-7AAB-282E-ABAC9C4C2531}"/>
              </a:ext>
            </a:extLst>
          </p:cNvPr>
          <p:cNvSpPr>
            <a:spLocks noGrp="1"/>
          </p:cNvSpPr>
          <p:nvPr>
            <p:ph type="title"/>
          </p:nvPr>
        </p:nvSpPr>
        <p:spPr/>
        <p:txBody>
          <a:bodyPr/>
          <a:lstStyle/>
          <a:p>
            <a:r>
              <a:rPr lang="en-GB" dirty="0">
                <a:solidFill>
                  <a:schemeClr val="bg1"/>
                </a:solidFill>
              </a:rPr>
              <a:t>Exercise E4</a:t>
            </a:r>
          </a:p>
        </p:txBody>
      </p:sp>
      <p:pic>
        <p:nvPicPr>
          <p:cNvPr id="9" name="Content Placeholder 8" descr="A screen shot of a computer&#10;&#10;Description automatically generated">
            <a:extLst>
              <a:ext uri="{FF2B5EF4-FFF2-40B4-BE49-F238E27FC236}">
                <a16:creationId xmlns:a16="http://schemas.microsoft.com/office/drawing/2014/main" id="{BAF81238-6A02-026C-41AE-2D144B6A43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439" y="1825625"/>
            <a:ext cx="10153122" cy="4351338"/>
          </a:xfrm>
        </p:spPr>
      </p:pic>
    </p:spTree>
    <p:extLst>
      <p:ext uri="{BB962C8B-B14F-4D97-AF65-F5344CB8AC3E}">
        <p14:creationId xmlns:p14="http://schemas.microsoft.com/office/powerpoint/2010/main" val="405321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F0CD-6D33-4A12-8E13-72E5C6542A87}"/>
              </a:ext>
            </a:extLst>
          </p:cNvPr>
          <p:cNvSpPr>
            <a:spLocks noGrp="1"/>
          </p:cNvSpPr>
          <p:nvPr>
            <p:ph type="title"/>
          </p:nvPr>
        </p:nvSpPr>
        <p:spPr/>
        <p:txBody>
          <a:bodyPr/>
          <a:lstStyle/>
          <a:p>
            <a:r>
              <a:rPr lang="en-GB" dirty="0">
                <a:solidFill>
                  <a:schemeClr val="bg1"/>
                </a:solidFill>
              </a:rPr>
              <a:t>Exercise E4</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09A64F-D8A6-1D40-5183-0C7F9478F06F}"/>
                  </a:ext>
                </a:extLst>
              </p:cNvPr>
              <p:cNvSpPr>
                <a:spLocks noGrp="1"/>
              </p:cNvSpPr>
              <p:nvPr>
                <p:ph idx="1"/>
              </p:nvPr>
            </p:nvSpPr>
            <p:spPr/>
            <p:txBody>
              <a:bodyPr/>
              <a:lstStyle/>
              <a:p>
                <a14:m>
                  <m:oMath xmlns:m="http://schemas.openxmlformats.org/officeDocument/2006/math">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1</m:t>
                        </m:r>
                      </m:num>
                      <m:den>
                        <m:r>
                          <a:rPr lang="en-GB" b="0" i="1" smtClean="0">
                            <a:solidFill>
                              <a:schemeClr val="bg1"/>
                            </a:solidFill>
                            <a:latin typeface="Cambria Math" panose="02040503050406030204" pitchFamily="18" charset="0"/>
                          </a:rPr>
                          <m:t>𝑅</m:t>
                        </m:r>
                      </m:den>
                    </m:f>
                    <m:r>
                      <a:rPr lang="en-GB" b="0" i="1" smtClean="0">
                        <a:solidFill>
                          <a:schemeClr val="bg1"/>
                        </a:solidFill>
                        <a:latin typeface="Cambria Math" panose="02040503050406030204" pitchFamily="18" charset="0"/>
                      </a:rPr>
                      <m:t>=21.237</m:t>
                    </m:r>
                    <m:r>
                      <a:rPr lang="en-GB" b="0" i="1" smtClean="0">
                        <a:solidFill>
                          <a:schemeClr val="bg1"/>
                        </a:solidFill>
                        <a:latin typeface="Cambria Math" panose="02040503050406030204" pitchFamily="18" charset="0"/>
                      </a:rPr>
                      <m:t>𝑚</m:t>
                    </m:r>
                    <m:r>
                      <a:rPr lang="el-GR" b="0" i="1" smtClean="0">
                        <a:solidFill>
                          <a:schemeClr val="bg1"/>
                        </a:solidFill>
                        <a:latin typeface="Cambria Math" panose="02040503050406030204" pitchFamily="18" charset="0"/>
                      </a:rPr>
                      <m:t>Ω</m:t>
                    </m:r>
                  </m:oMath>
                </a14:m>
                <a:r>
                  <a:rPr lang="en-GB" dirty="0">
                    <a:solidFill>
                      <a:schemeClr val="bg1"/>
                    </a:solidFill>
                  </a:rPr>
                  <a:t>, </a:t>
                </a:r>
                <a14:m>
                  <m:oMath xmlns:m="http://schemas.openxmlformats.org/officeDocument/2006/math">
                    <m:r>
                      <a:rPr lang="en-GB" b="0" i="1" smtClean="0">
                        <a:solidFill>
                          <a:schemeClr val="bg1"/>
                        </a:solidFill>
                        <a:latin typeface="Cambria Math" panose="02040503050406030204" pitchFamily="18" charset="0"/>
                      </a:rPr>
                      <m:t>𝑅</m:t>
                    </m:r>
                    <m:r>
                      <a:rPr lang="en-GB" b="0" i="1" smtClean="0">
                        <a:solidFill>
                          <a:schemeClr val="bg1"/>
                        </a:solidFill>
                        <a:latin typeface="Cambria Math" panose="02040503050406030204" pitchFamily="18" charset="0"/>
                      </a:rPr>
                      <m:t>=47.09Ω</m:t>
                    </m:r>
                  </m:oMath>
                </a14:m>
                <a:endParaRPr lang="en-GB" dirty="0">
                  <a:solidFill>
                    <a:schemeClr val="bg1"/>
                  </a:solidFill>
                </a:endParaRPr>
              </a:p>
              <a:p>
                <a:r>
                  <a:rPr lang="en-GB" dirty="0">
                    <a:solidFill>
                      <a:schemeClr val="bg1"/>
                    </a:solidFill>
                  </a:rPr>
                  <a:t>When </a:t>
                </a:r>
                <a14:m>
                  <m:oMath xmlns:m="http://schemas.openxmlformats.org/officeDocument/2006/math">
                    <m:r>
                      <a:rPr lang="en-GB" b="0" i="1" smtClean="0">
                        <a:solidFill>
                          <a:schemeClr val="bg1"/>
                        </a:solidFill>
                        <a:latin typeface="Cambria Math" panose="02040503050406030204" pitchFamily="18" charset="0"/>
                      </a:rPr>
                      <m:t>𝐼</m:t>
                    </m:r>
                    <m:r>
                      <a:rPr lang="en-GB" b="0" i="1" smtClean="0">
                        <a:solidFill>
                          <a:schemeClr val="bg1"/>
                        </a:solidFill>
                        <a:latin typeface="Cambria Math" panose="02040503050406030204" pitchFamily="18" charset="0"/>
                      </a:rPr>
                      <m:t>=0.999</m:t>
                    </m:r>
                    <m:r>
                      <a:rPr lang="en-GB" b="0" i="1" smtClean="0">
                        <a:solidFill>
                          <a:schemeClr val="bg1"/>
                        </a:solidFill>
                        <a:latin typeface="Cambria Math" panose="02040503050406030204" pitchFamily="18" charset="0"/>
                      </a:rPr>
                      <m:t>𝐴</m:t>
                    </m:r>
                  </m:oMath>
                </a14:m>
                <a:r>
                  <a:rPr lang="en-GB" dirty="0">
                    <a:solidFill>
                      <a:schemeClr val="bg1"/>
                    </a:solidFill>
                  </a:rPr>
                  <a:t>, </a:t>
                </a:r>
                <a14:m>
                  <m:oMath xmlns:m="http://schemas.openxmlformats.org/officeDocument/2006/math">
                    <m:r>
                      <a:rPr lang="en-GB" b="0" i="1" smtClean="0">
                        <a:solidFill>
                          <a:schemeClr val="bg1"/>
                        </a:solidFill>
                        <a:latin typeface="Cambria Math" panose="02040503050406030204" pitchFamily="18" charset="0"/>
                      </a:rPr>
                      <m:t>𝑉</m:t>
                    </m:r>
                    <m:r>
                      <a:rPr lang="en-GB" b="0" i="1" smtClean="0">
                        <a:solidFill>
                          <a:schemeClr val="bg1"/>
                        </a:solidFill>
                        <a:latin typeface="Cambria Math" panose="02040503050406030204" pitchFamily="18" charset="0"/>
                      </a:rPr>
                      <m:t>=47.36</m:t>
                    </m:r>
                    <m:r>
                      <a:rPr lang="en-GB" b="0" i="1" smtClean="0">
                        <a:solidFill>
                          <a:schemeClr val="bg1"/>
                        </a:solidFill>
                        <a:latin typeface="Cambria Math" panose="02040503050406030204" pitchFamily="18" charset="0"/>
                      </a:rPr>
                      <m:t>𝑉</m:t>
                    </m:r>
                  </m:oMath>
                </a14:m>
                <a:endParaRPr lang="en-GB" dirty="0">
                  <a:solidFill>
                    <a:schemeClr val="bg1"/>
                  </a:solidFill>
                </a:endParaRPr>
              </a:p>
              <a:p>
                <a:r>
                  <a:rPr lang="en-GB" dirty="0">
                    <a:solidFill>
                      <a:schemeClr val="bg1"/>
                    </a:solidFill>
                  </a:rPr>
                  <a:t>Thus </a:t>
                </a:r>
                <a14:m>
                  <m:oMath xmlns:m="http://schemas.openxmlformats.org/officeDocument/2006/math">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𝑉</m:t>
                        </m:r>
                      </m:e>
                      <m:sub>
                        <m:r>
                          <a:rPr lang="en-GB" b="0" i="1" smtClean="0">
                            <a:solidFill>
                              <a:schemeClr val="bg1"/>
                            </a:solidFill>
                            <a:latin typeface="Cambria Math" panose="02040503050406030204" pitchFamily="18" charset="0"/>
                          </a:rPr>
                          <m:t>𝑓</m:t>
                        </m:r>
                      </m:sub>
                    </m:sSub>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𝑉</m:t>
                    </m:r>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𝐼𝑅</m:t>
                    </m:r>
                    <m:r>
                      <a:rPr lang="en-GB" b="0" i="1" smtClean="0">
                        <a:solidFill>
                          <a:schemeClr val="bg1"/>
                        </a:solidFill>
                        <a:latin typeface="Cambria Math" panose="02040503050406030204" pitchFamily="18" charset="0"/>
                      </a:rPr>
                      <m:t>=270</m:t>
                    </m:r>
                    <m:r>
                      <a:rPr lang="en-GB" b="0" i="1" smtClean="0">
                        <a:solidFill>
                          <a:schemeClr val="bg1"/>
                        </a:solidFill>
                        <a:latin typeface="Cambria Math" panose="02040503050406030204" pitchFamily="18" charset="0"/>
                      </a:rPr>
                      <m:t>𝑚𝑉</m:t>
                    </m:r>
                    <m:r>
                      <a:rPr lang="en-GB" b="0" i="1" smtClean="0">
                        <a:solidFill>
                          <a:schemeClr val="bg1"/>
                        </a:solidFill>
                        <a:latin typeface="Cambria Math" panose="02040503050406030204" pitchFamily="18" charset="0"/>
                      </a:rPr>
                      <m:t> </m:t>
                    </m:r>
                  </m:oMath>
                </a14:m>
                <a:endParaRPr lang="en-GB" dirty="0">
                  <a:solidFill>
                    <a:schemeClr val="bg1"/>
                  </a:solidFill>
                </a:endParaRPr>
              </a:p>
              <a:p>
                <a:r>
                  <a:rPr lang="en-GB" dirty="0">
                    <a:solidFill>
                      <a:schemeClr val="bg1"/>
                    </a:solidFill>
                  </a:rPr>
                  <a:t>It’s quite far from the published values (450mV). I am not sure about the cause of the issue.</a:t>
                </a:r>
              </a:p>
            </p:txBody>
          </p:sp>
        </mc:Choice>
        <mc:Fallback>
          <p:sp>
            <p:nvSpPr>
              <p:cNvPr id="3" name="Content Placeholder 2">
                <a:extLst>
                  <a:ext uri="{FF2B5EF4-FFF2-40B4-BE49-F238E27FC236}">
                    <a16:creationId xmlns:a16="http://schemas.microsoft.com/office/drawing/2014/main" id="{0809A64F-D8A6-1D40-5183-0C7F9478F06F}"/>
                  </a:ext>
                </a:extLst>
              </p:cNvPr>
              <p:cNvSpPr>
                <a:spLocks noGrp="1" noRot="1" noChangeAspect="1" noMove="1" noResize="1" noEditPoints="1" noAdjustHandles="1" noChangeArrowheads="1" noChangeShapeType="1" noTextEdit="1"/>
              </p:cNvSpPr>
              <p:nvPr>
                <p:ph idx="1"/>
              </p:nvPr>
            </p:nvSpPr>
            <p:spPr>
              <a:blipFill>
                <a:blip r:embed="rId2"/>
                <a:stretch>
                  <a:fillRect l="-1043" t="-280"/>
                </a:stretch>
              </a:blipFill>
            </p:spPr>
            <p:txBody>
              <a:bodyPr/>
              <a:lstStyle/>
              <a:p>
                <a:r>
                  <a:rPr lang="en-GB">
                    <a:noFill/>
                  </a:rPr>
                  <a:t> </a:t>
                </a:r>
              </a:p>
            </p:txBody>
          </p:sp>
        </mc:Fallback>
      </mc:AlternateContent>
    </p:spTree>
    <p:extLst>
      <p:ext uri="{BB962C8B-B14F-4D97-AF65-F5344CB8AC3E}">
        <p14:creationId xmlns:p14="http://schemas.microsoft.com/office/powerpoint/2010/main" val="3349272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178</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Exercise E4</vt:lpstr>
      <vt:lpstr>Exercise E4</vt:lpstr>
      <vt:lpstr>Exercise E4</vt:lpstr>
      <vt:lpstr>Exercise E4</vt:lpstr>
      <vt:lpstr>Exercise E4</vt:lpstr>
      <vt:lpstr>Exercise E4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E1</dc:title>
  <dc:creator>Brian Chen</dc:creator>
  <cp:lastModifiedBy>Brian Chen</cp:lastModifiedBy>
  <cp:revision>44</cp:revision>
  <dcterms:created xsi:type="dcterms:W3CDTF">2023-12-04T13:02:13Z</dcterms:created>
  <dcterms:modified xsi:type="dcterms:W3CDTF">2024-01-01T11:57:53Z</dcterms:modified>
</cp:coreProperties>
</file>