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57" r:id="rId5"/>
    <p:sldId id="260" r:id="rId6"/>
    <p:sldId id="275" r:id="rId7"/>
    <p:sldId id="27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904" autoAdjust="0"/>
  </p:normalViewPr>
  <p:slideViewPr>
    <p:cSldViewPr snapToGrid="0">
      <p:cViewPr varScale="1">
        <p:scale>
          <a:sx n="42" d="100"/>
          <a:sy n="42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373FC-0519-4D95-8B06-C0C086B4120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8233-0662-471B-89AC-F1611EFC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ishgas.co.uk/the-source/our-world-of-energy/surprising-world-of-energy/power-sur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ishgas.co.uk/the-source/our-world-of-energy/surprising-world-of-energy/power-surg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examples will come after Pragya defines tv pickup</a:t>
            </a:r>
          </a:p>
          <a:p>
            <a:endParaRPr lang="en-US" dirty="0"/>
          </a:p>
          <a:p>
            <a:r>
              <a:rPr lang="en-US" dirty="0"/>
              <a:t>I wanted to quickly showcase some examples of other phenomenon detected by other researchers.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https://www.britishgas.co.uk/the-source/our-world-of-energy/surprising-world-of-energy/power-surge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8233-0662-471B-89AC-F1611EFCF1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https://www.britishgas.co.uk/the-source/our-world-of-energy/surprising-world-of-energy/power-surge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8233-0662-471B-89AC-F1611EFCF1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slide, Pragya will briefly go over our hypothesis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8233-0662-471B-89AC-F1611EFCF1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1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Power/Electricity Usage</a:t>
            </a:r>
          </a:p>
          <a:p>
            <a:pPr lvl="1"/>
            <a:r>
              <a:rPr lang="en-US" dirty="0"/>
              <a:t>Analyzing electricity usage at times of major sporting events or soap operas may show a trend for an uptick in energy usage</a:t>
            </a:r>
          </a:p>
          <a:p>
            <a:r>
              <a:rPr lang="en-US" dirty="0"/>
              <a:t>TV Ratings</a:t>
            </a:r>
          </a:p>
          <a:p>
            <a:pPr lvl="1"/>
            <a:r>
              <a:rPr lang="en-US" dirty="0"/>
              <a:t>Pulling ratings for large sports events/ soap operas may help us to find events with large audience samples to better analyze power usage at that time</a:t>
            </a:r>
          </a:p>
          <a:p>
            <a:r>
              <a:rPr lang="en-US" dirty="0"/>
              <a:t>Detecting Pickup</a:t>
            </a:r>
          </a:p>
          <a:p>
            <a:pPr lvl="1"/>
            <a:r>
              <a:rPr lang="en-US" dirty="0"/>
              <a:t>We need to look for “spikes” in power usage within specific dates and time frames that correlate with large sports events or soap operas</a:t>
            </a:r>
          </a:p>
          <a:p>
            <a:r>
              <a:rPr lang="en-US" dirty="0"/>
              <a:t>Spurious Factors</a:t>
            </a:r>
          </a:p>
          <a:p>
            <a:pPr lvl="1"/>
            <a:r>
              <a:rPr lang="en-US" dirty="0"/>
              <a:t>At first glance, TV Pickup was typically accredited to large audiences making kettles of tea, however, there may be other factors to consider such as opening a fridge or flushing a toilet.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8233-0662-471B-89AC-F1611EFCF1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that you would look at this graph to find “pickup” in power usage at the time of the event specified for this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8233-0662-471B-89AC-F1611EFCF1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Power/Electricity Usage</a:t>
            </a:r>
          </a:p>
          <a:p>
            <a:pPr lvl="1"/>
            <a:r>
              <a:rPr lang="en-US" dirty="0"/>
              <a:t>Analyzing electricity usage at times of major sporting events or soap operas may show a trend for an uptick in energy usage</a:t>
            </a:r>
          </a:p>
          <a:p>
            <a:r>
              <a:rPr lang="en-US" dirty="0"/>
              <a:t>TV Ratings</a:t>
            </a:r>
          </a:p>
          <a:p>
            <a:pPr lvl="1"/>
            <a:r>
              <a:rPr lang="en-US" dirty="0"/>
              <a:t>Pulling ratings for large sports events/ soap operas may help us to find events with large audience samples to better analyze power usage at that time</a:t>
            </a:r>
          </a:p>
          <a:p>
            <a:r>
              <a:rPr lang="en-US" dirty="0"/>
              <a:t>Detecting Pickup</a:t>
            </a:r>
          </a:p>
          <a:p>
            <a:pPr lvl="1"/>
            <a:r>
              <a:rPr lang="en-US" dirty="0"/>
              <a:t>We need to look for “spikes” in power usage within specific dates and time frames that correlate with large sports events or soap operas</a:t>
            </a:r>
          </a:p>
          <a:p>
            <a:r>
              <a:rPr lang="en-US" dirty="0"/>
              <a:t>Spurious Factors</a:t>
            </a:r>
          </a:p>
          <a:p>
            <a:pPr lvl="1"/>
            <a:r>
              <a:rPr lang="en-US" dirty="0"/>
              <a:t>At first glance, TV Pickup was typically accredited to large audiences making kettles of tea, however, there may be other factors to consider such as opening a fridge or flushing a toilet.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8233-0662-471B-89AC-F1611EFCF1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into acorn groups by Pragya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8233-0662-471B-89AC-F1611EFCF1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C760-D791-411B-9B85-0DCF76D6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6A784-F830-4338-BD89-982AF571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7BDF-769B-41AF-8020-D17E50DF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DF75-879C-4339-AEBC-D832C2C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EC17-789A-44A1-BC9B-B58C1CC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BF5D-5BEA-4D4E-B965-72F8B355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5F553-F91E-4EBE-B513-8C3EB66E3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13E1-5FDE-4EC3-8F14-7D61A482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6BFA-13FB-4779-812E-68434E78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CF57-BF55-40E7-8368-A819965B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B9C48-A077-4A4D-840F-184C226FB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D84E6-624D-4AC6-808A-104870CCD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D60F-5D8B-4179-A46B-69E234D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5BB6B-F89A-498E-B2FC-A4DC81A4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C390-8A98-4700-A70F-5B01E639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EE53-28F5-4CCA-AA64-124371F3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2F59-11CA-4550-B82F-0D99DC7A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9F91-8FD8-4EC9-87B9-0ACC66F3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A29A-F589-45FC-966A-77149DC7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35DD-7F49-40CF-AE0C-B3ED55E4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3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43B3-23E0-4E53-B974-51D9ECEE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2091A-6004-4333-8C15-2BD432C4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AD81-EE97-4A8B-BB4E-D86CDA3D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1A27-0519-4C8A-8D23-D107B519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215D-9A43-497A-A700-C29E6096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52D6-3E87-4FF4-8CB7-D08CB26A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7D97-43C6-41F1-B870-6A922F05E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0632-A4BD-4FAC-9D04-5C5CD1A7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0B33-1E09-46E0-B2D6-B81FE2DD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0A48-B4A0-40F2-89F3-401CF676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AD48-F1E2-4CB6-AEF8-5C4F5DC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31A4-9012-4FDE-9D1A-8FCA8F58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C8B-AD60-49A9-ADB2-49BB20E8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261FE-05F0-41C3-B7CF-1DD66CB3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3DB24-834D-4A59-B1CE-15C6220D6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6F93E-6558-438F-980C-01224202B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70590-A76F-4493-9CC6-676D011D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EF32A-201E-4CE3-9629-058941E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CC1A9-7C9C-4DC4-8604-BD5CB8BE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1516-0953-4795-A9FC-3FB6A091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4B44F-0E2C-417A-BFC1-AFF5994B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C70-E04A-4F42-ABE8-D804A080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B3763-1097-44C8-AD37-4CB56FD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DFC00-7943-4798-BE1C-5E137F73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20180-F8B2-45FF-835A-0DA87D7D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9397-6ED4-4497-A77E-90A66F62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4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E3B1-443D-47C9-9953-F9F75C16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6F78-721F-4D2D-A6D5-C35BE5E2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BA7D5-4AEA-4B6B-A046-787CFB35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68F2-C3BB-4F5B-96D0-318D5170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EA500-43D6-4D7F-8B96-B0A1E9B3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9C8D8-94D2-4581-BFC1-D2152023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9AC-10FA-4014-8798-667746A0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DC515-48C6-4685-9C6B-C80CD4680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8438E-6543-42FE-9138-22E02419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31801-CFF3-4BCA-93F0-B750A73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62DD4-0D88-4AE4-A2FE-B42E48D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1512-F057-429B-910F-18547C3A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A53FD-A66D-4092-8A5C-BE72CF54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542DB-E91F-4870-B344-18B96597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C17A-5535-4929-B086-B4C71C84F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855-9ACC-4CC9-9B6E-38862729CC2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7AA0-49FF-4F27-B979-6A101B0C1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83F7-ED9B-445A-A446-78BA8E46F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4AB8-9F0C-446F-8B49-A58B953D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3257-136C-487B-B7AC-F5A16384E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Alexis’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C3C3C-66D2-484E-9DC3-D13CCB9C6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Note: </a:t>
            </a:r>
            <a:r>
              <a:rPr lang="en-US" dirty="0"/>
              <a:t>Please take a look at the notes section of each slide if you have any questions. </a:t>
            </a:r>
          </a:p>
          <a:p>
            <a:r>
              <a:rPr lang="en-US" dirty="0"/>
              <a:t>This does not flow that well without the integration of Pragya’s slides. You will see how it flows in the presentation rough draft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27E-1299-41BA-9D8B-FC55F25F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5614-0993-4742-8317-9C206BA7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Flame-Bold"/>
              </a:rPr>
              <a:t>1990 World Cup Semi Final – West Germany v England</a:t>
            </a:r>
            <a:endParaRPr lang="en-US" dirty="0">
              <a:solidFill>
                <a:srgbClr val="000000"/>
              </a:solidFill>
              <a:latin typeface="Flame-Regular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Flame-Bold"/>
              </a:rPr>
              <a:t>Power demand: 2800 MW</a:t>
            </a:r>
            <a:endParaRPr lang="en-US" b="1" dirty="0">
              <a:solidFill>
                <a:srgbClr val="000000"/>
              </a:solidFill>
              <a:latin typeface="Flame-Regular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Flame-Regular"/>
              </a:rPr>
              <a:t>When England was defeated in a toe-curling penalty shootout, our hearts sunk as we waved goodbye to a tearful Gazza and the gang. Only a nice cup of tea could console the nation. The resulting power surge was the equivalent of 1.12 million kettles being switched on at the same time.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CAFE8-60BA-4065-85A2-13747E16176D}"/>
              </a:ext>
            </a:extLst>
          </p:cNvPr>
          <p:cNvSpPr txBox="1"/>
          <p:nvPr/>
        </p:nvSpPr>
        <p:spPr>
          <a:xfrm>
            <a:off x="365760" y="6058794"/>
            <a:ext cx="92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example will come after Pragya defines tv pickup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6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0CF7-7672-45F3-BA0C-5A5E0437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21DB-2AB2-4712-8FF5-9EA924C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Flame-Bold"/>
              </a:rPr>
              <a:t>2013 Andy Murray wins Wimbledon Men’s Final</a:t>
            </a:r>
            <a:endParaRPr lang="en-US" dirty="0">
              <a:solidFill>
                <a:srgbClr val="000000"/>
              </a:solidFill>
              <a:latin typeface="Flame-Regular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Flame-Bold"/>
              </a:rPr>
              <a:t>Power demand: 1110 MW</a:t>
            </a:r>
            <a:endParaRPr lang="en-US" b="1" dirty="0">
              <a:solidFill>
                <a:srgbClr val="000000"/>
              </a:solidFill>
              <a:latin typeface="Flame-Regular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Flame-Regular"/>
              </a:rPr>
              <a:t>The first British male to win Wimbledon since Fred Perry saw thousands of us celebrate by reaching for that celebratory jug of </a:t>
            </a:r>
            <a:r>
              <a:rPr lang="en-US" dirty="0" err="1">
                <a:solidFill>
                  <a:srgbClr val="000000"/>
                </a:solidFill>
                <a:latin typeface="Flame-Regular"/>
              </a:rPr>
              <a:t>Pimms</a:t>
            </a:r>
            <a:r>
              <a:rPr lang="en-US" dirty="0">
                <a:solidFill>
                  <a:srgbClr val="000000"/>
                </a:solidFill>
                <a:latin typeface="Flame-Regular"/>
              </a:rPr>
              <a:t> that was chilling in the fridge.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B801B-891B-4FD6-9812-04B4E5227019}"/>
              </a:ext>
            </a:extLst>
          </p:cNvPr>
          <p:cNvSpPr txBox="1"/>
          <p:nvPr/>
        </p:nvSpPr>
        <p:spPr>
          <a:xfrm>
            <a:off x="365760" y="6058794"/>
            <a:ext cx="92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example will come after Pragya defines tv pickup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C69C-13C5-45C5-86B3-827E97E5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4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What’s the tea?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2C7A-DAE7-41B8-A274-65A4B1D7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0024"/>
            <a:ext cx="10515600" cy="10766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real question is, can TV Pickup be detected and, if so, how?</a:t>
            </a:r>
          </a:p>
        </p:txBody>
      </p:sp>
      <p:pic>
        <p:nvPicPr>
          <p:cNvPr id="5" name="Graphic 4" descr="Tea">
            <a:extLst>
              <a:ext uri="{FF2B5EF4-FFF2-40B4-BE49-F238E27FC236}">
                <a16:creationId xmlns:a16="http://schemas.microsoft.com/office/drawing/2014/main" id="{08DC8D39-EFB1-4CDA-B3AA-20D3D43EE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223" y="2317652"/>
            <a:ext cx="1282505" cy="12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4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1496-CF9D-4175-8292-7B3687A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Detecting TV Pickup</a:t>
            </a: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9E854AB7-EB89-4A2F-BEFF-031BFCEDC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5782" y="2210635"/>
            <a:ext cx="2436728" cy="2436728"/>
          </a:xfrm>
          <a:prstGeom prst="rect">
            <a:avLst/>
          </a:prstGeom>
        </p:spPr>
      </p:pic>
      <p:pic>
        <p:nvPicPr>
          <p:cNvPr id="11" name="Graphic 10" descr="Television">
            <a:extLst>
              <a:ext uri="{FF2B5EF4-FFF2-40B4-BE49-F238E27FC236}">
                <a16:creationId xmlns:a16="http://schemas.microsoft.com/office/drawing/2014/main" id="{313010CF-54AE-44BE-A757-82B8200F7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5162" y="2210636"/>
            <a:ext cx="2556907" cy="2436728"/>
          </a:xfrm>
          <a:prstGeom prst="rect">
            <a:avLst/>
          </a:prstGeom>
        </p:spPr>
      </p:pic>
      <p:pic>
        <p:nvPicPr>
          <p:cNvPr id="15" name="Graphic 14" descr="Lightning bolt">
            <a:extLst>
              <a:ext uri="{FF2B5EF4-FFF2-40B4-BE49-F238E27FC236}">
                <a16:creationId xmlns:a16="http://schemas.microsoft.com/office/drawing/2014/main" id="{1F7F383B-3BD1-4B5C-A2E5-C87EAB5C9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871" y="2210635"/>
            <a:ext cx="2436728" cy="2436728"/>
          </a:xfrm>
          <a:prstGeom prst="rect">
            <a:avLst/>
          </a:prstGeom>
        </p:spPr>
      </p:pic>
      <p:pic>
        <p:nvPicPr>
          <p:cNvPr id="17" name="Graphic 16" descr="Question mark">
            <a:extLst>
              <a:ext uri="{FF2B5EF4-FFF2-40B4-BE49-F238E27FC236}">
                <a16:creationId xmlns:a16="http://schemas.microsoft.com/office/drawing/2014/main" id="{BDA844E9-CE2B-4DAD-8554-93095640A1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7073" y="2210636"/>
            <a:ext cx="2436727" cy="24367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4B62FE-87C3-4F99-83CD-45D9C3698A5B}"/>
              </a:ext>
            </a:extLst>
          </p:cNvPr>
          <p:cNvSpPr txBox="1"/>
          <p:nvPr/>
        </p:nvSpPr>
        <p:spPr>
          <a:xfrm>
            <a:off x="838200" y="4936477"/>
            <a:ext cx="24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Power/Usage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5FF945-2380-4780-86DC-B8D99334D88D}"/>
              </a:ext>
            </a:extLst>
          </p:cNvPr>
          <p:cNvSpPr txBox="1"/>
          <p:nvPr/>
        </p:nvSpPr>
        <p:spPr>
          <a:xfrm>
            <a:off x="3675251" y="4936477"/>
            <a:ext cx="24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TV Ratings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8F9ABE-9A1B-4C8A-BD22-9EFB71C6C6B5}"/>
              </a:ext>
            </a:extLst>
          </p:cNvPr>
          <p:cNvSpPr txBox="1"/>
          <p:nvPr/>
        </p:nvSpPr>
        <p:spPr>
          <a:xfrm>
            <a:off x="6325782" y="4936476"/>
            <a:ext cx="24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Detecting Pickup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663531-67E0-43BD-9BA6-FB2C627FD0BD}"/>
              </a:ext>
            </a:extLst>
          </p:cNvPr>
          <p:cNvSpPr txBox="1"/>
          <p:nvPr/>
        </p:nvSpPr>
        <p:spPr>
          <a:xfrm>
            <a:off x="8917072" y="4936476"/>
            <a:ext cx="24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Spurious Factors</a:t>
            </a:r>
          </a:p>
        </p:txBody>
      </p:sp>
    </p:spTree>
    <p:extLst>
      <p:ext uri="{BB962C8B-B14F-4D97-AF65-F5344CB8AC3E}">
        <p14:creationId xmlns:p14="http://schemas.microsoft.com/office/powerpoint/2010/main" val="421936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4072-963A-40A9-9A76-3D64D084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9243"/>
            <a:ext cx="2453640" cy="3099514"/>
          </a:xfrm>
        </p:spPr>
        <p:txBody>
          <a:bodyPr>
            <a:normAutofit/>
          </a:bodyPr>
          <a:lstStyle/>
          <a:p>
            <a:r>
              <a:rPr lang="en-US" dirty="0"/>
              <a:t>Detecting Pickup Example:</a:t>
            </a:r>
          </a:p>
        </p:txBody>
      </p:sp>
      <p:pic>
        <p:nvPicPr>
          <p:cNvPr id="1026" name="Picture 2" descr="015-Wimbledon-Womens-Final_Tennis_1.png">
            <a:extLst>
              <a:ext uri="{FF2B5EF4-FFF2-40B4-BE49-F238E27FC236}">
                <a16:creationId xmlns:a16="http://schemas.microsoft.com/office/drawing/2014/main" id="{5FA706C7-B6D6-4F37-82BA-57B817BCF4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2" y="106045"/>
            <a:ext cx="7250084" cy="664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1496-CF9D-4175-8292-7B3687A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Detecting TV Pickup</a:t>
            </a: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9E854AB7-EB89-4A2F-BEFF-031BFCEDC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5782" y="2210635"/>
            <a:ext cx="2436728" cy="2436728"/>
          </a:xfrm>
          <a:prstGeom prst="rect">
            <a:avLst/>
          </a:prstGeom>
        </p:spPr>
      </p:pic>
      <p:pic>
        <p:nvPicPr>
          <p:cNvPr id="11" name="Graphic 10" descr="Television">
            <a:extLst>
              <a:ext uri="{FF2B5EF4-FFF2-40B4-BE49-F238E27FC236}">
                <a16:creationId xmlns:a16="http://schemas.microsoft.com/office/drawing/2014/main" id="{313010CF-54AE-44BE-A757-82B8200F7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5162" y="2210636"/>
            <a:ext cx="2556907" cy="2436728"/>
          </a:xfrm>
          <a:prstGeom prst="rect">
            <a:avLst/>
          </a:prstGeom>
        </p:spPr>
      </p:pic>
      <p:pic>
        <p:nvPicPr>
          <p:cNvPr id="15" name="Graphic 14" descr="Lightning bolt">
            <a:extLst>
              <a:ext uri="{FF2B5EF4-FFF2-40B4-BE49-F238E27FC236}">
                <a16:creationId xmlns:a16="http://schemas.microsoft.com/office/drawing/2014/main" id="{1F7F383B-3BD1-4B5C-A2E5-C87EAB5C9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871" y="2210635"/>
            <a:ext cx="2436728" cy="2436728"/>
          </a:xfrm>
          <a:prstGeom prst="rect">
            <a:avLst/>
          </a:prstGeom>
        </p:spPr>
      </p:pic>
      <p:pic>
        <p:nvPicPr>
          <p:cNvPr id="17" name="Graphic 16" descr="Question mark">
            <a:extLst>
              <a:ext uri="{FF2B5EF4-FFF2-40B4-BE49-F238E27FC236}">
                <a16:creationId xmlns:a16="http://schemas.microsoft.com/office/drawing/2014/main" id="{BDA844E9-CE2B-4DAD-8554-93095640A1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7073" y="2210636"/>
            <a:ext cx="2436727" cy="24367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4B62FE-87C3-4F99-83CD-45D9C3698A5B}"/>
              </a:ext>
            </a:extLst>
          </p:cNvPr>
          <p:cNvSpPr txBox="1"/>
          <p:nvPr/>
        </p:nvSpPr>
        <p:spPr>
          <a:xfrm>
            <a:off x="838200" y="4936477"/>
            <a:ext cx="24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Power/Usage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5FF945-2380-4780-86DC-B8D99334D88D}"/>
              </a:ext>
            </a:extLst>
          </p:cNvPr>
          <p:cNvSpPr txBox="1"/>
          <p:nvPr/>
        </p:nvSpPr>
        <p:spPr>
          <a:xfrm>
            <a:off x="3675251" y="4936477"/>
            <a:ext cx="24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TV Ratings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8F9ABE-9A1B-4C8A-BD22-9EFB71C6C6B5}"/>
              </a:ext>
            </a:extLst>
          </p:cNvPr>
          <p:cNvSpPr txBox="1"/>
          <p:nvPr/>
        </p:nvSpPr>
        <p:spPr>
          <a:xfrm>
            <a:off x="6325782" y="4936476"/>
            <a:ext cx="24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Detecting Pickup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663531-67E0-43BD-9BA6-FB2C627FD0BD}"/>
              </a:ext>
            </a:extLst>
          </p:cNvPr>
          <p:cNvSpPr txBox="1"/>
          <p:nvPr/>
        </p:nvSpPr>
        <p:spPr>
          <a:xfrm>
            <a:off x="8917072" y="4936476"/>
            <a:ext cx="24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Spurious Factors</a:t>
            </a:r>
          </a:p>
        </p:txBody>
      </p:sp>
    </p:spTree>
    <p:extLst>
      <p:ext uri="{BB962C8B-B14F-4D97-AF65-F5344CB8AC3E}">
        <p14:creationId xmlns:p14="http://schemas.microsoft.com/office/powerpoint/2010/main" val="139194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21A3-F73C-414A-A497-C414BF4C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Can we break this down even further?</a:t>
            </a:r>
          </a:p>
        </p:txBody>
      </p:sp>
    </p:spTree>
    <p:extLst>
      <p:ext uri="{BB962C8B-B14F-4D97-AF65-F5344CB8AC3E}">
        <p14:creationId xmlns:p14="http://schemas.microsoft.com/office/powerpoint/2010/main" val="33823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531</Words>
  <Application>Microsoft Office PowerPoint</Application>
  <PresentationFormat>Widescreen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Flame-Bold</vt:lpstr>
      <vt:lpstr>Flame-Regular</vt:lpstr>
      <vt:lpstr>Office Theme</vt:lpstr>
      <vt:lpstr>Alexis’ Slides</vt:lpstr>
      <vt:lpstr>Example:</vt:lpstr>
      <vt:lpstr>Example:</vt:lpstr>
      <vt:lpstr>What’s the tea?</vt:lpstr>
      <vt:lpstr>Detecting TV Pickup</vt:lpstr>
      <vt:lpstr>Detecting Pickup Example:</vt:lpstr>
      <vt:lpstr>Detecting TV Pickup</vt:lpstr>
      <vt:lpstr>Can we break this down even further?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 summey</dc:creator>
  <cp:lastModifiedBy>shari summey</cp:lastModifiedBy>
  <cp:revision>14</cp:revision>
  <dcterms:created xsi:type="dcterms:W3CDTF">2019-07-31T23:44:47Z</dcterms:created>
  <dcterms:modified xsi:type="dcterms:W3CDTF">2019-08-02T02:31:38Z</dcterms:modified>
</cp:coreProperties>
</file>