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E0CE-9FA8-4CE0-8B82-2DEB10F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49BE8-E253-4435-B386-20CD346C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0E55-7BB7-4A59-A6BF-54C8D6B2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0C1A-BCDC-4B97-B6B7-603BD4CC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AB19-9547-43D7-B9F5-BDCF985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8AF4-A72C-4980-89F7-22E5A687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928CA-96E5-4B50-8A1D-213F04B4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4540-1D48-40A0-AF23-75F4CCA1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D7B4-21E6-45EB-AA57-8987A893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78E4-D331-41CF-8FA9-5A35FA47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91BA3-C193-4819-82CC-EF7461A7D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0EEB-A5D7-4BCF-9857-A45432755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D2C8-B69E-44C5-AB58-69931742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2290-6155-4E13-A54A-A3FD5CB8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7215-BE89-4DE8-956F-3E96B21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5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91B3-EA67-401D-BA42-C1FFE04B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0F6F-BAFF-47A2-BD00-B3D23DDA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364C-7B35-41DF-978E-06920BD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4AB7-7F08-4DD6-ADFB-71B6B83D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77C5-2232-46BC-8AC2-484E4351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5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334F-869E-4043-8986-ADAD9A20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466C-5A37-41F3-A0B9-7F0BEEA2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F9EF-93F5-41EF-928A-356431CD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F182-0C7A-4943-B7D8-E0B9EFA0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4294-1DA3-4E93-859A-496D4B55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68E-E34A-43DA-B3CE-C66B494D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956E-695D-4BB9-B16C-529A7536C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12C4-1E0E-4D0B-8FBA-7583C7D6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DF5FA-65CE-4917-A192-F7EFA29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BB84-D7BA-441A-BB20-2D51B878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050D-18DD-4A37-B2F3-D8D1948E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7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F8C7-7586-41B6-A901-219117FC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F846C-10B1-4FF1-A5A4-43BE7B5E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A83EF-81D6-4AAA-BEE2-238DBBC6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27F8B-5DF4-4218-B113-4F730D908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12E6-8EC2-491B-A414-91CEC486A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9ED80-1DFC-41CF-8C27-2C4DF925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8A605-54CB-49E8-8AA1-880FCDF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C2E17-5829-4CEB-AE7A-AA8015D0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0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C4BB-F662-4E00-A4D9-834EFDE2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64F63-599F-44A3-8C92-ED5DBCBD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478F8-2E82-4B76-B4CA-399CB1A4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D7010-B394-46D3-8ABC-8C7D9C2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0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579E2-6AAE-4842-A20D-E0301408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0FEA6-5D4B-4F98-8F9C-60A875DF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A0EC-77EB-4095-B4A1-5057A103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8B6-750F-4648-88DF-E2100EED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BCBA-48D3-42D8-A5F1-7974BCE4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D9F6-162D-4717-9E6D-B2ACDD7C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8AA1-4B83-44AA-9F9D-3810A06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D7A8-C32D-4E02-BB74-5FDD7DE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5442D-611A-450A-9DAA-CB9C4451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5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BB31-952F-42F3-A097-64134BF5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690B6-B1FB-4FA1-88E6-4FA9C609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F4F3-A5F1-46C4-94E1-605F7C31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CF2D2-1638-4965-A510-85643BAE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195C-8348-4621-B66F-26177672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89F6-FCCE-4502-80D8-20567A7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F8DB8-2EB3-458A-993E-8664A130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E70E5-CA11-4469-A8C6-B625D023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AD83-92FD-4FE8-8971-3A7EBAD4C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A78B-F8C7-44F8-B639-025BFF63A8AB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F47C-7AF4-4350-964F-79FB75CBF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E5D8-6FBE-4FF0-8CA4-B129EFCEB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D92E-093D-4F89-8565-1EABE0972D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B854-F867-426A-8F2C-513D665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4983-F2F7-4157-BFF4-ACBE81D6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57" y="2559029"/>
            <a:ext cx="4340192" cy="2916083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UK Power Networks</a:t>
            </a:r>
          </a:p>
          <a:p>
            <a:r>
              <a:rPr lang="en-US" sz="3400" dirty="0"/>
              <a:t>LCL Project</a:t>
            </a:r>
          </a:p>
          <a:p>
            <a:r>
              <a:rPr lang="en-US" sz="3400" dirty="0"/>
              <a:t>5,567 customers</a:t>
            </a:r>
          </a:p>
          <a:p>
            <a:r>
              <a:rPr lang="en-US" sz="3400" dirty="0"/>
              <a:t>Energy usage per half-hr.</a:t>
            </a:r>
          </a:p>
          <a:p>
            <a:r>
              <a:rPr lang="en-US" sz="3400" dirty="0"/>
              <a:t>Measured 2012, 2013</a:t>
            </a:r>
          </a:p>
          <a:p>
            <a:r>
              <a:rPr lang="en-US" sz="3400" dirty="0"/>
              <a:t>CSV file, 10 GB</a:t>
            </a:r>
          </a:p>
          <a:p>
            <a:r>
              <a:rPr lang="en-US" sz="3400" dirty="0"/>
              <a:t>167 million rows</a:t>
            </a: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106598F-986D-4FD1-8B91-20907747F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64" y="3874511"/>
            <a:ext cx="7121507" cy="2983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757C5-4924-41E5-A710-96649C6EDCEE}"/>
              </a:ext>
            </a:extLst>
          </p:cNvPr>
          <p:cNvSpPr txBox="1"/>
          <p:nvPr/>
        </p:nvSpPr>
        <p:spPr>
          <a:xfrm>
            <a:off x="5049288" y="1798972"/>
            <a:ext cx="63911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MAC000003,Std,2012-02-29 22:30:00.0000000, 0.168 ,ACORN-P,Adversity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MAC000003,Std,2012-02-29 23:00:00.0000000, 0.183 ,ACORN-P,Adversity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MAC000003,Std,2012-02-29 23:30:00.0000000, 0.21 ,ACORN-P,Adversity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MAC000006,Std,2012-02-01 00:00:00.0000000, 0.04 ,ACORN-Q,Adversity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A497F81-0FDD-4DCF-9B41-7DF26D1F61ED}"/>
              </a:ext>
            </a:extLst>
          </p:cNvPr>
          <p:cNvSpPr/>
          <p:nvPr/>
        </p:nvSpPr>
        <p:spPr>
          <a:xfrm>
            <a:off x="8160217" y="3200400"/>
            <a:ext cx="228600" cy="55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B854-F867-426A-8F2C-513D6657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Preparation Flow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770EAB-7038-4441-A100-3512A2FD41A1}"/>
              </a:ext>
            </a:extLst>
          </p:cNvPr>
          <p:cNvGrpSpPr/>
          <p:nvPr/>
        </p:nvGrpSpPr>
        <p:grpSpPr>
          <a:xfrm>
            <a:off x="1126156" y="2084187"/>
            <a:ext cx="9785744" cy="1340596"/>
            <a:chOff x="1126156" y="2103437"/>
            <a:chExt cx="9785744" cy="134059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F7B43B-C8F5-42F8-986D-0FDA7788FEAA}"/>
                </a:ext>
              </a:extLst>
            </p:cNvPr>
            <p:cNvGrpSpPr/>
            <p:nvPr/>
          </p:nvGrpSpPr>
          <p:grpSpPr>
            <a:xfrm>
              <a:off x="1126156" y="2127183"/>
              <a:ext cx="856649" cy="1301817"/>
              <a:chOff x="1126156" y="2127183"/>
              <a:chExt cx="856649" cy="1301817"/>
            </a:xfrm>
          </p:grpSpPr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A4C23742-E62E-4380-9A9B-FF1520F6D88B}"/>
                  </a:ext>
                </a:extLst>
              </p:cNvPr>
              <p:cNvSpPr/>
              <p:nvPr/>
            </p:nvSpPr>
            <p:spPr>
              <a:xfrm>
                <a:off x="1126156" y="2127183"/>
                <a:ext cx="856649" cy="1301817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7D28B-6059-47CB-B552-58C8637680F2}"/>
                  </a:ext>
                </a:extLst>
              </p:cNvPr>
              <p:cNvSpPr txBox="1"/>
              <p:nvPr/>
            </p:nvSpPr>
            <p:spPr>
              <a:xfrm>
                <a:off x="1202814" y="2616468"/>
                <a:ext cx="7033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10 GB</a:t>
                </a:r>
              </a:p>
              <a:p>
                <a:pPr algn="ctr"/>
                <a:r>
                  <a:rPr lang="en-US" sz="1400" b="1" dirty="0"/>
                  <a:t>CSV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517DC4-D412-48AF-9F7B-9C0D284EF89F}"/>
                </a:ext>
              </a:extLst>
            </p:cNvPr>
            <p:cNvGrpSpPr/>
            <p:nvPr/>
          </p:nvGrpSpPr>
          <p:grpSpPr>
            <a:xfrm>
              <a:off x="9987188" y="2103437"/>
              <a:ext cx="924712" cy="1316850"/>
              <a:chOff x="9987188" y="2103437"/>
              <a:chExt cx="924712" cy="131685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D6E0043-7D81-4F67-A262-AB363E834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16691" y="2103437"/>
                <a:ext cx="865707" cy="131685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036B30-DACC-421A-9F9A-0EE2B4036AA8}"/>
                  </a:ext>
                </a:extLst>
              </p:cNvPr>
              <p:cNvSpPr txBox="1"/>
              <p:nvPr/>
            </p:nvSpPr>
            <p:spPr>
              <a:xfrm>
                <a:off x="9987188" y="2616468"/>
                <a:ext cx="924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complete</a:t>
                </a:r>
              </a:p>
              <a:p>
                <a:pPr algn="ctr"/>
                <a:r>
                  <a:rPr lang="en-US" sz="1400" b="1" dirty="0"/>
                  <a:t>CSV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6107E7-C242-4139-9FE3-4DE9EA88E1D2}"/>
                </a:ext>
              </a:extLst>
            </p:cNvPr>
            <p:cNvGrpSpPr/>
            <p:nvPr/>
          </p:nvGrpSpPr>
          <p:grpSpPr>
            <a:xfrm>
              <a:off x="3766048" y="2127183"/>
              <a:ext cx="1116530" cy="1301817"/>
              <a:chOff x="3522158" y="2127183"/>
              <a:chExt cx="1116530" cy="1301817"/>
            </a:xfrm>
          </p:grpSpPr>
          <p:sp>
            <p:nvSpPr>
              <p:cNvPr id="11" name="Flowchart: Multidocument 10">
                <a:extLst>
                  <a:ext uri="{FF2B5EF4-FFF2-40B4-BE49-F238E27FC236}">
                    <a16:creationId xmlns:a16="http://schemas.microsoft.com/office/drawing/2014/main" id="{BB1D3CEF-60A7-48A8-B8B2-1846DF32149F}"/>
                  </a:ext>
                </a:extLst>
              </p:cNvPr>
              <p:cNvSpPr/>
              <p:nvPr/>
            </p:nvSpPr>
            <p:spPr>
              <a:xfrm>
                <a:off x="3522158" y="2127183"/>
                <a:ext cx="1116530" cy="1301817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910C84-A165-47A5-8CAC-60D046AB708B}"/>
                  </a:ext>
                </a:extLst>
              </p:cNvPr>
              <p:cNvSpPr txBox="1"/>
              <p:nvPr/>
            </p:nvSpPr>
            <p:spPr>
              <a:xfrm>
                <a:off x="3627032" y="2616468"/>
                <a:ext cx="7988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24 ‘raw’</a:t>
                </a:r>
              </a:p>
              <a:p>
                <a:pPr algn="ctr"/>
                <a:r>
                  <a:rPr lang="en-US" sz="1400" b="1" dirty="0"/>
                  <a:t>CSV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A933F1-3E69-4259-A4F3-C386E55A998A}"/>
                </a:ext>
              </a:extLst>
            </p:cNvPr>
            <p:cNvGrpSpPr/>
            <p:nvPr/>
          </p:nvGrpSpPr>
          <p:grpSpPr>
            <a:xfrm>
              <a:off x="6838324" y="2127183"/>
              <a:ext cx="1133954" cy="1316850"/>
              <a:chOff x="6419360" y="2127183"/>
              <a:chExt cx="1133954" cy="131685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361DD72-05AC-4D64-BCD6-85DE6CB4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9360" y="2127183"/>
                <a:ext cx="1133954" cy="131685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F68D50-1225-4E2B-992D-07D6E78A65A6}"/>
                  </a:ext>
                </a:extLst>
              </p:cNvPr>
              <p:cNvSpPr txBox="1"/>
              <p:nvPr/>
            </p:nvSpPr>
            <p:spPr>
              <a:xfrm>
                <a:off x="6465659" y="2616468"/>
                <a:ext cx="8951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24 ‘clean’</a:t>
                </a:r>
              </a:p>
              <a:p>
                <a:pPr algn="ctr"/>
                <a:r>
                  <a:rPr lang="en-US" sz="1400" b="1" dirty="0"/>
                  <a:t>CSV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931706-F80D-4C12-8667-58AED47F0446}"/>
                </a:ext>
              </a:extLst>
            </p:cNvPr>
            <p:cNvSpPr/>
            <p:nvPr/>
          </p:nvSpPr>
          <p:spPr>
            <a:xfrm>
              <a:off x="5408408" y="2626093"/>
              <a:ext cx="904086" cy="3465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pandas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5FD3C3-BE30-4C3B-886C-EF52BBAE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8635" y="2592628"/>
              <a:ext cx="731583" cy="4999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129E21C-052F-4555-A963-F6E54B230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8108" y="2616468"/>
              <a:ext cx="963251" cy="499915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677C39-881E-4CE2-98A2-75C202BD3D83}"/>
                </a:ext>
              </a:extLst>
            </p:cNvPr>
            <p:cNvCxnSpPr/>
            <p:nvPr/>
          </p:nvCxnSpPr>
          <p:spPr>
            <a:xfrm>
              <a:off x="2098308" y="2823335"/>
              <a:ext cx="317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2A4F18-BD64-452C-B1D6-236D41BCD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2071" y="2741032"/>
              <a:ext cx="402371" cy="1646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EA23BF-E8FA-4A93-8B10-377130C75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8129" y="2732209"/>
              <a:ext cx="402371" cy="16460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6F531B2-72B1-45A1-B5FA-781C9DA58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2803" y="2744554"/>
              <a:ext cx="402371" cy="1646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48460E-7C9B-4A26-A0F2-9553966A1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4190" y="2741032"/>
              <a:ext cx="402371" cy="16460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D3CB40A-44E1-43C2-BEEE-CFEAAB0E9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4415" y="2732209"/>
              <a:ext cx="402371" cy="164606"/>
            </a:xfrm>
            <a:prstGeom prst="rect">
              <a:avLst/>
            </a:prstGeom>
          </p:spPr>
        </p:pic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F06D3EC-8EF9-48BE-9EE4-54E3EB1F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79" y="4415761"/>
            <a:ext cx="3938936" cy="22232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Clean – filter out Null.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groupby(['datetime','acorn’])</a:t>
            </a:r>
          </a:p>
          <a:p>
            <a:r>
              <a:rPr lang="en-US" sz="1800" dirty="0"/>
              <a:t>For each datetime:</a:t>
            </a:r>
          </a:p>
          <a:p>
            <a:pPr lvl="1"/>
            <a:r>
              <a:rPr lang="en-US" sz="1400" dirty="0"/>
              <a:t>Sum energy over each rec. in Acorn group</a:t>
            </a:r>
          </a:p>
          <a:p>
            <a:pPr lvl="1"/>
            <a:r>
              <a:rPr lang="en-US" sz="1400" dirty="0"/>
              <a:t>Count records in each Acorn group</a:t>
            </a:r>
          </a:p>
          <a:p>
            <a:r>
              <a:rPr lang="en-US" sz="1800" dirty="0"/>
              <a:t>Total energy and counts over all Acorn Groups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519AB62-BB58-497F-B6E8-1912243AD832}"/>
              </a:ext>
            </a:extLst>
          </p:cNvPr>
          <p:cNvSpPr txBox="1">
            <a:spLocks/>
          </p:cNvSpPr>
          <p:nvPr/>
        </p:nvSpPr>
        <p:spPr>
          <a:xfrm>
            <a:off x="8744759" y="3737563"/>
            <a:ext cx="3161692" cy="17898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Create new columns from datetime:</a:t>
            </a:r>
          </a:p>
          <a:p>
            <a:pPr lvl="1"/>
            <a:r>
              <a:rPr lang="en-US" sz="1400" dirty="0"/>
              <a:t>‘year’</a:t>
            </a:r>
          </a:p>
          <a:p>
            <a:pPr lvl="1"/>
            <a:r>
              <a:rPr lang="en-US" sz="1400" dirty="0"/>
              <a:t>‘month’</a:t>
            </a:r>
          </a:p>
          <a:p>
            <a:pPr lvl="1"/>
            <a:r>
              <a:rPr lang="en-US" sz="1400" dirty="0"/>
              <a:t>‘day’</a:t>
            </a:r>
          </a:p>
          <a:p>
            <a:pPr lvl="1"/>
            <a:r>
              <a:rPr lang="en-US" sz="1400" dirty="0"/>
              <a:t>‘hour’</a:t>
            </a:r>
          </a:p>
          <a:p>
            <a:pPr lvl="1"/>
            <a:r>
              <a:rPr lang="en-US" sz="1400" dirty="0"/>
              <a:t>‘minute’</a:t>
            </a:r>
          </a:p>
          <a:p>
            <a:r>
              <a:rPr lang="en-US" sz="1900" dirty="0"/>
              <a:t>Combine data into one file.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0263F51-9AE6-4289-8B3A-E160D075F84C}"/>
              </a:ext>
            </a:extLst>
          </p:cNvPr>
          <p:cNvSpPr txBox="1">
            <a:spLocks/>
          </p:cNvSpPr>
          <p:nvPr/>
        </p:nvSpPr>
        <p:spPr>
          <a:xfrm>
            <a:off x="134754" y="3682891"/>
            <a:ext cx="4389119" cy="7178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Separate giant csv file into 24 months.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Std,2012-04-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10gb.csv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2012-04.csv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ECFDE7-1ECD-4977-903B-45B9CAEF7951}"/>
              </a:ext>
            </a:extLst>
          </p:cNvPr>
          <p:cNvCxnSpPr>
            <a:endCxn id="28" idx="2"/>
          </p:cNvCxnSpPr>
          <p:nvPr/>
        </p:nvCxnSpPr>
        <p:spPr>
          <a:xfrm flipV="1">
            <a:off x="2858703" y="3073293"/>
            <a:ext cx="15724" cy="4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65483A-FFC9-4716-81CA-2DE297774EBD}"/>
              </a:ext>
            </a:extLst>
          </p:cNvPr>
          <p:cNvCxnSpPr/>
          <p:nvPr/>
        </p:nvCxnSpPr>
        <p:spPr>
          <a:xfrm>
            <a:off x="5909912" y="3120438"/>
            <a:ext cx="502891" cy="111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FA74B9-8A4F-4ED6-BA01-6CF90488A25E}"/>
              </a:ext>
            </a:extLst>
          </p:cNvPr>
          <p:cNvCxnSpPr/>
          <p:nvPr/>
        </p:nvCxnSpPr>
        <p:spPr>
          <a:xfrm>
            <a:off x="9307629" y="3120438"/>
            <a:ext cx="847024" cy="562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4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639B8E-6046-4DE5-9A70-B38C106A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8" y="597985"/>
            <a:ext cx="11561644" cy="4061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1D9646-E341-46C0-A28F-D4F6D7C4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32" y="3681546"/>
            <a:ext cx="7182076" cy="282593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E7026B-18DB-47A8-843A-0E85543D0CEC}"/>
              </a:ext>
            </a:extLst>
          </p:cNvPr>
          <p:cNvSpPr txBox="1">
            <a:spLocks/>
          </p:cNvSpPr>
          <p:nvPr/>
        </p:nvSpPr>
        <p:spPr>
          <a:xfrm>
            <a:off x="8640386" y="350520"/>
            <a:ext cx="2231571" cy="71256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BE36D1-6A52-47F0-B819-E9F14E8ED11C}"/>
              </a:ext>
            </a:extLst>
          </p:cNvPr>
          <p:cNvSpPr/>
          <p:nvPr/>
        </p:nvSpPr>
        <p:spPr>
          <a:xfrm rot="17487509">
            <a:off x="3619097" y="4714315"/>
            <a:ext cx="346510" cy="76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2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183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Data Preparation &amp; Processing</vt:lpstr>
      <vt:lpstr>Data Preparation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Greenough</dc:creator>
  <cp:lastModifiedBy>Jerry Greenough</cp:lastModifiedBy>
  <cp:revision>25</cp:revision>
  <dcterms:created xsi:type="dcterms:W3CDTF">2019-08-01T16:25:07Z</dcterms:created>
  <dcterms:modified xsi:type="dcterms:W3CDTF">2019-08-01T21:15:25Z</dcterms:modified>
</cp:coreProperties>
</file>