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2" r:id="rId5"/>
    <p:sldId id="283" r:id="rId6"/>
    <p:sldId id="292" r:id="rId7"/>
    <p:sldId id="298" r:id="rId8"/>
    <p:sldId id="299" r:id="rId9"/>
    <p:sldId id="300" r:id="rId10"/>
    <p:sldId id="301" r:id="rId11"/>
    <p:sldId id="293" r:id="rId12"/>
    <p:sldId id="291" r:id="rId13"/>
    <p:sldId id="297" r:id="rId14"/>
    <p:sldId id="284" r:id="rId15"/>
    <p:sldId id="294" r:id="rId16"/>
    <p:sldId id="295" r:id="rId17"/>
    <p:sldId id="285" r:id="rId18"/>
    <p:sldId id="296" r:id="rId19"/>
    <p:sldId id="25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9" autoAdjust="0"/>
    <p:restoredTop sz="94631" autoAdjust="0"/>
  </p:normalViewPr>
  <p:slideViewPr>
    <p:cSldViewPr snapToGrid="0">
      <p:cViewPr varScale="1">
        <p:scale>
          <a:sx n="43" d="100"/>
          <a:sy n="43" d="100"/>
        </p:scale>
        <p:origin x="82" y="5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61-4A50-A0F1-15FF7862FAD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61-4A50-A0F1-15FF7862FAD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61-4A50-A0F1-15FF7862FAD3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061-4A50-A0F1-15FF7862FA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62" b="1" i="0" u="none" strike="noStrike" kern="1200" spc="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DB2-4335-913F-735FAEEA82C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DB2-4335-913F-735FAEEA82C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DB2-4335-913F-735FAEEA82C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DB2-4335-913F-735FAEEA82C7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DB2-4335-913F-735FAEEA82C7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DB2-4335-913F-735FAEEA82C7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DB2-4335-913F-735FAEEA82C7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DB2-4335-913F-735FAEEA82C7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DB2-4335-913F-735FAEEA82C7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DB2-4335-913F-735FAEEA82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DB2-4335-913F-735FAEEA82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rPr>
              <a:t>Revenue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62" b="1" i="0" u="none" strike="noStrike" kern="1200" spc="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32F-492D-9B95-9DB67453339A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32F-492D-9B95-9DB67453339A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832F-492D-9B95-9DB67453339A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32F-492D-9B95-9DB6745333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11/23/2019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5545104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dirty="0"/>
              <a:t>Classifying User Affluence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418730" cy="686391"/>
          </a:xfrm>
        </p:spPr>
        <p:txBody>
          <a:bodyPr/>
          <a:lstStyle/>
          <a:p>
            <a:r>
              <a:rPr lang="en-US" dirty="0"/>
              <a:t>Using power consumption data to derive customer ACORN classification.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Product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Etiam aliquet eu mi quis lacinia. Ut fermentum a magna ut.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pic>
        <p:nvPicPr>
          <p:cNvPr id="14" name="Picture Placeholder 13" descr="Image plaeceholder left">
            <a:extLst>
              <a:ext uri="{FF2B5EF4-FFF2-40B4-BE49-F238E27FC236}">
                <a16:creationId xmlns:a16="http://schemas.microsoft.com/office/drawing/2014/main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Picture Placeholder 18" descr="Image placeholder bottom">
            <a:extLst>
              <a:ext uri="{FF2B5EF4-FFF2-40B4-BE49-F238E27FC236}">
                <a16:creationId xmlns:a16="http://schemas.microsoft.com/office/drawing/2014/main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Picture Placeholder 16" descr="Image placeholder top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/>
          <a:lstStyle/>
          <a:p>
            <a:r>
              <a:rPr lang="en-US" dirty="0"/>
              <a:t>Proseware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67097"/>
            <a:ext cx="5472000" cy="1882828"/>
          </a:xfrm>
        </p:spPr>
        <p:txBody>
          <a:bodyPr/>
          <a:lstStyle/>
          <a:p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/>
            <a:r>
              <a:rPr lang="en-US" dirty="0"/>
              <a:t>Sed in molestie est. Cras ornare turpis at ligula posuere, sit amet accumsan neque lobortis.</a:t>
            </a:r>
          </a:p>
          <a:p>
            <a:pPr lvl="1"/>
            <a:r>
              <a:rPr lang="en-US" dirty="0"/>
              <a:t>Maecenas mattis risus ligula, sed ullamcorper nunc efficitur sed.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11" name="Content Placeholder 10" title="Gross Revenue Placeholder Chart">
            <a:extLst>
              <a:ext uri="{FF2B5EF4-FFF2-40B4-BE49-F238E27FC236}">
                <a16:creationId xmlns:a16="http://schemas.microsoft.com/office/drawing/2014/main" id="{1F685447-B604-40DF-90C6-AC58E2F6E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584219"/>
              </p:ext>
            </p:extLst>
          </p:nvPr>
        </p:nvGraphicFramePr>
        <p:xfrm>
          <a:off x="431800" y="1511300"/>
          <a:ext cx="360045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11" title="Gross Revenue Placeholder Chart">
            <a:extLst>
              <a:ext uri="{FF2B5EF4-FFF2-40B4-BE49-F238E27FC236}">
                <a16:creationId xmlns:a16="http://schemas.microsoft.com/office/drawing/2014/main" id="{A0F4BB4A-48F2-43F4-A168-9FECE898C93D}"/>
              </a:ext>
            </a:extLst>
          </p:cNvPr>
          <p:cNvGraphicFramePr>
            <a:graphicFrameLocks noGrp="1"/>
          </p:cNvGraphicFramePr>
          <p:nvPr>
            <p:ph idx="33"/>
            <p:extLst>
              <p:ext uri="{D42A27DB-BD31-4B8C-83A1-F6EECF244321}">
                <p14:modId xmlns:p14="http://schemas.microsoft.com/office/powerpoint/2010/main" val="283666681"/>
              </p:ext>
            </p:extLst>
          </p:nvPr>
        </p:nvGraphicFramePr>
        <p:xfrm>
          <a:off x="4302125" y="1511300"/>
          <a:ext cx="360045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ontent Placeholder 12" title="Gross Revenue Placeholder Chart">
            <a:extLst>
              <a:ext uri="{FF2B5EF4-FFF2-40B4-BE49-F238E27FC236}">
                <a16:creationId xmlns:a16="http://schemas.microsoft.com/office/drawing/2014/main" id="{D4063C29-62FA-4587-B743-C298C5AA2962}"/>
              </a:ext>
            </a:extLst>
          </p:cNvPr>
          <p:cNvGraphicFramePr>
            <a:graphicFrameLocks noGrp="1"/>
          </p:cNvGraphicFramePr>
          <p:nvPr>
            <p:ph idx="34"/>
            <p:extLst>
              <p:ext uri="{D42A27DB-BD31-4B8C-83A1-F6EECF244321}">
                <p14:modId xmlns:p14="http://schemas.microsoft.com/office/powerpoint/2010/main" val="980580709"/>
              </p:ext>
            </p:extLst>
          </p:nvPr>
        </p:nvGraphicFramePr>
        <p:xfrm>
          <a:off x="8172450" y="1511300"/>
          <a:ext cx="3598863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480079"/>
              </p:ext>
            </p:extLst>
          </p:nvPr>
        </p:nvGraphicFramePr>
        <p:xfrm>
          <a:off x="431801" y="1614845"/>
          <a:ext cx="11328401" cy="4212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8343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Consultants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Ad Buyers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Large image placeholder">
            <a:extLst>
              <a:ext uri="{FF2B5EF4-FFF2-40B4-BE49-F238E27FC236}">
                <a16:creationId xmlns:a16="http://schemas.microsoft.com/office/drawing/2014/main" id="{FB15BC12-29C3-3D4B-805A-8A860D70CA6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3888866-542D-43D4-BFE1-045D3635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4813138"/>
            <a:ext cx="691517" cy="1026777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67AA2A8-C66E-4F4C-A6E7-E7ABCE7E9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463958" y="561010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8744987-7958-44D9-AE6F-009CA4C08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86" y="5066452"/>
            <a:ext cx="5675313" cy="539345"/>
          </a:xfrm>
        </p:spPr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ABF5B12D-6F10-4377-9094-B3E79ECB1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463958" y="486037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April Hansson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8512" y="422356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+1 23 987 6554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78512" y="4615862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april@www.proseware.com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61653" y="4942435"/>
            <a:ext cx="244786" cy="244786"/>
          </a:xfrm>
          <a:prstGeom prst="rect">
            <a:avLst/>
          </a:prstGeo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3DBE4D9-1044-49A3-ABD5-477041FF2B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www.proseware.com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11960-E298-40D1-BBD6-3E621842A0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and Feedback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A2811-986E-4EBF-9612-8E79971C97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5472000" cy="432000"/>
          </a:xfrm>
        </p:spPr>
        <p:txBody>
          <a:bodyPr/>
          <a:lstStyle/>
          <a:p>
            <a:r>
              <a:rPr lang="en-US" dirty="0"/>
              <a:t>About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Our objectives.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Use Energy Consumption Data to Determine the “Affluence” of a Customer.</a:t>
            </a:r>
          </a:p>
          <a:p>
            <a:r>
              <a:rPr lang="en-US" dirty="0"/>
              <a:t>Affluence is determined by membership in the ACORN group “Affluent”</a:t>
            </a:r>
          </a:p>
          <a:p>
            <a:r>
              <a:rPr lang="en-US" dirty="0"/>
              <a:t>Machine learning techniques are used to associate a customer with the classification of “Affluent” or “Not-Affluent” based on consumption data.</a:t>
            </a:r>
          </a:p>
          <a:p>
            <a:r>
              <a:rPr lang="en-US" dirty="0"/>
              <a:t>In particular we focus on support vector machine style classifiers.</a:t>
            </a:r>
          </a:p>
        </p:txBody>
      </p:sp>
      <p:pic>
        <p:nvPicPr>
          <p:cNvPr id="9" name="Picture Placeholder 8" descr="Image placeholder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vider slide image">
            <a:extLst>
              <a:ext uri="{FF2B5EF4-FFF2-40B4-BE49-F238E27FC236}">
                <a16:creationId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/>
          <a:lstStyle/>
          <a:p>
            <a:r>
              <a:rPr lang="en-US" dirty="0"/>
              <a:t>Background &amp; Initial Data Prep.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kind of power usage data we have, where it came from, how we prepared it, and 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D9E09DE-5878-4CA0-87E4-8B8C1EA614D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6439" r="16439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E5F7AEE-C59C-41B2-AAA9-76AEE47A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4E56B-EBDE-484F-98A3-8D9E7D404D5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Energy Consumption Data For London Households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AC1A64-C723-4F24-AE2E-B8B5D5AC80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data we are using is provided by the UK government.</a:t>
            </a:r>
          </a:p>
          <a:p>
            <a:r>
              <a:rPr lang="en-US" dirty="0"/>
              <a:t>Raw energy consumption readings for about 5,567 London Households which took part in the UK Power Networks led Low Carbon London project</a:t>
            </a:r>
          </a:p>
          <a:p>
            <a:r>
              <a:rPr lang="en-US" dirty="0"/>
              <a:t>Readings from between November 2011 and February 2014.</a:t>
            </a:r>
          </a:p>
          <a:p>
            <a:r>
              <a:rPr lang="en-US" dirty="0"/>
              <a:t>About 10GB of data.</a:t>
            </a:r>
          </a:p>
          <a:p>
            <a:r>
              <a:rPr lang="en-US" dirty="0"/>
              <a:t>Each sample usage profile present has an ACORN classification associated with the readings.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What do these usage profiles look like?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83140-FD18-48C9-9483-91242FC36FA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627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84A4F3A-3F48-48A4-BADF-492F219317E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>
            <a:off x="198320" y="3862273"/>
            <a:ext cx="11334919" cy="207571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375A17-7248-4302-8234-922000D6E58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875AF9-5D57-4D78-9451-907AD8747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619" y="5937992"/>
            <a:ext cx="4459766" cy="539345"/>
          </a:xfrm>
        </p:spPr>
        <p:txBody>
          <a:bodyPr/>
          <a:lstStyle/>
          <a:p>
            <a:r>
              <a:rPr lang="en-US" dirty="0"/>
              <a:t>Example Consumption Profile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3221F6-7EE2-40EB-90BC-2D54EE5CEA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13" t="-823" r="53315" b="-303"/>
          <a:stretch/>
        </p:blipFill>
        <p:spPr>
          <a:xfrm>
            <a:off x="2863044" y="247934"/>
            <a:ext cx="6005470" cy="3280043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409941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64C219B-902F-4268-88C5-BBC79196516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2314" r="12314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FCB1DA6-B16E-44B6-B4EC-F7F15FC9A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The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57271-E2AF-400F-8052-8FD453B2443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There are some issues with the data we need to discuss.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9DBE02-05FC-41D4-9C00-2EF55163E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/>
          <a:p>
            <a:r>
              <a:rPr lang="en-US" dirty="0" err="1"/>
              <a:t>NaN</a:t>
            </a:r>
            <a:r>
              <a:rPr lang="en-US" dirty="0"/>
              <a:t> and “0” values.</a:t>
            </a:r>
          </a:p>
          <a:p>
            <a:pPr lvl="1"/>
            <a:r>
              <a:rPr lang="en-US" dirty="0"/>
              <a:t>A large portion of the usage profiles have </a:t>
            </a:r>
            <a:r>
              <a:rPr lang="en-US" dirty="0" err="1"/>
              <a:t>NaN</a:t>
            </a:r>
            <a:r>
              <a:rPr lang="en-US" dirty="0"/>
              <a:t> values (on the order of 60% or more)</a:t>
            </a:r>
          </a:p>
          <a:p>
            <a:pPr lvl="1"/>
            <a:r>
              <a:rPr lang="en-US" dirty="0"/>
              <a:t>The smart-meters only record values with an accuracy of about 0.001 kWh; meaning that the readings are already binned by rounding. </a:t>
            </a:r>
          </a:p>
          <a:p>
            <a:pPr lvl="1"/>
            <a:r>
              <a:rPr lang="en-US" dirty="0"/>
              <a:t>Due to the rounding, the value of “0” is over represented.</a:t>
            </a:r>
          </a:p>
          <a:p>
            <a:r>
              <a:rPr lang="en-US" dirty="0"/>
              <a:t>Years with readings</a:t>
            </a:r>
          </a:p>
          <a:p>
            <a:pPr lvl="1"/>
            <a:r>
              <a:rPr lang="en-US" dirty="0"/>
              <a:t>The sample is from a pool of customers which opt-in to having their data recorded</a:t>
            </a:r>
          </a:p>
          <a:p>
            <a:pPr lvl="1"/>
            <a:r>
              <a:rPr lang="en-US" dirty="0"/>
              <a:t>While 5,567 households are present in the sample, they do not all have valid readings for the same dates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As an example, customers drop out of the study before the end date, while others don’t start until it’s almost over.</a:t>
            </a:r>
          </a:p>
          <a:p>
            <a:pPr marL="266700" lvl="1" indent="0">
              <a:buNone/>
            </a:pPr>
            <a:r>
              <a:rPr lang="en-US" dirty="0"/>
              <a:t>	(this is where all the </a:t>
            </a:r>
            <a:r>
              <a:rPr lang="en-US" dirty="0" err="1"/>
              <a:t>NaNs</a:t>
            </a:r>
            <a:r>
              <a:rPr lang="en-US" dirty="0"/>
              <a:t> came from)</a:t>
            </a:r>
          </a:p>
          <a:p>
            <a:pPr lvl="1"/>
            <a:r>
              <a:rPr lang="en-US" dirty="0"/>
              <a:t>The year with the most complete records is 2013.</a:t>
            </a:r>
          </a:p>
          <a:p>
            <a:r>
              <a:rPr lang="en-US" dirty="0"/>
              <a:t>Duplicate Records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6705B-F1CC-4A85-AB66-35744F181FB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E04C8F27-982C-47D6-9D1E-A7BB16F2E724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3"/>
          <a:srcRect l="18178" r="18178"/>
          <a:stretch>
            <a:fillRect/>
          </a:stretch>
        </p:blipFill>
        <p:spPr/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B2F45547-02F0-43AE-BB45-ED8FB0F2590D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4"/>
          <a:srcRect l="18178" r="181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705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D9559EA-FC54-45B9-9C69-E8DD845673F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0818BA-DFA1-4790-A94D-E14DCCB0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of The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B6E9C-BA25-4435-9EAC-CD153C00959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Thresholding, dropping duplicates, and sample scoring.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596123-FCA4-48BF-BE8F-135B1AE79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/>
          <a:p>
            <a:r>
              <a:rPr lang="en-US" dirty="0"/>
              <a:t>Duplicate Records</a:t>
            </a:r>
          </a:p>
          <a:p>
            <a:pPr lvl="1"/>
            <a:r>
              <a:rPr lang="en-US" dirty="0"/>
              <a:t>Used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pandas.DataFrame.drop_duplicates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/>
              <a:t>Thresholding</a:t>
            </a:r>
          </a:p>
          <a:p>
            <a:pPr lvl="1"/>
            <a:r>
              <a:rPr lang="en-US" dirty="0"/>
              <a:t>Restricted to sample profiles with fewer than 10% of their data being either </a:t>
            </a:r>
            <a:r>
              <a:rPr lang="en-US" dirty="0" err="1"/>
              <a:t>NaN</a:t>
            </a:r>
            <a:r>
              <a:rPr lang="en-US" dirty="0"/>
              <a:t> or “0”.</a:t>
            </a:r>
          </a:p>
          <a:p>
            <a:r>
              <a:rPr lang="en-US" dirty="0"/>
              <a:t>Remaining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Tried a complicated Markov-Chain model to replace </a:t>
            </a:r>
            <a:r>
              <a:rPr lang="en-US" dirty="0" err="1"/>
              <a:t>NaNs</a:t>
            </a:r>
            <a:br>
              <a:rPr lang="en-US" dirty="0"/>
            </a:br>
            <a:r>
              <a:rPr lang="en-US" dirty="0"/>
              <a:t>(this did not work.)</a:t>
            </a:r>
          </a:p>
          <a:p>
            <a:pPr lvl="1"/>
            <a:r>
              <a:rPr lang="en-US" dirty="0"/>
              <a:t>Tried replacing </a:t>
            </a:r>
            <a:r>
              <a:rPr lang="en-US" dirty="0" err="1"/>
              <a:t>NaN</a:t>
            </a:r>
            <a:r>
              <a:rPr lang="en-US" dirty="0"/>
              <a:t> with mean customer usage</a:t>
            </a:r>
            <a:br>
              <a:rPr lang="en-US" dirty="0"/>
            </a:br>
            <a:r>
              <a:rPr lang="en-US" dirty="0"/>
              <a:t>(this was not representative)</a:t>
            </a:r>
          </a:p>
          <a:p>
            <a:pPr lvl="1"/>
            <a:r>
              <a:rPr lang="en-US" dirty="0"/>
              <a:t>Tried replacing </a:t>
            </a:r>
            <a:r>
              <a:rPr lang="en-US" dirty="0" err="1"/>
              <a:t>NaN</a:t>
            </a:r>
            <a:r>
              <a:rPr lang="en-US" dirty="0"/>
              <a:t> values with “0”</a:t>
            </a:r>
            <a:br>
              <a:rPr lang="en-US" dirty="0"/>
            </a:br>
            <a:r>
              <a:rPr lang="en-US" dirty="0"/>
              <a:t>(compounded the issue with “0” being over represented)</a:t>
            </a:r>
          </a:p>
          <a:p>
            <a:pPr lvl="1"/>
            <a:r>
              <a:rPr lang="en-US" b="1" dirty="0"/>
              <a:t>Left them in place.</a:t>
            </a:r>
          </a:p>
          <a:p>
            <a:pPr lvl="1"/>
            <a:endParaRPr lang="en-US" dirty="0"/>
          </a:p>
          <a:p>
            <a:pPr marL="266700" lvl="1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FB6C7-92E4-4FD7-B0E8-AC6DAA941E8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8556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/>
          <a:lstStyle/>
          <a:p>
            <a:r>
              <a:rPr lang="en-US" dirty="0"/>
              <a:t>Sample &amp; Model Selection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/>
          <a:lstStyle/>
          <a:p>
            <a:r>
              <a:rPr lang="en-US" dirty="0"/>
              <a:t>Feature extraction, sample selection, and model selection.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Promise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Etiam aliquet eu mi quis lacinia. Ut fermentum a magna ut.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pic>
        <p:nvPicPr>
          <p:cNvPr id="8" name="Picture Placeholder 7" descr="Slide image">
            <a:extLst>
              <a:ext uri="{FF2B5EF4-FFF2-40B4-BE49-F238E27FC236}">
                <a16:creationId xmlns:a16="http://schemas.microsoft.com/office/drawing/2014/main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6" name="Freeform 5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650080" y="475219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61FE8A-8F15-409F-AF62-619C69C0D537}">
  <ds:schemaRefs>
    <ds:schemaRef ds:uri="http://purl.org/dc/dcmitype/"/>
    <ds:schemaRef ds:uri="http://schemas.microsoft.com/office/2006/metadata/properties"/>
    <ds:schemaRef ds:uri="http://www.w3.org/XML/1998/namespace"/>
    <ds:schemaRef ds:uri="16c05727-aa75-4e4a-9b5f-8a80a1165891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71af3243-3dd4-4a8d-8c0d-dd76da1f02a5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0</TotalTime>
  <Words>859</Words>
  <Application>Microsoft Office PowerPoint</Application>
  <PresentationFormat>Widescreen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Corbel</vt:lpstr>
      <vt:lpstr>Source Code Pro</vt:lpstr>
      <vt:lpstr>Times New Roman</vt:lpstr>
      <vt:lpstr>Office Theme</vt:lpstr>
      <vt:lpstr>Classifying User Affluence</vt:lpstr>
      <vt:lpstr>About The Project</vt:lpstr>
      <vt:lpstr>Background &amp; Initial Data Prep.</vt:lpstr>
      <vt:lpstr>Background</vt:lpstr>
      <vt:lpstr>Example Consumption Profile</vt:lpstr>
      <vt:lpstr>Issues With The Data</vt:lpstr>
      <vt:lpstr>Cleaning of The Data</vt:lpstr>
      <vt:lpstr>Sample &amp; Model Selection</vt:lpstr>
      <vt:lpstr>Our Promise</vt:lpstr>
      <vt:lpstr>Our Product</vt:lpstr>
      <vt:lpstr>Comparison</vt:lpstr>
      <vt:lpstr>Chart Options</vt:lpstr>
      <vt:lpstr>Table</vt:lpstr>
      <vt:lpstr>Lorem ipsum dolor sit amet, consectetur adipiscing elit. </vt:lpstr>
      <vt:lpstr>Thank You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2019-11-23T15:06:10Z</dcterms:created>
  <dcterms:modified xsi:type="dcterms:W3CDTF">2019-11-23T17:03:52Z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