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83" r:id="rId6"/>
    <p:sldId id="292" r:id="rId7"/>
    <p:sldId id="298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305" r:id="rId16"/>
    <p:sldId id="306" r:id="rId17"/>
    <p:sldId id="30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58" autoAdjust="0"/>
    <p:restoredTop sz="94631" autoAdjust="0"/>
  </p:normalViewPr>
  <p:slideViewPr>
    <p:cSldViewPr snapToGrid="0">
      <p:cViewPr>
        <p:scale>
          <a:sx n="69" d="100"/>
          <a:sy n="69" d="100"/>
        </p:scale>
        <p:origin x="80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11/24/19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craphammer/590088511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54510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Classifying User Affluence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418730" cy="686391"/>
          </a:xfrm>
        </p:spPr>
        <p:txBody>
          <a:bodyPr/>
          <a:lstStyle/>
          <a:p>
            <a:r>
              <a:rPr lang="en-US" dirty="0"/>
              <a:t>Using power consumption data to derive customer ACORN classification.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Refined 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/>
              <a:t>Monthly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FDD80-A760-45B7-9194-B3722287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16" y="727438"/>
            <a:ext cx="4730246" cy="28719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1D5E23-73FC-4B25-9EBB-F95A9ED7DD84}"/>
              </a:ext>
            </a:extLst>
          </p:cNvPr>
          <p:cNvSpPr/>
          <p:nvPr/>
        </p:nvSpPr>
        <p:spPr>
          <a:xfrm rot="5400000">
            <a:off x="8788368" y="4061616"/>
            <a:ext cx="807779" cy="2981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7130B-27E0-41F5-988F-7A41BB1CF894}"/>
              </a:ext>
            </a:extLst>
          </p:cNvPr>
          <p:cNvGrpSpPr/>
          <p:nvPr/>
        </p:nvGrpSpPr>
        <p:grpSpPr>
          <a:xfrm>
            <a:off x="7736586" y="4767806"/>
            <a:ext cx="3001618" cy="1709531"/>
            <a:chOff x="7881729" y="1625047"/>
            <a:chExt cx="3001618" cy="1709531"/>
          </a:xfrm>
          <a:solidFill>
            <a:schemeClr val="bg1">
              <a:lumMod val="95000"/>
            </a:schemeClr>
          </a:solidFill>
        </p:grpSpPr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6F4918FA-8A4B-42A9-843D-8A997A8FAF39}"/>
                </a:ext>
              </a:extLst>
            </p:cNvPr>
            <p:cNvSpPr/>
            <p:nvPr/>
          </p:nvSpPr>
          <p:spPr>
            <a:xfrm>
              <a:off x="7881729" y="1625047"/>
              <a:ext cx="3001618" cy="1709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FD29A4-E290-49BE-89FA-F637A37787D0}"/>
                </a:ext>
              </a:extLst>
            </p:cNvPr>
            <p:cNvSpPr txBox="1"/>
            <p:nvPr/>
          </p:nvSpPr>
          <p:spPr>
            <a:xfrm>
              <a:off x="8700051" y="2618471"/>
              <a:ext cx="1364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Not Affluent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8BCE8-5BFF-4C4E-9177-95AED1FF495F}"/>
                </a:ext>
              </a:extLst>
            </p:cNvPr>
            <p:cNvSpPr txBox="1"/>
            <p:nvPr/>
          </p:nvSpPr>
          <p:spPr>
            <a:xfrm>
              <a:off x="9183343" y="2017153"/>
              <a:ext cx="30314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/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0FF386-DE29-415F-8FA9-E38AC3EDC5CB}"/>
                </a:ext>
              </a:extLst>
            </p:cNvPr>
            <p:cNvSpPr txBox="1"/>
            <p:nvPr/>
          </p:nvSpPr>
          <p:spPr>
            <a:xfrm>
              <a:off x="8833400" y="1832487"/>
              <a:ext cx="1098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Affluent</a:t>
              </a:r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498451B-3373-46CF-8744-FF04C0763A65}"/>
              </a:ext>
            </a:extLst>
          </p:cNvPr>
          <p:cNvSpPr txBox="1">
            <a:spLocks/>
          </p:cNvSpPr>
          <p:nvPr/>
        </p:nvSpPr>
        <p:spPr>
          <a:xfrm>
            <a:off x="361954" y="1898613"/>
            <a:ext cx="5472000" cy="32975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‘perfect’ customers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Customers with a complete, Nan-less record of energy consumption every half-hour throughought 2013.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Later question: How does a model that is successful with the ‘perfect’ customers generalize to the entire set.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881 perfect customers / 4411 total customers (&lt;10% Nan)</a:t>
            </a:r>
          </a:p>
          <a:p>
            <a:pPr lvl="1"/>
            <a:endParaRPr lang="en-US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Monthly Aggregation</a:t>
            </a:r>
          </a:p>
          <a:p>
            <a:pPr lvl="1"/>
            <a:r>
              <a:rPr lang="en-US"/>
              <a:t>Total energy consumption over the month.</a:t>
            </a:r>
          </a:p>
          <a:p>
            <a:pPr lvl="1"/>
            <a:r>
              <a:rPr lang="en-US"/>
              <a:t>Maximum reported energy consumption.</a:t>
            </a:r>
          </a:p>
          <a:p>
            <a:pPr lvl="1"/>
            <a:r>
              <a:rPr lang="en-US"/>
              <a:t>Mean value.</a:t>
            </a:r>
          </a:p>
          <a:p>
            <a:pPr lvl="1"/>
            <a:r>
              <a:rPr lang="en-US"/>
              <a:t>Standard deviation – is daily variability important ? </a:t>
            </a:r>
          </a:p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ED96E8B8-2394-4ACC-8539-1815940FF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54778"/>
              </p:ext>
            </p:extLst>
          </p:nvPr>
        </p:nvGraphicFramePr>
        <p:xfrm>
          <a:off x="337590" y="1852353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1683314-6A04-454E-A8B8-7271861AC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590" y="1852353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4233032-DA6F-41E8-8FA1-CFB8AFAB3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56852"/>
              </p:ext>
            </p:extLst>
          </p:nvPr>
        </p:nvGraphicFramePr>
        <p:xfrm>
          <a:off x="337764" y="3823018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D96E8B8-2394-4ACC-8539-1815940FF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764" y="3823018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8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Single Class Classification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/>
              <a:t>SVM (Support Vector Machine) - </a:t>
            </a:r>
            <a:r>
              <a:rPr lang="en-US">
                <a:latin typeface="Source Code Pro" panose="020B0509030403020204"/>
              </a:rPr>
              <a:t>sklearn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LinearSVC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Linear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Radial Basis Function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Polynomial</a:t>
            </a:r>
          </a:p>
          <a:p>
            <a:pPr lvl="1"/>
            <a:endParaRPr lang="en-US" dirty="0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Parameter Tuning - </a:t>
            </a:r>
            <a:r>
              <a:rPr lang="en-US">
                <a:latin typeface="Source Code Pro" panose="020B0509030403020204"/>
              </a:rPr>
              <a:t>GridSearchCV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Cross Validation</a:t>
            </a:r>
          </a:p>
          <a:p>
            <a:pPr lvl="1"/>
            <a:r>
              <a:rPr lang="en-US"/>
              <a:t>C-parameter - [1, 2, 5, 10, 20, 50]</a:t>
            </a:r>
          </a:p>
          <a:p>
            <a:pPr lvl="1"/>
            <a:r>
              <a:rPr lang="el-GR"/>
              <a:t>γ</a:t>
            </a:r>
            <a:r>
              <a:rPr lang="en-US"/>
              <a:t>-parameter - [.0001, .0005, 0.001, .005, .01]</a:t>
            </a:r>
          </a:p>
          <a:p>
            <a:pPr lvl="1"/>
            <a:r>
              <a:rPr lang="en-US"/>
              <a:t>Deg-parameter (polynomial only) - [4,….,10] </a:t>
            </a:r>
          </a:p>
          <a:p>
            <a:pPr lvl="1"/>
            <a:endParaRPr lang="en-US" dirty="0"/>
          </a:p>
          <a:p>
            <a:r>
              <a:rPr lang="en-US"/>
              <a:t>Sample selection - </a:t>
            </a:r>
            <a:r>
              <a:rPr lang="en-US">
                <a:latin typeface="Source Code Pro" panose="020B0509030403020204"/>
              </a:rPr>
              <a:t>train_test_split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Train 75% - Test 25% (sklearn defaults).</a:t>
            </a:r>
          </a:p>
          <a:p>
            <a:pPr lvl="1"/>
            <a:r>
              <a:rPr lang="en-US"/>
              <a:t>Training - randomly selected 50% Affluent. </a:t>
            </a:r>
          </a:p>
          <a:p>
            <a:pPr lvl="1"/>
            <a:r>
              <a:rPr lang="en-US"/>
              <a:t>Model evaluation – adhered to the ‘population’ Acorn proportions: Affluent 40%, Adversity 33%, Comfy 27%</a:t>
            </a:r>
            <a:endParaRPr lang="en-US" b="1" dirty="0"/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5A08-7404-40C7-A1B3-F937C9E81809}"/>
              </a:ext>
            </a:extLst>
          </p:cNvPr>
          <p:cNvSpPr txBox="1"/>
          <p:nvPr/>
        </p:nvSpPr>
        <p:spPr>
          <a:xfrm>
            <a:off x="7825186" y="5853475"/>
            <a:ext cx="21562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~ 1000 Models  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39431-4101-473B-B329-036AE5217F5B}"/>
              </a:ext>
            </a:extLst>
          </p:cNvPr>
          <p:cNvGrpSpPr/>
          <p:nvPr/>
        </p:nvGrpSpPr>
        <p:grpSpPr>
          <a:xfrm>
            <a:off x="5554668" y="1192837"/>
            <a:ext cx="6069649" cy="4041981"/>
            <a:chOff x="6367983" y="1188000"/>
            <a:chExt cx="5309553" cy="35358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94280F-5A3C-49AC-ABC2-3781797D7C83}"/>
                </a:ext>
              </a:extLst>
            </p:cNvPr>
            <p:cNvGrpSpPr/>
            <p:nvPr/>
          </p:nvGrpSpPr>
          <p:grpSpPr>
            <a:xfrm>
              <a:off x="8578988" y="2967335"/>
              <a:ext cx="1074057" cy="461665"/>
              <a:chOff x="8137676" y="1083733"/>
              <a:chExt cx="1074057" cy="46166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8181593-CF2D-46E1-BA30-C36F4B25CA74}"/>
                  </a:ext>
                </a:extLst>
              </p:cNvPr>
              <p:cNvSpPr/>
              <p:nvPr/>
            </p:nvSpPr>
            <p:spPr>
              <a:xfrm>
                <a:off x="8137676" y="1083733"/>
                <a:ext cx="1074057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3D507-F06F-41C2-883B-00FA93035A9C}"/>
                  </a:ext>
                </a:extLst>
              </p:cNvPr>
              <p:cNvSpPr txBox="1"/>
              <p:nvPr/>
            </p:nvSpPr>
            <p:spPr>
              <a:xfrm>
                <a:off x="8381999" y="1129899"/>
                <a:ext cx="585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Source Code Pro"/>
                  </a:rPr>
                  <a:t>SVC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9ED9CB-7A31-43A3-9316-31A8C2AF7BFE}"/>
                </a:ext>
              </a:extLst>
            </p:cNvPr>
            <p:cNvGrpSpPr/>
            <p:nvPr/>
          </p:nvGrpSpPr>
          <p:grpSpPr>
            <a:xfrm>
              <a:off x="8385463" y="1188000"/>
              <a:ext cx="1461105" cy="461665"/>
              <a:chOff x="6096000" y="2392438"/>
              <a:chExt cx="1461105" cy="46166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D796BE7-62AB-48C9-A7E2-FF5CF5EE098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CA7A-E813-474D-81F8-B92171947A62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LinearSVC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49DE8-8244-4FAF-A932-A54256E0BB13}"/>
                </a:ext>
              </a:extLst>
            </p:cNvPr>
            <p:cNvSpPr txBox="1"/>
            <p:nvPr/>
          </p:nvSpPr>
          <p:spPr>
            <a:xfrm>
              <a:off x="8425520" y="1728176"/>
              <a:ext cx="1380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/>
                <a:t> | 7.5 mins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537D81-8D4C-4CB5-8ED3-1CCEF020139E}"/>
                </a:ext>
              </a:extLst>
            </p:cNvPr>
            <p:cNvGrpSpPr/>
            <p:nvPr/>
          </p:nvGrpSpPr>
          <p:grpSpPr>
            <a:xfrm>
              <a:off x="8686342" y="3768133"/>
              <a:ext cx="966703" cy="461665"/>
              <a:chOff x="6096000" y="2392438"/>
              <a:chExt cx="1461105" cy="46166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422FB3-9B46-4E0C-B1D6-BC9D94859E5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C6108-54BD-4496-968E-3B8F976F521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73AA59-851C-41B6-B1D5-D3B202EA6A2F}"/>
                </a:ext>
              </a:extLst>
            </p:cNvPr>
            <p:cNvGrpSpPr/>
            <p:nvPr/>
          </p:nvGrpSpPr>
          <p:grpSpPr>
            <a:xfrm>
              <a:off x="6803715" y="3758272"/>
              <a:ext cx="1078895" cy="461665"/>
              <a:chOff x="6096000" y="2392438"/>
              <a:chExt cx="1461105" cy="4616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20E6070-0D9D-4C62-B6DA-972749783592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08BE80-AC88-4272-BFDD-0C87C8481126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poly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2435BA-B5E6-412A-A726-1FCC67793D4B}"/>
                </a:ext>
              </a:extLst>
            </p:cNvPr>
            <p:cNvGrpSpPr/>
            <p:nvPr/>
          </p:nvGrpSpPr>
          <p:grpSpPr>
            <a:xfrm>
              <a:off x="10408100" y="3758272"/>
              <a:ext cx="839408" cy="461665"/>
              <a:chOff x="6096000" y="2392438"/>
              <a:chExt cx="1461105" cy="46166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2DEDBB8-4876-43AA-9327-325255DEFAAB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90E7D-1F18-44AA-8EA6-5983EAE49AA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rbf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7F3C62-6023-420B-860B-1DD4A6D31BCF}"/>
                </a:ext>
              </a:extLst>
            </p:cNvPr>
            <p:cNvSpPr txBox="1"/>
            <p:nvPr/>
          </p:nvSpPr>
          <p:spPr>
            <a:xfrm>
              <a:off x="6367983" y="4340890"/>
              <a:ext cx="19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 b="1">
                  <a:solidFill>
                    <a:srgbClr val="0070C0"/>
                  </a:solidFill>
                </a:rPr>
                <a:t> deg</a:t>
              </a:r>
              <a:r>
                <a:rPr lang="en-US"/>
                <a:t> | 6 mins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DD8BC9-AACC-439C-A6F7-8D8DA7E63E2F}"/>
                </a:ext>
              </a:extLst>
            </p:cNvPr>
            <p:cNvSpPr txBox="1"/>
            <p:nvPr/>
          </p:nvSpPr>
          <p:spPr>
            <a:xfrm>
              <a:off x="8444218" y="4354476"/>
              <a:ext cx="145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FCBE42-B1DE-4D94-B104-475CF9093642}"/>
                </a:ext>
              </a:extLst>
            </p:cNvPr>
            <p:cNvSpPr txBox="1"/>
            <p:nvPr/>
          </p:nvSpPr>
          <p:spPr>
            <a:xfrm>
              <a:off x="10062735" y="4340890"/>
              <a:ext cx="161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B8F03A-A3CC-438F-9BA7-3176DD03370A}"/>
                </a:ext>
              </a:extLst>
            </p:cNvPr>
            <p:cNvCxnSpPr>
              <a:cxnSpLocks/>
              <a:stCxn id="9" idx="1"/>
              <a:endCxn id="21" idx="0"/>
            </p:cNvCxnSpPr>
            <p:nvPr/>
          </p:nvCxnSpPr>
          <p:spPr>
            <a:xfrm flipH="1">
              <a:off x="7343163" y="3198168"/>
              <a:ext cx="1235825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8CFDC4-0AB3-4F0D-8509-DF6514510E8E}"/>
                </a:ext>
              </a:extLst>
            </p:cNvPr>
            <p:cNvCxnSpPr>
              <a:stCxn id="9" idx="3"/>
              <a:endCxn id="24" idx="0"/>
            </p:cNvCxnSpPr>
            <p:nvPr/>
          </p:nvCxnSpPr>
          <p:spPr>
            <a:xfrm>
              <a:off x="9653045" y="3198168"/>
              <a:ext cx="1174759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7098F-5041-4C7C-8E27-B227F1842A3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116017" y="3429000"/>
              <a:ext cx="53677" cy="339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10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andoned Ferris Wheel at Night | Flickr - Photo Sharing!">
            <a:extLst>
              <a:ext uri="{FF2B5EF4-FFF2-40B4-BE49-F238E27FC236}">
                <a16:creationId xmlns:a16="http://schemas.microsoft.com/office/drawing/2014/main" id="{8CF23A95-CC6B-BF45-BA08-DAC59DE480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994" r="499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9C967A-EDF8-8248-8850-CEDD6A9A5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A50C6-4015-3A48-99D5-4D8B3DA3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We’ll consider two specific models and look at their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3B30-765A-8345-B28E-37DD35DA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CC30-A659-584C-9892-35DC380F43E2}"/>
              </a:ext>
            </a:extLst>
          </p:cNvPr>
          <p:cNvSpPr txBox="1"/>
          <p:nvPr/>
        </p:nvSpPr>
        <p:spPr>
          <a:xfrm>
            <a:off x="0" y="6858001"/>
            <a:ext cx="868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lickr.com/photos/craphammer/590088511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285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7B6-4851-1840-A681-8FFABF0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Using Gaussian Kernel (RBF)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0A92-9979-ED4E-A6EA-148CA11FA2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 example of over-fitting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BBDF-23C4-034C-97EE-9FE2E2329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</p:spPr>
            <p:txBody>
              <a:bodyPr/>
              <a:lstStyle/>
              <a:p>
                <a:r>
                  <a:rPr lang="en-US" dirty="0"/>
                  <a:t>Gaussian Kernel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(parameters found using </a:t>
                </a:r>
                <a:r>
                  <a:rPr lang="en-US" dirty="0" err="1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GridSearchCV</a:t>
                </a:r>
                <a:r>
                  <a:rPr lang="en-US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  <a:blipFill>
                <a:blip r:embed="rId2"/>
                <a:stretch>
                  <a:fillRect l="-2546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712222-5CCC-3240-9669-C9F80AAD84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71335"/>
            <a:ext cx="5472113" cy="41708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Scoring The Model (Classification Report)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202163-113E-B845-AFE0-99A5DDD629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BAD20-E0D7-A143-A97D-3224DA323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3" t="54980" r="39431" b="24000"/>
          <a:stretch/>
        </p:blipFill>
        <p:spPr>
          <a:xfrm>
            <a:off x="4117867" y="3475335"/>
            <a:ext cx="7262317" cy="19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7B6-4851-1840-A681-8FFABF0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Using 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0A92-9979-ED4E-A6EA-148CA11FA2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 example with potential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BBDF-23C4-034C-97EE-9FE2E2329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</p:spPr>
            <p:txBody>
              <a:bodyPr/>
              <a:lstStyle/>
              <a:p>
                <a:r>
                  <a:rPr lang="en-US" dirty="0"/>
                  <a:t>Linear Kernel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(parameters found using </a:t>
                </a:r>
                <a:r>
                  <a:rPr lang="en-US" dirty="0" err="1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GridSearchCV</a:t>
                </a:r>
                <a:r>
                  <a:rPr lang="en-US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  <a:blipFill>
                <a:blip r:embed="rId2"/>
                <a:stretch>
                  <a:fillRect l="-2546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712222-5CCC-3240-9669-C9F80AAD84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200" y="2306446"/>
            <a:ext cx="5472113" cy="41708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Scoring The Model (Classification Report)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202163-113E-B845-AFE0-99A5DDD629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C88F8-BDC6-A04B-8C18-E1BE3B261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2" t="61868" r="39260" b="15937"/>
          <a:stretch/>
        </p:blipFill>
        <p:spPr>
          <a:xfrm>
            <a:off x="4792771" y="2749574"/>
            <a:ext cx="6633696" cy="1706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B4693-F2A1-CC42-AB92-FA03B071C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2" t="53333" r="39377" b="22842"/>
          <a:stretch/>
        </p:blipFill>
        <p:spPr>
          <a:xfrm>
            <a:off x="4792771" y="4759747"/>
            <a:ext cx="6633696" cy="1749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532AEB-D7A7-9440-A805-A5CAB4DD0ACE}"/>
              </a:ext>
            </a:extLst>
          </p:cNvPr>
          <p:cNvSpPr txBox="1"/>
          <p:nvPr/>
        </p:nvSpPr>
        <p:spPr>
          <a:xfrm>
            <a:off x="4925580" y="2888076"/>
            <a:ext cx="136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A1961-7E60-2249-BC91-235AEBA1524C}"/>
              </a:ext>
            </a:extLst>
          </p:cNvPr>
          <p:cNvSpPr txBox="1"/>
          <p:nvPr/>
        </p:nvSpPr>
        <p:spPr>
          <a:xfrm>
            <a:off x="4832349" y="4870223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407790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Jerry &amp; Michael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objectives.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Energy Consumption Data to Determine the “Affluence” of a Customer.</a:t>
            </a:r>
          </a:p>
          <a:p>
            <a:r>
              <a:rPr lang="en-US" dirty="0"/>
              <a:t>Affluence is determined by membership in the ACORN group “Affluent”</a:t>
            </a:r>
          </a:p>
          <a:p>
            <a:r>
              <a:rPr lang="en-US" dirty="0"/>
              <a:t>Machine learning techniques are used to associate a customer with the classification of “Affluent” or “Non-Affluent” based on consumption data.</a:t>
            </a:r>
          </a:p>
          <a:p>
            <a:r>
              <a:rPr lang="en-US" dirty="0"/>
              <a:t>In particular we focus on support vector machine style classifiers.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Background &amp; Initial Data Prep.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kind of power usage data we have, where it came from, how we prepared it, and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9E09DE-5878-4CA0-87E4-8B8C1EA614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439" r="164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F7AEE-C59C-41B2-AAA9-76AEE47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E56B-EBDE-484F-98A3-8D9E7D404D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Energy Consumption Data For London Households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AC1A64-C723-4F24-AE2E-B8B5D5AC8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we are using is provided by the UK government.</a:t>
            </a:r>
          </a:p>
          <a:p>
            <a:r>
              <a:rPr lang="en-US" dirty="0"/>
              <a:t>Raw energy consumption readings for about 5,567 London Households which took part in the UK Power Networks led Low Carbon London project</a:t>
            </a:r>
          </a:p>
          <a:p>
            <a:r>
              <a:rPr lang="en-US" dirty="0"/>
              <a:t>Readings from between November 2011 and February 2014.</a:t>
            </a:r>
          </a:p>
          <a:p>
            <a:r>
              <a:rPr lang="en-US" dirty="0"/>
              <a:t>About 10GB of data.</a:t>
            </a:r>
          </a:p>
          <a:p>
            <a:r>
              <a:rPr lang="en-US" dirty="0"/>
              <a:t>Each sample usage profile present has an ACORN classification associated with the readings.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do these usage profiles look like?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3140-FD18-48C9-9483-91242FC36F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4A4F3A-3F48-48A4-BADF-492F219317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92707" y="3606533"/>
            <a:ext cx="11334919" cy="2075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5A17-7248-4302-8234-922000D6E5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75AF9-5D57-4D78-9451-907AD874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5937992"/>
            <a:ext cx="4459766" cy="539345"/>
          </a:xfrm>
        </p:spPr>
        <p:txBody>
          <a:bodyPr/>
          <a:lstStyle/>
          <a:p>
            <a:r>
              <a:rPr lang="en-US" dirty="0"/>
              <a:t>Example Consumption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21F6-7EE2-40EB-90BC-2D54EE5C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3" t="-823" r="53315" b="-303"/>
          <a:stretch/>
        </p:blipFill>
        <p:spPr>
          <a:xfrm>
            <a:off x="3093265" y="241484"/>
            <a:ext cx="6005470" cy="32800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9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64C219B-902F-4268-88C5-BBC7919651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314" r="1231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B1DA6-B16E-44B6-B4EC-F7F15FC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7271-E2AF-400F-8052-8FD453B24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are some issues with the data we need to discuss.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DBE02-05FC-41D4-9C00-2EF55163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“0” values.</a:t>
            </a:r>
          </a:p>
          <a:p>
            <a:pPr lvl="1"/>
            <a:r>
              <a:rPr lang="en-US" dirty="0"/>
              <a:t>A large portion of the usage profiles have </a:t>
            </a:r>
            <a:r>
              <a:rPr lang="en-US" dirty="0" err="1"/>
              <a:t>NaN</a:t>
            </a:r>
            <a:r>
              <a:rPr lang="en-US" dirty="0"/>
              <a:t> values (on the order of 60% or more)</a:t>
            </a:r>
          </a:p>
          <a:p>
            <a:pPr lvl="1"/>
            <a:r>
              <a:rPr lang="en-US" dirty="0"/>
              <a:t>The smart-meters only record values with an accuracy of about 0.001 kWh; meaning that the readings are already binned by rounding. </a:t>
            </a:r>
          </a:p>
          <a:p>
            <a:pPr lvl="1"/>
            <a:r>
              <a:rPr lang="en-US" dirty="0"/>
              <a:t>Due to the rounding, the value of “0” is over represented.</a:t>
            </a:r>
          </a:p>
          <a:p>
            <a:r>
              <a:rPr lang="en-US" dirty="0"/>
              <a:t>Years with readings</a:t>
            </a:r>
          </a:p>
          <a:p>
            <a:pPr lvl="1"/>
            <a:r>
              <a:rPr lang="en-US" dirty="0"/>
              <a:t>The sample is from a pool of customers which opt-in to having their data recorded</a:t>
            </a:r>
          </a:p>
          <a:p>
            <a:pPr lvl="1"/>
            <a:r>
              <a:rPr lang="en-US" dirty="0"/>
              <a:t>While 5,567 households are present in the sample, they do not all have valid readings for the same 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an example, customers drop out of the study before the end date, while others don’t start until it’s almost over.</a:t>
            </a:r>
          </a:p>
          <a:p>
            <a:pPr marL="266700" lvl="1" indent="0">
              <a:buNone/>
            </a:pPr>
            <a:r>
              <a:rPr lang="en-US" dirty="0"/>
              <a:t>	(this is where all the </a:t>
            </a:r>
            <a:r>
              <a:rPr lang="en-US" dirty="0" err="1"/>
              <a:t>NaNs</a:t>
            </a:r>
            <a:r>
              <a:rPr lang="en-US" dirty="0"/>
              <a:t> came from)</a:t>
            </a:r>
          </a:p>
          <a:p>
            <a:pPr lvl="1"/>
            <a:r>
              <a:rPr lang="en-US" dirty="0"/>
              <a:t>The year with the most complete records is 2013.</a:t>
            </a:r>
          </a:p>
          <a:p>
            <a:r>
              <a:rPr lang="en-US" dirty="0"/>
              <a:t>Duplicate Records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05B-F1CC-4A85-AB66-35744F181F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4C8F27-982C-47D6-9D1E-A7BB16F2E72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/>
          <a:srcRect l="18178" r="1817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F45547-02F0-43AE-BB45-ED8FB0F2590D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 l="18178" r="18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0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F77C252-BC49-1640-9582-96F49D4C28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198" r="18198"/>
          <a:stretch>
            <a:fillRect/>
          </a:stretch>
        </p:blipFill>
        <p:spPr>
          <a:xfrm>
            <a:off x="6483096" y="1684742"/>
            <a:ext cx="4904790" cy="43337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Thresholding, dropping duplicates, and sample scoring.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/>
              <a:t>Duplicate Records</a:t>
            </a:r>
          </a:p>
          <a:p>
            <a:pPr lvl="1"/>
            <a:r>
              <a:rPr lang="en-US" dirty="0"/>
              <a:t>Used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pandas.DataFrame.drop_duplicates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Thresholding</a:t>
            </a:r>
          </a:p>
          <a:p>
            <a:pPr lvl="1"/>
            <a:r>
              <a:rPr lang="en-US" dirty="0"/>
              <a:t>Restricted to sample profiles with fewer than 10% of their data being either </a:t>
            </a:r>
            <a:r>
              <a:rPr lang="en-US" dirty="0" err="1"/>
              <a:t>NaN</a:t>
            </a:r>
            <a:r>
              <a:rPr lang="en-US" dirty="0"/>
              <a:t> or “0”.</a:t>
            </a:r>
          </a:p>
          <a:p>
            <a:r>
              <a:rPr lang="en-US" dirty="0"/>
              <a:t>Remaining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Tried a complicated Markov-Chain model to replace </a:t>
            </a:r>
            <a:r>
              <a:rPr lang="en-US" dirty="0" err="1"/>
              <a:t>NaNs</a:t>
            </a:r>
            <a:br>
              <a:rPr lang="en-US" dirty="0"/>
            </a:br>
            <a:r>
              <a:rPr lang="en-US" dirty="0"/>
              <a:t>(this did not work.)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with mean customer usage</a:t>
            </a:r>
            <a:br>
              <a:rPr lang="en-US" dirty="0"/>
            </a:br>
            <a:r>
              <a:rPr lang="en-US" dirty="0"/>
              <a:t>(this was not representative)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values with “0”</a:t>
            </a:r>
            <a:br>
              <a:rPr lang="en-US" dirty="0"/>
            </a:br>
            <a:r>
              <a:rPr lang="en-US" dirty="0"/>
              <a:t>(compounded the issue with “0” being over represented)</a:t>
            </a:r>
          </a:p>
          <a:p>
            <a:pPr lvl="1"/>
            <a:r>
              <a:rPr lang="en-US" b="1" dirty="0"/>
              <a:t>Left them in place.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Sample &amp; Model Selection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Feature extraction, sample selection, and model selection.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Daily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23678-5AAF-4C5F-9512-E8153EF4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582784"/>
            <a:ext cx="10907486" cy="2239837"/>
          </a:xfrm>
          <a:custGeom>
            <a:avLst/>
            <a:gdLst>
              <a:gd name="connsiteX0" fmla="*/ 0 w 10907486"/>
              <a:gd name="connsiteY0" fmla="*/ 0 h 2239837"/>
              <a:gd name="connsiteX1" fmla="*/ 683153 w 10907486"/>
              <a:gd name="connsiteY1" fmla="*/ 0 h 2239837"/>
              <a:gd name="connsiteX2" fmla="*/ 1366306 w 10907486"/>
              <a:gd name="connsiteY2" fmla="*/ 0 h 2239837"/>
              <a:gd name="connsiteX3" fmla="*/ 2049459 w 10907486"/>
              <a:gd name="connsiteY3" fmla="*/ 0 h 2239837"/>
              <a:gd name="connsiteX4" fmla="*/ 2732612 w 10907486"/>
              <a:gd name="connsiteY4" fmla="*/ 0 h 2239837"/>
              <a:gd name="connsiteX5" fmla="*/ 3524840 w 10907486"/>
              <a:gd name="connsiteY5" fmla="*/ 0 h 2239837"/>
              <a:gd name="connsiteX6" fmla="*/ 4098918 w 10907486"/>
              <a:gd name="connsiteY6" fmla="*/ 0 h 2239837"/>
              <a:gd name="connsiteX7" fmla="*/ 4782071 w 10907486"/>
              <a:gd name="connsiteY7" fmla="*/ 0 h 2239837"/>
              <a:gd name="connsiteX8" fmla="*/ 5356150 w 10907486"/>
              <a:gd name="connsiteY8" fmla="*/ 0 h 2239837"/>
              <a:gd name="connsiteX9" fmla="*/ 5930228 w 10907486"/>
              <a:gd name="connsiteY9" fmla="*/ 0 h 2239837"/>
              <a:gd name="connsiteX10" fmla="*/ 6504306 w 10907486"/>
              <a:gd name="connsiteY10" fmla="*/ 0 h 2239837"/>
              <a:gd name="connsiteX11" fmla="*/ 6751160 w 10907486"/>
              <a:gd name="connsiteY11" fmla="*/ 0 h 2239837"/>
              <a:gd name="connsiteX12" fmla="*/ 7434313 w 10907486"/>
              <a:gd name="connsiteY12" fmla="*/ 0 h 2239837"/>
              <a:gd name="connsiteX13" fmla="*/ 7681166 w 10907486"/>
              <a:gd name="connsiteY13" fmla="*/ 0 h 2239837"/>
              <a:gd name="connsiteX14" fmla="*/ 8255245 w 10907486"/>
              <a:gd name="connsiteY14" fmla="*/ 0 h 2239837"/>
              <a:gd name="connsiteX15" fmla="*/ 9047473 w 10907486"/>
              <a:gd name="connsiteY15" fmla="*/ 0 h 2239837"/>
              <a:gd name="connsiteX16" fmla="*/ 9839701 w 10907486"/>
              <a:gd name="connsiteY16" fmla="*/ 0 h 2239837"/>
              <a:gd name="connsiteX17" fmla="*/ 10907486 w 10907486"/>
              <a:gd name="connsiteY17" fmla="*/ 0 h 2239837"/>
              <a:gd name="connsiteX18" fmla="*/ 10907486 w 10907486"/>
              <a:gd name="connsiteY18" fmla="*/ 537561 h 2239837"/>
              <a:gd name="connsiteX19" fmla="*/ 10907486 w 10907486"/>
              <a:gd name="connsiteY19" fmla="*/ 1052723 h 2239837"/>
              <a:gd name="connsiteX20" fmla="*/ 10907486 w 10907486"/>
              <a:gd name="connsiteY20" fmla="*/ 1612683 h 2239837"/>
              <a:gd name="connsiteX21" fmla="*/ 10907486 w 10907486"/>
              <a:gd name="connsiteY21" fmla="*/ 2239837 h 2239837"/>
              <a:gd name="connsiteX22" fmla="*/ 10442483 w 10907486"/>
              <a:gd name="connsiteY22" fmla="*/ 2239837 h 2239837"/>
              <a:gd name="connsiteX23" fmla="*/ 9868404 w 10907486"/>
              <a:gd name="connsiteY23" fmla="*/ 2239837 h 2239837"/>
              <a:gd name="connsiteX24" fmla="*/ 9076177 w 10907486"/>
              <a:gd name="connsiteY24" fmla="*/ 2239837 h 2239837"/>
              <a:gd name="connsiteX25" fmla="*/ 8502098 w 10907486"/>
              <a:gd name="connsiteY25" fmla="*/ 2239837 h 2239837"/>
              <a:gd name="connsiteX26" fmla="*/ 7818945 w 10907486"/>
              <a:gd name="connsiteY26" fmla="*/ 2239837 h 2239837"/>
              <a:gd name="connsiteX27" fmla="*/ 7572092 w 10907486"/>
              <a:gd name="connsiteY27" fmla="*/ 2239837 h 2239837"/>
              <a:gd name="connsiteX28" fmla="*/ 6779864 w 10907486"/>
              <a:gd name="connsiteY28" fmla="*/ 2239837 h 2239837"/>
              <a:gd name="connsiteX29" fmla="*/ 6314860 w 10907486"/>
              <a:gd name="connsiteY29" fmla="*/ 2239837 h 2239837"/>
              <a:gd name="connsiteX30" fmla="*/ 5631707 w 10907486"/>
              <a:gd name="connsiteY30" fmla="*/ 2239837 h 2239837"/>
              <a:gd name="connsiteX31" fmla="*/ 5384854 w 10907486"/>
              <a:gd name="connsiteY31" fmla="*/ 2239837 h 2239837"/>
              <a:gd name="connsiteX32" fmla="*/ 4592626 w 10907486"/>
              <a:gd name="connsiteY32" fmla="*/ 2239837 h 2239837"/>
              <a:gd name="connsiteX33" fmla="*/ 4127622 w 10907486"/>
              <a:gd name="connsiteY33" fmla="*/ 2239837 h 2239837"/>
              <a:gd name="connsiteX34" fmla="*/ 3553544 w 10907486"/>
              <a:gd name="connsiteY34" fmla="*/ 2239837 h 2239837"/>
              <a:gd name="connsiteX35" fmla="*/ 3197616 w 10907486"/>
              <a:gd name="connsiteY35" fmla="*/ 2239837 h 2239837"/>
              <a:gd name="connsiteX36" fmla="*/ 2514463 w 10907486"/>
              <a:gd name="connsiteY36" fmla="*/ 2239837 h 2239837"/>
              <a:gd name="connsiteX37" fmla="*/ 1722235 w 10907486"/>
              <a:gd name="connsiteY37" fmla="*/ 2239837 h 2239837"/>
              <a:gd name="connsiteX38" fmla="*/ 1257231 w 10907486"/>
              <a:gd name="connsiteY38" fmla="*/ 2239837 h 2239837"/>
              <a:gd name="connsiteX39" fmla="*/ 0 w 10907486"/>
              <a:gd name="connsiteY39" fmla="*/ 2239837 h 2239837"/>
              <a:gd name="connsiteX40" fmla="*/ 0 w 10907486"/>
              <a:gd name="connsiteY40" fmla="*/ 1679878 h 2239837"/>
              <a:gd name="connsiteX41" fmla="*/ 0 w 10907486"/>
              <a:gd name="connsiteY41" fmla="*/ 1119919 h 2239837"/>
              <a:gd name="connsiteX42" fmla="*/ 0 w 10907486"/>
              <a:gd name="connsiteY42" fmla="*/ 537561 h 2239837"/>
              <a:gd name="connsiteX43" fmla="*/ 0 w 10907486"/>
              <a:gd name="connsiteY43" fmla="*/ 0 h 223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7486" h="2239837" fill="none" extrusionOk="0">
                <a:moveTo>
                  <a:pt x="0" y="0"/>
                </a:moveTo>
                <a:cubicBezTo>
                  <a:pt x="337312" y="-1570"/>
                  <a:pt x="368556" y="53427"/>
                  <a:pt x="683153" y="0"/>
                </a:cubicBezTo>
                <a:cubicBezTo>
                  <a:pt x="997750" y="-53427"/>
                  <a:pt x="1097463" y="35836"/>
                  <a:pt x="1366306" y="0"/>
                </a:cubicBezTo>
                <a:cubicBezTo>
                  <a:pt x="1635149" y="-35836"/>
                  <a:pt x="1876140" y="12686"/>
                  <a:pt x="2049459" y="0"/>
                </a:cubicBezTo>
                <a:cubicBezTo>
                  <a:pt x="2222778" y="-12686"/>
                  <a:pt x="2400708" y="46382"/>
                  <a:pt x="2732612" y="0"/>
                </a:cubicBezTo>
                <a:cubicBezTo>
                  <a:pt x="3064516" y="-46382"/>
                  <a:pt x="3335801" y="37206"/>
                  <a:pt x="3524840" y="0"/>
                </a:cubicBezTo>
                <a:cubicBezTo>
                  <a:pt x="3713879" y="-37206"/>
                  <a:pt x="3975888" y="48534"/>
                  <a:pt x="4098918" y="0"/>
                </a:cubicBezTo>
                <a:cubicBezTo>
                  <a:pt x="4221948" y="-48534"/>
                  <a:pt x="4519561" y="351"/>
                  <a:pt x="4782071" y="0"/>
                </a:cubicBezTo>
                <a:cubicBezTo>
                  <a:pt x="5044581" y="-351"/>
                  <a:pt x="5168046" y="37750"/>
                  <a:pt x="5356150" y="0"/>
                </a:cubicBezTo>
                <a:cubicBezTo>
                  <a:pt x="5544254" y="-37750"/>
                  <a:pt x="5776109" y="50931"/>
                  <a:pt x="5930228" y="0"/>
                </a:cubicBezTo>
                <a:cubicBezTo>
                  <a:pt x="6084347" y="-50931"/>
                  <a:pt x="6342848" y="36086"/>
                  <a:pt x="6504306" y="0"/>
                </a:cubicBezTo>
                <a:cubicBezTo>
                  <a:pt x="6665764" y="-36086"/>
                  <a:pt x="6681217" y="28578"/>
                  <a:pt x="6751160" y="0"/>
                </a:cubicBezTo>
                <a:cubicBezTo>
                  <a:pt x="6821103" y="-28578"/>
                  <a:pt x="7140919" y="62921"/>
                  <a:pt x="7434313" y="0"/>
                </a:cubicBezTo>
                <a:cubicBezTo>
                  <a:pt x="7727707" y="-62921"/>
                  <a:pt x="7618585" y="28492"/>
                  <a:pt x="7681166" y="0"/>
                </a:cubicBezTo>
                <a:cubicBezTo>
                  <a:pt x="7743747" y="-28492"/>
                  <a:pt x="8084137" y="36627"/>
                  <a:pt x="8255245" y="0"/>
                </a:cubicBezTo>
                <a:cubicBezTo>
                  <a:pt x="8426353" y="-36627"/>
                  <a:pt x="8844654" y="18631"/>
                  <a:pt x="9047473" y="0"/>
                </a:cubicBezTo>
                <a:cubicBezTo>
                  <a:pt x="9250292" y="-18631"/>
                  <a:pt x="9624726" y="83959"/>
                  <a:pt x="9839701" y="0"/>
                </a:cubicBezTo>
                <a:cubicBezTo>
                  <a:pt x="10054676" y="-83959"/>
                  <a:pt x="10669271" y="43894"/>
                  <a:pt x="10907486" y="0"/>
                </a:cubicBezTo>
                <a:cubicBezTo>
                  <a:pt x="10925146" y="163040"/>
                  <a:pt x="10863077" y="277254"/>
                  <a:pt x="10907486" y="537561"/>
                </a:cubicBezTo>
                <a:cubicBezTo>
                  <a:pt x="10951895" y="797868"/>
                  <a:pt x="10906905" y="902821"/>
                  <a:pt x="10907486" y="1052723"/>
                </a:cubicBezTo>
                <a:cubicBezTo>
                  <a:pt x="10908067" y="1202625"/>
                  <a:pt x="10845629" y="1458045"/>
                  <a:pt x="10907486" y="1612683"/>
                </a:cubicBezTo>
                <a:cubicBezTo>
                  <a:pt x="10969343" y="1767321"/>
                  <a:pt x="10879578" y="2076633"/>
                  <a:pt x="10907486" y="2239837"/>
                </a:cubicBezTo>
                <a:cubicBezTo>
                  <a:pt x="10758258" y="2245956"/>
                  <a:pt x="10574332" y="2232399"/>
                  <a:pt x="10442483" y="2239837"/>
                </a:cubicBezTo>
                <a:cubicBezTo>
                  <a:pt x="10310634" y="2247275"/>
                  <a:pt x="9984462" y="2200027"/>
                  <a:pt x="9868404" y="2239837"/>
                </a:cubicBezTo>
                <a:cubicBezTo>
                  <a:pt x="9752346" y="2279647"/>
                  <a:pt x="9267950" y="2197943"/>
                  <a:pt x="9076177" y="2239837"/>
                </a:cubicBezTo>
                <a:cubicBezTo>
                  <a:pt x="8884404" y="2281731"/>
                  <a:pt x="8629413" y="2199025"/>
                  <a:pt x="8502098" y="2239837"/>
                </a:cubicBezTo>
                <a:cubicBezTo>
                  <a:pt x="8374783" y="2280649"/>
                  <a:pt x="8031950" y="2172352"/>
                  <a:pt x="7818945" y="2239837"/>
                </a:cubicBezTo>
                <a:cubicBezTo>
                  <a:pt x="7605940" y="2307322"/>
                  <a:pt x="7641079" y="2226837"/>
                  <a:pt x="7572092" y="2239837"/>
                </a:cubicBezTo>
                <a:cubicBezTo>
                  <a:pt x="7503105" y="2252837"/>
                  <a:pt x="7112593" y="2170850"/>
                  <a:pt x="6779864" y="2239837"/>
                </a:cubicBezTo>
                <a:cubicBezTo>
                  <a:pt x="6447135" y="2308824"/>
                  <a:pt x="6467414" y="2223922"/>
                  <a:pt x="6314860" y="2239837"/>
                </a:cubicBezTo>
                <a:cubicBezTo>
                  <a:pt x="6162306" y="2255752"/>
                  <a:pt x="5846787" y="2177827"/>
                  <a:pt x="5631707" y="2239837"/>
                </a:cubicBezTo>
                <a:cubicBezTo>
                  <a:pt x="5416627" y="2301847"/>
                  <a:pt x="5435325" y="2222438"/>
                  <a:pt x="5384854" y="2239837"/>
                </a:cubicBezTo>
                <a:cubicBezTo>
                  <a:pt x="5334383" y="2257236"/>
                  <a:pt x="4924649" y="2234872"/>
                  <a:pt x="4592626" y="2239837"/>
                </a:cubicBezTo>
                <a:cubicBezTo>
                  <a:pt x="4260603" y="2244802"/>
                  <a:pt x="4276971" y="2208993"/>
                  <a:pt x="4127622" y="2239837"/>
                </a:cubicBezTo>
                <a:cubicBezTo>
                  <a:pt x="3978273" y="2270681"/>
                  <a:pt x="3732062" y="2202117"/>
                  <a:pt x="3553544" y="2239837"/>
                </a:cubicBezTo>
                <a:cubicBezTo>
                  <a:pt x="3375026" y="2277557"/>
                  <a:pt x="3335399" y="2236721"/>
                  <a:pt x="3197616" y="2239837"/>
                </a:cubicBezTo>
                <a:cubicBezTo>
                  <a:pt x="3059833" y="2242953"/>
                  <a:pt x="2780786" y="2199890"/>
                  <a:pt x="2514463" y="2239837"/>
                </a:cubicBezTo>
                <a:cubicBezTo>
                  <a:pt x="2248140" y="2279784"/>
                  <a:pt x="2027920" y="2187474"/>
                  <a:pt x="1722235" y="2239837"/>
                </a:cubicBezTo>
                <a:cubicBezTo>
                  <a:pt x="1416550" y="2292200"/>
                  <a:pt x="1365775" y="2186774"/>
                  <a:pt x="1257231" y="2239837"/>
                </a:cubicBezTo>
                <a:cubicBezTo>
                  <a:pt x="1148687" y="2292900"/>
                  <a:pt x="603019" y="2108978"/>
                  <a:pt x="0" y="2239837"/>
                </a:cubicBezTo>
                <a:cubicBezTo>
                  <a:pt x="-62313" y="2035133"/>
                  <a:pt x="46002" y="1879161"/>
                  <a:pt x="0" y="1679878"/>
                </a:cubicBezTo>
                <a:cubicBezTo>
                  <a:pt x="-46002" y="1480595"/>
                  <a:pt x="1372" y="1268585"/>
                  <a:pt x="0" y="1119919"/>
                </a:cubicBezTo>
                <a:cubicBezTo>
                  <a:pt x="-1372" y="971253"/>
                  <a:pt x="56355" y="764058"/>
                  <a:pt x="0" y="537561"/>
                </a:cubicBezTo>
                <a:cubicBezTo>
                  <a:pt x="-56355" y="311064"/>
                  <a:pt x="46727" y="220730"/>
                  <a:pt x="0" y="0"/>
                </a:cubicBezTo>
                <a:close/>
              </a:path>
              <a:path w="10907486" h="2239837" stroke="0" extrusionOk="0">
                <a:moveTo>
                  <a:pt x="0" y="0"/>
                </a:moveTo>
                <a:cubicBezTo>
                  <a:pt x="136652" y="-7754"/>
                  <a:pt x="356474" y="6902"/>
                  <a:pt x="465003" y="0"/>
                </a:cubicBezTo>
                <a:cubicBezTo>
                  <a:pt x="573532" y="-6902"/>
                  <a:pt x="625732" y="10894"/>
                  <a:pt x="711857" y="0"/>
                </a:cubicBezTo>
                <a:cubicBezTo>
                  <a:pt x="797982" y="-10894"/>
                  <a:pt x="1232435" y="9928"/>
                  <a:pt x="1504085" y="0"/>
                </a:cubicBezTo>
                <a:cubicBezTo>
                  <a:pt x="1775735" y="-9928"/>
                  <a:pt x="1805535" y="31944"/>
                  <a:pt x="1969088" y="0"/>
                </a:cubicBezTo>
                <a:cubicBezTo>
                  <a:pt x="2132641" y="-31944"/>
                  <a:pt x="2283504" y="28996"/>
                  <a:pt x="2434092" y="0"/>
                </a:cubicBezTo>
                <a:cubicBezTo>
                  <a:pt x="2584680" y="-28996"/>
                  <a:pt x="2935552" y="50907"/>
                  <a:pt x="3226320" y="0"/>
                </a:cubicBezTo>
                <a:cubicBezTo>
                  <a:pt x="3517088" y="-50907"/>
                  <a:pt x="3448835" y="11451"/>
                  <a:pt x="3582248" y="0"/>
                </a:cubicBezTo>
                <a:cubicBezTo>
                  <a:pt x="3715661" y="-11451"/>
                  <a:pt x="4146336" y="11826"/>
                  <a:pt x="4374476" y="0"/>
                </a:cubicBezTo>
                <a:cubicBezTo>
                  <a:pt x="4602616" y="-11826"/>
                  <a:pt x="4816006" y="34875"/>
                  <a:pt x="5166704" y="0"/>
                </a:cubicBezTo>
                <a:cubicBezTo>
                  <a:pt x="5517402" y="-34875"/>
                  <a:pt x="5568125" y="50119"/>
                  <a:pt x="5740782" y="0"/>
                </a:cubicBezTo>
                <a:cubicBezTo>
                  <a:pt x="5913439" y="-50119"/>
                  <a:pt x="6249163" y="38820"/>
                  <a:pt x="6533010" y="0"/>
                </a:cubicBezTo>
                <a:cubicBezTo>
                  <a:pt x="6816857" y="-38820"/>
                  <a:pt x="6796316" y="41518"/>
                  <a:pt x="6998013" y="0"/>
                </a:cubicBezTo>
                <a:cubicBezTo>
                  <a:pt x="7199710" y="-41518"/>
                  <a:pt x="7254894" y="15169"/>
                  <a:pt x="7463017" y="0"/>
                </a:cubicBezTo>
                <a:cubicBezTo>
                  <a:pt x="7671140" y="-15169"/>
                  <a:pt x="7985812" y="12120"/>
                  <a:pt x="8146170" y="0"/>
                </a:cubicBezTo>
                <a:cubicBezTo>
                  <a:pt x="8306528" y="-12120"/>
                  <a:pt x="8463298" y="208"/>
                  <a:pt x="8611173" y="0"/>
                </a:cubicBezTo>
                <a:cubicBezTo>
                  <a:pt x="8759048" y="-208"/>
                  <a:pt x="9067744" y="34800"/>
                  <a:pt x="9403401" y="0"/>
                </a:cubicBezTo>
                <a:cubicBezTo>
                  <a:pt x="9739058" y="-34800"/>
                  <a:pt x="10023580" y="35006"/>
                  <a:pt x="10195629" y="0"/>
                </a:cubicBezTo>
                <a:cubicBezTo>
                  <a:pt x="10367678" y="-35006"/>
                  <a:pt x="10711381" y="42285"/>
                  <a:pt x="10907486" y="0"/>
                </a:cubicBezTo>
                <a:cubicBezTo>
                  <a:pt x="10937491" y="177492"/>
                  <a:pt x="10888585" y="352459"/>
                  <a:pt x="10907486" y="537561"/>
                </a:cubicBezTo>
                <a:cubicBezTo>
                  <a:pt x="10926387" y="722663"/>
                  <a:pt x="10863979" y="849859"/>
                  <a:pt x="10907486" y="1030325"/>
                </a:cubicBezTo>
                <a:cubicBezTo>
                  <a:pt x="10950993" y="1210791"/>
                  <a:pt x="10892490" y="1376961"/>
                  <a:pt x="10907486" y="1545488"/>
                </a:cubicBezTo>
                <a:cubicBezTo>
                  <a:pt x="10922482" y="1714015"/>
                  <a:pt x="10873435" y="2096472"/>
                  <a:pt x="10907486" y="2239837"/>
                </a:cubicBezTo>
                <a:cubicBezTo>
                  <a:pt x="10696363" y="2267470"/>
                  <a:pt x="10609813" y="2238565"/>
                  <a:pt x="10442483" y="2239837"/>
                </a:cubicBezTo>
                <a:cubicBezTo>
                  <a:pt x="10275153" y="2241109"/>
                  <a:pt x="10105147" y="2213915"/>
                  <a:pt x="9868404" y="2239837"/>
                </a:cubicBezTo>
                <a:cubicBezTo>
                  <a:pt x="9631661" y="2265759"/>
                  <a:pt x="9689079" y="2235365"/>
                  <a:pt x="9621551" y="2239837"/>
                </a:cubicBezTo>
                <a:cubicBezTo>
                  <a:pt x="9554023" y="2244309"/>
                  <a:pt x="9425288" y="2233223"/>
                  <a:pt x="9374697" y="2239837"/>
                </a:cubicBezTo>
                <a:cubicBezTo>
                  <a:pt x="9324106" y="2246451"/>
                  <a:pt x="8942469" y="2183897"/>
                  <a:pt x="8800619" y="2239837"/>
                </a:cubicBezTo>
                <a:cubicBezTo>
                  <a:pt x="8658769" y="2295777"/>
                  <a:pt x="8533901" y="2228759"/>
                  <a:pt x="8444690" y="2239837"/>
                </a:cubicBezTo>
                <a:cubicBezTo>
                  <a:pt x="8355479" y="2250915"/>
                  <a:pt x="7948083" y="2175323"/>
                  <a:pt x="7761537" y="2239837"/>
                </a:cubicBezTo>
                <a:cubicBezTo>
                  <a:pt x="7574991" y="2304351"/>
                  <a:pt x="7523019" y="2233604"/>
                  <a:pt x="7405609" y="2239837"/>
                </a:cubicBezTo>
                <a:cubicBezTo>
                  <a:pt x="7288199" y="2246070"/>
                  <a:pt x="7051550" y="2223031"/>
                  <a:pt x="6722456" y="2239837"/>
                </a:cubicBezTo>
                <a:cubicBezTo>
                  <a:pt x="6393362" y="2256643"/>
                  <a:pt x="6540897" y="2239284"/>
                  <a:pt x="6475602" y="2239837"/>
                </a:cubicBezTo>
                <a:cubicBezTo>
                  <a:pt x="6410307" y="2240390"/>
                  <a:pt x="6051960" y="2222529"/>
                  <a:pt x="5792449" y="2239837"/>
                </a:cubicBezTo>
                <a:cubicBezTo>
                  <a:pt x="5532938" y="2257145"/>
                  <a:pt x="5606167" y="2203265"/>
                  <a:pt x="5436521" y="2239837"/>
                </a:cubicBezTo>
                <a:cubicBezTo>
                  <a:pt x="5266875" y="2276409"/>
                  <a:pt x="5240722" y="2212654"/>
                  <a:pt x="5189667" y="2239837"/>
                </a:cubicBezTo>
                <a:cubicBezTo>
                  <a:pt x="5138612" y="2267020"/>
                  <a:pt x="4928717" y="2197257"/>
                  <a:pt x="4833739" y="2239837"/>
                </a:cubicBezTo>
                <a:cubicBezTo>
                  <a:pt x="4738761" y="2282417"/>
                  <a:pt x="4396089" y="2180336"/>
                  <a:pt x="4150585" y="2239837"/>
                </a:cubicBezTo>
                <a:cubicBezTo>
                  <a:pt x="3905081" y="2299338"/>
                  <a:pt x="3964358" y="2202701"/>
                  <a:pt x="3794657" y="2239837"/>
                </a:cubicBezTo>
                <a:cubicBezTo>
                  <a:pt x="3624956" y="2276973"/>
                  <a:pt x="3610757" y="2239025"/>
                  <a:pt x="3547803" y="2239837"/>
                </a:cubicBezTo>
                <a:cubicBezTo>
                  <a:pt x="3484849" y="2240649"/>
                  <a:pt x="3329613" y="2223452"/>
                  <a:pt x="3191875" y="2239837"/>
                </a:cubicBezTo>
                <a:cubicBezTo>
                  <a:pt x="3054137" y="2256222"/>
                  <a:pt x="2873042" y="2230544"/>
                  <a:pt x="2726871" y="2239837"/>
                </a:cubicBezTo>
                <a:cubicBezTo>
                  <a:pt x="2580700" y="2249130"/>
                  <a:pt x="2334127" y="2188805"/>
                  <a:pt x="2152793" y="2239837"/>
                </a:cubicBezTo>
                <a:cubicBezTo>
                  <a:pt x="1971459" y="2290869"/>
                  <a:pt x="1940761" y="2226039"/>
                  <a:pt x="1796865" y="2239837"/>
                </a:cubicBezTo>
                <a:cubicBezTo>
                  <a:pt x="1652969" y="2253635"/>
                  <a:pt x="1261288" y="2150030"/>
                  <a:pt x="1004637" y="2239837"/>
                </a:cubicBezTo>
                <a:cubicBezTo>
                  <a:pt x="747986" y="2329644"/>
                  <a:pt x="480485" y="2186029"/>
                  <a:pt x="0" y="2239837"/>
                </a:cubicBezTo>
                <a:cubicBezTo>
                  <a:pt x="-47990" y="2097907"/>
                  <a:pt x="63011" y="1835557"/>
                  <a:pt x="0" y="1635081"/>
                </a:cubicBezTo>
                <a:cubicBezTo>
                  <a:pt x="-63011" y="1434605"/>
                  <a:pt x="11001" y="1330708"/>
                  <a:pt x="0" y="1075122"/>
                </a:cubicBezTo>
                <a:cubicBezTo>
                  <a:pt x="-11001" y="819536"/>
                  <a:pt x="49948" y="710968"/>
                  <a:pt x="0" y="515163"/>
                </a:cubicBezTo>
                <a:cubicBezTo>
                  <a:pt x="-49948" y="319358"/>
                  <a:pt x="12634" y="200274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35E86-F047-43F2-B8A0-2B8B80FBD827}"/>
              </a:ext>
            </a:extLst>
          </p:cNvPr>
          <p:cNvSpPr txBox="1"/>
          <p:nvPr/>
        </p:nvSpPr>
        <p:spPr>
          <a:xfrm>
            <a:off x="3701978" y="4194774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Source Code Pro"/>
                <a:cs typeface="Courier New" panose="02070309020205020404" pitchFamily="49" charset="0"/>
              </a:rPr>
              <a:t>model.fit(df, label)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5D33-45A9-43D3-A527-88C1EAC4FCD9}"/>
              </a:ext>
            </a:extLst>
          </p:cNvPr>
          <p:cNvCxnSpPr>
            <a:cxnSpLocks/>
          </p:cNvCxnSpPr>
          <p:nvPr/>
        </p:nvCxnSpPr>
        <p:spPr>
          <a:xfrm flipH="1" flipV="1">
            <a:off x="5472113" y="3615947"/>
            <a:ext cx="878013" cy="5788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B00CB-DBB7-41D2-8AD8-7B064589AC19}"/>
              </a:ext>
            </a:extLst>
          </p:cNvPr>
          <p:cNvCxnSpPr>
            <a:cxnSpLocks/>
          </p:cNvCxnSpPr>
          <p:nvPr/>
        </p:nvCxnSpPr>
        <p:spPr>
          <a:xfrm flipV="1">
            <a:off x="7972130" y="3248025"/>
            <a:ext cx="2352970" cy="9467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F3650-27E2-49FB-80F7-493B5F7651FF}"/>
              </a:ext>
            </a:extLst>
          </p:cNvPr>
          <p:cNvSpPr txBox="1"/>
          <p:nvPr/>
        </p:nvSpPr>
        <p:spPr>
          <a:xfrm>
            <a:off x="1573885" y="5074410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Energy reading every hour of 2013 (17520 readings) for each customer (4411).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0664F-C051-400D-BCF7-B3033AAFCC3F}"/>
              </a:ext>
            </a:extLst>
          </p:cNvPr>
          <p:cNvSpPr txBox="1"/>
          <p:nvPr/>
        </p:nvSpPr>
        <p:spPr>
          <a:xfrm>
            <a:off x="7411752" y="5074409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Daily total energy consumption per customer (365).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1683314-6A04-454E-A8B8-7271861AC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01547"/>
              </p:ext>
            </p:extLst>
          </p:nvPr>
        </p:nvGraphicFramePr>
        <p:xfrm>
          <a:off x="6096000" y="5090145"/>
          <a:ext cx="560331" cy="67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6A4B7F3-CEFD-4015-9A21-727A56662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5090145"/>
                        <a:ext cx="560331" cy="67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2257F4-5F32-4706-B2E8-D9695387FF8A}"/>
              </a:ext>
            </a:extLst>
          </p:cNvPr>
          <p:cNvSpPr/>
          <p:nvPr/>
        </p:nvSpPr>
        <p:spPr>
          <a:xfrm>
            <a:off x="5910579" y="5850000"/>
            <a:ext cx="931172" cy="22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751</Words>
  <Application>Microsoft Macintosh PowerPoint</Application>
  <PresentationFormat>Widescreen</PresentationFormat>
  <Paragraphs>127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Corbel</vt:lpstr>
      <vt:lpstr>Source Code Pro</vt:lpstr>
      <vt:lpstr>Times New Roman</vt:lpstr>
      <vt:lpstr>Office Theme</vt:lpstr>
      <vt:lpstr>Bitmap Image</vt:lpstr>
      <vt:lpstr>Classifying User Affluence</vt:lpstr>
      <vt:lpstr>About The Project</vt:lpstr>
      <vt:lpstr>Background &amp; Initial Data Prep.</vt:lpstr>
      <vt:lpstr>Background</vt:lpstr>
      <vt:lpstr>Example Consumption Profile</vt:lpstr>
      <vt:lpstr>Issues With The Data</vt:lpstr>
      <vt:lpstr>Cleaning of The Data</vt:lpstr>
      <vt:lpstr>Sample &amp; Model Selection</vt:lpstr>
      <vt:lpstr>Feature Extraction</vt:lpstr>
      <vt:lpstr>Refined Feature Extraction</vt:lpstr>
      <vt:lpstr>Model Selection</vt:lpstr>
      <vt:lpstr>Results</vt:lpstr>
      <vt:lpstr>SVM Classification Using Gaussian Kernel (RBF)</vt:lpstr>
      <vt:lpstr>SVM Classification Using Linear Kernel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2019-11-23T15:06:10Z</dcterms:created>
  <dcterms:modified xsi:type="dcterms:W3CDTF">2019-11-25T05:35:00Z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