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63" r:id="rId8"/>
    <p:sldId id="270" r:id="rId9"/>
    <p:sldId id="279" r:id="rId10"/>
    <p:sldId id="280" r:id="rId11"/>
    <p:sldId id="281" r:id="rId12"/>
    <p:sldId id="282" r:id="rId13"/>
    <p:sldId id="266" r:id="rId1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5473" y="1028765"/>
            <a:ext cx="16781780" cy="8242934"/>
          </a:xfrm>
          <a:custGeom>
            <a:avLst/>
            <a:gdLst/>
            <a:ahLst/>
            <a:cxnLst/>
            <a:rect l="l" t="t" r="r" b="b"/>
            <a:pathLst>
              <a:path w="16781780" h="8242934">
                <a:moveTo>
                  <a:pt x="16781403" y="8242894"/>
                </a:moveTo>
                <a:lnTo>
                  <a:pt x="0" y="8242894"/>
                </a:lnTo>
                <a:lnTo>
                  <a:pt x="0" y="0"/>
                </a:lnTo>
                <a:lnTo>
                  <a:pt x="16781403" y="0"/>
                </a:lnTo>
                <a:lnTo>
                  <a:pt x="16781403" y="67234"/>
                </a:lnTo>
                <a:lnTo>
                  <a:pt x="67143" y="67234"/>
                </a:lnTo>
                <a:lnTo>
                  <a:pt x="67143" y="153293"/>
                </a:lnTo>
                <a:lnTo>
                  <a:pt x="16781403" y="153293"/>
                </a:lnTo>
                <a:lnTo>
                  <a:pt x="16781403" y="220527"/>
                </a:lnTo>
                <a:lnTo>
                  <a:pt x="67143" y="220527"/>
                </a:lnTo>
                <a:lnTo>
                  <a:pt x="67143" y="8022366"/>
                </a:lnTo>
                <a:lnTo>
                  <a:pt x="16781403" y="8022366"/>
                </a:lnTo>
                <a:lnTo>
                  <a:pt x="16781403" y="8089600"/>
                </a:lnTo>
                <a:lnTo>
                  <a:pt x="67143" y="8089600"/>
                </a:lnTo>
                <a:lnTo>
                  <a:pt x="67143" y="8175660"/>
                </a:lnTo>
                <a:lnTo>
                  <a:pt x="16781403" y="8175660"/>
                </a:lnTo>
                <a:lnTo>
                  <a:pt x="16781403" y="8242894"/>
                </a:lnTo>
                <a:close/>
              </a:path>
              <a:path w="16781780" h="8242934">
                <a:moveTo>
                  <a:pt x="220229" y="153293"/>
                </a:moveTo>
                <a:lnTo>
                  <a:pt x="153086" y="153293"/>
                </a:lnTo>
                <a:lnTo>
                  <a:pt x="153086" y="67234"/>
                </a:lnTo>
                <a:lnTo>
                  <a:pt x="220229" y="67234"/>
                </a:lnTo>
                <a:lnTo>
                  <a:pt x="220229" y="153293"/>
                </a:lnTo>
                <a:close/>
              </a:path>
              <a:path w="16781780" h="8242934">
                <a:moveTo>
                  <a:pt x="16628317" y="153293"/>
                </a:moveTo>
                <a:lnTo>
                  <a:pt x="16561174" y="153293"/>
                </a:lnTo>
                <a:lnTo>
                  <a:pt x="16561174" y="67234"/>
                </a:lnTo>
                <a:lnTo>
                  <a:pt x="16628317" y="67234"/>
                </a:lnTo>
                <a:lnTo>
                  <a:pt x="16628317" y="153293"/>
                </a:lnTo>
                <a:close/>
              </a:path>
              <a:path w="16781780" h="8242934">
                <a:moveTo>
                  <a:pt x="16781403" y="153293"/>
                </a:moveTo>
                <a:lnTo>
                  <a:pt x="16714260" y="153293"/>
                </a:lnTo>
                <a:lnTo>
                  <a:pt x="16714260" y="67234"/>
                </a:lnTo>
                <a:lnTo>
                  <a:pt x="16781403" y="67234"/>
                </a:lnTo>
                <a:lnTo>
                  <a:pt x="16781403" y="153293"/>
                </a:lnTo>
                <a:close/>
              </a:path>
              <a:path w="16781780" h="8242934">
                <a:moveTo>
                  <a:pt x="220229" y="325412"/>
                </a:moveTo>
                <a:lnTo>
                  <a:pt x="153086" y="325412"/>
                </a:lnTo>
                <a:lnTo>
                  <a:pt x="153086" y="220527"/>
                </a:lnTo>
                <a:lnTo>
                  <a:pt x="220229" y="220527"/>
                </a:lnTo>
                <a:lnTo>
                  <a:pt x="220229" y="325412"/>
                </a:lnTo>
                <a:close/>
              </a:path>
              <a:path w="16781780" h="8242934">
                <a:moveTo>
                  <a:pt x="16628317" y="325412"/>
                </a:moveTo>
                <a:lnTo>
                  <a:pt x="16561174" y="325412"/>
                </a:lnTo>
                <a:lnTo>
                  <a:pt x="16561174" y="220527"/>
                </a:lnTo>
                <a:lnTo>
                  <a:pt x="16628317" y="220527"/>
                </a:lnTo>
                <a:lnTo>
                  <a:pt x="16628317" y="325412"/>
                </a:lnTo>
                <a:close/>
              </a:path>
              <a:path w="16781780" h="8242934">
                <a:moveTo>
                  <a:pt x="16781403" y="325412"/>
                </a:moveTo>
                <a:lnTo>
                  <a:pt x="16714260" y="325412"/>
                </a:lnTo>
                <a:lnTo>
                  <a:pt x="16714260" y="220527"/>
                </a:lnTo>
                <a:lnTo>
                  <a:pt x="16781403" y="220527"/>
                </a:lnTo>
                <a:lnTo>
                  <a:pt x="16781403" y="325412"/>
                </a:lnTo>
                <a:close/>
              </a:path>
              <a:path w="16781780" h="8242934">
                <a:moveTo>
                  <a:pt x="16781403" y="8022366"/>
                </a:moveTo>
                <a:lnTo>
                  <a:pt x="16714260" y="8022366"/>
                </a:lnTo>
                <a:lnTo>
                  <a:pt x="16714260" y="328102"/>
                </a:lnTo>
                <a:lnTo>
                  <a:pt x="16781403" y="325412"/>
                </a:lnTo>
                <a:lnTo>
                  <a:pt x="16781403" y="8022366"/>
                </a:lnTo>
                <a:close/>
              </a:path>
              <a:path w="16781780" h="8242934">
                <a:moveTo>
                  <a:pt x="220229" y="8022366"/>
                </a:moveTo>
                <a:lnTo>
                  <a:pt x="153086" y="8022366"/>
                </a:lnTo>
                <a:lnTo>
                  <a:pt x="153086" y="328102"/>
                </a:lnTo>
                <a:lnTo>
                  <a:pt x="220229" y="328102"/>
                </a:lnTo>
                <a:lnTo>
                  <a:pt x="220229" y="8022366"/>
                </a:lnTo>
                <a:close/>
              </a:path>
              <a:path w="16781780" h="8242934">
                <a:moveTo>
                  <a:pt x="16628317" y="8022366"/>
                </a:moveTo>
                <a:lnTo>
                  <a:pt x="16561174" y="8022366"/>
                </a:lnTo>
                <a:lnTo>
                  <a:pt x="16561174" y="328102"/>
                </a:lnTo>
                <a:lnTo>
                  <a:pt x="16628317" y="328102"/>
                </a:lnTo>
                <a:lnTo>
                  <a:pt x="16628317" y="8022366"/>
                </a:lnTo>
                <a:close/>
              </a:path>
              <a:path w="16781780" h="8242934">
                <a:moveTo>
                  <a:pt x="220229" y="8175660"/>
                </a:moveTo>
                <a:lnTo>
                  <a:pt x="153086" y="8175660"/>
                </a:lnTo>
                <a:lnTo>
                  <a:pt x="153086" y="8089600"/>
                </a:lnTo>
                <a:lnTo>
                  <a:pt x="220229" y="8089600"/>
                </a:lnTo>
                <a:lnTo>
                  <a:pt x="220229" y="8175660"/>
                </a:lnTo>
                <a:close/>
              </a:path>
              <a:path w="16781780" h="8242934">
                <a:moveTo>
                  <a:pt x="16628317" y="8175660"/>
                </a:moveTo>
                <a:lnTo>
                  <a:pt x="16561174" y="8175660"/>
                </a:lnTo>
                <a:lnTo>
                  <a:pt x="16561174" y="8089600"/>
                </a:lnTo>
                <a:lnTo>
                  <a:pt x="16628317" y="8089600"/>
                </a:lnTo>
                <a:lnTo>
                  <a:pt x="16628317" y="8175660"/>
                </a:lnTo>
                <a:close/>
              </a:path>
              <a:path w="16781780" h="8242934">
                <a:moveTo>
                  <a:pt x="16781403" y="8175660"/>
                </a:moveTo>
                <a:lnTo>
                  <a:pt x="16714260" y="8175660"/>
                </a:lnTo>
                <a:lnTo>
                  <a:pt x="16714260" y="8089600"/>
                </a:lnTo>
                <a:lnTo>
                  <a:pt x="16781403" y="8089600"/>
                </a:lnTo>
                <a:lnTo>
                  <a:pt x="16781403" y="817566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6886" y="4223512"/>
            <a:ext cx="889444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786" y="523345"/>
            <a:ext cx="16256427" cy="329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125B7B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86200" y="3695700"/>
            <a:ext cx="1111631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>
                <a:sym typeface="+mn-ea"/>
              </a:rPr>
              <a:t>基于智能语音识别与分析的情绪管理系统</a:t>
            </a:r>
            <a:endParaRPr sz="4800" b="1" dirty="0"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6814" y="2189701"/>
            <a:ext cx="2954655" cy="8274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25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460"/>
              </a:spcBef>
              <a:tabLst>
                <a:tab pos="1385570" algn="l"/>
              </a:tabLst>
            </a:pP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	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250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96301" y="8772052"/>
            <a:ext cx="694967" cy="6946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36706" y="7696193"/>
            <a:ext cx="26149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1600" y="4762500"/>
            <a:ext cx="7148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68400" y="7505700"/>
            <a:ext cx="3345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答辩人</a:t>
            </a:r>
            <a:r>
              <a:rPr lang="en-US" altLang="zh-CN" sz="2400" b="1">
                <a:solidFill>
                  <a:schemeClr val="bg1"/>
                </a:solidFill>
              </a:rPr>
              <a:t>:</a:t>
            </a:r>
            <a:r>
              <a:rPr lang="zh-CN" altLang="en-US" sz="2400" b="1">
                <a:solidFill>
                  <a:schemeClr val="bg1"/>
                </a:solidFill>
              </a:rPr>
              <a:t>朱孝虎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2591" y="1486027"/>
            <a:ext cx="8894444" cy="1661795"/>
          </a:xfrm>
        </p:spPr>
        <p:txBody>
          <a:bodyPr/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1938655"/>
          </a:xfrm>
        </p:spPr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请求帧格式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“from”   </a:t>
            </a:r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b="1">
                <a:solidFill>
                  <a:schemeClr val="bg1"/>
                </a:solidFill>
              </a:rPr>
              <a:t>int类型 0 表示单片机 1表示服务端 2表示客户端</a:t>
            </a:r>
            <a:endParaRPr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“ID”		 string类型 表示设备特定的序号  用此字段可实现客户端绑定特定单片机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“time“   </a:t>
            </a:r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 int 类型 表示想要数据离现在的时间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“k“		 专门用于关键字，表示想要的top 	k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“order“	 string类型 表示此次请求的目的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“data”   </a:t>
            </a:r>
            <a:r>
              <a:rPr lang="en-US" altLang="zh-CN" b="1">
                <a:solidFill>
                  <a:schemeClr val="bg1"/>
                </a:solidFill>
              </a:rPr>
              <a:t>	</a:t>
            </a:r>
            <a:r>
              <a:rPr lang="zh-CN" altLang="en-US" b="1">
                <a:solidFill>
                  <a:schemeClr val="bg1"/>
                </a:solidFill>
              </a:rPr>
              <a:t> string 类型 用于传输一些信息比如文件上传时的文件名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3805" y="3835400"/>
            <a:ext cx="3904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待解决问题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怎样才能不混乱的完成数据的</a:t>
            </a:r>
            <a:r>
              <a:rPr lang="zh-CN" altLang="en-US" b="1">
                <a:solidFill>
                  <a:schemeClr val="bg1"/>
                </a:solidFill>
              </a:rPr>
              <a:t>相应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7120" y="3671570"/>
            <a:ext cx="5390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解决方案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采用请求与响应的格式再加上自定义应用层</a:t>
            </a:r>
            <a:r>
              <a:rPr lang="zh-CN" altLang="en-US" b="1">
                <a:solidFill>
                  <a:schemeClr val="bg1"/>
                </a:solidFill>
              </a:rPr>
              <a:t>协议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0" y="8115300"/>
            <a:ext cx="1185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具体请求举例</a:t>
            </a:r>
            <a:r>
              <a:rPr lang="en-US" altLang="zh-CN" b="1">
                <a:solidFill>
                  <a:schemeClr val="bg1"/>
                </a:solidFill>
              </a:rPr>
              <a:t>:{"data":"","from":0,"ID":"123","time":0,"k":0,"order":"219"}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3991" y="1790827"/>
            <a:ext cx="8894444" cy="1661795"/>
          </a:xfrm>
        </p:spPr>
        <p:txBody>
          <a:bodyPr/>
          <a:p>
            <a:r>
              <a:rPr lang="zh-CN" altLang="en-US"/>
              <a:t>展望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615315"/>
          </a:xfrm>
        </p:spPr>
        <p:txBody>
          <a:bodyPr/>
          <a:p>
            <a:r>
              <a:rPr lang="zh-CN" altLang="en-US" sz="4000" b="1">
                <a:solidFill>
                  <a:schemeClr val="bg1"/>
                </a:solidFill>
              </a:rPr>
              <a:t>向</a:t>
            </a:r>
            <a:r>
              <a:rPr lang="en-US" altLang="zh-CN" sz="4000" b="1">
                <a:solidFill>
                  <a:schemeClr val="bg1"/>
                </a:solidFill>
              </a:rPr>
              <a:t> “</a:t>
            </a:r>
            <a:r>
              <a:rPr lang="zh-CN" altLang="en-US" sz="4000" b="1">
                <a:solidFill>
                  <a:schemeClr val="bg1"/>
                </a:solidFill>
              </a:rPr>
              <a:t>预测未来</a:t>
            </a:r>
            <a:r>
              <a:rPr lang="en-US" altLang="zh-CN" sz="4000" b="1">
                <a:solidFill>
                  <a:schemeClr val="bg1"/>
                </a:solidFill>
              </a:rPr>
              <a:t>”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尝试性地</a:t>
            </a:r>
            <a:r>
              <a:rPr lang="zh-CN" altLang="en-US" sz="4000" b="1">
                <a:solidFill>
                  <a:schemeClr val="bg1"/>
                </a:solidFill>
              </a:rPr>
              <a:t>迈出了一步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0800" y="4152900"/>
            <a:ext cx="3590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数据采集</a:t>
            </a:r>
            <a:r>
              <a:rPr lang="en-US" altLang="zh-CN" sz="3200" b="1">
                <a:solidFill>
                  <a:schemeClr val="bg1"/>
                </a:solidFill>
              </a:rPr>
              <a:t>+</a:t>
            </a:r>
            <a:r>
              <a:rPr lang="zh-CN" altLang="en-US" sz="3200" b="1">
                <a:solidFill>
                  <a:schemeClr val="bg1"/>
                </a:solidFill>
              </a:rPr>
              <a:t>分析</a:t>
            </a:r>
            <a:r>
              <a:rPr lang="en-US" altLang="zh-CN" sz="3200" b="1">
                <a:solidFill>
                  <a:schemeClr val="bg1"/>
                </a:solidFill>
              </a:rPr>
              <a:t> = </a:t>
            </a:r>
            <a:r>
              <a:rPr lang="zh-CN" altLang="en-US" sz="3200" b="1">
                <a:solidFill>
                  <a:schemeClr val="bg1"/>
                </a:solidFill>
              </a:rPr>
              <a:t>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2600" y="4257675"/>
            <a:ext cx="3789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预测未来！！！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0360" y="1790061"/>
            <a:ext cx="6720840" cy="6720840"/>
          </a:xfrm>
          <a:prstGeom prst="rect">
            <a:avLst/>
          </a:prstGeom>
          <a:ln w="21639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R="5080" algn="ctr">
              <a:lnSpc>
                <a:spcPct val="100000"/>
              </a:lnSpc>
            </a:pPr>
            <a:r>
              <a:rPr sz="225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455"/>
              </a:spcBef>
              <a:tabLst>
                <a:tab pos="1385570" algn="l"/>
              </a:tabLst>
            </a:pPr>
            <a:r>
              <a:rPr sz="225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	</a:t>
            </a:r>
            <a:r>
              <a:rPr sz="225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250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250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R="5715" algn="ctr">
              <a:lnSpc>
                <a:spcPct val="100000"/>
              </a:lnSpc>
            </a:pPr>
            <a:r>
              <a:rPr sz="9000" spc="200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谢谢观</a:t>
            </a:r>
            <a:r>
              <a:rPr sz="9000" spc="3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看</a:t>
            </a:r>
            <a:endParaRPr sz="9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715" algn="ctr">
              <a:lnSpc>
                <a:spcPct val="100000"/>
              </a:lnSpc>
              <a:spcBef>
                <a:spcPts val="1245"/>
              </a:spcBef>
            </a:pPr>
            <a:r>
              <a:rPr sz="3700" spc="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THANKS</a:t>
            </a:r>
            <a:endParaRPr sz="37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R="5715" algn="ctr">
              <a:lnSpc>
                <a:spcPct val="100000"/>
              </a:lnSpc>
            </a:pP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6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600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2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17248" y="5842554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180" y="0"/>
                </a:lnTo>
              </a:path>
            </a:pathLst>
          </a:custGeom>
          <a:ln w="157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8056" y="5842554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389" y="0"/>
                </a:lnTo>
              </a:path>
            </a:pathLst>
          </a:custGeom>
          <a:ln w="157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9564" y="1865988"/>
            <a:ext cx="3611879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ts val="4180"/>
              </a:lnSpc>
            </a:pPr>
            <a:r>
              <a:rPr lang="zh-CN" sz="5250" dirty="0"/>
              <a:t>大体结构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9147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10486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81824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53166" y="4910245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80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11548" y="4718048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3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01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选题意义</a:t>
            </a:r>
            <a:endParaRPr lang="zh-CN" sz="395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6559" y="4718048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02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系统概述</a:t>
            </a:r>
            <a:endParaRPr lang="zh-CN"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4685" y="4675505"/>
            <a:ext cx="308229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35"/>
              </a:spcBef>
            </a:pPr>
            <a:r>
              <a:rPr lang="en-US" sz="8100" spc="112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  </a:t>
            </a:r>
            <a:r>
              <a:rPr sz="8100" spc="112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sz="8100" spc="1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3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marL="92710">
              <a:lnSpc>
                <a:spcPct val="100000"/>
              </a:lnSpc>
              <a:spcBef>
                <a:spcPts val="2255"/>
              </a:spcBef>
            </a:pPr>
            <a:r>
              <a:rPr lang="en-US" alt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功能演示</a:t>
            </a:r>
            <a:r>
              <a:rPr sz="3950" spc="201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85445" y="4675505"/>
            <a:ext cx="3128645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6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04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功能实现</a:t>
            </a:r>
            <a:endParaRPr lang="zh-CN"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786" y="523345"/>
            <a:ext cx="16256427" cy="2540000"/>
          </a:xfrm>
          <a:prstGeom prst="rect">
            <a:avLst/>
          </a:prstGeom>
        </p:spPr>
        <p:txBody>
          <a:bodyPr vert="horz" wrap="square" lIns="0" tIns="118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lang="zh-CN" sz="5200" dirty="0"/>
              <a:t>选题意义</a:t>
            </a:r>
            <a:br>
              <a:rPr lang="zh-CN" sz="5200" dirty="0"/>
            </a:br>
            <a:r>
              <a:rPr sz="3600" spc="500" dirty="0">
                <a:latin typeface="Tahoma" panose="020B0604030504040204"/>
                <a:cs typeface="Tahoma" panose="020B0604030504040204"/>
              </a:rPr>
              <a:t>S</a:t>
            </a:r>
            <a:r>
              <a:rPr sz="3600" spc="70" dirty="0">
                <a:latin typeface="Tahoma" panose="020B0604030504040204"/>
                <a:cs typeface="Tahoma" panose="020B0604030504040204"/>
              </a:rPr>
              <a:t>I</a:t>
            </a:r>
            <a:r>
              <a:rPr sz="3600" spc="434" dirty="0">
                <a:latin typeface="Tahoma" panose="020B0604030504040204"/>
                <a:cs typeface="Tahoma" panose="020B0604030504040204"/>
              </a:rPr>
              <a:t>G</a:t>
            </a:r>
            <a:r>
              <a:rPr sz="3600" spc="550" dirty="0">
                <a:latin typeface="Tahoma" panose="020B0604030504040204"/>
                <a:cs typeface="Tahoma" panose="020B0604030504040204"/>
              </a:rPr>
              <a:t>N</a:t>
            </a:r>
            <a:r>
              <a:rPr sz="3600" spc="70" dirty="0">
                <a:latin typeface="Tahoma" panose="020B0604030504040204"/>
                <a:cs typeface="Tahoma" panose="020B0604030504040204"/>
              </a:rPr>
              <a:t>I</a:t>
            </a:r>
            <a:r>
              <a:rPr sz="3600" spc="465" dirty="0">
                <a:latin typeface="Tahoma" panose="020B0604030504040204"/>
                <a:cs typeface="Tahoma" panose="020B0604030504040204"/>
              </a:rPr>
              <a:t>F</a:t>
            </a:r>
            <a:r>
              <a:rPr sz="3600" spc="70" dirty="0">
                <a:latin typeface="Tahoma" panose="020B0604030504040204"/>
                <a:cs typeface="Tahoma" panose="020B0604030504040204"/>
              </a:rPr>
              <a:t>I</a:t>
            </a:r>
            <a:r>
              <a:rPr sz="3600" spc="490" dirty="0">
                <a:latin typeface="Tahoma" panose="020B0604030504040204"/>
                <a:cs typeface="Tahoma" panose="020B0604030504040204"/>
              </a:rPr>
              <a:t>C</a:t>
            </a:r>
            <a:r>
              <a:rPr sz="3600" spc="385" dirty="0">
                <a:latin typeface="Tahoma" panose="020B0604030504040204"/>
                <a:cs typeface="Tahoma" panose="020B0604030504040204"/>
              </a:rPr>
              <a:t>A</a:t>
            </a:r>
            <a:r>
              <a:rPr sz="3600" spc="550" dirty="0">
                <a:latin typeface="Tahoma" panose="020B0604030504040204"/>
                <a:cs typeface="Tahoma" panose="020B0604030504040204"/>
              </a:rPr>
              <a:t>N</a:t>
            </a:r>
            <a:r>
              <a:rPr sz="3600" spc="490" dirty="0">
                <a:latin typeface="Tahoma" panose="020B0604030504040204"/>
                <a:cs typeface="Tahoma" panose="020B0604030504040204"/>
              </a:rPr>
              <a:t>C</a:t>
            </a:r>
            <a:r>
              <a:rPr sz="3600" spc="95" dirty="0">
                <a:latin typeface="Tahoma" panose="020B0604030504040204"/>
                <a:cs typeface="Tahoma" panose="020B0604030504040204"/>
              </a:rPr>
              <a:t>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3924335"/>
            <a:ext cx="18288000" cy="4838700"/>
          </a:xfrm>
          <a:custGeom>
            <a:avLst/>
            <a:gdLst/>
            <a:ahLst/>
            <a:cxnLst/>
            <a:rect l="l" t="t" r="r" b="b"/>
            <a:pathLst>
              <a:path w="18288000" h="4838700">
                <a:moveTo>
                  <a:pt x="0" y="0"/>
                </a:moveTo>
                <a:lnTo>
                  <a:pt x="18287999" y="0"/>
                </a:lnTo>
                <a:lnTo>
                  <a:pt x="18287999" y="4838699"/>
                </a:lnTo>
                <a:lnTo>
                  <a:pt x="0" y="4838699"/>
                </a:lnTo>
                <a:lnTo>
                  <a:pt x="0" y="0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13230" y="6706235"/>
          <a:ext cx="14376400" cy="258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6105"/>
                <a:gridCol w="5574665"/>
                <a:gridCol w="4405630"/>
              </a:tblGrid>
              <a:tr h="1600200">
                <a:tc>
                  <a:txBody>
                    <a:bodyPr/>
                    <a:lstStyle/>
                    <a:p>
                      <a:pPr marR="1174750" algn="ctr">
                        <a:lnSpc>
                          <a:spcPct val="100000"/>
                        </a:lnSpc>
                        <a:spcBef>
                          <a:spcPts val="160"/>
                        </a:spcBef>
                        <a:buClrTx/>
                        <a:buSzTx/>
                        <a:buFontTx/>
                      </a:pPr>
                      <a:r>
                        <a:rPr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话语作为人们交流表达最直接的方式，其中蕴藏了大量的信息</a:t>
                      </a:r>
                      <a:r>
                        <a:rPr lang="zh-CN"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，不仅有表面意思还有情感信息。</a:t>
                      </a:r>
                      <a:endParaRPr lang="zh-CN" sz="2100" spc="-5" dirty="0">
                        <a:solidFill>
                          <a:srgbClr val="FFFFFF"/>
                        </a:solidFill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270"/>
                        </a:lnSpc>
                      </a:pPr>
                      <a:r>
                        <a:rPr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 </a:t>
                      </a:r>
                      <a:r>
                        <a:rPr lang="zh-CN"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人们在信息爆炸的环境中迷失变得，对自己的了解不多，也不注意自己情绪调节</a:t>
                      </a:r>
                      <a:endParaRPr lang="zh-CN" sz="2100" spc="-5" dirty="0">
                        <a:solidFill>
                          <a:srgbClr val="FFFFFF"/>
                        </a:solidFill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L="1191895" algn="ctr">
                        <a:lnSpc>
                          <a:spcPts val="2270"/>
                        </a:lnSpc>
                      </a:pPr>
                      <a:r>
                        <a:rPr lang="zh-CN" sz="2100" spc="-5" dirty="0">
                          <a:solidFill>
                            <a:srgbClr val="FFFFFF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利用用户说的话，通过分析，帮助用户增加自己的了解，并调节用户情绪</a:t>
                      </a:r>
                      <a:endParaRPr lang="zh-CN" sz="21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solidFill>
                      <a:srgbClr val="125B7B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R="11747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1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0320" marB="0">
                    <a:solidFill>
                      <a:srgbClr val="125B7B"/>
                    </a:solidFill>
                  </a:tcPr>
                </a:tc>
                <a:tc>
                  <a:txBody>
                    <a:bodyPr/>
                    <a:lstStyle/>
                    <a:p>
                      <a:pPr marL="11918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21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20320" marB="0">
                    <a:solidFill>
                      <a:srgbClr val="125B7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09033" y="4967288"/>
            <a:ext cx="1071880" cy="857250"/>
          </a:xfrm>
          <a:custGeom>
            <a:avLst/>
            <a:gdLst/>
            <a:ahLst/>
            <a:cxnLst/>
            <a:rect l="l" t="t" r="r" b="b"/>
            <a:pathLst>
              <a:path w="1071879" h="857250">
                <a:moveTo>
                  <a:pt x="964406" y="857249"/>
                </a:moveTo>
                <a:lnTo>
                  <a:pt x="107156" y="857249"/>
                </a:lnTo>
                <a:lnTo>
                  <a:pt x="65436" y="848832"/>
                </a:lnTo>
                <a:lnTo>
                  <a:pt x="31376" y="825873"/>
                </a:lnTo>
                <a:lnTo>
                  <a:pt x="8417" y="791813"/>
                </a:lnTo>
                <a:lnTo>
                  <a:pt x="0" y="750093"/>
                </a:lnTo>
                <a:lnTo>
                  <a:pt x="535" y="107156"/>
                </a:lnTo>
                <a:lnTo>
                  <a:pt x="8869" y="65436"/>
                </a:lnTo>
                <a:lnTo>
                  <a:pt x="31644" y="31376"/>
                </a:lnTo>
                <a:lnTo>
                  <a:pt x="65520" y="8417"/>
                </a:lnTo>
                <a:lnTo>
                  <a:pt x="107156" y="0"/>
                </a:lnTo>
                <a:lnTo>
                  <a:pt x="964406" y="0"/>
                </a:lnTo>
                <a:lnTo>
                  <a:pt x="1006125" y="8417"/>
                </a:lnTo>
                <a:lnTo>
                  <a:pt x="1040185" y="31376"/>
                </a:lnTo>
                <a:lnTo>
                  <a:pt x="1063144" y="65436"/>
                </a:lnTo>
                <a:lnTo>
                  <a:pt x="1071562" y="107156"/>
                </a:lnTo>
                <a:lnTo>
                  <a:pt x="107156" y="107156"/>
                </a:lnTo>
                <a:lnTo>
                  <a:pt x="107156" y="214312"/>
                </a:lnTo>
                <a:lnTo>
                  <a:pt x="535781" y="482203"/>
                </a:lnTo>
                <a:lnTo>
                  <a:pt x="1071562" y="482203"/>
                </a:lnTo>
                <a:lnTo>
                  <a:pt x="1071562" y="750093"/>
                </a:lnTo>
                <a:lnTo>
                  <a:pt x="1063144" y="791813"/>
                </a:lnTo>
                <a:lnTo>
                  <a:pt x="1040185" y="825873"/>
                </a:lnTo>
                <a:lnTo>
                  <a:pt x="1006125" y="848832"/>
                </a:lnTo>
                <a:lnTo>
                  <a:pt x="964406" y="857249"/>
                </a:lnTo>
                <a:close/>
              </a:path>
              <a:path w="1071879" h="857250">
                <a:moveTo>
                  <a:pt x="535781" y="375046"/>
                </a:moveTo>
                <a:lnTo>
                  <a:pt x="107156" y="107156"/>
                </a:lnTo>
                <a:lnTo>
                  <a:pt x="964406" y="107156"/>
                </a:lnTo>
                <a:lnTo>
                  <a:pt x="535781" y="375046"/>
                </a:lnTo>
                <a:close/>
              </a:path>
              <a:path w="1071879" h="857250">
                <a:moveTo>
                  <a:pt x="1071562" y="482203"/>
                </a:moveTo>
                <a:lnTo>
                  <a:pt x="535781" y="482203"/>
                </a:lnTo>
                <a:lnTo>
                  <a:pt x="964406" y="214312"/>
                </a:lnTo>
                <a:lnTo>
                  <a:pt x="964406" y="107156"/>
                </a:lnTo>
                <a:lnTo>
                  <a:pt x="1071562" y="107156"/>
                </a:lnTo>
                <a:lnTo>
                  <a:pt x="1071562" y="482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9937" y="4893469"/>
            <a:ext cx="1127125" cy="1014730"/>
          </a:xfrm>
          <a:custGeom>
            <a:avLst/>
            <a:gdLst/>
            <a:ahLst/>
            <a:cxnLst/>
            <a:rect l="l" t="t" r="r" b="b"/>
            <a:pathLst>
              <a:path w="1127125" h="1014729">
                <a:moveTo>
                  <a:pt x="901699" y="1014412"/>
                </a:moveTo>
                <a:lnTo>
                  <a:pt x="225424" y="1014412"/>
                </a:lnTo>
                <a:lnTo>
                  <a:pt x="225424" y="788987"/>
                </a:lnTo>
                <a:lnTo>
                  <a:pt x="0" y="788987"/>
                </a:lnTo>
                <a:lnTo>
                  <a:pt x="0" y="450849"/>
                </a:lnTo>
                <a:lnTo>
                  <a:pt x="6046" y="405941"/>
                </a:lnTo>
                <a:lnTo>
                  <a:pt x="23106" y="365564"/>
                </a:lnTo>
                <a:lnTo>
                  <a:pt x="49558" y="331339"/>
                </a:lnTo>
                <a:lnTo>
                  <a:pt x="83782" y="304887"/>
                </a:lnTo>
                <a:lnTo>
                  <a:pt x="124159" y="287827"/>
                </a:lnTo>
                <a:lnTo>
                  <a:pt x="169068" y="281781"/>
                </a:lnTo>
                <a:lnTo>
                  <a:pt x="958056" y="281781"/>
                </a:lnTo>
                <a:lnTo>
                  <a:pt x="1002965" y="287827"/>
                </a:lnTo>
                <a:lnTo>
                  <a:pt x="1043341" y="304887"/>
                </a:lnTo>
                <a:lnTo>
                  <a:pt x="1077566" y="331339"/>
                </a:lnTo>
                <a:lnTo>
                  <a:pt x="1104018" y="365564"/>
                </a:lnTo>
                <a:lnTo>
                  <a:pt x="1116241" y="394493"/>
                </a:lnTo>
                <a:lnTo>
                  <a:pt x="958056" y="394493"/>
                </a:lnTo>
                <a:lnTo>
                  <a:pt x="936055" y="398900"/>
                </a:lnTo>
                <a:lnTo>
                  <a:pt x="918148" y="410942"/>
                </a:lnTo>
                <a:lnTo>
                  <a:pt x="906107" y="428848"/>
                </a:lnTo>
                <a:lnTo>
                  <a:pt x="901699" y="450849"/>
                </a:lnTo>
                <a:lnTo>
                  <a:pt x="906107" y="472850"/>
                </a:lnTo>
                <a:lnTo>
                  <a:pt x="918148" y="490757"/>
                </a:lnTo>
                <a:lnTo>
                  <a:pt x="936055" y="502798"/>
                </a:lnTo>
                <a:lnTo>
                  <a:pt x="958056" y="507206"/>
                </a:lnTo>
                <a:lnTo>
                  <a:pt x="1127124" y="507206"/>
                </a:lnTo>
                <a:lnTo>
                  <a:pt x="1127124" y="619918"/>
                </a:lnTo>
                <a:lnTo>
                  <a:pt x="338137" y="619918"/>
                </a:lnTo>
                <a:lnTo>
                  <a:pt x="338137" y="901699"/>
                </a:lnTo>
                <a:lnTo>
                  <a:pt x="901699" y="901699"/>
                </a:lnTo>
                <a:lnTo>
                  <a:pt x="901699" y="1014412"/>
                </a:lnTo>
                <a:close/>
              </a:path>
              <a:path w="1127125" h="1014729">
                <a:moveTo>
                  <a:pt x="1127124" y="507206"/>
                </a:moveTo>
                <a:lnTo>
                  <a:pt x="958056" y="507206"/>
                </a:lnTo>
                <a:lnTo>
                  <a:pt x="980057" y="502798"/>
                </a:lnTo>
                <a:lnTo>
                  <a:pt x="997963" y="490757"/>
                </a:lnTo>
                <a:lnTo>
                  <a:pt x="1010005" y="472850"/>
                </a:lnTo>
                <a:lnTo>
                  <a:pt x="1014412" y="450849"/>
                </a:lnTo>
                <a:lnTo>
                  <a:pt x="1010005" y="428848"/>
                </a:lnTo>
                <a:lnTo>
                  <a:pt x="997963" y="410942"/>
                </a:lnTo>
                <a:lnTo>
                  <a:pt x="980057" y="398900"/>
                </a:lnTo>
                <a:lnTo>
                  <a:pt x="958056" y="394493"/>
                </a:lnTo>
                <a:lnTo>
                  <a:pt x="1116241" y="394493"/>
                </a:lnTo>
                <a:lnTo>
                  <a:pt x="1121078" y="405941"/>
                </a:lnTo>
                <a:lnTo>
                  <a:pt x="1127124" y="450849"/>
                </a:lnTo>
                <a:lnTo>
                  <a:pt x="1127124" y="507206"/>
                </a:lnTo>
                <a:close/>
              </a:path>
              <a:path w="1127125" h="1014729">
                <a:moveTo>
                  <a:pt x="901699" y="901699"/>
                </a:moveTo>
                <a:lnTo>
                  <a:pt x="788987" y="901699"/>
                </a:lnTo>
                <a:lnTo>
                  <a:pt x="788987" y="619918"/>
                </a:lnTo>
                <a:lnTo>
                  <a:pt x="1127124" y="619918"/>
                </a:lnTo>
                <a:lnTo>
                  <a:pt x="1127124" y="788987"/>
                </a:lnTo>
                <a:lnTo>
                  <a:pt x="901699" y="788987"/>
                </a:lnTo>
                <a:lnTo>
                  <a:pt x="901699" y="901699"/>
                </a:lnTo>
                <a:close/>
              </a:path>
              <a:path w="1127125" h="1014729">
                <a:moveTo>
                  <a:pt x="901699" y="225424"/>
                </a:moveTo>
                <a:lnTo>
                  <a:pt x="225424" y="225424"/>
                </a:lnTo>
                <a:lnTo>
                  <a:pt x="225424" y="0"/>
                </a:lnTo>
                <a:lnTo>
                  <a:pt x="901699" y="0"/>
                </a:lnTo>
                <a:lnTo>
                  <a:pt x="901699" y="2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15071" y="4923235"/>
            <a:ext cx="1214755" cy="850265"/>
          </a:xfrm>
          <a:custGeom>
            <a:avLst/>
            <a:gdLst/>
            <a:ahLst/>
            <a:cxnLst/>
            <a:rect l="l" t="t" r="r" b="b"/>
            <a:pathLst>
              <a:path w="1214755" h="850264">
                <a:moveTo>
                  <a:pt x="1092993" y="850106"/>
                </a:moveTo>
                <a:lnTo>
                  <a:pt x="121443" y="850106"/>
                </a:lnTo>
                <a:lnTo>
                  <a:pt x="74161" y="840566"/>
                </a:lnTo>
                <a:lnTo>
                  <a:pt x="35560" y="814546"/>
                </a:lnTo>
                <a:lnTo>
                  <a:pt x="9539" y="775944"/>
                </a:lnTo>
                <a:lnTo>
                  <a:pt x="0" y="728662"/>
                </a:lnTo>
                <a:lnTo>
                  <a:pt x="607" y="121443"/>
                </a:lnTo>
                <a:lnTo>
                  <a:pt x="10052" y="74161"/>
                </a:lnTo>
                <a:lnTo>
                  <a:pt x="35863" y="35560"/>
                </a:lnTo>
                <a:lnTo>
                  <a:pt x="74256" y="9539"/>
                </a:lnTo>
                <a:lnTo>
                  <a:pt x="121443" y="0"/>
                </a:lnTo>
                <a:lnTo>
                  <a:pt x="1092993" y="0"/>
                </a:lnTo>
                <a:lnTo>
                  <a:pt x="1140276" y="9539"/>
                </a:lnTo>
                <a:lnTo>
                  <a:pt x="1178877" y="35560"/>
                </a:lnTo>
                <a:lnTo>
                  <a:pt x="1204897" y="74161"/>
                </a:lnTo>
                <a:lnTo>
                  <a:pt x="1214437" y="121443"/>
                </a:lnTo>
                <a:lnTo>
                  <a:pt x="1214437" y="182165"/>
                </a:lnTo>
                <a:lnTo>
                  <a:pt x="182165" y="182165"/>
                </a:lnTo>
                <a:lnTo>
                  <a:pt x="182165" y="303609"/>
                </a:lnTo>
                <a:lnTo>
                  <a:pt x="1214437" y="303609"/>
                </a:lnTo>
                <a:lnTo>
                  <a:pt x="1214437" y="364331"/>
                </a:lnTo>
                <a:lnTo>
                  <a:pt x="182165" y="364331"/>
                </a:lnTo>
                <a:lnTo>
                  <a:pt x="182165" y="485775"/>
                </a:lnTo>
                <a:lnTo>
                  <a:pt x="1214437" y="485775"/>
                </a:lnTo>
                <a:lnTo>
                  <a:pt x="1214437" y="607218"/>
                </a:lnTo>
                <a:lnTo>
                  <a:pt x="364331" y="607218"/>
                </a:lnTo>
                <a:lnTo>
                  <a:pt x="364331" y="728662"/>
                </a:lnTo>
                <a:lnTo>
                  <a:pt x="1214437" y="728662"/>
                </a:lnTo>
                <a:lnTo>
                  <a:pt x="1204897" y="775944"/>
                </a:lnTo>
                <a:lnTo>
                  <a:pt x="1178877" y="814546"/>
                </a:lnTo>
                <a:lnTo>
                  <a:pt x="1140276" y="840566"/>
                </a:lnTo>
                <a:lnTo>
                  <a:pt x="1092993" y="850106"/>
                </a:lnTo>
                <a:close/>
              </a:path>
              <a:path w="1214755" h="850264">
                <a:moveTo>
                  <a:pt x="364331" y="303609"/>
                </a:moveTo>
                <a:lnTo>
                  <a:pt x="303609" y="303609"/>
                </a:lnTo>
                <a:lnTo>
                  <a:pt x="303609" y="182165"/>
                </a:lnTo>
                <a:lnTo>
                  <a:pt x="364331" y="182165"/>
                </a:lnTo>
                <a:lnTo>
                  <a:pt x="364331" y="303609"/>
                </a:lnTo>
                <a:close/>
              </a:path>
              <a:path w="1214755" h="850264">
                <a:moveTo>
                  <a:pt x="546496" y="303609"/>
                </a:moveTo>
                <a:lnTo>
                  <a:pt x="485775" y="303609"/>
                </a:lnTo>
                <a:lnTo>
                  <a:pt x="485775" y="182165"/>
                </a:lnTo>
                <a:lnTo>
                  <a:pt x="546496" y="182165"/>
                </a:lnTo>
                <a:lnTo>
                  <a:pt x="546496" y="303609"/>
                </a:lnTo>
                <a:close/>
              </a:path>
              <a:path w="1214755" h="850264">
                <a:moveTo>
                  <a:pt x="728662" y="303609"/>
                </a:moveTo>
                <a:lnTo>
                  <a:pt x="667940" y="303609"/>
                </a:lnTo>
                <a:lnTo>
                  <a:pt x="667940" y="182165"/>
                </a:lnTo>
                <a:lnTo>
                  <a:pt x="728662" y="182165"/>
                </a:lnTo>
                <a:lnTo>
                  <a:pt x="728662" y="303609"/>
                </a:lnTo>
                <a:close/>
              </a:path>
              <a:path w="1214755" h="850264">
                <a:moveTo>
                  <a:pt x="910828" y="303609"/>
                </a:moveTo>
                <a:lnTo>
                  <a:pt x="850106" y="303609"/>
                </a:lnTo>
                <a:lnTo>
                  <a:pt x="850106" y="182165"/>
                </a:lnTo>
                <a:lnTo>
                  <a:pt x="910828" y="182165"/>
                </a:lnTo>
                <a:lnTo>
                  <a:pt x="910828" y="303609"/>
                </a:lnTo>
                <a:close/>
              </a:path>
              <a:path w="1214755" h="850264">
                <a:moveTo>
                  <a:pt x="1214437" y="303609"/>
                </a:moveTo>
                <a:lnTo>
                  <a:pt x="1032271" y="303609"/>
                </a:lnTo>
                <a:lnTo>
                  <a:pt x="1032271" y="182165"/>
                </a:lnTo>
                <a:lnTo>
                  <a:pt x="1214437" y="182165"/>
                </a:lnTo>
                <a:lnTo>
                  <a:pt x="1214437" y="303609"/>
                </a:lnTo>
                <a:close/>
              </a:path>
              <a:path w="1214755" h="850264">
                <a:moveTo>
                  <a:pt x="364331" y="485775"/>
                </a:moveTo>
                <a:lnTo>
                  <a:pt x="303609" y="485775"/>
                </a:lnTo>
                <a:lnTo>
                  <a:pt x="303609" y="364331"/>
                </a:lnTo>
                <a:lnTo>
                  <a:pt x="364331" y="364331"/>
                </a:lnTo>
                <a:lnTo>
                  <a:pt x="364331" y="485775"/>
                </a:lnTo>
                <a:close/>
              </a:path>
              <a:path w="1214755" h="850264">
                <a:moveTo>
                  <a:pt x="546496" y="485775"/>
                </a:moveTo>
                <a:lnTo>
                  <a:pt x="485775" y="485775"/>
                </a:lnTo>
                <a:lnTo>
                  <a:pt x="485775" y="364331"/>
                </a:lnTo>
                <a:lnTo>
                  <a:pt x="546496" y="364331"/>
                </a:lnTo>
                <a:lnTo>
                  <a:pt x="546496" y="485775"/>
                </a:lnTo>
                <a:close/>
              </a:path>
              <a:path w="1214755" h="850264">
                <a:moveTo>
                  <a:pt x="728662" y="485775"/>
                </a:moveTo>
                <a:lnTo>
                  <a:pt x="667940" y="485775"/>
                </a:lnTo>
                <a:lnTo>
                  <a:pt x="667940" y="364331"/>
                </a:lnTo>
                <a:lnTo>
                  <a:pt x="728662" y="364331"/>
                </a:lnTo>
                <a:lnTo>
                  <a:pt x="728662" y="485775"/>
                </a:lnTo>
                <a:close/>
              </a:path>
              <a:path w="1214755" h="850264">
                <a:moveTo>
                  <a:pt x="910828" y="485775"/>
                </a:moveTo>
                <a:lnTo>
                  <a:pt x="850106" y="485775"/>
                </a:lnTo>
                <a:lnTo>
                  <a:pt x="850106" y="364331"/>
                </a:lnTo>
                <a:lnTo>
                  <a:pt x="910828" y="364331"/>
                </a:lnTo>
                <a:lnTo>
                  <a:pt x="910828" y="485775"/>
                </a:lnTo>
                <a:close/>
              </a:path>
              <a:path w="1214755" h="850264">
                <a:moveTo>
                  <a:pt x="1214437" y="485775"/>
                </a:moveTo>
                <a:lnTo>
                  <a:pt x="1032271" y="485775"/>
                </a:lnTo>
                <a:lnTo>
                  <a:pt x="1032271" y="364331"/>
                </a:lnTo>
                <a:lnTo>
                  <a:pt x="1214437" y="364331"/>
                </a:lnTo>
                <a:lnTo>
                  <a:pt x="1214437" y="485775"/>
                </a:lnTo>
                <a:close/>
              </a:path>
              <a:path w="1214755" h="850264">
                <a:moveTo>
                  <a:pt x="1214437" y="728662"/>
                </a:moveTo>
                <a:lnTo>
                  <a:pt x="850106" y="728662"/>
                </a:lnTo>
                <a:lnTo>
                  <a:pt x="850106" y="607218"/>
                </a:lnTo>
                <a:lnTo>
                  <a:pt x="1214437" y="607218"/>
                </a:lnTo>
                <a:lnTo>
                  <a:pt x="1214437" y="728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591" y="1562227"/>
            <a:ext cx="8894444" cy="1661795"/>
          </a:xfrm>
        </p:spPr>
        <p:txBody>
          <a:bodyPr/>
          <a:p>
            <a:r>
              <a:rPr lang="zh-CN" altLang="en-US"/>
              <a:t>系统概述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905000" y="4076700"/>
            <a:ext cx="3054350" cy="3446780"/>
          </a:xfrm>
        </p:spPr>
        <p:txBody>
          <a:bodyPr wrap="square"/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感知层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通信连接的建立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音频文件的采集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音频文件上传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7035165" y="4076700"/>
            <a:ext cx="4218305" cy="344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服务端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监听并响应感知层请求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监听并响应客户端请求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数据处理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2801600" y="4076700"/>
            <a:ext cx="3753485" cy="430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客户端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关键词词云展示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心情曲线及分析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</a:t>
            </a:r>
            <a:r>
              <a:rPr lang="zh-CN" altLang="en-US" sz="2800" b="1">
                <a:solidFill>
                  <a:schemeClr val="bg1"/>
                </a:solidFill>
              </a:rPr>
              <a:t>智能推荐及每日一笑</a:t>
            </a:r>
            <a:endParaRPr lang="zh-CN" altLang="en-US" sz="2800" b="1">
              <a:solidFill>
                <a:schemeClr val="bg1"/>
              </a:solidFill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今日总结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8591" y="2476627"/>
            <a:ext cx="8894444" cy="1661795"/>
          </a:xfrm>
        </p:spPr>
        <p:txBody>
          <a:bodyPr/>
          <a:p>
            <a:r>
              <a:rPr lang="zh-CN" altLang="en-US"/>
              <a:t>功能演示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1353820"/>
          </a:xfrm>
        </p:spPr>
        <p:txBody>
          <a:bodyPr wrap="square"/>
          <a:p>
            <a:r>
              <a:rPr lang="zh-CN" altLang="en-US" sz="4400" b="1">
                <a:solidFill>
                  <a:schemeClr val="bg1"/>
                </a:solidFill>
              </a:rPr>
              <a:t>在设备说话并将数据上传，观察词云，图表及分析，推荐和总结的内容是否进行相关的改变</a:t>
            </a:r>
            <a:endParaRPr lang="zh-CN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786" y="-266595"/>
            <a:ext cx="16256427" cy="2642870"/>
          </a:xfrm>
          <a:prstGeom prst="rect">
            <a:avLst/>
          </a:prstGeom>
        </p:spPr>
        <p:txBody>
          <a:bodyPr vert="horz" wrap="square" lIns="0" tIns="1512561" rIns="0" bIns="0" rtlCol="0">
            <a:spAutoFit/>
          </a:bodyPr>
          <a:lstStyle/>
          <a:p>
            <a:pPr marL="282575" algn="ctr">
              <a:lnSpc>
                <a:spcPct val="100000"/>
              </a:lnSpc>
            </a:pPr>
            <a:r>
              <a:rPr lang="zh-CN" spc="25" dirty="0"/>
              <a:t>功能实现</a:t>
            </a:r>
            <a:br>
              <a:rPr lang="zh-CN" spc="25" dirty="0"/>
            </a:br>
            <a:r>
              <a:rPr sz="3000" spc="285" dirty="0">
                <a:latin typeface="Tahoma" panose="020B0604030504040204"/>
                <a:cs typeface="Tahoma" panose="020B0604030504040204"/>
              </a:rPr>
              <a:t>DATA</a:t>
            </a:r>
            <a:r>
              <a:rPr sz="3000" spc="425" dirty="0">
                <a:latin typeface="Tahoma" panose="020B0604030504040204"/>
                <a:cs typeface="Tahoma" panose="020B0604030504040204"/>
              </a:rPr>
              <a:t> </a:t>
            </a:r>
            <a:r>
              <a:rPr sz="3000" spc="280" dirty="0">
                <a:latin typeface="Tahoma" panose="020B0604030504040204"/>
                <a:cs typeface="Tahoma" panose="020B0604030504040204"/>
              </a:rPr>
              <a:t>ANALYSIS</a:t>
            </a:r>
            <a:endParaRPr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088" y="30099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80432" y="30861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72555" y="308610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80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47781" y="3165884"/>
            <a:ext cx="2044700" cy="2601595"/>
          </a:xfrm>
          <a:prstGeom prst="rect">
            <a:avLst/>
          </a:prstGeom>
        </p:spPr>
        <p:txBody>
          <a:bodyPr vert="horz" wrap="square" lIns="0" tIns="50165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3950"/>
              </a:spcBef>
            </a:pPr>
            <a:r>
              <a:rPr sz="8100" spc="31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01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191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采集</a:t>
            </a:r>
            <a:r>
              <a:rPr sz="3950" spc="201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672" y="3035819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5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02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传输</a:t>
            </a:r>
            <a:r>
              <a:rPr sz="3950" spc="2014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9956" y="3100589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03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处理</a:t>
            </a:r>
            <a:endParaRPr lang="zh-CN" sz="39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3791888" y="3166110"/>
            <a:ext cx="2951480" cy="2913380"/>
          </a:xfrm>
          <a:custGeom>
            <a:avLst/>
            <a:gdLst/>
            <a:ahLst/>
            <a:cxnLst/>
            <a:rect l="l" t="t" r="r" b="b"/>
            <a:pathLst>
              <a:path w="2951479" h="2913379">
                <a:moveTo>
                  <a:pt x="2759357" y="2912767"/>
                </a:moveTo>
                <a:lnTo>
                  <a:pt x="191921" y="2912767"/>
                </a:lnTo>
                <a:lnTo>
                  <a:pt x="147991" y="2907680"/>
                </a:lnTo>
                <a:lnTo>
                  <a:pt x="107625" y="2893197"/>
                </a:lnTo>
                <a:lnTo>
                  <a:pt x="71986" y="2870484"/>
                </a:lnTo>
                <a:lnTo>
                  <a:pt x="42239" y="2840705"/>
                </a:lnTo>
                <a:lnTo>
                  <a:pt x="19549" y="2805029"/>
                </a:lnTo>
                <a:lnTo>
                  <a:pt x="5081" y="2764620"/>
                </a:lnTo>
                <a:lnTo>
                  <a:pt x="0" y="2720644"/>
                </a:lnTo>
                <a:lnTo>
                  <a:pt x="0" y="192122"/>
                </a:lnTo>
                <a:lnTo>
                  <a:pt x="5081" y="148147"/>
                </a:lnTo>
                <a:lnTo>
                  <a:pt x="19549" y="107738"/>
                </a:lnTo>
                <a:lnTo>
                  <a:pt x="42239" y="72061"/>
                </a:lnTo>
                <a:lnTo>
                  <a:pt x="71986" y="42283"/>
                </a:lnTo>
                <a:lnTo>
                  <a:pt x="107625" y="19570"/>
                </a:lnTo>
                <a:lnTo>
                  <a:pt x="147991" y="5086"/>
                </a:lnTo>
                <a:lnTo>
                  <a:pt x="191921" y="0"/>
                </a:lnTo>
                <a:lnTo>
                  <a:pt x="2759357" y="0"/>
                </a:lnTo>
                <a:lnTo>
                  <a:pt x="2803286" y="5086"/>
                </a:lnTo>
                <a:lnTo>
                  <a:pt x="2843653" y="19570"/>
                </a:lnTo>
                <a:lnTo>
                  <a:pt x="2879292" y="42283"/>
                </a:lnTo>
                <a:lnTo>
                  <a:pt x="2909039" y="72061"/>
                </a:lnTo>
                <a:lnTo>
                  <a:pt x="2931728" y="107738"/>
                </a:lnTo>
                <a:lnTo>
                  <a:pt x="2946196" y="148147"/>
                </a:lnTo>
                <a:lnTo>
                  <a:pt x="2951278" y="192122"/>
                </a:lnTo>
                <a:lnTo>
                  <a:pt x="2951278" y="2720644"/>
                </a:lnTo>
                <a:lnTo>
                  <a:pt x="2946196" y="2764620"/>
                </a:lnTo>
                <a:lnTo>
                  <a:pt x="2931728" y="2805029"/>
                </a:lnTo>
                <a:lnTo>
                  <a:pt x="2909039" y="2840705"/>
                </a:lnTo>
                <a:lnTo>
                  <a:pt x="2879292" y="2870484"/>
                </a:lnTo>
                <a:lnTo>
                  <a:pt x="2843653" y="2893197"/>
                </a:lnTo>
                <a:lnTo>
                  <a:pt x="2803286" y="2907680"/>
                </a:lnTo>
                <a:lnTo>
                  <a:pt x="2759357" y="2912767"/>
                </a:lnTo>
                <a:close/>
              </a:path>
            </a:pathLst>
          </a:custGeom>
          <a:solidFill>
            <a:srgbClr val="125B7B"/>
          </a:solidFill>
        </p:spPr>
        <p:txBody>
          <a:bodyPr wrap="square" lIns="0" tIns="0" rIns="0" bIns="0" rtlCol="0"/>
          <a:p/>
        </p:txBody>
      </p:sp>
      <p:sp>
        <p:nvSpPr>
          <p:cNvPr id="10" name="object 8"/>
          <p:cNvSpPr txBox="1"/>
          <p:nvPr/>
        </p:nvSpPr>
        <p:spPr>
          <a:xfrm>
            <a:off x="14173361" y="3176789"/>
            <a:ext cx="2044700" cy="2731770"/>
          </a:xfrm>
          <a:prstGeom prst="rect">
            <a:avLst/>
          </a:prstGeom>
        </p:spPr>
        <p:txBody>
          <a:bodyPr vert="horz" wrap="square" lIns="0" tIns="588645" rIns="0" bIns="0" rtlCol="0">
            <a:spAutoFit/>
          </a:bodyPr>
          <a:p>
            <a:pPr marR="59690" algn="ctr">
              <a:lnSpc>
                <a:spcPct val="100000"/>
              </a:lnSpc>
              <a:spcBef>
                <a:spcPts val="4635"/>
              </a:spcBef>
            </a:pPr>
            <a:r>
              <a:rPr sz="8100" spc="6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0</a:t>
            </a:r>
            <a:r>
              <a:rPr lang="en-US" sz="8100" spc="640" dirty="0">
                <a:solidFill>
                  <a:srgbClr val="FFFFFF"/>
                </a:solidFill>
                <a:latin typeface="Arial Narrow" panose="020B0606020202030204"/>
                <a:cs typeface="Arial Narrow" panose="020B0606020202030204"/>
              </a:rPr>
              <a:t>4</a:t>
            </a:r>
            <a:endParaRPr sz="8100">
              <a:latin typeface="Arial Narrow" panose="020B0606020202030204"/>
              <a:cs typeface="Arial Narrow" panose="020B0606020202030204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</a:pPr>
            <a:r>
              <a:rPr lang="zh-CN" sz="3950" spc="2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展示</a:t>
            </a:r>
            <a:endParaRPr lang="zh-CN" sz="3950" spc="20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805" y="6551295"/>
            <a:ext cx="313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连上指定</a:t>
            </a:r>
            <a:r>
              <a:rPr lang="en-US" altLang="zh-CN" b="1"/>
              <a:t>wifi</a:t>
            </a:r>
            <a:r>
              <a:rPr lang="zh-CN" altLang="en-US" b="1"/>
              <a:t>和指定服务器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音频文件采集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音频文件上传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5029200" y="6591300"/>
            <a:ext cx="167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1.wav</a:t>
            </a:r>
            <a:r>
              <a:rPr lang="zh-CN" altLang="en-US" b="1"/>
              <a:t>文件重构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9627870" y="6605270"/>
            <a:ext cx="19792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1.PCM</a:t>
            </a:r>
            <a:r>
              <a:rPr lang="zh-CN" altLang="en-US" b="1"/>
              <a:t>转字符串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关键词提取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情感分析</a:t>
            </a:r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关键词捕捉</a:t>
            </a:r>
            <a:endParaRPr lang="zh-CN" altLang="en-US" b="1"/>
          </a:p>
          <a:p>
            <a:r>
              <a:rPr lang="en-US" altLang="zh-CN" b="1"/>
              <a:t>5.</a:t>
            </a:r>
            <a:r>
              <a:rPr lang="zh-CN" altLang="en-US" b="1"/>
              <a:t>词云生成</a:t>
            </a:r>
            <a:endParaRPr lang="zh-CN" altLang="en-US" b="1"/>
          </a:p>
          <a:p>
            <a:r>
              <a:rPr lang="en-US" altLang="zh-CN" b="1"/>
              <a:t>6.</a:t>
            </a:r>
            <a:r>
              <a:rPr lang="zh-CN" altLang="en-US" b="1"/>
              <a:t>情绪分析</a:t>
            </a:r>
            <a:endParaRPr lang="zh-CN" altLang="en-US" b="1"/>
          </a:p>
          <a:p>
            <a:r>
              <a:rPr lang="en-US" altLang="zh-CN" b="1"/>
              <a:t>7.</a:t>
            </a:r>
            <a:r>
              <a:rPr lang="zh-CN" altLang="en-US" b="1"/>
              <a:t>智能推荐</a:t>
            </a:r>
            <a:endParaRPr lang="zh-CN" altLang="en-US" b="1"/>
          </a:p>
          <a:p>
            <a:r>
              <a:rPr lang="en-US" altLang="zh-CN" b="1"/>
              <a:t>8.</a:t>
            </a:r>
            <a:r>
              <a:rPr lang="zh-CN" altLang="en-US" b="1"/>
              <a:t>获取笑话</a:t>
            </a:r>
            <a:endParaRPr lang="zh-CN" altLang="en-US" b="1"/>
          </a:p>
          <a:p>
            <a:r>
              <a:rPr lang="en-US" altLang="zh-CN" b="1"/>
              <a:t>9.</a:t>
            </a:r>
            <a:r>
              <a:rPr lang="zh-CN" altLang="en-US" b="1"/>
              <a:t>词性分析总结</a:t>
            </a:r>
            <a:endParaRPr lang="zh-CN" altLang="en-US" b="1"/>
          </a:p>
          <a:p>
            <a:r>
              <a:rPr lang="en-US" altLang="zh-CN" b="1"/>
              <a:t>10.</a:t>
            </a:r>
            <a:r>
              <a:rPr lang="zh-CN" altLang="en-US" b="1"/>
              <a:t>最值统计</a:t>
            </a:r>
            <a:endParaRPr lang="zh-CN" altLang="en-US" b="1"/>
          </a:p>
          <a:p>
            <a:r>
              <a:rPr lang="en-US" altLang="zh-CN" b="1"/>
              <a:t>11.</a:t>
            </a:r>
            <a:r>
              <a:rPr lang="zh-CN" altLang="en-US" b="1"/>
              <a:t>名言获取</a:t>
            </a:r>
            <a:endParaRPr lang="zh-CN" altLang="en-US" b="1"/>
          </a:p>
          <a:p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14431010" y="6569075"/>
            <a:ext cx="2476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图片传输</a:t>
            </a:r>
            <a:endParaRPr lang="zh-CN" altLang="en-US" b="1"/>
          </a:p>
          <a:p>
            <a:r>
              <a:rPr lang="en-US" altLang="zh-CN" b="1"/>
              <a:t>2.</a:t>
            </a:r>
            <a:r>
              <a:rPr lang="zh-CN" altLang="en-US" b="1"/>
              <a:t>曲线图绘制</a:t>
            </a:r>
            <a:endParaRPr lang="zh-CN" altLang="en-US" b="1"/>
          </a:p>
          <a:p>
            <a:r>
              <a:rPr lang="en-US" altLang="zh-CN" b="1"/>
              <a:t>3.</a:t>
            </a:r>
            <a:r>
              <a:rPr lang="zh-CN" altLang="en-US" b="1"/>
              <a:t>推荐的展示和响应</a:t>
            </a:r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饼状图生成</a:t>
            </a:r>
            <a:endParaRPr lang="zh-CN" altLang="en-US" b="1"/>
          </a:p>
          <a:p>
            <a:r>
              <a:rPr lang="en-US" altLang="zh-CN" b="1"/>
              <a:t>5.UI</a:t>
            </a:r>
            <a:r>
              <a:rPr lang="zh-CN" altLang="en-US" b="1"/>
              <a:t>界面优化</a:t>
            </a:r>
            <a:endParaRPr lang="zh-CN" altLang="en-US" b="1"/>
          </a:p>
          <a:p>
            <a:r>
              <a:rPr lang="en-US" altLang="zh-CN" b="1"/>
              <a:t>6.</a:t>
            </a:r>
            <a:r>
              <a:rPr lang="zh-CN" altLang="en-US" b="1"/>
              <a:t>应用层协议设计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2991" y="1333627"/>
            <a:ext cx="8894444" cy="1661795"/>
          </a:xfrm>
        </p:spPr>
        <p:txBody>
          <a:bodyPr/>
          <a:p>
            <a:r>
              <a:rPr lang="zh-CN" altLang="en-US"/>
              <a:t>采集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5856605" y="5753100"/>
            <a:ext cx="6118225" cy="1107440"/>
          </a:xfrm>
        </p:spPr>
        <p:txBody>
          <a:bodyPr wrap="square"/>
          <a:p>
            <a:r>
              <a:rPr lang="zh-CN" b="1">
                <a:solidFill>
                  <a:schemeClr val="bg1"/>
                </a:solidFill>
              </a:rPr>
              <a:t>优点：</a:t>
            </a:r>
            <a:endParaRPr 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将本属于单片机的运算处理转移到云端</a:t>
            </a:r>
            <a:endParaRPr 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减小单片机的</a:t>
            </a:r>
            <a:r>
              <a:rPr lang="zh-CN" altLang="en-US" b="1">
                <a:solidFill>
                  <a:schemeClr val="bg1"/>
                </a:solidFill>
              </a:rPr>
              <a:t>负荷，增加单片机的续航</a:t>
            </a:r>
            <a:r>
              <a:rPr lang="zh-CN" altLang="en-US" b="1">
                <a:solidFill>
                  <a:schemeClr val="bg1"/>
                </a:solidFill>
              </a:rPr>
              <a:t>时间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方便开发和管理，所有语音文件都能在服务器上观察</a:t>
            </a:r>
            <a:r>
              <a:rPr lang="zh-CN" altLang="en-US" b="1">
                <a:solidFill>
                  <a:schemeClr val="bg1"/>
                </a:solidFill>
              </a:rPr>
              <a:t>到。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2200" y="3314700"/>
            <a:ext cx="3494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待解决问题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新文件名如何生成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如何知道该上传哪个文件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58800" y="3314700"/>
            <a:ext cx="3688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解决方案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向服务器时间戳作为文件名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向服务器请求待发送的</a:t>
            </a:r>
            <a:r>
              <a:rPr lang="zh-CN" altLang="en-US" b="1">
                <a:solidFill>
                  <a:schemeClr val="bg1"/>
                </a:solidFill>
              </a:rPr>
              <a:t>文件名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2985" y="3314700"/>
            <a:ext cx="436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最容易想到的方案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随机生成</a:t>
            </a:r>
            <a:r>
              <a:rPr lang="zh-CN" altLang="en-US" b="1">
                <a:solidFill>
                  <a:schemeClr val="bg1"/>
                </a:solidFill>
              </a:rPr>
              <a:t>文件名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遍历每个文件，和维护的已上传文件比较，不相同则</a:t>
            </a:r>
            <a:r>
              <a:rPr lang="zh-CN" altLang="en-US" b="1">
                <a:solidFill>
                  <a:schemeClr val="bg1"/>
                </a:solidFill>
              </a:rPr>
              <a:t>上传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2591" y="1409827"/>
            <a:ext cx="8894444" cy="1661795"/>
          </a:xfrm>
        </p:spPr>
        <p:txBody>
          <a:bodyPr/>
          <a:p>
            <a:r>
              <a:rPr lang="zh-CN" altLang="en-US"/>
              <a:t>传输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362200" y="4351020"/>
            <a:ext cx="6231255" cy="553720"/>
          </a:xfrm>
        </p:spPr>
        <p:txBody>
          <a:bodyPr wrap="square"/>
          <a:p>
            <a:r>
              <a:rPr lang="zh-CN" altLang="en-US" b="1">
                <a:solidFill>
                  <a:schemeClr val="bg1"/>
                </a:solidFill>
              </a:rPr>
              <a:t>待解决问题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串口控制</a:t>
            </a:r>
            <a:r>
              <a:rPr lang="en-US" altLang="zh-CN" b="1">
                <a:solidFill>
                  <a:schemeClr val="bg1"/>
                </a:solidFill>
              </a:rPr>
              <a:t>ESP8266</a:t>
            </a:r>
            <a:r>
              <a:rPr lang="zh-CN" altLang="en-US" b="1">
                <a:solidFill>
                  <a:schemeClr val="bg1"/>
                </a:solidFill>
              </a:rPr>
              <a:t>不能直接传输</a:t>
            </a:r>
            <a:r>
              <a:rPr lang="en-US" altLang="zh-CN" b="1">
                <a:solidFill>
                  <a:schemeClr val="bg1"/>
                </a:solidFill>
              </a:rPr>
              <a:t>wav</a:t>
            </a:r>
            <a:r>
              <a:rPr lang="zh-CN" altLang="en-US" b="1">
                <a:solidFill>
                  <a:schemeClr val="bg1"/>
                </a:solidFill>
              </a:rPr>
              <a:t>文件，只能传送字符串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0800" y="4305300"/>
            <a:ext cx="652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解决方案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按字节读出发送最后在服务端重构</a:t>
            </a:r>
            <a:r>
              <a:rPr lang="en-US" altLang="zh-CN" b="1">
                <a:solidFill>
                  <a:schemeClr val="bg1"/>
                </a:solidFill>
              </a:rPr>
              <a:t>WAV</a:t>
            </a:r>
            <a:r>
              <a:rPr lang="zh-CN" altLang="en-US" b="1">
                <a:solidFill>
                  <a:schemeClr val="bg1"/>
                </a:solidFill>
              </a:rPr>
              <a:t>文件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2991" y="2095627"/>
            <a:ext cx="8894444" cy="1661795"/>
          </a:xfrm>
        </p:spPr>
        <p:txBody>
          <a:bodyPr/>
          <a:p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2599690" cy="553720"/>
          </a:xfrm>
        </p:spPr>
        <p:txBody>
          <a:bodyPr wrap="square"/>
          <a:p>
            <a:r>
              <a:rPr lang="zh-CN" altLang="en-US" b="1">
                <a:solidFill>
                  <a:schemeClr val="bg1"/>
                </a:solidFill>
              </a:rPr>
              <a:t>待解决问题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1.WAV</a:t>
            </a:r>
            <a:r>
              <a:rPr lang="zh-CN" altLang="en-US" b="1">
                <a:solidFill>
                  <a:schemeClr val="bg1"/>
                </a:solidFill>
              </a:rPr>
              <a:t>转字符串</a:t>
            </a:r>
            <a:r>
              <a:rPr lang="zh-CN" altLang="en-US" b="1">
                <a:solidFill>
                  <a:schemeClr val="bg1"/>
                </a:solidFill>
              </a:rPr>
              <a:t>不稳定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600" y="5669280"/>
            <a:ext cx="3279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解决方案</a:t>
            </a:r>
            <a:r>
              <a:rPr lang="en-US" altLang="zh-CN" b="1">
                <a:solidFill>
                  <a:schemeClr val="bg1"/>
                </a:solidFill>
              </a:rPr>
              <a:t>: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参数</a:t>
            </a:r>
            <a:r>
              <a:rPr lang="zh-CN" altLang="en-US" b="1">
                <a:solidFill>
                  <a:schemeClr val="bg1"/>
                </a:solidFill>
              </a:rPr>
              <a:t>自适应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7a61220-d699-4978-9295-fd7e3added0d}"/>
  <p:tag name="TABLE_ENDDRAG_ORIGIN_RECT" val="1132*132"/>
  <p:tag name="TABLE_ENDDRAG_RECT" val="134*528*1132*1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WPS 演示</Application>
  <PresentationFormat>On-screen Show (4:3)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Tahoma</vt:lpstr>
      <vt:lpstr>Arial Narrow</vt:lpstr>
      <vt:lpstr>Microsoft JhengHei</vt:lpstr>
      <vt:lpstr>Arial</vt:lpstr>
      <vt:lpstr>Times New Roman</vt:lpstr>
      <vt:lpstr>Calibri</vt:lpstr>
      <vt:lpstr>微软雅黑</vt:lpstr>
      <vt:lpstr>Arial Unicode MS</vt:lpstr>
      <vt:lpstr>Office Theme</vt:lpstr>
      <vt:lpstr>基于智能语音识别与分析的情绪管理系统</vt:lpstr>
      <vt:lpstr>大体结构</vt:lpstr>
      <vt:lpstr>选题意义 SIGNIFICANCE</vt:lpstr>
      <vt:lpstr>系统概述</vt:lpstr>
      <vt:lpstr>功能演示</vt:lpstr>
      <vt:lpstr>功能实现 DATA ANALYSIS</vt:lpstr>
      <vt:lpstr>采集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基于智能语音识别与分析的情绪管理系统</dc:title>
  <dc:creator/>
  <cp:lastModifiedBy>没</cp:lastModifiedBy>
  <cp:revision>10</cp:revision>
  <dcterms:created xsi:type="dcterms:W3CDTF">2021-05-22T12:06:00Z</dcterms:created>
  <dcterms:modified xsi:type="dcterms:W3CDTF">2021-05-24T13:21:36Z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26E5680037EC4D888750461FD6DC784B</vt:lpwstr>
  </property>
  <property fmtid="{D5CDD505-2E9C-101B-9397-08002B2CF9AE}" pid="3" name="KSOProductBuildVer">
    <vt:lpwstr>2052-11.1.0.10495</vt:lpwstr>
  </property>
</Properties>
</file>