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181100" y="6794500"/>
            <a:ext cx="10642600" cy="1511300"/>
          </a:xfrm>
          <a:prstGeom prst="rect">
            <a:avLst/>
          </a:prstGeom>
        </p:spPr>
        <p:txBody>
          <a:bodyPr/>
          <a:lstStyle/>
          <a:p>
            <a:pPr/>
            <a:r>
              <a:t>Title Text</a:t>
            </a:r>
          </a:p>
        </p:txBody>
      </p:sp>
      <p:sp>
        <p:nvSpPr>
          <p:cNvPr id="22" name="Body Level One…"/>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06800"/>
            <a:ext cx="10464800" cy="2540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40" name="Body Level One…"/>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2.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jpe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8.jpe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difficultcho/APComputerScienceA-2018.01.27-MiaoZhan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 Computer Science A"/>
          <p:cNvSpPr txBox="1"/>
          <p:nvPr>
            <p:ph type="ctrTitle"/>
          </p:nvPr>
        </p:nvSpPr>
        <p:spPr>
          <a:prstGeom prst="rect">
            <a:avLst/>
          </a:prstGeom>
        </p:spPr>
        <p:txBody>
          <a:bodyPr/>
          <a:lstStyle/>
          <a:p>
            <a:pPr/>
            <a:r>
              <a:t>AP Computer Science A</a:t>
            </a:r>
          </a:p>
        </p:txBody>
      </p:sp>
      <p:sp>
        <p:nvSpPr>
          <p:cNvPr id="120" name="Day 1 Part 1"/>
          <p:cNvSpPr txBox="1"/>
          <p:nvPr>
            <p:ph type="subTitle" sz="quarter" idx="1"/>
          </p:nvPr>
        </p:nvSpPr>
        <p:spPr>
          <a:prstGeom prst="rect">
            <a:avLst/>
          </a:prstGeom>
        </p:spPr>
        <p:txBody>
          <a:bodyPr/>
          <a:lstStyle/>
          <a:p>
            <a:pPr/>
            <a:r>
              <a:t>Day 1 Part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ntroduction"/>
          <p:cNvSpPr txBox="1"/>
          <p:nvPr>
            <p:ph type="title"/>
          </p:nvPr>
        </p:nvSpPr>
        <p:spPr>
          <a:prstGeom prst="rect">
            <a:avLst/>
          </a:prstGeom>
        </p:spPr>
        <p:txBody>
          <a:bodyPr/>
          <a:lstStyle/>
          <a:p>
            <a:pPr/>
            <a:r>
              <a:t>Introduction</a:t>
            </a:r>
          </a:p>
        </p:txBody>
      </p:sp>
      <p:sp>
        <p:nvSpPr>
          <p:cNvPr id="147" name="Data structure…"/>
          <p:cNvSpPr txBox="1"/>
          <p:nvPr>
            <p:ph type="body" idx="1"/>
          </p:nvPr>
        </p:nvSpPr>
        <p:spPr>
          <a:prstGeom prst="rect">
            <a:avLst/>
          </a:prstGeom>
        </p:spPr>
        <p:txBody>
          <a:bodyPr anchor="t"/>
          <a:lstStyle/>
          <a:p>
            <a:pPr marL="451484" indent="-451484" defTabSz="361188">
              <a:spcBef>
                <a:spcPts val="2800"/>
              </a:spcBef>
              <a:buBlip>
                <a:blip r:embed="rId2"/>
              </a:buBlip>
              <a:defRPr sz="2844"/>
            </a:pPr>
            <a:r>
              <a:t>Data structure</a:t>
            </a:r>
          </a:p>
          <a:p>
            <a:pPr marL="451484" indent="-451484" defTabSz="361188">
              <a:spcBef>
                <a:spcPts val="2800"/>
              </a:spcBef>
              <a:buSzPct val="100000"/>
              <a:buChar char="-"/>
              <a:defRPr sz="2844"/>
            </a:pPr>
            <a:r>
              <a:t>The ultimate task of computing is to process data</a:t>
            </a:r>
          </a:p>
          <a:p>
            <a:pPr marL="451484" indent="-451484" defTabSz="361188">
              <a:spcBef>
                <a:spcPts val="2800"/>
              </a:spcBef>
              <a:buSzPct val="100000"/>
              <a:buChar char="-"/>
              <a:defRPr sz="2844"/>
            </a:pPr>
            <a:r>
              <a:t>and, structured data is easier to process:</a:t>
            </a:r>
          </a:p>
          <a:p>
            <a:pPr marL="0" indent="0" defTabSz="361188">
              <a:spcBef>
                <a:spcPts val="2800"/>
              </a:spcBef>
              <a:buSzTx/>
              <a:buNone/>
              <a:defRPr sz="2844"/>
            </a:pPr>
          </a:p>
          <a:p>
            <a:pPr marL="0" indent="0" defTabSz="361188">
              <a:spcBef>
                <a:spcPts val="2800"/>
              </a:spcBef>
              <a:buSzTx/>
              <a:buNone/>
              <a:defRPr sz="2844"/>
            </a:pPr>
          </a:p>
        </p:txBody>
      </p:sp>
      <p:graphicFrame>
        <p:nvGraphicFramePr>
          <p:cNvPr id="148" name="Table"/>
          <p:cNvGraphicFramePr/>
          <p:nvPr/>
        </p:nvGraphicFramePr>
        <p:xfrm>
          <a:off x="2693534" y="6224627"/>
          <a:ext cx="6327794"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r>
            </a:tbl>
          </a:graphicData>
        </a:graphic>
      </p:graphicFrame>
      <p:graphicFrame>
        <p:nvGraphicFramePr>
          <p:cNvPr id="149" name="Table"/>
          <p:cNvGraphicFramePr/>
          <p:nvPr/>
        </p:nvGraphicFramePr>
        <p:xfrm>
          <a:off x="2693534" y="7667890"/>
          <a:ext cx="6327794" cy="47667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r>
            </a:tbl>
          </a:graphicData>
        </a:graphic>
      </p:graphicFrame>
      <p:sp>
        <p:nvSpPr>
          <p:cNvPr id="150" name="+"/>
          <p:cNvSpPr txBox="1"/>
          <p:nvPr/>
        </p:nvSpPr>
        <p:spPr>
          <a:xfrm>
            <a:off x="5643521" y="6746443"/>
            <a:ext cx="41512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Exercises &amp; reviews"/>
          <p:cNvSpPr txBox="1"/>
          <p:nvPr>
            <p:ph type="title"/>
          </p:nvPr>
        </p:nvSpPr>
        <p:spPr>
          <a:prstGeom prst="rect">
            <a:avLst/>
          </a:prstGeom>
        </p:spPr>
        <p:txBody>
          <a:bodyPr/>
          <a:lstStyle/>
          <a:p>
            <a:pPr/>
            <a:r>
              <a:t>Exercises &amp; reviews</a:t>
            </a:r>
          </a:p>
        </p:txBody>
      </p:sp>
      <p:sp>
        <p:nvSpPr>
          <p:cNvPr id="599" name="18. Consider a LinearLinkedList class that has an instance variable firstNode of type ListNode and an accessor method getFirstNode that returns a reference to the first element in the list. Consider a client method findKe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a </a:t>
            </a:r>
            <a:r>
              <a:rPr i="1"/>
              <a:t>LinearLinkedList</a:t>
            </a:r>
            <a:r>
              <a:t> class that has an instance variable </a:t>
            </a:r>
            <a:r>
              <a:rPr i="1"/>
              <a:t>firstNode</a:t>
            </a:r>
            <a:r>
              <a:t> of type </a:t>
            </a:r>
            <a:r>
              <a:rPr i="1"/>
              <a:t>ListNode</a:t>
            </a:r>
            <a:r>
              <a:t> and an accessor method </a:t>
            </a:r>
            <a:r>
              <a:rPr i="1"/>
              <a:t>getFirstNode</a:t>
            </a:r>
            <a:r>
              <a:t> that returns a reference to the first element in the list. Consider a client method </a:t>
            </a:r>
            <a:r>
              <a:rPr i="1"/>
              <a:t>findKey</a:t>
            </a:r>
            <a:r>
              <a:t>:</a:t>
            </a:r>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 about method </a:t>
            </a:r>
            <a:r>
              <a:rPr i="1"/>
              <a:t>findKey</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findKey</a:t>
            </a:r>
            <a:r>
              <a:t> works as intended only if  </a:t>
            </a:r>
            <a:r>
              <a:rPr i="1"/>
              <a:t>key</a:t>
            </a:r>
            <a:r>
              <a:t> is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findKey</a:t>
            </a:r>
            <a:r>
              <a:t> works as intended only if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findKey</a:t>
            </a:r>
            <a:r>
              <a:t> works as intended only if  </a:t>
            </a:r>
            <a:r>
              <a:rPr i="1"/>
              <a:t>key</a:t>
            </a:r>
            <a:r>
              <a:t> is not in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findKey</a:t>
            </a:r>
            <a:r>
              <a:t> does not work under any circumstances.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findKey</a:t>
            </a:r>
            <a:r>
              <a:t> always works as intended.</a:t>
            </a:r>
          </a:p>
        </p:txBody>
      </p:sp>
      <p:sp>
        <p:nvSpPr>
          <p:cNvPr id="600" name="/* Search for key in LinearLinkedList a.…"/>
          <p:cNvSpPr txBox="1"/>
          <p:nvPr/>
        </p:nvSpPr>
        <p:spPr>
          <a:xfrm>
            <a:off x="2193900" y="3567688"/>
            <a:ext cx="587595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Search for key in LinearLinkedList a.</a:t>
            </a:r>
          </a:p>
          <a:p>
            <a:pPr algn="l">
              <a:defRPr i="1" sz="1200">
                <a:solidFill>
                  <a:srgbClr val="959395"/>
                </a:solidFill>
                <a:latin typeface="Courier New"/>
                <a:ea typeface="Courier New"/>
                <a:cs typeface="Courier New"/>
                <a:sym typeface="Courier New"/>
              </a:defRPr>
            </a:pPr>
            <a:r>
              <a:t> * Return true if found, false otherwise. */</a:t>
            </a:r>
          </a:p>
          <a:p>
            <a:pPr algn="l">
              <a:defRPr i="1" sz="1200">
                <a:solidFill>
                  <a:srgbClr val="959395"/>
                </a:solidFill>
                <a:latin typeface="Courier New"/>
                <a:ea typeface="Courier New"/>
                <a:cs typeface="Courier New"/>
                <a:sym typeface="Courier New"/>
              </a:defRPr>
            </a:pPr>
            <a:r>
              <a:rPr b="1" i="0">
                <a:solidFill>
                  <a:srgbClr val="000000"/>
                </a:solidFill>
              </a:rPr>
              <a:t>public static boolean</a:t>
            </a:r>
            <a:r>
              <a:rPr i="0">
                <a:solidFill>
                  <a:srgbClr val="000000"/>
                </a:solidFill>
              </a:rPr>
              <a:t> </a:t>
            </a:r>
            <a:r>
              <a:rPr i="0">
                <a:solidFill>
                  <a:srgbClr val="021994"/>
                </a:solidFill>
              </a:rPr>
              <a:t>findKey</a:t>
            </a:r>
            <a:r>
              <a:rPr i="0">
                <a:solidFill>
                  <a:srgbClr val="000000"/>
                </a:solidFill>
              </a:rPr>
              <a:t>(LinearLinkedList a, Object 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ListNode current = a.</a:t>
            </a:r>
            <a:r>
              <a:rPr i="0">
                <a:solidFill>
                  <a:srgbClr val="021994"/>
                </a:solidFill>
              </a:rPr>
              <a:t>getFirstNode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while</a:t>
            </a:r>
            <a:r>
              <a:rPr i="0">
                <a:solidFill>
                  <a:srgbClr val="000000"/>
                </a:solidFill>
              </a:rPr>
              <a:t> (current != </a:t>
            </a:r>
            <a:r>
              <a:rPr i="0">
                <a:solidFill>
                  <a:srgbClr val="006DBC"/>
                </a:solidFill>
              </a:rPr>
              <a:t>null</a:t>
            </a:r>
            <a:r>
              <a:rPr i="0">
                <a:solidFill>
                  <a:srgbClr val="000000"/>
                </a:solidFill>
              </a:rPr>
              <a:t> &amp;&amp; !current.</a:t>
            </a:r>
            <a:r>
              <a:rPr i="0">
                <a:solidFill>
                  <a:srgbClr val="021994"/>
                </a:solidFill>
              </a:rPr>
              <a:t>getValue</a:t>
            </a:r>
            <a:r>
              <a:rPr i="0">
                <a:solidFill>
                  <a:srgbClr val="000000"/>
                </a:solidFill>
              </a:rPr>
              <a:t>().</a:t>
            </a:r>
            <a:r>
              <a:rPr i="0">
                <a:solidFill>
                  <a:srgbClr val="021994"/>
                </a:solidFill>
              </a:rPr>
              <a:t>equals</a:t>
            </a:r>
            <a:r>
              <a:rPr i="0">
                <a:solidFill>
                  <a:srgbClr val="000000"/>
                </a:solidFill>
              </a:rPr>
              <a:t>(key))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current = current.</a:t>
            </a:r>
            <a:r>
              <a:rPr i="0">
                <a:solidFill>
                  <a:srgbClr val="021994"/>
                </a:solidFill>
              </a:rPr>
              <a:t>getNext</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return</a:t>
            </a:r>
            <a:r>
              <a:rPr i="0">
                <a:solidFill>
                  <a:srgbClr val="000000"/>
                </a:solidFill>
              </a:rPr>
              <a:t> current != </a:t>
            </a:r>
            <a:r>
              <a:rPr i="0">
                <a:solidFill>
                  <a:srgbClr val="006DBC"/>
                </a:solidFill>
              </a:rPr>
              <a:t>null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601" name="E…"/>
          <p:cNvSpPr txBox="1"/>
          <p:nvPr/>
        </p:nvSpPr>
        <p:spPr>
          <a:xfrm>
            <a:off x="6979735" y="5206999"/>
            <a:ext cx="372074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Always validate pointer first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1" grpId="1"/>
    </p:bldLst>
  </p:timing>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Exercises &amp; reviews"/>
          <p:cNvSpPr txBox="1"/>
          <p:nvPr>
            <p:ph type="title"/>
          </p:nvPr>
        </p:nvSpPr>
        <p:spPr>
          <a:prstGeom prst="rect">
            <a:avLst/>
          </a:prstGeom>
        </p:spPr>
        <p:txBody>
          <a:bodyPr/>
          <a:lstStyle/>
          <a:p>
            <a:pPr/>
            <a:r>
              <a:t>Exercises &amp; reviews</a:t>
            </a:r>
          </a:p>
        </p:txBody>
      </p:sp>
      <p:sp>
        <p:nvSpPr>
          <p:cNvPr id="604" name="19. A circular linked list has a reference firstNode that points to the first element in the list and is null if the list is empty. The following segment is intended to count the number of nodes in the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A circular linked list has a reference </a:t>
            </a:r>
            <a:r>
              <a:rPr i="1"/>
              <a:t>firstNode</a:t>
            </a:r>
            <a:r>
              <a:t> that points to the first element in the list and is </a:t>
            </a:r>
            <a:r>
              <a:rPr i="1"/>
              <a:t>null</a:t>
            </a:r>
            <a:r>
              <a:t> if the list is empty. The following segment is intended to count the number of nodes in the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segment works as intended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segment fails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segment works as intended whenever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segment works as intended when the list has just one element.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segment works as intended only when the list is empty.</a:t>
            </a:r>
          </a:p>
        </p:txBody>
      </p:sp>
      <p:sp>
        <p:nvSpPr>
          <p:cNvPr id="605" name="int count = 0;…"/>
          <p:cNvSpPr txBox="1"/>
          <p:nvPr/>
        </p:nvSpPr>
        <p:spPr>
          <a:xfrm>
            <a:off x="2181005" y="3499281"/>
            <a:ext cx="322376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ListNode p = firstNode.</a:t>
            </a:r>
            <a:r>
              <a:rPr>
                <a:solidFill>
                  <a:srgbClr val="021994"/>
                </a:solidFill>
              </a:rPr>
              <a:t>getNext</a:t>
            </a:r>
            <a:r>
              <a:t>();</a:t>
            </a:r>
          </a:p>
          <a:p>
            <a:pPr algn="l">
              <a:defRPr sz="1200">
                <a:solidFill>
                  <a:srgbClr val="000000"/>
                </a:solidFill>
                <a:latin typeface="Courier New"/>
                <a:ea typeface="Courier New"/>
                <a:cs typeface="Courier New"/>
                <a:sym typeface="Courier New"/>
              </a:defRPr>
            </a:pPr>
            <a:r>
              <a:rPr b="1"/>
              <a:t>while</a:t>
            </a:r>
            <a:r>
              <a:t> (p != firstNode)</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p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06" name="B…"/>
          <p:cNvSpPr txBox="1"/>
          <p:nvPr/>
        </p:nvSpPr>
        <p:spPr>
          <a:xfrm>
            <a:off x="7284535" y="4622799"/>
            <a:ext cx="430257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Empty list causes error</a:t>
            </a:r>
          </a:p>
          <a:p>
            <a:pPr algn="l">
              <a:defRPr sz="2500">
                <a:solidFill>
                  <a:srgbClr val="000000"/>
                </a:solidFill>
                <a:latin typeface="Times"/>
                <a:ea typeface="Times"/>
                <a:cs typeface="Times"/>
                <a:sym typeface="Times"/>
              </a:defRPr>
            </a:pPr>
            <a:r>
              <a:t>or it will produce wrong answers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1"/>
    </p:bldLst>
  </p:timing>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Exercises &amp; reviews"/>
          <p:cNvSpPr txBox="1"/>
          <p:nvPr>
            <p:ph type="title"/>
          </p:nvPr>
        </p:nvSpPr>
        <p:spPr>
          <a:prstGeom prst="rect">
            <a:avLst/>
          </a:prstGeom>
        </p:spPr>
        <p:txBody>
          <a:bodyPr/>
          <a:lstStyle/>
          <a:p>
            <a:pPr/>
            <a:r>
              <a:t>Exercises &amp; reviews</a:t>
            </a:r>
          </a:p>
        </p:txBody>
      </p:sp>
      <p:sp>
        <p:nvSpPr>
          <p:cNvPr id="609" name="20. Consider the following method for removing a value from a linear linked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Consider the following method for removing a value from a linear linked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In which of the following cases will the </a:t>
            </a:r>
            <a:r>
              <a:rPr i="1"/>
              <a:t>remove</a:t>
            </a:r>
            <a:r>
              <a:t> method fail to work as intended?</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r>
              <a:rPr i="1"/>
              <a:t>p</a:t>
            </a:r>
            <a:r>
              <a:t> points to any node in the list other than the first or last node.</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r>
              <a:rPr i="1"/>
              <a:t>p</a:t>
            </a:r>
            <a:r>
              <a:t> points to the last node in the list.</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r>
              <a:rPr i="1"/>
              <a:t>p</a:t>
            </a:r>
            <a:r>
              <a:t> points to the first node, and there is more than one node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610" name="//Precondition: p points to a node in a nonempty…"/>
          <p:cNvSpPr txBox="1"/>
          <p:nvPr/>
        </p:nvSpPr>
        <p:spPr>
          <a:xfrm>
            <a:off x="2121794" y="3128416"/>
            <a:ext cx="5693049"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p points to a node in a nonempty</a:t>
            </a:r>
          </a:p>
          <a:p>
            <a:pPr algn="l">
              <a:defRPr i="1" sz="1200">
                <a:solidFill>
                  <a:srgbClr val="959395"/>
                </a:solidFill>
                <a:latin typeface="Courier New"/>
                <a:ea typeface="Courier New"/>
                <a:cs typeface="Courier New"/>
                <a:sym typeface="Courier New"/>
              </a:defRPr>
            </a:pPr>
            <a:r>
              <a:t>//              linear linked list.</a:t>
            </a:r>
          </a:p>
          <a:p>
            <a:pPr algn="l">
              <a:defRPr i="1" sz="1200">
                <a:solidFill>
                  <a:srgbClr val="959395"/>
                </a:solidFill>
                <a:latin typeface="Courier New"/>
                <a:ea typeface="Courier New"/>
                <a:cs typeface="Courier New"/>
                <a:sym typeface="Courier New"/>
              </a:defRPr>
            </a:pPr>
            <a:r>
              <a:t>//Postcondition: The value that p points to has been removed</a:t>
            </a:r>
          </a:p>
          <a:p>
            <a:pPr algn="l">
              <a:defRPr i="1" sz="1200">
                <a:solidFill>
                  <a:srgbClr val="959395"/>
                </a:solidFill>
                <a:latin typeface="Courier New"/>
                <a:ea typeface="Courier New"/>
                <a:cs typeface="Courier New"/>
                <a:sym typeface="Courier New"/>
              </a:defRPr>
            </a:pPr>
            <a:r>
              <a:t>//               from the list.</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remove</a:t>
            </a:r>
            <a:r>
              <a:t>(ListNode 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ListNode q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    p.</a:t>
            </a:r>
            <a:r>
              <a:rPr>
                <a:solidFill>
                  <a:srgbClr val="021994"/>
                </a:solidFill>
              </a:rPr>
              <a:t>setValue</a:t>
            </a:r>
            <a:r>
              <a:t>(q.</a:t>
            </a:r>
            <a:r>
              <a:rPr>
                <a:solidFill>
                  <a:srgbClr val="021994"/>
                </a:solidFill>
              </a:rPr>
              <a:t>getValue</a:t>
            </a:r>
            <a:r>
              <a:t>());</a:t>
            </a:r>
          </a:p>
          <a:p>
            <a:pPr algn="l">
              <a:defRPr sz="1200">
                <a:solidFill>
                  <a:srgbClr val="000000"/>
                </a:solidFill>
                <a:latin typeface="Courier New"/>
                <a:ea typeface="Courier New"/>
                <a:cs typeface="Courier New"/>
                <a:sym typeface="Courier New"/>
              </a:defRPr>
            </a:pPr>
            <a:r>
              <a:t>    p.</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611" name="B…"/>
          <p:cNvSpPr txBox="1"/>
          <p:nvPr/>
        </p:nvSpPr>
        <p:spPr>
          <a:xfrm>
            <a:off x="7043235" y="6515099"/>
            <a:ext cx="40087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A smart way, but failed in one</a:t>
            </a:r>
          </a:p>
          <a:p>
            <a:pPr algn="l">
              <a:defRPr sz="2500">
                <a:solidFill>
                  <a:srgbClr val="000000"/>
                </a:solidFill>
                <a:latin typeface="Times"/>
                <a:ea typeface="Times"/>
                <a:cs typeface="Times"/>
                <a:sym typeface="Times"/>
              </a:defRPr>
            </a:pPr>
            <a:r>
              <a:t>*important* case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1"/>
    </p:bldLst>
  </p:timing>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AP Computer Science A"/>
          <p:cNvSpPr txBox="1"/>
          <p:nvPr>
            <p:ph type="ctrTitle"/>
          </p:nvPr>
        </p:nvSpPr>
        <p:spPr>
          <a:prstGeom prst="rect">
            <a:avLst/>
          </a:prstGeom>
        </p:spPr>
        <p:txBody>
          <a:bodyPr/>
          <a:lstStyle/>
          <a:p>
            <a:pPr/>
            <a:r>
              <a:t>AP Computer Science A</a:t>
            </a:r>
          </a:p>
        </p:txBody>
      </p:sp>
      <p:sp>
        <p:nvSpPr>
          <p:cNvPr id="614" name="Day 3 Part 2"/>
          <p:cNvSpPr txBox="1"/>
          <p:nvPr>
            <p:ph type="subTitle" sz="quarter" idx="1"/>
          </p:nvPr>
        </p:nvSpPr>
        <p:spPr>
          <a:prstGeom prst="rect">
            <a:avLst/>
          </a:prstGeom>
        </p:spPr>
        <p:txBody>
          <a:bodyPr/>
          <a:lstStyle/>
          <a:p>
            <a:pPr/>
            <a:r>
              <a:t>Day 3 Part 2</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7" name="Object-oriented programming is not necessarily the best paradigm. However, it may be the most popular one, since it aligns very well with the ordinary perspective of human daily live."/>
          <p:cNvSpPr txBox="1"/>
          <p:nvPr>
            <p:ph type="body" idx="1"/>
          </p:nvPr>
        </p:nvSpPr>
        <p:spPr>
          <a:prstGeom prst="rect">
            <a:avLst/>
          </a:prstGeom>
        </p:spPr>
        <p:txBody>
          <a:bodyPr/>
          <a:lstStyle>
            <a:lvl1pPr marL="0" indent="0">
              <a:buSzTx/>
              <a:buNone/>
            </a:lvl1pPr>
          </a:lstStyle>
          <a:p>
            <a:pPr/>
            <a:r>
              <a:t>Object-oriented programming is not necessarily the best paradigm. However, it may be the most popular one, since it aligns very well with the ordinary perspective of human daily live.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0" name="Data oriented — early ages…"/>
          <p:cNvSpPr txBox="1"/>
          <p:nvPr>
            <p:ph type="body" idx="1"/>
          </p:nvPr>
        </p:nvSpPr>
        <p:spPr>
          <a:prstGeom prst="rect">
            <a:avLst/>
          </a:prstGeom>
        </p:spPr>
        <p:txBody>
          <a:bodyPr anchor="t"/>
          <a:lstStyle/>
          <a:p>
            <a:pPr>
              <a:buBlip>
                <a:blip r:embed="rId2"/>
              </a:buBlip>
            </a:pPr>
            <a:r>
              <a:t>Data oriented — early ages</a:t>
            </a:r>
          </a:p>
          <a:p>
            <a:pPr>
              <a:buBlip>
                <a:blip r:embed="rId2"/>
              </a:buBlip>
            </a:pPr>
            <a:r>
              <a:t>Procedure oriented — e.g. C language</a:t>
            </a:r>
          </a:p>
          <a:p>
            <a:pPr>
              <a:buBlip>
                <a:blip r:embed="rId2"/>
              </a:buBlip>
            </a:pPr>
            <a:r>
              <a:t>Object oriented — e.g. Java</a:t>
            </a:r>
          </a:p>
          <a:p>
            <a:pPr>
              <a:buBlip>
                <a:blip r:embed="rId2"/>
              </a:buBlip>
            </a:pPr>
            <a:r>
              <a:t>Callbacks — e.g. Javascript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Essence of class: a data structure</a:t>
            </a:r>
          </a:p>
        </p:txBody>
      </p:sp>
      <p:sp>
        <p:nvSpPr>
          <p:cNvPr id="624" name="Oval"/>
          <p:cNvSpPr/>
          <p:nvPr/>
        </p:nvSpPr>
        <p:spPr>
          <a:xfrm>
            <a:off x="3130710" y="5027769"/>
            <a:ext cx="5815368" cy="3590033"/>
          </a:xfrm>
          <a:prstGeom prst="ellipse">
            <a:avLst/>
          </a:prstGeom>
          <a:solidFill>
            <a:schemeClr val="accent1">
              <a:hueOff val="378192"/>
              <a:satOff val="30564"/>
              <a:lumOff val="24900"/>
            </a:schemeClr>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5" name="Oval"/>
          <p:cNvSpPr/>
          <p:nvPr/>
        </p:nvSpPr>
        <p:spPr>
          <a:xfrm>
            <a:off x="3513387" y="5467263"/>
            <a:ext cx="2576794" cy="1781356"/>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6" name="Oval"/>
          <p:cNvSpPr/>
          <p:nvPr/>
        </p:nvSpPr>
        <p:spPr>
          <a:xfrm>
            <a:off x="6055113" y="5859410"/>
            <a:ext cx="2576794" cy="1781355"/>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7" name="Something holds"/>
          <p:cNvSpPr txBox="1"/>
          <p:nvPr/>
        </p:nvSpPr>
        <p:spPr>
          <a:xfrm>
            <a:off x="3978983" y="7728578"/>
            <a:ext cx="2857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Something holds</a:t>
            </a:r>
          </a:p>
        </p:txBody>
      </p:sp>
      <p:sp>
        <p:nvSpPr>
          <p:cNvPr id="628" name="Data"/>
          <p:cNvSpPr txBox="1"/>
          <p:nvPr/>
        </p:nvSpPr>
        <p:spPr>
          <a:xfrm>
            <a:off x="4035800" y="6065840"/>
            <a:ext cx="174029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000000"/>
                </a:solidFill>
                <a:latin typeface="Times"/>
                <a:ea typeface="Times"/>
                <a:cs typeface="Times"/>
                <a:sym typeface="Times"/>
              </a:defRPr>
            </a:lvl1pPr>
          </a:lstStyle>
          <a:p>
            <a:pPr/>
            <a:r>
              <a:t>Data</a:t>
            </a:r>
          </a:p>
        </p:txBody>
      </p:sp>
      <p:sp>
        <p:nvSpPr>
          <p:cNvPr id="629" name="Methods"/>
          <p:cNvSpPr txBox="1"/>
          <p:nvPr/>
        </p:nvSpPr>
        <p:spPr>
          <a:xfrm>
            <a:off x="6774019" y="6457987"/>
            <a:ext cx="15367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Methods</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2"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Components of a class</a:t>
            </a:r>
          </a:p>
          <a:p>
            <a:pPr marL="0" indent="0">
              <a:buSzTx/>
              <a:buNone/>
            </a:pPr>
            <a:r>
              <a:t>Data: properties of a class</a:t>
            </a:r>
          </a:p>
          <a:p>
            <a:pPr marL="0" indent="0">
              <a:buSzTx/>
              <a:buNone/>
            </a:pPr>
            <a:r>
              <a:t>Method: operations a class can do</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5"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A class and its instances</a:t>
            </a:r>
          </a:p>
        </p:txBody>
      </p:sp>
      <p:pic>
        <p:nvPicPr>
          <p:cNvPr id="636" name="blueprint.jpg" descr="blueprint.jpg"/>
          <p:cNvPicPr>
            <a:picLocks noChangeAspect="1"/>
          </p:cNvPicPr>
          <p:nvPr/>
        </p:nvPicPr>
        <p:blipFill>
          <a:blip r:embed="rId3">
            <a:extLst/>
          </a:blip>
          <a:stretch>
            <a:fillRect/>
          </a:stretch>
        </p:blipFill>
        <p:spPr>
          <a:xfrm>
            <a:off x="1499166" y="4816506"/>
            <a:ext cx="2259788" cy="2540001"/>
          </a:xfrm>
          <a:prstGeom prst="rect">
            <a:avLst/>
          </a:prstGeom>
          <a:ln w="88900">
            <a:miter lim="400000"/>
          </a:ln>
        </p:spPr>
      </p:pic>
      <p:pic>
        <p:nvPicPr>
          <p:cNvPr id="637" name="house.jpg" descr="house.jpg"/>
          <p:cNvPicPr>
            <a:picLocks noChangeAspect="1"/>
          </p:cNvPicPr>
          <p:nvPr/>
        </p:nvPicPr>
        <p:blipFill>
          <a:blip r:embed="rId4">
            <a:extLst/>
          </a:blip>
          <a:stretch>
            <a:fillRect/>
          </a:stretch>
        </p:blipFill>
        <p:spPr>
          <a:xfrm>
            <a:off x="9266462" y="5006592"/>
            <a:ext cx="2402028" cy="1807563"/>
          </a:xfrm>
          <a:prstGeom prst="rect">
            <a:avLst/>
          </a:prstGeom>
          <a:ln w="88900">
            <a:miter lim="400000"/>
          </a:ln>
        </p:spPr>
      </p:pic>
      <p:pic>
        <p:nvPicPr>
          <p:cNvPr id="638" name="house.jpg" descr="house.jpg"/>
          <p:cNvPicPr>
            <a:picLocks noChangeAspect="1"/>
          </p:cNvPicPr>
          <p:nvPr/>
        </p:nvPicPr>
        <p:blipFill>
          <a:blip r:embed="rId4">
            <a:extLst/>
          </a:blip>
          <a:stretch>
            <a:fillRect/>
          </a:stretch>
        </p:blipFill>
        <p:spPr>
          <a:xfrm>
            <a:off x="8031293" y="5673354"/>
            <a:ext cx="2402028" cy="1807563"/>
          </a:xfrm>
          <a:prstGeom prst="rect">
            <a:avLst/>
          </a:prstGeom>
          <a:ln w="88900">
            <a:miter lim="400000"/>
          </a:ln>
        </p:spPr>
      </p:pic>
      <p:pic>
        <p:nvPicPr>
          <p:cNvPr id="639" name="house.jpg" descr="house.jpg"/>
          <p:cNvPicPr>
            <a:picLocks noChangeAspect="1"/>
          </p:cNvPicPr>
          <p:nvPr/>
        </p:nvPicPr>
        <p:blipFill>
          <a:blip r:embed="rId4">
            <a:extLst/>
          </a:blip>
          <a:stretch>
            <a:fillRect/>
          </a:stretch>
        </p:blipFill>
        <p:spPr>
          <a:xfrm>
            <a:off x="6763391" y="6557915"/>
            <a:ext cx="2402027" cy="1807563"/>
          </a:xfrm>
          <a:prstGeom prst="rect">
            <a:avLst/>
          </a:prstGeom>
          <a:ln w="88900">
            <a:miter lim="400000"/>
          </a:ln>
        </p:spPr>
      </p:pic>
      <p:pic>
        <p:nvPicPr>
          <p:cNvPr id="640" name="house.jpg" descr="house.jpg"/>
          <p:cNvPicPr>
            <a:picLocks noChangeAspect="1"/>
          </p:cNvPicPr>
          <p:nvPr/>
        </p:nvPicPr>
        <p:blipFill>
          <a:blip r:embed="rId4">
            <a:extLst/>
          </a:blip>
          <a:stretch>
            <a:fillRect/>
          </a:stretch>
        </p:blipFill>
        <p:spPr>
          <a:xfrm>
            <a:off x="5452467" y="7385660"/>
            <a:ext cx="2402028" cy="1807562"/>
          </a:xfrm>
          <a:prstGeom prst="rect">
            <a:avLst/>
          </a:prstGeom>
          <a:ln w="88900">
            <a:miter lim="400000"/>
          </a:ln>
        </p:spPr>
      </p:pic>
      <p:sp>
        <p:nvSpPr>
          <p:cNvPr id="641" name="Line"/>
          <p:cNvSpPr/>
          <p:nvPr/>
        </p:nvSpPr>
        <p:spPr>
          <a:xfrm flipV="1">
            <a:off x="3940788" y="5386670"/>
            <a:ext cx="5146572" cy="7595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2" name="Line"/>
          <p:cNvSpPr/>
          <p:nvPr/>
        </p:nvSpPr>
        <p:spPr>
          <a:xfrm>
            <a:off x="3940406" y="6249479"/>
            <a:ext cx="3910227" cy="166372"/>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3" name="Line"/>
          <p:cNvSpPr/>
          <p:nvPr/>
        </p:nvSpPr>
        <p:spPr>
          <a:xfrm>
            <a:off x="3941018" y="6423507"/>
            <a:ext cx="2391324" cy="68774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44" name="Line"/>
          <p:cNvSpPr/>
          <p:nvPr/>
        </p:nvSpPr>
        <p:spPr>
          <a:xfrm>
            <a:off x="3951009" y="6547873"/>
            <a:ext cx="1323709" cy="17024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7"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construct an object: constructors</a:t>
            </a:r>
          </a:p>
        </p:txBody>
      </p:sp>
      <p:sp>
        <p:nvSpPr>
          <p:cNvPr id="648" name="public class Puppy {…"/>
          <p:cNvSpPr txBox="1"/>
          <p:nvPr/>
        </p:nvSpPr>
        <p:spPr>
          <a:xfrm>
            <a:off x="2062274" y="5527212"/>
            <a:ext cx="779651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49" name="Oval" descr="Oval"/>
          <p:cNvPicPr>
            <a:picLocks noChangeAspect="0"/>
          </p:cNvPicPr>
          <p:nvPr/>
        </p:nvPicPr>
        <p:blipFill>
          <a:blip r:embed="rId3">
            <a:extLst/>
          </a:blip>
          <a:stretch>
            <a:fillRect/>
          </a:stretch>
        </p:blipFill>
        <p:spPr>
          <a:xfrm>
            <a:off x="3439751" y="5719808"/>
            <a:ext cx="964412" cy="661388"/>
          </a:xfrm>
          <a:prstGeom prst="rect">
            <a:avLst/>
          </a:prstGeom>
          <a:effectLst>
            <a:outerShdw sx="100000" sy="100000" kx="0" ky="0" algn="b" rotWithShape="0" blurRad="63500" dist="0" dir="16200000">
              <a:srgbClr val="000000">
                <a:alpha val="50000"/>
              </a:srgbClr>
            </a:outerShdw>
          </a:effectLst>
        </p:spPr>
      </p:pic>
      <p:sp>
        <p:nvSpPr>
          <p:cNvPr id="650" name="In Java, once you define a custom…"/>
          <p:cNvSpPr txBox="1"/>
          <p:nvPr/>
        </p:nvSpPr>
        <p:spPr>
          <a:xfrm rot="20220000">
            <a:off x="5687000" y="6263063"/>
            <a:ext cx="7464022" cy="16970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In Java, once you define a custom</a:t>
            </a:r>
          </a:p>
          <a:p>
            <a:pPr>
              <a:defRPr sz="2800"/>
            </a:pPr>
            <a:r>
              <a:t>constructor, Java won’t make a</a:t>
            </a:r>
          </a:p>
          <a:p>
            <a:pPr>
              <a:defRPr sz="2800"/>
            </a:pPr>
            <a:r>
              <a:t>default one for you any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ntroduction"/>
          <p:cNvSpPr txBox="1"/>
          <p:nvPr>
            <p:ph type="title"/>
          </p:nvPr>
        </p:nvSpPr>
        <p:spPr>
          <a:prstGeom prst="rect">
            <a:avLst/>
          </a:prstGeom>
        </p:spPr>
        <p:txBody>
          <a:bodyPr/>
          <a:lstStyle/>
          <a:p>
            <a:pPr/>
            <a:r>
              <a:t>Introduction</a:t>
            </a:r>
          </a:p>
        </p:txBody>
      </p:sp>
      <p:sp>
        <p:nvSpPr>
          <p:cNvPr id="153" name="Algorithm…"/>
          <p:cNvSpPr txBox="1"/>
          <p:nvPr>
            <p:ph type="body" idx="1"/>
          </p:nvPr>
        </p:nvSpPr>
        <p:spPr>
          <a:prstGeom prst="rect">
            <a:avLst/>
          </a:prstGeom>
        </p:spPr>
        <p:txBody>
          <a:bodyPr anchor="t"/>
          <a:lstStyle/>
          <a:p>
            <a:pPr marL="542925" indent="-542925" defTabSz="434340">
              <a:spcBef>
                <a:spcPts val="3400"/>
              </a:spcBef>
              <a:buBlip>
                <a:blip r:embed="rId2"/>
              </a:buBlip>
              <a:defRPr sz="3420"/>
            </a:pPr>
            <a:r>
              <a:t>Algorithm</a:t>
            </a:r>
          </a:p>
          <a:p>
            <a:pPr marL="0" indent="0" defTabSz="434340">
              <a:spcBef>
                <a:spcPts val="3400"/>
              </a:spcBef>
              <a:buSzTx/>
              <a:buNone/>
              <a:defRPr sz="3420"/>
            </a:pPr>
            <a:r>
              <a:t>wikipedia — In mathematics and computer science, an algorithm is an unambiguous specification of how to solve a class of problems. Algorithms can perform calculation, data processing and automated reasoning tasks.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instantiate an object: “new”</a:t>
            </a:r>
          </a:p>
        </p:txBody>
      </p:sp>
      <p:sp>
        <p:nvSpPr>
          <p:cNvPr id="654"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55" name="Oval" descr="Oval"/>
          <p:cNvPicPr>
            <a:picLocks noChangeAspect="0"/>
          </p:cNvPicPr>
          <p:nvPr/>
        </p:nvPicPr>
        <p:blipFill>
          <a:blip r:embed="rId3">
            <a:extLst/>
          </a:blip>
          <a:stretch>
            <a:fillRect/>
          </a:stretch>
        </p:blipFill>
        <p:spPr>
          <a:xfrm>
            <a:off x="4187843" y="7050793"/>
            <a:ext cx="992820" cy="699266"/>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access the new object: reference</a:t>
            </a:r>
          </a:p>
        </p:txBody>
      </p:sp>
      <p:sp>
        <p:nvSpPr>
          <p:cNvPr id="659"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60" name="Oval" descr="Oval"/>
          <p:cNvPicPr>
            <a:picLocks noChangeAspect="0"/>
          </p:cNvPicPr>
          <p:nvPr/>
        </p:nvPicPr>
        <p:blipFill>
          <a:blip r:embed="rId3">
            <a:extLst/>
          </a:blip>
          <a:stretch>
            <a:fillRect/>
          </a:stretch>
        </p:blipFill>
        <p:spPr>
          <a:xfrm>
            <a:off x="3032562" y="7079202"/>
            <a:ext cx="992821" cy="699265"/>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how to refer to itself (the instance at runtime)?</a:t>
            </a:r>
          </a:p>
        </p:txBody>
      </p:sp>
      <p:sp>
        <p:nvSpPr>
          <p:cNvPr id="664" name="public class Rational…"/>
          <p:cNvSpPr txBox="1"/>
          <p:nvPr/>
        </p:nvSpPr>
        <p:spPr>
          <a:xfrm>
            <a:off x="4168119" y="5237553"/>
            <a:ext cx="4138316"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 Rational</a:t>
            </a:r>
            <a:endParaRPr b="1"/>
          </a:p>
          <a:p>
            <a:pPr algn="l">
              <a:defRPr sz="1600">
                <a:solidFill>
                  <a:srgbClr val="000000"/>
                </a:solidFill>
                <a:latin typeface="Courier New"/>
                <a:ea typeface="Courier New"/>
                <a:cs typeface="Courier New"/>
                <a:sym typeface="Courier New"/>
              </a:defRPr>
            </a:pPr>
            <a:r>
              <a:rPr b="1"/>
              <a:t>{</a:t>
            </a:r>
          </a:p>
          <a:p>
            <a:pPr algn="l">
              <a:defRPr i="1" sz="16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num; </a:t>
            </a:r>
            <a:r>
              <a:t>//numerator</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Rational</a:t>
            </a:r>
            <a:r>
              <a:t>(</a:t>
            </a:r>
            <a:r>
              <a:rPr b="1"/>
              <a:t>int</a:t>
            </a:r>
            <a:r>
              <a:t> num)</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this</a:t>
            </a:r>
            <a:r>
              <a:t>.num = num;</a:t>
            </a:r>
            <a:endParaRPr b="1"/>
          </a:p>
          <a:p>
            <a:pPr algn="l">
              <a:defRPr sz="1600">
                <a:solidFill>
                  <a:srgbClr val="000000"/>
                </a:solidFill>
                <a:latin typeface="Courier New"/>
                <a:ea typeface="Courier New"/>
                <a:cs typeface="Courier New"/>
                <a:sym typeface="Courier New"/>
              </a:defRPr>
            </a:pPr>
            <a:r>
              <a:rPr b="1"/>
              <a:t>    </a:t>
            </a:r>
            <a:r>
              <a:t>}</a:t>
            </a:r>
          </a:p>
          <a:p>
            <a:pPr algn="l">
              <a:defRPr sz="1600">
                <a:solidFill>
                  <a:srgbClr val="000000"/>
                </a:solidFill>
                <a:latin typeface="Courier New"/>
                <a:ea typeface="Courier New"/>
                <a:cs typeface="Courier New"/>
                <a:sym typeface="Courier New"/>
              </a:defRPr>
            </a:pPr>
            <a:r>
              <a:rPr b="1"/>
              <a:t>}</a:t>
            </a:r>
          </a:p>
        </p:txBody>
      </p:sp>
      <p:pic>
        <p:nvPicPr>
          <p:cNvPr id="665" name="Oval" descr="Oval"/>
          <p:cNvPicPr>
            <a:picLocks noChangeAspect="0"/>
          </p:cNvPicPr>
          <p:nvPr/>
        </p:nvPicPr>
        <p:blipFill>
          <a:blip r:embed="rId3">
            <a:extLst/>
          </a:blip>
          <a:stretch>
            <a:fillRect/>
          </a:stretch>
        </p:blipFill>
        <p:spPr>
          <a:xfrm>
            <a:off x="5081652" y="6221372"/>
            <a:ext cx="841308" cy="680327"/>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can I own an instance of my kind?</a:t>
            </a:r>
          </a:p>
        </p:txBody>
      </p:sp>
      <p:sp>
        <p:nvSpPr>
          <p:cNvPr id="669" name="public class Puppy {…"/>
          <p:cNvSpPr txBox="1"/>
          <p:nvPr/>
        </p:nvSpPr>
        <p:spPr>
          <a:xfrm>
            <a:off x="2919284" y="5448472"/>
            <a:ext cx="6942932"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public class</a:t>
            </a:r>
            <a:r>
              <a:rPr b="0"/>
              <a:t> Puppy {</a:t>
            </a:r>
            <a:endParaRPr b="0"/>
          </a:p>
          <a:p>
            <a:pPr algn="l">
              <a:defRPr sz="1600">
                <a:solidFill>
                  <a:srgbClr val="000000"/>
                </a:solidFill>
                <a:latin typeface="Courier New"/>
                <a:ea typeface="Courier New"/>
                <a:cs typeface="Courier New"/>
                <a:sym typeface="Courier New"/>
              </a:defRPr>
            </a:pPr>
            <a:r>
              <a:t>    </a:t>
            </a:r>
            <a:r>
              <a:rPr b="1"/>
              <a:t>private</a:t>
            </a:r>
            <a:r>
              <a:t> Puppy another;</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"Passed Name is :"</a:t>
            </a:r>
            <a:r>
              <a:t> + name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i="1" sz="1600">
                <a:solidFill>
                  <a:srgbClr val="959395"/>
                </a:solidFill>
                <a:latin typeface="Courier New"/>
                <a:ea typeface="Courier New"/>
                <a:cs typeface="Courier New"/>
                <a:sym typeface="Courier New"/>
              </a:defRPr>
            </a:pPr>
            <a:r>
              <a:rPr i="0">
                <a:solidFill>
                  <a:srgbClr val="000000"/>
                </a:solidFill>
              </a:rPr>
              <a:t>    </a:t>
            </a:r>
            <a:r>
              <a:t>// to make a puppy</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 void</a:t>
            </a:r>
            <a:r>
              <a:t> </a:t>
            </a:r>
            <a:r>
              <a:rPr>
                <a:solidFill>
                  <a:srgbClr val="021994"/>
                </a:solidFill>
              </a:rPr>
              <a:t>makeAnother</a:t>
            </a:r>
            <a:r>
              <a:t>(String name) {</a:t>
            </a:r>
          </a:p>
          <a:p>
            <a:pPr algn="l">
              <a:defRPr sz="1600">
                <a:solidFill>
                  <a:srgbClr val="000000"/>
                </a:solidFill>
                <a:latin typeface="Courier New"/>
                <a:ea typeface="Courier New"/>
                <a:cs typeface="Courier New"/>
                <a:sym typeface="Courier New"/>
              </a:defRPr>
            </a:pPr>
            <a:r>
              <a:t>        another = </a:t>
            </a:r>
            <a:r>
              <a:rPr b="1"/>
              <a:t>new</a:t>
            </a:r>
            <a:r>
              <a:t> </a:t>
            </a:r>
            <a:r>
              <a:rPr>
                <a:solidFill>
                  <a:srgbClr val="021994"/>
                </a:solidFill>
              </a:rPr>
              <a:t>Puppy</a:t>
            </a:r>
            <a:r>
              <a:t>(name);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600">
                <a:solidFill>
                  <a:srgbClr val="000000"/>
                </a:solidFill>
                <a:latin typeface="Courier New"/>
                <a:ea typeface="Courier New"/>
                <a:cs typeface="Courier New"/>
                <a:sym typeface="Courier New"/>
              </a:defRPr>
            </a:pPr>
            <a:r>
              <a:t>        Puppy myPuppy = </a:t>
            </a:r>
            <a:r>
              <a:rPr b="1"/>
              <a:t>new</a:t>
            </a:r>
            <a:r>
              <a:t> </a:t>
            </a:r>
            <a:r>
              <a:rPr>
                <a:solidFill>
                  <a:srgbClr val="021994"/>
                </a:solidFill>
              </a:rPr>
              <a:t>Puppy</a:t>
            </a:r>
            <a:r>
              <a:t>( </a:t>
            </a:r>
            <a:r>
              <a:rPr>
                <a:solidFill>
                  <a:srgbClr val="CD1D00"/>
                </a:solidFill>
              </a:rPr>
              <a:t>"tommy"</a:t>
            </a:r>
            <a:r>
              <a:t> );</a:t>
            </a:r>
          </a:p>
          <a:p>
            <a:pPr algn="l">
              <a:defRPr sz="1600">
                <a:solidFill>
                  <a:srgbClr val="000000"/>
                </a:solidFill>
                <a:latin typeface="Courier New"/>
                <a:ea typeface="Courier New"/>
                <a:cs typeface="Courier New"/>
                <a:sym typeface="Courier New"/>
              </a:defRPr>
            </a:pPr>
            <a:r>
              <a:t>        myPuppy.</a:t>
            </a:r>
            <a:r>
              <a:rPr>
                <a:solidFill>
                  <a:srgbClr val="021994"/>
                </a:solidFill>
              </a:rPr>
              <a:t>makeAnother</a:t>
            </a:r>
            <a:r>
              <a:t>(</a:t>
            </a:r>
            <a:r>
              <a:rPr>
                <a:solidFill>
                  <a:srgbClr val="CD1D00"/>
                </a:solidFill>
              </a:rPr>
              <a:t>"Chester"</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2" name="Static"/>
          <p:cNvSpPr txBox="1"/>
          <p:nvPr>
            <p:ph type="body" idx="1"/>
          </p:nvPr>
        </p:nvSpPr>
        <p:spPr>
          <a:prstGeom prst="rect">
            <a:avLst/>
          </a:prstGeom>
        </p:spPr>
        <p:txBody>
          <a:bodyPr anchor="t"/>
          <a:lstStyle>
            <a:lvl1pPr>
              <a:buBlip>
                <a:blip r:embed="rId2"/>
              </a:buBlip>
            </a:lvl1pPr>
          </a:lstStyle>
          <a:p>
            <a:pPr/>
            <a:r>
              <a:t>Static</a:t>
            </a:r>
          </a:p>
        </p:txBody>
      </p:sp>
      <p:sp>
        <p:nvSpPr>
          <p:cNvPr id="673" name="public class Puppy {…"/>
          <p:cNvSpPr txBox="1"/>
          <p:nvPr/>
        </p:nvSpPr>
        <p:spPr>
          <a:xfrm>
            <a:off x="1797128" y="3860035"/>
            <a:ext cx="861960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800">
                <a:solidFill>
                  <a:srgbClr val="959395"/>
                </a:solidFill>
                <a:latin typeface="Courier New"/>
                <a:ea typeface="Courier New"/>
                <a:cs typeface="Courier New"/>
                <a:sym typeface="Courier New"/>
              </a:defRPr>
            </a:pPr>
            <a:r>
              <a:rPr i="0">
                <a:solidFill>
                  <a:srgbClr val="000000"/>
                </a:solidFill>
              </a:rPr>
              <a:t>        </a:t>
            </a:r>
            <a:r>
              <a:t>// Following statement would create an object myPuppy</a:t>
            </a:r>
            <a:endParaRPr i="0">
              <a:solidFill>
                <a:srgbClr val="000000"/>
              </a:solidFill>
            </a:endParaRPr>
          </a:p>
          <a:p>
            <a:pPr algn="l">
              <a:defRPr sz="1800">
                <a:solidFill>
                  <a:srgbClr val="000000"/>
                </a:solidFill>
                <a:latin typeface="Courier New"/>
                <a:ea typeface="Courier New"/>
                <a:cs typeface="Courier New"/>
                <a:sym typeface="Courier New"/>
              </a:defRPr>
            </a:pPr>
            <a:r>
              <a:t>        </a:t>
            </a:r>
            <a:r>
              <a:t>Puppy myPuppy = </a:t>
            </a:r>
            <a:r>
              <a:rPr b="1"/>
              <a:t>new</a:t>
            </a:r>
            <a:r>
              <a:t> </a:t>
            </a:r>
            <a:r>
              <a:rPr>
                <a:solidFill>
                  <a:srgbClr val="021994"/>
                </a:solidFill>
              </a:rPr>
              <a:t>Puppy</a:t>
            </a:r>
            <a:r>
              <a:t>( </a:t>
            </a:r>
            <a:r>
              <a:rPr>
                <a:solidFill>
                  <a:srgbClr val="CD1D00"/>
                </a:solidFill>
              </a:rPr>
              <a:t>"tommy"</a:t>
            </a:r>
            <a:r>
              <a:t> );</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74" name="Oval" descr="Oval"/>
          <p:cNvPicPr>
            <a:picLocks noChangeAspect="0"/>
          </p:cNvPicPr>
          <p:nvPr/>
        </p:nvPicPr>
        <p:blipFill>
          <a:blip r:embed="rId3">
            <a:extLst/>
          </a:blip>
          <a:stretch>
            <a:fillRect/>
          </a:stretch>
        </p:blipFill>
        <p:spPr>
          <a:xfrm>
            <a:off x="3182299" y="5185767"/>
            <a:ext cx="1096985" cy="737144"/>
          </a:xfrm>
          <a:prstGeom prst="rect">
            <a:avLst/>
          </a:prstGeom>
          <a:effectLst>
            <a:outerShdw sx="100000" sy="100000" kx="0" ky="0" algn="b" rotWithShape="0" blurRad="63500" dist="0" dir="16200000">
              <a:srgbClr val="000000">
                <a:alpha val="50000"/>
              </a:srgbClr>
            </a:outerShdw>
          </a:effectLst>
        </p:spPr>
      </p:pic>
      <p:sp>
        <p:nvSpPr>
          <p:cNvPr id="675" name="Remember this? not everything…"/>
          <p:cNvSpPr txBox="1"/>
          <p:nvPr/>
        </p:nvSpPr>
        <p:spPr>
          <a:xfrm rot="20220000">
            <a:off x="6164015" y="6529763"/>
            <a:ext cx="6509993" cy="11636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Remember this? not everything</a:t>
            </a:r>
          </a:p>
          <a:p>
            <a:pPr>
              <a:defRPr sz="2800"/>
            </a:pPr>
            <a:r>
              <a:t>is made on the fly</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8" name="Static"/>
          <p:cNvSpPr txBox="1"/>
          <p:nvPr>
            <p:ph type="body" idx="1"/>
          </p:nvPr>
        </p:nvSpPr>
        <p:spPr>
          <a:prstGeom prst="rect">
            <a:avLst/>
          </a:prstGeom>
        </p:spPr>
        <p:txBody>
          <a:bodyPr anchor="t"/>
          <a:lstStyle>
            <a:lvl1pPr>
              <a:buBlip>
                <a:blip r:embed="rId2"/>
              </a:buBlip>
            </a:lvl1pPr>
          </a:lstStyle>
          <a:p>
            <a:pPr/>
            <a:r>
              <a:t>Static</a:t>
            </a:r>
          </a:p>
        </p:txBody>
      </p:sp>
      <p:sp>
        <p:nvSpPr>
          <p:cNvPr id="679" name="import java.util.*;…"/>
          <p:cNvSpPr txBox="1"/>
          <p:nvPr/>
        </p:nvSpPr>
        <p:spPr>
          <a:xfrm>
            <a:off x="3489417" y="3116431"/>
            <a:ext cx="6211293" cy="604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959395"/>
                </a:solidFill>
                <a:latin typeface="Courier New"/>
                <a:ea typeface="Courier New"/>
                <a:cs typeface="Courier New"/>
                <a:sym typeface="Courier New"/>
              </a:defRPr>
            </a:pPr>
            <a:r>
              <a:rPr b="1">
                <a:solidFill>
                  <a:srgbClr val="000000"/>
                </a:solidFill>
              </a:rPr>
              <a:t>import</a:t>
            </a:r>
            <a:r>
              <a:rPr>
                <a:solidFill>
                  <a:srgbClr val="000000"/>
                </a:solidFill>
              </a:rPr>
              <a:t> java.util.*;</a:t>
            </a:r>
            <a:endParaRPr>
              <a:solidFill>
                <a:srgbClr val="000000"/>
              </a:solidFill>
            </a:endParaRPr>
          </a:p>
          <a:p>
            <a:pPr algn="l">
              <a:defRPr sz="1600">
                <a:solidFill>
                  <a:srgbClr val="959395"/>
                </a:solidFill>
                <a:latin typeface="Courier New"/>
                <a:ea typeface="Courier New"/>
                <a:cs typeface="Courier New"/>
                <a:sym typeface="Courier New"/>
              </a:defRPr>
            </a:pPr>
            <a:r>
              <a:rPr b="1">
                <a:solidFill>
                  <a:srgbClr val="000000"/>
                </a:solidFill>
              </a:rPr>
              <a:t>public class</a:t>
            </a:r>
            <a:r>
              <a:rPr>
                <a:solidFill>
                  <a:srgbClr val="000000"/>
                </a:solidFill>
              </a:rPr>
              <a:t> GetListTest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Make a list of Integers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a:t>
            </a:r>
            <a:r>
              <a:rPr>
                <a:solidFill>
                  <a:srgbClr val="000000"/>
                </a:solidFill>
              </a:rPr>
              <a:t> List&lt;Integer&gt;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ret = new ArrayList();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ret.add(1);</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ret.add(2);</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ret.add(3);</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return</a:t>
            </a:r>
            <a:r>
              <a:rPr>
                <a:solidFill>
                  <a:srgbClr val="000000"/>
                </a:solidFill>
              </a:rPr>
              <a:t> ret;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Write contents of List a.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 void</a:t>
            </a:r>
            <a:r>
              <a:rPr>
                <a:solidFill>
                  <a:srgbClr val="000000"/>
                </a:solidFill>
              </a:rPr>
              <a:t> </a:t>
            </a:r>
            <a:r>
              <a:rPr>
                <a:solidFill>
                  <a:srgbClr val="021994"/>
                </a:solidFill>
              </a:rPr>
              <a:t>writeList</a:t>
            </a:r>
            <a:r>
              <a:rPr>
                <a:solidFill>
                  <a:srgbClr val="000000"/>
                </a:solidFill>
              </a:rPr>
              <a:t>(List&lt;Integer&gt;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rPr>
                <a:solidFill>
                  <a:srgbClr val="CD1D00"/>
                </a:solidFill>
              </a:rPr>
              <a:t>"List is : "</a:t>
            </a:r>
            <a:r>
              <a:rPr>
                <a:solidFill>
                  <a:srgbClr val="000000"/>
                </a:solidFill>
              </a:rPr>
              <a:t> +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 static void</a:t>
            </a:r>
            <a:r>
              <a:rPr>
                <a:solidFill>
                  <a:srgbClr val="000000"/>
                </a:solidFill>
              </a:rPr>
              <a:t> </a:t>
            </a:r>
            <a:r>
              <a:rPr>
                <a:solidFill>
                  <a:srgbClr val="021994"/>
                </a:solidFill>
              </a:rPr>
              <a:t>main</a:t>
            </a:r>
            <a:r>
              <a:rPr>
                <a:solidFill>
                  <a:srgbClr val="000000"/>
                </a:solidFill>
              </a:rPr>
              <a:t>(String[] args)</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list =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a:solidFill>
                  <a:srgbClr val="021994"/>
                </a:solidFill>
              </a:rPr>
              <a:t>writeList</a:t>
            </a:r>
            <a:r>
              <a:rPr>
                <a:solidFill>
                  <a:srgbClr val="000000"/>
                </a:solidFill>
              </a:rPr>
              <a:t>(list);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2" name="Object accessibility/visibility…"/>
          <p:cNvSpPr txBox="1"/>
          <p:nvPr>
            <p:ph type="body" idx="1"/>
          </p:nvPr>
        </p:nvSpPr>
        <p:spPr>
          <a:prstGeom prst="rect">
            <a:avLst/>
          </a:prstGeom>
        </p:spPr>
        <p:txBody>
          <a:bodyPr anchor="t"/>
          <a:lstStyle/>
          <a:p>
            <a:pPr>
              <a:buBlip>
                <a:blip r:embed="rId2"/>
              </a:buBlip>
            </a:pPr>
            <a:r>
              <a:t>Object accessibility/visibility </a:t>
            </a:r>
          </a:p>
          <a:p>
            <a:pPr>
              <a:buSzPct val="100000"/>
              <a:buChar char="-"/>
            </a:pPr>
            <a:r>
              <a:t>Public, Private </a:t>
            </a:r>
            <a:r>
              <a:rPr>
                <a:solidFill>
                  <a:schemeClr val="accent5">
                    <a:hueOff val="457874"/>
                    <a:satOff val="-29218"/>
                    <a:lumOff val="-29125"/>
                  </a:schemeClr>
                </a:solidFill>
              </a:rPr>
              <a:t>and Protected</a:t>
            </a:r>
            <a:endParaRPr>
              <a:solidFill>
                <a:schemeClr val="accent5">
                  <a:hueOff val="457874"/>
                  <a:satOff val="-29218"/>
                  <a:lumOff val="-29125"/>
                </a:schemeClr>
              </a:solidFill>
            </a:endParaRPr>
          </a:p>
          <a:p>
            <a:pPr>
              <a:buSzPct val="100000"/>
              <a:buChar char="-"/>
              <a:defRPr>
                <a:solidFill>
                  <a:schemeClr val="accent3"/>
                </a:solidFill>
              </a:defRPr>
            </a:pPr>
            <a:r>
              <a:t>The concept of “scope”</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5"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graphicFrame>
        <p:nvGraphicFramePr>
          <p:cNvPr id="686" name="Table"/>
          <p:cNvGraphicFramePr/>
          <p:nvPr/>
        </p:nvGraphicFramePr>
        <p:xfrm>
          <a:off x="959544" y="3975100"/>
          <a:ext cx="11098412" cy="509795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217142"/>
                <a:gridCol w="2217142"/>
                <a:gridCol w="2217142"/>
                <a:gridCol w="2217142"/>
                <a:gridCol w="2217142"/>
              </a:tblGrid>
              <a:tr h="1017051">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class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in package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sub classss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Outside</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public</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protected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default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r h="1017051">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private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89" name="Object accessibility/visibility…"/>
          <p:cNvSpPr txBox="1"/>
          <p:nvPr>
            <p:ph type="body" idx="1"/>
          </p:nvPr>
        </p:nvSpPr>
        <p:spPr>
          <a:prstGeom prst="rect">
            <a:avLst/>
          </a:prstGeom>
        </p:spPr>
        <p:txBody>
          <a:bodyPr anchor="t"/>
          <a:lstStyle/>
          <a:p>
            <a:pPr marL="531494" indent="-531494" defTabSz="425195">
              <a:spcBef>
                <a:spcPts val="3300"/>
              </a:spcBef>
              <a:buBlip>
                <a:blip r:embed="rId2"/>
              </a:buBlip>
              <a:defRPr sz="3348"/>
            </a:pPr>
            <a:r>
              <a:t>Object accessibility/visibility </a:t>
            </a:r>
          </a:p>
          <a:p>
            <a:pPr marL="0" indent="0" defTabSz="425195">
              <a:spcBef>
                <a:spcPts val="3300"/>
              </a:spcBef>
              <a:buSzTx/>
              <a:buNone/>
              <a:defRPr sz="3348"/>
            </a:pPr>
            <a:r>
              <a:t>access control is compile time feature and checked when you compile your program. It is applied at class level and not at instance level. In other words, we are able to access the private members of another instance from same class.</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2" name="Object accessibility/visibility"/>
          <p:cNvSpPr txBox="1"/>
          <p:nvPr>
            <p:ph type="body" idx="1"/>
          </p:nvPr>
        </p:nvSpPr>
        <p:spPr>
          <a:prstGeom prst="rect">
            <a:avLst/>
          </a:prstGeom>
        </p:spPr>
        <p:txBody>
          <a:bodyPr anchor="t"/>
          <a:lstStyle>
            <a:lvl1pPr>
              <a:buBlip>
                <a:blip r:embed="rId2"/>
              </a:buBlip>
            </a:lvl1pPr>
          </a:lstStyle>
          <a:p>
            <a:pPr/>
            <a:r>
              <a:t>Object accessibility/visibility</a:t>
            </a:r>
          </a:p>
        </p:txBody>
      </p:sp>
      <p:sp>
        <p:nvSpPr>
          <p:cNvPr id="693" name="public class AccessControlDemo…"/>
          <p:cNvSpPr txBox="1"/>
          <p:nvPr/>
        </p:nvSpPr>
        <p:spPr>
          <a:xfrm>
            <a:off x="1910798" y="3619500"/>
            <a:ext cx="9610366"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public class</a:t>
            </a:r>
            <a:r>
              <a:t> AccessControlDemo </a:t>
            </a:r>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variable</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privateMemberVariable = </a:t>
            </a:r>
            <a:r>
              <a:rPr>
                <a:solidFill>
                  <a:srgbClr val="006DBC"/>
                </a:solidFill>
              </a:rPr>
              <a:t>null</a:t>
            </a:r>
            <a:r>
              <a: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//Private member method</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private</a:t>
            </a:r>
            <a:r>
              <a:t> String </a:t>
            </a:r>
            <a:r>
              <a:rPr>
                <a:solidFill>
                  <a:srgbClr val="021994"/>
                </a:solidFill>
              </a:rPr>
              <a:t>privateMethod</a:t>
            </a:r>
            <a:r>
              <a:t>(){</a:t>
            </a:r>
          </a:p>
          <a:p>
            <a:pPr algn="l">
              <a:defRPr sz="1400">
                <a:solidFill>
                  <a:srgbClr val="000000"/>
                </a:solidFill>
                <a:latin typeface="Courier New"/>
                <a:ea typeface="Courier New"/>
                <a:cs typeface="Courier New"/>
                <a:sym typeface="Courier New"/>
              </a:defRPr>
            </a:pPr>
            <a:r>
              <a:t>  </a:t>
            </a:r>
            <a:r>
              <a:rPr b="1"/>
              <a:t>return</a:t>
            </a:r>
            <a:r>
              <a:t> privateMemberVariable;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t>AccessControlDemo</a:t>
            </a:r>
            <a:r>
              <a:rPr>
                <a:solidFill>
                  <a:srgbClr val="000000"/>
                </a:solidFill>
              </a:rPr>
              <a:t>(String str) {</a:t>
            </a:r>
            <a:endParaRPr>
              <a:solidFill>
                <a:srgbClr val="000000"/>
              </a:solidFill>
            </a:endParaRPr>
          </a:p>
          <a:p>
            <a:pPr algn="l">
              <a:defRPr sz="1400">
                <a:solidFill>
                  <a:srgbClr val="000000"/>
                </a:solidFill>
                <a:latin typeface="Courier New"/>
                <a:ea typeface="Courier New"/>
                <a:cs typeface="Courier New"/>
                <a:sym typeface="Courier New"/>
              </a:defRPr>
            </a:pPr>
            <a:r>
              <a:t>  privateMemberVariable = str;</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void</a:t>
            </a:r>
            <a:r>
              <a:t> </a:t>
            </a:r>
            <a:r>
              <a:rPr>
                <a:solidFill>
                  <a:srgbClr val="021994"/>
                </a:solidFill>
              </a:rPr>
              <a:t>demoAccessOtherClass</a:t>
            </a:r>
            <a:r>
              <a:t>(AccessControlDemo otherInstance)</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//Access private members of second instance</a:t>
            </a:r>
            <a:endParaRPr i="0">
              <a:solidFill>
                <a:srgbClr val="000000"/>
              </a:solidFill>
            </a:endParaRPr>
          </a:p>
          <a:p>
            <a:pPr algn="l">
              <a:defRPr sz="14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"Private member variable :"</a:t>
            </a:r>
            <a:r>
              <a:t> + otherInstance.privateMemberVariable);</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"Private member method :"</a:t>
            </a:r>
            <a:r>
              <a:rPr>
                <a:solidFill>
                  <a:srgbClr val="000000"/>
                </a:solidFill>
              </a:rPr>
              <a:t> + otherInstance.</a:t>
            </a:r>
            <a:r>
              <a:rPr>
                <a:solidFill>
                  <a:srgbClr val="021994"/>
                </a:solidFill>
              </a:rPr>
              <a:t>privateMethod</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400">
                <a:solidFill>
                  <a:srgbClr val="000000"/>
                </a:solidFill>
                <a:latin typeface="Courier New"/>
                <a:ea typeface="Courier New"/>
                <a:cs typeface="Courier New"/>
                <a:sym typeface="Courier New"/>
              </a:defRPr>
            </a:pPr>
            <a:r>
              <a:t>  AccessControlDemo firstInstance = </a:t>
            </a:r>
            <a:r>
              <a:rPr b="1"/>
              <a:t>new</a:t>
            </a:r>
            <a:r>
              <a:t> </a:t>
            </a:r>
            <a:r>
              <a:rPr>
                <a:solidFill>
                  <a:srgbClr val="021994"/>
                </a:solidFill>
              </a:rPr>
              <a:t>AccessControlDemo</a:t>
            </a:r>
            <a:r>
              <a:t>(</a:t>
            </a:r>
            <a:r>
              <a:rPr>
                <a:solidFill>
                  <a:srgbClr val="CD1D00"/>
                </a:solidFill>
              </a:rPr>
              <a:t>"first instance"</a:t>
            </a:r>
            <a:r>
              <a:t>);</a:t>
            </a:r>
          </a:p>
          <a:p>
            <a:pPr algn="l">
              <a:defRPr sz="1400">
                <a:solidFill>
                  <a:srgbClr val="000000"/>
                </a:solidFill>
                <a:latin typeface="Courier New"/>
                <a:ea typeface="Courier New"/>
                <a:cs typeface="Courier New"/>
                <a:sym typeface="Courier New"/>
              </a:defRPr>
            </a:pPr>
            <a:r>
              <a:t>  AccessControlDemo secondInstance = </a:t>
            </a:r>
            <a:r>
              <a:rPr b="1"/>
              <a:t>new</a:t>
            </a:r>
            <a:r>
              <a:t> </a:t>
            </a:r>
            <a:r>
              <a:rPr>
                <a:solidFill>
                  <a:srgbClr val="021994"/>
                </a:solidFill>
              </a:rPr>
              <a:t>AccessControlDemo</a:t>
            </a:r>
            <a:r>
              <a:t>(</a:t>
            </a:r>
            <a:r>
              <a:rPr>
                <a:solidFill>
                  <a:srgbClr val="CD1D00"/>
                </a:solidFill>
              </a:rPr>
              <a:t>"second instance"</a:t>
            </a:r>
            <a:r>
              <a:t>);</a:t>
            </a:r>
          </a:p>
          <a:p>
            <a:pPr algn="l">
              <a:defRPr sz="1400">
                <a:solidFill>
                  <a:srgbClr val="000000"/>
                </a:solidFill>
                <a:latin typeface="Courier New"/>
                <a:ea typeface="Courier New"/>
                <a:cs typeface="Courier New"/>
                <a:sym typeface="Courier New"/>
              </a:defRPr>
            </a:pPr>
            <a:r>
              <a:t>  </a:t>
            </a:r>
          </a:p>
          <a:p>
            <a:pPr algn="l">
              <a:defRPr sz="1400">
                <a:solidFill>
                  <a:srgbClr val="021994"/>
                </a:solidFill>
                <a:latin typeface="Courier New"/>
                <a:ea typeface="Courier New"/>
                <a:cs typeface="Courier New"/>
                <a:sym typeface="Courier New"/>
              </a:defRPr>
            </a:pPr>
            <a:r>
              <a:rPr>
                <a:solidFill>
                  <a:srgbClr val="000000"/>
                </a:solidFill>
              </a:rPr>
              <a:t>  firstInstance.</a:t>
            </a:r>
            <a:r>
              <a:t>demoAccessOtherClass</a:t>
            </a:r>
            <a:r>
              <a:rPr>
                <a:solidFill>
                  <a:srgbClr val="000000"/>
                </a:solidFill>
              </a:rPr>
              <a:t>(secondInstance);</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Debug and Analysis…"/>
          <p:cNvSpPr txBox="1"/>
          <p:nvPr>
            <p:ph type="body" idx="1"/>
          </p:nvPr>
        </p:nvSpPr>
        <p:spPr>
          <a:prstGeom prst="rect">
            <a:avLst/>
          </a:prstGeom>
        </p:spPr>
        <p:txBody>
          <a:bodyPr anchor="t"/>
          <a:lstStyle/>
          <a:p>
            <a:pPr>
              <a:buBlip>
                <a:blip r:embed="rId2"/>
              </a:buBlip>
            </a:pPr>
            <a:r>
              <a:t>Debug and Analysis</a:t>
            </a:r>
          </a:p>
          <a:p>
            <a:pPr marL="0" indent="0">
              <a:buSzTx/>
              <a:buNone/>
            </a:pPr>
            <a:r>
              <a:t>It is simply some capability you will have after writing code for a while.</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96"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signature (identifier)</a:t>
            </a:r>
          </a:p>
          <a:p>
            <a:pPr marL="0" indent="0">
              <a:buSzTx/>
              <a:buNone/>
            </a:pPr>
            <a:r>
              <a:t>method name + parameter types (return type is not considered)</a:t>
            </a:r>
          </a:p>
          <a:p>
            <a:pPr>
              <a:buSzPct val="100000"/>
              <a:buChar char="-"/>
            </a:pPr>
            <a:r>
              <a:t>Method overloading</a:t>
            </a:r>
          </a:p>
        </p:txBody>
      </p:sp>
      <p:sp>
        <p:nvSpPr>
          <p:cNvPr id="697" name="public class DoOperations…"/>
          <p:cNvSpPr txBox="1"/>
          <p:nvPr/>
        </p:nvSpPr>
        <p:spPr>
          <a:xfrm>
            <a:off x="1962939" y="7561580"/>
            <a:ext cx="7186812"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DoOperations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int</a:t>
            </a:r>
            <a:r>
              <a:t> </a:t>
            </a:r>
            <a:r>
              <a:rPr>
                <a:solidFill>
                  <a:srgbClr val="021994"/>
                </a:solidFill>
              </a:rPr>
              <a:t>product</a:t>
            </a:r>
            <a:r>
              <a:t>(</a:t>
            </a:r>
            <a:r>
              <a:rPr b="1"/>
              <a:t>int</a:t>
            </a:r>
            <a:r>
              <a:t> n) { </a:t>
            </a:r>
            <a:r>
              <a:rPr b="1"/>
              <a:t>return</a:t>
            </a:r>
            <a:r>
              <a:t> n * n;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double</a:t>
            </a:r>
            <a:r>
              <a:t> x) { </a:t>
            </a:r>
            <a:r>
              <a:rPr b="1"/>
              <a:t>return</a:t>
            </a:r>
            <a:r>
              <a:t> x * x;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int</a:t>
            </a:r>
            <a:r>
              <a:t> x, </a:t>
            </a:r>
            <a:r>
              <a:rPr b="1"/>
              <a:t>int</a:t>
            </a:r>
            <a:r>
              <a:t> y) { </a:t>
            </a:r>
            <a:r>
              <a:rPr b="1"/>
              <a:t>return</a:t>
            </a:r>
            <a:r>
              <a:t> x * y; }</a:t>
            </a:r>
          </a:p>
          <a:p>
            <a:pPr algn="l">
              <a:defRPr sz="16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0"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1" name="Pass primitive values"/>
          <p:cNvSpPr txBox="1"/>
          <p:nvPr/>
        </p:nvSpPr>
        <p:spPr>
          <a:xfrm rot="20220000">
            <a:off x="7236709" y="6796463"/>
            <a:ext cx="4364605"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primitive values</a:t>
            </a:r>
          </a:p>
        </p:txBody>
      </p:sp>
      <p:sp>
        <p:nvSpPr>
          <p:cNvPr id="702" name="public class ParamTest…"/>
          <p:cNvSpPr txBox="1"/>
          <p:nvPr/>
        </p:nvSpPr>
        <p:spPr>
          <a:xfrm>
            <a:off x="2481408" y="5535029"/>
            <a:ext cx="5479654"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ParamTest</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foo</a:t>
            </a:r>
            <a:r>
              <a:t>(</a:t>
            </a:r>
            <a:r>
              <a:rPr b="1"/>
              <a:t>int</a:t>
            </a:r>
            <a:r>
              <a:t> x, </a:t>
            </a:r>
            <a:r>
              <a:rPr b="1"/>
              <a:t>double</a:t>
            </a:r>
            <a:r>
              <a:t> y)</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x = </a:t>
            </a:r>
            <a:r>
              <a:rPr>
                <a:solidFill>
                  <a:srgbClr val="BF8F00"/>
                </a:solidFill>
              </a:rPr>
              <a:t>3</a:t>
            </a:r>
            <a:r>
              <a:t>;</a:t>
            </a:r>
          </a:p>
          <a:p>
            <a:pPr algn="l">
              <a:defRPr sz="1600">
                <a:solidFill>
                  <a:srgbClr val="000000"/>
                </a:solidFill>
                <a:latin typeface="Courier New"/>
                <a:ea typeface="Courier New"/>
                <a:cs typeface="Courier New"/>
                <a:sym typeface="Courier New"/>
              </a:defRPr>
            </a:pPr>
            <a:r>
              <a:t>        y = </a:t>
            </a:r>
            <a:r>
              <a:rPr>
                <a:solidFill>
                  <a:srgbClr val="BF8F00"/>
                </a:solidFill>
              </a:rPr>
              <a:t>2.5</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int</a:t>
            </a:r>
            <a:r>
              <a:t> a = </a:t>
            </a:r>
            <a:r>
              <a:rPr>
                <a:solidFill>
                  <a:srgbClr val="BF8F00"/>
                </a:solidFill>
              </a:rPr>
              <a:t>7</a:t>
            </a:r>
            <a:r>
              <a:t>;</a:t>
            </a:r>
          </a:p>
          <a:p>
            <a:pPr algn="l">
              <a:defRPr sz="1600">
                <a:solidFill>
                  <a:srgbClr val="000000"/>
                </a:solidFill>
                <a:latin typeface="Courier New"/>
                <a:ea typeface="Courier New"/>
                <a:cs typeface="Courier New"/>
                <a:sym typeface="Courier New"/>
              </a:defRPr>
            </a:pPr>
            <a:r>
              <a:t>        </a:t>
            </a:r>
            <a:r>
              <a:rPr b="1"/>
              <a:t>double</a:t>
            </a:r>
            <a:r>
              <a:t> b = </a:t>
            </a:r>
            <a:r>
              <a:rPr>
                <a:solidFill>
                  <a:srgbClr val="BF8F00"/>
                </a:solidFill>
              </a:rPr>
              <a:t>6.5</a:t>
            </a:r>
            <a:r>
              <a:t>;</a:t>
            </a:r>
          </a:p>
          <a:p>
            <a:pPr algn="l">
              <a:defRPr sz="1600">
                <a:solidFill>
                  <a:srgbClr val="000000"/>
                </a:solidFill>
                <a:latin typeface="Courier New"/>
                <a:ea typeface="Courier New"/>
                <a:cs typeface="Courier New"/>
                <a:sym typeface="Courier New"/>
              </a:defRPr>
            </a:pPr>
            <a:r>
              <a:t>        </a:t>
            </a:r>
            <a:r>
              <a:rPr>
                <a:solidFill>
                  <a:srgbClr val="021994"/>
                </a:solidFill>
              </a:rPr>
              <a:t>foo</a:t>
            </a:r>
            <a:r>
              <a:t>(a, b);</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05"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706" name="Pass reference values"/>
          <p:cNvSpPr txBox="1"/>
          <p:nvPr/>
        </p:nvSpPr>
        <p:spPr>
          <a:xfrm rot="20220000">
            <a:off x="7398869" y="5990666"/>
            <a:ext cx="4456943"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reference values</a:t>
            </a:r>
          </a:p>
        </p:txBody>
      </p:sp>
      <p:sp>
        <p:nvSpPr>
          <p:cNvPr id="707" name="/* Subtracts fee from balance */…"/>
          <p:cNvSpPr txBox="1"/>
          <p:nvPr/>
        </p:nvSpPr>
        <p:spPr>
          <a:xfrm>
            <a:off x="1957162" y="5574905"/>
            <a:ext cx="7796511" cy="307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i="1">
                <a:solidFill>
                  <a:srgbClr val="959395"/>
                </a:solidFill>
              </a:rPr>
              <a:t>/* Subtracts fee from balance */</a:t>
            </a:r>
            <a:endParaRPr i="1">
              <a:solidFill>
                <a:srgbClr val="959395"/>
              </a:solidFill>
            </a:endParaRP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chargeFee</a:t>
            </a:r>
            <a:r>
              <a:t>(BankAccount b, </a:t>
            </a:r>
            <a:r>
              <a:rPr b="1"/>
              <a:t>double</a:t>
            </a:r>
            <a:r>
              <a:t>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b.</a:t>
            </a:r>
            <a:r>
              <a:rPr>
                <a:solidFill>
                  <a:srgbClr val="021994"/>
                </a:solidFill>
              </a:rPr>
              <a:t>balance = b.balance - </a:t>
            </a:r>
            <a:r>
              <a:t>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FEE = </a:t>
            </a:r>
            <a:r>
              <a:rPr>
                <a:solidFill>
                  <a:srgbClr val="BF8F00"/>
                </a:solidFill>
              </a:rPr>
              <a:t>5.00</a:t>
            </a:r>
            <a:r>
              <a:t>;</a:t>
            </a:r>
          </a:p>
          <a:p>
            <a:pPr algn="l">
              <a:defRPr sz="1600">
                <a:solidFill>
                  <a:srgbClr val="000000"/>
                </a:solidFill>
                <a:latin typeface="Courier New"/>
                <a:ea typeface="Courier New"/>
                <a:cs typeface="Courier New"/>
                <a:sym typeface="Courier New"/>
              </a:defRPr>
            </a:pPr>
            <a:r>
              <a:t>    BankAccount andysAccount = </a:t>
            </a:r>
            <a:r>
              <a:rPr b="1"/>
              <a:t>new</a:t>
            </a:r>
            <a:r>
              <a:t> </a:t>
            </a:r>
            <a:r>
              <a:rPr>
                <a:solidFill>
                  <a:srgbClr val="021994"/>
                </a:solidFill>
              </a:rPr>
              <a:t>BankAccount</a:t>
            </a:r>
            <a:r>
              <a:t>(</a:t>
            </a:r>
            <a:r>
              <a:rPr>
                <a:solidFill>
                  <a:srgbClr val="CD1D00"/>
                </a:solidFill>
              </a:rPr>
              <a:t>"AndyS"</a:t>
            </a:r>
            <a:r>
              <a:t>, </a:t>
            </a:r>
            <a:r>
              <a:rPr>
                <a:solidFill>
                  <a:srgbClr val="BF8F00"/>
                </a:solidFill>
              </a:rPr>
              <a:t>7.00</a:t>
            </a:r>
            <a:r>
              <a:t>);</a:t>
            </a:r>
          </a:p>
          <a:p>
            <a:pPr algn="l">
              <a:defRPr sz="1600">
                <a:solidFill>
                  <a:srgbClr val="000000"/>
                </a:solidFill>
                <a:latin typeface="Courier New"/>
                <a:ea typeface="Courier New"/>
                <a:cs typeface="Courier New"/>
                <a:sym typeface="Courier New"/>
              </a:defRPr>
            </a:pPr>
            <a:r>
              <a:t>    </a:t>
            </a:r>
            <a:r>
              <a:rPr>
                <a:solidFill>
                  <a:srgbClr val="021994"/>
                </a:solidFill>
              </a:rPr>
              <a:t>chargeFee</a:t>
            </a:r>
            <a:r>
              <a:t>(andysAccount, FEE);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0" name="More about references…"/>
          <p:cNvSpPr txBox="1"/>
          <p:nvPr>
            <p:ph type="body" idx="1"/>
          </p:nvPr>
        </p:nvSpPr>
        <p:spPr>
          <a:prstGeom prst="rect">
            <a:avLst/>
          </a:prstGeom>
        </p:spPr>
        <p:txBody>
          <a:bodyPr anchor="t"/>
          <a:lstStyle/>
          <a:p>
            <a:pPr>
              <a:buBlip>
                <a:blip r:embed="rId2"/>
              </a:buBlip>
            </a:pPr>
            <a:r>
              <a:t>More about references</a:t>
            </a:r>
          </a:p>
          <a:p>
            <a:pPr>
              <a:buSzPct val="100000"/>
              <a:buChar char="-"/>
            </a:pPr>
            <a:r>
              <a:t>Null reference and object deallocation</a:t>
            </a:r>
          </a:p>
          <a:p>
            <a:pPr>
              <a:buSzPct val="100000"/>
              <a:buChar char="-"/>
            </a:pPr>
            <a:r>
              <a:t>garbage collection in Java: convenience and challenges</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3" name="Accessor method…"/>
          <p:cNvSpPr txBox="1"/>
          <p:nvPr>
            <p:ph type="body" idx="1"/>
          </p:nvPr>
        </p:nvSpPr>
        <p:spPr>
          <a:prstGeom prst="rect">
            <a:avLst/>
          </a:prstGeom>
        </p:spPr>
        <p:txBody>
          <a:bodyPr anchor="t"/>
          <a:lstStyle/>
          <a:p>
            <a:pPr>
              <a:buBlip>
                <a:blip r:embed="rId2"/>
              </a:buBlip>
            </a:pPr>
            <a:r>
              <a:t>Accessor method</a:t>
            </a:r>
          </a:p>
          <a:p>
            <a:pPr marL="0" indent="0">
              <a:buSzTx/>
              <a:buNone/>
            </a:pPr>
            <a:r>
              <a:t>An accessor method accesses a class object without altering the object. An accessor returns some information about the object.</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716" name="Mutator method…"/>
          <p:cNvSpPr txBox="1"/>
          <p:nvPr>
            <p:ph type="body" idx="1"/>
          </p:nvPr>
        </p:nvSpPr>
        <p:spPr>
          <a:prstGeom prst="rect">
            <a:avLst/>
          </a:prstGeom>
        </p:spPr>
        <p:txBody>
          <a:bodyPr anchor="t"/>
          <a:lstStyle/>
          <a:p>
            <a:pPr>
              <a:buBlip>
                <a:blip r:embed="rId2"/>
              </a:buBlip>
            </a:pPr>
            <a:r>
              <a:t>Mutator method</a:t>
            </a:r>
          </a:p>
          <a:p>
            <a:pPr marL="0" indent="0">
              <a:buSzTx/>
              <a:buNone/>
            </a:pPr>
            <a:r>
              <a:t>A mutator method changes the state of an object by modifying at least one of its instance variables.</a:t>
            </a:r>
          </a:p>
        </p:txBody>
      </p:sp>
      <p:sp>
        <p:nvSpPr>
          <p:cNvPr id="717" name="/* Withdraws amount from a bank account with the given password.…"/>
          <p:cNvSpPr txBox="1"/>
          <p:nvPr/>
        </p:nvSpPr>
        <p:spPr>
          <a:xfrm>
            <a:off x="1989214" y="6089884"/>
            <a:ext cx="8162331"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600">
                <a:solidFill>
                  <a:srgbClr val="959395"/>
                </a:solidFill>
                <a:latin typeface="Courier New"/>
                <a:ea typeface="Courier New"/>
                <a:cs typeface="Courier New"/>
                <a:sym typeface="Courier New"/>
              </a:defRPr>
            </a:pPr>
            <a:r>
              <a:t>/* Withdraws amount from a bank account with the given password.</a:t>
            </a:r>
          </a:p>
          <a:p>
            <a:pPr algn="l">
              <a:defRPr i="1" sz="1600">
                <a:solidFill>
                  <a:srgbClr val="959395"/>
                </a:solidFill>
                <a:latin typeface="Courier New"/>
                <a:ea typeface="Courier New"/>
                <a:cs typeface="Courier New"/>
                <a:sym typeface="Courier New"/>
              </a:defRPr>
            </a:pPr>
            <a:r>
              <a:t> * Assesses a penalty if myBalance is less than amount.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withdraw</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if</a:t>
            </a:r>
            <a:r>
              <a:rPr i="0">
                <a:solidFill>
                  <a:srgbClr val="000000"/>
                </a:solidFill>
              </a:rPr>
              <a:t> (myBalance &gt;=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else</a:t>
            </a:r>
            <a:endParaRPr b="1" i="0">
              <a:solidFill>
                <a:srgbClr val="000000"/>
              </a:solidFill>
            </a:endParaRPr>
          </a:p>
          <a:p>
            <a:pPr algn="l">
              <a:defRPr i="1" sz="16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myBalance -= OVERDRAWN_PENALTY; </a:t>
            </a:r>
            <a:r>
              <a:t>//allows negative balance</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AP Computer Science A"/>
          <p:cNvSpPr txBox="1"/>
          <p:nvPr>
            <p:ph type="ctrTitle"/>
          </p:nvPr>
        </p:nvSpPr>
        <p:spPr>
          <a:prstGeom prst="rect">
            <a:avLst/>
          </a:prstGeom>
        </p:spPr>
        <p:txBody>
          <a:bodyPr/>
          <a:lstStyle/>
          <a:p>
            <a:pPr/>
            <a:r>
              <a:t>AP Computer Science A</a:t>
            </a:r>
          </a:p>
        </p:txBody>
      </p:sp>
      <p:sp>
        <p:nvSpPr>
          <p:cNvPr id="720" name="Day 4 Part 1"/>
          <p:cNvSpPr txBox="1"/>
          <p:nvPr>
            <p:ph type="subTitle" sz="quarter" idx="1"/>
          </p:nvPr>
        </p:nvSpPr>
        <p:spPr>
          <a:prstGeom prst="rect">
            <a:avLst/>
          </a:prstGeom>
        </p:spPr>
        <p:txBody>
          <a:bodyPr/>
          <a:lstStyle/>
          <a:p>
            <a:pPr/>
            <a:r>
              <a:t>Day 4 Part 1</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Exercises &amp; reviews"/>
          <p:cNvSpPr txBox="1"/>
          <p:nvPr>
            <p:ph type="title"/>
          </p:nvPr>
        </p:nvSpPr>
        <p:spPr>
          <a:prstGeom prst="rect">
            <a:avLst/>
          </a:prstGeom>
        </p:spPr>
        <p:txBody>
          <a:bodyPr/>
          <a:lstStyle/>
          <a:p>
            <a:pPr/>
            <a:r>
              <a:t>Exercises &amp; reviews</a:t>
            </a:r>
          </a:p>
        </p:txBody>
      </p:sp>
      <p:sp>
        <p:nvSpPr>
          <p:cNvPr id="723"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Exercises &amp; reviews"/>
          <p:cNvSpPr txBox="1"/>
          <p:nvPr>
            <p:ph type="title"/>
          </p:nvPr>
        </p:nvSpPr>
        <p:spPr>
          <a:prstGeom prst="rect">
            <a:avLst/>
          </a:prstGeom>
        </p:spPr>
        <p:txBody>
          <a:bodyPr/>
          <a:lstStyle/>
          <a:p>
            <a:pPr/>
            <a:r>
              <a:t>Exercises &amp; reviews</a:t>
            </a:r>
          </a:p>
        </p:txBody>
      </p:sp>
      <p:sp>
        <p:nvSpPr>
          <p:cNvPr id="726" name="1.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416052">
              <a:lnSpc>
                <a:spcPts val="3500"/>
              </a:lnSpc>
              <a:spcBef>
                <a:spcPts val="1000"/>
              </a:spcBef>
              <a:buSzTx/>
              <a:buNone/>
              <a:defRPr sz="1638">
                <a:solidFill>
                  <a:srgbClr val="000000"/>
                </a:solidFill>
                <a:latin typeface="Times"/>
                <a:ea typeface="Times"/>
                <a:cs typeface="Times"/>
                <a:sym typeface="Times"/>
              </a:defRPr>
            </a:pPr>
            <a:r>
              <a:t>1. Read the following class definition:</a:t>
            </a:r>
            <a:endParaRPr sz="1092"/>
          </a:p>
          <a:p>
            <a:pPr marL="0" indent="0" defTabSz="416052">
              <a:lnSpc>
                <a:spcPts val="3500"/>
              </a:lnSpc>
              <a:spcBef>
                <a:spcPts val="1000"/>
              </a:spcBef>
              <a:buSzTx/>
              <a:buNone/>
              <a:defRPr sz="1638">
                <a:solidFill>
                  <a:srgbClr val="000000"/>
                </a:solidFill>
                <a:latin typeface="Times"/>
                <a:ea typeface="Times"/>
                <a:cs typeface="Times"/>
                <a:sym typeface="Times"/>
              </a:defRPr>
            </a:pPr>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456">
                <a:solidFill>
                  <a:srgbClr val="000000"/>
                </a:solidFill>
                <a:latin typeface="Times"/>
                <a:ea typeface="Times"/>
                <a:cs typeface="Times"/>
                <a:sym typeface="Times"/>
              </a:defRPr>
            </a:pPr>
            <a:br>
              <a:rPr sz="1092"/>
            </a:b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334">
                <a:solidFill>
                  <a:srgbClr val="000000"/>
                </a:solidFill>
                <a:latin typeface="Times"/>
                <a:ea typeface="Times"/>
                <a:cs typeface="Times"/>
                <a:sym typeface="Times"/>
              </a:defRPr>
            </a:pPr>
            <a:r>
              <a:rPr sz="1092"/>
              <a:t>Which of the following is a false statement about the methods?</a:t>
            </a:r>
            <a:endParaRPr sz="1092"/>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(A)  </a:t>
            </a:r>
            <a:r>
              <a:rPr i="1"/>
              <a:t>equals</a:t>
            </a:r>
            <a:r>
              <a:t>,  </a:t>
            </a:r>
            <a:r>
              <a:rPr i="1"/>
              <a:t>lessThan</a:t>
            </a:r>
            <a:r>
              <a:t>, and  </a:t>
            </a:r>
            <a:r>
              <a:rPr i="1"/>
              <a:t>toString</a:t>
            </a:r>
            <a:r>
              <a:t> are all accessor methods.  (D) The </a:t>
            </a:r>
            <a:r>
              <a:rPr i="1"/>
              <a:t>Time</a:t>
            </a:r>
            <a:r>
              <a:t> class has three constructors.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(B)   </a:t>
            </a:r>
            <a:r>
              <a:rPr i="1"/>
              <a:t>increment</a:t>
            </a:r>
            <a:r>
              <a:t> is a mutator method.                                           (E) There are no static methods in this class.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(C)   </a:t>
            </a:r>
            <a:r>
              <a:rPr i="1"/>
              <a:t>Time()</a:t>
            </a:r>
            <a:r>
              <a:t> is the default constructor.</a:t>
            </a:r>
          </a:p>
        </p:txBody>
      </p:sp>
      <p:sp>
        <p:nvSpPr>
          <p:cNvPr id="727" name="public class Time…"/>
          <p:cNvSpPr txBox="1"/>
          <p:nvPr/>
        </p:nvSpPr>
        <p:spPr>
          <a:xfrm>
            <a:off x="2081632" y="3058369"/>
            <a:ext cx="6287505"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Time</a:t>
            </a:r>
            <a:endParaRPr b="0"/>
          </a:p>
          <a:p>
            <a:pPr algn="l">
              <a:defRPr b="1" sz="1000">
                <a:solidFill>
                  <a:srgbClr val="000000"/>
                </a:solidFill>
                <a:latin typeface="Courier New"/>
                <a:ea typeface="Courier New"/>
                <a:cs typeface="Courier New"/>
                <a:sym typeface="Courier New"/>
              </a:defRPr>
            </a:pPr>
            <a:r>
              <a:rPr b="0"/>
              <a:t>{</a:t>
            </a:r>
            <a:endParaRPr b="0"/>
          </a:p>
          <a:p>
            <a:pPr algn="l">
              <a:defRPr b="1" sz="1000">
                <a:solidFill>
                  <a:srgbClr val="000000"/>
                </a:solidFill>
                <a:latin typeface="Courier New"/>
                <a:ea typeface="Courier New"/>
                <a:cs typeface="Courier New"/>
                <a:sym typeface="Courier New"/>
              </a:defRPr>
            </a:pPr>
            <a:r>
              <a:rPr b="0"/>
              <a:t>    </a:t>
            </a:r>
            <a:r>
              <a:t>private int</a:t>
            </a:r>
            <a:r>
              <a:rPr b="0"/>
              <a:t> myHrs;</a:t>
            </a:r>
            <a:endParaRPr b="0"/>
          </a:p>
          <a:p>
            <a:pPr algn="l">
              <a:defRPr b="1" sz="1000">
                <a:solidFill>
                  <a:srgbClr val="000000"/>
                </a:solidFill>
                <a:latin typeface="Courier New"/>
                <a:ea typeface="Courier New"/>
                <a:cs typeface="Courier New"/>
                <a:sym typeface="Courier New"/>
              </a:defRPr>
            </a:pPr>
            <a:r>
              <a:rPr b="0"/>
              <a:t>    </a:t>
            </a:r>
            <a:r>
              <a:t>private int</a:t>
            </a:r>
            <a:r>
              <a:rPr b="0"/>
              <a:t> myMins;</a:t>
            </a:r>
            <a:endParaRPr b="0"/>
          </a:p>
          <a:p>
            <a:pPr algn="l">
              <a:defRPr b="1" sz="1000">
                <a:solidFill>
                  <a:srgbClr val="000000"/>
                </a:solidFill>
                <a:latin typeface="Courier New"/>
                <a:ea typeface="Courier New"/>
                <a:cs typeface="Courier New"/>
                <a:sym typeface="Courier New"/>
              </a:defRPr>
            </a:pPr>
            <a:r>
              <a:rPr b="0"/>
              <a:t>    </a:t>
            </a:r>
            <a:r>
              <a:t>private int</a:t>
            </a:r>
            <a:r>
              <a:rPr b="0"/>
              <a:t> mySecs;</a:t>
            </a:r>
            <a:endParaRPr b="0"/>
          </a:p>
          <a:p>
            <a:pPr algn="l">
              <a:defRPr b="1" sz="1000">
                <a:solidFill>
                  <a:srgbClr val="000000"/>
                </a:solidFill>
                <a:latin typeface="Courier New"/>
                <a:ea typeface="Courier New"/>
                <a:cs typeface="Courier New"/>
                <a:sym typeface="Courier New"/>
              </a:defRPr>
            </a:pPr>
            <a:endParaRPr b="0"/>
          </a:p>
          <a:p>
            <a:pPr algn="l">
              <a:defRPr b="1" sz="1000">
                <a:solidFill>
                  <a:srgbClr val="000000"/>
                </a:solidFill>
                <a:latin typeface="Courier New"/>
                <a:ea typeface="Courier New"/>
                <a:cs typeface="Courier New"/>
                <a:sym typeface="Courier New"/>
              </a:defRPr>
            </a:pPr>
            <a:r>
              <a:rPr b="0"/>
              <a:t>   </a:t>
            </a: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//Resets time to myHrs = h, myMins = m, mySecs =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resetTime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//Advances time by one second.</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increment</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equals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equals</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is earlier than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lessThan</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time as a String in the form hrs:mins:secs.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String </a:t>
            </a:r>
            <a:r>
              <a:rPr i="0">
                <a:solidFill>
                  <a:srgbClr val="021994"/>
                </a:solidFill>
              </a:rPr>
              <a:t>toString</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p>
        </p:txBody>
      </p:sp>
      <p:sp>
        <p:nvSpPr>
          <p:cNvPr id="728" name="D…"/>
          <p:cNvSpPr txBox="1"/>
          <p:nvPr/>
        </p:nvSpPr>
        <p:spPr>
          <a:xfrm>
            <a:off x="7525835" y="6134099"/>
            <a:ext cx="293614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Only two constructors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8" grpId="1"/>
    </p:bldLst>
  </p:timing>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0" name="Exercises &amp; reviews"/>
          <p:cNvSpPr txBox="1"/>
          <p:nvPr>
            <p:ph type="title"/>
          </p:nvPr>
        </p:nvSpPr>
        <p:spPr>
          <a:prstGeom prst="rect">
            <a:avLst/>
          </a:prstGeom>
        </p:spPr>
        <p:txBody>
          <a:bodyPr/>
          <a:lstStyle/>
          <a:p>
            <a:pPr/>
            <a:r>
              <a:t>Exercises &amp; reviews</a:t>
            </a:r>
          </a:p>
        </p:txBody>
      </p:sp>
      <p:sp>
        <p:nvSpPr>
          <p:cNvPr id="731" name="2. Refer to the code in the last slide, which of the following represents correct implementation code for the constructor with parameter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code in the last slide, which of the following represents correct implementation code for the constructor with parameters?</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32" name="myHrs = 0;…"/>
          <p:cNvSpPr txBox="1"/>
          <p:nvPr/>
        </p:nvSpPr>
        <p:spPr>
          <a:xfrm>
            <a:off x="2678323" y="3902229"/>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a:t>
            </a:r>
            <a:r>
              <a:rPr>
                <a:solidFill>
                  <a:srgbClr val="BF8F00"/>
                </a:solidFill>
              </a:rPr>
              <a:t>0</a:t>
            </a:r>
            <a:r>
              <a:t>;</a:t>
            </a:r>
          </a:p>
          <a:p>
            <a:pPr algn="l">
              <a:defRPr sz="1200">
                <a:solidFill>
                  <a:srgbClr val="000000"/>
                </a:solidFill>
                <a:latin typeface="Courier New"/>
                <a:ea typeface="Courier New"/>
                <a:cs typeface="Courier New"/>
                <a:sym typeface="Courier New"/>
              </a:defRPr>
            </a:pPr>
            <a:r>
              <a:t>myMins = </a:t>
            </a:r>
            <a:r>
              <a:rPr>
                <a:solidFill>
                  <a:srgbClr val="BF8F00"/>
                </a:solidFill>
              </a:rPr>
              <a:t>0</a:t>
            </a:r>
            <a:r>
              <a:t>;</a:t>
            </a:r>
          </a:p>
          <a:p>
            <a:pPr algn="l">
              <a:defRPr sz="1200">
                <a:solidFill>
                  <a:srgbClr val="000000"/>
                </a:solidFill>
                <a:latin typeface="Courier New"/>
                <a:ea typeface="Courier New"/>
                <a:cs typeface="Courier New"/>
                <a:sym typeface="Courier New"/>
              </a:defRPr>
            </a:pPr>
            <a:r>
              <a:t>mySecs = </a:t>
            </a:r>
            <a:r>
              <a:rPr>
                <a:solidFill>
                  <a:srgbClr val="BF8F00"/>
                </a:solidFill>
              </a:rPr>
              <a:t>0</a:t>
            </a:r>
            <a:r>
              <a:t>;</a:t>
            </a:r>
          </a:p>
        </p:txBody>
      </p:sp>
      <p:sp>
        <p:nvSpPr>
          <p:cNvPr id="733" name="myHrs = h;…"/>
          <p:cNvSpPr txBox="1"/>
          <p:nvPr/>
        </p:nvSpPr>
        <p:spPr>
          <a:xfrm>
            <a:off x="2678323" y="470713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h;</a:t>
            </a:r>
          </a:p>
          <a:p>
            <a:pPr algn="l">
              <a:defRPr sz="1200">
                <a:solidFill>
                  <a:srgbClr val="000000"/>
                </a:solidFill>
                <a:latin typeface="Courier New"/>
                <a:ea typeface="Courier New"/>
                <a:cs typeface="Courier New"/>
                <a:sym typeface="Courier New"/>
              </a:defRPr>
            </a:pPr>
            <a:r>
              <a:t>myMins = m;</a:t>
            </a:r>
          </a:p>
          <a:p>
            <a:pPr algn="l">
              <a:defRPr sz="1200">
                <a:solidFill>
                  <a:srgbClr val="000000"/>
                </a:solidFill>
                <a:latin typeface="Courier New"/>
                <a:ea typeface="Courier New"/>
                <a:cs typeface="Courier New"/>
                <a:sym typeface="Courier New"/>
              </a:defRPr>
            </a:pPr>
            <a:r>
              <a:t>mySecs = s;</a:t>
            </a:r>
          </a:p>
        </p:txBody>
      </p:sp>
      <p:sp>
        <p:nvSpPr>
          <p:cNvPr id="734" name="resetTime(myHrs, myMins, mySecs);"/>
          <p:cNvSpPr txBox="1"/>
          <p:nvPr/>
        </p:nvSpPr>
        <p:spPr>
          <a:xfrm>
            <a:off x="2640217" y="5874058"/>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resetTime</a:t>
            </a:r>
            <a:r>
              <a:t>(myHrs, myMins, mySecs);</a:t>
            </a:r>
          </a:p>
        </p:txBody>
      </p:sp>
      <p:sp>
        <p:nvSpPr>
          <p:cNvPr id="735" name="h = myHrs;…"/>
          <p:cNvSpPr txBox="1"/>
          <p:nvPr/>
        </p:nvSpPr>
        <p:spPr>
          <a:xfrm>
            <a:off x="2678323" y="627907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h = myHrs;</a:t>
            </a:r>
          </a:p>
          <a:p>
            <a:pPr algn="l">
              <a:defRPr sz="1200">
                <a:solidFill>
                  <a:srgbClr val="000000"/>
                </a:solidFill>
                <a:latin typeface="Courier New"/>
                <a:ea typeface="Courier New"/>
                <a:cs typeface="Courier New"/>
                <a:sym typeface="Courier New"/>
              </a:defRPr>
            </a:pPr>
            <a:r>
              <a:t>m = myMins;</a:t>
            </a:r>
          </a:p>
          <a:p>
            <a:pPr algn="l">
              <a:defRPr sz="1200">
                <a:solidFill>
                  <a:srgbClr val="000000"/>
                </a:solidFill>
                <a:latin typeface="Courier New"/>
                <a:ea typeface="Courier New"/>
                <a:cs typeface="Courier New"/>
                <a:sym typeface="Courier New"/>
              </a:defRPr>
            </a:pPr>
            <a:r>
              <a:t>s = mySecs;</a:t>
            </a:r>
          </a:p>
        </p:txBody>
      </p:sp>
      <p:sp>
        <p:nvSpPr>
          <p:cNvPr id="736" name="Time = new Time(h, m, s);"/>
          <p:cNvSpPr txBox="1"/>
          <p:nvPr/>
        </p:nvSpPr>
        <p:spPr>
          <a:xfrm>
            <a:off x="2670451" y="7072395"/>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 </a:t>
            </a:r>
            <a:r>
              <a:rPr b="1"/>
              <a:t>new</a:t>
            </a:r>
            <a:r>
              <a:t> </a:t>
            </a:r>
            <a:r>
              <a:rPr>
                <a:solidFill>
                  <a:srgbClr val="021994"/>
                </a:solidFill>
              </a:rPr>
              <a:t>Time</a:t>
            </a:r>
            <a:r>
              <a:t>(h, m, s);</a:t>
            </a:r>
          </a:p>
        </p:txBody>
      </p:sp>
      <p:sp>
        <p:nvSpPr>
          <p:cNvPr id="737" name="B…"/>
          <p:cNvSpPr txBox="1"/>
          <p:nvPr/>
        </p:nvSpPr>
        <p:spPr>
          <a:xfrm>
            <a:off x="7525835" y="5943599"/>
            <a:ext cx="386321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Not too fancy.</a:t>
            </a:r>
          </a:p>
          <a:p>
            <a:pPr algn="l">
              <a:defRPr sz="2500">
                <a:solidFill>
                  <a:srgbClr val="000000"/>
                </a:solidFill>
                <a:latin typeface="Times"/>
                <a:ea typeface="Times"/>
                <a:cs typeface="Times"/>
                <a:sym typeface="Times"/>
              </a:defRPr>
            </a:pPr>
            <a:r>
              <a:t>instance variable = parameter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Java stuffs (syntax and so)…"/>
          <p:cNvSpPr txBox="1"/>
          <p:nvPr>
            <p:ph type="body" idx="1"/>
          </p:nvPr>
        </p:nvSpPr>
        <p:spPr>
          <a:prstGeom prst="rect">
            <a:avLst/>
          </a:prstGeom>
        </p:spPr>
        <p:txBody>
          <a:bodyPr anchor="t"/>
          <a:lstStyle/>
          <a:p>
            <a:pPr>
              <a:buBlip>
                <a:blip r:embed="rId2"/>
              </a:buBlip>
            </a:pPr>
            <a:r>
              <a:t>Java stuffs (syntax and so)</a:t>
            </a:r>
          </a:p>
          <a:p>
            <a:pPr marL="0" indent="0">
              <a:buSzTx/>
              <a:buNone/>
            </a:pPr>
            <a:r>
              <a:t>The way we speak in this course</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Exercises &amp; reviews"/>
          <p:cNvSpPr txBox="1"/>
          <p:nvPr>
            <p:ph type="title"/>
          </p:nvPr>
        </p:nvSpPr>
        <p:spPr>
          <a:prstGeom prst="rect">
            <a:avLst/>
          </a:prstGeom>
        </p:spPr>
        <p:txBody>
          <a:bodyPr/>
          <a:lstStyle/>
          <a:p>
            <a:pPr/>
            <a:r>
              <a:t>Exercises &amp; reviews</a:t>
            </a:r>
          </a:p>
        </p:txBody>
      </p:sp>
      <p:sp>
        <p:nvSpPr>
          <p:cNvPr id="740" name="3. Continue with the code, a client class has a display method that writes the time represented by its paramete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Continue with the code, a client class has a </a:t>
            </a:r>
            <a:r>
              <a:rPr i="1"/>
              <a:t>display</a:t>
            </a:r>
            <a:r>
              <a:t> method that writes the time represented by its parameter:</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are correct replacements for </a:t>
            </a:r>
            <a:r>
              <a:rPr i="1"/>
              <a:t>/* method body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41" name="//Outputs time t in the form hrs:mins:secs.…"/>
          <p:cNvSpPr txBox="1"/>
          <p:nvPr/>
        </p:nvSpPr>
        <p:spPr>
          <a:xfrm>
            <a:off x="2145521" y="3304318"/>
            <a:ext cx="413831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//Outputs time t in the form hrs:mins:secs.</a:t>
            </a:r>
          </a:p>
          <a:p>
            <a:pPr algn="l">
              <a:defRPr sz="1200">
                <a:solidFill>
                  <a:srgbClr val="959395"/>
                </a:solidFill>
                <a:latin typeface="Courier New"/>
                <a:ea typeface="Courier New"/>
                <a:cs typeface="Courier New"/>
                <a:sym typeface="Courier New"/>
              </a:defRPr>
            </a:pPr>
            <a:r>
              <a:rPr b="1">
                <a:solidFill>
                  <a:srgbClr val="000000"/>
                </a:solidFill>
              </a:rPr>
              <a:t>public void</a:t>
            </a:r>
            <a:r>
              <a:rPr>
                <a:solidFill>
                  <a:srgbClr val="000000"/>
                </a:solidFill>
              </a:rPr>
              <a:t> </a:t>
            </a:r>
            <a:r>
              <a:rPr>
                <a:solidFill>
                  <a:srgbClr val="021994"/>
                </a:solidFill>
              </a:rPr>
              <a:t>display</a:t>
            </a:r>
            <a:r>
              <a:rPr>
                <a:solidFill>
                  <a:srgbClr val="000000"/>
                </a:solidFill>
              </a:rPr>
              <a:t> (Time 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 method body */</a:t>
            </a:r>
            <a:endParaRPr i="1"/>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000">
                <a:solidFill>
                  <a:srgbClr val="959395"/>
                </a:solidFill>
                <a:latin typeface="Courier New"/>
                <a:ea typeface="Courier New"/>
                <a:cs typeface="Courier New"/>
                <a:sym typeface="Courier New"/>
              </a:defRPr>
            </a:pPr>
            <a:endParaRPr>
              <a:solidFill>
                <a:srgbClr val="000000"/>
              </a:solidFill>
            </a:endParaRPr>
          </a:p>
        </p:txBody>
      </p:sp>
      <p:sp>
        <p:nvSpPr>
          <p:cNvPr id="742" name="Time T = new Time(h, m, s);…"/>
          <p:cNvSpPr txBox="1"/>
          <p:nvPr/>
        </p:nvSpPr>
        <p:spPr>
          <a:xfrm>
            <a:off x="2371421" y="4686300"/>
            <a:ext cx="267503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T = </a:t>
            </a:r>
            <a:r>
              <a:rPr b="1"/>
              <a:t>new</a:t>
            </a:r>
            <a:r>
              <a:t> </a:t>
            </a:r>
            <a:r>
              <a:rPr>
                <a:solidFill>
                  <a:srgbClr val="021994"/>
                </a:solidFill>
              </a:rPr>
              <a:t>Time</a:t>
            </a:r>
            <a:r>
              <a:t>(h, m, s);</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43" name="System.out.println(t.myHrs + &quot;:&quot; + t.myMins + &quot;:&quot; + t.mySecs);"/>
          <p:cNvSpPr txBox="1"/>
          <p:nvPr/>
        </p:nvSpPr>
        <p:spPr>
          <a:xfrm>
            <a:off x="2368455" y="5422899"/>
            <a:ext cx="58759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(t.myHrs + </a:t>
            </a:r>
            <a:r>
              <a:rPr>
                <a:solidFill>
                  <a:srgbClr val="CD1D00"/>
                </a:solidFill>
              </a:rPr>
              <a:t>":"</a:t>
            </a:r>
            <a:r>
              <a:t> + t.myMins + </a:t>
            </a:r>
            <a:r>
              <a:rPr>
                <a:solidFill>
                  <a:srgbClr val="CD1D00"/>
                </a:solidFill>
              </a:rPr>
              <a:t>":"</a:t>
            </a:r>
            <a:r>
              <a:t> + t.mySecs);</a:t>
            </a:r>
          </a:p>
        </p:txBody>
      </p:sp>
      <p:sp>
        <p:nvSpPr>
          <p:cNvPr id="744" name="System.out.println(t);"/>
          <p:cNvSpPr txBox="1"/>
          <p:nvPr/>
        </p:nvSpPr>
        <p:spPr>
          <a:xfrm>
            <a:off x="2371341" y="5790780"/>
            <a:ext cx="221776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45" name="C…"/>
          <p:cNvSpPr txBox="1"/>
          <p:nvPr/>
        </p:nvSpPr>
        <p:spPr>
          <a:xfrm>
            <a:off x="7525835" y="5943599"/>
            <a:ext cx="343905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I: nothing to do with the </a:t>
            </a:r>
            <a:r>
              <a:rPr i="1"/>
              <a:t>t</a:t>
            </a:r>
            <a:endParaRPr i="1"/>
          </a:p>
          <a:p>
            <a:pPr algn="l">
              <a:defRPr sz="2500">
                <a:solidFill>
                  <a:srgbClr val="000000"/>
                </a:solidFill>
                <a:latin typeface="Times"/>
                <a:ea typeface="Times"/>
                <a:cs typeface="Times"/>
                <a:sym typeface="Times"/>
              </a:defRPr>
            </a:pPr>
            <a:r>
              <a:t>II: private variables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5" grpId="1"/>
    </p:bldLst>
  </p:timing>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7" name="Exercises &amp; reviews"/>
          <p:cNvSpPr txBox="1"/>
          <p:nvPr>
            <p:ph type="title"/>
          </p:nvPr>
        </p:nvSpPr>
        <p:spPr>
          <a:prstGeom prst="rect">
            <a:avLst/>
          </a:prstGeom>
        </p:spPr>
        <p:txBody>
          <a:bodyPr/>
          <a:lstStyle/>
          <a:p>
            <a:pPr/>
            <a:r>
              <a:t>Exercises &amp; reviews</a:t>
            </a:r>
          </a:p>
        </p:txBody>
      </p:sp>
      <p:sp>
        <p:nvSpPr>
          <p:cNvPr id="748" name="4. Which statement about parameter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statement about parameters is </a:t>
            </a:r>
            <a:r>
              <a:rPr i="1"/>
              <a:t>false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scope of parameters is the method in which they are defined.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Static methods have no implicit parameter </a:t>
            </a:r>
            <a:r>
              <a:rPr i="1"/>
              <a:t>this</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Two overloaded methods in the same class must have parameters with different names.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All parameters in Java are passed by value.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Two different constructors in a given class can have the same number of parameters.</a:t>
            </a:r>
          </a:p>
        </p:txBody>
      </p:sp>
      <p:sp>
        <p:nvSpPr>
          <p:cNvPr id="749" name="C…"/>
          <p:cNvSpPr txBox="1"/>
          <p:nvPr/>
        </p:nvSpPr>
        <p:spPr>
          <a:xfrm>
            <a:off x="7525835" y="6134099"/>
            <a:ext cx="35266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It is the </a:t>
            </a:r>
            <a:r>
              <a:rPr b="1"/>
              <a:t>type</a:t>
            </a:r>
            <a:r>
              <a:t>, not the name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9" grpId="1"/>
    </p:bldLst>
  </p:timing>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Exercises &amp; reviews"/>
          <p:cNvSpPr txBox="1"/>
          <p:nvPr>
            <p:ph type="title"/>
          </p:nvPr>
        </p:nvSpPr>
        <p:spPr>
          <a:prstGeom prst="rect">
            <a:avLst/>
          </a:prstGeom>
        </p:spPr>
        <p:txBody>
          <a:bodyPr/>
          <a:lstStyle/>
          <a:p>
            <a:pPr/>
            <a:r>
              <a:t>Exercises &amp; reviews</a:t>
            </a:r>
          </a:p>
        </p:txBody>
      </p:sp>
      <p:sp>
        <p:nvSpPr>
          <p:cNvPr id="752" name="5.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315468">
              <a:lnSpc>
                <a:spcPts val="2600"/>
              </a:lnSpc>
              <a:spcBef>
                <a:spcPts val="800"/>
              </a:spcBef>
              <a:buSzTx/>
              <a:buNone/>
              <a:defRPr sz="1242">
                <a:solidFill>
                  <a:srgbClr val="000000"/>
                </a:solidFill>
                <a:latin typeface="Times"/>
                <a:ea typeface="Times"/>
                <a:cs typeface="Times"/>
                <a:sym typeface="Times"/>
              </a:defRPr>
            </a:pPr>
            <a:r>
              <a:t>5. Read the following class definition:</a:t>
            </a: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400"/>
              </a:lnSpc>
              <a:spcBef>
                <a:spcPts val="800"/>
              </a:spcBef>
              <a:buSzTx/>
              <a:buNone/>
              <a:defRPr sz="1242">
                <a:solidFill>
                  <a:srgbClr val="000000"/>
                </a:solidFill>
                <a:latin typeface="Times"/>
                <a:ea typeface="Times"/>
                <a:cs typeface="Times"/>
                <a:sym typeface="Times"/>
              </a:defRPr>
            </a:pPr>
            <a:r>
              <a:rPr sz="828"/>
              <a:t>                               </a:t>
            </a:r>
            <a:r>
              <a:rPr sz="1104"/>
              <a:t>Which of the following correctly constructs a </a:t>
            </a:r>
            <a:r>
              <a:rPr i="1" sz="1104"/>
              <a:t>Date</a:t>
            </a:r>
            <a:r>
              <a:rPr sz="1104"/>
              <a:t> object?</a:t>
            </a:r>
            <a:endParaRPr sz="828"/>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(A)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(B)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(C)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(D)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(E)</a:t>
            </a:r>
          </a:p>
        </p:txBody>
      </p:sp>
      <p:sp>
        <p:nvSpPr>
          <p:cNvPr id="753" name="public class Date…"/>
          <p:cNvSpPr txBox="1"/>
          <p:nvPr/>
        </p:nvSpPr>
        <p:spPr>
          <a:xfrm>
            <a:off x="2242385" y="2989851"/>
            <a:ext cx="6699053"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Date</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myDay;</a:t>
            </a:r>
            <a:endParaRPr b="0"/>
          </a:p>
          <a:p>
            <a:pPr algn="l">
              <a:defRPr b="1" sz="1200">
                <a:solidFill>
                  <a:srgbClr val="000000"/>
                </a:solidFill>
                <a:latin typeface="Courier New"/>
                <a:ea typeface="Courier New"/>
                <a:cs typeface="Courier New"/>
                <a:sym typeface="Courier New"/>
              </a:defRPr>
            </a:pPr>
            <a:r>
              <a:rPr b="0"/>
              <a:t>    </a:t>
            </a:r>
            <a:r>
              <a:t>private int</a:t>
            </a:r>
            <a:r>
              <a:rPr b="0"/>
              <a:t> myMonth;</a:t>
            </a:r>
            <a:endParaRPr b="0"/>
          </a:p>
          <a:p>
            <a:pPr algn="l">
              <a:defRPr b="1" sz="1200">
                <a:solidFill>
                  <a:srgbClr val="000000"/>
                </a:solidFill>
                <a:latin typeface="Courier New"/>
                <a:ea typeface="Courier New"/>
                <a:cs typeface="Courier New"/>
                <a:sym typeface="Courier New"/>
              </a:defRPr>
            </a:pPr>
            <a:r>
              <a:rPr b="0"/>
              <a:t>    </a:t>
            </a:r>
            <a:r>
              <a:t>private int</a:t>
            </a:r>
            <a:r>
              <a:rPr b="0"/>
              <a:t> myYear;</a:t>
            </a:r>
            <a:endParaRPr b="0"/>
          </a:p>
          <a:p>
            <a:pPr algn="l">
              <a:defRPr i="1" sz="1200">
                <a:solidFill>
                  <a:srgbClr val="959395"/>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Date</a:t>
            </a:r>
            <a:r>
              <a:rPr i="0">
                <a:solidFill>
                  <a:srgbClr val="000000"/>
                </a:solidFill>
              </a:rPr>
              <a:t>() </a:t>
            </a:r>
            <a:r>
              <a:t>//default constructor</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000000"/>
                </a:solidFill>
                <a:latin typeface="Courier New"/>
                <a:ea typeface="Courier New"/>
                <a:cs typeface="Courier New"/>
                <a:sym typeface="Courier New"/>
              </a:defRPr>
            </a:pPr>
            <a:r>
              <a:t>    </a:t>
            </a:r>
            <a:r>
              <a:rPr b="1" i="0"/>
              <a:t>public</a:t>
            </a:r>
            <a:r>
              <a:rPr i="0"/>
              <a:t> </a:t>
            </a:r>
            <a:r>
              <a:rPr i="0">
                <a:solidFill>
                  <a:srgbClr val="021994"/>
                </a:solidFill>
              </a:rPr>
              <a:t>Date</a:t>
            </a:r>
            <a:r>
              <a:rPr i="0"/>
              <a:t>(</a:t>
            </a:r>
            <a:r>
              <a:rPr b="1" i="0"/>
              <a:t>int</a:t>
            </a:r>
            <a:r>
              <a:rPr i="0"/>
              <a:t> mo, </a:t>
            </a:r>
            <a:r>
              <a:rPr b="1" i="0"/>
              <a:t>int</a:t>
            </a:r>
            <a:r>
              <a:rPr i="0"/>
              <a:t> day, </a:t>
            </a:r>
            <a:r>
              <a:rPr b="1" i="0"/>
              <a:t>int</a:t>
            </a:r>
            <a:r>
              <a:rPr i="0"/>
              <a:t> yr) </a:t>
            </a:r>
            <a:r>
              <a:rPr>
                <a:solidFill>
                  <a:srgbClr val="959395"/>
                </a:solidFill>
              </a:rPr>
              <a:t>//constructor</a:t>
            </a:r>
            <a:endParaRPr i="0"/>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month</a:t>
            </a:r>
            <a:r>
              <a:rPr i="0">
                <a:solidFill>
                  <a:srgbClr val="000000"/>
                </a:solidFill>
              </a:rPr>
              <a:t>() </a:t>
            </a:r>
            <a:r>
              <a:t>//returns month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day</a:t>
            </a:r>
            <a:r>
              <a:rPr i="0">
                <a:solidFill>
                  <a:srgbClr val="000000"/>
                </a:solidFill>
              </a:rPr>
              <a:t>() </a:t>
            </a:r>
            <a:r>
              <a:t>//returns day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year</a:t>
            </a:r>
            <a:r>
              <a:rPr i="0">
                <a:solidFill>
                  <a:srgbClr val="000000"/>
                </a:solidFill>
              </a:rPr>
              <a:t>() </a:t>
            </a:r>
            <a:r>
              <a:t>//returns year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//Returns String representation of Date as "m/d/y", e.g. 4/18/1985.</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toString</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a:t>
            </a:r>
          </a:p>
          <a:p>
            <a:pPr algn="l">
              <a:defRPr sz="1000">
                <a:solidFill>
                  <a:srgbClr val="000000"/>
                </a:solidFill>
                <a:latin typeface="Courier New"/>
                <a:ea typeface="Courier New"/>
                <a:cs typeface="Courier New"/>
                <a:sym typeface="Courier New"/>
              </a:defRPr>
            </a:pPr>
          </a:p>
        </p:txBody>
      </p:sp>
      <p:sp>
        <p:nvSpPr>
          <p:cNvPr id="754" name="Date d = new (2, 13, 1947);"/>
          <p:cNvSpPr txBox="1"/>
          <p:nvPr/>
        </p:nvSpPr>
        <p:spPr>
          <a:xfrm>
            <a:off x="2509013" y="7148373"/>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55" name="Date d = new Date(2, 13, 1947);"/>
          <p:cNvSpPr txBox="1"/>
          <p:nvPr/>
        </p:nvSpPr>
        <p:spPr>
          <a:xfrm>
            <a:off x="2498631" y="7429228"/>
            <a:ext cx="255309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6" name="Date d; d = new (2, 13, 1947);"/>
          <p:cNvSpPr txBox="1"/>
          <p:nvPr/>
        </p:nvSpPr>
        <p:spPr>
          <a:xfrm>
            <a:off x="2496301" y="7700096"/>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57" name="Date d; d = Date(2, 13, 1947);"/>
          <p:cNvSpPr txBox="1"/>
          <p:nvPr/>
        </p:nvSpPr>
        <p:spPr>
          <a:xfrm>
            <a:off x="2509007" y="7962751"/>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8" name="Date d = Date(2, 13, 1947);"/>
          <p:cNvSpPr txBox="1"/>
          <p:nvPr/>
        </p:nvSpPr>
        <p:spPr>
          <a:xfrm>
            <a:off x="2509013" y="8236406"/>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59" name="B…"/>
          <p:cNvSpPr txBox="1"/>
          <p:nvPr/>
        </p:nvSpPr>
        <p:spPr>
          <a:xfrm>
            <a:off x="7525835" y="6134099"/>
            <a:ext cx="186008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Not too fancy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9" grpId="1"/>
    </p:bldLst>
  </p:timing>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Exercises &amp; reviews"/>
          <p:cNvSpPr txBox="1"/>
          <p:nvPr>
            <p:ph type="title"/>
          </p:nvPr>
        </p:nvSpPr>
        <p:spPr>
          <a:prstGeom prst="rect">
            <a:avLst/>
          </a:prstGeom>
        </p:spPr>
        <p:txBody>
          <a:bodyPr/>
          <a:lstStyle/>
          <a:p>
            <a:pPr/>
            <a:r>
              <a:t>Exercises &amp; reviews</a:t>
            </a:r>
          </a:p>
        </p:txBody>
      </p:sp>
      <p:sp>
        <p:nvSpPr>
          <p:cNvPr id="762" name="6. According to the class defined above, Which of the following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According to the class defined above, Which of the following will cause an error message?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63" name="Date d1 = new Date(8, 2, 1947);…"/>
          <p:cNvSpPr txBox="1"/>
          <p:nvPr/>
        </p:nvSpPr>
        <p:spPr>
          <a:xfrm>
            <a:off x="2391500" y="3205159"/>
            <a:ext cx="30408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a:t>
            </a:r>
            <a:r>
              <a:rPr>
                <a:solidFill>
                  <a:srgbClr val="BF8F00"/>
                </a:solidFill>
              </a:rPr>
              <a:t>8</a:t>
            </a:r>
            <a:r>
              <a:t>, </a:t>
            </a:r>
            <a:r>
              <a:rPr>
                <a:solidFill>
                  <a:srgbClr val="BF8F00"/>
                </a:solidFill>
              </a:rPr>
              <a:t>2</a:t>
            </a:r>
            <a:r>
              <a:t>, </a:t>
            </a:r>
            <a:r>
              <a:rPr>
                <a:solidFill>
                  <a:srgbClr val="BF8F00"/>
                </a:solidFill>
              </a:rPr>
              <a:t>1947</a:t>
            </a:r>
            <a:r>
              <a:t>);</a:t>
            </a:r>
          </a:p>
          <a:p>
            <a:pPr algn="l">
              <a:defRPr sz="1200">
                <a:solidFill>
                  <a:srgbClr val="000000"/>
                </a:solidFill>
                <a:latin typeface="Courier New"/>
                <a:ea typeface="Courier New"/>
                <a:cs typeface="Courier New"/>
                <a:sym typeface="Courier New"/>
              </a:defRPr>
            </a:pPr>
            <a:r>
              <a:t>Date d2 = d1;</a:t>
            </a:r>
          </a:p>
        </p:txBody>
      </p:sp>
      <p:sp>
        <p:nvSpPr>
          <p:cNvPr id="764" name="Date d1 = null;…"/>
          <p:cNvSpPr txBox="1"/>
          <p:nvPr/>
        </p:nvSpPr>
        <p:spPr>
          <a:xfrm>
            <a:off x="2410859" y="3924842"/>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a:solidFill>
                  <a:srgbClr val="006DBC"/>
                </a:solidFill>
              </a:rPr>
              <a:t>null</a:t>
            </a:r>
            <a:r>
              <a:t>;</a:t>
            </a:r>
          </a:p>
          <a:p>
            <a:pPr algn="l">
              <a:defRPr sz="1200">
                <a:solidFill>
                  <a:srgbClr val="000000"/>
                </a:solidFill>
                <a:latin typeface="Courier New"/>
                <a:ea typeface="Courier New"/>
                <a:cs typeface="Courier New"/>
                <a:sym typeface="Courier New"/>
              </a:defRPr>
            </a:pPr>
            <a:r>
              <a:t>Date d2 = d1;</a:t>
            </a:r>
          </a:p>
        </p:txBody>
      </p:sp>
      <p:sp>
        <p:nvSpPr>
          <p:cNvPr id="765" name="Date d = null;…"/>
          <p:cNvSpPr txBox="1"/>
          <p:nvPr/>
        </p:nvSpPr>
        <p:spPr>
          <a:xfrm>
            <a:off x="2416414" y="4682625"/>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a:solidFill>
                  <a:srgbClr val="006DBC"/>
                </a:solidFill>
              </a:rPr>
              <a:t>null</a:t>
            </a:r>
            <a:r>
              <a:t>;</a:t>
            </a:r>
          </a:p>
          <a:p>
            <a:pPr algn="l">
              <a:defRPr sz="1200">
                <a:solidFill>
                  <a:srgbClr val="000000"/>
                </a:solidFill>
                <a:latin typeface="Courier New"/>
                <a:ea typeface="Courier New"/>
                <a:cs typeface="Courier New"/>
                <a:sym typeface="Courier New"/>
              </a:defRPr>
            </a:pPr>
            <a:r>
              <a:rPr b="1"/>
              <a:t>int</a:t>
            </a:r>
            <a:r>
              <a:t> x = d.</a:t>
            </a:r>
            <a:r>
              <a:rPr>
                <a:solidFill>
                  <a:srgbClr val="021994"/>
                </a:solidFill>
              </a:rPr>
              <a:t>year</a:t>
            </a:r>
            <a:r>
              <a:t>();</a:t>
            </a:r>
          </a:p>
        </p:txBody>
      </p:sp>
      <p:sp>
        <p:nvSpPr>
          <p:cNvPr id="766" name="C…"/>
          <p:cNvSpPr txBox="1"/>
          <p:nvPr/>
        </p:nvSpPr>
        <p:spPr>
          <a:xfrm>
            <a:off x="7525835" y="6134099"/>
            <a:ext cx="198426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 null is a null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6" grpId="1"/>
    </p:bldLst>
  </p:timing>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Exercises &amp; reviews"/>
          <p:cNvSpPr txBox="1"/>
          <p:nvPr>
            <p:ph type="title"/>
          </p:nvPr>
        </p:nvSpPr>
        <p:spPr>
          <a:prstGeom prst="rect">
            <a:avLst/>
          </a:prstGeom>
        </p:spPr>
        <p:txBody>
          <a:bodyPr/>
          <a:lstStyle/>
          <a:p>
            <a:pPr/>
            <a:r>
              <a:t>Exercises &amp; reviews</a:t>
            </a:r>
          </a:p>
        </p:txBody>
      </p:sp>
      <p:sp>
        <p:nvSpPr>
          <p:cNvPr id="769" name="7. A client program creates a Date object as follow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client program creates a </a:t>
            </a:r>
            <a:r>
              <a:rPr i="1"/>
              <a:t>Date</a:t>
            </a:r>
            <a:r>
              <a:t> object as follows: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subsequent code segments will cause an error?</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p:txBody>
      </p:sp>
      <p:sp>
        <p:nvSpPr>
          <p:cNvPr id="770" name="Date d = new Date(1, 13, 2002);"/>
          <p:cNvSpPr txBox="1"/>
          <p:nvPr/>
        </p:nvSpPr>
        <p:spPr>
          <a:xfrm>
            <a:off x="2091442" y="3275120"/>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71" name="String s = d.toString();"/>
          <p:cNvSpPr txBox="1"/>
          <p:nvPr/>
        </p:nvSpPr>
        <p:spPr>
          <a:xfrm>
            <a:off x="2566515" y="4354645"/>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String s = d.</a:t>
            </a:r>
            <a:r>
              <a:rPr>
                <a:solidFill>
                  <a:srgbClr val="021994"/>
                </a:solidFill>
              </a:rPr>
              <a:t>toString</a:t>
            </a:r>
            <a:r>
              <a:t>();</a:t>
            </a:r>
          </a:p>
        </p:txBody>
      </p:sp>
      <p:sp>
        <p:nvSpPr>
          <p:cNvPr id="772" name="int x = d.day();"/>
          <p:cNvSpPr txBox="1"/>
          <p:nvPr/>
        </p:nvSpPr>
        <p:spPr>
          <a:xfrm>
            <a:off x="2549401" y="4742894"/>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d.</a:t>
            </a:r>
            <a:r>
              <a:rPr>
                <a:solidFill>
                  <a:srgbClr val="021994"/>
                </a:solidFill>
              </a:rPr>
              <a:t>day</a:t>
            </a:r>
            <a:r>
              <a:t>();</a:t>
            </a:r>
          </a:p>
        </p:txBody>
      </p:sp>
      <p:sp>
        <p:nvSpPr>
          <p:cNvPr id="773" name="Date e = d;"/>
          <p:cNvSpPr txBox="1"/>
          <p:nvPr/>
        </p:nvSpPr>
        <p:spPr>
          <a:xfrm>
            <a:off x="2560011" y="5143845"/>
            <a:ext cx="12117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e = d;</a:t>
            </a:r>
          </a:p>
        </p:txBody>
      </p:sp>
      <p:sp>
        <p:nvSpPr>
          <p:cNvPr id="774" name="Date e = new Date(1, 13, 2002);"/>
          <p:cNvSpPr txBox="1"/>
          <p:nvPr/>
        </p:nvSpPr>
        <p:spPr>
          <a:xfrm>
            <a:off x="2555226" y="5544573"/>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75" name="int y = d.myYear;"/>
          <p:cNvSpPr txBox="1"/>
          <p:nvPr/>
        </p:nvSpPr>
        <p:spPr>
          <a:xfrm>
            <a:off x="2561651" y="5933045"/>
            <a:ext cx="17604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y = d.myYear;</a:t>
            </a:r>
          </a:p>
        </p:txBody>
      </p:sp>
      <p:sp>
        <p:nvSpPr>
          <p:cNvPr id="776" name="E…"/>
          <p:cNvSpPr txBox="1"/>
          <p:nvPr/>
        </p:nvSpPr>
        <p:spPr>
          <a:xfrm>
            <a:off x="7525835" y="6134099"/>
            <a:ext cx="290916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Not too fancy: private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6" grpId="1"/>
    </p:bldLst>
  </p:timing>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8" name="Exercises &amp; reviews"/>
          <p:cNvSpPr txBox="1"/>
          <p:nvPr>
            <p:ph type="title"/>
          </p:nvPr>
        </p:nvSpPr>
        <p:spPr>
          <a:prstGeom prst="rect">
            <a:avLst/>
          </a:prstGeom>
        </p:spPr>
        <p:txBody>
          <a:bodyPr/>
          <a:lstStyle/>
          <a:p>
            <a:pPr/>
            <a:r>
              <a:t>Exercises &amp; reviews</a:t>
            </a:r>
          </a:p>
        </p:txBody>
      </p:sp>
      <p:sp>
        <p:nvSpPr>
          <p:cNvPr id="779" name="8. Consider the implementation of a write() method that is added to the Date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the implementation of a </a:t>
            </a:r>
            <a:r>
              <a:rPr i="1"/>
              <a:t>write()</a:t>
            </a:r>
            <a:r>
              <a:t> method that is added to the </a:t>
            </a:r>
            <a:r>
              <a:rPr i="1"/>
              <a:t>Date</a:t>
            </a:r>
            <a:r>
              <a:t>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could be used as </a:t>
            </a:r>
            <a:r>
              <a:rPr i="1"/>
              <a:t>/* implementation code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80" name="//Write the date in the form m/d/y, for example 2/17/1948.…"/>
          <p:cNvSpPr txBox="1"/>
          <p:nvPr/>
        </p:nvSpPr>
        <p:spPr>
          <a:xfrm>
            <a:off x="2132629" y="3133644"/>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//Write the date in the form m/d/y, for example 2/17/1948.</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write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implementation code */</a:t>
            </a: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p:txBody>
      </p:sp>
      <p:sp>
        <p:nvSpPr>
          <p:cNvPr id="781" name="System.out.println(myMonth + &quot;/&quot; + myDay + &quot;/&quot; + myYear);"/>
          <p:cNvSpPr txBox="1"/>
          <p:nvPr/>
        </p:nvSpPr>
        <p:spPr>
          <a:xfrm>
            <a:off x="2303309" y="468629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(myMonth + </a:t>
            </a:r>
            <a:r>
              <a:rPr>
                <a:solidFill>
                  <a:srgbClr val="CD1D00"/>
                </a:solidFill>
              </a:rPr>
              <a:t>"/"</a:t>
            </a:r>
            <a:r>
              <a:t> + myDay + </a:t>
            </a:r>
            <a:r>
              <a:rPr>
                <a:solidFill>
                  <a:srgbClr val="CD1D00"/>
                </a:solidFill>
              </a:rPr>
              <a:t>"/"</a:t>
            </a:r>
            <a:r>
              <a:t> + myYear);</a:t>
            </a:r>
          </a:p>
        </p:txBody>
      </p:sp>
      <p:sp>
        <p:nvSpPr>
          <p:cNvPr id="782" name="System.out.println(month() + &quot;/&quot; + day() + &quot;/&quot; + year());"/>
          <p:cNvSpPr txBox="1"/>
          <p:nvPr/>
        </p:nvSpPr>
        <p:spPr>
          <a:xfrm>
            <a:off x="2303309" y="505538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021994"/>
                </a:solidFill>
              </a:rPr>
              <a:t>month</a:t>
            </a:r>
            <a:r>
              <a:t>() + </a:t>
            </a:r>
            <a:r>
              <a:rPr>
                <a:solidFill>
                  <a:srgbClr val="CD1D00"/>
                </a:solidFill>
              </a:rPr>
              <a:t>"/"</a:t>
            </a:r>
            <a:r>
              <a:t> + </a:t>
            </a:r>
            <a:r>
              <a:rPr>
                <a:solidFill>
                  <a:srgbClr val="021994"/>
                </a:solidFill>
              </a:rPr>
              <a:t>day</a:t>
            </a:r>
            <a:r>
              <a:t>() + </a:t>
            </a:r>
            <a:r>
              <a:rPr>
                <a:solidFill>
                  <a:srgbClr val="CD1D00"/>
                </a:solidFill>
              </a:rPr>
              <a:t>"/"</a:t>
            </a:r>
            <a:r>
              <a:t> + </a:t>
            </a:r>
            <a:r>
              <a:rPr>
                <a:solidFill>
                  <a:srgbClr val="021994"/>
                </a:solidFill>
              </a:rPr>
              <a:t>year</a:t>
            </a:r>
            <a:r>
              <a:t>());</a:t>
            </a:r>
          </a:p>
        </p:txBody>
      </p:sp>
      <p:sp>
        <p:nvSpPr>
          <p:cNvPr id="783" name="System.out.println(this);"/>
          <p:cNvSpPr txBox="1"/>
          <p:nvPr/>
        </p:nvSpPr>
        <p:spPr>
          <a:xfrm>
            <a:off x="2326318" y="5422899"/>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b="1"/>
              <a:t>this</a:t>
            </a:r>
            <a:r>
              <a:t>);</a:t>
            </a:r>
          </a:p>
        </p:txBody>
      </p:sp>
      <p:sp>
        <p:nvSpPr>
          <p:cNvPr id="784" name="E…"/>
          <p:cNvSpPr txBox="1"/>
          <p:nvPr/>
        </p:nvSpPr>
        <p:spPr>
          <a:xfrm>
            <a:off x="7525835" y="5943599"/>
            <a:ext cx="402041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Inside the class, private is fine</a:t>
            </a:r>
          </a:p>
          <a:p>
            <a:pPr algn="l">
              <a:defRPr sz="2500">
                <a:solidFill>
                  <a:srgbClr val="000000"/>
                </a:solidFill>
                <a:latin typeface="Times"/>
                <a:ea typeface="Times"/>
                <a:cs typeface="Times"/>
                <a:sym typeface="Times"/>
              </a:defRPr>
            </a:pPr>
            <a:r>
              <a:rPr i="1"/>
              <a:t>this</a:t>
            </a:r>
            <a:r>
              <a:t> has toString();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4" grpId="1"/>
    </p:bldLst>
  </p:timing>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6" name="Exercises &amp; reviews"/>
          <p:cNvSpPr txBox="1"/>
          <p:nvPr>
            <p:ph type="title"/>
          </p:nvPr>
        </p:nvSpPr>
        <p:spPr>
          <a:prstGeom prst="rect">
            <a:avLst/>
          </a:prstGeom>
        </p:spPr>
        <p:txBody>
          <a:bodyPr/>
          <a:lstStyle/>
          <a:p>
            <a:pPr/>
            <a:r>
              <a:t>Exercises &amp; reviews</a:t>
            </a:r>
          </a:p>
        </p:txBody>
      </p:sp>
      <p:sp>
        <p:nvSpPr>
          <p:cNvPr id="787" name="9. Here is a client program that uses Dat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Here is a client program that uses </a:t>
            </a:r>
            <a:r>
              <a:rPr i="1"/>
              <a:t>Date</a:t>
            </a:r>
            <a:r>
              <a:t> objects: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a correct replacement for </a:t>
            </a:r>
            <a:r>
              <a:rPr i="1"/>
              <a:t>/* code to get birthDate */</a:t>
            </a:r>
            <a:r>
              <a:rPr sz="1100"/>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p>
        </p:txBody>
      </p:sp>
      <p:sp>
        <p:nvSpPr>
          <p:cNvPr id="788" name="public class BirthdayStuff…"/>
          <p:cNvSpPr txBox="1"/>
          <p:nvPr/>
        </p:nvSpPr>
        <p:spPr>
          <a:xfrm>
            <a:off x="2158075" y="3110710"/>
            <a:ext cx="404686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BirthdayStuff</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Date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i="1">
                <a:solidFill>
                  <a:srgbClr val="959395"/>
                </a:solidFill>
              </a:rPr>
              <a:t>/* code to get birthDate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return</a:t>
            </a:r>
            <a:r>
              <a:t> birthDate;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Date d =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789" name="System.out.println(&quot;Enter birthdate: mo, day, yr: “);…"/>
          <p:cNvSpPr txBox="1"/>
          <p:nvPr/>
        </p:nvSpPr>
        <p:spPr>
          <a:xfrm>
            <a:off x="2246815" y="5781373"/>
            <a:ext cx="505286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System.out.</a:t>
            </a:r>
            <a:r>
              <a:rPr i="0">
                <a:solidFill>
                  <a:srgbClr val="021994"/>
                </a:solidFill>
              </a:rPr>
              <a:t>println</a:t>
            </a:r>
            <a:r>
              <a:rPr i="0">
                <a:solidFill>
                  <a:srgbClr val="000000"/>
                </a:solidFill>
              </a:rPr>
              <a:t>(</a:t>
            </a:r>
            <a:r>
              <a:rPr i="0">
                <a:solidFill>
                  <a:srgbClr val="CD1D00"/>
                </a:solidFill>
              </a:rPr>
              <a:t>"Enter birthdate: mo, day, yr: “</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m = IO.</a:t>
            </a:r>
            <a:r>
              <a:rPr i="0">
                <a:solidFill>
                  <a:srgbClr val="021994"/>
                </a:solidFill>
              </a:rPr>
              <a:t>readInt</a:t>
            </a:r>
            <a:r>
              <a:rPr i="0">
                <a:solidFill>
                  <a:srgbClr val="000000"/>
                </a:solidFill>
              </a:rPr>
              <a:t>(); </a:t>
            </a:r>
            <a:r>
              <a:t>//read user input</a:t>
            </a: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d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y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(m, d, y);</a:t>
            </a:r>
          </a:p>
        </p:txBody>
      </p:sp>
      <p:sp>
        <p:nvSpPr>
          <p:cNvPr id="790" name="System.out.println(&quot;Enter birthdate: mo, day, yr: “);…"/>
          <p:cNvSpPr txBox="1"/>
          <p:nvPr/>
        </p:nvSpPr>
        <p:spPr>
          <a:xfrm>
            <a:off x="2269504" y="6877235"/>
            <a:ext cx="532722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month</a:t>
            </a:r>
            <a:r>
              <a:rPr>
                <a:solidFill>
                  <a:srgbClr val="000000"/>
                </a:solidFill>
              </a:rPr>
              <a:t>() = IO.</a:t>
            </a:r>
            <a:r>
              <a:rPr>
                <a:solidFill>
                  <a:srgbClr val="021994"/>
                </a:solidFill>
              </a:rPr>
              <a:t>readInt</a:t>
            </a:r>
            <a:r>
              <a:rPr>
                <a:solidFill>
                  <a:srgbClr val="000000"/>
                </a:solidFill>
              </a:rPr>
              <a:t>(); </a:t>
            </a:r>
            <a:r>
              <a:rPr i="1">
                <a:solidFill>
                  <a:srgbClr val="959395"/>
                </a:solidFill>
              </a:rPr>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day</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year</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(birthDate.</a:t>
            </a:r>
            <a:r>
              <a:rPr>
                <a:solidFill>
                  <a:srgbClr val="021994"/>
                </a:solidFill>
              </a:rPr>
              <a:t>month</a:t>
            </a:r>
            <a:r>
              <a:t>(), birthDate.</a:t>
            </a:r>
            <a:r>
              <a:rPr>
                <a:solidFill>
                  <a:srgbClr val="021994"/>
                </a:solidFill>
              </a:rPr>
              <a:t>day</a:t>
            </a:r>
            <a:r>
              <a:t>(),</a:t>
            </a:r>
          </a:p>
          <a:p>
            <a:pPr algn="l">
              <a:defRPr sz="1200">
                <a:solidFill>
                  <a:srgbClr val="000000"/>
                </a:solidFill>
                <a:latin typeface="Courier New"/>
                <a:ea typeface="Courier New"/>
                <a:cs typeface="Courier New"/>
                <a:sym typeface="Courier New"/>
              </a:defRPr>
            </a:pPr>
            <a:r>
              <a:t>birthDate.</a:t>
            </a:r>
            <a:r>
              <a:rPr>
                <a:solidFill>
                  <a:srgbClr val="021994"/>
                </a:solidFill>
              </a:rPr>
              <a:t>year</a:t>
            </a:r>
            <a:r>
              <a:t>());</a:t>
            </a:r>
          </a:p>
        </p:txBody>
      </p:sp>
      <p:sp>
        <p:nvSpPr>
          <p:cNvPr id="791" name="System.out.println(…"/>
          <p:cNvSpPr txBox="1"/>
          <p:nvPr/>
        </p:nvSpPr>
        <p:spPr>
          <a:xfrm>
            <a:off x="7755583" y="5784887"/>
            <a:ext cx="3681042"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birthDate.myMonth = IO.</a:t>
            </a:r>
            <a:r>
              <a:rPr>
                <a:solidFill>
                  <a:srgbClr val="021994"/>
                </a:solidFill>
              </a:rPr>
              <a:t>readInt</a:t>
            </a:r>
            <a:r>
              <a:rPr>
                <a:solidFill>
                  <a:srgbClr val="000000"/>
                </a:solidFill>
              </a:rPr>
              <a:t>(); </a:t>
            </a:r>
            <a:endParaRPr>
              <a:solidFill>
                <a:srgbClr val="000000"/>
              </a:solidFill>
            </a:endParaRPr>
          </a:p>
          <a:p>
            <a:pPr algn="l">
              <a:defRPr sz="1200">
                <a:solidFill>
                  <a:srgbClr val="CD1D00"/>
                </a:solidFill>
                <a:latin typeface="Courier New"/>
                <a:ea typeface="Courier New"/>
                <a:cs typeface="Courier New"/>
                <a:sym typeface="Courier New"/>
              </a:defRPr>
            </a:pPr>
            <a:r>
              <a:rPr i="1">
                <a:solidFill>
                  <a:srgbClr val="959395"/>
                </a:solidFill>
              </a:rPr>
              <a:t>//read user input</a:t>
            </a:r>
            <a:endParaRPr>
              <a:solidFill>
                <a:srgbClr val="000000"/>
              </a:solidFill>
            </a:endParaRPr>
          </a:p>
          <a:p>
            <a:pPr algn="l">
              <a:defRPr sz="1200">
                <a:solidFill>
                  <a:srgbClr val="000000"/>
                </a:solidFill>
                <a:latin typeface="Courier New"/>
                <a:ea typeface="Courier New"/>
                <a:cs typeface="Courier New"/>
                <a:sym typeface="Courier New"/>
              </a:defRPr>
            </a:pPr>
            <a:r>
              <a:rPr b="1"/>
              <a:t>int</a:t>
            </a:r>
            <a:r>
              <a:t> birthDate.myDay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rPr b="1"/>
              <a:t>int</a:t>
            </a:r>
            <a:r>
              <a:t> birthDate.myYear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a:t>
            </a:r>
          </a:p>
          <a:p>
            <a:pPr algn="l">
              <a:defRPr sz="1200">
                <a:solidFill>
                  <a:srgbClr val="000000"/>
                </a:solidFill>
                <a:latin typeface="Courier New"/>
                <a:ea typeface="Courier New"/>
                <a:cs typeface="Courier New"/>
                <a:sym typeface="Courier New"/>
              </a:defRPr>
            </a:pPr>
            <a:r>
              <a:t>birthDate.myMonth, </a:t>
            </a:r>
          </a:p>
          <a:p>
            <a:pPr algn="l">
              <a:defRPr sz="1200">
                <a:solidFill>
                  <a:srgbClr val="000000"/>
                </a:solidFill>
                <a:latin typeface="Courier New"/>
                <a:ea typeface="Courier New"/>
                <a:cs typeface="Courier New"/>
                <a:sym typeface="Courier New"/>
              </a:defRPr>
            </a:pPr>
            <a:r>
              <a:t>birthDate.myDay,birthDate.myYear);</a:t>
            </a:r>
          </a:p>
        </p:txBody>
      </p:sp>
      <p:sp>
        <p:nvSpPr>
          <p:cNvPr id="792" name="I…"/>
          <p:cNvSpPr txBox="1"/>
          <p:nvPr/>
        </p:nvSpPr>
        <p:spPr>
          <a:xfrm>
            <a:off x="7843335" y="3639986"/>
            <a:ext cx="339813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a:t>
            </a:r>
          </a:p>
          <a:p>
            <a:pPr algn="l">
              <a:defRPr sz="2500">
                <a:solidFill>
                  <a:srgbClr val="000000"/>
                </a:solidFill>
                <a:latin typeface="Times"/>
                <a:ea typeface="Times"/>
                <a:cs typeface="Times"/>
                <a:sym typeface="Times"/>
              </a:defRPr>
            </a:pPr>
            <a:r>
              <a:t>You cannot assign values</a:t>
            </a:r>
          </a:p>
          <a:p>
            <a:pPr algn="l">
              <a:defRPr sz="2500">
                <a:solidFill>
                  <a:srgbClr val="000000"/>
                </a:solidFill>
                <a:latin typeface="Times"/>
                <a:ea typeface="Times"/>
                <a:cs typeface="Times"/>
                <a:sym typeface="Times"/>
              </a:defRPr>
            </a:pPr>
            <a:r>
              <a:t>to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2" grpId="1"/>
    </p:bldLst>
  </p:timing>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Exercises &amp; reviews"/>
          <p:cNvSpPr txBox="1"/>
          <p:nvPr>
            <p:ph type="title"/>
          </p:nvPr>
        </p:nvSpPr>
        <p:spPr>
          <a:prstGeom prst="rect">
            <a:avLst/>
          </a:prstGeom>
        </p:spPr>
        <p:txBody>
          <a:bodyPr/>
          <a:lstStyle/>
          <a:p>
            <a:pPr/>
            <a:r>
              <a:t>Exercises &amp; reviews</a:t>
            </a:r>
          </a:p>
        </p:txBody>
      </p:sp>
      <p:sp>
        <p:nvSpPr>
          <p:cNvPr id="795" name="10. A method in a client program for the Date class has this declara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method in a client program for the </a:t>
            </a:r>
            <a:r>
              <a:rPr i="1"/>
              <a:t>Date</a:t>
            </a:r>
            <a:r>
              <a:t> class has this declaration:</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where </a:t>
            </a:r>
            <a:r>
              <a:rPr i="1"/>
              <a:t>month</a:t>
            </a:r>
            <a:r>
              <a:t>, </a:t>
            </a:r>
            <a:r>
              <a:rPr i="1"/>
              <a:t>day</a:t>
            </a:r>
            <a:r>
              <a:t>, and </a:t>
            </a:r>
            <a:r>
              <a:rPr i="1"/>
              <a:t>year</a:t>
            </a:r>
            <a:r>
              <a:t> are previously defined integer variables. The same method now creates a second </a:t>
            </a:r>
            <a:r>
              <a:rPr i="1"/>
              <a:t>Date</a:t>
            </a:r>
            <a:r>
              <a:t> object </a:t>
            </a:r>
            <a:r>
              <a:rPr i="1"/>
              <a:t>d2</a:t>
            </a:r>
            <a:r>
              <a:t> that is an exact copy of the object </a:t>
            </a:r>
            <a:r>
              <a:rPr i="1"/>
              <a:t>d1</a:t>
            </a:r>
            <a:r>
              <a:t> refers to. Which of the following code segments will not do this correctly?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None</a:t>
            </a:r>
          </a:p>
        </p:txBody>
      </p:sp>
      <p:sp>
        <p:nvSpPr>
          <p:cNvPr id="796" name="Date d1 = new Date(month, day, year);"/>
          <p:cNvSpPr txBox="1"/>
          <p:nvPr/>
        </p:nvSpPr>
        <p:spPr>
          <a:xfrm>
            <a:off x="2080603" y="3218303"/>
            <a:ext cx="35895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(month, day, year);</a:t>
            </a:r>
          </a:p>
        </p:txBody>
      </p:sp>
      <p:sp>
        <p:nvSpPr>
          <p:cNvPr id="797" name="Date d2 = d1;"/>
          <p:cNvSpPr txBox="1"/>
          <p:nvPr/>
        </p:nvSpPr>
        <p:spPr>
          <a:xfrm>
            <a:off x="2360695" y="4459031"/>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d2 = d1;</a:t>
            </a:r>
          </a:p>
        </p:txBody>
      </p:sp>
      <p:sp>
        <p:nvSpPr>
          <p:cNvPr id="798" name="Date d2 = new Date(month, day, year);"/>
          <p:cNvSpPr txBox="1"/>
          <p:nvPr/>
        </p:nvSpPr>
        <p:spPr>
          <a:xfrm>
            <a:off x="2358228" y="4822103"/>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(month, day, year);</a:t>
            </a:r>
          </a:p>
        </p:txBody>
      </p:sp>
      <p:sp>
        <p:nvSpPr>
          <p:cNvPr id="799" name="Date d2 = new Date(d1.month(), d1.day(), d1.year());"/>
          <p:cNvSpPr txBox="1"/>
          <p:nvPr/>
        </p:nvSpPr>
        <p:spPr>
          <a:xfrm>
            <a:off x="2367506" y="5206210"/>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(d1.</a:t>
            </a:r>
            <a:r>
              <a:rPr>
                <a:solidFill>
                  <a:srgbClr val="021994"/>
                </a:solidFill>
              </a:rPr>
              <a:t>month</a:t>
            </a:r>
            <a:r>
              <a:t>(), d1.</a:t>
            </a:r>
            <a:r>
              <a:rPr>
                <a:solidFill>
                  <a:srgbClr val="021994"/>
                </a:solidFill>
              </a:rPr>
              <a:t>day</a:t>
            </a:r>
            <a:r>
              <a:t>(), d1.</a:t>
            </a:r>
            <a:r>
              <a:rPr>
                <a:solidFill>
                  <a:srgbClr val="021994"/>
                </a:solidFill>
              </a:rPr>
              <a:t>year</a:t>
            </a:r>
            <a:r>
              <a:t>());</a:t>
            </a:r>
          </a:p>
        </p:txBody>
      </p:sp>
      <p:sp>
        <p:nvSpPr>
          <p:cNvPr id="800" name="A…"/>
          <p:cNvSpPr txBox="1"/>
          <p:nvPr/>
        </p:nvSpPr>
        <p:spPr>
          <a:xfrm>
            <a:off x="7525835" y="6134099"/>
            <a:ext cx="185155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Shallow copy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0" grpId="1"/>
    </p:bldLst>
  </p:timing>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Exercises &amp; reviews"/>
          <p:cNvSpPr txBox="1"/>
          <p:nvPr>
            <p:ph type="title"/>
          </p:nvPr>
        </p:nvSpPr>
        <p:spPr>
          <a:prstGeom prst="rect">
            <a:avLst/>
          </a:prstGeom>
        </p:spPr>
        <p:txBody>
          <a:bodyPr/>
          <a:lstStyle/>
          <a:p>
            <a:pPr/>
            <a:r>
              <a:t>Exercises &amp; reviews</a:t>
            </a:r>
          </a:p>
        </p:txBody>
      </p:sp>
      <p:sp>
        <p:nvSpPr>
          <p:cNvPr id="803" name="11. The Date class is modified by adding the following mutator metho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The Date </a:t>
            </a:r>
            <a:r>
              <a:rPr i="1"/>
              <a:t>class</a:t>
            </a:r>
            <a:r>
              <a:t> is modified by adding the following mutator method:</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Here is part of a poorly coded client program that uses the </a:t>
            </a:r>
            <a:r>
              <a:rPr i="1"/>
              <a:t>Date</a:t>
            </a:r>
            <a:r>
              <a:t> class: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will be </a:t>
            </a:r>
            <a:r>
              <a:rPr i="1" sz="1200"/>
              <a:t>true</a:t>
            </a:r>
            <a:r>
              <a:rPr sz="1200"/>
              <a:t> after executing this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 </a:t>
            </a:r>
            <a:r>
              <a:rPr i="1"/>
              <a:t>NullPointerException</a:t>
            </a:r>
            <a:r>
              <a:t> is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oldDate</a:t>
            </a:r>
            <a:r>
              <a:t> object remains unchanged.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recentDate</a:t>
            </a:r>
            <a:r>
              <a:t> is a null reference.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recentDate</a:t>
            </a:r>
            <a:r>
              <a:t> refers to the same object as </a:t>
            </a:r>
            <a:r>
              <a:rPr i="1"/>
              <a:t>oldDate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recentDate</a:t>
            </a:r>
            <a:r>
              <a:t> refers to a separate object whose contents are the same as those of  </a:t>
            </a:r>
            <a:r>
              <a:rPr i="1"/>
              <a:t>oldDate</a:t>
            </a:r>
            <a:r>
              <a:t>.</a:t>
            </a:r>
          </a:p>
        </p:txBody>
      </p:sp>
      <p:sp>
        <p:nvSpPr>
          <p:cNvPr id="804" name="public void addYears(int n) //add n years to date"/>
          <p:cNvSpPr txBox="1"/>
          <p:nvPr/>
        </p:nvSpPr>
        <p:spPr>
          <a:xfrm>
            <a:off x="2077866" y="3227772"/>
            <a:ext cx="468704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addYears</a:t>
            </a:r>
            <a:r>
              <a:rPr i="0">
                <a:solidFill>
                  <a:srgbClr val="000000"/>
                </a:solidFill>
              </a:rPr>
              <a:t>(</a:t>
            </a:r>
            <a:r>
              <a:rPr b="1" i="0">
                <a:solidFill>
                  <a:srgbClr val="000000"/>
                </a:solidFill>
              </a:rPr>
              <a:t>int</a:t>
            </a:r>
            <a:r>
              <a:rPr i="0">
                <a:solidFill>
                  <a:srgbClr val="000000"/>
                </a:solidFill>
              </a:rPr>
              <a:t> n) </a:t>
            </a:r>
            <a:r>
              <a:t>//add n years to date</a:t>
            </a:r>
            <a:endParaRPr i="0">
              <a:solidFill>
                <a:srgbClr val="000000"/>
              </a:solidFill>
            </a:endParaRPr>
          </a:p>
        </p:txBody>
      </p:sp>
      <p:sp>
        <p:nvSpPr>
          <p:cNvPr id="805" name="public static void addCentury(Date recent, Date old)…"/>
          <p:cNvSpPr txBox="1"/>
          <p:nvPr/>
        </p:nvSpPr>
        <p:spPr>
          <a:xfrm>
            <a:off x="2079588" y="3858112"/>
            <a:ext cx="4961409"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addCentury</a:t>
            </a:r>
            <a:r>
              <a:t>(Date recent, Date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old.</a:t>
            </a:r>
            <a:r>
              <a:rPr>
                <a:solidFill>
                  <a:srgbClr val="021994"/>
                </a:solidFill>
              </a:rPr>
              <a:t>addYears</a:t>
            </a:r>
            <a:r>
              <a:t>(</a:t>
            </a:r>
            <a:r>
              <a:rPr>
                <a:solidFill>
                  <a:srgbClr val="BF8F00"/>
                </a:solidFill>
              </a:rPr>
              <a:t>100</a:t>
            </a:r>
            <a:r>
              <a:t>);</a:t>
            </a:r>
          </a:p>
          <a:p>
            <a:pPr algn="l">
              <a:defRPr sz="1200">
                <a:solidFill>
                  <a:srgbClr val="000000"/>
                </a:solidFill>
                <a:latin typeface="Courier New"/>
                <a:ea typeface="Courier New"/>
                <a:cs typeface="Courier New"/>
                <a:sym typeface="Courier New"/>
              </a:defRPr>
            </a:pPr>
            <a:r>
              <a:t>    recent =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Date oldDate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1900</a:t>
            </a:r>
            <a:r>
              <a:t>);</a:t>
            </a:r>
          </a:p>
          <a:p>
            <a:pPr algn="l">
              <a:defRPr sz="1200">
                <a:solidFill>
                  <a:srgbClr val="000000"/>
                </a:solidFill>
                <a:latin typeface="Courier New"/>
                <a:ea typeface="Courier New"/>
                <a:cs typeface="Courier New"/>
                <a:sym typeface="Courier New"/>
              </a:defRPr>
            </a:pPr>
            <a:r>
              <a:t>    Date recentDate = </a:t>
            </a:r>
            <a:r>
              <a:rPr>
                <a:solidFill>
                  <a:srgbClr val="006DBC"/>
                </a:solidFill>
              </a:rPr>
              <a:t>null</a:t>
            </a:r>
            <a:r>
              <a:t>;</a:t>
            </a:r>
          </a:p>
          <a:p>
            <a:pPr algn="l">
              <a:defRPr sz="1200">
                <a:solidFill>
                  <a:srgbClr val="000000"/>
                </a:solidFill>
                <a:latin typeface="Courier New"/>
                <a:ea typeface="Courier New"/>
                <a:cs typeface="Courier New"/>
                <a:sym typeface="Courier New"/>
              </a:defRPr>
            </a:pPr>
            <a:r>
              <a:t>    </a:t>
            </a:r>
            <a:r>
              <a:rPr>
                <a:solidFill>
                  <a:srgbClr val="021994"/>
                </a:solidFill>
              </a:rPr>
              <a:t>addCentury</a:t>
            </a:r>
            <a:r>
              <a:t>(recentDate, oldDate);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06" name="C…"/>
          <p:cNvSpPr txBox="1"/>
          <p:nvPr/>
        </p:nvSpPr>
        <p:spPr>
          <a:xfrm>
            <a:off x="6776535" y="6197599"/>
            <a:ext cx="461991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Pass by value (which is a null here)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6" grpId="1"/>
    </p:bldLst>
  </p:timing>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8" name="Exercises &amp; reviews"/>
          <p:cNvSpPr txBox="1"/>
          <p:nvPr>
            <p:ph type="title"/>
          </p:nvPr>
        </p:nvSpPr>
        <p:spPr>
          <a:prstGeom prst="rect">
            <a:avLst/>
          </a:prstGeom>
        </p:spPr>
        <p:txBody>
          <a:bodyPr/>
          <a:lstStyle/>
          <a:p>
            <a:pPr/>
            <a:r>
              <a:t>Exercises &amp; reviews</a:t>
            </a:r>
          </a:p>
        </p:txBody>
      </p:sp>
      <p:sp>
        <p:nvSpPr>
          <p:cNvPr id="809"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p:txBody>
      </p:sp>
      <p:sp>
        <p:nvSpPr>
          <p:cNvPr id="810" name="public class Rational…"/>
          <p:cNvSpPr txBox="1"/>
          <p:nvPr/>
        </p:nvSpPr>
        <p:spPr>
          <a:xfrm>
            <a:off x="2257102" y="3102276"/>
            <a:ext cx="6973417"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Rational</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myNum; </a:t>
            </a:r>
            <a:r>
              <a:rPr b="0" i="1">
                <a:solidFill>
                  <a:srgbClr val="959395"/>
                </a:solidFill>
              </a:rPr>
              <a:t>//numerator</a:t>
            </a:r>
            <a:endParaRPr b="0"/>
          </a:p>
          <a:p>
            <a:pPr algn="l">
              <a:defRPr i="1" sz="12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myDenom; </a:t>
            </a:r>
            <a:r>
              <a:t>//denominator</a:t>
            </a:r>
          </a:p>
          <a:p>
            <a:pPr algn="l">
              <a:defRPr i="1" sz="1200">
                <a:solidFill>
                  <a:srgbClr val="959395"/>
                </a:solidFill>
                <a:latin typeface="Courier New"/>
                <a:ea typeface="Courier New"/>
                <a:cs typeface="Courier New"/>
                <a:sym typeface="Courier New"/>
              </a:defRPr>
            </a:pPr>
            <a:r>
              <a:t>    </a:t>
            </a:r>
          </a:p>
          <a:p>
            <a:pPr algn="l">
              <a:defRPr i="1" sz="1200">
                <a:solidFill>
                  <a:srgbClr val="959395"/>
                </a:solidFill>
                <a:latin typeface="Courier New"/>
                <a:ea typeface="Courier New"/>
                <a:cs typeface="Courier New"/>
                <a:sym typeface="Courier New"/>
              </a:defRPr>
            </a:pPr>
            <a:r>
              <a:t>    //constructors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default constructor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numerator n and* denominator 1.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specified numerator and* denominator.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numer, </a:t>
            </a:r>
            <a:r>
              <a:rPr b="1" i="0">
                <a:solidFill>
                  <a:srgbClr val="000000"/>
                </a:solidFill>
              </a:rPr>
              <a:t>int</a:t>
            </a:r>
            <a:r>
              <a:rPr i="0">
                <a:solidFill>
                  <a:srgbClr val="000000"/>
                </a:solidFill>
              </a:rPr>
              <a:t> denom){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//accessors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numerator.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numerator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denominator.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denominator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//arithmetic operations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(this + r).* Leaves this unchanged. */</a:t>
            </a: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Rational </a:t>
            </a:r>
            <a:r>
              <a:rPr i="0">
                <a:solidFill>
                  <a:srgbClr val="021994"/>
                </a:solidFill>
              </a:rPr>
              <a:t>plus</a:t>
            </a:r>
            <a:r>
              <a:rPr i="0">
                <a:solidFill>
                  <a:srgbClr val="000000"/>
                </a:solidFill>
              </a:rPr>
              <a:t>(Rational r){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//Similarly for times, minus, divide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myDenom &gt; 0.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fixSigns</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lowest terms.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reduce</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Object-Oriented programming…"/>
          <p:cNvSpPr txBox="1"/>
          <p:nvPr>
            <p:ph type="body" idx="1"/>
          </p:nvPr>
        </p:nvSpPr>
        <p:spPr>
          <a:prstGeom prst="rect">
            <a:avLst/>
          </a:prstGeom>
        </p:spPr>
        <p:txBody>
          <a:bodyPr anchor="t"/>
          <a:lstStyle/>
          <a:p>
            <a:pPr>
              <a:buBlip>
                <a:blip r:embed="rId2"/>
              </a:buBlip>
            </a:pPr>
            <a:r>
              <a:t>Object-Oriented programming</a:t>
            </a:r>
          </a:p>
          <a:p>
            <a:pPr marL="0" indent="0">
              <a:buSzTx/>
              <a:buNone/>
            </a:pPr>
            <a:r>
              <a:t>A heavy part of the test. A popular design paradigm.</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2" name="Exercises &amp; reviews"/>
          <p:cNvSpPr txBox="1"/>
          <p:nvPr>
            <p:ph type="title"/>
          </p:nvPr>
        </p:nvSpPr>
        <p:spPr>
          <a:prstGeom prst="rect">
            <a:avLst/>
          </a:prstGeom>
        </p:spPr>
        <p:txBody>
          <a:bodyPr/>
          <a:lstStyle/>
          <a:p>
            <a:pPr/>
            <a:r>
              <a:t>Exercises &amp; reviews</a:t>
            </a:r>
          </a:p>
        </p:txBody>
      </p:sp>
      <p:sp>
        <p:nvSpPr>
          <p:cNvPr id="813" name="12. (continu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(continue). </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The method </a:t>
            </a:r>
            <a:r>
              <a:rPr i="1" sz="1200"/>
              <a:t>reduce()</a:t>
            </a:r>
            <a:r>
              <a:rPr sz="1200"/>
              <a:t> is not a public method because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methods whose return type is </a:t>
            </a:r>
            <a:r>
              <a:rPr i="1"/>
              <a:t>void</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methods that change </a:t>
            </a:r>
            <a:r>
              <a:rPr i="1"/>
              <a:t>this</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a:t>
            </a:r>
            <a:r>
              <a:rPr i="1"/>
              <a:t>reduce()</a:t>
            </a:r>
            <a:r>
              <a:t> method is not intended for use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reduce()</a:t>
            </a:r>
            <a:r>
              <a:t> method is intended for use only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a:t>
            </a:r>
            <a:r>
              <a:rPr i="1"/>
              <a:t>reduce()</a:t>
            </a:r>
            <a:r>
              <a:t> method uses only the private data fields of the </a:t>
            </a:r>
            <a:r>
              <a:rPr i="1"/>
              <a:t>Rational</a:t>
            </a:r>
            <a:r>
              <a:t> class.</a:t>
            </a:r>
          </a:p>
          <a:p>
            <a:pPr marL="0" indent="0">
              <a:lnSpc>
                <a:spcPts val="3800"/>
              </a:lnSpc>
              <a:spcBef>
                <a:spcPts val="1200"/>
              </a:spcBef>
              <a:buSzTx/>
              <a:buNone/>
              <a:defRPr sz="1800">
                <a:solidFill>
                  <a:srgbClr val="000000"/>
                </a:solidFill>
                <a:latin typeface="Times"/>
                <a:ea typeface="Times"/>
                <a:cs typeface="Times"/>
                <a:sym typeface="Times"/>
              </a:defRPr>
            </a:pPr>
            <a:r>
              <a:t>13. The constructors in the </a:t>
            </a:r>
            <a:r>
              <a:rPr i="1"/>
              <a:t>Rational</a:t>
            </a:r>
            <a:r>
              <a:t> class allow initialization of </a:t>
            </a:r>
            <a:r>
              <a:rPr i="1"/>
              <a:t>Rational</a:t>
            </a:r>
            <a:r>
              <a:t> objects in several different ways. Which of the following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14" name="Rational r1 = new Rational();"/>
          <p:cNvSpPr txBox="1"/>
          <p:nvPr/>
        </p:nvSpPr>
        <p:spPr>
          <a:xfrm>
            <a:off x="2546435" y="6333773"/>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r1 = </a:t>
            </a:r>
            <a:r>
              <a:rPr b="1"/>
              <a:t>new</a:t>
            </a:r>
            <a:r>
              <a:t> </a:t>
            </a:r>
            <a:r>
              <a:rPr>
                <a:solidFill>
                  <a:srgbClr val="021994"/>
                </a:solidFill>
              </a:rPr>
              <a:t>Rational</a:t>
            </a:r>
            <a:r>
              <a:t>();</a:t>
            </a:r>
          </a:p>
        </p:txBody>
      </p:sp>
      <p:sp>
        <p:nvSpPr>
          <p:cNvPr id="815" name="Rational r2 = r1;"/>
          <p:cNvSpPr txBox="1"/>
          <p:nvPr/>
        </p:nvSpPr>
        <p:spPr>
          <a:xfrm>
            <a:off x="2539703" y="672202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Rational r2 = r1;</a:t>
            </a:r>
          </a:p>
        </p:txBody>
      </p:sp>
      <p:sp>
        <p:nvSpPr>
          <p:cNvPr id="816" name="Rational r3 = new Rational(2,-3);"/>
          <p:cNvSpPr txBox="1"/>
          <p:nvPr/>
        </p:nvSpPr>
        <p:spPr>
          <a:xfrm>
            <a:off x="2551761" y="7102530"/>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r3 = </a:t>
            </a:r>
            <a:r>
              <a:rPr b="1"/>
              <a:t>new</a:t>
            </a:r>
            <a:r>
              <a:t> </a:t>
            </a:r>
            <a:r>
              <a:rPr>
                <a:solidFill>
                  <a:srgbClr val="021994"/>
                </a:solidFill>
              </a:rPr>
              <a:t>Rational</a:t>
            </a:r>
            <a:r>
              <a:t>(</a:t>
            </a:r>
            <a:r>
              <a:rPr>
                <a:solidFill>
                  <a:srgbClr val="BF8F00"/>
                </a:solidFill>
              </a:rPr>
              <a:t>2</a:t>
            </a:r>
            <a:r>
              <a:t>,-</a:t>
            </a:r>
            <a:r>
              <a:rPr>
                <a:solidFill>
                  <a:srgbClr val="BF8F00"/>
                </a:solidFill>
              </a:rPr>
              <a:t>3</a:t>
            </a:r>
            <a:r>
              <a:t>);</a:t>
            </a:r>
          </a:p>
        </p:txBody>
      </p:sp>
      <p:sp>
        <p:nvSpPr>
          <p:cNvPr id="817" name="Rational r4 = new Rational(3.5);"/>
          <p:cNvSpPr txBox="1"/>
          <p:nvPr/>
        </p:nvSpPr>
        <p:spPr>
          <a:xfrm>
            <a:off x="2559389" y="750777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r4 = </a:t>
            </a:r>
            <a:r>
              <a:rPr b="1"/>
              <a:t>new</a:t>
            </a:r>
            <a:r>
              <a:t> </a:t>
            </a:r>
            <a:r>
              <a:rPr>
                <a:solidFill>
                  <a:srgbClr val="021994"/>
                </a:solidFill>
              </a:rPr>
              <a:t>Rational</a:t>
            </a:r>
            <a:r>
              <a:t>(</a:t>
            </a:r>
            <a:r>
              <a:rPr>
                <a:solidFill>
                  <a:srgbClr val="BF8F00"/>
                </a:solidFill>
              </a:rPr>
              <a:t>3.5</a:t>
            </a:r>
            <a:r>
              <a:t>);</a:t>
            </a:r>
          </a:p>
        </p:txBody>
      </p:sp>
      <p:sp>
        <p:nvSpPr>
          <p:cNvPr id="818" name="Rational r5 = new Rational(10);"/>
          <p:cNvSpPr txBox="1"/>
          <p:nvPr/>
        </p:nvSpPr>
        <p:spPr>
          <a:xfrm>
            <a:off x="2567016" y="7896687"/>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r5 = </a:t>
            </a:r>
            <a:r>
              <a:rPr b="1"/>
              <a:t>new</a:t>
            </a:r>
            <a:r>
              <a:t> </a:t>
            </a:r>
            <a:r>
              <a:rPr>
                <a:solidFill>
                  <a:srgbClr val="021994"/>
                </a:solidFill>
              </a:rPr>
              <a:t>Rational</a:t>
            </a:r>
            <a:r>
              <a:t>(</a:t>
            </a:r>
            <a:r>
              <a:rPr>
                <a:solidFill>
                  <a:srgbClr val="BF8F00"/>
                </a:solidFill>
              </a:rPr>
              <a:t>10</a:t>
            </a:r>
            <a:r>
              <a:t>);</a:t>
            </a:r>
          </a:p>
        </p:txBody>
      </p:sp>
      <p:sp>
        <p:nvSpPr>
          <p:cNvPr id="819" name="C…"/>
          <p:cNvSpPr txBox="1"/>
          <p:nvPr/>
        </p:nvSpPr>
        <p:spPr>
          <a:xfrm>
            <a:off x="7741735" y="3340099"/>
            <a:ext cx="2098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By definition…</a:t>
            </a:r>
          </a:p>
        </p:txBody>
      </p:sp>
      <p:sp>
        <p:nvSpPr>
          <p:cNvPr id="820" name="D…"/>
          <p:cNvSpPr txBox="1"/>
          <p:nvPr/>
        </p:nvSpPr>
        <p:spPr>
          <a:xfrm>
            <a:off x="7741735" y="6899330"/>
            <a:ext cx="286498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Parameters not match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9" grpId="1"/>
      <p:bldP build="whole" bldLvl="1" animBg="1" rev="0" advAuto="0" spid="820" grpId="2"/>
    </p:bldLst>
  </p:timing>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Exercises &amp; reviews"/>
          <p:cNvSpPr txBox="1"/>
          <p:nvPr>
            <p:ph type="title"/>
          </p:nvPr>
        </p:nvSpPr>
        <p:spPr>
          <a:prstGeom prst="rect">
            <a:avLst/>
          </a:prstGeom>
        </p:spPr>
        <p:txBody>
          <a:bodyPr/>
          <a:lstStyle/>
          <a:p>
            <a:pPr/>
            <a:r>
              <a:t>Exercises &amp; reviews</a:t>
            </a:r>
          </a:p>
        </p:txBody>
      </p:sp>
      <p:sp>
        <p:nvSpPr>
          <p:cNvPr id="823" name="14. Here is the implementation code for the plus method:…"/>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14. Here is the implementation code for the </a:t>
            </a:r>
            <a:r>
              <a:rPr i="1"/>
              <a:t>plus</a:t>
            </a:r>
            <a:r>
              <a:t> method:</a:t>
            </a:r>
            <a:endParaRPr sz="1188"/>
          </a:p>
          <a:p>
            <a:pPr marL="0" indent="0" defTabSz="452627">
              <a:lnSpc>
                <a:spcPts val="3100"/>
              </a:lnSpc>
              <a:spcBef>
                <a:spcPts val="1100"/>
              </a:spcBef>
              <a:buSzTx/>
              <a:buNone/>
              <a:defRPr sz="1782">
                <a:solidFill>
                  <a:srgbClr val="000000"/>
                </a:solidFill>
                <a:latin typeface="Times"/>
                <a:ea typeface="Times"/>
                <a:cs typeface="Times"/>
                <a:sym typeface="Times"/>
              </a:defRPr>
            </a:pPr>
            <a:r>
              <a:rPr sz="1188"/>
              <a:t>                    </a:t>
            </a:r>
            <a:endParaRPr sz="1188"/>
          </a:p>
          <a:p>
            <a:pPr marL="804672" indent="0"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Which of the following is a correct replacement for </a:t>
            </a:r>
            <a:r>
              <a:rPr i="1"/>
              <a:t>/* some more code */</a:t>
            </a:r>
            <a:r>
              <a: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(E)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p:txBody>
      </p:sp>
      <p:sp>
        <p:nvSpPr>
          <p:cNvPr id="824" name="/* Returns (this + r) in reduced form. Leaves this unchanged. */…"/>
          <p:cNvSpPr txBox="1"/>
          <p:nvPr/>
        </p:nvSpPr>
        <p:spPr>
          <a:xfrm>
            <a:off x="2135942" y="3236255"/>
            <a:ext cx="605886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a:solidFill>
                  <a:srgbClr val="959395"/>
                </a:solidFill>
              </a:rPr>
              <a:t>/* Returns (this + r) in reduced form. Leaves this unchanged. */</a:t>
            </a:r>
            <a:endParaRPr>
              <a:solidFill>
                <a:srgbClr val="959395"/>
              </a:solidFill>
            </a:endParaRPr>
          </a:p>
          <a:p>
            <a:pPr algn="l">
              <a:defRPr i="1" sz="1200">
                <a:solidFill>
                  <a:srgbClr val="000000"/>
                </a:solidFill>
                <a:latin typeface="Courier New"/>
                <a:ea typeface="Courier New"/>
                <a:cs typeface="Courier New"/>
                <a:sym typeface="Courier New"/>
              </a:defRPr>
            </a:pPr>
            <a:r>
              <a:rPr b="1" i="0"/>
              <a:t>public</a:t>
            </a:r>
            <a:r>
              <a:rPr i="0"/>
              <a:t> Rational </a:t>
            </a:r>
            <a:r>
              <a:rPr i="0">
                <a:solidFill>
                  <a:srgbClr val="021994"/>
                </a:solidFill>
              </a:rPr>
              <a:t>plus</a:t>
            </a:r>
            <a:r>
              <a:rPr i="0"/>
              <a:t>(Rational r)</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r.</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a:t>
            </a:r>
            <a:r>
              <a:rPr b="1" i="0"/>
              <a:t>int</a:t>
            </a:r>
            <a:r>
              <a:rPr i="0"/>
              <a:t> denom = myDenom * r.myDenom;</a:t>
            </a:r>
            <a:endParaRPr i="0"/>
          </a:p>
          <a:p>
            <a:pPr algn="l">
              <a:defRPr i="1" sz="1200">
                <a:solidFill>
                  <a:srgbClr val="000000"/>
                </a:solidFill>
                <a:latin typeface="Courier New"/>
                <a:ea typeface="Courier New"/>
                <a:cs typeface="Courier New"/>
                <a:sym typeface="Courier New"/>
              </a:defRPr>
            </a:pPr>
            <a:r>
              <a:rPr i="0"/>
              <a:t>    </a:t>
            </a:r>
            <a:r>
              <a:rPr b="1" i="0"/>
              <a:t>int</a:t>
            </a:r>
            <a:r>
              <a:rPr i="0"/>
              <a:t> num = myNum * r.myDenom + r.myNum * myDenom;</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 some more code */</a:t>
            </a:r>
            <a:endParaRPr>
              <a:solidFill>
                <a:srgbClr val="959395"/>
              </a:solidFill>
            </a:endParaRPr>
          </a:p>
          <a:p>
            <a:pPr algn="l">
              <a:defRPr i="1" sz="1200">
                <a:solidFill>
                  <a:srgbClr val="000000"/>
                </a:solidFill>
                <a:latin typeface="Courier New"/>
                <a:ea typeface="Courier New"/>
                <a:cs typeface="Courier New"/>
                <a:sym typeface="Courier New"/>
              </a:defRPr>
            </a:pPr>
            <a:r>
              <a:rPr i="0"/>
              <a:t>}</a:t>
            </a:r>
            <a:endParaRPr i="0"/>
          </a:p>
        </p:txBody>
      </p:sp>
      <p:sp>
        <p:nvSpPr>
          <p:cNvPr id="825" name="Rational rat(num, denom);…"/>
          <p:cNvSpPr txBox="1"/>
          <p:nvPr/>
        </p:nvSpPr>
        <p:spPr>
          <a:xfrm>
            <a:off x="2598689" y="5398190"/>
            <a:ext cx="24921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a:t>
            </a:r>
            <a:r>
              <a:rPr>
                <a:solidFill>
                  <a:srgbClr val="021994"/>
                </a:solidFill>
              </a:rPr>
              <a:t>rat</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26" name="return new Rational(num, denom);"/>
          <p:cNvSpPr txBox="1"/>
          <p:nvPr/>
        </p:nvSpPr>
        <p:spPr>
          <a:xfrm>
            <a:off x="2602789" y="6170917"/>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return new</a:t>
            </a:r>
            <a:r>
              <a:t> </a:t>
            </a:r>
            <a:r>
              <a:rPr>
                <a:solidFill>
                  <a:srgbClr val="021994"/>
                </a:solidFill>
              </a:rPr>
              <a:t>Rational</a:t>
            </a:r>
            <a:r>
              <a:t>(num, denom);</a:t>
            </a:r>
          </a:p>
        </p:txBody>
      </p:sp>
      <p:sp>
        <p:nvSpPr>
          <p:cNvPr id="827" name="reduce();…"/>
          <p:cNvSpPr txBox="1"/>
          <p:nvPr/>
        </p:nvSpPr>
        <p:spPr>
          <a:xfrm>
            <a:off x="2589940" y="65589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reduce</a:t>
            </a:r>
            <a:r>
              <a:t>();</a:t>
            </a:r>
          </a:p>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rPr b="1"/>
              <a:t>return</a:t>
            </a:r>
            <a:r>
              <a:t> rat;</a:t>
            </a:r>
          </a:p>
        </p:txBody>
      </p:sp>
      <p:sp>
        <p:nvSpPr>
          <p:cNvPr id="828" name="Rational rat = new Rational(num, denom);…"/>
          <p:cNvSpPr txBox="1"/>
          <p:nvPr/>
        </p:nvSpPr>
        <p:spPr>
          <a:xfrm>
            <a:off x="2589940" y="73590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Rational.</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29" name="Rational rat = new Rational(num, denom);…"/>
          <p:cNvSpPr txBox="1"/>
          <p:nvPr/>
        </p:nvSpPr>
        <p:spPr>
          <a:xfrm>
            <a:off x="7074348" y="5398190"/>
            <a:ext cx="386395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830" name="E…"/>
          <p:cNvSpPr txBox="1"/>
          <p:nvPr/>
        </p:nvSpPr>
        <p:spPr>
          <a:xfrm>
            <a:off x="6383438" y="5994399"/>
            <a:ext cx="5245770"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Follow the math to get </a:t>
            </a:r>
            <a:r>
              <a:rPr i="1"/>
              <a:t>num</a:t>
            </a:r>
            <a:r>
              <a:t> and </a:t>
            </a:r>
            <a:r>
              <a:rPr i="1"/>
              <a:t>denom</a:t>
            </a:r>
          </a:p>
          <a:p>
            <a:pPr algn="l">
              <a:defRPr sz="2500">
                <a:solidFill>
                  <a:srgbClr val="000000"/>
                </a:solidFill>
                <a:latin typeface="Times"/>
                <a:ea typeface="Times"/>
                <a:cs typeface="Times"/>
                <a:sym typeface="Times"/>
              </a:defRPr>
            </a:pPr>
            <a:r>
              <a:t>reduce(): get rid of the common divisors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0" grpId="1"/>
    </p:bldLst>
  </p:timing>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Exercises &amp; reviews"/>
          <p:cNvSpPr txBox="1"/>
          <p:nvPr>
            <p:ph type="title"/>
          </p:nvPr>
        </p:nvSpPr>
        <p:spPr>
          <a:prstGeom prst="rect">
            <a:avLst/>
          </a:prstGeom>
        </p:spPr>
        <p:txBody>
          <a:bodyPr/>
          <a:lstStyle/>
          <a:p>
            <a:pPr/>
            <a:r>
              <a:t>Exercises &amp; reviews</a:t>
            </a:r>
          </a:p>
        </p:txBody>
      </p:sp>
      <p:sp>
        <p:nvSpPr>
          <p:cNvPr id="833" name="15. Assume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Assume these declarations: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cause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34" name="Rational a = new Rational();…"/>
          <p:cNvSpPr txBox="1"/>
          <p:nvPr/>
        </p:nvSpPr>
        <p:spPr>
          <a:xfrm>
            <a:off x="2154538" y="3169402"/>
            <a:ext cx="459559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Rational a = </a:t>
            </a:r>
            <a:r>
              <a:rPr b="1" i="0">
                <a:solidFill>
                  <a:srgbClr val="000000"/>
                </a:solidFill>
              </a:rPr>
              <a:t>new</a:t>
            </a:r>
            <a:r>
              <a:rPr i="0">
                <a:solidFill>
                  <a:srgbClr val="000000"/>
                </a:solidFill>
              </a:rPr>
              <a:t> </a:t>
            </a:r>
            <a:r>
              <a:rPr i="0">
                <a:solidFill>
                  <a:srgbClr val="021994"/>
                </a:solidFill>
              </a:rPr>
              <a:t>Rational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Rational r = </a:t>
            </a:r>
            <a:r>
              <a:rPr b="1" i="0">
                <a:solidFill>
                  <a:srgbClr val="000000"/>
                </a:solidFill>
              </a:rPr>
              <a:t>new</a:t>
            </a:r>
            <a:r>
              <a:rPr i="0">
                <a:solidFill>
                  <a:srgbClr val="000000"/>
                </a:solidFill>
              </a:rPr>
              <a:t> </a:t>
            </a:r>
            <a:r>
              <a:rPr i="0">
                <a:solidFill>
                  <a:srgbClr val="021994"/>
                </a:solidFill>
              </a:rPr>
              <a:t>Rational</a:t>
            </a:r>
            <a:r>
              <a:rPr i="0">
                <a:solidFill>
                  <a:srgbClr val="000000"/>
                </a:solidFill>
              </a:rPr>
              <a:t>(num, denom);</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n = value;</a:t>
            </a:r>
            <a:endParaRPr i="0">
              <a:solidFill>
                <a:srgbClr val="000000"/>
              </a:solidFill>
            </a:endParaRPr>
          </a:p>
          <a:p>
            <a:pPr algn="l">
              <a:defRPr i="1" sz="1200">
                <a:solidFill>
                  <a:srgbClr val="959395"/>
                </a:solidFill>
                <a:latin typeface="Courier New"/>
                <a:ea typeface="Courier New"/>
                <a:cs typeface="Courier New"/>
                <a:sym typeface="Courier New"/>
              </a:defRPr>
            </a:pPr>
            <a:r>
              <a:t>//num, denom, and value are valid integer values</a:t>
            </a:r>
            <a:endParaRPr i="0">
              <a:solidFill>
                <a:srgbClr val="000000"/>
              </a:solidFill>
            </a:endParaRPr>
          </a:p>
        </p:txBody>
      </p:sp>
      <p:sp>
        <p:nvSpPr>
          <p:cNvPr id="835" name="r = a.plus(r);"/>
          <p:cNvSpPr txBox="1"/>
          <p:nvPr/>
        </p:nvSpPr>
        <p:spPr>
          <a:xfrm>
            <a:off x="2568796" y="4723956"/>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a.</a:t>
            </a:r>
            <a:r>
              <a:rPr>
                <a:solidFill>
                  <a:srgbClr val="021994"/>
                </a:solidFill>
              </a:rPr>
              <a:t>plus</a:t>
            </a:r>
            <a:r>
              <a:t>(r);</a:t>
            </a:r>
          </a:p>
        </p:txBody>
      </p:sp>
      <p:sp>
        <p:nvSpPr>
          <p:cNvPr id="836" name="a = r.plus(new Rational(n));"/>
          <p:cNvSpPr txBox="1"/>
          <p:nvPr/>
        </p:nvSpPr>
        <p:spPr>
          <a:xfrm>
            <a:off x="2575071" y="5102736"/>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a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837" name="r = r.plus(r);"/>
          <p:cNvSpPr txBox="1"/>
          <p:nvPr/>
        </p:nvSpPr>
        <p:spPr>
          <a:xfrm>
            <a:off x="2568796" y="550669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r.</a:t>
            </a:r>
            <a:r>
              <a:rPr>
                <a:solidFill>
                  <a:srgbClr val="021994"/>
                </a:solidFill>
              </a:rPr>
              <a:t>plus</a:t>
            </a:r>
            <a:r>
              <a:t>(r);</a:t>
            </a:r>
          </a:p>
        </p:txBody>
      </p:sp>
      <p:sp>
        <p:nvSpPr>
          <p:cNvPr id="838" name="a = n.plus(r);"/>
          <p:cNvSpPr txBox="1"/>
          <p:nvPr/>
        </p:nvSpPr>
        <p:spPr>
          <a:xfrm>
            <a:off x="2568796" y="590764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 n.</a:t>
            </a:r>
            <a:r>
              <a:rPr>
                <a:solidFill>
                  <a:srgbClr val="021994"/>
                </a:solidFill>
              </a:rPr>
              <a:t>plus</a:t>
            </a:r>
            <a:r>
              <a:t>(r);</a:t>
            </a:r>
          </a:p>
        </p:txBody>
      </p:sp>
      <p:sp>
        <p:nvSpPr>
          <p:cNvPr id="839" name="r = r.plus(new Rational(n));"/>
          <p:cNvSpPr txBox="1"/>
          <p:nvPr/>
        </p:nvSpPr>
        <p:spPr>
          <a:xfrm>
            <a:off x="2575071" y="6289434"/>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r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840" name="D…"/>
          <p:cNvSpPr txBox="1"/>
          <p:nvPr/>
        </p:nvSpPr>
        <p:spPr>
          <a:xfrm>
            <a:off x="7525835" y="6134099"/>
            <a:ext cx="25304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rPr i="1"/>
              <a:t>n</a:t>
            </a:r>
            <a:r>
              <a:t> is an innocent int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0" grpId="1"/>
    </p:bldLst>
  </p:timing>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2" name="Exercises &amp; reviews"/>
          <p:cNvSpPr txBox="1"/>
          <p:nvPr>
            <p:ph type="title"/>
          </p:nvPr>
        </p:nvSpPr>
        <p:spPr>
          <a:prstGeom prst="rect">
            <a:avLst/>
          </a:prstGeom>
        </p:spPr>
        <p:txBody>
          <a:bodyPr/>
          <a:lstStyle/>
          <a:p>
            <a:pPr/>
            <a:r>
              <a:t>Exercises &amp; reviews</a:t>
            </a:r>
          </a:p>
        </p:txBody>
      </p:sp>
      <p:sp>
        <p:nvSpPr>
          <p:cNvPr id="843" name="16. Here are the private instance variables for a Frog objec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Here are the private instance variables for a </a:t>
            </a:r>
            <a:r>
              <a:rPr i="1"/>
              <a:t>Frog</a:t>
            </a:r>
            <a:r>
              <a:t> object:</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methods in the </a:t>
            </a:r>
            <a:r>
              <a:rPr i="1" sz="1000"/>
              <a:t>Frog</a:t>
            </a:r>
            <a:r>
              <a:rPr sz="1000"/>
              <a:t> </a:t>
            </a:r>
            <a:r>
              <a:t>class is the best candidate for being a static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844" name="public class Frog…"/>
          <p:cNvSpPr txBox="1"/>
          <p:nvPr/>
        </p:nvSpPr>
        <p:spPr>
          <a:xfrm>
            <a:off x="1887110" y="3125951"/>
            <a:ext cx="541868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Frog</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mySpecies;</a:t>
            </a:r>
            <a:endParaRPr i="0"/>
          </a:p>
          <a:p>
            <a:pPr algn="l">
              <a:defRPr i="1" sz="1200">
                <a:solidFill>
                  <a:srgbClr val="000000"/>
                </a:solidFill>
                <a:latin typeface="Courier New"/>
                <a:ea typeface="Courier New"/>
                <a:cs typeface="Courier New"/>
                <a:sym typeface="Courier New"/>
              </a:defRPr>
            </a:pPr>
            <a:r>
              <a:rPr i="0"/>
              <a:t>    </a:t>
            </a:r>
            <a:r>
              <a:rPr b="1" i="0"/>
              <a:t>private int</a:t>
            </a:r>
            <a:r>
              <a:rPr i="0"/>
              <a:t> myAge;</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myWeight;</a:t>
            </a:r>
            <a:endParaRPr i="0"/>
          </a:p>
          <a:p>
            <a:pPr algn="l">
              <a:defRPr i="1" sz="1200">
                <a:solidFill>
                  <a:srgbClr val="000000"/>
                </a:solidFill>
                <a:latin typeface="Courier New"/>
                <a:ea typeface="Courier New"/>
                <a:cs typeface="Courier New"/>
                <a:sym typeface="Courier New"/>
              </a:defRPr>
            </a:pPr>
            <a:r>
              <a:rPr i="0"/>
              <a:t>    </a:t>
            </a:r>
            <a:r>
              <a:rPr b="1" i="0"/>
              <a:t>private</a:t>
            </a:r>
            <a:r>
              <a:rPr i="0"/>
              <a:t> Position myPosition; </a:t>
            </a:r>
            <a:r>
              <a:rPr>
                <a:solidFill>
                  <a:srgbClr val="959395"/>
                </a:solidFill>
              </a:rPr>
              <a:t>//position (x,y) in pond</a:t>
            </a:r>
            <a:endParaRPr i="0"/>
          </a:p>
          <a:p>
            <a:pPr algn="l">
              <a:defRPr b="1" sz="1200">
                <a:solidFill>
                  <a:srgbClr val="000000"/>
                </a:solidFill>
                <a:latin typeface="Courier New"/>
                <a:ea typeface="Courier New"/>
                <a:cs typeface="Courier New"/>
                <a:sym typeface="Courier New"/>
              </a:defRPr>
            </a:pPr>
            <a:r>
              <a:t>    </a:t>
            </a:r>
            <a:r>
              <a:t>private boolean</a:t>
            </a:r>
            <a:r>
              <a:rPr b="0"/>
              <a:t> amAlive;</a:t>
            </a:r>
            <a:endParaRPr b="0"/>
          </a:p>
          <a:p>
            <a:pPr algn="l">
              <a:defRPr b="1" sz="1200">
                <a:solidFill>
                  <a:srgbClr val="000000"/>
                </a:solidFill>
                <a:latin typeface="Courier New"/>
                <a:ea typeface="Courier New"/>
                <a:cs typeface="Courier New"/>
                <a:sym typeface="Courier New"/>
              </a:defRPr>
            </a:pPr>
            <a:r>
              <a:rPr b="0"/>
              <a:t>    …</a:t>
            </a:r>
            <a:endParaRPr b="0"/>
          </a:p>
        </p:txBody>
      </p:sp>
      <p:sp>
        <p:nvSpPr>
          <p:cNvPr id="845" name="swim //frog swims to new position in pond"/>
          <p:cNvSpPr txBox="1"/>
          <p:nvPr/>
        </p:nvSpPr>
        <p:spPr>
          <a:xfrm>
            <a:off x="2484093" y="5102736"/>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swim </a:t>
            </a:r>
            <a:r>
              <a:t>//frog swims to new position in pond</a:t>
            </a:r>
            <a:endParaRPr i="0">
              <a:solidFill>
                <a:srgbClr val="000000"/>
              </a:solidFill>
            </a:endParaRPr>
          </a:p>
        </p:txBody>
      </p:sp>
      <p:sp>
        <p:nvSpPr>
          <p:cNvPr id="846" name="getPondTemperature //returns temperature of pond"/>
          <p:cNvSpPr txBox="1"/>
          <p:nvPr/>
        </p:nvSpPr>
        <p:spPr>
          <a:xfrm>
            <a:off x="2475813" y="5481517"/>
            <a:ext cx="459559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getPondTemperature </a:t>
            </a:r>
            <a:r>
              <a:t>//returns temperature of pond</a:t>
            </a:r>
            <a:endParaRPr i="0">
              <a:solidFill>
                <a:srgbClr val="000000"/>
              </a:solidFill>
            </a:endParaRPr>
          </a:p>
        </p:txBody>
      </p:sp>
      <p:sp>
        <p:nvSpPr>
          <p:cNvPr id="847" name="eat //frog eats and gains weight"/>
          <p:cNvSpPr txBox="1"/>
          <p:nvPr/>
        </p:nvSpPr>
        <p:spPr>
          <a:xfrm>
            <a:off x="2488933" y="5873022"/>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eat </a:t>
            </a:r>
            <a:r>
              <a:t>//frog eats and gains weight</a:t>
            </a:r>
            <a:endParaRPr i="0">
              <a:solidFill>
                <a:srgbClr val="000000"/>
              </a:solidFill>
            </a:endParaRPr>
          </a:p>
        </p:txBody>
      </p:sp>
      <p:sp>
        <p:nvSpPr>
          <p:cNvPr id="848" name="getWeight //returns weight of frog"/>
          <p:cNvSpPr txBox="1"/>
          <p:nvPr/>
        </p:nvSpPr>
        <p:spPr>
          <a:xfrm>
            <a:off x="2485246" y="6264478"/>
            <a:ext cx="331522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getWeight </a:t>
            </a:r>
            <a:r>
              <a:t>//returns weight of frog</a:t>
            </a:r>
            <a:endParaRPr i="0">
              <a:solidFill>
                <a:srgbClr val="000000"/>
              </a:solidFill>
            </a:endParaRPr>
          </a:p>
        </p:txBody>
      </p:sp>
      <p:sp>
        <p:nvSpPr>
          <p:cNvPr id="849" name="die //frog dies with some probability based…"/>
          <p:cNvSpPr txBox="1"/>
          <p:nvPr/>
        </p:nvSpPr>
        <p:spPr>
          <a:xfrm>
            <a:off x="2490910" y="6668708"/>
            <a:ext cx="41383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die </a:t>
            </a:r>
            <a:r>
              <a:t>//frog dies with some probability based</a:t>
            </a:r>
          </a:p>
          <a:p>
            <a:pPr algn="l">
              <a:defRPr i="1" sz="1200">
                <a:solidFill>
                  <a:srgbClr val="959395"/>
                </a:solidFill>
                <a:latin typeface="Courier New"/>
                <a:ea typeface="Courier New"/>
                <a:cs typeface="Courier New"/>
                <a:sym typeface="Courier New"/>
              </a:defRPr>
            </a:pPr>
            <a:r>
              <a:t>//on frog's age and pond temperature</a:t>
            </a:r>
            <a:endParaRPr i="0">
              <a:solidFill>
                <a:srgbClr val="000000"/>
              </a:solidFill>
            </a:endParaRPr>
          </a:p>
        </p:txBody>
      </p:sp>
      <p:sp>
        <p:nvSpPr>
          <p:cNvPr id="850" name="B…"/>
          <p:cNvSpPr txBox="1"/>
          <p:nvPr/>
        </p:nvSpPr>
        <p:spPr>
          <a:xfrm>
            <a:off x="7525835" y="6134099"/>
            <a:ext cx="38796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All frogs in a same pond, huh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0" grpId="1"/>
    </p:bldLst>
  </p:timing>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Exercises &amp; reviews"/>
          <p:cNvSpPr txBox="1"/>
          <p:nvPr>
            <p:ph type="title"/>
          </p:nvPr>
        </p:nvSpPr>
        <p:spPr>
          <a:prstGeom prst="rect">
            <a:avLst/>
          </a:prstGeom>
        </p:spPr>
        <p:txBody>
          <a:bodyPr/>
          <a:lstStyle/>
          <a:p>
            <a:pPr/>
            <a:r>
              <a:t>Exercises &amp; reviews</a:t>
            </a:r>
          </a:p>
        </p:txBody>
      </p:sp>
      <p:sp>
        <p:nvSpPr>
          <p:cNvPr id="853" name="17. What output will be produced by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What output will be produced by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36                      (D)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3  6                     (E)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9  27</a:t>
            </a:r>
          </a:p>
        </p:txBody>
      </p:sp>
      <p:sp>
        <p:nvSpPr>
          <p:cNvPr id="854" name="public class Mystery…"/>
          <p:cNvSpPr txBox="1"/>
          <p:nvPr/>
        </p:nvSpPr>
        <p:spPr>
          <a:xfrm>
            <a:off x="2031778" y="3117664"/>
            <a:ext cx="4778500"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Mystery</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strangeMethod</a:t>
            </a:r>
            <a:r>
              <a:t>(</a:t>
            </a:r>
            <a:r>
              <a:rPr b="1"/>
              <a:t>int</a:t>
            </a:r>
            <a:r>
              <a:t> x, </a:t>
            </a:r>
            <a:r>
              <a:rPr b="1"/>
              <a:t>int</a:t>
            </a:r>
            <a:r>
              <a:t>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y;</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(x + </a:t>
            </a:r>
            <a:r>
              <a:rPr>
                <a:solidFill>
                  <a:srgbClr val="CD1D00"/>
                </a:solidFill>
              </a:rPr>
              <a:t>" "</a:t>
            </a:r>
            <a:r>
              <a:t> +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a = </a:t>
            </a:r>
            <a:r>
              <a:rPr>
                <a:solidFill>
                  <a:srgbClr val="BF8F00"/>
                </a:solidFill>
              </a:rPr>
              <a:t>6</a:t>
            </a:r>
            <a:r>
              <a:t>, b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a:solidFill>
                  <a:srgbClr val="021994"/>
                </a:solidFill>
              </a:rPr>
              <a:t>strangeMethod</a:t>
            </a:r>
            <a:r>
              <a:t>(a, b);</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55" name="E…"/>
          <p:cNvSpPr txBox="1"/>
          <p:nvPr/>
        </p:nvSpPr>
        <p:spPr>
          <a:xfrm>
            <a:off x="7525835" y="6134099"/>
            <a:ext cx="184272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Pass by 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5" grpId="1"/>
    </p:bldLst>
  </p:timing>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Exercises &amp; reviews"/>
          <p:cNvSpPr txBox="1"/>
          <p:nvPr>
            <p:ph type="title"/>
          </p:nvPr>
        </p:nvSpPr>
        <p:spPr>
          <a:prstGeom prst="rect">
            <a:avLst/>
          </a:prstGeom>
        </p:spPr>
        <p:txBody>
          <a:bodyPr/>
          <a:lstStyle/>
          <a:p>
            <a:pPr/>
            <a:r>
              <a:t>Exercises &amp; reviews</a:t>
            </a:r>
          </a:p>
        </p:txBody>
      </p:sp>
      <p:sp>
        <p:nvSpPr>
          <p:cNvPr id="858" name="18. Consider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the input value for </a:t>
            </a:r>
            <a:r>
              <a:rPr i="1" sz="1000"/>
              <a:t>n</a:t>
            </a:r>
            <a:r>
              <a:rPr sz="1000"/>
              <a:t> </a:t>
            </a:r>
            <a:r>
              <a:t>is </a:t>
            </a:r>
            <a:r>
              <a:rPr sz="1000"/>
              <a:t>3</a:t>
            </a:r>
            <a:r>
              <a:t>, what screen output will this program subsequently produce?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        (B)  1          (C)  3       (D)  ?                                       (E) no output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2                 3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3                 3               ? — means undefined</a:t>
            </a:r>
          </a:p>
        </p:txBody>
      </p:sp>
      <p:sp>
        <p:nvSpPr>
          <p:cNvPr id="859" name="public class CountStuff…"/>
          <p:cNvSpPr txBox="1"/>
          <p:nvPr/>
        </p:nvSpPr>
        <p:spPr>
          <a:xfrm>
            <a:off x="2079694" y="3150611"/>
            <a:ext cx="5510139"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CountStuff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doSomething</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int</a:t>
            </a:r>
            <a:r>
              <a:rPr i="0">
                <a:solidFill>
                  <a:srgbClr val="000000"/>
                </a:solidFill>
              </a:rPr>
              <a:t> count = </a:t>
            </a:r>
            <a:r>
              <a:rPr i="0">
                <a:solidFill>
                  <a:srgbClr val="BF8F00"/>
                </a:solidFill>
              </a:rPr>
              <a:t>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//code to do something - no screen output produced</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"How many iterations?”</a:t>
            </a:r>
            <a:r>
              <a:t>);</a:t>
            </a:r>
          </a:p>
          <a:p>
            <a:pPr algn="l">
              <a:defRPr sz="1200">
                <a:solidFill>
                  <a:srgbClr val="000000"/>
                </a:solidFill>
                <a:latin typeface="Courier New"/>
                <a:ea typeface="Courier New"/>
                <a:cs typeface="Courier New"/>
                <a:sym typeface="Courier New"/>
              </a:defRPr>
            </a:pPr>
            <a:r>
              <a:t>        </a:t>
            </a:r>
            <a:r>
              <a:rPr b="1"/>
              <a:t>int</a:t>
            </a:r>
            <a:r>
              <a:t> n = IO.</a:t>
            </a:r>
            <a:r>
              <a:rPr>
                <a:solidFill>
                  <a:srgbClr val="021994"/>
                </a:solidFill>
              </a:rPr>
              <a:t>readInt</a:t>
            </a:r>
            <a:r>
              <a:t>(); </a:t>
            </a:r>
            <a:r>
              <a:rPr i="1">
                <a:solidFill>
                  <a:srgbClr val="959395"/>
                </a:solidFill>
              </a:rPr>
              <a:t>//read user input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1</a:t>
            </a:r>
            <a:r>
              <a:t>; i &lt;= n; i++)</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a:solidFill>
                  <a:srgbClr val="021994"/>
                </a:solidFill>
              </a:rPr>
              <a:t>doSomething</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860" name="A…"/>
          <p:cNvSpPr txBox="1"/>
          <p:nvPr/>
        </p:nvSpPr>
        <p:spPr>
          <a:xfrm>
            <a:off x="8122735" y="5410199"/>
            <a:ext cx="14101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The scope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0" grpId="1"/>
    </p:bldLst>
  </p:timing>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2" name="Exercises &amp; reviews"/>
          <p:cNvSpPr txBox="1"/>
          <p:nvPr>
            <p:ph type="title"/>
          </p:nvPr>
        </p:nvSpPr>
        <p:spPr>
          <a:prstGeom prst="rect">
            <a:avLst/>
          </a:prstGeom>
        </p:spPr>
        <p:txBody>
          <a:bodyPr/>
          <a:lstStyle/>
          <a:p>
            <a:pPr/>
            <a:r>
              <a:t>Exercises &amp; reviews</a:t>
            </a:r>
          </a:p>
        </p:txBody>
      </p:sp>
      <p:sp>
        <p:nvSpPr>
          <p:cNvPr id="863" name="19. This question refers to the following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This question refers to the following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Just before exiting this program, what are </a:t>
            </a:r>
            <a:r>
              <a:rPr i="1" sz="1200"/>
              <a:t>x</a:t>
            </a:r>
            <a:r>
              <a:rPr sz="1200"/>
              <a:t>, </a:t>
            </a:r>
            <a:r>
              <a:rPr i="1" sz="1200"/>
              <a:t>y</a:t>
            </a:r>
            <a:r>
              <a:rPr sz="1200"/>
              <a:t>, and </a:t>
            </a:r>
            <a:r>
              <a:rPr i="1" sz="1200"/>
              <a:t>a</a:t>
            </a:r>
            <a:r>
              <a:rPr sz="1200"/>
              <a:t>, respectively?</a:t>
            </a:r>
            <a:endParaRPr sz="1200"/>
          </a:p>
          <a:p>
            <a:pPr marL="812800" indent="0">
              <a:lnSpc>
                <a:spcPts val="3600"/>
              </a:lnSpc>
              <a:spcBef>
                <a:spcPts val="1200"/>
              </a:spcBef>
              <a:buSzTx/>
              <a:buNone/>
              <a:tabLst>
                <a:tab pos="139700" algn="l"/>
                <a:tab pos="457200" algn="l"/>
              </a:tabLst>
              <a:defRPr sz="1200">
                <a:solidFill>
                  <a:srgbClr val="000000"/>
                </a:solidFill>
                <a:latin typeface="Times"/>
                <a:ea typeface="Times"/>
                <a:cs typeface="Times"/>
                <a:sym typeface="Times"/>
              </a:defRPr>
            </a:pPr>
            <a:r>
              <a:t>                                                                                                                                           </a:t>
            </a:r>
            <a:r>
              <a:rPr sz="1600"/>
              <a:t> (A) 9, 9, 9     (D) 3, 8, 9</a:t>
            </a:r>
            <a:endParaRPr sz="16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(B) 2, 9, 9     (E) 7, 8, 9</a:t>
            </a:r>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(C) 2, 8, 9</a:t>
            </a:r>
            <a:r>
              <a:t>                                                                                                                                                                       </a:t>
            </a:r>
            <a:r>
              <a:t>   </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Here is a client program that uses this class:</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864" name="public class IntObject…"/>
          <p:cNvSpPr txBox="1"/>
          <p:nvPr/>
        </p:nvSpPr>
        <p:spPr>
          <a:xfrm>
            <a:off x="2061096" y="3236033"/>
            <a:ext cx="422977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IntObject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int</a:t>
            </a:r>
            <a:r>
              <a:rPr i="0"/>
              <a:t> myInt;</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IntObject</a:t>
            </a:r>
            <a:r>
              <a:rPr i="0"/>
              <a:t>() </a:t>
            </a:r>
            <a:r>
              <a:rPr>
                <a:solidFill>
                  <a:srgbClr val="959395"/>
                </a:solidFill>
              </a:rPr>
              <a:t>//default constructor</a:t>
            </a:r>
            <a:endParaRPr i="0"/>
          </a:p>
          <a:p>
            <a:pPr algn="l">
              <a:defRPr sz="1200">
                <a:solidFill>
                  <a:srgbClr val="959395"/>
                </a:solidFill>
                <a:latin typeface="Courier New"/>
                <a:ea typeface="Courier New"/>
                <a:cs typeface="Courier New"/>
                <a:sym typeface="Courier New"/>
              </a:defRPr>
            </a:pPr>
            <a:r>
              <a:t>    </a:t>
            </a:r>
            <a:r>
              <a:rPr>
                <a:solidFill>
                  <a:srgbClr val="000000"/>
                </a:solidFill>
              </a:rPr>
              <a:t>{ myInt = </a:t>
            </a:r>
            <a:r>
              <a:rPr>
                <a:solidFill>
                  <a:srgbClr val="BF8F00"/>
                </a:solidFill>
              </a:rPr>
              <a:t>0</a:t>
            </a:r>
            <a:r>
              <a:rPr>
                <a:solidFill>
                  <a:srgbClr val="000000"/>
                </a:solidFill>
              </a:rPr>
              <a:t>; }</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rPr>
                <a:solidFill>
                  <a:srgbClr val="021994"/>
                </a:solidFill>
              </a:rPr>
              <a:t>IntObject</a:t>
            </a:r>
            <a:r>
              <a:rPr>
                <a:solidFill>
                  <a:srgbClr val="000000"/>
                </a:solidFill>
              </a:rPr>
              <a:t>(</a:t>
            </a:r>
            <a:r>
              <a:rPr b="1">
                <a:solidFill>
                  <a:srgbClr val="000000"/>
                </a:solidFill>
              </a:rPr>
              <a:t>int</a:t>
            </a:r>
            <a:r>
              <a:rPr>
                <a:solidFill>
                  <a:srgbClr val="000000"/>
                </a:solidFill>
              </a:rPr>
              <a:t> n) </a:t>
            </a:r>
            <a:r>
              <a:rPr i="1"/>
              <a:t>//constructor</a:t>
            </a:r>
            <a:endParaRPr>
              <a:solidFill>
                <a:srgbClr val="000000"/>
              </a:solidFill>
            </a:endParaRPr>
          </a:p>
          <a:p>
            <a:pPr algn="l">
              <a:defRPr i="1" sz="1200">
                <a:solidFill>
                  <a:srgbClr val="000000"/>
                </a:solidFill>
                <a:latin typeface="Courier New"/>
                <a:ea typeface="Courier New"/>
                <a:cs typeface="Courier New"/>
                <a:sym typeface="Courier New"/>
              </a:defRPr>
            </a:pPr>
            <a:r>
              <a:t>    </a:t>
            </a:r>
            <a:r>
              <a:rPr i="0"/>
              <a:t>{ myInt = n; }</a:t>
            </a:r>
            <a:endParaRPr i="0"/>
          </a:p>
          <a:p>
            <a:pPr algn="l">
              <a:defRPr i="1" sz="1200">
                <a:solidFill>
                  <a:srgbClr val="000000"/>
                </a:solidFill>
                <a:latin typeface="Courier New"/>
                <a:ea typeface="Courier New"/>
                <a:cs typeface="Courier New"/>
                <a:sym typeface="Courier New"/>
              </a:defRPr>
            </a:pPr>
            <a:r>
              <a:rPr i="0"/>
              <a:t>    </a:t>
            </a:r>
            <a:r>
              <a:rPr b="1" i="0"/>
              <a:t>public void</a:t>
            </a:r>
            <a:r>
              <a:rPr i="0"/>
              <a:t> </a:t>
            </a:r>
            <a:r>
              <a:rPr i="0">
                <a:solidFill>
                  <a:srgbClr val="021994"/>
                </a:solidFill>
              </a:rPr>
              <a:t>increment</a:t>
            </a:r>
            <a:r>
              <a:rPr i="0"/>
              <a:t>() </a:t>
            </a:r>
            <a:r>
              <a:rPr>
                <a:solidFill>
                  <a:srgbClr val="959395"/>
                </a:solidFill>
              </a:rPr>
              <a:t>//increment by 1</a:t>
            </a:r>
            <a:endParaRPr i="0"/>
          </a:p>
          <a:p>
            <a:pPr algn="l">
              <a:defRPr sz="1200">
                <a:solidFill>
                  <a:srgbClr val="000000"/>
                </a:solidFill>
                <a:latin typeface="Courier New"/>
                <a:ea typeface="Courier New"/>
                <a:cs typeface="Courier New"/>
                <a:sym typeface="Courier New"/>
              </a:defRPr>
            </a:pPr>
            <a:r>
              <a:t>    </a:t>
            </a:r>
            <a:r>
              <a:t>{ myInt++; }</a:t>
            </a:r>
          </a:p>
          <a:p>
            <a:pPr algn="l">
              <a:defRPr sz="1200">
                <a:solidFill>
                  <a:srgbClr val="000000"/>
                </a:solidFill>
                <a:latin typeface="Courier New"/>
                <a:ea typeface="Courier New"/>
                <a:cs typeface="Courier New"/>
                <a:sym typeface="Courier New"/>
              </a:defRPr>
            </a:pPr>
            <a:r>
              <a:t>}</a:t>
            </a:r>
          </a:p>
        </p:txBody>
      </p:sp>
      <p:sp>
        <p:nvSpPr>
          <p:cNvPr id="865" name="public class IntObjectTest…"/>
          <p:cNvSpPr txBox="1"/>
          <p:nvPr/>
        </p:nvSpPr>
        <p:spPr>
          <a:xfrm>
            <a:off x="2099433" y="5321176"/>
            <a:ext cx="5052865"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IntObjectTest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IntObject </a:t>
            </a:r>
            <a:r>
              <a:rPr>
                <a:solidFill>
                  <a:srgbClr val="021994"/>
                </a:solidFill>
              </a:rPr>
              <a:t>someMethod</a:t>
            </a:r>
            <a:r>
              <a:t>(IntObject obj)</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ans = obj;</a:t>
            </a:r>
          </a:p>
          <a:p>
            <a:pPr algn="l">
              <a:defRPr sz="1200">
                <a:solidFill>
                  <a:srgbClr val="000000"/>
                </a:solidFill>
                <a:latin typeface="Courier New"/>
                <a:ea typeface="Courier New"/>
                <a:cs typeface="Courier New"/>
                <a:sym typeface="Courier New"/>
              </a:defRPr>
            </a:pPr>
            <a:r>
              <a:t>        ans.</a:t>
            </a:r>
            <a:r>
              <a:rPr>
                <a:solidFill>
                  <a:srgbClr val="021994"/>
                </a:solidFill>
              </a:rPr>
              <a:t>increment</a:t>
            </a:r>
            <a:r>
              <a:t>();</a:t>
            </a:r>
          </a:p>
          <a:p>
            <a:pPr algn="l">
              <a:defRPr sz="1200">
                <a:solidFill>
                  <a:srgbClr val="000000"/>
                </a:solidFill>
                <a:latin typeface="Courier New"/>
                <a:ea typeface="Courier New"/>
                <a:cs typeface="Courier New"/>
                <a:sym typeface="Courier New"/>
              </a:defRPr>
            </a:pPr>
            <a:r>
              <a:t>        </a:t>
            </a:r>
            <a:r>
              <a:rPr b="1"/>
              <a:t>return</a:t>
            </a:r>
            <a:r>
              <a:t> ans;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x = </a:t>
            </a:r>
            <a:r>
              <a:rPr b="1"/>
              <a:t>new</a:t>
            </a:r>
            <a:r>
              <a:t> </a:t>
            </a:r>
            <a:r>
              <a:rPr>
                <a:solidFill>
                  <a:srgbClr val="021994"/>
                </a:solidFill>
              </a:rPr>
              <a:t>IntObject</a:t>
            </a:r>
            <a:r>
              <a:t>(</a:t>
            </a:r>
            <a:r>
              <a:rPr>
                <a:solidFill>
                  <a:srgbClr val="BF8F00"/>
                </a:solidFill>
              </a:rPr>
              <a:t>2</a:t>
            </a:r>
            <a:r>
              <a:t>);</a:t>
            </a:r>
          </a:p>
          <a:p>
            <a:pPr algn="l">
              <a:defRPr sz="1200">
                <a:solidFill>
                  <a:srgbClr val="000000"/>
                </a:solidFill>
                <a:latin typeface="Courier New"/>
                <a:ea typeface="Courier New"/>
                <a:cs typeface="Courier New"/>
                <a:sym typeface="Courier New"/>
              </a:defRPr>
            </a:pPr>
            <a:r>
              <a:t>        IntObject y = </a:t>
            </a:r>
            <a:r>
              <a:rPr b="1"/>
              <a:t>new</a:t>
            </a:r>
            <a:r>
              <a:t> </a:t>
            </a:r>
            <a:r>
              <a:rPr>
                <a:solidFill>
                  <a:srgbClr val="021994"/>
                </a:solidFill>
              </a:rPr>
              <a:t>IntObject</a:t>
            </a:r>
            <a:r>
              <a:t>(</a:t>
            </a:r>
            <a:r>
              <a:rPr>
                <a:solidFill>
                  <a:srgbClr val="BF8F00"/>
                </a:solidFill>
              </a:rPr>
              <a:t>7</a:t>
            </a:r>
            <a:r>
              <a:t>);</a:t>
            </a:r>
          </a:p>
          <a:p>
            <a:pPr algn="l">
              <a:defRPr sz="1200">
                <a:solidFill>
                  <a:srgbClr val="000000"/>
                </a:solidFill>
                <a:latin typeface="Courier New"/>
                <a:ea typeface="Courier New"/>
                <a:cs typeface="Courier New"/>
                <a:sym typeface="Courier New"/>
              </a:defRPr>
            </a:pPr>
            <a:r>
              <a:t>        IntObject a = y;</a:t>
            </a:r>
          </a:p>
          <a:p>
            <a:pPr algn="l">
              <a:defRPr sz="1200">
                <a:solidFill>
                  <a:srgbClr val="000000"/>
                </a:solidFill>
                <a:latin typeface="Courier New"/>
                <a:ea typeface="Courier New"/>
                <a:cs typeface="Courier New"/>
                <a:sym typeface="Courier New"/>
              </a:defRPr>
            </a:pPr>
            <a:r>
              <a:t>        x = </a:t>
            </a:r>
            <a:r>
              <a:rPr>
                <a:solidFill>
                  <a:srgbClr val="021994"/>
                </a:solidFill>
              </a:rPr>
              <a:t>someMethod</a:t>
            </a:r>
            <a:r>
              <a:t>(y);</a:t>
            </a:r>
          </a:p>
          <a:p>
            <a:pPr algn="l">
              <a:defRPr sz="1200">
                <a:solidFill>
                  <a:srgbClr val="000000"/>
                </a:solidFill>
                <a:latin typeface="Courier New"/>
                <a:ea typeface="Courier New"/>
                <a:cs typeface="Courier New"/>
                <a:sym typeface="Courier New"/>
              </a:defRPr>
            </a:pPr>
            <a:r>
              <a:t>        a = </a:t>
            </a:r>
            <a:r>
              <a:rPr>
                <a:solidFill>
                  <a:srgbClr val="021994"/>
                </a:solidFill>
              </a:rPr>
              <a:t>someMethod</a:t>
            </a:r>
            <a:r>
              <a:t>(x);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66" name="A…"/>
          <p:cNvSpPr txBox="1"/>
          <p:nvPr/>
        </p:nvSpPr>
        <p:spPr>
          <a:xfrm>
            <a:off x="7525835" y="5943599"/>
            <a:ext cx="422304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someMethod() returns the same</a:t>
            </a:r>
          </a:p>
          <a:p>
            <a:pPr algn="l">
              <a:defRPr sz="2500">
                <a:solidFill>
                  <a:srgbClr val="000000"/>
                </a:solidFill>
                <a:latin typeface="Times"/>
                <a:ea typeface="Times"/>
                <a:cs typeface="Times"/>
                <a:sym typeface="Times"/>
              </a:defRPr>
            </a:pPr>
            <a:r>
              <a:t>reference it received.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6" grpId="1"/>
    </p:bldLst>
  </p:timing>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8" name="Exercises &amp; reviews"/>
          <p:cNvSpPr txBox="1"/>
          <p:nvPr>
            <p:ph type="title"/>
          </p:nvPr>
        </p:nvSpPr>
        <p:spPr>
          <a:prstGeom prst="rect">
            <a:avLst/>
          </a:prstGeom>
        </p:spPr>
        <p:txBody>
          <a:bodyPr/>
          <a:lstStyle/>
          <a:p>
            <a:pPr/>
            <a:r>
              <a:t>Exercises &amp; reviews</a:t>
            </a:r>
          </a:p>
        </p:txBody>
      </p:sp>
      <p:sp>
        <p:nvSpPr>
          <p:cNvPr id="869" name="20. Consider the following program:…"/>
          <p:cNvSpPr txBox="1"/>
          <p:nvPr>
            <p:ph type="body" idx="1"/>
          </p:nvPr>
        </p:nvSpPr>
        <p:spPr>
          <a:prstGeom prst="rect">
            <a:avLst/>
          </a:prstGeom>
          <a:solidFill>
            <a:schemeClr val="accent3">
              <a:hueOff val="-74787"/>
              <a:lumOff val="12067"/>
            </a:schemeClr>
          </a:solidFill>
        </p:spPr>
        <p:txBody>
          <a:bodyPr anchor="t"/>
          <a:lstStyle/>
          <a:p>
            <a:pPr marL="0" indent="0" defTabSz="352043">
              <a:lnSpc>
                <a:spcPts val="2900"/>
              </a:lnSpc>
              <a:spcBef>
                <a:spcPts val="900"/>
              </a:spcBef>
              <a:buSzTx/>
              <a:buNone/>
              <a:defRPr sz="1386">
                <a:solidFill>
                  <a:srgbClr val="000000"/>
                </a:solidFill>
                <a:latin typeface="Times"/>
                <a:ea typeface="Times"/>
                <a:cs typeface="Times"/>
                <a:sym typeface="Times"/>
              </a:defRPr>
            </a:pPr>
            <a:r>
              <a:t>20. Consider the following program:</a:t>
            </a: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r>
              <a:t>              </a:t>
            </a:r>
          </a:p>
          <a:p>
            <a:pPr marL="0" indent="0" defTabSz="352043">
              <a:lnSpc>
                <a:spcPts val="2900"/>
              </a:lnSpc>
              <a:spcBef>
                <a:spcPts val="900"/>
              </a:spcBef>
              <a:buSzTx/>
              <a:buNone/>
              <a:defRPr sz="1386">
                <a:solidFill>
                  <a:srgbClr val="000000"/>
                </a:solidFill>
                <a:latin typeface="Times"/>
                <a:ea typeface="Times"/>
                <a:cs typeface="Times"/>
                <a:sym typeface="Times"/>
              </a:defRPr>
            </a:pPr>
          </a:p>
          <a:p>
            <a:pPr marL="0" indent="0" defTabSz="352043">
              <a:lnSpc>
                <a:spcPts val="2900"/>
              </a:lnSpc>
              <a:spcBef>
                <a:spcPts val="900"/>
              </a:spcBef>
              <a:buSzTx/>
              <a:buNone/>
              <a:defRPr sz="1386">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Just before the end of execution of this program, what are the values of </a:t>
            </a:r>
            <a:r>
              <a:rPr i="1"/>
              <a:t>x</a:t>
            </a:r>
            <a:r>
              <a:t>, </a:t>
            </a:r>
            <a:r>
              <a:rPr i="1"/>
              <a:t>y</a:t>
            </a:r>
            <a:r>
              <a:t>, and </a:t>
            </a:r>
            <a:r>
              <a:rPr i="1"/>
              <a:t>temp</a:t>
            </a:r>
            <a:r>
              <a:t>, respectively?</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(A) 6, 8,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(B) 8, 6,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(C) 6, 8,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(D) 8, 6,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(E) 8, 6, 8</a:t>
            </a:r>
            <a:endParaRPr sz="924"/>
          </a:p>
        </p:txBody>
      </p:sp>
      <p:sp>
        <p:nvSpPr>
          <p:cNvPr id="870" name="public class Tester…"/>
          <p:cNvSpPr txBox="1"/>
          <p:nvPr/>
        </p:nvSpPr>
        <p:spPr>
          <a:xfrm>
            <a:off x="2070568" y="3136899"/>
            <a:ext cx="4046861"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Tester</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someMethod</a:t>
            </a:r>
            <a:r>
              <a:t>(</a:t>
            </a:r>
            <a:r>
              <a:rPr b="1"/>
              <a:t>int</a:t>
            </a:r>
            <a:r>
              <a:t> a, </a:t>
            </a:r>
            <a:r>
              <a:rPr b="1"/>
              <a:t>int</a:t>
            </a:r>
            <a:r>
              <a: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temp = a;</a:t>
            </a:r>
          </a:p>
          <a:p>
            <a:pPr algn="l">
              <a:defRPr sz="1200">
                <a:solidFill>
                  <a:srgbClr val="000000"/>
                </a:solidFill>
                <a:latin typeface="Courier New"/>
                <a:ea typeface="Courier New"/>
                <a:cs typeface="Courier New"/>
                <a:sym typeface="Courier New"/>
              </a:defRPr>
            </a:pPr>
            <a:r>
              <a:t>        a = b;</a:t>
            </a:r>
          </a:p>
          <a:p>
            <a:pPr algn="l">
              <a:defRPr sz="1200">
                <a:solidFill>
                  <a:srgbClr val="000000"/>
                </a:solidFill>
                <a:latin typeface="Courier New"/>
                <a:ea typeface="Courier New"/>
                <a:cs typeface="Courier New"/>
                <a:sym typeface="Courier New"/>
              </a:defRPr>
            </a:pPr>
            <a:r>
              <a:t>        b = temp;</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class</a:t>
            </a:r>
            <a:r>
              <a:t> TesterMain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x = </a:t>
            </a:r>
            <a:r>
              <a:rPr>
                <a:solidFill>
                  <a:srgbClr val="BF8F00"/>
                </a:solidFill>
              </a:rPr>
              <a:t>6</a:t>
            </a:r>
            <a:r>
              <a:t>, y = </a:t>
            </a:r>
            <a:r>
              <a:rPr>
                <a:solidFill>
                  <a:srgbClr val="BF8F00"/>
                </a:solidFill>
              </a:rPr>
              <a:t>8</a:t>
            </a:r>
            <a:r>
              <a:t>;</a:t>
            </a:r>
          </a:p>
          <a:p>
            <a:pPr algn="l">
              <a:defRPr sz="1200">
                <a:solidFill>
                  <a:srgbClr val="000000"/>
                </a:solidFill>
                <a:latin typeface="Courier New"/>
                <a:ea typeface="Courier New"/>
                <a:cs typeface="Courier New"/>
                <a:sym typeface="Courier New"/>
              </a:defRPr>
            </a:pPr>
            <a:r>
              <a:t>        Tester tester = </a:t>
            </a:r>
            <a:r>
              <a:rPr b="1"/>
              <a:t>new</a:t>
            </a:r>
            <a:r>
              <a:t> </a:t>
            </a:r>
            <a:r>
              <a:rPr>
                <a:solidFill>
                  <a:srgbClr val="021994"/>
                </a:solidFill>
              </a:rPr>
              <a:t>Tester</a:t>
            </a:r>
            <a:r>
              <a:t>();</a:t>
            </a:r>
          </a:p>
          <a:p>
            <a:pPr algn="l">
              <a:defRPr sz="1200">
                <a:solidFill>
                  <a:srgbClr val="000000"/>
                </a:solidFill>
                <a:latin typeface="Courier New"/>
                <a:ea typeface="Courier New"/>
                <a:cs typeface="Courier New"/>
                <a:sym typeface="Courier New"/>
              </a:defRPr>
            </a:pPr>
            <a:r>
              <a:t>        tester.</a:t>
            </a:r>
            <a:r>
              <a:rPr>
                <a:solidFill>
                  <a:srgbClr val="021994"/>
                </a:solidFill>
              </a:rPr>
              <a:t>someMethod</a:t>
            </a:r>
            <a:r>
              <a:t>(x,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871" name="A…"/>
          <p:cNvSpPr txBox="1"/>
          <p:nvPr/>
        </p:nvSpPr>
        <p:spPr>
          <a:xfrm>
            <a:off x="7297235" y="6832599"/>
            <a:ext cx="3582616"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Be careful, don’t choose A</a:t>
            </a:r>
          </a:p>
          <a:p>
            <a:pPr algn="l">
              <a:defRPr sz="2500">
                <a:solidFill>
                  <a:srgbClr val="000000"/>
                </a:solidFill>
                <a:latin typeface="Times"/>
                <a:ea typeface="Times"/>
                <a:cs typeface="Times"/>
                <a:sym typeface="Times"/>
              </a:defRPr>
            </a:pPr>
            <a:r>
              <a:t>as </a:t>
            </a:r>
            <a:r>
              <a:rPr i="1"/>
              <a:t>temp</a:t>
            </a:r>
            <a:r>
              <a:t> would be gone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1" grpId="1"/>
    </p:bldLst>
  </p:timing>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3" name="AP Computer Science A"/>
          <p:cNvSpPr txBox="1"/>
          <p:nvPr>
            <p:ph type="ctrTitle"/>
          </p:nvPr>
        </p:nvSpPr>
        <p:spPr>
          <a:prstGeom prst="rect">
            <a:avLst/>
          </a:prstGeom>
        </p:spPr>
        <p:txBody>
          <a:bodyPr/>
          <a:lstStyle/>
          <a:p>
            <a:pPr/>
            <a:r>
              <a:t>AP Computer Science A</a:t>
            </a:r>
          </a:p>
        </p:txBody>
      </p:sp>
      <p:sp>
        <p:nvSpPr>
          <p:cNvPr id="874" name="Day 4 Part 2"/>
          <p:cNvSpPr txBox="1"/>
          <p:nvPr>
            <p:ph type="subTitle" sz="quarter" idx="1"/>
          </p:nvPr>
        </p:nvSpPr>
        <p:spPr>
          <a:prstGeom prst="rect">
            <a:avLst/>
          </a:prstGeom>
        </p:spPr>
        <p:txBody>
          <a:bodyPr/>
          <a:lstStyle/>
          <a:p>
            <a:pPr/>
            <a:r>
              <a:t>Day 4 Part 2</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7" name="The key value of objected-oriented programming lies in its reusability, from parents to children."/>
          <p:cNvSpPr txBox="1"/>
          <p:nvPr>
            <p:ph type="body" idx="1"/>
          </p:nvPr>
        </p:nvSpPr>
        <p:spPr>
          <a:prstGeom prst="rect">
            <a:avLst/>
          </a:prstGeom>
        </p:spPr>
        <p:txBody>
          <a:bodyPr/>
          <a:lstStyle>
            <a:lvl1pPr marL="0" indent="0">
              <a:buSzTx/>
              <a:buNone/>
            </a:lvl1pPr>
          </a:lstStyle>
          <a:p>
            <a:pPr/>
            <a:r>
              <a:t>The key value of objected-oriented programming lies in its reusability, from parents to children.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sp>
        <p:nvSpPr>
          <p:cNvPr id="165" name="But, actually, JUST JAVA IT…"/>
          <p:cNvSpPr txBox="1"/>
          <p:nvPr>
            <p:ph type="body" idx="1"/>
          </p:nvPr>
        </p:nvSpPr>
        <p:spPr>
          <a:prstGeom prst="rect">
            <a:avLst/>
          </a:prstGeom>
        </p:spPr>
        <p:txBody>
          <a:bodyPr anchor="t"/>
          <a:lstStyle>
            <a:lvl1pPr>
              <a:buBlip>
                <a:blip r:embed="rId2"/>
              </a:buBlip>
            </a:lvl1pPr>
          </a:lstStyle>
          <a:p>
            <a:pPr/>
            <a:r>
              <a:t>But, actually, JUST JAVA IT…</a:t>
            </a:r>
          </a:p>
        </p:txBody>
      </p:sp>
      <p:sp>
        <p:nvSpPr>
          <p:cNvPr id="166"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0" name="Power of Inheritance: the concept"/>
          <p:cNvSpPr txBox="1"/>
          <p:nvPr>
            <p:ph type="body" idx="1"/>
          </p:nvPr>
        </p:nvSpPr>
        <p:spPr>
          <a:prstGeom prst="rect">
            <a:avLst/>
          </a:prstGeom>
        </p:spPr>
        <p:txBody>
          <a:bodyPr anchor="t"/>
          <a:lstStyle>
            <a:lvl1pPr>
              <a:buBlip>
                <a:blip r:embed="rId2"/>
              </a:buBlip>
            </a:lvl1pPr>
          </a:lstStyle>
          <a:p>
            <a:pPr/>
            <a:r>
              <a:t>Power of Inheritance: the concept</a:t>
            </a:r>
          </a:p>
        </p:txBody>
      </p:sp>
      <p:sp>
        <p:nvSpPr>
          <p:cNvPr id="881" name="Person"/>
          <p:cNvSpPr/>
          <p:nvPr/>
        </p:nvSpPr>
        <p:spPr>
          <a:xfrm>
            <a:off x="3986986" y="3719829"/>
            <a:ext cx="1866580" cy="758648"/>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Person</a:t>
            </a:r>
          </a:p>
        </p:txBody>
      </p:sp>
      <p:sp>
        <p:nvSpPr>
          <p:cNvPr id="882" name="Student"/>
          <p:cNvSpPr/>
          <p:nvPr/>
        </p:nvSpPr>
        <p:spPr>
          <a:xfrm>
            <a:off x="2352656"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Student</a:t>
            </a:r>
          </a:p>
        </p:txBody>
      </p:sp>
      <p:sp>
        <p:nvSpPr>
          <p:cNvPr id="883" name="Professor"/>
          <p:cNvSpPr/>
          <p:nvPr/>
        </p:nvSpPr>
        <p:spPr>
          <a:xfrm>
            <a:off x="5642474"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Professor</a:t>
            </a:r>
          </a:p>
        </p:txBody>
      </p:sp>
      <p:sp>
        <p:nvSpPr>
          <p:cNvPr id="884" name="Under"/>
          <p:cNvSpPr/>
          <p:nvPr/>
        </p:nvSpPr>
        <p:spPr>
          <a:xfrm>
            <a:off x="731692" y="7018587"/>
            <a:ext cx="1866581"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Under</a:t>
            </a:r>
          </a:p>
        </p:txBody>
      </p:sp>
      <p:sp>
        <p:nvSpPr>
          <p:cNvPr id="885" name="Grad"/>
          <p:cNvSpPr/>
          <p:nvPr/>
        </p:nvSpPr>
        <p:spPr>
          <a:xfrm>
            <a:off x="3892291" y="7018587"/>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Grad</a:t>
            </a:r>
          </a:p>
        </p:txBody>
      </p:sp>
      <p:sp>
        <p:nvSpPr>
          <p:cNvPr id="886" name="Line"/>
          <p:cNvSpPr/>
          <p:nvPr/>
        </p:nvSpPr>
        <p:spPr>
          <a:xfrm flipV="1">
            <a:off x="3257833"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87" name="Line"/>
          <p:cNvSpPr/>
          <p:nvPr/>
        </p:nvSpPr>
        <p:spPr>
          <a:xfrm flipV="1">
            <a:off x="1140558" y="5893392"/>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88" name="Line"/>
          <p:cNvSpPr/>
          <p:nvPr/>
        </p:nvSpPr>
        <p:spPr>
          <a:xfrm flipH="1" flipV="1">
            <a:off x="5314505"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89" name="Line"/>
          <p:cNvSpPr/>
          <p:nvPr/>
        </p:nvSpPr>
        <p:spPr>
          <a:xfrm flipH="1" flipV="1">
            <a:off x="4047107" y="5906092"/>
            <a:ext cx="1244601" cy="12446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90" name="Person: die if HP is 0…"/>
          <p:cNvSpPr txBox="1"/>
          <p:nvPr/>
        </p:nvSpPr>
        <p:spPr>
          <a:xfrm>
            <a:off x="7685035" y="4544826"/>
            <a:ext cx="4902131" cy="27638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Person: die if HP is 0</a:t>
            </a:r>
          </a:p>
          <a:p>
            <a:pPr algn="l">
              <a:defRPr sz="2800"/>
            </a:pPr>
            <a:r>
              <a:t>Student: has arm</a:t>
            </a:r>
          </a:p>
          <a:p>
            <a:pPr algn="l">
              <a:defRPr sz="2800"/>
            </a:pPr>
            <a:r>
              <a:t>Professor: has mana</a:t>
            </a:r>
          </a:p>
          <a:p>
            <a:pPr algn="l">
              <a:defRPr sz="2800"/>
            </a:pPr>
            <a:r>
              <a:t>Under: indefinite lives</a:t>
            </a:r>
          </a:p>
          <a:p>
            <a:pPr algn="l">
              <a:defRPr sz="2800"/>
            </a:pPr>
            <a:r>
              <a:t>Grad: can lead teams</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3" name="Power of Inheritance: the code"/>
          <p:cNvSpPr txBox="1"/>
          <p:nvPr>
            <p:ph type="body" idx="1"/>
          </p:nvPr>
        </p:nvSpPr>
        <p:spPr>
          <a:prstGeom prst="rect">
            <a:avLst/>
          </a:prstGeom>
        </p:spPr>
        <p:txBody>
          <a:bodyPr anchor="t"/>
          <a:lstStyle>
            <a:lvl1pPr>
              <a:buBlip>
                <a:blip r:embed="rId2"/>
              </a:buBlip>
            </a:lvl1pPr>
          </a:lstStyle>
          <a:p>
            <a:pPr/>
            <a:r>
              <a:t>Power of Inheritance: the code</a:t>
            </a:r>
          </a:p>
        </p:txBody>
      </p:sp>
      <p:sp>
        <p:nvSpPr>
          <p:cNvPr id="894" name="public class Student…"/>
          <p:cNvSpPr txBox="1"/>
          <p:nvPr/>
        </p:nvSpPr>
        <p:spPr>
          <a:xfrm>
            <a:off x="1024696" y="3491537"/>
            <a:ext cx="4610833"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t>//data members</a:t>
            </a:r>
            <a:endParaRPr i="0">
              <a:solidFill>
                <a:srgbClr val="000000"/>
              </a:solidFill>
            </a:endParaRPr>
          </a:p>
          <a:p>
            <a:pPr algn="l">
              <a:defRPr b="1" sz="1000">
                <a:solidFill>
                  <a:srgbClr val="000000"/>
                </a:solidFill>
                <a:latin typeface="Courier New"/>
                <a:ea typeface="Courier New"/>
                <a:cs typeface="Courier New"/>
                <a:sym typeface="Courier New"/>
              </a:defRPr>
            </a:pPr>
            <a:r>
              <a:rPr b="0"/>
              <a:t>    </a:t>
            </a:r>
            <a:r>
              <a:t>public final static int</a:t>
            </a:r>
            <a:r>
              <a:rPr b="0"/>
              <a:t> NUM_TESTS = </a:t>
            </a:r>
            <a:r>
              <a:rPr b="0">
                <a:solidFill>
                  <a:srgbClr val="BF8F00"/>
                </a:solidFill>
              </a:rPr>
              <a:t>3</a:t>
            </a:r>
            <a:r>
              <a:rPr b="0"/>
              <a:t>;</a:t>
            </a:r>
            <a:endParaRPr b="0"/>
          </a:p>
          <a:p>
            <a:pPr algn="l">
              <a:defRPr sz="1000">
                <a:solidFill>
                  <a:srgbClr val="000000"/>
                </a:solidFill>
                <a:latin typeface="Courier New"/>
                <a:ea typeface="Courier New"/>
                <a:cs typeface="Courier New"/>
                <a:sym typeface="Courier New"/>
              </a:defRPr>
            </a:pPr>
            <a:r>
              <a:t>    </a:t>
            </a:r>
            <a:r>
              <a:rPr b="1"/>
              <a:t>private</a:t>
            </a:r>
            <a:r>
              <a:t> String myName;</a:t>
            </a:r>
          </a:p>
          <a:p>
            <a:pPr algn="l">
              <a:defRPr sz="1000">
                <a:solidFill>
                  <a:srgbClr val="000000"/>
                </a:solidFill>
                <a:latin typeface="Courier New"/>
                <a:ea typeface="Courier New"/>
                <a:cs typeface="Courier New"/>
                <a:sym typeface="Courier New"/>
              </a:defRPr>
            </a:pPr>
            <a:r>
              <a:t>    </a:t>
            </a:r>
            <a:r>
              <a:rPr b="1"/>
              <a:t>private int</a:t>
            </a:r>
            <a:r>
              <a:t>[] myTests;</a:t>
            </a:r>
          </a:p>
          <a:p>
            <a:pPr algn="l">
              <a:defRPr sz="1000">
                <a:solidFill>
                  <a:srgbClr val="000000"/>
                </a:solidFill>
                <a:latin typeface="Courier New"/>
                <a:ea typeface="Courier New"/>
                <a:cs typeface="Courier New"/>
                <a:sym typeface="Courier New"/>
              </a:defRPr>
            </a:pPr>
            <a:r>
              <a:t>    </a:t>
            </a:r>
            <a:r>
              <a:rPr b="1"/>
              <a:t>private</a:t>
            </a:r>
            <a:r>
              <a:t> String myGrade;</a:t>
            </a:r>
          </a:p>
          <a:p>
            <a:pPr algn="l">
              <a:defRPr i="1" sz="1000">
                <a:solidFill>
                  <a:srgbClr val="959395"/>
                </a:solidFill>
                <a:latin typeface="Courier New"/>
                <a:ea typeface="Courier New"/>
                <a:cs typeface="Courier New"/>
                <a:sym typeface="Courier New"/>
              </a:defRPr>
            </a:pPr>
            <a:r>
              <a:rPr i="0">
                <a:solidFill>
                  <a:srgbClr val="000000"/>
                </a:solidFill>
              </a:rPr>
              <a:t>    </a:t>
            </a:r>
            <a:r>
              <a:t>//constructors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a:t>
            </a:r>
            <a:r>
              <a:rPr>
                <a:solidFill>
                  <a:srgbClr val="CD1D00"/>
                </a:solidFill>
              </a:rPr>
              <a:t>""</a:t>
            </a:r>
            <a:r>
              <a:t>;</a:t>
            </a:r>
          </a:p>
          <a:p>
            <a:pPr algn="l">
              <a:defRPr sz="1000">
                <a:solidFill>
                  <a:srgbClr val="000000"/>
                </a:solidFill>
                <a:latin typeface="Courier New"/>
                <a:ea typeface="Courier New"/>
                <a:cs typeface="Courier New"/>
                <a:sym typeface="Courier New"/>
              </a:defRPr>
            </a:pPr>
            <a:r>
              <a:t>        myTests = </a:t>
            </a:r>
            <a:r>
              <a:rPr b="1"/>
              <a:t>new int</a:t>
            </a:r>
            <a:r>
              <a:t>[NUM_TESTS];</a:t>
            </a:r>
          </a:p>
          <a:p>
            <a:pPr algn="l">
              <a:defRPr sz="1000">
                <a:solidFill>
                  <a:srgbClr val="000000"/>
                </a:solidFill>
                <a:latin typeface="Courier New"/>
                <a:ea typeface="Courier New"/>
                <a:cs typeface="Courier New"/>
                <a:sym typeface="Courier New"/>
              </a:defRPr>
            </a:pPr>
            <a:r>
              <a:t>        myGrade = </a:t>
            </a:r>
            <a:r>
              <a:rPr>
                <a:solidFill>
                  <a:srgbClr val="CD1D00"/>
                </a:solidFill>
              </a:rPr>
              <a: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(String name, </a:t>
            </a:r>
            <a:r>
              <a:rPr b="1"/>
              <a:t>int</a:t>
            </a:r>
            <a:r>
              <a:t>[] tests, String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name;</a:t>
            </a:r>
          </a:p>
          <a:p>
            <a:pPr algn="l">
              <a:defRPr sz="1000">
                <a:solidFill>
                  <a:srgbClr val="000000"/>
                </a:solidFill>
                <a:latin typeface="Courier New"/>
                <a:ea typeface="Courier New"/>
                <a:cs typeface="Courier New"/>
                <a:sym typeface="Courier New"/>
              </a:defRPr>
            </a:pPr>
            <a:r>
              <a:t>        myTests = tests;</a:t>
            </a:r>
          </a:p>
          <a:p>
            <a:pPr algn="l">
              <a:defRPr sz="1000">
                <a:solidFill>
                  <a:srgbClr val="000000"/>
                </a:solidFill>
                <a:latin typeface="Courier New"/>
                <a:ea typeface="Courier New"/>
                <a:cs typeface="Courier New"/>
                <a:sym typeface="Courier New"/>
              </a:defRPr>
            </a:pPr>
            <a:r>
              <a:t>        myGrade =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000">
                <a:solidFill>
                  <a:srgbClr val="000000"/>
                </a:solidFill>
                <a:latin typeface="Courier New"/>
                <a:ea typeface="Courier New"/>
                <a:cs typeface="Courier New"/>
                <a:sym typeface="Courier New"/>
              </a:defRPr>
            </a:pPr>
            <a:r>
              <a:t>    { </a:t>
            </a:r>
            <a:r>
              <a:rPr b="1"/>
              <a:t>return</a:t>
            </a:r>
            <a:r>
              <a:t> myName;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getGrade</a:t>
            </a:r>
            <a:r>
              <a:t>()</a:t>
            </a:r>
          </a:p>
          <a:p>
            <a:pPr algn="l">
              <a:defRPr sz="1000">
                <a:solidFill>
                  <a:srgbClr val="000000"/>
                </a:solidFill>
                <a:latin typeface="Courier New"/>
                <a:ea typeface="Courier New"/>
                <a:cs typeface="Courier New"/>
                <a:sym typeface="Courier New"/>
              </a:defRPr>
            </a:pPr>
            <a:r>
              <a:t>    { </a:t>
            </a:r>
            <a:r>
              <a:rPr b="1"/>
              <a:t>return</a:t>
            </a:r>
            <a:r>
              <a:t> myGrade;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setGrade</a:t>
            </a:r>
            <a:r>
              <a:t>(String newGrade)</a:t>
            </a:r>
          </a:p>
          <a:p>
            <a:pPr algn="l">
              <a:defRPr sz="1000">
                <a:solidFill>
                  <a:srgbClr val="000000"/>
                </a:solidFill>
                <a:latin typeface="Courier New"/>
                <a:ea typeface="Courier New"/>
                <a:cs typeface="Courier New"/>
                <a:sym typeface="Courier New"/>
              </a:defRPr>
            </a:pPr>
            <a:r>
              <a:t>    { myGrade = newGrade;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if</a:t>
            </a:r>
            <a:r>
              <a:t> (myName.</a:t>
            </a:r>
            <a:r>
              <a:rPr>
                <a:solidFill>
                  <a:srgbClr val="021994"/>
                </a:solidFill>
              </a:rPr>
              <a:t>equals</a:t>
            </a:r>
            <a:r>
              <a:t>(</a:t>
            </a:r>
            <a:r>
              <a:rPr>
                <a:solidFill>
                  <a:srgbClr val="CD1D00"/>
                </a:solidFill>
              </a:rPr>
              <a:t>""</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"No grade"</a:t>
            </a:r>
            <a:r>
              <a:t>;</a:t>
            </a:r>
          </a:p>
          <a:p>
            <a:pPr algn="l">
              <a:defRPr sz="1000">
                <a:solidFill>
                  <a:srgbClr val="000000"/>
                </a:solidFill>
                <a:latin typeface="Courier New"/>
                <a:ea typeface="Courier New"/>
                <a:cs typeface="Courier New"/>
                <a:sym typeface="Courier New"/>
              </a:defRPr>
            </a:pPr>
            <a:r>
              <a:t>        </a:t>
            </a:r>
            <a:r>
              <a:rPr b="1"/>
              <a:t>else if</a:t>
            </a:r>
            <a:r>
              <a:t> (</a:t>
            </a:r>
            <a:r>
              <a:rPr>
                <a:solidFill>
                  <a:srgbClr val="021994"/>
                </a:solidFill>
              </a:rPr>
              <a:t>getTestAverage</a:t>
            </a:r>
            <a:r>
              <a:t>() &gt;= </a:t>
            </a:r>
            <a:r>
              <a:rPr>
                <a:solidFill>
                  <a:srgbClr val="BF8F00"/>
                </a:solidFill>
              </a:rPr>
              <a:t>65</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myGrade = </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 double</a:t>
            </a:r>
            <a:r>
              <a:t> </a:t>
            </a:r>
            <a:r>
              <a:rPr>
                <a:solidFill>
                  <a:srgbClr val="021994"/>
                </a:solidFill>
              </a:rPr>
              <a:t>getTestAverage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double</a:t>
            </a:r>
            <a:r>
              <a:t> total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r>
              <a:rPr b="1"/>
              <a:t>for</a:t>
            </a:r>
            <a:r>
              <a:t> (</a:t>
            </a:r>
            <a:r>
              <a:rPr b="1"/>
              <a:t>int</a:t>
            </a:r>
            <a:r>
              <a:t> score : myTests)</a:t>
            </a:r>
          </a:p>
          <a:p>
            <a:pPr algn="l">
              <a:defRPr sz="1000">
                <a:solidFill>
                  <a:srgbClr val="000000"/>
                </a:solidFill>
                <a:latin typeface="Courier New"/>
                <a:ea typeface="Courier New"/>
                <a:cs typeface="Courier New"/>
                <a:sym typeface="Courier New"/>
              </a:defRPr>
            </a:pPr>
            <a:r>
              <a:t>            total += score;</a:t>
            </a:r>
          </a:p>
          <a:p>
            <a:pPr algn="l">
              <a:defRPr sz="1000">
                <a:solidFill>
                  <a:srgbClr val="000000"/>
                </a:solidFill>
                <a:latin typeface="Courier New"/>
                <a:ea typeface="Courier New"/>
                <a:cs typeface="Courier New"/>
                <a:sym typeface="Courier New"/>
              </a:defRPr>
            </a:pPr>
            <a:r>
              <a:t>        </a:t>
            </a:r>
            <a:r>
              <a:rPr b="1"/>
              <a:t>return</a:t>
            </a:r>
            <a:r>
              <a:t> total/NUM_TESTS;</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95" name="public class UnderGrad extends Student…"/>
          <p:cNvSpPr txBox="1"/>
          <p:nvPr/>
        </p:nvSpPr>
        <p:spPr>
          <a:xfrm>
            <a:off x="6213534" y="3556887"/>
            <a:ext cx="4763257"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UnderGrad </a:t>
            </a:r>
            <a:r>
              <a:t>extends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UnderGrad</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 </a:t>
            </a:r>
            <a:r>
              <a:rPr b="1"/>
              <a:t>super</a:t>
            </a: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UnderGrad</a:t>
            </a:r>
            <a:r>
              <a:t>(String name, </a:t>
            </a:r>
            <a:r>
              <a:rPr b="1"/>
              <a:t>int</a:t>
            </a:r>
            <a:r>
              <a:t>[] tests, String grade)</a:t>
            </a:r>
          </a:p>
          <a:p>
            <a:pPr algn="l">
              <a:defRPr sz="1000">
                <a:solidFill>
                  <a:srgbClr val="000000"/>
                </a:solidFill>
                <a:latin typeface="Courier New"/>
                <a:ea typeface="Courier New"/>
                <a:cs typeface="Courier New"/>
                <a:sym typeface="Courier New"/>
              </a:defRPr>
            </a:pPr>
            <a:r>
              <a:t>    { </a:t>
            </a:r>
            <a:r>
              <a:rPr b="1"/>
              <a:t>super</a:t>
            </a:r>
            <a:r>
              <a:t>(name, tests, 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70</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96" name="public class GradStudent extends Student…"/>
          <p:cNvSpPr txBox="1"/>
          <p:nvPr/>
        </p:nvSpPr>
        <p:spPr>
          <a:xfrm>
            <a:off x="6200871" y="5939543"/>
            <a:ext cx="5830231" cy="359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rPr b="1"/>
              <a:t>public class</a:t>
            </a:r>
            <a:r>
              <a:t> GradStudent </a:t>
            </a:r>
            <a:r>
              <a:rPr b="1"/>
              <a:t>extends</a:t>
            </a:r>
            <a:r>
              <a:t> Student</a:t>
            </a:r>
          </a:p>
          <a:p>
            <a:pPr algn="l">
              <a:defRPr sz="1000">
                <a:solidFill>
                  <a:srgbClr val="000000"/>
                </a:solidFill>
                <a:latin typeface="Courier New"/>
                <a:ea typeface="Courier New"/>
                <a:cs typeface="Courier New"/>
                <a:sym typeface="Courier New"/>
              </a:defRPr>
            </a:pPr>
            <a:r>
              <a:t>{</a:t>
            </a:r>
          </a:p>
          <a:p>
            <a:pPr algn="l">
              <a:defRPr b="1" sz="1000">
                <a:solidFill>
                  <a:srgbClr val="000000"/>
                </a:solidFill>
                <a:latin typeface="Courier New"/>
                <a:ea typeface="Courier New"/>
                <a:cs typeface="Courier New"/>
                <a:sym typeface="Courier New"/>
              </a:defRPr>
            </a:pPr>
            <a:r>
              <a:rPr b="0"/>
              <a:t>    </a:t>
            </a:r>
            <a:r>
              <a:t>private int</a:t>
            </a:r>
            <a:r>
              <a:rPr b="0"/>
              <a:t> myGradID;</a:t>
            </a:r>
            <a:endParaRPr b="0"/>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GradStudent</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a:t>
            </a:r>
          </a:p>
          <a:p>
            <a:pPr algn="l">
              <a:defRPr sz="1000">
                <a:solidFill>
                  <a:srgbClr val="000000"/>
                </a:solidFill>
                <a:latin typeface="Courier New"/>
                <a:ea typeface="Courier New"/>
                <a:cs typeface="Courier New"/>
                <a:sym typeface="Courier New"/>
              </a:defRPr>
            </a:pPr>
            <a:r>
              <a:t>        myGradID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GradStudent</a:t>
            </a:r>
            <a:r>
              <a:t>(String name, </a:t>
            </a:r>
            <a:r>
              <a:rPr b="1"/>
              <a:t>int</a:t>
            </a:r>
            <a:r>
              <a:t>[] tests, String grade, </a:t>
            </a:r>
            <a:r>
              <a:rPr b="1"/>
              <a:t>int</a:t>
            </a:r>
            <a:r>
              <a:t> gradID)</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(name, tests, grade);</a:t>
            </a:r>
          </a:p>
          <a:p>
            <a:pPr algn="l">
              <a:defRPr sz="1000">
                <a:solidFill>
                  <a:srgbClr val="000000"/>
                </a:solidFill>
                <a:latin typeface="Courier New"/>
                <a:ea typeface="Courier New"/>
                <a:cs typeface="Courier New"/>
                <a:sym typeface="Courier New"/>
              </a:defRPr>
            </a:pPr>
            <a:r>
              <a:t>        myGradID = gradID;</a:t>
            </a:r>
          </a:p>
          <a:p>
            <a:pPr algn="l">
              <a:defRPr sz="1000">
                <a:solidFill>
                  <a:srgbClr val="000000"/>
                </a:solidFill>
                <a:latin typeface="Courier New"/>
                <a:ea typeface="Courier New"/>
                <a:cs typeface="Courier New"/>
                <a:sym typeface="Courier New"/>
              </a:defRPr>
            </a:pPr>
            <a:r>
              <a:t>    }</a:t>
            </a:r>
          </a:p>
          <a:p>
            <a:pPr algn="l">
              <a:defRPr b="1" sz="1000">
                <a:solidFill>
                  <a:srgbClr val="000000"/>
                </a:solidFill>
                <a:latin typeface="Courier New"/>
                <a:ea typeface="Courier New"/>
                <a:cs typeface="Courier New"/>
                <a:sym typeface="Courier New"/>
              </a:defRPr>
            </a:pPr>
            <a:r>
              <a:rPr b="0"/>
              <a:t>    </a:t>
            </a:r>
            <a:r>
              <a:t>public int</a:t>
            </a:r>
            <a:r>
              <a:rPr b="0"/>
              <a:t> </a:t>
            </a:r>
            <a:r>
              <a:rPr b="0">
                <a:solidFill>
                  <a:srgbClr val="021994"/>
                </a:solidFill>
              </a:rPr>
              <a:t>getID</a:t>
            </a:r>
            <a:r>
              <a:rPr b="0"/>
              <a:t>()</a:t>
            </a:r>
            <a:endParaRPr b="0"/>
          </a:p>
          <a:p>
            <a:pPr algn="l">
              <a:defRPr sz="1000">
                <a:solidFill>
                  <a:srgbClr val="000000"/>
                </a:solidFill>
                <a:latin typeface="Courier New"/>
                <a:ea typeface="Courier New"/>
                <a:cs typeface="Courier New"/>
                <a:sym typeface="Courier New"/>
              </a:defRPr>
            </a:pPr>
            <a:r>
              <a:t>    { </a:t>
            </a:r>
            <a:r>
              <a:rPr b="1"/>
              <a:t>return</a:t>
            </a:r>
            <a:r>
              <a:t> myGradID;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//invokes computeGrade in Student superclass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super</a:t>
            </a:r>
            <a:r>
              <a:t>.</a:t>
            </a:r>
            <a:r>
              <a:rPr>
                <a:solidFill>
                  <a:srgbClr val="021994"/>
                </a:solidFill>
              </a:rPr>
              <a:t>computeGrade</a:t>
            </a:r>
            <a:r>
              <a:t>();</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90</a:t>
            </a:r>
            <a:r>
              <a:rPr>
                <a:solidFill>
                  <a:srgbClr val="000000"/>
                </a:solidFill>
              </a:rPr>
              <a:t>)</a:t>
            </a:r>
            <a:endParaRPr>
              <a:solidFill>
                <a:srgbClr val="000000"/>
              </a:solidFill>
            </a:endParaRPr>
          </a:p>
          <a:p>
            <a:pPr algn="l">
              <a:defRPr sz="1000">
                <a:solidFill>
                  <a:srgbClr val="CD1D00"/>
                </a:solidFill>
                <a:latin typeface="Courier New"/>
                <a:ea typeface="Courier New"/>
                <a:cs typeface="Courier New"/>
                <a:sym typeface="Courier New"/>
              </a:defRPr>
            </a:pPr>
            <a:r>
              <a:rPr>
                <a:solidFill>
                  <a:srgbClr val="000000"/>
                </a:solidFill>
              </a:rPr>
              <a:t>            </a:t>
            </a:r>
            <a:r>
              <a:rPr>
                <a:solidFill>
                  <a:srgbClr val="021994"/>
                </a:solidFill>
              </a:rPr>
              <a:t>setGrade</a:t>
            </a:r>
            <a:r>
              <a:rPr>
                <a:solidFill>
                  <a:srgbClr val="000000"/>
                </a:solidFill>
              </a:rPr>
              <a:t>(</a:t>
            </a:r>
            <a:r>
              <a:t>"Pass with distinction"</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9" name="Power of Inheritance:…"/>
          <p:cNvSpPr txBox="1"/>
          <p:nvPr>
            <p:ph type="body" idx="1"/>
          </p:nvPr>
        </p:nvSpPr>
        <p:spPr>
          <a:prstGeom prst="rect">
            <a:avLst/>
          </a:prstGeom>
        </p:spPr>
        <p:txBody>
          <a:bodyPr anchor="t"/>
          <a:lstStyle/>
          <a:p>
            <a:pPr>
              <a:buBlip>
                <a:blip r:embed="rId2"/>
              </a:buBlip>
            </a:pPr>
            <a:r>
              <a:t>Power of Inheritance:</a:t>
            </a:r>
          </a:p>
          <a:p>
            <a:pPr>
              <a:buSzPct val="100000"/>
              <a:buChar char="-"/>
            </a:pPr>
            <a:r>
              <a:t>inheriting</a:t>
            </a:r>
          </a:p>
          <a:p>
            <a:pPr>
              <a:buSzPct val="100000"/>
              <a:buChar char="-"/>
            </a:pPr>
            <a:r>
              <a:t>extending</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2" name="Power of Inheritance: overriding…"/>
          <p:cNvSpPr txBox="1"/>
          <p:nvPr>
            <p:ph type="body" idx="1"/>
          </p:nvPr>
        </p:nvSpPr>
        <p:spPr>
          <a:prstGeom prst="rect">
            <a:avLst/>
          </a:prstGeom>
        </p:spPr>
        <p:txBody>
          <a:bodyPr anchor="t"/>
          <a:lstStyle/>
          <a:p>
            <a:pPr marL="428625" indent="-428625" defTabSz="342900">
              <a:spcBef>
                <a:spcPts val="2700"/>
              </a:spcBef>
              <a:buBlip>
                <a:blip r:embed="rId2"/>
              </a:buBlip>
              <a:defRPr sz="2700"/>
            </a:pPr>
            <a:r>
              <a:t>Power of Inheritance: overriding</a:t>
            </a:r>
          </a:p>
          <a:p>
            <a:pPr marL="428625" indent="-428625" defTabSz="342900">
              <a:spcBef>
                <a:spcPts val="2700"/>
              </a:spcBef>
              <a:buSzPct val="100000"/>
              <a:buChar char="-"/>
              <a:defRPr sz="2700"/>
            </a:pPr>
            <a:r>
              <a:t>The necessity</a:t>
            </a:r>
          </a:p>
          <a:p>
            <a:pPr marL="428625" indent="-428625" defTabSz="342900">
              <a:spcBef>
                <a:spcPts val="2700"/>
              </a:spcBef>
              <a:buSzPct val="100000"/>
              <a:buChar char="-"/>
              <a:defRPr sz="2700"/>
            </a:pPr>
            <a:r>
              <a:t>The super keyword </a:t>
            </a:r>
          </a:p>
          <a:p>
            <a:pPr marL="0" indent="0" defTabSz="342900">
              <a:spcBef>
                <a:spcPts val="2700"/>
              </a:spcBef>
              <a:buSzTx/>
              <a:buNone/>
              <a:defRPr sz="2700"/>
            </a:pPr>
            <a:r>
              <a:t>“super” is like a placeholder for whatever the superclass name is.</a:t>
            </a:r>
          </a:p>
          <a:p>
            <a:pPr marL="0" indent="0" defTabSz="342900">
              <a:spcBef>
                <a:spcPts val="2700"/>
              </a:spcBef>
              <a:buSzTx/>
              <a:buNone/>
              <a:defRPr sz="2700"/>
            </a:pPr>
            <a:r>
              <a:t>super() must be the first line of the implementation whenever it is used in a constructor.</a:t>
            </a:r>
          </a:p>
        </p:txBody>
      </p:sp>
      <p:sp>
        <p:nvSpPr>
          <p:cNvPr id="903" name="Don’t confused with overloading"/>
          <p:cNvSpPr txBox="1"/>
          <p:nvPr/>
        </p:nvSpPr>
        <p:spPr>
          <a:xfrm rot="20220000">
            <a:off x="5300232" y="3049963"/>
            <a:ext cx="6789758"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5"/>
                </a:solidFill>
              </a:defRPr>
            </a:lvl1pPr>
          </a:lstStyle>
          <a:p>
            <a:pPr/>
            <a:r>
              <a:t>Don’t confused with overloading</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6" name="Power of Inheritance: Special attention for constructors…"/>
          <p:cNvSpPr txBox="1"/>
          <p:nvPr>
            <p:ph type="body" idx="1"/>
          </p:nvPr>
        </p:nvSpPr>
        <p:spPr>
          <a:prstGeom prst="rect">
            <a:avLst/>
          </a:prstGeom>
        </p:spPr>
        <p:txBody>
          <a:bodyPr anchor="t"/>
          <a:lstStyle/>
          <a:p>
            <a:pPr marL="337184" indent="-337184" defTabSz="269747">
              <a:spcBef>
                <a:spcPts val="2100"/>
              </a:spcBef>
              <a:buBlip>
                <a:blip r:embed="rId2"/>
              </a:buBlip>
              <a:defRPr sz="2124"/>
            </a:pPr>
            <a:r>
              <a:t>Power of Inheritance: Special attention for constructors</a:t>
            </a:r>
          </a:p>
          <a:p>
            <a:pPr marL="337184" indent="-337184" defTabSz="269747">
              <a:spcBef>
                <a:spcPts val="2100"/>
              </a:spcBef>
              <a:buSzPct val="100000"/>
              <a:buChar char="-"/>
              <a:defRPr sz="2124"/>
            </a:pPr>
            <a:r>
              <a:t>Be sure to provide at least one constructor, as constructors are never inherited! (sure, they are of different names anyway.)</a:t>
            </a:r>
          </a:p>
          <a:p>
            <a:pPr marL="337184" indent="-337184" defTabSz="269747">
              <a:spcBef>
                <a:spcPts val="2100"/>
              </a:spcBef>
              <a:buSzPct val="100000"/>
              <a:buChar char="-"/>
              <a:defRPr sz="2124"/>
            </a:pPr>
            <a:r>
              <a:t>If no constructor is written for a subclass, the superclass default constructor with no parameters is generated.</a:t>
            </a:r>
          </a:p>
          <a:p>
            <a:pPr marL="337184" indent="-337184" defTabSz="269747">
              <a:spcBef>
                <a:spcPts val="2100"/>
              </a:spcBef>
              <a:buSzPct val="100000"/>
              <a:buChar char="-"/>
              <a:defRPr sz="2124"/>
            </a:pPr>
            <a:r>
              <a:t>Hence, if there is a default constructor in the superclass, it will initialize the inherited data members in the subclass. Additional instance variables will get a default initialization — 0 for primitive types and null for reference types.</a:t>
            </a:r>
          </a:p>
          <a:p>
            <a:pPr marL="337184" indent="-337184" defTabSz="269747">
              <a:spcBef>
                <a:spcPts val="2100"/>
              </a:spcBef>
              <a:buSzPct val="100000"/>
              <a:buChar char="-"/>
              <a:defRPr sz="2124"/>
            </a:pPr>
            <a:r>
              <a:t>Hence, if the superclass only have a constructor with parameters (no default constructor), a compiler error will occur.</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09" name="Power of Inheritance: rules for subclasses…"/>
          <p:cNvSpPr txBox="1"/>
          <p:nvPr>
            <p:ph type="body" idx="1"/>
          </p:nvPr>
        </p:nvSpPr>
        <p:spPr>
          <a:prstGeom prst="rect">
            <a:avLst/>
          </a:prstGeom>
        </p:spPr>
        <p:txBody>
          <a:bodyPr anchor="t"/>
          <a:lstStyle/>
          <a:p>
            <a:pPr marL="302894" indent="-302894" defTabSz="242315">
              <a:spcBef>
                <a:spcPts val="1900"/>
              </a:spcBef>
              <a:buBlip>
                <a:blip r:embed="rId2"/>
              </a:buBlip>
              <a:defRPr sz="1907"/>
            </a:pPr>
            <a:r>
              <a:t>Power of Inheritance: rules for subclasses</a:t>
            </a:r>
          </a:p>
          <a:p>
            <a:pPr marL="302894" indent="-302894" defTabSz="242315">
              <a:spcBef>
                <a:spcPts val="1900"/>
              </a:spcBef>
              <a:buSzPct val="100000"/>
              <a:buChar char="-"/>
              <a:defRPr sz="1907"/>
            </a:pPr>
            <a:r>
              <a:t>A subclass can add new private instance variables.</a:t>
            </a:r>
          </a:p>
          <a:p>
            <a:pPr marL="302894" indent="-302894" defTabSz="242315">
              <a:spcBef>
                <a:spcPts val="1900"/>
              </a:spcBef>
              <a:buSzPct val="100000"/>
              <a:buChar char="-"/>
              <a:defRPr sz="1907"/>
            </a:pPr>
            <a:r>
              <a:t>A subclass can add new public, private, or static methods.</a:t>
            </a:r>
          </a:p>
          <a:p>
            <a:pPr marL="302894" indent="-302894" defTabSz="242315">
              <a:spcBef>
                <a:spcPts val="1900"/>
              </a:spcBef>
              <a:buSzPct val="100000"/>
              <a:buChar char="-"/>
              <a:defRPr sz="1907"/>
            </a:pPr>
            <a:r>
              <a:t>A subclass can override inherited methods.</a:t>
            </a:r>
          </a:p>
          <a:p>
            <a:pPr marL="302894" indent="-302894" defTabSz="242315">
              <a:spcBef>
                <a:spcPts val="1900"/>
              </a:spcBef>
              <a:buSzPct val="100000"/>
              <a:buChar char="-"/>
              <a:defRPr sz="1907"/>
            </a:pPr>
            <a:r>
              <a:t>A subclass may not redefine a public method as private.</a:t>
            </a:r>
          </a:p>
          <a:p>
            <a:pPr marL="302894" indent="-302894" defTabSz="242315">
              <a:spcBef>
                <a:spcPts val="1900"/>
              </a:spcBef>
              <a:buSzPct val="100000"/>
              <a:buChar char="-"/>
              <a:defRPr sz="1907"/>
            </a:pPr>
            <a:r>
              <a:t>A subclass may not override static methods of the superclass. (inherits though)</a:t>
            </a:r>
          </a:p>
          <a:p>
            <a:pPr marL="302894" indent="-302894" defTabSz="242315">
              <a:spcBef>
                <a:spcPts val="1900"/>
              </a:spcBef>
              <a:buSzPct val="100000"/>
              <a:buChar char="-"/>
              <a:defRPr sz="1907"/>
            </a:pPr>
            <a:r>
              <a:t>A subclass should define its own constructors.</a:t>
            </a:r>
          </a:p>
          <a:p>
            <a:pPr marL="302894" indent="-302894" defTabSz="242315">
              <a:spcBef>
                <a:spcPts val="1900"/>
              </a:spcBef>
              <a:buSzPct val="100000"/>
              <a:buChar char="-"/>
              <a:defRPr sz="1907"/>
            </a:pPr>
            <a:r>
              <a:t>A subclass cannot access the private members of its superclass.</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2" name="Power of Inheritance: “is-a” relation"/>
          <p:cNvSpPr txBox="1"/>
          <p:nvPr>
            <p:ph type="body" idx="1"/>
          </p:nvPr>
        </p:nvSpPr>
        <p:spPr>
          <a:prstGeom prst="rect">
            <a:avLst/>
          </a:prstGeom>
        </p:spPr>
        <p:txBody>
          <a:bodyPr anchor="t"/>
          <a:lstStyle>
            <a:lvl1pPr>
              <a:buBlip>
                <a:blip r:embed="rId2"/>
              </a:buBlip>
            </a:lvl1pPr>
          </a:lstStyle>
          <a:p>
            <a:pPr/>
            <a:r>
              <a:t>Power of Inheritance: “is-a” relation</a:t>
            </a:r>
          </a:p>
        </p:txBody>
      </p:sp>
      <p:sp>
        <p:nvSpPr>
          <p:cNvPr id="913" name="Student s = new Student(&quot;Brian Lorenzen&quot;, new int[] {90,94,99},”none&quot;);…"/>
          <p:cNvSpPr txBox="1"/>
          <p:nvPr/>
        </p:nvSpPr>
        <p:spPr>
          <a:xfrm>
            <a:off x="1939820" y="4065775"/>
            <a:ext cx="1023530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Student</a:t>
            </a:r>
            <a:r>
              <a:t>(</a:t>
            </a:r>
            <a:r>
              <a:rPr>
                <a:solidFill>
                  <a:srgbClr val="CD1D00"/>
                </a:solidFill>
              </a:rPr>
              <a:t>"Brian Lorenzen"</a:t>
            </a:r>
            <a:r>
              <a:t>, </a:t>
            </a:r>
            <a:r>
              <a:rPr b="1"/>
              <a:t>new int</a:t>
            </a:r>
            <a:r>
              <a:t>[] {</a:t>
            </a:r>
            <a:r>
              <a:rPr>
                <a:solidFill>
                  <a:srgbClr val="BF8F00"/>
                </a:solidFill>
              </a:rPr>
              <a:t>90</a:t>
            </a:r>
            <a:r>
              <a:t>,</a:t>
            </a:r>
            <a:r>
              <a:rPr>
                <a:solidFill>
                  <a:srgbClr val="BF8F00"/>
                </a:solidFill>
              </a:rPr>
              <a:t>94</a:t>
            </a:r>
            <a:r>
              <a:t>,</a:t>
            </a:r>
            <a:r>
              <a:rPr>
                <a:solidFill>
                  <a:srgbClr val="BF8F00"/>
                </a:solidFill>
              </a:rPr>
              <a:t>99</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u = </a:t>
            </a:r>
            <a:r>
              <a:rPr b="1"/>
              <a:t>new</a:t>
            </a:r>
            <a:r>
              <a:t> </a:t>
            </a:r>
            <a:r>
              <a:rPr>
                <a:solidFill>
                  <a:srgbClr val="021994"/>
                </a:solidFill>
              </a:rPr>
              <a:t>UnderGrad</a:t>
            </a:r>
            <a:r>
              <a:t>(</a:t>
            </a:r>
            <a:r>
              <a:rPr>
                <a:solidFill>
                  <a:srgbClr val="CD1D00"/>
                </a:solidFill>
              </a:rPr>
              <a:t>"Tim Broder"</a:t>
            </a:r>
            <a:r>
              <a:t>, </a:t>
            </a:r>
            <a:r>
              <a:rPr b="1"/>
              <a:t>new int</a:t>
            </a:r>
            <a:r>
              <a:t>[] {</a:t>
            </a:r>
            <a:r>
              <a:rPr>
                <a:solidFill>
                  <a:srgbClr val="BF8F00"/>
                </a:solidFill>
              </a:rPr>
              <a:t>90</a:t>
            </a:r>
            <a:r>
              <a:t>,</a:t>
            </a:r>
            <a:r>
              <a:rPr>
                <a:solidFill>
                  <a:srgbClr val="BF8F00"/>
                </a:solidFill>
              </a:rPr>
              <a:t>90</a:t>
            </a:r>
            <a:r>
              <a:t>,</a:t>
            </a:r>
            <a:r>
              <a:rPr>
                <a:solidFill>
                  <a:srgbClr val="BF8F00"/>
                </a:solidFill>
              </a:rPr>
              <a:t>100</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g = </a:t>
            </a:r>
            <a:r>
              <a:rPr b="1"/>
              <a:t>new</a:t>
            </a:r>
            <a:r>
              <a:t> </a:t>
            </a:r>
            <a:r>
              <a:rPr>
                <a:solidFill>
                  <a:srgbClr val="021994"/>
                </a:solidFill>
              </a:rPr>
              <a:t>GradStudent</a:t>
            </a:r>
            <a:r>
              <a:t>(</a:t>
            </a:r>
            <a:r>
              <a:rPr>
                <a:solidFill>
                  <a:srgbClr val="CD1D00"/>
                </a:solidFill>
              </a:rPr>
              <a:t>"Kevin Cristella"</a:t>
            </a:r>
            <a:r>
              <a:t>,</a:t>
            </a:r>
            <a:r>
              <a:rPr b="1"/>
              <a:t>new int</a:t>
            </a:r>
            <a:r>
              <a:t>[] {</a:t>
            </a:r>
            <a:r>
              <a:rPr>
                <a:solidFill>
                  <a:srgbClr val="BF8F00"/>
                </a:solidFill>
              </a:rPr>
              <a:t>85</a:t>
            </a:r>
            <a:r>
              <a:t>,</a:t>
            </a:r>
            <a:r>
              <a:rPr>
                <a:solidFill>
                  <a:srgbClr val="BF8F00"/>
                </a:solidFill>
              </a:rPr>
              <a:t>70</a:t>
            </a:r>
            <a:r>
              <a:t>,</a:t>
            </a:r>
            <a:r>
              <a:rPr>
                <a:solidFill>
                  <a:srgbClr val="BF8F00"/>
                </a:solidFill>
              </a:rPr>
              <a:t>90</a:t>
            </a:r>
            <a:r>
              <a:t>}, </a:t>
            </a:r>
            <a:r>
              <a:rPr>
                <a:solidFill>
                  <a:srgbClr val="CD1D00"/>
                </a:solidFill>
              </a:rPr>
              <a:t>"none"</a:t>
            </a:r>
            <a:r>
              <a:t>, </a:t>
            </a:r>
            <a:r>
              <a:rPr>
                <a:solidFill>
                  <a:srgbClr val="BF8F00"/>
                </a:solidFill>
              </a:rPr>
              <a:t>1234</a:t>
            </a:r>
            <a:r>
              <a:t>);</a:t>
            </a:r>
          </a:p>
        </p:txBody>
      </p:sp>
      <p:sp>
        <p:nvSpPr>
          <p:cNvPr id="914" name="s.setGrade(&quot;Pass&quot;);…"/>
          <p:cNvSpPr txBox="1"/>
          <p:nvPr/>
        </p:nvSpPr>
        <p:spPr>
          <a:xfrm>
            <a:off x="1961606" y="5066880"/>
            <a:ext cx="255309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s.</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p>
          <a:p>
            <a:pPr algn="l">
              <a:defRPr sz="1600">
                <a:solidFill>
                  <a:srgbClr val="021994"/>
                </a:solidFill>
                <a:latin typeface="Courier New"/>
                <a:ea typeface="Courier New"/>
                <a:cs typeface="Courier New"/>
                <a:sym typeface="Courier New"/>
              </a:defRPr>
            </a:pPr>
            <a:r>
              <a:rPr>
                <a:solidFill>
                  <a:srgbClr val="000000"/>
                </a:solidFill>
              </a:rPr>
              <a:t>s.</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computeGrade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17" name="Power of Polymorphism…"/>
          <p:cNvSpPr txBox="1"/>
          <p:nvPr>
            <p:ph type="body" idx="1"/>
          </p:nvPr>
        </p:nvSpPr>
        <p:spPr>
          <a:prstGeom prst="rect">
            <a:avLst/>
          </a:prstGeom>
        </p:spPr>
        <p:txBody>
          <a:bodyPr anchor="t"/>
          <a:lstStyle/>
          <a:p>
            <a:pPr>
              <a:buBlip>
                <a:blip r:embed="rId2"/>
              </a:buBlip>
            </a:pPr>
            <a:r>
              <a:t>Power of Polymorphism</a:t>
            </a:r>
          </a:p>
          <a:p>
            <a:pPr marL="0" indent="0">
              <a:buSzTx/>
              <a:buNone/>
            </a:pPr>
            <a:r>
              <a:t>The is-a relation raises a question here: if a reference of parent type refers to a child instance, which method will be invoke at runtime, provided the same method been overridden in the child class?</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0" name="Power of Polymorphism…"/>
          <p:cNvSpPr txBox="1"/>
          <p:nvPr>
            <p:ph type="body" idx="1"/>
          </p:nvPr>
        </p:nvSpPr>
        <p:spPr>
          <a:prstGeom prst="rect">
            <a:avLst/>
          </a:prstGeom>
        </p:spPr>
        <p:txBody>
          <a:bodyPr anchor="t"/>
          <a:lstStyle/>
          <a:p>
            <a:pPr>
              <a:buBlip>
                <a:blip r:embed="rId2"/>
              </a:buBlip>
            </a:pPr>
            <a:r>
              <a:t>Power of Polymorphism</a:t>
            </a:r>
          </a:p>
          <a:p>
            <a:pPr>
              <a:buSzPct val="100000"/>
              <a:buChar char="-"/>
            </a:pPr>
            <a:r>
              <a:t>dynamic binding (late binding)</a:t>
            </a:r>
          </a:p>
          <a:p>
            <a:pPr marL="0" indent="0">
              <a:buSzTx/>
              <a:buNone/>
            </a:pPr>
            <a:r>
              <a:t>Making a run-time decision about which instance method to call is known as dynamic binding or late binding.</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3" name="Power of Polymorphism…"/>
          <p:cNvSpPr txBox="1"/>
          <p:nvPr>
            <p:ph type="body" idx="1"/>
          </p:nvPr>
        </p:nvSpPr>
        <p:spPr>
          <a:prstGeom prst="rect">
            <a:avLst/>
          </a:prstGeom>
        </p:spPr>
        <p:txBody>
          <a:bodyPr anchor="t"/>
          <a:lstStyle/>
          <a:p>
            <a:pPr marL="554355" indent="-554355" defTabSz="443484">
              <a:spcBef>
                <a:spcPts val="3400"/>
              </a:spcBef>
              <a:buBlip>
                <a:blip r:embed="rId2"/>
              </a:buBlip>
              <a:defRPr sz="3492"/>
            </a:pPr>
            <a:r>
              <a:t>Power of Polymorphism</a:t>
            </a:r>
          </a:p>
          <a:p>
            <a:pPr marL="554355" indent="-554355" defTabSz="443484">
              <a:spcBef>
                <a:spcPts val="3400"/>
              </a:spcBef>
              <a:buSzPct val="100000"/>
              <a:buChar char="-"/>
              <a:defRPr sz="3492"/>
            </a:pPr>
            <a:r>
              <a:t>static binding (early binding)</a:t>
            </a:r>
          </a:p>
          <a:p>
            <a:pPr marL="0" indent="0" defTabSz="443484">
              <a:spcBef>
                <a:spcPts val="3400"/>
              </a:spcBef>
              <a:buSzTx/>
              <a:buNone/>
              <a:defRPr sz="3492"/>
            </a:pPr>
            <a:r>
              <a:t>The compiler selects the correct overloaded method at compile time by comparing the methods' signatures. This is known as static binding, or early binding.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graphicFrame>
        <p:nvGraphicFramePr>
          <p:cNvPr id="169" name="Table"/>
          <p:cNvGraphicFramePr/>
          <p:nvPr/>
        </p:nvGraphicFramePr>
        <p:xfrm>
          <a:off x="61009" y="3913942"/>
          <a:ext cx="12895482" cy="51181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04845"/>
                <a:gridCol w="1572242"/>
                <a:gridCol w="1572242"/>
                <a:gridCol w="1572242"/>
                <a:gridCol w="1572242"/>
                <a:gridCol w="1572242"/>
                <a:gridCol w="1572242"/>
                <a:gridCol w="1572242"/>
                <a:gridCol w="1572242"/>
              </a:tblGrid>
              <a:tr h="679092">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8</a:t>
                      </a:r>
                    </a:p>
                  </a:txBody>
                  <a:tcPr marL="50800" marR="50800" marT="50800" marB="50800" anchor="ctr" anchorCtr="0" horzOverflow="overflow"/>
                </a:tc>
              </a:tr>
              <a:tr h="2137397">
                <a:tc>
                  <a:txBody>
                    <a:bodyPr/>
                    <a:lstStyle/>
                    <a:p>
                      <a:pPr defTabSz="914400">
                        <a:tabLst>
                          <a:tab pos="1295400" algn="l"/>
                        </a:tabLst>
                        <a:defRPr sz="20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6"/>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Introduction</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1 and review</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2 and review</a:t>
                      </a:r>
                    </a:p>
                  </a:txBody>
                  <a:tcPr marL="50800" marR="50800" marT="50800" marB="50800" anchor="ctr" anchorCtr="0" horzOverflow="overflow"/>
                </a:tc>
              </a:tr>
              <a:tr h="2288910">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2">
                        <a:hueOff val="1462849"/>
                        <a:satOff val="-6597"/>
                        <a:lumOff val="-35580"/>
                      </a:schemeClr>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Java basics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Data structures in Java</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Code debug and analysis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Algorithm</a:t>
                      </a:r>
                    </a:p>
                  </a:txBody>
                  <a:tcPr marL="50800" marR="50800" marT="50800" marB="50800" anchor="ctr" anchorCtr="0" horzOverflow="overflow"/>
                </a:tc>
                <a:tc vMerge="1">
                  <a:tcPr/>
                </a:tc>
                <a:tc vMerge="1">
                  <a:tcPr/>
                </a:tc>
              </a:tr>
            </a:tbl>
          </a:graphicData>
        </a:graphic>
      </p:graphicFrame>
      <p:sp>
        <p:nvSpPr>
          <p:cNvPr id="170" name="The following is organized as:"/>
          <p:cNvSpPr txBo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71500" indent="-571500" algn="l">
              <a:spcBef>
                <a:spcPts val="3600"/>
              </a:spcBef>
              <a:buSzPct val="43000"/>
              <a:buBlip>
                <a:blip r:embed="rId2"/>
              </a:buBlip>
              <a:defRPr sz="3600"/>
            </a:lvl1pPr>
          </a:lstStyle>
          <a:p>
            <a:pPr/>
            <a:r>
              <a:t>The following is organized as: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6" name="Compiler time vs Runtime…"/>
          <p:cNvSpPr txBox="1"/>
          <p:nvPr>
            <p:ph type="body" idx="1"/>
          </p:nvPr>
        </p:nvSpPr>
        <p:spPr>
          <a:prstGeom prst="rect">
            <a:avLst/>
          </a:prstGeom>
        </p:spPr>
        <p:txBody>
          <a:bodyPr anchor="t"/>
          <a:lstStyle/>
          <a:p>
            <a:pPr>
              <a:buBlip>
                <a:blip r:embed="rId2"/>
              </a:buBlip>
            </a:pPr>
            <a:r>
              <a:t>Compiler time vs Runtime</a:t>
            </a:r>
          </a:p>
          <a:p>
            <a:pPr>
              <a:buSzPct val="100000"/>
              <a:buChar char="-"/>
            </a:pPr>
            <a:r>
              <a:t>compile time only knows the declared type</a:t>
            </a:r>
          </a:p>
          <a:p>
            <a:pPr>
              <a:buSzPct val="100000"/>
              <a:buChar char="-"/>
            </a:pPr>
            <a:r>
              <a:t>Runtime knows the actual type</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29" name="Compiler time vs Runtime…"/>
          <p:cNvSpPr txBox="1"/>
          <p:nvPr>
            <p:ph type="body" idx="1"/>
          </p:nvPr>
        </p:nvSpPr>
        <p:spPr>
          <a:prstGeom prst="rect">
            <a:avLst/>
          </a:prstGeom>
        </p:spPr>
        <p:txBody>
          <a:bodyPr anchor="t"/>
          <a:lstStyle/>
          <a:p>
            <a:pPr marL="554355" indent="-554355" defTabSz="443484">
              <a:spcBef>
                <a:spcPts val="3400"/>
              </a:spcBef>
              <a:buBlip>
                <a:blip r:embed="rId2"/>
              </a:buBlip>
              <a:defRPr sz="3492"/>
            </a:pPr>
            <a:r>
              <a:t>Compiler time vs Runtime</a:t>
            </a:r>
          </a:p>
          <a:p>
            <a:pPr marL="554355" indent="-554355" defTabSz="443484">
              <a:spcBef>
                <a:spcPts val="3400"/>
              </a:spcBef>
              <a:buSzPct val="100000"/>
              <a:buChar char="-"/>
              <a:defRPr sz="3492"/>
            </a:pPr>
            <a:r>
              <a:t>Actually, it is all about which “method table” the runtime looks up first.</a:t>
            </a:r>
          </a:p>
          <a:p>
            <a:pPr marL="554355" indent="-554355" defTabSz="443484">
              <a:spcBef>
                <a:spcPts val="3400"/>
              </a:spcBef>
              <a:buSzPct val="100000"/>
              <a:buChar char="-"/>
              <a:defRPr sz="3492"/>
            </a:pPr>
            <a:r>
              <a:t>Explicit casting may be needed if the object referred by a super reference wants to access its subclass only properties.</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2" name="downcasting…"/>
          <p:cNvSpPr txBox="1"/>
          <p:nvPr>
            <p:ph type="body" idx="1"/>
          </p:nvPr>
        </p:nvSpPr>
        <p:spPr>
          <a:prstGeom prst="rect">
            <a:avLst/>
          </a:prstGeom>
        </p:spPr>
        <p:txBody>
          <a:bodyPr anchor="t"/>
          <a:lstStyle/>
          <a:p>
            <a:pPr marL="525780" indent="-525780" defTabSz="420623">
              <a:spcBef>
                <a:spcPts val="3300"/>
              </a:spcBef>
              <a:buBlip>
                <a:blip r:embed="rId2"/>
              </a:buBlip>
              <a:defRPr sz="3312"/>
            </a:pPr>
            <a:r>
              <a:t>downcasting</a:t>
            </a:r>
          </a:p>
          <a:p>
            <a:pPr marL="525780" indent="-525780" defTabSz="420623">
              <a:spcBef>
                <a:spcPts val="3300"/>
              </a:spcBef>
              <a:buBlip>
                <a:blip r:embed="rId2"/>
              </a:buBlip>
              <a:defRPr sz="3312"/>
            </a:pPr>
          </a:p>
          <a:p>
            <a:pPr marL="525780" indent="-525780" defTabSz="420623">
              <a:spcBef>
                <a:spcPts val="3300"/>
              </a:spcBef>
              <a:buSzPct val="100000"/>
              <a:buChar char="-"/>
              <a:defRPr sz="3312"/>
            </a:pPr>
            <a:r>
              <a:t>Downcasting needs to be valid at both compile and runtime (ClassCastException).</a:t>
            </a:r>
          </a:p>
          <a:p>
            <a:pPr marL="525780" indent="-525780" defTabSz="420623">
              <a:spcBef>
                <a:spcPts val="3300"/>
              </a:spcBef>
              <a:buSzPct val="100000"/>
              <a:buChar char="-"/>
              <a:defRPr sz="3312"/>
            </a:pPr>
            <a:r>
              <a:t>Did you realize the polymorphism is just a trick to fool the compiler?</a:t>
            </a:r>
          </a:p>
        </p:txBody>
      </p:sp>
      <p:sp>
        <p:nvSpPr>
          <p:cNvPr id="933" name="Student s = new GradStudent();…"/>
          <p:cNvSpPr txBox="1"/>
          <p:nvPr/>
        </p:nvSpPr>
        <p:spPr>
          <a:xfrm>
            <a:off x="1809427" y="3279016"/>
            <a:ext cx="499189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GradStudent</a:t>
            </a:r>
            <a:r>
              <a:t>();</a:t>
            </a:r>
          </a:p>
          <a:p>
            <a:pPr algn="l">
              <a:defRPr sz="1600">
                <a:solidFill>
                  <a:srgbClr val="000000"/>
                </a:solidFill>
                <a:latin typeface="Courier New"/>
                <a:ea typeface="Courier New"/>
                <a:cs typeface="Courier New"/>
                <a:sym typeface="Courier New"/>
              </a:defRPr>
            </a:pPr>
            <a:r>
              <a:t>GradStudent g = </a:t>
            </a:r>
            <a:r>
              <a:rPr b="1"/>
              <a:t>new</a:t>
            </a:r>
            <a:r>
              <a:t> </a:t>
            </a:r>
            <a:r>
              <a:rPr>
                <a:solidFill>
                  <a:srgbClr val="021994"/>
                </a:solidFill>
              </a:rPr>
              <a:t>GradStudent</a:t>
            </a:r>
            <a:r>
              <a:t>();</a:t>
            </a:r>
          </a:p>
          <a:p>
            <a:pPr algn="l">
              <a:defRPr i="1" sz="16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x = s.</a:t>
            </a:r>
            <a:r>
              <a:rPr i="0">
                <a:solidFill>
                  <a:srgbClr val="021994"/>
                </a:solidFill>
              </a:rPr>
              <a:t>getID</a:t>
            </a:r>
            <a:r>
              <a:rPr i="0">
                <a:solidFill>
                  <a:srgbClr val="000000"/>
                </a:solidFill>
              </a:rPr>
              <a:t>(); </a:t>
            </a:r>
            <a:r>
              <a:t>//compile-time error</a:t>
            </a:r>
            <a:endParaRPr i="0">
              <a:solidFill>
                <a:srgbClr val="000000"/>
              </a:solidFill>
            </a:endParaRPr>
          </a:p>
          <a:p>
            <a:pPr algn="l">
              <a:defRPr sz="1600">
                <a:solidFill>
                  <a:srgbClr val="000000"/>
                </a:solidFill>
                <a:latin typeface="Courier New"/>
                <a:ea typeface="Courier New"/>
                <a:cs typeface="Courier New"/>
                <a:sym typeface="Courier New"/>
              </a:defRPr>
            </a:pPr>
            <a:r>
              <a:rPr b="1"/>
              <a:t>int</a:t>
            </a:r>
            <a:r>
              <a:t> y = g.</a:t>
            </a:r>
            <a:r>
              <a:rPr>
                <a:solidFill>
                  <a:srgbClr val="021994"/>
                </a:solidFill>
              </a:rPr>
              <a:t>getID</a:t>
            </a:r>
            <a:r>
              <a:t>(); </a:t>
            </a:r>
            <a:r>
              <a:rPr i="1">
                <a:solidFill>
                  <a:srgbClr val="959395"/>
                </a:solidFill>
              </a:rPr>
              <a:t>//legal</a:t>
            </a:r>
          </a:p>
          <a:p>
            <a:pPr algn="l">
              <a:defRPr sz="1600">
                <a:solidFill>
                  <a:srgbClr val="000000"/>
                </a:solidFill>
                <a:latin typeface="Courier New"/>
                <a:ea typeface="Courier New"/>
                <a:cs typeface="Courier New"/>
                <a:sym typeface="Courier New"/>
              </a:defRPr>
            </a:pPr>
            <a:r>
              <a:rPr b="1"/>
              <a:t>int</a:t>
            </a:r>
            <a:r>
              <a:t> x = ((GradStudent) s).</a:t>
            </a:r>
            <a:r>
              <a:rPr>
                <a:solidFill>
                  <a:srgbClr val="021994"/>
                </a:solidFill>
              </a:rPr>
              <a:t>getID</a:t>
            </a:r>
            <a:r>
              <a:t>();</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6" name="Abstract classes (a.k.a not fully concrete)…"/>
          <p:cNvSpPr txBox="1"/>
          <p:nvPr>
            <p:ph type="body" idx="1"/>
          </p:nvPr>
        </p:nvSpPr>
        <p:spPr>
          <a:prstGeom prst="rect">
            <a:avLst/>
          </a:prstGeom>
        </p:spPr>
        <p:txBody>
          <a:bodyPr anchor="t"/>
          <a:lstStyle/>
          <a:p>
            <a:pPr>
              <a:buBlip>
                <a:blip r:embed="rId2"/>
              </a:buBlip>
            </a:pPr>
            <a:r>
              <a:t>Abstract classes (a.k.a not fully concrete)</a:t>
            </a:r>
          </a:p>
          <a:p>
            <a:pPr>
              <a:buSzPct val="100000"/>
              <a:buChar char="-"/>
            </a:pPr>
            <a:r>
              <a:t>If it cannot be instantiated, why it is needed?</a:t>
            </a:r>
          </a:p>
          <a:p>
            <a:pPr>
              <a:buSzPct val="100000"/>
              <a:buChar char="-"/>
            </a:pPr>
            <a:r>
              <a:t>It is the unimplemented methods make a class abstract.</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39" name="Abstract classes"/>
          <p:cNvSpPr txBox="1"/>
          <p:nvPr>
            <p:ph type="body" idx="1"/>
          </p:nvPr>
        </p:nvSpPr>
        <p:spPr>
          <a:prstGeom prst="rect">
            <a:avLst/>
          </a:prstGeom>
        </p:spPr>
        <p:txBody>
          <a:bodyPr anchor="t"/>
          <a:lstStyle>
            <a:lvl1pPr>
              <a:buBlip>
                <a:blip r:embed="rId2"/>
              </a:buBlip>
            </a:lvl1pPr>
          </a:lstStyle>
          <a:p>
            <a:pPr/>
            <a:r>
              <a:t>Abstract classes</a:t>
            </a:r>
          </a:p>
        </p:txBody>
      </p:sp>
      <p:sp>
        <p:nvSpPr>
          <p:cNvPr id="940" name="public abstract class Shape…"/>
          <p:cNvSpPr txBox="1"/>
          <p:nvPr/>
        </p:nvSpPr>
        <p:spPr>
          <a:xfrm>
            <a:off x="1625610" y="3565370"/>
            <a:ext cx="43821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abstract class</a:t>
            </a:r>
            <a:r>
              <a:rPr b="0"/>
              <a:t> Shape</a:t>
            </a:r>
            <a:endParaRPr b="0"/>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    </a:t>
            </a:r>
            <a:r>
              <a:rPr b="1"/>
              <a:t>private</a:t>
            </a:r>
            <a:r>
              <a:t> String myName;</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Shape</a:t>
            </a:r>
            <a:r>
              <a:t>(String name)</a:t>
            </a:r>
          </a:p>
          <a:p>
            <a:pPr algn="l">
              <a:defRPr sz="1400">
                <a:solidFill>
                  <a:srgbClr val="000000"/>
                </a:solidFill>
                <a:latin typeface="Courier New"/>
                <a:ea typeface="Courier New"/>
                <a:cs typeface="Courier New"/>
                <a:sym typeface="Courier New"/>
              </a:defRPr>
            </a:pPr>
            <a:r>
              <a:t>    { myName = name; }</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400">
                <a:solidFill>
                  <a:srgbClr val="000000"/>
                </a:solidFill>
                <a:latin typeface="Courier New"/>
                <a:ea typeface="Courier New"/>
                <a:cs typeface="Courier New"/>
                <a:sym typeface="Courier New"/>
              </a:defRPr>
            </a:pPr>
            <a:r>
              <a:t>    { </a:t>
            </a:r>
            <a:r>
              <a:rPr b="1"/>
              <a:t>return</a:t>
            </a:r>
            <a:r>
              <a:t> myName; }</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area</a:t>
            </a:r>
            <a:r>
              <a:rPr b="0"/>
              <a:t>();</a:t>
            </a:r>
            <a:endParaRPr b="0"/>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 double</a:t>
            </a:r>
            <a:r>
              <a:t> </a:t>
            </a:r>
            <a:r>
              <a:rPr>
                <a:solidFill>
                  <a:srgbClr val="021994"/>
                </a:solidFill>
              </a:rPr>
              <a:t>semiPerimeter</a:t>
            </a:r>
            <a:r>
              <a:t>()</a:t>
            </a:r>
          </a:p>
          <a:p>
            <a:pPr algn="l">
              <a:defRPr sz="1400">
                <a:solidFill>
                  <a:srgbClr val="000000"/>
                </a:solidFill>
                <a:latin typeface="Courier New"/>
                <a:ea typeface="Courier New"/>
                <a:cs typeface="Courier New"/>
                <a:sym typeface="Courier New"/>
              </a:defRPr>
            </a:pPr>
            <a:r>
              <a:t>    { </a:t>
            </a:r>
            <a:r>
              <a:rPr b="1"/>
              <a:t>return</a:t>
            </a:r>
            <a:r>
              <a:t> </a:t>
            </a:r>
            <a:r>
              <a:rPr>
                <a:solidFill>
                  <a:srgbClr val="021994"/>
                </a:solidFill>
              </a:rPr>
              <a:t>perimeter</a:t>
            </a:r>
            <a:r>
              <a:t>() / </a:t>
            </a:r>
            <a:r>
              <a:rPr>
                <a:solidFill>
                  <a:srgbClr val="BF8F00"/>
                </a:solidFill>
              </a:rPr>
              <a:t>2</a:t>
            </a:r>
            <a:r>
              <a:t>; }</a:t>
            </a:r>
          </a:p>
          <a:p>
            <a:pPr algn="l">
              <a:defRPr sz="1400">
                <a:solidFill>
                  <a:srgbClr val="000000"/>
                </a:solidFill>
                <a:latin typeface="Courier New"/>
                <a:ea typeface="Courier New"/>
                <a:cs typeface="Courier New"/>
                <a:sym typeface="Courier New"/>
              </a:defRPr>
            </a:pPr>
            <a:r>
              <a:t>}</a:t>
            </a:r>
          </a:p>
        </p:txBody>
      </p:sp>
      <p:sp>
        <p:nvSpPr>
          <p:cNvPr id="941" name="public class Circle extends Shape…"/>
          <p:cNvSpPr txBox="1"/>
          <p:nvPr/>
        </p:nvSpPr>
        <p:spPr>
          <a:xfrm>
            <a:off x="6738692" y="3567737"/>
            <a:ext cx="5022380"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class</a:t>
            </a:r>
            <a:r>
              <a:rPr b="0"/>
              <a:t> Circle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myRadius;</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Circle</a:t>
            </a:r>
            <a:r>
              <a:t>(</a:t>
            </a:r>
            <a:r>
              <a:rPr b="1"/>
              <a:t>double</a:t>
            </a:r>
            <a:r>
              <a:t> radius,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myRadius = radius;</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2</a:t>
            </a:r>
            <a:r>
              <a:t> * Math.PI * myRadius;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Math.PI * myRadius * myRadius; }</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t>public class</a:t>
            </a:r>
            <a:r>
              <a:rPr b="0"/>
              <a:t> Square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mySide;</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Square</a:t>
            </a:r>
            <a:r>
              <a:t>(</a:t>
            </a:r>
            <a:r>
              <a:rPr b="1"/>
              <a:t>double</a:t>
            </a:r>
            <a:r>
              <a:t> side,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mySide = side;</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4</a:t>
            </a:r>
            <a:r>
              <a:t> * mySide;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mySide * mySide;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44" name="Interfaces…"/>
          <p:cNvSpPr txBox="1"/>
          <p:nvPr>
            <p:ph type="body" idx="1"/>
          </p:nvPr>
        </p:nvSpPr>
        <p:spPr>
          <a:prstGeom prst="rect">
            <a:avLst/>
          </a:prstGeom>
        </p:spPr>
        <p:txBody>
          <a:bodyPr anchor="t"/>
          <a:lstStyle/>
          <a:p>
            <a:pPr>
              <a:buBlip>
                <a:blip r:embed="rId2"/>
              </a:buBlip>
            </a:pPr>
            <a:r>
              <a:t>Interfaces</a:t>
            </a:r>
          </a:p>
          <a:p>
            <a:pPr>
              <a:buSzPct val="100000"/>
              <a:buChar char="-"/>
            </a:pPr>
            <a:r>
              <a:t>Especially useful in big project and standard frameworks</a:t>
            </a:r>
          </a:p>
          <a:p>
            <a:pPr>
              <a:buSzPct val="100000"/>
              <a:buChar char="-"/>
            </a:pPr>
            <a:r>
              <a:t>Methods are public and abstract by default</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47" name="Interfaces…"/>
          <p:cNvSpPr txBox="1"/>
          <p:nvPr>
            <p:ph type="body" idx="1"/>
          </p:nvPr>
        </p:nvSpPr>
        <p:spPr>
          <a:prstGeom prst="rect">
            <a:avLst/>
          </a:prstGeom>
        </p:spPr>
        <p:txBody>
          <a:bodyPr anchor="t"/>
          <a:lstStyle/>
          <a:p>
            <a:pPr>
              <a:buBlip>
                <a:blip r:embed="rId2"/>
              </a:buBlip>
            </a:pPr>
            <a:r>
              <a:t>Interfaces</a:t>
            </a:r>
          </a:p>
          <a:p>
            <a:pPr>
              <a:buSzPct val="100000"/>
              <a:buChar char="-"/>
            </a:pPr>
            <a:r>
              <a:t>You extends an abstract class, but implements an interface</a:t>
            </a:r>
          </a:p>
        </p:txBody>
      </p:sp>
      <p:sp>
        <p:nvSpPr>
          <p:cNvPr id="948" name="public interface FlyingObject…"/>
          <p:cNvSpPr txBox="1"/>
          <p:nvPr/>
        </p:nvSpPr>
        <p:spPr>
          <a:xfrm>
            <a:off x="2094295" y="5612561"/>
            <a:ext cx="6622840"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interface</a:t>
            </a:r>
            <a:r>
              <a:rPr b="0"/>
              <a:t> FlyingObject</a:t>
            </a:r>
            <a:endParaRPr b="0"/>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fly</a:t>
            </a:r>
            <a:r>
              <a:rPr i="0">
                <a:solidFill>
                  <a:srgbClr val="000000"/>
                </a:solidFill>
              </a:rPr>
              <a:t>(); </a:t>
            </a:r>
            <a:r>
              <a:t>//method that simulates flight of object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boolean</a:t>
            </a:r>
            <a:r>
              <a:rPr i="0">
                <a:solidFill>
                  <a:srgbClr val="000000"/>
                </a:solidFill>
              </a:rPr>
              <a:t> </a:t>
            </a:r>
            <a:r>
              <a:rPr i="0">
                <a:solidFill>
                  <a:srgbClr val="021994"/>
                </a:solidFill>
              </a:rPr>
              <a:t>isFlying</a:t>
            </a:r>
            <a:r>
              <a:rPr i="0">
                <a:solidFill>
                  <a:srgbClr val="000000"/>
                </a:solidFill>
              </a:rPr>
              <a:t>(); </a:t>
            </a:r>
            <a:r>
              <a:t>//true if object is in flight,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//false otherwise</a:t>
            </a:r>
            <a:endParaRPr i="0">
              <a:solidFill>
                <a:srgbClr val="000000"/>
              </a:solidFill>
            </a:endParaRP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Bird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Mosquito </a:t>
            </a:r>
            <a:r>
              <a:rPr b="1"/>
              <a:t>extends</a:t>
            </a:r>
            <a:r>
              <a:t> Insect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p:txBody>
      </p:sp>
      <p:sp>
        <p:nvSpPr>
          <p:cNvPr id="949" name="If you just want an abstract class…"/>
          <p:cNvSpPr txBox="1"/>
          <p:nvPr/>
        </p:nvSpPr>
        <p:spPr>
          <a:xfrm rot="20220000">
            <a:off x="6299077" y="5495366"/>
            <a:ext cx="7291527"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If you just want an abstract class</a:t>
            </a:r>
          </a:p>
          <a:p>
            <a:pPr>
              <a:defRPr sz="2800"/>
            </a:pPr>
            <a:r>
              <a:t>don’t have to implement all!</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952" name="Abstract vs. Interfaces…"/>
          <p:cNvSpPr txBox="1"/>
          <p:nvPr>
            <p:ph type="body" idx="1"/>
          </p:nvPr>
        </p:nvSpPr>
        <p:spPr>
          <a:prstGeom prst="rect">
            <a:avLst/>
          </a:prstGeom>
        </p:spPr>
        <p:txBody>
          <a:bodyPr anchor="t"/>
          <a:lstStyle/>
          <a:p>
            <a:pPr marL="285750" indent="-285750" defTabSz="228600">
              <a:spcBef>
                <a:spcPts val="1800"/>
              </a:spcBef>
              <a:buBlip>
                <a:blip r:embed="rId2"/>
              </a:buBlip>
              <a:defRPr sz="1800"/>
            </a:pPr>
            <a:r>
              <a:t>Abstract vs. Interfaces</a:t>
            </a:r>
          </a:p>
          <a:p>
            <a:pPr marL="285750" indent="-285750" defTabSz="228600">
              <a:spcBef>
                <a:spcPts val="1800"/>
              </a:spcBef>
              <a:buSzPct val="100000"/>
              <a:buChar char="-"/>
              <a:defRPr sz="1800"/>
            </a:pPr>
            <a:r>
              <a:t>Use an abstract class for an object that is application specific, but incomplete without its subclasses.</a:t>
            </a:r>
          </a:p>
          <a:p>
            <a:pPr marL="285750" indent="-285750" defTabSz="228600">
              <a:spcBef>
                <a:spcPts val="1800"/>
              </a:spcBef>
              <a:buSzPct val="100000"/>
              <a:buChar char="-"/>
              <a:defRPr sz="1800"/>
            </a:pPr>
            <a:r>
              <a:t>Consider using an interface when its methods are suitable for your program, but could be equally applicable in a variety of programs.</a:t>
            </a:r>
          </a:p>
          <a:p>
            <a:pPr marL="285750" indent="-285750" defTabSz="228600">
              <a:spcBef>
                <a:spcPts val="1800"/>
              </a:spcBef>
              <a:buSzPct val="100000"/>
              <a:buChar char="-"/>
              <a:defRPr sz="1800"/>
            </a:pPr>
            <a:r>
              <a:t>An interface cannot provide implementations for any of its methods, whereas an abstract class can.</a:t>
            </a:r>
          </a:p>
          <a:p>
            <a:pPr marL="285750" indent="-285750" defTabSz="228600">
              <a:spcBef>
                <a:spcPts val="1800"/>
              </a:spcBef>
              <a:buSzPct val="100000"/>
              <a:buChar char="-"/>
              <a:defRPr sz="1800">
                <a:solidFill>
                  <a:schemeClr val="accent3"/>
                </a:solidFill>
              </a:defRPr>
            </a:pPr>
            <a:r>
              <a:t>An interface cannot contain instance variables (constant variables are ok), whereas an abstract class can.</a:t>
            </a:r>
          </a:p>
          <a:p>
            <a:pPr marL="285750" indent="-285750" defTabSz="228600">
              <a:spcBef>
                <a:spcPts val="1800"/>
              </a:spcBef>
              <a:buSzPct val="100000"/>
              <a:buChar char="-"/>
              <a:defRPr sz="1800">
                <a:solidFill>
                  <a:schemeClr val="accent3"/>
                </a:solidFill>
              </a:defRPr>
            </a:pPr>
            <a:r>
              <a:t>An interface and an abstract class can both declare constants.</a:t>
            </a:r>
          </a:p>
          <a:p>
            <a:pPr marL="285750" indent="-285750" defTabSz="228600">
              <a:spcBef>
                <a:spcPts val="1800"/>
              </a:spcBef>
              <a:buSzPct val="100000"/>
              <a:buChar char="-"/>
              <a:defRPr sz="1800"/>
            </a:pPr>
            <a:r>
              <a:t>It is not possible to create an instance of an interface object or an abstract class object.</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AP Computer Science A"/>
          <p:cNvSpPr txBox="1"/>
          <p:nvPr>
            <p:ph type="ctrTitle"/>
          </p:nvPr>
        </p:nvSpPr>
        <p:spPr>
          <a:prstGeom prst="rect">
            <a:avLst/>
          </a:prstGeom>
        </p:spPr>
        <p:txBody>
          <a:bodyPr/>
          <a:lstStyle/>
          <a:p>
            <a:pPr/>
            <a:r>
              <a:t>AP Computer Science A</a:t>
            </a:r>
          </a:p>
        </p:txBody>
      </p:sp>
      <p:sp>
        <p:nvSpPr>
          <p:cNvPr id="955" name="Day 5 Part 1"/>
          <p:cNvSpPr txBox="1"/>
          <p:nvPr>
            <p:ph type="subTitle" sz="quarter" idx="1"/>
          </p:nvPr>
        </p:nvSpPr>
        <p:spPr>
          <a:prstGeom prst="rect">
            <a:avLst/>
          </a:prstGeom>
        </p:spPr>
        <p:txBody>
          <a:bodyPr/>
          <a:lstStyle/>
          <a:p>
            <a:pPr/>
            <a:r>
              <a:t>Day 5 Part 1</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7" name="Exercises &amp; reviews"/>
          <p:cNvSpPr txBox="1"/>
          <p:nvPr>
            <p:ph type="title"/>
          </p:nvPr>
        </p:nvSpPr>
        <p:spPr>
          <a:prstGeom prst="rect">
            <a:avLst/>
          </a:prstGeom>
        </p:spPr>
        <p:txBody>
          <a:bodyPr/>
          <a:lstStyle/>
          <a:p>
            <a:pPr/>
            <a:r>
              <a:t>Exercises &amp; reviews</a:t>
            </a:r>
          </a:p>
        </p:txBody>
      </p:sp>
      <p:sp>
        <p:nvSpPr>
          <p:cNvPr id="958"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P Computer Science A"/>
          <p:cNvSpPr txBox="1"/>
          <p:nvPr>
            <p:ph type="ctrTitle"/>
          </p:nvPr>
        </p:nvSpPr>
        <p:spPr>
          <a:prstGeom prst="rect">
            <a:avLst/>
          </a:prstGeom>
        </p:spPr>
        <p:txBody>
          <a:bodyPr/>
          <a:lstStyle/>
          <a:p>
            <a:pPr/>
            <a:r>
              <a:t>AP Computer Science A</a:t>
            </a:r>
          </a:p>
        </p:txBody>
      </p:sp>
      <p:sp>
        <p:nvSpPr>
          <p:cNvPr id="173" name="Day 1 Part 2"/>
          <p:cNvSpPr txBox="1"/>
          <p:nvPr>
            <p:ph type="subTitle" sz="quarter" idx="1"/>
          </p:nvPr>
        </p:nvSpPr>
        <p:spPr>
          <a:prstGeom prst="rect">
            <a:avLst/>
          </a:prstGeom>
        </p:spPr>
        <p:txBody>
          <a:bodyPr/>
          <a:lstStyle/>
          <a:p>
            <a:pPr/>
            <a:r>
              <a:t>Day 1 Part 2</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0" name="Exercises &amp; reviews"/>
          <p:cNvSpPr txBox="1"/>
          <p:nvPr>
            <p:ph type="title"/>
          </p:nvPr>
        </p:nvSpPr>
        <p:spPr>
          <a:prstGeom prst="rect">
            <a:avLst/>
          </a:prstGeom>
        </p:spPr>
        <p:txBody>
          <a:bodyPr/>
          <a:lstStyle/>
          <a:p>
            <a:pPr/>
            <a:r>
              <a:t>Exercises &amp; reviews</a:t>
            </a:r>
          </a:p>
        </p:txBody>
      </p:sp>
      <p:sp>
        <p:nvSpPr>
          <p:cNvPr id="961" name="1. Read the following cod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 Read the following code:</a:t>
            </a:r>
            <a:endParaRPr sz="1188"/>
          </a:p>
          <a:p>
            <a:pPr marL="0" indent="0" defTabSz="452627">
              <a:lnSpc>
                <a:spcPts val="3800"/>
              </a:lnSpc>
              <a:spcBef>
                <a:spcPts val="1100"/>
              </a:spcBef>
              <a:buSzTx/>
              <a:buNone/>
              <a:defRPr sz="1782">
                <a:solidFill>
                  <a:srgbClr val="000000"/>
                </a:solidFill>
                <a:latin typeface="Times"/>
                <a:ea typeface="Times"/>
                <a:cs typeface="Times"/>
                <a:sym typeface="Times"/>
              </a:defRPr>
            </a:pPr>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962" name="public class BankAccount…"/>
          <p:cNvSpPr txBox="1"/>
          <p:nvPr/>
        </p:nvSpPr>
        <p:spPr>
          <a:xfrm>
            <a:off x="1854366" y="3237957"/>
            <a:ext cx="3772497"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BankAccount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myBalance;</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r>
              <a:rPr b="1"/>
              <a:t>double</a:t>
            </a:r>
            <a:r>
              <a:t>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deposit</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withdraw</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getBalance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myBalance;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63" name="public class SavingsAccount extends BankAccount…"/>
          <p:cNvSpPr txBox="1"/>
          <p:nvPr/>
        </p:nvSpPr>
        <p:spPr>
          <a:xfrm>
            <a:off x="5902868" y="3223112"/>
            <a:ext cx="523577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SavingsAccount </a:t>
            </a:r>
            <a:r>
              <a:rPr b="1" i="0"/>
              <a:t>extends</a:t>
            </a:r>
            <a:r>
              <a:rPr i="0"/>
              <a:t> BankAccount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myInterestRate;</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SavingsAccount</a:t>
            </a:r>
            <a:r>
              <a:rPr i="0"/>
              <a:t>()</a:t>
            </a:r>
            <a:endParaRPr i="0"/>
          </a:p>
          <a:p>
            <a:pPr algn="l">
              <a:defRPr i="1" sz="1200">
                <a:solidFill>
                  <a:srgbClr val="000000"/>
                </a:solidFill>
                <a:latin typeface="Courier New"/>
                <a:ea typeface="Courier New"/>
                <a:cs typeface="Courier New"/>
                <a:sym typeface="Courier New"/>
              </a:defRPr>
            </a:pPr>
            <a:r>
              <a:rPr i="0"/>
              <a:t>    { </a:t>
            </a:r>
            <a:r>
              <a:rPr>
                <a:solidFill>
                  <a:srgbClr val="959395"/>
                </a:solidFill>
              </a:rPr>
              <a:t>/* implementation not shown */</a:t>
            </a:r>
            <a:r>
              <a:rPr i="0"/>
              <a:t> }</a:t>
            </a:r>
            <a:endParaRPr i="0"/>
          </a:p>
          <a:p>
            <a:pPr algn="l">
              <a:defRPr i="1" sz="1200">
                <a:solidFill>
                  <a:srgbClr val="959395"/>
                </a:solidFill>
                <a:latin typeface="Courier New"/>
                <a:ea typeface="Courier New"/>
                <a:cs typeface="Courier New"/>
                <a:sym typeface="Courier New"/>
              </a:defRPr>
            </a:pPr>
            <a:r>
              <a:rPr i="0"/>
              <a:t>    </a:t>
            </a:r>
            <a:r>
              <a:rPr b="1" i="0">
                <a:solidFill>
                  <a:srgbClr val="000000"/>
                </a:solidFill>
              </a:rPr>
              <a:t>public</a:t>
            </a:r>
            <a:r>
              <a:rPr i="0">
                <a:solidFill>
                  <a:srgbClr val="000000"/>
                </a:solidFill>
              </a:rPr>
              <a:t> </a:t>
            </a:r>
            <a:r>
              <a:rPr i="0">
                <a:solidFill>
                  <a:srgbClr val="021994"/>
                </a:solidFill>
              </a:rPr>
              <a:t>SavingsAccount</a:t>
            </a:r>
            <a:r>
              <a:rPr i="0">
                <a:solidFill>
                  <a:srgbClr val="000000"/>
                </a:solidFill>
              </a:rPr>
              <a:t>(</a:t>
            </a:r>
            <a:r>
              <a:rPr b="1" i="0">
                <a:solidFill>
                  <a:srgbClr val="000000"/>
                </a:solidFill>
              </a:rPr>
              <a:t>double</a:t>
            </a:r>
            <a:r>
              <a:rPr i="0">
                <a:solidFill>
                  <a:srgbClr val="000000"/>
                </a:solidFill>
              </a:rPr>
              <a:t> balance, </a:t>
            </a:r>
            <a:r>
              <a:rPr b="1" i="0">
                <a:solidFill>
                  <a:srgbClr val="000000"/>
                </a:solidFill>
              </a:rPr>
              <a:t>double</a:t>
            </a:r>
            <a:r>
              <a:rPr i="0">
                <a:solidFill>
                  <a:srgbClr val="000000"/>
                </a:solidFill>
              </a:rPr>
              <a:t> rate)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addInterest</a:t>
            </a:r>
            <a:r>
              <a:rPr i="0">
                <a:solidFill>
                  <a:srgbClr val="000000"/>
                </a:solidFill>
              </a:rPr>
              <a:t>() </a:t>
            </a:r>
            <a:r>
              <a:t>//Add interest to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64" name="public class CheckingAccount extends BankAccount…"/>
          <p:cNvSpPr txBox="1"/>
          <p:nvPr/>
        </p:nvSpPr>
        <p:spPr>
          <a:xfrm>
            <a:off x="5887011" y="5128605"/>
            <a:ext cx="5601594"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CheckingAccount </a:t>
            </a:r>
            <a:r>
              <a:rPr b="1" i="0">
                <a:solidFill>
                  <a:srgbClr val="000000"/>
                </a:solidFill>
              </a:rPr>
              <a:t>extends</a:t>
            </a:r>
            <a:r>
              <a:rPr i="0">
                <a:solidFill>
                  <a:srgbClr val="000000"/>
                </a:solidFill>
              </a:rPr>
              <a:t> BankAccount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FEE = </a:t>
            </a:r>
            <a:r>
              <a:rPr i="0">
                <a:solidFill>
                  <a:srgbClr val="BF8F00"/>
                </a:solidFill>
              </a:rPr>
              <a:t>2.0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MIN_BALANCE = </a:t>
            </a:r>
            <a:r>
              <a:rPr i="0">
                <a:solidFill>
                  <a:srgbClr val="BF8F00"/>
                </a:solidFill>
              </a:rPr>
              <a:t>50.0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CheckingAccount</a:t>
            </a:r>
            <a:r>
              <a:rPr i="0">
                <a:solidFill>
                  <a:srgbClr val="000000"/>
                </a:solidFill>
              </a:rPr>
              <a:t>(</a:t>
            </a:r>
            <a:r>
              <a:rPr b="1" i="0">
                <a:solidFill>
                  <a:srgbClr val="000000"/>
                </a:solidFill>
              </a:rPr>
              <a:t>double</a:t>
            </a:r>
            <a:r>
              <a:rPr i="0">
                <a:solidFill>
                  <a:srgbClr val="000000"/>
                </a:solidFill>
              </a:rPr>
              <a:t>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FEE of $2 deducted if withdrawal leaves balance less</a:t>
            </a:r>
          </a:p>
          <a:p>
            <a:pPr algn="l">
              <a:defRPr i="1" sz="1200">
                <a:solidFill>
                  <a:srgbClr val="959395"/>
                </a:solidFill>
                <a:latin typeface="Courier New"/>
                <a:ea typeface="Courier New"/>
                <a:cs typeface="Courier New"/>
                <a:sym typeface="Courier New"/>
              </a:defRPr>
            </a:pPr>
            <a:r>
              <a:t>     * than MIN_BALANCE. Allows for negative balance. */</a:t>
            </a:r>
          </a:p>
          <a:p>
            <a:pPr algn="l">
              <a:defRPr i="1" sz="1200">
                <a:solidFill>
                  <a:srgbClr val="959395"/>
                </a:solidFill>
                <a:latin typeface="Courier New"/>
                <a:ea typeface="Courier New"/>
                <a:cs typeface="Courier New"/>
                <a:sym typeface="Courier New"/>
              </a:defRPr>
            </a:pPr>
            <a:r>
              <a:t>    </a:t>
            </a:r>
            <a:r>
              <a:rPr b="1" i="0">
                <a:solidFill>
                  <a:srgbClr val="000000"/>
                </a:solidFill>
              </a:rPr>
              <a:t>public void</a:t>
            </a:r>
            <a:r>
              <a:rPr i="0">
                <a:solidFill>
                  <a:srgbClr val="000000"/>
                </a:solidFill>
              </a:rPr>
              <a:t> </a:t>
            </a:r>
            <a:r>
              <a:rPr i="0">
                <a:solidFill>
                  <a:srgbClr val="021994"/>
                </a:solidFill>
              </a:rPr>
              <a:t>withdraw</a:t>
            </a:r>
            <a:r>
              <a:rPr i="0">
                <a:solidFill>
                  <a:srgbClr val="000000"/>
                </a:solidFill>
              </a:rPr>
              <a:t>(</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6" name="Exercises &amp; reviews"/>
          <p:cNvSpPr txBox="1"/>
          <p:nvPr>
            <p:ph type="title"/>
          </p:nvPr>
        </p:nvSpPr>
        <p:spPr>
          <a:prstGeom prst="rect">
            <a:avLst/>
          </a:prstGeom>
        </p:spPr>
        <p:txBody>
          <a:bodyPr/>
          <a:lstStyle/>
          <a:p>
            <a:pPr/>
            <a:r>
              <a:t>Exercises &amp; reviews</a:t>
            </a:r>
          </a:p>
        </p:txBody>
      </p:sp>
      <p:sp>
        <p:nvSpPr>
          <p:cNvPr id="967" name="(continue) Of the methods shown, how many different non-constructor methods can be invoked by a SavingsAccount objec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(continue) Of the methods shown, how many different non-constructor methods can be invoked by a </a:t>
            </a:r>
            <a:r>
              <a:rPr i="1"/>
              <a:t>SavingsAccount</a:t>
            </a:r>
            <a:r>
              <a:t> object?: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2</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3</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4</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5</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8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r>
              <a:rPr sz="1782"/>
              <a:t>2. Which of the following correctly implements the default constructor of the </a:t>
            </a:r>
            <a:r>
              <a:rPr i="1" sz="1782"/>
              <a:t>SavingsAccount</a:t>
            </a:r>
            <a:r>
              <a:rPr sz="1782"/>
              <a:t> class?</a:t>
            </a:r>
            <a:endParaRPr sz="1782"/>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 </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III.</a:t>
            </a:r>
          </a:p>
        </p:txBody>
      </p:sp>
      <p:sp>
        <p:nvSpPr>
          <p:cNvPr id="968" name="myInterestRate = 0;…"/>
          <p:cNvSpPr txBox="1"/>
          <p:nvPr/>
        </p:nvSpPr>
        <p:spPr>
          <a:xfrm>
            <a:off x="2442726" y="6367755"/>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super</a:t>
            </a:r>
            <a:r>
              <a:t>();</a:t>
            </a:r>
          </a:p>
        </p:txBody>
      </p:sp>
      <p:sp>
        <p:nvSpPr>
          <p:cNvPr id="969" name="super();…"/>
          <p:cNvSpPr txBox="1"/>
          <p:nvPr/>
        </p:nvSpPr>
        <p:spPr>
          <a:xfrm>
            <a:off x="2442726" y="7103147"/>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p:txBody>
      </p:sp>
      <p:sp>
        <p:nvSpPr>
          <p:cNvPr id="970" name="super();"/>
          <p:cNvSpPr txBox="1"/>
          <p:nvPr/>
        </p:nvSpPr>
        <p:spPr>
          <a:xfrm>
            <a:off x="2447061" y="7829956"/>
            <a:ext cx="9373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super</a:t>
            </a:r>
            <a:r>
              <a:rPr b="0"/>
              <a:t>();</a:t>
            </a:r>
            <a:endParaRPr b="0"/>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2" name="Exercises &amp; reviews"/>
          <p:cNvSpPr txBox="1"/>
          <p:nvPr>
            <p:ph type="title"/>
          </p:nvPr>
        </p:nvSpPr>
        <p:spPr>
          <a:prstGeom prst="rect">
            <a:avLst/>
          </a:prstGeom>
        </p:spPr>
        <p:txBody>
          <a:bodyPr/>
          <a:lstStyle/>
          <a:p>
            <a:pPr/>
            <a:r>
              <a:t>Exercises &amp; reviews</a:t>
            </a:r>
          </a:p>
        </p:txBody>
      </p:sp>
      <p:sp>
        <p:nvSpPr>
          <p:cNvPr id="973" name="3. Which is a correct implementation of the constructor with parameters in the Savings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Which is a correct implementation of the constructor with parameters in the </a:t>
            </a:r>
            <a:r>
              <a:rPr i="1"/>
              <a:t>SavingsAccount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74" name="myBalance = balance;…"/>
          <p:cNvSpPr txBox="1"/>
          <p:nvPr/>
        </p:nvSpPr>
        <p:spPr>
          <a:xfrm>
            <a:off x="2623910" y="3691778"/>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balance;</a:t>
            </a:r>
          </a:p>
          <a:p>
            <a:pPr algn="l">
              <a:defRPr sz="1200">
                <a:solidFill>
                  <a:srgbClr val="000000"/>
                </a:solidFill>
                <a:latin typeface="Courier New"/>
                <a:ea typeface="Courier New"/>
                <a:cs typeface="Courier New"/>
                <a:sym typeface="Courier New"/>
              </a:defRPr>
            </a:pPr>
            <a:r>
              <a:t>myInterestRate = rate;</a:t>
            </a:r>
          </a:p>
        </p:txBody>
      </p:sp>
      <p:sp>
        <p:nvSpPr>
          <p:cNvPr id="975" name="getBalance() = balance;…"/>
          <p:cNvSpPr txBox="1"/>
          <p:nvPr/>
        </p:nvSpPr>
        <p:spPr>
          <a:xfrm>
            <a:off x="2616283" y="4474074"/>
            <a:ext cx="230921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getBalance</a:t>
            </a:r>
            <a:r>
              <a:t>() = balance;</a:t>
            </a:r>
          </a:p>
          <a:p>
            <a:pPr algn="l">
              <a:defRPr sz="1200">
                <a:solidFill>
                  <a:srgbClr val="000000"/>
                </a:solidFill>
                <a:latin typeface="Courier New"/>
                <a:ea typeface="Courier New"/>
                <a:cs typeface="Courier New"/>
                <a:sym typeface="Courier New"/>
              </a:defRPr>
            </a:pPr>
            <a:r>
              <a:t>myInterestRate = rate;</a:t>
            </a:r>
          </a:p>
        </p:txBody>
      </p:sp>
      <p:sp>
        <p:nvSpPr>
          <p:cNvPr id="976" name="super();…"/>
          <p:cNvSpPr txBox="1"/>
          <p:nvPr/>
        </p:nvSpPr>
        <p:spPr>
          <a:xfrm>
            <a:off x="2623910" y="5256369"/>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rate;</a:t>
            </a:r>
          </a:p>
        </p:txBody>
      </p:sp>
      <p:sp>
        <p:nvSpPr>
          <p:cNvPr id="977" name="super(balance);…"/>
          <p:cNvSpPr txBox="1"/>
          <p:nvPr/>
        </p:nvSpPr>
        <p:spPr>
          <a:xfrm>
            <a:off x="2623910" y="6038665"/>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a:p>
            <a:pPr algn="l">
              <a:defRPr sz="1200">
                <a:solidFill>
                  <a:srgbClr val="000000"/>
                </a:solidFill>
                <a:latin typeface="Courier New"/>
                <a:ea typeface="Courier New"/>
                <a:cs typeface="Courier New"/>
                <a:sym typeface="Courier New"/>
              </a:defRPr>
            </a:pPr>
            <a:r>
              <a:t>myInterestRate = rate;</a:t>
            </a:r>
          </a:p>
        </p:txBody>
      </p:sp>
      <p:sp>
        <p:nvSpPr>
          <p:cNvPr id="978" name="super(balance, rate);"/>
          <p:cNvSpPr txBox="1"/>
          <p:nvPr/>
        </p:nvSpPr>
        <p:spPr>
          <a:xfrm>
            <a:off x="2631538" y="6839948"/>
            <a:ext cx="212630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 rate);</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0" name="Exercises &amp; reviews"/>
          <p:cNvSpPr txBox="1"/>
          <p:nvPr>
            <p:ph type="title"/>
          </p:nvPr>
        </p:nvSpPr>
        <p:spPr>
          <a:prstGeom prst="rect">
            <a:avLst/>
          </a:prstGeom>
        </p:spPr>
        <p:txBody>
          <a:bodyPr/>
          <a:lstStyle/>
          <a:p>
            <a:pPr/>
            <a:r>
              <a:t>Exercises &amp; reviews</a:t>
            </a:r>
          </a:p>
        </p:txBody>
      </p:sp>
      <p:sp>
        <p:nvSpPr>
          <p:cNvPr id="981" name="4. Which is a correct implementation of the CheckingAccount constructo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is a correct implementation of the </a:t>
            </a:r>
            <a:r>
              <a:rPr i="1"/>
              <a:t>CheckingAccount</a:t>
            </a:r>
            <a:r>
              <a:t> constructor?</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82" name="super(balance);"/>
          <p:cNvSpPr txBox="1"/>
          <p:nvPr/>
        </p:nvSpPr>
        <p:spPr>
          <a:xfrm>
            <a:off x="2454934" y="3660140"/>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p:txBody>
      </p:sp>
      <p:sp>
        <p:nvSpPr>
          <p:cNvPr id="983" name="super();…"/>
          <p:cNvSpPr txBox="1"/>
          <p:nvPr/>
        </p:nvSpPr>
        <p:spPr>
          <a:xfrm>
            <a:off x="2455661" y="4022768"/>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984" name="deposit(balance);"/>
          <p:cNvSpPr txBox="1"/>
          <p:nvPr/>
        </p:nvSpPr>
        <p:spPr>
          <a:xfrm>
            <a:off x="2455661" y="4762056"/>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Exercises &amp; reviews"/>
          <p:cNvSpPr txBox="1"/>
          <p:nvPr>
            <p:ph type="title"/>
          </p:nvPr>
        </p:nvSpPr>
        <p:spPr>
          <a:prstGeom prst="rect">
            <a:avLst/>
          </a:prstGeom>
        </p:spPr>
        <p:txBody>
          <a:bodyPr/>
          <a:lstStyle/>
          <a:p>
            <a:pPr/>
            <a:r>
              <a:t>Exercises &amp; reviews</a:t>
            </a:r>
          </a:p>
        </p:txBody>
      </p:sp>
      <p:sp>
        <p:nvSpPr>
          <p:cNvPr id="987" name="5. Which is correct implementation code for the withdraw method in the Checking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Which is correct implementation code for the </a:t>
            </a:r>
            <a:r>
              <a:rPr i="1"/>
              <a:t>withdraw</a:t>
            </a:r>
            <a:r>
              <a:t> method in the </a:t>
            </a:r>
            <a:r>
              <a:rPr i="1"/>
              <a:t>CheckingAccount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88" name="super.withdraw(amount);…"/>
          <p:cNvSpPr txBox="1"/>
          <p:nvPr/>
        </p:nvSpPr>
        <p:spPr>
          <a:xfrm>
            <a:off x="2536853" y="3706378"/>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89" name="withdraw(amount);…"/>
          <p:cNvSpPr txBox="1"/>
          <p:nvPr/>
        </p:nvSpPr>
        <p:spPr>
          <a:xfrm>
            <a:off x="2536853" y="4495800"/>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90" name="super.withdraw(amount);…"/>
          <p:cNvSpPr txBox="1"/>
          <p:nvPr/>
        </p:nvSpPr>
        <p:spPr>
          <a:xfrm>
            <a:off x="2529929" y="5283200"/>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91" name="withdraw(amount);…"/>
          <p:cNvSpPr txBox="1"/>
          <p:nvPr/>
        </p:nvSpPr>
        <p:spPr>
          <a:xfrm>
            <a:off x="2529929" y="6070969"/>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92" name="myBalance -= amount;…"/>
          <p:cNvSpPr txBox="1"/>
          <p:nvPr/>
        </p:nvSpPr>
        <p:spPr>
          <a:xfrm>
            <a:off x="2524153" y="6845669"/>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myBalance -= FEE;</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Exercises &amp; reviews"/>
          <p:cNvSpPr txBox="1"/>
          <p:nvPr>
            <p:ph type="title"/>
          </p:nvPr>
        </p:nvSpPr>
        <p:spPr>
          <a:prstGeom prst="rect">
            <a:avLst/>
          </a:prstGeom>
        </p:spPr>
        <p:txBody>
          <a:bodyPr/>
          <a:lstStyle/>
          <a:p>
            <a:pPr/>
            <a:r>
              <a:t>Exercises &amp; reviews</a:t>
            </a:r>
          </a:p>
        </p:txBody>
      </p:sp>
      <p:sp>
        <p:nvSpPr>
          <p:cNvPr id="995" name="6. Redefining the withdraw method in the CheckingAccount class is an example o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Redefining the </a:t>
            </a:r>
            <a:r>
              <a:rPr i="1"/>
              <a:t>withdraw</a:t>
            </a:r>
            <a:r>
              <a:t> method in the </a:t>
            </a:r>
            <a:r>
              <a:rPr i="1"/>
              <a:t>CheckingAccount</a:t>
            </a:r>
            <a:r>
              <a:t> class is an example of:</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 overloading.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 overriding.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downcasting.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dynamic binding (late binding).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static binding (early binding).</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Exercises &amp; reviews"/>
          <p:cNvSpPr txBox="1"/>
          <p:nvPr>
            <p:ph type="title"/>
          </p:nvPr>
        </p:nvSpPr>
        <p:spPr>
          <a:prstGeom prst="rect">
            <a:avLst/>
          </a:prstGeom>
        </p:spPr>
        <p:txBody>
          <a:bodyPr/>
          <a:lstStyle/>
          <a:p>
            <a:pPr/>
            <a:r>
              <a:t>Exercises &amp; reviews</a:t>
            </a:r>
          </a:p>
        </p:txBody>
      </p:sp>
      <p:sp>
        <p:nvSpPr>
          <p:cNvPr id="998" name="7. Use the following for Questions 7, 8, 9.…"/>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Use the following for Questions 7, 8, 9.</a:t>
            </a:r>
          </a:p>
          <a:p>
            <a:pPr marL="0" indent="0">
              <a:lnSpc>
                <a:spcPts val="3800"/>
              </a:lnSpc>
              <a:spcBef>
                <a:spcPts val="1200"/>
              </a:spcBef>
              <a:buSzTx/>
              <a:buNone/>
              <a:defRPr sz="1800">
                <a:solidFill>
                  <a:srgbClr val="000000"/>
                </a:solidFill>
                <a:latin typeface="Times"/>
                <a:ea typeface="Times"/>
                <a:cs typeface="Times"/>
                <a:sym typeface="Times"/>
              </a:defRPr>
            </a:pPr>
            <a:r>
              <a:t>A program to test the </a:t>
            </a:r>
            <a:r>
              <a:rPr i="1"/>
              <a:t>BankAccount</a:t>
            </a:r>
            <a:r>
              <a:t>, </a:t>
            </a:r>
            <a:r>
              <a:rPr i="1"/>
              <a:t>SavingsAccount</a:t>
            </a:r>
            <a:r>
              <a:t>, and </a:t>
            </a:r>
            <a:r>
              <a:rPr i="1"/>
              <a:t>CheckingAccount</a:t>
            </a:r>
            <a:r>
              <a:t> classes has these declarations: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Which method call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99" name="BankAccount b = new BankAccount(1400);…"/>
          <p:cNvSpPr txBox="1"/>
          <p:nvPr/>
        </p:nvSpPr>
        <p:spPr>
          <a:xfrm>
            <a:off x="2079238" y="3656021"/>
            <a:ext cx="450413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1400</a:t>
            </a:r>
            <a:r>
              <a:t>);</a:t>
            </a:r>
          </a:p>
          <a:p>
            <a:pPr algn="l">
              <a:defRPr sz="1200">
                <a:solidFill>
                  <a:srgbClr val="000000"/>
                </a:solidFill>
                <a:latin typeface="Courier New"/>
                <a:ea typeface="Courier New"/>
                <a:cs typeface="Courier New"/>
                <a:sym typeface="Courier New"/>
              </a:defRPr>
            </a:pPr>
            <a:r>
              <a:t>BankAccount s = </a:t>
            </a:r>
            <a:r>
              <a:rPr b="1"/>
              <a:t>new</a:t>
            </a:r>
            <a:r>
              <a:t> </a:t>
            </a:r>
            <a:r>
              <a:rPr>
                <a:solidFill>
                  <a:srgbClr val="021994"/>
                </a:solidFill>
              </a:rPr>
              <a:t>SavingsAccount</a:t>
            </a:r>
            <a:r>
              <a:t>(</a:t>
            </a:r>
            <a:r>
              <a:rPr>
                <a:solidFill>
                  <a:srgbClr val="BF8F00"/>
                </a:solidFill>
              </a:rPr>
              <a:t>1000</a:t>
            </a:r>
            <a:r>
              <a:t>, </a:t>
            </a:r>
            <a:r>
              <a:rPr>
                <a:solidFill>
                  <a:srgbClr val="BF8F00"/>
                </a:solidFill>
              </a:rPr>
              <a:t>0.04</a:t>
            </a:r>
            <a:r>
              <a:t>);</a:t>
            </a:r>
          </a:p>
          <a:p>
            <a:pPr algn="l">
              <a:defRPr sz="1200">
                <a:solidFill>
                  <a:srgbClr val="000000"/>
                </a:solidFill>
                <a:latin typeface="Courier New"/>
                <a:ea typeface="Courier New"/>
                <a:cs typeface="Courier New"/>
                <a:sym typeface="Courier New"/>
              </a:defRPr>
            </a:pPr>
            <a:r>
              <a:t>BankAccount c = </a:t>
            </a:r>
            <a:r>
              <a:rPr b="1"/>
              <a:t>new</a:t>
            </a:r>
            <a:r>
              <a:t> </a:t>
            </a:r>
            <a:r>
              <a:rPr>
                <a:solidFill>
                  <a:srgbClr val="021994"/>
                </a:solidFill>
              </a:rPr>
              <a:t>CheckingAccount</a:t>
            </a:r>
            <a:r>
              <a:t>(</a:t>
            </a:r>
            <a:r>
              <a:rPr>
                <a:solidFill>
                  <a:srgbClr val="BF8F00"/>
                </a:solidFill>
              </a:rPr>
              <a:t>500</a:t>
            </a:r>
            <a:r>
              <a:t>);</a:t>
            </a:r>
          </a:p>
        </p:txBody>
      </p:sp>
      <p:sp>
        <p:nvSpPr>
          <p:cNvPr id="1000" name="b.deposit(200);"/>
          <p:cNvSpPr txBox="1"/>
          <p:nvPr/>
        </p:nvSpPr>
        <p:spPr>
          <a:xfrm>
            <a:off x="2606446" y="4982863"/>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b.</a:t>
            </a:r>
            <a:r>
              <a:t>deposit</a:t>
            </a:r>
            <a:r>
              <a:rPr>
                <a:solidFill>
                  <a:srgbClr val="000000"/>
                </a:solidFill>
              </a:rPr>
              <a:t>(</a:t>
            </a:r>
            <a:r>
              <a:rPr>
                <a:solidFill>
                  <a:srgbClr val="BF8F00"/>
                </a:solidFill>
              </a:rPr>
              <a:t>200</a:t>
            </a:r>
            <a:r>
              <a:rPr>
                <a:solidFill>
                  <a:srgbClr val="000000"/>
                </a:solidFill>
              </a:rPr>
              <a:t>);</a:t>
            </a:r>
            <a:endParaRPr>
              <a:solidFill>
                <a:srgbClr val="000000"/>
              </a:solidFill>
            </a:endParaRPr>
          </a:p>
        </p:txBody>
      </p:sp>
      <p:sp>
        <p:nvSpPr>
          <p:cNvPr id="1001" name="s.withdraw(500);"/>
          <p:cNvSpPr txBox="1"/>
          <p:nvPr/>
        </p:nvSpPr>
        <p:spPr>
          <a:xfrm>
            <a:off x="2611518" y="5381643"/>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1002" name="c.withdraw(500);"/>
          <p:cNvSpPr txBox="1"/>
          <p:nvPr/>
        </p:nvSpPr>
        <p:spPr>
          <a:xfrm>
            <a:off x="2611518" y="576560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c.</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1003" name="s.deposit(10000);"/>
          <p:cNvSpPr txBox="1"/>
          <p:nvPr/>
        </p:nvSpPr>
        <p:spPr>
          <a:xfrm>
            <a:off x="2615237" y="614761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deposit</a:t>
            </a:r>
            <a:r>
              <a:rPr>
                <a:solidFill>
                  <a:srgbClr val="000000"/>
                </a:solidFill>
              </a:rPr>
              <a:t>(</a:t>
            </a:r>
            <a:r>
              <a:rPr>
                <a:solidFill>
                  <a:srgbClr val="BF8F00"/>
                </a:solidFill>
              </a:rPr>
              <a:t>10000</a:t>
            </a:r>
            <a:r>
              <a:rPr>
                <a:solidFill>
                  <a:srgbClr val="000000"/>
                </a:solidFill>
              </a:rPr>
              <a:t>);</a:t>
            </a:r>
            <a:endParaRPr>
              <a:solidFill>
                <a:srgbClr val="000000"/>
              </a:solidFill>
            </a:endParaRPr>
          </a:p>
        </p:txBody>
      </p:sp>
      <p:sp>
        <p:nvSpPr>
          <p:cNvPr id="1004" name="s.addInterest();"/>
          <p:cNvSpPr txBox="1"/>
          <p:nvPr/>
        </p:nvSpPr>
        <p:spPr>
          <a:xfrm>
            <a:off x="2624218" y="654834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addInterest</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Exercises &amp; reviews"/>
          <p:cNvSpPr txBox="1"/>
          <p:nvPr>
            <p:ph type="title"/>
          </p:nvPr>
        </p:nvSpPr>
        <p:spPr>
          <a:prstGeom prst="rect">
            <a:avLst/>
          </a:prstGeom>
        </p:spPr>
        <p:txBody>
          <a:bodyPr/>
          <a:lstStyle/>
          <a:p>
            <a:pPr/>
            <a:r>
              <a:t>Exercises &amp; reviews</a:t>
            </a:r>
          </a:p>
        </p:txBody>
      </p:sp>
      <p:sp>
        <p:nvSpPr>
          <p:cNvPr id="1007" name="8. In order to test polymorphism, which method must be used in the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In order to test polymorphism, which method must be used in the program?</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Either a </a:t>
            </a:r>
            <a:r>
              <a:rPr i="1"/>
              <a:t>SavingsAccount</a:t>
            </a:r>
            <a:r>
              <a:t> constructor or a </a:t>
            </a:r>
            <a:r>
              <a:rPr i="1"/>
              <a:t>CheckingAccount</a:t>
            </a:r>
            <a:r>
              <a:t> constructor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addInterest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deposit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withdraw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getBalance</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9" name="Exercises &amp; reviews"/>
          <p:cNvSpPr txBox="1"/>
          <p:nvPr>
            <p:ph type="title"/>
          </p:nvPr>
        </p:nvSpPr>
        <p:spPr>
          <a:prstGeom prst="rect">
            <a:avLst/>
          </a:prstGeom>
        </p:spPr>
        <p:txBody>
          <a:bodyPr/>
          <a:lstStyle/>
          <a:p>
            <a:pPr/>
            <a:r>
              <a:t>Exercises &amp; reviews</a:t>
            </a:r>
          </a:p>
        </p:txBody>
      </p:sp>
      <p:sp>
        <p:nvSpPr>
          <p:cNvPr id="1010" name="9. Which of the following will not cause a ClassCastException to be throw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Which of the following will not cause a </a:t>
            </a:r>
            <a:r>
              <a:rPr i="1"/>
              <a:t>ClassCastException</a:t>
            </a:r>
            <a:r>
              <a:t> to be thrown?</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11" name="((SavingsAccount) b).addInterest();"/>
          <p:cNvSpPr txBox="1"/>
          <p:nvPr/>
        </p:nvSpPr>
        <p:spPr>
          <a:xfrm>
            <a:off x="2535596" y="4136846"/>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b).</a:t>
            </a:r>
            <a:r>
              <a:rPr>
                <a:solidFill>
                  <a:srgbClr val="021994"/>
                </a:solidFill>
              </a:rPr>
              <a:t>addInterest</a:t>
            </a:r>
            <a:r>
              <a:t>();</a:t>
            </a:r>
          </a:p>
        </p:txBody>
      </p:sp>
      <p:sp>
        <p:nvSpPr>
          <p:cNvPr id="1012" name="((CheckingAccount) b).withdraw(200);"/>
          <p:cNvSpPr txBox="1"/>
          <p:nvPr/>
        </p:nvSpPr>
        <p:spPr>
          <a:xfrm>
            <a:off x="2540669" y="4531557"/>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b).</a:t>
            </a:r>
            <a:r>
              <a:rPr>
                <a:solidFill>
                  <a:srgbClr val="021994"/>
                </a:solidFill>
              </a:rPr>
              <a:t>withdraw</a:t>
            </a:r>
            <a:r>
              <a:t>(</a:t>
            </a:r>
            <a:r>
              <a:rPr>
                <a:solidFill>
                  <a:srgbClr val="BF8F00"/>
                </a:solidFill>
              </a:rPr>
              <a:t>200</a:t>
            </a:r>
            <a:r>
              <a:t>);</a:t>
            </a:r>
          </a:p>
        </p:txBody>
      </p:sp>
      <p:sp>
        <p:nvSpPr>
          <p:cNvPr id="1013" name="((CheckingAccount) c).deposit(800);"/>
          <p:cNvSpPr txBox="1"/>
          <p:nvPr/>
        </p:nvSpPr>
        <p:spPr>
          <a:xfrm>
            <a:off x="2548296" y="4941754"/>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c).</a:t>
            </a:r>
            <a:r>
              <a:rPr>
                <a:solidFill>
                  <a:srgbClr val="021994"/>
                </a:solidFill>
              </a:rPr>
              <a:t>deposit</a:t>
            </a:r>
            <a:r>
              <a:t>(</a:t>
            </a:r>
            <a:r>
              <a:rPr>
                <a:solidFill>
                  <a:srgbClr val="BF8F00"/>
                </a:solidFill>
              </a:rPr>
              <a:t>800</a:t>
            </a:r>
            <a:r>
              <a:t>);</a:t>
            </a:r>
          </a:p>
        </p:txBody>
      </p:sp>
      <p:sp>
        <p:nvSpPr>
          <p:cNvPr id="1014" name="((CheckingAccount) s).withdraw(150);"/>
          <p:cNvSpPr txBox="1"/>
          <p:nvPr/>
        </p:nvSpPr>
        <p:spPr>
          <a:xfrm>
            <a:off x="2553369" y="5326774"/>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s).</a:t>
            </a:r>
            <a:r>
              <a:rPr>
                <a:solidFill>
                  <a:srgbClr val="021994"/>
                </a:solidFill>
              </a:rPr>
              <a:t>withdraw</a:t>
            </a:r>
            <a:r>
              <a:t>(</a:t>
            </a:r>
            <a:r>
              <a:rPr>
                <a:solidFill>
                  <a:srgbClr val="BF8F00"/>
                </a:solidFill>
              </a:rPr>
              <a:t>150</a:t>
            </a:r>
            <a:r>
              <a:t>);</a:t>
            </a:r>
          </a:p>
        </p:txBody>
      </p:sp>
      <p:sp>
        <p:nvSpPr>
          <p:cNvPr id="1015" name="((SavingsAccount) c).addInterest();"/>
          <p:cNvSpPr txBox="1"/>
          <p:nvPr/>
        </p:nvSpPr>
        <p:spPr>
          <a:xfrm>
            <a:off x="2560996" y="5724272"/>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c).</a:t>
            </a:r>
            <a:r>
              <a:rPr>
                <a:solidFill>
                  <a:srgbClr val="021994"/>
                </a:solidFill>
              </a:rPr>
              <a:t>addInterest</a:t>
            </a:r>
            <a:r>
              <a:t>();</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Exercises &amp; reviews"/>
          <p:cNvSpPr txBox="1"/>
          <p:nvPr>
            <p:ph type="title"/>
          </p:nvPr>
        </p:nvSpPr>
        <p:spPr>
          <a:prstGeom prst="rect">
            <a:avLst/>
          </a:prstGeom>
        </p:spPr>
        <p:txBody>
          <a:bodyPr/>
          <a:lstStyle/>
          <a:p>
            <a:pPr/>
            <a:r>
              <a:t>Exercises &amp; reviews</a:t>
            </a:r>
          </a:p>
        </p:txBody>
      </p:sp>
      <p:sp>
        <p:nvSpPr>
          <p:cNvPr id="1018" name="10. A new method is added to the Bank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new method is added to the </a:t>
            </a:r>
            <a:r>
              <a:rPr i="1"/>
              <a:t>BankAccount</a:t>
            </a:r>
            <a:r>
              <a:t> class.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program has these declarations: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transfer money from one account to another without error?</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1019" name="/* Transfer amount from this BankAccount to another BankAccount.…"/>
          <p:cNvSpPr txBox="1"/>
          <p:nvPr/>
        </p:nvSpPr>
        <p:spPr>
          <a:xfrm>
            <a:off x="2148150" y="3196257"/>
            <a:ext cx="605886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Transfer amount from this BankAccount to another BankAccount.</a:t>
            </a:r>
          </a:p>
          <a:p>
            <a:pPr algn="l">
              <a:defRPr i="1" sz="1200">
                <a:solidFill>
                  <a:srgbClr val="959395"/>
                </a:solidFill>
                <a:latin typeface="Courier New"/>
                <a:ea typeface="Courier New"/>
                <a:cs typeface="Courier New"/>
                <a:sym typeface="Courier New"/>
              </a:defRPr>
            </a:pPr>
            <a:r>
              <a:t> * Precondition: myBalance &gt; amount */</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transfer</a:t>
            </a:r>
            <a:r>
              <a:rPr i="0">
                <a:solidFill>
                  <a:srgbClr val="000000"/>
                </a:solidFill>
              </a:rPr>
              <a:t>(BankAccount another, </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i="0">
                <a:solidFill>
                  <a:srgbClr val="021994"/>
                </a:solidFill>
              </a:rPr>
              <a:t>withdraw</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another.</a:t>
            </a:r>
            <a:r>
              <a:rPr i="0">
                <a:solidFill>
                  <a:srgbClr val="021994"/>
                </a:solidFill>
              </a:rPr>
              <a:t>deposit</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1020" name="BankAccount b = new BankAccount(650);…"/>
          <p:cNvSpPr txBox="1"/>
          <p:nvPr/>
        </p:nvSpPr>
        <p:spPr>
          <a:xfrm>
            <a:off x="2186028" y="4868119"/>
            <a:ext cx="569304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650</a:t>
            </a:r>
            <a:r>
              <a:t>);</a:t>
            </a:r>
          </a:p>
          <a:p>
            <a:pPr algn="l">
              <a:defRPr sz="1200">
                <a:solidFill>
                  <a:srgbClr val="000000"/>
                </a:solidFill>
                <a:latin typeface="Courier New"/>
                <a:ea typeface="Courier New"/>
                <a:cs typeface="Courier New"/>
                <a:sym typeface="Courier New"/>
              </a:defRPr>
            </a:pPr>
            <a:r>
              <a:t>SavingsAccount timsSavings = </a:t>
            </a:r>
            <a:r>
              <a:rPr b="1"/>
              <a:t>new</a:t>
            </a:r>
            <a:r>
              <a:t> </a:t>
            </a:r>
            <a:r>
              <a:rPr>
                <a:solidFill>
                  <a:srgbClr val="021994"/>
                </a:solidFill>
              </a:rPr>
              <a:t>SavingsAccount</a:t>
            </a:r>
            <a:r>
              <a:t>(</a:t>
            </a:r>
            <a:r>
              <a:rPr>
                <a:solidFill>
                  <a:srgbClr val="BF8F00"/>
                </a:solidFill>
              </a:rPr>
              <a:t>1500</a:t>
            </a:r>
            <a:r>
              <a:t>, </a:t>
            </a:r>
            <a:r>
              <a:rPr>
                <a:solidFill>
                  <a:srgbClr val="BF8F00"/>
                </a:solidFill>
              </a:rPr>
              <a:t>0.03</a:t>
            </a:r>
            <a:r>
              <a:t>);</a:t>
            </a:r>
          </a:p>
          <a:p>
            <a:pPr algn="l">
              <a:defRPr sz="1200">
                <a:solidFill>
                  <a:srgbClr val="000000"/>
                </a:solidFill>
                <a:latin typeface="Courier New"/>
                <a:ea typeface="Courier New"/>
                <a:cs typeface="Courier New"/>
                <a:sym typeface="Courier New"/>
              </a:defRPr>
            </a:pPr>
            <a:r>
              <a:t>CheckingAccount daynasChecking = </a:t>
            </a:r>
            <a:r>
              <a:rPr b="1"/>
              <a:t>new</a:t>
            </a:r>
            <a:r>
              <a:t> </a:t>
            </a:r>
            <a:r>
              <a:rPr>
                <a:solidFill>
                  <a:srgbClr val="021994"/>
                </a:solidFill>
              </a:rPr>
              <a:t>CheckingAccount</a:t>
            </a:r>
            <a:r>
              <a:t>(</a:t>
            </a:r>
            <a:r>
              <a:rPr>
                <a:solidFill>
                  <a:srgbClr val="BF8F00"/>
                </a:solidFill>
              </a:rPr>
              <a:t>2000</a:t>
            </a:r>
            <a:r>
              <a:t>);</a:t>
            </a:r>
          </a:p>
        </p:txBody>
      </p:sp>
      <p:sp>
        <p:nvSpPr>
          <p:cNvPr id="1021" name="b.transfer(timsSavings, 50);"/>
          <p:cNvSpPr txBox="1"/>
          <p:nvPr/>
        </p:nvSpPr>
        <p:spPr>
          <a:xfrm>
            <a:off x="2325634" y="6019997"/>
            <a:ext cx="27664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t>
            </a:r>
            <a:r>
              <a:rPr>
                <a:solidFill>
                  <a:srgbClr val="021994"/>
                </a:solidFill>
              </a:rPr>
              <a:t>transfer</a:t>
            </a:r>
            <a:r>
              <a:t>(timsSavings, </a:t>
            </a:r>
            <a:r>
              <a:rPr>
                <a:solidFill>
                  <a:srgbClr val="BF8F00"/>
                </a:solidFill>
              </a:rPr>
              <a:t>50</a:t>
            </a:r>
            <a:r>
              <a:t>);</a:t>
            </a:r>
          </a:p>
        </p:txBody>
      </p:sp>
      <p:sp>
        <p:nvSpPr>
          <p:cNvPr id="1022" name="timsSavings.transfer(daynasChecking, 30);"/>
          <p:cNvSpPr txBox="1"/>
          <p:nvPr/>
        </p:nvSpPr>
        <p:spPr>
          <a:xfrm>
            <a:off x="2335368" y="6381121"/>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timsSavings.</a:t>
            </a:r>
            <a:r>
              <a:rPr>
                <a:solidFill>
                  <a:srgbClr val="021994"/>
                </a:solidFill>
              </a:rPr>
              <a:t>transfer</a:t>
            </a:r>
            <a:r>
              <a:t>(daynasChecking, </a:t>
            </a:r>
            <a:r>
              <a:rPr>
                <a:solidFill>
                  <a:srgbClr val="BF8F00"/>
                </a:solidFill>
              </a:rPr>
              <a:t>30</a:t>
            </a:r>
            <a:r>
              <a:t>);</a:t>
            </a:r>
          </a:p>
        </p:txBody>
      </p:sp>
      <p:sp>
        <p:nvSpPr>
          <p:cNvPr id="1023" name="daynasChecking.transfer(b, 55);"/>
          <p:cNvSpPr txBox="1"/>
          <p:nvPr/>
        </p:nvSpPr>
        <p:spPr>
          <a:xfrm>
            <a:off x="2347119" y="6753662"/>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daynasChecking.</a:t>
            </a:r>
            <a:r>
              <a:rPr>
                <a:solidFill>
                  <a:srgbClr val="021994"/>
                </a:solidFill>
              </a:rPr>
              <a:t>transfer</a:t>
            </a:r>
            <a:r>
              <a:t>(b, </a:t>
            </a:r>
            <a:r>
              <a:rPr>
                <a:solidFill>
                  <a:srgbClr val="BF8F00"/>
                </a:solidFill>
              </a:rPr>
              <a:t>55</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Java basics"/>
          <p:cNvSpPr txBox="1"/>
          <p:nvPr>
            <p:ph type="title"/>
          </p:nvPr>
        </p:nvSpPr>
        <p:spPr>
          <a:prstGeom prst="rect">
            <a:avLst/>
          </a:prstGeom>
        </p:spPr>
        <p:txBody>
          <a:bodyPr/>
          <a:lstStyle/>
          <a:p>
            <a:pPr/>
            <a:r>
              <a:t>Java basics</a:t>
            </a:r>
          </a:p>
        </p:txBody>
      </p:sp>
      <p:sp>
        <p:nvSpPr>
          <p:cNvPr id="176" name="Java is a language, just like English. You need to at least understand its basic grammas and spellings (keywords) in order to read — whether or not your understand the semantics of the code."/>
          <p:cNvSpPr txBox="1"/>
          <p:nvPr>
            <p:ph type="body" idx="1"/>
          </p:nvPr>
        </p:nvSpPr>
        <p:spPr>
          <a:prstGeom prst="rect">
            <a:avLst/>
          </a:prstGeom>
        </p:spPr>
        <p:txBody>
          <a:bodyPr/>
          <a:lstStyle>
            <a:lvl1pPr marL="0" indent="0">
              <a:buSzTx/>
              <a:buNone/>
            </a:lvl1pPr>
          </a:lstStyle>
          <a:p>
            <a:pPr/>
            <a:r>
              <a:t>Java is a language, just like English. You need to at least understand its basic grammas and spellings (keywords) in order to read — whether or not your understand the semantics of the code.</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5" name="Exercises &amp; reviews"/>
          <p:cNvSpPr txBox="1"/>
          <p:nvPr>
            <p:ph type="title"/>
          </p:nvPr>
        </p:nvSpPr>
        <p:spPr>
          <a:prstGeom prst="rect">
            <a:avLst/>
          </a:prstGeom>
        </p:spPr>
        <p:txBody>
          <a:bodyPr/>
          <a:lstStyle/>
          <a:p>
            <a:pPr/>
            <a:r>
              <a:t>Exercises &amp; reviews</a:t>
            </a:r>
          </a:p>
        </p:txBody>
      </p:sp>
      <p:sp>
        <p:nvSpPr>
          <p:cNvPr id="1026" name="11. Consider these class declarations:…"/>
          <p:cNvSpPr txBox="1"/>
          <p:nvPr>
            <p:ph type="body" idx="1"/>
          </p:nvPr>
        </p:nvSpPr>
        <p:spPr>
          <a:prstGeom prst="rect">
            <a:avLst/>
          </a:prstGeom>
          <a:solidFill>
            <a:schemeClr val="accent3">
              <a:hueOff val="-74787"/>
              <a:lumOff val="12067"/>
            </a:schemeClr>
          </a:solidFill>
        </p:spPr>
        <p:txBody>
          <a:bodyPr anchor="t"/>
          <a:lstStyle/>
          <a:p>
            <a:pPr marL="0" indent="0" defTabSz="397763">
              <a:lnSpc>
                <a:spcPts val="3300"/>
              </a:lnSpc>
              <a:spcBef>
                <a:spcPts val="1000"/>
              </a:spcBef>
              <a:buSzTx/>
              <a:buNone/>
              <a:defRPr sz="1566">
                <a:solidFill>
                  <a:srgbClr val="000000"/>
                </a:solidFill>
                <a:latin typeface="Times"/>
                <a:ea typeface="Times"/>
                <a:cs typeface="Times"/>
                <a:sym typeface="Times"/>
              </a:defRPr>
            </a:pPr>
            <a:r>
              <a:t>11. Consider these class declarations:</a:t>
            </a: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Which is a true statement?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   </a:t>
            </a:r>
            <a:r>
              <a:rPr i="1"/>
              <a:t>Teacher</a:t>
            </a:r>
            <a:r>
              <a:t> inherits the constructors of </a:t>
            </a:r>
            <a:r>
              <a:rPr i="1"/>
              <a:t>Person</a:t>
            </a:r>
            <a:r>
              <a: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  </a:t>
            </a:r>
            <a:r>
              <a:rPr i="1"/>
              <a:t>Teacher</a:t>
            </a:r>
            <a:r>
              <a:t> can add new methods and private instance variables.</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III.  </a:t>
            </a:r>
            <a:r>
              <a:rPr i="1"/>
              <a:t>Teacher</a:t>
            </a:r>
            <a:r>
              <a:t> can override existing private methods of </a:t>
            </a:r>
            <a:r>
              <a:rPr i="1"/>
              <a:t>Person</a:t>
            </a:r>
            <a:r>
              <a:t>.</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(A)  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(B)  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(C)  III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(D)  I and II</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(E)  II and III</a:t>
            </a:r>
            <a:endParaRPr sz="1044"/>
          </a:p>
          <a:p>
            <a:pPr marL="0" indent="707136" defTabSz="397763">
              <a:lnSpc>
                <a:spcPts val="2700"/>
              </a:lnSpc>
              <a:spcBef>
                <a:spcPts val="1000"/>
              </a:spcBef>
              <a:buSzTx/>
              <a:buNone/>
              <a:tabLst>
                <a:tab pos="114300" algn="l"/>
                <a:tab pos="393700" algn="l"/>
              </a:tabLst>
              <a:defRPr sz="1392">
                <a:solidFill>
                  <a:srgbClr val="000000"/>
                </a:solidFill>
                <a:latin typeface="Times"/>
                <a:ea typeface="Times"/>
                <a:cs typeface="Times"/>
                <a:sym typeface="Times"/>
              </a:defRPr>
            </a:pPr>
            <a:br>
              <a:rPr sz="1044"/>
            </a:br>
            <a:endParaRPr sz="1044"/>
          </a:p>
        </p:txBody>
      </p:sp>
      <p:sp>
        <p:nvSpPr>
          <p:cNvPr id="1027" name="public class Person…"/>
          <p:cNvSpPr txBox="1"/>
          <p:nvPr/>
        </p:nvSpPr>
        <p:spPr>
          <a:xfrm>
            <a:off x="2130917" y="3188341"/>
            <a:ext cx="19433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028" name="public class Teacher extends Person…"/>
          <p:cNvSpPr txBox="1"/>
          <p:nvPr/>
        </p:nvSpPr>
        <p:spPr>
          <a:xfrm>
            <a:off x="2139967" y="3930193"/>
            <a:ext cx="340667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Teacher </a:t>
            </a:r>
            <a:r>
              <a:rPr b="1"/>
              <a:t>extends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0" name="Exercises &amp; reviews"/>
          <p:cNvSpPr txBox="1"/>
          <p:nvPr>
            <p:ph type="title"/>
          </p:nvPr>
        </p:nvSpPr>
        <p:spPr>
          <a:prstGeom prst="rect">
            <a:avLst/>
          </a:prstGeom>
        </p:spPr>
        <p:txBody>
          <a:bodyPr/>
          <a:lstStyle/>
          <a:p>
            <a:pPr/>
            <a:r>
              <a:t>Exercises &amp; reviews</a:t>
            </a:r>
          </a:p>
        </p:txBody>
      </p:sp>
      <p:sp>
        <p:nvSpPr>
          <p:cNvPr id="1031" name="12. Which statement about abstract classes and interface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Which statement about abstract classes and interfaces is </a:t>
            </a:r>
            <a:r>
              <a:rPr i="1"/>
              <a:t>false</a:t>
            </a:r>
            <a:r>
              <a:t>?</a:t>
            </a: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interface cannot implement any methods, whereas an abstract class can.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class can implement many interfaces but can have only one superclass.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unlimited number of unrelated classes can implement the same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is not possible to construct either an abstract class object or an interface object.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of the methods in both an abstract class and an interface are public.</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3" name="Exercises &amp; reviews"/>
          <p:cNvSpPr txBox="1"/>
          <p:nvPr>
            <p:ph type="title"/>
          </p:nvPr>
        </p:nvSpPr>
        <p:spPr>
          <a:prstGeom prst="rect">
            <a:avLst/>
          </a:prstGeom>
        </p:spPr>
        <p:txBody>
          <a:bodyPr/>
          <a:lstStyle/>
          <a:p>
            <a:pPr/>
            <a:r>
              <a:t>Exercises &amp; reviews</a:t>
            </a:r>
          </a:p>
        </p:txBody>
      </p:sp>
      <p:sp>
        <p:nvSpPr>
          <p:cNvPr id="1034" name="13. Consider the following hierarchy of classes and a program is written to print data about various bird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Consider the following hierarchy of classes and a program is written to print data about various birds: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None of the given classes is abstract and all have default constructors, which of the following segments of </a:t>
            </a:r>
            <a:r>
              <a:rPr i="1" sz="1000"/>
              <a:t>/* more code */</a:t>
            </a:r>
            <a:r>
              <a:rPr sz="1000"/>
              <a:t> </a:t>
            </a:r>
            <a:r>
              <a:t>will not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35" name="Bird"/>
          <p:cNvSpPr/>
          <p:nvPr/>
        </p:nvSpPr>
        <p:spPr>
          <a:xfrm>
            <a:off x="8755602" y="3162275"/>
            <a:ext cx="80599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Bird</a:t>
            </a:r>
          </a:p>
        </p:txBody>
      </p:sp>
      <p:sp>
        <p:nvSpPr>
          <p:cNvPr id="1036" name="Parrot"/>
          <p:cNvSpPr/>
          <p:nvPr/>
        </p:nvSpPr>
        <p:spPr>
          <a:xfrm>
            <a:off x="8342839"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Parrot</a:t>
            </a:r>
          </a:p>
        </p:txBody>
      </p:sp>
      <p:sp>
        <p:nvSpPr>
          <p:cNvPr id="1037" name="Owl"/>
          <p:cNvSpPr/>
          <p:nvPr/>
        </p:nvSpPr>
        <p:spPr>
          <a:xfrm>
            <a:off x="9539894"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Owl</a:t>
            </a:r>
          </a:p>
        </p:txBody>
      </p:sp>
      <p:sp>
        <p:nvSpPr>
          <p:cNvPr id="1038" name="Parakeet"/>
          <p:cNvSpPr/>
          <p:nvPr/>
        </p:nvSpPr>
        <p:spPr>
          <a:xfrm>
            <a:off x="8352309" y="4590495"/>
            <a:ext cx="101432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Parakeet</a:t>
            </a:r>
          </a:p>
        </p:txBody>
      </p:sp>
      <p:sp>
        <p:nvSpPr>
          <p:cNvPr id="1039" name="Line"/>
          <p:cNvSpPr/>
          <p:nvPr/>
        </p:nvSpPr>
        <p:spPr>
          <a:xfrm flipV="1">
            <a:off x="8721724" y="3569464"/>
            <a:ext cx="442152" cy="281847"/>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40" name="Line"/>
          <p:cNvSpPr/>
          <p:nvPr/>
        </p:nvSpPr>
        <p:spPr>
          <a:xfrm flipH="1" flipV="1">
            <a:off x="9191498" y="3589355"/>
            <a:ext cx="799768" cy="264550"/>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41" name="Line"/>
          <p:cNvSpPr/>
          <p:nvPr/>
        </p:nvSpPr>
        <p:spPr>
          <a:xfrm flipH="1" flipV="1">
            <a:off x="8563607" y="4256206"/>
            <a:ext cx="350989" cy="350989"/>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1042" name="public class BirdStuff…"/>
          <p:cNvSpPr txBox="1"/>
          <p:nvPr/>
        </p:nvSpPr>
        <p:spPr>
          <a:xfrm>
            <a:off x="2175664" y="3155232"/>
            <a:ext cx="4412680"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BirdStuff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printName</a:t>
            </a:r>
            <a:r>
              <a:rPr i="0">
                <a:solidFill>
                  <a:srgbClr val="000000"/>
                </a:solidFill>
              </a:rPr>
              <a:t>(Bird b)</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printBirdCall</a:t>
            </a:r>
            <a:r>
              <a:rPr i="0">
                <a:solidFill>
                  <a:srgbClr val="000000"/>
                </a:solidFill>
              </a:rPr>
              <a:t>(Parrot p)</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//several more Bird methods</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Bird bird1 = </a:t>
            </a:r>
            <a:r>
              <a:rPr b="1"/>
              <a:t>new</a:t>
            </a:r>
            <a:r>
              <a:t> </a:t>
            </a:r>
            <a:r>
              <a:rPr>
                <a:solidFill>
                  <a:srgbClr val="021994"/>
                </a:solidFill>
              </a:rPr>
              <a:t>Bird</a:t>
            </a:r>
            <a:r>
              <a:t>();</a:t>
            </a:r>
          </a:p>
          <a:p>
            <a:pPr algn="l">
              <a:defRPr sz="1200">
                <a:solidFill>
                  <a:srgbClr val="000000"/>
                </a:solidFill>
                <a:latin typeface="Courier New"/>
                <a:ea typeface="Courier New"/>
                <a:cs typeface="Courier New"/>
                <a:sym typeface="Courier New"/>
              </a:defRPr>
            </a:pPr>
            <a:r>
              <a:t>        Bird bird2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parrot1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parrot2 = </a:t>
            </a:r>
            <a:r>
              <a:rPr b="1"/>
              <a:t>new</a:t>
            </a:r>
            <a:r>
              <a:t> </a:t>
            </a:r>
            <a:r>
              <a:rPr>
                <a:solidFill>
                  <a:srgbClr val="021994"/>
                </a:solidFill>
              </a:rPr>
              <a:t>Parakeet</a:t>
            </a:r>
            <a:r>
              <a:t>();</a:t>
            </a:r>
          </a:p>
          <a:p>
            <a:pPr algn="l">
              <a:defRPr sz="1200">
                <a:solidFill>
                  <a:srgbClr val="000000"/>
                </a:solidFill>
                <a:latin typeface="Courier New"/>
                <a:ea typeface="Courier New"/>
                <a:cs typeface="Courier New"/>
                <a:sym typeface="Courier New"/>
              </a:defRPr>
            </a:pPr>
            <a:r>
              <a:t>        </a:t>
            </a:r>
            <a:r>
              <a:rPr i="1">
                <a:solidFill>
                  <a:srgbClr val="959395"/>
                </a:solidFill>
              </a:rPr>
              <a:t>/* more code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t>}</a:t>
            </a:r>
          </a:p>
          <a:p>
            <a:pPr algn="l">
              <a:defRPr sz="1200">
                <a:solidFill>
                  <a:srgbClr val="000000"/>
                </a:solidFill>
                <a:latin typeface="Courier New"/>
                <a:ea typeface="Courier New"/>
                <a:cs typeface="Courier New"/>
                <a:sym typeface="Courier New"/>
              </a:defRPr>
            </a:pPr>
            <a:r>
              <a:t>}</a:t>
            </a:r>
          </a:p>
        </p:txBody>
      </p:sp>
      <p:sp>
        <p:nvSpPr>
          <p:cNvPr id="1043" name="printName(parrot2); printBirdCall((Parrot) bird2);"/>
          <p:cNvSpPr txBox="1"/>
          <p:nvPr/>
        </p:nvSpPr>
        <p:spPr>
          <a:xfrm>
            <a:off x="2532402" y="6551572"/>
            <a:ext cx="4778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(parrot2); </a:t>
            </a:r>
            <a:r>
              <a:rPr>
                <a:solidFill>
                  <a:srgbClr val="021994"/>
                </a:solidFill>
              </a:rPr>
              <a:t>printBirdCall</a:t>
            </a:r>
            <a:r>
              <a:t>((Parrot) bird2);</a:t>
            </a:r>
          </a:p>
        </p:txBody>
      </p:sp>
      <p:sp>
        <p:nvSpPr>
          <p:cNvPr id="1044" name="printName((Parrot) bird1); printBirdCall(bird2);"/>
          <p:cNvSpPr txBox="1"/>
          <p:nvPr/>
        </p:nvSpPr>
        <p:spPr>
          <a:xfrm>
            <a:off x="2529850" y="6924113"/>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 bird1); </a:t>
            </a:r>
            <a:r>
              <a:rPr>
                <a:solidFill>
                  <a:srgbClr val="021994"/>
                </a:solidFill>
              </a:rPr>
              <a:t>printBirdCall</a:t>
            </a:r>
            <a:r>
              <a:t>(bird2);</a:t>
            </a:r>
          </a:p>
        </p:txBody>
      </p:sp>
      <p:sp>
        <p:nvSpPr>
          <p:cNvPr id="1045" name="printName(bird2); printBirdCall(bird2);"/>
          <p:cNvSpPr txBox="1"/>
          <p:nvPr/>
        </p:nvSpPr>
        <p:spPr>
          <a:xfrm>
            <a:off x="2541484" y="7331712"/>
            <a:ext cx="377249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t>printName</a:t>
            </a:r>
            <a:r>
              <a:rPr>
                <a:solidFill>
                  <a:srgbClr val="000000"/>
                </a:solidFill>
              </a:rPr>
              <a:t>(bird2); </a:t>
            </a:r>
            <a:r>
              <a:t>printBirdCall</a:t>
            </a:r>
            <a:r>
              <a:rPr>
                <a:solidFill>
                  <a:srgbClr val="000000"/>
                </a:solidFill>
              </a:rPr>
              <a:t>(bird2);</a:t>
            </a:r>
            <a:endParaRPr>
              <a:solidFill>
                <a:srgbClr val="000000"/>
              </a:solidFill>
            </a:endParaRPr>
          </a:p>
        </p:txBody>
      </p:sp>
      <p:sp>
        <p:nvSpPr>
          <p:cNvPr id="1046" name="printName((Parakeet) parrot1);printBirdCall(parrot2);"/>
          <p:cNvSpPr txBox="1"/>
          <p:nvPr/>
        </p:nvSpPr>
        <p:spPr>
          <a:xfrm>
            <a:off x="2540959" y="7744731"/>
            <a:ext cx="50528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((Parakeet) parrot1);</a:t>
            </a:r>
            <a:r>
              <a:rPr>
                <a:solidFill>
                  <a:srgbClr val="021994"/>
                </a:solidFill>
              </a:rPr>
              <a:t>printBirdCall</a:t>
            </a:r>
            <a:r>
              <a:t>(parrot2);</a:t>
            </a:r>
          </a:p>
        </p:txBody>
      </p:sp>
      <p:sp>
        <p:nvSpPr>
          <p:cNvPr id="1047" name="printName((Owl) parrot2); printBirdCall((Parakeet) parrot2);"/>
          <p:cNvSpPr txBox="1"/>
          <p:nvPr/>
        </p:nvSpPr>
        <p:spPr>
          <a:xfrm>
            <a:off x="2539590" y="8111852"/>
            <a:ext cx="56930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((Owl) parrot2); </a:t>
            </a:r>
            <a:r>
              <a:rPr>
                <a:solidFill>
                  <a:srgbClr val="021994"/>
                </a:solidFill>
              </a:rPr>
              <a:t>printBirdCall</a:t>
            </a:r>
            <a:r>
              <a:t>((Parakeet) parrot2);</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Exercises &amp; reviews"/>
          <p:cNvSpPr txBox="1"/>
          <p:nvPr>
            <p:ph type="title"/>
          </p:nvPr>
        </p:nvSpPr>
        <p:spPr>
          <a:prstGeom prst="rect">
            <a:avLst/>
          </a:prstGeom>
        </p:spPr>
        <p:txBody>
          <a:bodyPr/>
          <a:lstStyle/>
          <a:p>
            <a:pPr/>
            <a:r>
              <a:t>Exercises &amp; reviews</a:t>
            </a:r>
          </a:p>
        </p:txBody>
      </p:sp>
      <p:sp>
        <p:nvSpPr>
          <p:cNvPr id="1050" name="14. Read the following for 14, 15 and 16:"/>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Read the following for 14, 15 and 16:</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1051" name="public abstract class Solid…"/>
          <p:cNvSpPr txBox="1"/>
          <p:nvPr/>
        </p:nvSpPr>
        <p:spPr>
          <a:xfrm>
            <a:off x="1951568" y="3147005"/>
            <a:ext cx="3498132"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a:t>
            </a:r>
            <a:r>
              <a:rPr b="0"/>
              <a:t> String myName;</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a:t>
            </a:r>
            <a:r>
              <a:t> </a:t>
            </a:r>
            <a:r>
              <a:rPr>
                <a:solidFill>
                  <a:srgbClr val="021994"/>
                </a:solidFill>
              </a:rPr>
              <a:t>Solid</a:t>
            </a:r>
            <a:r>
              <a:t>(String name)</a:t>
            </a:r>
          </a:p>
          <a:p>
            <a:pPr algn="l">
              <a:defRPr sz="1200">
                <a:solidFill>
                  <a:srgbClr val="000000"/>
                </a:solidFill>
                <a:latin typeface="Courier New"/>
                <a:ea typeface="Courier New"/>
                <a:cs typeface="Courier New"/>
                <a:sym typeface="Courier New"/>
              </a:defRPr>
            </a:pPr>
            <a:r>
              <a:t>    { myName = name; }</a:t>
            </a: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200">
                <a:solidFill>
                  <a:srgbClr val="000000"/>
                </a:solidFill>
                <a:latin typeface="Courier New"/>
                <a:ea typeface="Courier New"/>
                <a:cs typeface="Courier New"/>
                <a:sym typeface="Courier New"/>
              </a:defRPr>
            </a:pPr>
            <a:r>
              <a:t>    { </a:t>
            </a:r>
            <a:r>
              <a:rPr b="1"/>
              <a:t>return</a:t>
            </a:r>
            <a:r>
              <a:t> myName; }</a:t>
            </a:r>
          </a:p>
          <a:p>
            <a:pPr algn="l">
              <a:defRPr sz="1200">
                <a:solidFill>
                  <a:srgbClr val="000000"/>
                </a:solidFill>
                <a:latin typeface="Courier New"/>
                <a:ea typeface="Courier New"/>
                <a:cs typeface="Courier New"/>
                <a:sym typeface="Courier New"/>
              </a:defRPr>
            </a:pPr>
            <a:r>
              <a:t>    </a:t>
            </a:r>
            <a:r>
              <a:rPr b="1"/>
              <a:t>public abstract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1052" name="public class Sphere extends Solid…"/>
          <p:cNvSpPr txBox="1"/>
          <p:nvPr/>
        </p:nvSpPr>
        <p:spPr>
          <a:xfrm>
            <a:off x="1902395" y="6077998"/>
            <a:ext cx="6424688"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Sphere </a:t>
            </a:r>
            <a:r>
              <a:t>extends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double</a:t>
            </a:r>
            <a:r>
              <a:rPr b="0"/>
              <a:t> myRadius;</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Sphere</a:t>
            </a:r>
            <a:r>
              <a:t>(String name, </a:t>
            </a:r>
            <a:r>
              <a:rPr b="1"/>
              <a:t>double</a:t>
            </a:r>
            <a:r>
              <a:t>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myRadius =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a:t>
            </a:r>
            <a:r>
              <a:rPr>
                <a:solidFill>
                  <a:srgbClr val="BF8F00"/>
                </a:solidFill>
              </a:rPr>
              <a:t>4.0</a:t>
            </a:r>
            <a:r>
              <a:t>/</a:t>
            </a:r>
            <a:r>
              <a:rPr>
                <a:solidFill>
                  <a:srgbClr val="BF8F00"/>
                </a:solidFill>
              </a:rPr>
              <a:t>3.0</a:t>
            </a:r>
            <a:r>
              <a:t>) * Math.PI * myRadius * myRadius * myRadius; }</a:t>
            </a:r>
          </a:p>
          <a:p>
            <a:pPr algn="l">
              <a:defRPr sz="1200">
                <a:solidFill>
                  <a:srgbClr val="000000"/>
                </a:solidFill>
                <a:latin typeface="Courier New"/>
                <a:ea typeface="Courier New"/>
                <a:cs typeface="Courier New"/>
                <a:sym typeface="Courier New"/>
              </a:defRPr>
            </a:pPr>
            <a:r>
              <a:t>}</a:t>
            </a:r>
          </a:p>
        </p:txBody>
      </p:sp>
      <p:sp>
        <p:nvSpPr>
          <p:cNvPr id="1053" name="public class RectangularPrism extends Solid…"/>
          <p:cNvSpPr txBox="1"/>
          <p:nvPr/>
        </p:nvSpPr>
        <p:spPr>
          <a:xfrm>
            <a:off x="5364703" y="3153940"/>
            <a:ext cx="651614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RectangularPrism </a:t>
            </a:r>
            <a:r>
              <a:rPr b="1"/>
              <a:t>extends</a:t>
            </a:r>
            <a:r>
              <a:t> Solid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myLength;</a:t>
            </a:r>
          </a:p>
          <a:p>
            <a:pPr algn="l">
              <a:defRPr sz="1200">
                <a:solidFill>
                  <a:srgbClr val="000000"/>
                </a:solidFill>
                <a:latin typeface="Courier New"/>
                <a:ea typeface="Courier New"/>
                <a:cs typeface="Courier New"/>
                <a:sym typeface="Courier New"/>
              </a:defRPr>
            </a:pPr>
            <a:r>
              <a:t>    </a:t>
            </a:r>
            <a:r>
              <a:rPr b="1"/>
              <a:t>private double</a:t>
            </a:r>
            <a:r>
              <a:t> myWidth;</a:t>
            </a:r>
          </a:p>
          <a:p>
            <a:pPr algn="l">
              <a:defRPr sz="1200">
                <a:solidFill>
                  <a:srgbClr val="000000"/>
                </a:solidFill>
                <a:latin typeface="Courier New"/>
                <a:ea typeface="Courier New"/>
                <a:cs typeface="Courier New"/>
                <a:sym typeface="Courier New"/>
              </a:defRPr>
            </a:pPr>
            <a:r>
              <a:t>    </a:t>
            </a:r>
            <a:r>
              <a:rPr b="1"/>
              <a:t>private double</a:t>
            </a:r>
            <a:r>
              <a:t> myHeight;</a:t>
            </a:r>
          </a:p>
          <a:p>
            <a:pPr algn="l">
              <a:defRPr sz="1200">
                <a:solidFill>
                  <a:srgbClr val="000000"/>
                </a:solidFill>
                <a:latin typeface="Courier New"/>
                <a:ea typeface="Courier New"/>
                <a:cs typeface="Courier New"/>
                <a:sym typeface="Courier New"/>
              </a:defRPr>
            </a:pPr>
            <a:r>
              <a:t>    </a:t>
            </a:r>
            <a:r>
              <a:rPr i="1">
                <a:solidFill>
                  <a:srgbClr val="959395"/>
                </a:solidFill>
              </a:rPr>
              <a:t>//constructor</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RectangularPrism</a:t>
            </a:r>
            <a:r>
              <a:t>(String name, </a:t>
            </a:r>
            <a:r>
              <a:rPr b="1"/>
              <a:t>double</a:t>
            </a:r>
            <a:r>
              <a:t> l, </a:t>
            </a:r>
            <a:r>
              <a:rPr b="1"/>
              <a:t>double</a:t>
            </a:r>
            <a:r>
              <a:t> w,</a:t>
            </a:r>
            <a:r>
              <a:rPr b="1"/>
              <a:t>double</a:t>
            </a:r>
            <a:r>
              <a:t>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myLength = l;</a:t>
            </a:r>
          </a:p>
          <a:p>
            <a:pPr algn="l">
              <a:defRPr sz="1200">
                <a:solidFill>
                  <a:srgbClr val="000000"/>
                </a:solidFill>
                <a:latin typeface="Courier New"/>
                <a:ea typeface="Courier New"/>
                <a:cs typeface="Courier New"/>
                <a:sym typeface="Courier New"/>
              </a:defRPr>
            </a:pPr>
            <a:r>
              <a:t>        myWidth = w;</a:t>
            </a:r>
          </a:p>
          <a:p>
            <a:pPr algn="l">
              <a:defRPr sz="1200">
                <a:solidFill>
                  <a:srgbClr val="000000"/>
                </a:solidFill>
                <a:latin typeface="Courier New"/>
                <a:ea typeface="Courier New"/>
                <a:cs typeface="Courier New"/>
                <a:sym typeface="Courier New"/>
              </a:defRPr>
            </a:pPr>
            <a:r>
              <a:t>        myHeight =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myLength * myWidth * myHeight;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5" name="Exercises &amp; reviews"/>
          <p:cNvSpPr txBox="1"/>
          <p:nvPr>
            <p:ph type="title"/>
          </p:nvPr>
        </p:nvSpPr>
        <p:spPr>
          <a:prstGeom prst="rect">
            <a:avLst/>
          </a:prstGeom>
        </p:spPr>
        <p:txBody>
          <a:bodyPr/>
          <a:lstStyle/>
          <a:p>
            <a:pPr/>
            <a:r>
              <a:t>Exercises &amp; reviews</a:t>
            </a:r>
          </a:p>
        </p:txBody>
      </p:sp>
      <p:sp>
        <p:nvSpPr>
          <p:cNvPr id="1056" name="(continue) A program that tests these classes has the following declarations and assignment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(continue) A program that tests these classes has the following declarations and assignments:</a:t>
            </a: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r>
              <a:t>How many of the above lines of code are incorrect?</a:t>
            </a:r>
          </a:p>
          <a:p>
            <a:pPr marL="0" indent="78841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1 (B) 2 (C) 3 (D) 4 (E) 5</a:t>
            </a:r>
          </a:p>
          <a:p>
            <a:pPr marL="0" indent="0" defTabSz="443484">
              <a:lnSpc>
                <a:spcPts val="3700"/>
              </a:lnSpc>
              <a:spcBef>
                <a:spcPts val="1100"/>
              </a:spcBef>
              <a:buSzTx/>
              <a:buNone/>
              <a:defRPr sz="1746">
                <a:solidFill>
                  <a:srgbClr val="000000"/>
                </a:solidFill>
                <a:latin typeface="Times"/>
                <a:ea typeface="Times"/>
                <a:cs typeface="Times"/>
                <a:sym typeface="Times"/>
              </a:defRPr>
            </a:pPr>
            <a:r>
              <a:t>15. Which is </a:t>
            </a:r>
            <a:r>
              <a:rPr i="1"/>
              <a:t>false</a:t>
            </a:r>
            <a:r>
              <a:t>?</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If a program has several objects declared as type </a:t>
            </a:r>
            <a:r>
              <a:rPr i="1"/>
              <a:t>Solid</a:t>
            </a:r>
            <a:r>
              <a:t>, the decision about which </a:t>
            </a:r>
            <a:r>
              <a:rPr i="1"/>
              <a:t>volume</a:t>
            </a:r>
            <a:r>
              <a:t> method to call will be resolved at run time.</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If the </a:t>
            </a:r>
            <a:r>
              <a:rPr i="1"/>
              <a:t>Solid</a:t>
            </a:r>
            <a:r>
              <a:t> class were modified to provide a default implementation for the </a:t>
            </a:r>
            <a:r>
              <a:rPr i="1"/>
              <a:t>volume</a:t>
            </a:r>
            <a:r>
              <a:t> method, it would no longer need to be an abstract class.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If the </a:t>
            </a:r>
            <a:r>
              <a:rPr i="1"/>
              <a:t>Sphere</a:t>
            </a:r>
            <a:r>
              <a:t> and </a:t>
            </a:r>
            <a:r>
              <a:rPr i="1"/>
              <a:t>RectangularPrism</a:t>
            </a:r>
            <a:r>
              <a:t> classes failed to provide an implementation for the </a:t>
            </a:r>
            <a:r>
              <a:rPr i="1"/>
              <a:t>volume</a:t>
            </a:r>
            <a:r>
              <a:t> method, they would need to be declared as abstract classes.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The fact that there is no reasonable default implementation for the </a:t>
            </a:r>
            <a:r>
              <a:rPr i="1"/>
              <a:t>volume</a:t>
            </a:r>
            <a:r>
              <a:t> method in the </a:t>
            </a:r>
            <a:r>
              <a:rPr i="1"/>
              <a:t>Solid</a:t>
            </a:r>
            <a:r>
              <a:t> class suggests that it should be an abstract method.</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Since </a:t>
            </a:r>
            <a:r>
              <a:rPr i="1"/>
              <a:t>Solid</a:t>
            </a:r>
            <a:r>
              <a:t> is abstract and its subclasses are nonabstract, polymorphism no longer applies when these classes are used in a program.</a:t>
            </a:r>
          </a:p>
        </p:txBody>
      </p:sp>
      <p:sp>
        <p:nvSpPr>
          <p:cNvPr id="1057" name="Solid s1, s2, s3, s4;…"/>
          <p:cNvSpPr txBox="1"/>
          <p:nvPr/>
        </p:nvSpPr>
        <p:spPr>
          <a:xfrm>
            <a:off x="2182718" y="3137319"/>
            <a:ext cx="422977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Solid s1, s2, s3, s4;</a:t>
            </a:r>
          </a:p>
          <a:p>
            <a:pPr algn="l">
              <a:defRPr sz="1200">
                <a:solidFill>
                  <a:srgbClr val="000000"/>
                </a:solidFill>
                <a:latin typeface="Courier New"/>
                <a:ea typeface="Courier New"/>
                <a:cs typeface="Courier New"/>
                <a:sym typeface="Courier New"/>
              </a:defRPr>
            </a:pPr>
            <a:r>
              <a:t>s1 = </a:t>
            </a:r>
            <a:r>
              <a:rPr b="1"/>
              <a:t>new</a:t>
            </a:r>
            <a:r>
              <a:t> </a:t>
            </a:r>
            <a:r>
              <a:rPr>
                <a:solidFill>
                  <a:srgbClr val="021994"/>
                </a:solidFill>
              </a:rPr>
              <a:t>Solid</a:t>
            </a:r>
            <a:r>
              <a:t>(</a:t>
            </a:r>
            <a:r>
              <a:rPr>
                <a:solidFill>
                  <a:srgbClr val="CD1D00"/>
                </a:solidFill>
              </a:rPr>
              <a:t>“blob"</a:t>
            </a:r>
            <a:r>
              <a:t>);</a:t>
            </a:r>
          </a:p>
          <a:p>
            <a:pPr algn="l">
              <a:defRPr sz="1200">
                <a:solidFill>
                  <a:srgbClr val="000000"/>
                </a:solidFill>
                <a:latin typeface="Courier New"/>
                <a:ea typeface="Courier New"/>
                <a:cs typeface="Courier New"/>
                <a:sym typeface="Courier New"/>
              </a:defRPr>
            </a:pPr>
            <a:r>
              <a:t>s2 = </a:t>
            </a:r>
            <a:r>
              <a:rPr b="1"/>
              <a:t>new</a:t>
            </a:r>
            <a:r>
              <a:t> </a:t>
            </a:r>
            <a:r>
              <a:rPr>
                <a:solidFill>
                  <a:srgbClr val="021994"/>
                </a:solidFill>
              </a:rPr>
              <a:t>Sphere</a:t>
            </a:r>
            <a:r>
              <a:t>(</a:t>
            </a:r>
            <a:r>
              <a:rPr>
                <a:solidFill>
                  <a:srgbClr val="CD1D00"/>
                </a:solidFill>
              </a:rPr>
              <a:t>"sphere"</a:t>
            </a:r>
            <a:r>
              <a:t>, </a:t>
            </a:r>
            <a:r>
              <a:rPr>
                <a:solidFill>
                  <a:srgbClr val="BF8F00"/>
                </a:solidFill>
              </a:rPr>
              <a:t>3.8</a:t>
            </a:r>
            <a:r>
              <a:t>);</a:t>
            </a:r>
          </a:p>
          <a:p>
            <a:pPr algn="l">
              <a:defRPr sz="1200">
                <a:solidFill>
                  <a:srgbClr val="000000"/>
                </a:solidFill>
                <a:latin typeface="Courier New"/>
                <a:ea typeface="Courier New"/>
                <a:cs typeface="Courier New"/>
                <a:sym typeface="Courier New"/>
              </a:defRPr>
            </a:pPr>
            <a:r>
              <a:t>s3 = </a:t>
            </a:r>
            <a:r>
              <a:rPr b="1"/>
              <a:t>new</a:t>
            </a:r>
            <a:r>
              <a:t> </a:t>
            </a:r>
            <a:r>
              <a:rPr>
                <a:solidFill>
                  <a:srgbClr val="021994"/>
                </a:solidFill>
              </a:rPr>
              <a:t>RectangularPrism</a:t>
            </a:r>
            <a:r>
              <a:t>(</a:t>
            </a:r>
            <a:r>
              <a:rPr>
                <a:solidFill>
                  <a:srgbClr val="CD1D00"/>
                </a:solidFill>
              </a:rPr>
              <a:t>"box"</a:t>
            </a:r>
            <a:r>
              <a:t>, </a:t>
            </a:r>
            <a:r>
              <a:rPr>
                <a:solidFill>
                  <a:srgbClr val="BF8F00"/>
                </a:solidFill>
              </a:rPr>
              <a:t>2</a:t>
            </a:r>
            <a:r>
              <a:t>, </a:t>
            </a:r>
            <a:r>
              <a:rPr>
                <a:solidFill>
                  <a:srgbClr val="BF8F00"/>
                </a:solidFill>
              </a:rPr>
              <a:t>4</a:t>
            </a:r>
            <a:r>
              <a:t>, </a:t>
            </a:r>
            <a:r>
              <a:rPr>
                <a:solidFill>
                  <a:srgbClr val="BF8F00"/>
                </a:solidFill>
              </a:rPr>
              <a:t>6.5</a:t>
            </a:r>
            <a:r>
              <a:t>);</a:t>
            </a:r>
          </a:p>
          <a:p>
            <a:pPr algn="l">
              <a:defRPr sz="1200">
                <a:solidFill>
                  <a:srgbClr val="000000"/>
                </a:solidFill>
                <a:latin typeface="Courier New"/>
                <a:ea typeface="Courier New"/>
                <a:cs typeface="Courier New"/>
                <a:sym typeface="Courier New"/>
              </a:defRPr>
            </a:pPr>
            <a:r>
              <a:t>s4 = </a:t>
            </a:r>
            <a:r>
              <a:rPr>
                <a:solidFill>
                  <a:srgbClr val="006DBC"/>
                </a:solidFill>
              </a:rPr>
              <a:t>null</a:t>
            </a:r>
            <a:r>
              <a:t>;</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9" name="Exercises &amp; reviews"/>
          <p:cNvSpPr txBox="1"/>
          <p:nvPr>
            <p:ph type="title"/>
          </p:nvPr>
        </p:nvSpPr>
        <p:spPr>
          <a:prstGeom prst="rect">
            <a:avLst/>
          </a:prstGeom>
        </p:spPr>
        <p:txBody>
          <a:bodyPr/>
          <a:lstStyle/>
          <a:p>
            <a:pPr/>
            <a:r>
              <a:t>Exercises &amp; reviews</a:t>
            </a:r>
          </a:p>
        </p:txBody>
      </p:sp>
      <p:sp>
        <p:nvSpPr>
          <p:cNvPr id="1060" name="16. Here is a program that prints the volume of a solid:…"/>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61188">
              <a:lnSpc>
                <a:spcPts val="3000"/>
              </a:lnSpc>
              <a:spcBef>
                <a:spcPts val="900"/>
              </a:spcBef>
              <a:buSzTx/>
              <a:buNone/>
              <a:defRPr sz="1422">
                <a:solidFill>
                  <a:srgbClr val="000000"/>
                </a:solidFill>
                <a:latin typeface="Times"/>
                <a:ea typeface="Times"/>
                <a:cs typeface="Times"/>
                <a:sym typeface="Times"/>
              </a:defRPr>
            </a:pPr>
            <a:r>
              <a:t>16. Here is a program that prints the volume of a solid:</a:t>
            </a: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r>
              <a:t>Which is a </a:t>
            </a:r>
            <a:r>
              <a:rPr i="1"/>
              <a:t>true</a:t>
            </a:r>
            <a:r>
              <a:t> statement about this program?</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(A) It will output the volume of the sphere or box, as intended.</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(B) It will output the volume of the default </a:t>
            </a:r>
            <a:r>
              <a:rPr i="1"/>
              <a:t>Solid s</a:t>
            </a:r>
            <a:r>
              <a:t>, which is neither a sphere nor a box.</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(C) A </a:t>
            </a:r>
            <a:r>
              <a:rPr i="1"/>
              <a:t>ClassCastException</a:t>
            </a:r>
            <a:r>
              <a:t> will be thrown.</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(D) A compile-time error will occur because there is no implementation code for </a:t>
            </a:r>
            <a:r>
              <a:rPr i="1"/>
              <a:t>volume</a:t>
            </a:r>
            <a:r>
              <a:t> in the </a:t>
            </a:r>
            <a:r>
              <a:rPr i="1"/>
              <a:t>Solid</a:t>
            </a:r>
            <a:r>
              <a:t> class.</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(E) A run-time error will occur because of parameter type mismatch in the method call </a:t>
            </a:r>
            <a:r>
              <a:rPr i="1"/>
              <a:t>printVolume(sol)</a:t>
            </a:r>
            <a:r>
              <a:t>.</a:t>
            </a:r>
          </a:p>
        </p:txBody>
      </p:sp>
      <p:sp>
        <p:nvSpPr>
          <p:cNvPr id="1061" name="public class SolidMain…"/>
          <p:cNvSpPr txBox="1"/>
          <p:nvPr/>
        </p:nvSpPr>
        <p:spPr>
          <a:xfrm>
            <a:off x="2117003" y="2959100"/>
            <a:ext cx="6516143"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SolidMain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Output volume of Solid s.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 static void</a:t>
            </a:r>
            <a:r>
              <a:t> </a:t>
            </a:r>
            <a:r>
              <a:rPr>
                <a:solidFill>
                  <a:srgbClr val="021994"/>
                </a:solidFill>
              </a:rPr>
              <a:t>printVolume</a:t>
            </a:r>
            <a:r>
              <a:t>(Solid 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"Volume = "</a:t>
            </a:r>
            <a:r>
              <a:t> + s.</a:t>
            </a:r>
            <a:r>
              <a:rPr>
                <a:solidFill>
                  <a:srgbClr val="021994"/>
                </a:solidFill>
              </a:rPr>
              <a:t>volume</a:t>
            </a:r>
            <a:r>
              <a:t>() +</a:t>
            </a:r>
            <a:r>
              <a:rPr>
                <a:solidFill>
                  <a:srgbClr val="CD1D00"/>
                </a:solidFill>
              </a:rPr>
              <a:t>" cubic units”</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Solid sol;</a:t>
            </a:r>
          </a:p>
          <a:p>
            <a:pPr algn="l">
              <a:defRPr sz="1200">
                <a:solidFill>
                  <a:srgbClr val="000000"/>
                </a:solidFill>
                <a:latin typeface="Courier New"/>
                <a:ea typeface="Courier New"/>
                <a:cs typeface="Courier New"/>
                <a:sym typeface="Courier New"/>
              </a:defRPr>
            </a:pPr>
            <a:r>
              <a:t>        Solid sph = </a:t>
            </a:r>
            <a:r>
              <a:rPr b="1"/>
              <a:t>new</a:t>
            </a:r>
            <a:r>
              <a:t> </a:t>
            </a:r>
            <a:r>
              <a:rPr>
                <a:solidFill>
                  <a:srgbClr val="021994"/>
                </a:solidFill>
              </a:rPr>
              <a:t>Sphere</a:t>
            </a:r>
            <a:r>
              <a:t>(</a:t>
            </a:r>
            <a:r>
              <a:rPr>
                <a:solidFill>
                  <a:srgbClr val="CD1D00"/>
                </a:solidFill>
              </a:rPr>
              <a:t>"sphere"</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t>        Solid rec = </a:t>
            </a:r>
            <a:r>
              <a:rPr b="1"/>
              <a:t>new</a:t>
            </a:r>
            <a:r>
              <a:t> </a:t>
            </a:r>
            <a:r>
              <a:rPr>
                <a:solidFill>
                  <a:srgbClr val="021994"/>
                </a:solidFill>
              </a:rPr>
              <a:t>RectangularPrism</a:t>
            </a:r>
            <a:r>
              <a:t>(</a:t>
            </a:r>
            <a:r>
              <a:rPr>
                <a:solidFill>
                  <a:srgbClr val="CD1D00"/>
                </a:solidFill>
              </a:rPr>
              <a:t>"box"</a:t>
            </a:r>
            <a:r>
              <a:t>, </a:t>
            </a:r>
            <a:r>
              <a:rPr>
                <a:solidFill>
                  <a:srgbClr val="BF8F00"/>
                </a:solidFill>
              </a:rPr>
              <a:t>3</a:t>
            </a:r>
            <a:r>
              <a:t>, </a:t>
            </a:r>
            <a:r>
              <a:rPr>
                <a:solidFill>
                  <a:srgbClr val="BF8F00"/>
                </a:solidFill>
              </a:rPr>
              <a:t>6</a:t>
            </a:r>
            <a:r>
              <a:t>, </a:t>
            </a:r>
            <a:r>
              <a:rPr>
                <a:solidFill>
                  <a:srgbClr val="BF8F00"/>
                </a:solidFill>
              </a:rPr>
              <a:t>9</a:t>
            </a:r>
            <a:r>
              <a:t>);</a:t>
            </a:r>
          </a:p>
          <a:p>
            <a:pPr algn="l">
              <a:defRPr sz="1200">
                <a:solidFill>
                  <a:srgbClr val="000000"/>
                </a:solidFill>
                <a:latin typeface="Courier New"/>
                <a:ea typeface="Courier New"/>
                <a:cs typeface="Courier New"/>
                <a:sym typeface="Courier New"/>
              </a:defRPr>
            </a:pPr>
            <a:r>
              <a:t>        </a:t>
            </a:r>
            <a:r>
              <a:rPr b="1"/>
              <a:t>int</a:t>
            </a:r>
            <a:r>
              <a:t> flipCoin = (</a:t>
            </a:r>
            <a:r>
              <a:rPr b="1"/>
              <a:t>int</a:t>
            </a:r>
            <a:r>
              <a:t>) (Math.</a:t>
            </a:r>
            <a:r>
              <a:rPr>
                <a:solidFill>
                  <a:srgbClr val="021994"/>
                </a:solidFill>
              </a:rPr>
              <a:t>random</a:t>
            </a:r>
            <a:r>
              <a:t>() * </a:t>
            </a:r>
            <a:r>
              <a:rPr>
                <a:solidFill>
                  <a:srgbClr val="BF8F00"/>
                </a:solidFill>
              </a:rPr>
              <a:t>2</a:t>
            </a:r>
            <a:r>
              <a:t>); </a:t>
            </a:r>
            <a:r>
              <a:rPr i="1">
                <a:solidFill>
                  <a:srgbClr val="959395"/>
                </a:solidFill>
              </a:rPr>
              <a:t>//0 or 1</a:t>
            </a:r>
          </a:p>
          <a:p>
            <a:pPr algn="l">
              <a:defRPr sz="1200">
                <a:solidFill>
                  <a:srgbClr val="000000"/>
                </a:solidFill>
                <a:latin typeface="Courier New"/>
                <a:ea typeface="Courier New"/>
                <a:cs typeface="Courier New"/>
                <a:sym typeface="Courier New"/>
              </a:defRPr>
            </a:pPr>
            <a:r>
              <a:t>        </a:t>
            </a:r>
            <a:r>
              <a:rPr b="1"/>
              <a:t>if</a:t>
            </a:r>
            <a:r>
              <a:t> (flipCoin == </a:t>
            </a:r>
            <a:r>
              <a:rPr>
                <a:solidFill>
                  <a:srgbClr val="BF8F00"/>
                </a:solidFill>
              </a:rPr>
              <a:t>0</a:t>
            </a:r>
            <a:r>
              <a:t>)</a:t>
            </a:r>
          </a:p>
          <a:p>
            <a:pPr algn="l">
              <a:defRPr sz="1200">
                <a:solidFill>
                  <a:srgbClr val="000000"/>
                </a:solidFill>
                <a:latin typeface="Courier New"/>
                <a:ea typeface="Courier New"/>
                <a:cs typeface="Courier New"/>
                <a:sym typeface="Courier New"/>
              </a:defRPr>
            </a:pPr>
            <a:r>
              <a:t>            sol = sph;</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sol = rec;</a:t>
            </a:r>
          </a:p>
          <a:p>
            <a:pPr algn="l">
              <a:defRPr sz="1200">
                <a:solidFill>
                  <a:srgbClr val="000000"/>
                </a:solidFill>
                <a:latin typeface="Courier New"/>
                <a:ea typeface="Courier New"/>
                <a:cs typeface="Courier New"/>
                <a:sym typeface="Courier New"/>
              </a:defRPr>
            </a:pPr>
            <a:r>
              <a:t>        </a:t>
            </a:r>
            <a:r>
              <a:rPr>
                <a:solidFill>
                  <a:srgbClr val="021994"/>
                </a:solidFill>
              </a:rPr>
              <a:t>printVolume</a:t>
            </a:r>
            <a:r>
              <a:t>(sol);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Exercises &amp; reviews"/>
          <p:cNvSpPr txBox="1"/>
          <p:nvPr>
            <p:ph type="title"/>
          </p:nvPr>
        </p:nvSpPr>
        <p:spPr>
          <a:prstGeom prst="rect">
            <a:avLst/>
          </a:prstGeom>
        </p:spPr>
        <p:txBody>
          <a:bodyPr/>
          <a:lstStyle/>
          <a:p>
            <a:pPr/>
            <a:r>
              <a:t>Exercises &amp; reviews</a:t>
            </a:r>
          </a:p>
        </p:txBody>
      </p:sp>
      <p:sp>
        <p:nvSpPr>
          <p:cNvPr id="1064" name="17. Consider the Computable interface below for performing simple calculator operation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Consider the </a:t>
            </a:r>
            <a:r>
              <a:rPr i="1"/>
              <a:t>Computable</a:t>
            </a:r>
            <a:r>
              <a:t> interface below for performing simple calculator operations: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the least suitable class for implementing </a:t>
            </a:r>
            <a:r>
              <a:rPr i="1"/>
              <a:t>Computable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65" name="public interface Computable…"/>
          <p:cNvSpPr txBox="1"/>
          <p:nvPr/>
        </p:nvSpPr>
        <p:spPr>
          <a:xfrm>
            <a:off x="2190587" y="2971109"/>
            <a:ext cx="2949403"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interface</a:t>
            </a:r>
            <a:r>
              <a:rPr i="0"/>
              <a:t> Computable</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//Return this Object + y.</a:t>
            </a:r>
            <a:endParaRPr i="0"/>
          </a:p>
          <a:p>
            <a:pPr algn="l">
              <a:defRPr i="1" sz="1200">
                <a:solidFill>
                  <a:srgbClr val="959395"/>
                </a:solidFill>
                <a:latin typeface="Courier New"/>
                <a:ea typeface="Courier New"/>
                <a:cs typeface="Courier New"/>
                <a:sym typeface="Courier New"/>
              </a:defRPr>
            </a:pPr>
            <a:r>
              <a:rPr i="0"/>
              <a:t>    </a:t>
            </a:r>
            <a:r>
              <a:rPr i="0">
                <a:solidFill>
                  <a:srgbClr val="000000"/>
                </a:solidFill>
              </a:rPr>
              <a:t>Object </a:t>
            </a:r>
            <a:r>
              <a:rPr i="0">
                <a:solidFill>
                  <a:srgbClr val="021994"/>
                </a:solidFill>
              </a:rPr>
              <a:t>add</a:t>
            </a:r>
            <a:r>
              <a:rPr i="0">
                <a:solidFill>
                  <a:srgbClr val="000000"/>
                </a:solidFill>
              </a:rPr>
              <a:t>(Object 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//Return this Object - y.</a:t>
            </a:r>
            <a:endParaRPr i="0">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a:solidFill>
                  <a:srgbClr val="000000"/>
                </a:solidFill>
              </a:rPr>
              <a:t>Object </a:t>
            </a:r>
            <a:r>
              <a:rPr>
                <a:solidFill>
                  <a:srgbClr val="021994"/>
                </a:solidFill>
              </a:rPr>
              <a:t>subtract</a:t>
            </a:r>
            <a:r>
              <a:rPr>
                <a:solidFill>
                  <a:srgbClr val="000000"/>
                </a:solidFill>
              </a:rPr>
              <a:t>(Object y);</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//Return this Object * y.</a:t>
            </a:r>
            <a:endParaRPr>
              <a:solidFill>
                <a:srgbClr val="000000"/>
              </a:solidFill>
            </a:endParaRPr>
          </a:p>
          <a:p>
            <a:pPr algn="l">
              <a:defRPr sz="1200">
                <a:solidFill>
                  <a:srgbClr val="000000"/>
                </a:solidFill>
                <a:latin typeface="Courier New"/>
                <a:ea typeface="Courier New"/>
                <a:cs typeface="Courier New"/>
                <a:sym typeface="Courier New"/>
              </a:defRPr>
            </a:pPr>
            <a:r>
              <a:t>    </a:t>
            </a:r>
            <a:r>
              <a:t>Object </a:t>
            </a:r>
            <a:r>
              <a:rPr>
                <a:solidFill>
                  <a:srgbClr val="021994"/>
                </a:solidFill>
              </a:rPr>
              <a:t>multiply</a:t>
            </a:r>
            <a:r>
              <a:t>(Object y);</a:t>
            </a:r>
          </a:p>
          <a:p>
            <a:pPr algn="l">
              <a:defRPr sz="1200">
                <a:solidFill>
                  <a:srgbClr val="000000"/>
                </a:solidFill>
                <a:latin typeface="Courier New"/>
                <a:ea typeface="Courier New"/>
                <a:cs typeface="Courier New"/>
                <a:sym typeface="Courier New"/>
              </a:defRPr>
            </a:pPr>
            <a:r>
              <a:t>}</a:t>
            </a:r>
          </a:p>
        </p:txBody>
      </p:sp>
      <p:sp>
        <p:nvSpPr>
          <p:cNvPr id="1066" name="LargeInteger //integers with 100 digits or more"/>
          <p:cNvSpPr txBox="1"/>
          <p:nvPr/>
        </p:nvSpPr>
        <p:spPr>
          <a:xfrm>
            <a:off x="2542328" y="5006093"/>
            <a:ext cx="45041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LargeInteger </a:t>
            </a:r>
            <a:r>
              <a:t>//integers with 100 digits or more</a:t>
            </a:r>
            <a:endParaRPr i="0">
              <a:solidFill>
                <a:srgbClr val="000000"/>
              </a:solidFill>
            </a:endParaRPr>
          </a:p>
        </p:txBody>
      </p:sp>
      <p:sp>
        <p:nvSpPr>
          <p:cNvPr id="1067" name="Fraction //implemented with numerator and denominator of type int"/>
          <p:cNvSpPr txBox="1"/>
          <p:nvPr/>
        </p:nvSpPr>
        <p:spPr>
          <a:xfrm>
            <a:off x="2540335" y="5410643"/>
            <a:ext cx="615032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Fraction </a:t>
            </a:r>
            <a:r>
              <a:t>//implemented with numerator and denominator of type int</a:t>
            </a:r>
            <a:endParaRPr i="0">
              <a:solidFill>
                <a:srgbClr val="000000"/>
              </a:solidFill>
            </a:endParaRPr>
          </a:p>
        </p:txBody>
      </p:sp>
      <p:sp>
        <p:nvSpPr>
          <p:cNvPr id="1068" name="IrrationalNumber //nonrepeating, nonterminating decimal"/>
          <p:cNvSpPr txBox="1"/>
          <p:nvPr/>
        </p:nvSpPr>
        <p:spPr>
          <a:xfrm>
            <a:off x="2533603" y="5805293"/>
            <a:ext cx="52357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IrrationalNumber </a:t>
            </a:r>
            <a:r>
              <a:t>//nonrepeating, nonterminating decimal</a:t>
            </a:r>
            <a:endParaRPr i="0">
              <a:solidFill>
                <a:srgbClr val="000000"/>
              </a:solidFill>
            </a:endParaRPr>
          </a:p>
        </p:txBody>
      </p:sp>
      <p:sp>
        <p:nvSpPr>
          <p:cNvPr id="1069" name="Length //implemented with different units, such//as inches, centimeters, etc."/>
          <p:cNvSpPr txBox="1"/>
          <p:nvPr/>
        </p:nvSpPr>
        <p:spPr>
          <a:xfrm>
            <a:off x="2551192" y="6210669"/>
            <a:ext cx="72477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Length </a:t>
            </a:r>
            <a:r>
              <a:t>//implemented with different units, such//as inches, centimeters, etc.</a:t>
            </a:r>
            <a:endParaRPr i="0">
              <a:solidFill>
                <a:srgbClr val="000000"/>
              </a:solidFill>
            </a:endParaRPr>
          </a:p>
        </p:txBody>
      </p:sp>
      <p:sp>
        <p:nvSpPr>
          <p:cNvPr id="1070" name="BankAccount //implemented with myBalance"/>
          <p:cNvSpPr txBox="1"/>
          <p:nvPr/>
        </p:nvSpPr>
        <p:spPr>
          <a:xfrm>
            <a:off x="2553395" y="6604492"/>
            <a:ext cx="38639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BankAccount </a:t>
            </a:r>
            <a:r>
              <a:t>//implemented with myBalance</a:t>
            </a:r>
            <a:endParaRPr i="0">
              <a:solidFill>
                <a:srgbClr val="000000"/>
              </a:solidFill>
            </a:endParaRP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2" name="Exercises &amp; reviews"/>
          <p:cNvSpPr txBox="1"/>
          <p:nvPr>
            <p:ph type="title"/>
          </p:nvPr>
        </p:nvSpPr>
        <p:spPr>
          <a:prstGeom prst="rect">
            <a:avLst/>
          </a:prstGeom>
        </p:spPr>
        <p:txBody>
          <a:bodyPr/>
          <a:lstStyle/>
          <a:p>
            <a:pPr/>
            <a:r>
              <a:t>Exercises &amp; reviews</a:t>
            </a:r>
          </a:p>
        </p:txBody>
      </p:sp>
      <p:sp>
        <p:nvSpPr>
          <p:cNvPr id="1073" name="18. Read the following cod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code:</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class </a:t>
            </a:r>
            <a:r>
              <a:rPr i="1"/>
              <a:t>HumanPlayer</a:t>
            </a:r>
            <a:r>
              <a:t> implements the </a:t>
            </a:r>
            <a:r>
              <a:rPr i="1"/>
              <a:t>Player</a:t>
            </a:r>
            <a:r>
              <a:t> interface. Another class, </a:t>
            </a:r>
            <a:r>
              <a:rPr i="1"/>
              <a:t>SmartPlayer</a:t>
            </a:r>
            <a:r>
              <a:t>, is a subclass of </a:t>
            </a:r>
            <a:r>
              <a:rPr i="1"/>
              <a:t>HumanPlayer</a:t>
            </a:r>
            <a:r>
              <a:t>. Which statement is </a:t>
            </a:r>
            <a:r>
              <a:rPr i="1"/>
              <a:t>false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SmartPlayer</a:t>
            </a:r>
            <a:r>
              <a:t> automatically implements the </a:t>
            </a:r>
            <a:r>
              <a:rPr i="1"/>
              <a:t>Player</a:t>
            </a:r>
            <a:r>
              <a:t>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HumanPlayer</a:t>
            </a:r>
            <a:r>
              <a:t> must contain implementations of both the </a:t>
            </a:r>
            <a:r>
              <a:rPr i="1"/>
              <a:t>updateDisplay</a:t>
            </a:r>
            <a:r>
              <a:t> and </a:t>
            </a:r>
            <a:r>
              <a:rPr i="1"/>
              <a:t>getMove</a:t>
            </a:r>
            <a:r>
              <a:t> methods.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is not possible to declare a reference of type </a:t>
            </a:r>
            <a:r>
              <a:rPr i="1"/>
              <a:t>Player</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SmartPlayer</a:t>
            </a:r>
            <a:r>
              <a:t> class can override the methods </a:t>
            </a:r>
            <a:r>
              <a:rPr i="1"/>
              <a:t>updateDisplay</a:t>
            </a:r>
            <a:r>
              <a:t> and </a:t>
            </a:r>
            <a:r>
              <a:rPr i="1"/>
              <a:t>getMove</a:t>
            </a:r>
            <a:r>
              <a:t> of the </a:t>
            </a:r>
            <a:r>
              <a:rPr i="1"/>
              <a:t>HumanPlayer</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method in a client program can have </a:t>
            </a:r>
            <a:r>
              <a:rPr i="1"/>
              <a:t>Player</a:t>
            </a:r>
            <a:r>
              <a:t> as a parameter type.</a:t>
            </a:r>
          </a:p>
        </p:txBody>
      </p:sp>
      <p:sp>
        <p:nvSpPr>
          <p:cNvPr id="1074" name="public interface Player…"/>
          <p:cNvSpPr txBox="1"/>
          <p:nvPr/>
        </p:nvSpPr>
        <p:spPr>
          <a:xfrm>
            <a:off x="2138951" y="3031600"/>
            <a:ext cx="578450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interface</a:t>
            </a:r>
            <a:r>
              <a:rPr i="0">
                <a:solidFill>
                  <a:srgbClr val="000000"/>
                </a:solidFill>
              </a:rPr>
              <a:t> Player</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 an integer that represents a move in a game.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getMove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Display the status of the game for this Player after</a:t>
            </a:r>
          </a:p>
          <a:p>
            <a:pPr algn="l">
              <a:defRPr i="1" sz="1200">
                <a:solidFill>
                  <a:srgbClr val="959395"/>
                </a:solidFill>
                <a:latin typeface="Courier New"/>
                <a:ea typeface="Courier New"/>
                <a:cs typeface="Courier New"/>
                <a:sym typeface="Courier New"/>
              </a:defRPr>
            </a:pPr>
            <a:r>
              <a:t>     * implementing the next move. */</a:t>
            </a:r>
          </a:p>
          <a:p>
            <a:pPr algn="l">
              <a:defRPr i="1" sz="12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updateDisplay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Exercises &amp; reviews"/>
          <p:cNvSpPr txBox="1"/>
          <p:nvPr>
            <p:ph type="title"/>
          </p:nvPr>
        </p:nvSpPr>
        <p:spPr>
          <a:prstGeom prst="rect">
            <a:avLst/>
          </a:prstGeom>
        </p:spPr>
        <p:txBody>
          <a:bodyPr/>
          <a:lstStyle/>
          <a:p>
            <a:pPr/>
            <a:r>
              <a:t>Exercises &amp; reviews</a:t>
            </a:r>
          </a:p>
        </p:txBody>
      </p:sp>
      <p:sp>
        <p:nvSpPr>
          <p:cNvPr id="1077" name="19. A programmer plans to write programs that simulate various games. In each case he will have several classes, each representing a different kind of competitor in the game, such as ExpertPlayer, ComputerPlayer, RecklessPlayer, CheatingPlayer, Beginner, IntermediatePlayer, and so on. It may or may not be suitable for these classes to implement the Player interface, depending on the particular game being simulated. In the games described below, which is the least suitable for having the competitor classes implement the given Player interfac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19. A programmer plans to write programs that simulate various games. In each case he will have several classes, each representing a different kind of competitor in the game, such as </a:t>
            </a:r>
            <a:r>
              <a:rPr i="1"/>
              <a:t>ExpertPlayer</a:t>
            </a:r>
            <a:r>
              <a:t>, </a:t>
            </a:r>
            <a:r>
              <a:rPr i="1"/>
              <a:t>ComputerPlayer</a:t>
            </a:r>
            <a:r>
              <a:t>, </a:t>
            </a:r>
            <a:r>
              <a:rPr i="1"/>
              <a:t>RecklessPlayer</a:t>
            </a:r>
            <a:r>
              <a:t>, </a:t>
            </a:r>
            <a:r>
              <a:rPr i="1"/>
              <a:t>CheatingPlayer</a:t>
            </a:r>
            <a:r>
              <a:t>, </a:t>
            </a:r>
            <a:r>
              <a:rPr i="1"/>
              <a:t>Beginner</a:t>
            </a:r>
            <a:r>
              <a:t>, </a:t>
            </a:r>
            <a:r>
              <a:rPr i="1"/>
              <a:t>IntermediatePlayer</a:t>
            </a:r>
            <a:r>
              <a:t>, and so on. It may or may not be suitable for these classes to implement the </a:t>
            </a:r>
            <a:r>
              <a:rPr i="1"/>
              <a:t>Player</a:t>
            </a:r>
            <a:r>
              <a:t> interface, depending on the particular game being simulated. In the games described below, which is the least suitable for having the competitor classes implement the given </a:t>
            </a:r>
            <a:r>
              <a:rPr i="1"/>
              <a:t>Player</a:t>
            </a:r>
            <a:r>
              <a:t> interface?</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High-Low Guessing Game: The computer thinks of a number and the competitor who guesses it with the least number of guesses wins. After each guess, the computer tells whether its number is higher or lower than the guess.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Chips: Start with a pile of chips. Each player in turn removes some number of chips. The winner is the one who removes the final chip. The first player may remove any number of chips, but not all of them. Each subsequent player must remove at least one chip and at most twice the number removed by the preceding player.</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Chess: Played on a square board of 64 squares of alternating colors. There are just two players, called White and Black, the colors of their respective pieces. The players each have a set of pieces on the board that can move according to a set of rules. The players alternate moves, where a move consists of moving any one piece to another square. If that square is occupied by an opponent's piece, the piece is captured and removed from the board.</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Tic-Tac-Toe: Two players alternate placing “X” or “O” on a 3 x 3 grid. The first player to get three in a row, where a row can be vertical, horizontal, or diagonal, wins.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Battleships: There are two players, each with a 10 x 10 grid hidden from his opponent. Various “ships” are placed on the grid. A move consists of calling out a grid location, trying to “hit” an opponent's ship. Players alternate moves. The first player to sink his opponent's fleet wins.</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Exercises &amp; reviews"/>
          <p:cNvSpPr txBox="1"/>
          <p:nvPr>
            <p:ph type="title"/>
          </p:nvPr>
        </p:nvSpPr>
        <p:spPr>
          <a:prstGeom prst="rect">
            <a:avLst/>
          </a:prstGeom>
        </p:spPr>
        <p:txBody>
          <a:bodyPr/>
          <a:lstStyle/>
          <a:p>
            <a:pPr/>
            <a:r>
              <a:t>Exercises &amp; reviews</a:t>
            </a:r>
          </a:p>
        </p:txBody>
      </p:sp>
      <p:sp>
        <p:nvSpPr>
          <p:cNvPr id="1080" name="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29184">
              <a:lnSpc>
                <a:spcPts val="2700"/>
              </a:lnSpc>
              <a:spcBef>
                <a:spcPts val="800"/>
              </a:spcBef>
              <a:buSzTx/>
              <a:buNone/>
              <a:defRPr sz="1296">
                <a:solidFill>
                  <a:srgbClr val="000000"/>
                </a:solidFill>
                <a:latin typeface="Times"/>
                <a:ea typeface="Times"/>
                <a:cs typeface="Times"/>
                <a:sym typeface="Times"/>
              </a:defRPr>
            </a:pPr>
            <a:r>
              <a:t>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(A)</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(B)</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(C)</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(D)</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(E)</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p:txBody>
      </p:sp>
      <p:sp>
        <p:nvSpPr>
          <p:cNvPr id="1081" name="public interface Student { ... }…"/>
          <p:cNvSpPr txBox="1"/>
          <p:nvPr/>
        </p:nvSpPr>
        <p:spPr>
          <a:xfrm>
            <a:off x="2477985" y="3829518"/>
            <a:ext cx="505286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82" name="public abstract class Student { ... }…"/>
          <p:cNvSpPr txBox="1"/>
          <p:nvPr/>
        </p:nvSpPr>
        <p:spPr>
          <a:xfrm>
            <a:off x="2481222" y="4682946"/>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Graduate { ... }</a:t>
            </a:r>
            <a:endParaRPr b="0"/>
          </a:p>
        </p:txBody>
      </p:sp>
      <p:sp>
        <p:nvSpPr>
          <p:cNvPr id="1083" name="public class Student { ... }…"/>
          <p:cNvSpPr txBox="1"/>
          <p:nvPr/>
        </p:nvSpPr>
        <p:spPr>
          <a:xfrm>
            <a:off x="2481666" y="554422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84" name="public abstract class Student { ... }…"/>
          <p:cNvSpPr txBox="1"/>
          <p:nvPr/>
        </p:nvSpPr>
        <p:spPr>
          <a:xfrm>
            <a:off x="2493922" y="639549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Student { ... }</a:t>
            </a:r>
            <a:endParaRPr b="0"/>
          </a:p>
        </p:txBody>
      </p:sp>
      <p:sp>
        <p:nvSpPr>
          <p:cNvPr id="1085" name="public interface PersonalInformation { ... }…"/>
          <p:cNvSpPr txBox="1"/>
          <p:nvPr/>
        </p:nvSpPr>
        <p:spPr>
          <a:xfrm>
            <a:off x="2483312" y="7271638"/>
            <a:ext cx="560159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PersonalInformation { ... }</a:t>
            </a:r>
          </a:p>
          <a:p>
            <a:pPr algn="l">
              <a:defRPr sz="1200">
                <a:solidFill>
                  <a:srgbClr val="000000"/>
                </a:solidFill>
                <a:latin typeface="Courier New"/>
                <a:ea typeface="Courier New"/>
                <a:cs typeface="Courier New"/>
                <a:sym typeface="Courier New"/>
              </a:defRPr>
            </a:pPr>
            <a:r>
              <a:rPr b="1"/>
              <a:t>public class</a:t>
            </a:r>
            <a:r>
              <a:t> Student </a:t>
            </a:r>
            <a:r>
              <a:rPr b="1"/>
              <a:t>implements</a:t>
            </a:r>
            <a:r>
              <a:t> PersonalInformation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abstract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Java basics"/>
          <p:cNvSpPr txBox="1"/>
          <p:nvPr>
            <p:ph type="title"/>
          </p:nvPr>
        </p:nvSpPr>
        <p:spPr>
          <a:prstGeom prst="rect">
            <a:avLst/>
          </a:prstGeom>
        </p:spPr>
        <p:txBody>
          <a:bodyPr/>
          <a:lstStyle/>
          <a:p>
            <a:pPr/>
            <a:r>
              <a:t>Java basics</a:t>
            </a:r>
          </a:p>
        </p:txBody>
      </p:sp>
      <p:sp>
        <p:nvSpPr>
          <p:cNvPr id="179" name="Data types…"/>
          <p:cNvSpPr txBox="1"/>
          <p:nvPr>
            <p:ph type="body" idx="1"/>
          </p:nvPr>
        </p:nvSpPr>
        <p:spPr>
          <a:prstGeom prst="rect">
            <a:avLst/>
          </a:prstGeom>
        </p:spPr>
        <p:txBody>
          <a:bodyPr/>
          <a:lstStyle/>
          <a:p>
            <a:pPr marL="417195" indent="-417195" defTabSz="333756">
              <a:spcBef>
                <a:spcPts val="2600"/>
              </a:spcBef>
              <a:buBlip>
                <a:blip r:embed="rId2"/>
              </a:buBlip>
              <a:defRPr sz="2628"/>
            </a:pPr>
            <a:r>
              <a:t>Data types</a:t>
            </a:r>
          </a:p>
          <a:p>
            <a:pPr marL="417195" indent="-417195" defTabSz="333756">
              <a:spcBef>
                <a:spcPts val="2600"/>
              </a:spcBef>
              <a:buBlip>
                <a:blip r:embed="rId2"/>
              </a:buBlip>
              <a:defRPr sz="2628"/>
            </a:pPr>
            <a:r>
              <a:t>Binary and hex numbers</a:t>
            </a:r>
          </a:p>
          <a:p>
            <a:pPr marL="417195" indent="-417195" defTabSz="333756">
              <a:spcBef>
                <a:spcPts val="2600"/>
              </a:spcBef>
              <a:buBlip>
                <a:blip r:embed="rId2"/>
              </a:buBlip>
              <a:defRPr sz="2628"/>
            </a:pPr>
            <a:r>
              <a:t>Limited precisions</a:t>
            </a:r>
          </a:p>
          <a:p>
            <a:pPr marL="417195" indent="-417195" defTabSz="333756">
              <a:spcBef>
                <a:spcPts val="2600"/>
              </a:spcBef>
              <a:buBlip>
                <a:blip r:embed="rId2"/>
              </a:buBlip>
              <a:defRPr sz="2628"/>
            </a:pPr>
            <a:r>
              <a:t>Bool operation</a:t>
            </a:r>
          </a:p>
          <a:p>
            <a:pPr marL="417195" indent="-417195" defTabSz="333756">
              <a:spcBef>
                <a:spcPts val="2600"/>
              </a:spcBef>
              <a:buBlip>
                <a:blip r:embed="rId2"/>
              </a:buBlip>
              <a:defRPr sz="2628"/>
            </a:pPr>
            <a:r>
              <a:t>Operation precedences</a:t>
            </a:r>
          </a:p>
          <a:p>
            <a:pPr marL="417195" indent="-417195" defTabSz="333756">
              <a:spcBef>
                <a:spcPts val="2600"/>
              </a:spcBef>
              <a:buBlip>
                <a:blip r:embed="rId2"/>
              </a:buBlip>
              <a:defRPr sz="2628"/>
            </a:pPr>
            <a:r>
              <a:t>Conditional branches</a:t>
            </a:r>
          </a:p>
          <a:p>
            <a:pPr marL="417195" indent="-417195" defTabSz="333756">
              <a:spcBef>
                <a:spcPts val="2600"/>
              </a:spcBef>
              <a:buBlip>
                <a:blip r:embed="rId2"/>
              </a:buBlip>
              <a:defRPr sz="2628"/>
            </a:pPr>
            <a:r>
              <a:t>Loop statements</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7" name="AP Computer Science A"/>
          <p:cNvSpPr txBox="1"/>
          <p:nvPr>
            <p:ph type="ctrTitle"/>
          </p:nvPr>
        </p:nvSpPr>
        <p:spPr>
          <a:prstGeom prst="rect">
            <a:avLst/>
          </a:prstGeom>
        </p:spPr>
        <p:txBody>
          <a:bodyPr/>
          <a:lstStyle/>
          <a:p>
            <a:pPr/>
            <a:r>
              <a:t>AP Computer Science A</a:t>
            </a:r>
          </a:p>
        </p:txBody>
      </p:sp>
      <p:sp>
        <p:nvSpPr>
          <p:cNvPr id="1088" name="Day 5 Part 2"/>
          <p:cNvSpPr txBox="1"/>
          <p:nvPr>
            <p:ph type="subTitle" sz="quarter" idx="1"/>
          </p:nvPr>
        </p:nvSpPr>
        <p:spPr>
          <a:prstGeom prst="rect">
            <a:avLst/>
          </a:prstGeom>
        </p:spPr>
        <p:txBody>
          <a:bodyPr/>
          <a:lstStyle/>
          <a:p>
            <a:pPr/>
            <a:r>
              <a:t>Day 5 Part 2</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0" name="Code debug and analysis"/>
          <p:cNvSpPr txBox="1"/>
          <p:nvPr>
            <p:ph type="title"/>
          </p:nvPr>
        </p:nvSpPr>
        <p:spPr>
          <a:prstGeom prst="rect">
            <a:avLst/>
          </a:prstGeom>
        </p:spPr>
        <p:txBody>
          <a:bodyPr/>
          <a:lstStyle>
            <a:lvl1pPr>
              <a:defRPr sz="4200"/>
            </a:lvl1pPr>
          </a:lstStyle>
          <a:p>
            <a:pPr/>
            <a:r>
              <a:t>Code debug and analysis</a:t>
            </a:r>
          </a:p>
        </p:txBody>
      </p:sp>
      <p:sp>
        <p:nvSpPr>
          <p:cNvPr id="1091" name="Your code shall not only work as a homework assignment. It has to be tested in reality. Many failed and many people died because of lack of testing."/>
          <p:cNvSpPr txBox="1"/>
          <p:nvPr>
            <p:ph type="body" idx="1"/>
          </p:nvPr>
        </p:nvSpPr>
        <p:spPr>
          <a:prstGeom prst="rect">
            <a:avLst/>
          </a:prstGeom>
        </p:spPr>
        <p:txBody>
          <a:bodyPr/>
          <a:lstStyle>
            <a:lvl1pPr marL="0" indent="0">
              <a:buSzTx/>
              <a:buNone/>
            </a:lvl1pPr>
          </a:lstStyle>
          <a:p>
            <a:pPr/>
            <a:r>
              <a:t>Your code shall not only work as a homework assignment. It has to be tested in reality. Many failed and many people died because of lack of testing.</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3" name="Code debug and analysis"/>
          <p:cNvSpPr txBox="1"/>
          <p:nvPr>
            <p:ph type="title"/>
          </p:nvPr>
        </p:nvSpPr>
        <p:spPr>
          <a:prstGeom prst="rect">
            <a:avLst/>
          </a:prstGeom>
        </p:spPr>
        <p:txBody>
          <a:bodyPr/>
          <a:lstStyle>
            <a:lvl1pPr>
              <a:defRPr sz="4200"/>
            </a:lvl1pPr>
          </a:lstStyle>
          <a:p>
            <a:pPr/>
            <a:r>
              <a:t>Code debug and analysis</a:t>
            </a:r>
          </a:p>
        </p:txBody>
      </p:sp>
      <p:sp>
        <p:nvSpPr>
          <p:cNvPr id="1094" name="types of errors…"/>
          <p:cNvSpPr txBox="1"/>
          <p:nvPr>
            <p:ph type="body" idx="1"/>
          </p:nvPr>
        </p:nvSpPr>
        <p:spPr>
          <a:prstGeom prst="rect">
            <a:avLst/>
          </a:prstGeom>
        </p:spPr>
        <p:txBody>
          <a:bodyPr anchor="t"/>
          <a:lstStyle/>
          <a:p>
            <a:pPr>
              <a:buBlip>
                <a:blip r:embed="rId2"/>
              </a:buBlip>
            </a:pPr>
            <a:r>
              <a:t>types of errors</a:t>
            </a:r>
          </a:p>
          <a:p>
            <a:pPr>
              <a:buSzPct val="100000"/>
              <a:buChar char="-"/>
            </a:pPr>
            <a:r>
              <a:t>Lexical errors</a:t>
            </a:r>
          </a:p>
          <a:p>
            <a:pPr>
              <a:buSzPct val="100000"/>
              <a:buChar char="-"/>
            </a:pPr>
            <a:r>
              <a:t>Compiler errors</a:t>
            </a:r>
          </a:p>
          <a:p>
            <a:pPr>
              <a:buSzPct val="100000"/>
              <a:buChar char="-"/>
            </a:pPr>
            <a:r>
              <a:t>Runtime errors</a:t>
            </a:r>
          </a:p>
          <a:p>
            <a:pPr>
              <a:buSzPct val="100000"/>
              <a:buChar char="-"/>
            </a:pPr>
            <a:r>
              <a:t>Logic errors</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6" name="Code debug and analysis"/>
          <p:cNvSpPr txBox="1"/>
          <p:nvPr>
            <p:ph type="title"/>
          </p:nvPr>
        </p:nvSpPr>
        <p:spPr>
          <a:prstGeom prst="rect">
            <a:avLst/>
          </a:prstGeom>
        </p:spPr>
        <p:txBody>
          <a:bodyPr/>
          <a:lstStyle>
            <a:lvl1pPr>
              <a:defRPr sz="4200"/>
            </a:lvl1pPr>
          </a:lstStyle>
          <a:p>
            <a:pPr/>
            <a:r>
              <a:t>Code debug and analysis</a:t>
            </a:r>
          </a:p>
        </p:txBody>
      </p:sp>
      <p:sp>
        <p:nvSpPr>
          <p:cNvPr id="1097" name="Inevitable errors and robustness…"/>
          <p:cNvSpPr txBox="1"/>
          <p:nvPr>
            <p:ph type="body" idx="1"/>
          </p:nvPr>
        </p:nvSpPr>
        <p:spPr>
          <a:prstGeom prst="rect">
            <a:avLst/>
          </a:prstGeom>
        </p:spPr>
        <p:txBody>
          <a:bodyPr anchor="t"/>
          <a:lstStyle/>
          <a:p>
            <a:pPr>
              <a:buBlip>
                <a:blip r:embed="rId2"/>
              </a:buBlip>
            </a:pPr>
            <a:r>
              <a:t>Inevitable errors and robustness</a:t>
            </a:r>
          </a:p>
          <a:p>
            <a:pPr>
              <a:buSzPct val="100000"/>
              <a:buChar char="-"/>
            </a:pPr>
            <a:r>
              <a:t>Examples: leading 0’s</a:t>
            </a:r>
          </a:p>
          <a:p>
            <a:pPr>
              <a:buSzPct val="100000"/>
              <a:buChar char="-"/>
            </a:pPr>
            <a:r>
              <a:t>Standard methodology: Exceptions</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9" name="Code debug and analysis"/>
          <p:cNvSpPr txBox="1"/>
          <p:nvPr>
            <p:ph type="title"/>
          </p:nvPr>
        </p:nvSpPr>
        <p:spPr>
          <a:prstGeom prst="rect">
            <a:avLst/>
          </a:prstGeom>
        </p:spPr>
        <p:txBody>
          <a:bodyPr/>
          <a:lstStyle>
            <a:lvl1pPr>
              <a:defRPr sz="4200"/>
            </a:lvl1pPr>
          </a:lstStyle>
          <a:p>
            <a:pPr/>
            <a:r>
              <a:t>Code debug and analysis</a:t>
            </a:r>
          </a:p>
        </p:txBody>
      </p:sp>
      <p:sp>
        <p:nvSpPr>
          <p:cNvPr id="1100" name="Exceptions handling…"/>
          <p:cNvSpPr txBox="1"/>
          <p:nvPr>
            <p:ph type="body" idx="1"/>
          </p:nvPr>
        </p:nvSpPr>
        <p:spPr>
          <a:prstGeom prst="rect">
            <a:avLst/>
          </a:prstGeom>
        </p:spPr>
        <p:txBody>
          <a:bodyPr anchor="t"/>
          <a:lstStyle/>
          <a:p>
            <a:pPr>
              <a:buBlip>
                <a:blip r:embed="rId2"/>
              </a:buBlip>
            </a:pPr>
            <a:r>
              <a:t>Exceptions handling</a:t>
            </a:r>
          </a:p>
          <a:p>
            <a:pPr>
              <a:buBlip>
                <a:blip r:embed="rId2"/>
              </a:buBlip>
            </a:pPr>
          </a:p>
          <a:p>
            <a:pPr>
              <a:buBlip>
                <a:blip r:embed="rId2"/>
              </a:buBlip>
            </a:pPr>
          </a:p>
          <a:p>
            <a:pPr>
              <a:buBlip>
                <a:blip r:embed="rId2"/>
              </a:buBlip>
            </a:pPr>
            <a:r>
              <a:t>Should exception handling be used for flow controlling logic?</a:t>
            </a:r>
          </a:p>
        </p:txBody>
      </p:sp>
      <p:sp>
        <p:nvSpPr>
          <p:cNvPr id="1101" name="try…"/>
          <p:cNvSpPr txBox="1"/>
          <p:nvPr/>
        </p:nvSpPr>
        <p:spPr>
          <a:xfrm>
            <a:off x="1880540" y="3966518"/>
            <a:ext cx="9991428"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try</a:t>
            </a:r>
            <a:r>
              <a:rPr b="0"/>
              <a:t> </a:t>
            </a:r>
            <a:endParaRPr b="0"/>
          </a:p>
          <a:p>
            <a:pPr algn="l">
              <a:defRPr b="1" sz="1600">
                <a:solidFill>
                  <a:srgbClr val="000000"/>
                </a:solidFill>
                <a:latin typeface="Courier New"/>
                <a:ea typeface="Courier New"/>
                <a:cs typeface="Courier New"/>
                <a:sym typeface="Courier New"/>
              </a:defRPr>
            </a:pPr>
            <a:r>
              <a:rPr b="0"/>
              <a:t>{</a:t>
            </a:r>
            <a:endParaRPr b="0"/>
          </a:p>
          <a:p>
            <a:pPr algn="l">
              <a:defRPr sz="1600">
                <a:solidFill>
                  <a:srgbClr val="CD1D00"/>
                </a:solidFill>
                <a:latin typeface="Courier New"/>
                <a:ea typeface="Courier New"/>
                <a:cs typeface="Courier New"/>
                <a:sym typeface="Courier New"/>
              </a:defRPr>
            </a:pPr>
            <a:r>
              <a:t>    </a:t>
            </a:r>
            <a:r>
              <a:rPr b="1">
                <a:solidFill>
                  <a:srgbClr val="000000"/>
                </a:solidFill>
              </a:rPr>
              <a:t>throw new</a:t>
            </a:r>
            <a:r>
              <a:rPr>
                <a:solidFill>
                  <a:srgbClr val="000000"/>
                </a:solidFill>
              </a:rPr>
              <a:t> </a:t>
            </a:r>
            <a:r>
              <a:rPr>
                <a:solidFill>
                  <a:srgbClr val="021994"/>
                </a:solidFill>
              </a:rPr>
              <a:t>Exception</a:t>
            </a:r>
            <a:r>
              <a:rPr>
                <a:solidFill>
                  <a:srgbClr val="000000"/>
                </a:solidFill>
              </a:rPr>
              <a:t>(</a:t>
            </a:r>
            <a:r>
              <a:t>"Not able to initialized"</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r>
              <a:t>} </a:t>
            </a:r>
            <a:r>
              <a:rPr b="1"/>
              <a:t>catch</a:t>
            </a:r>
            <a:r>
              <a:t> (Exception ex) {</a:t>
            </a:r>
          </a:p>
          <a:p>
            <a:pPr algn="l">
              <a:defRPr sz="1600">
                <a:solidFill>
                  <a:srgbClr val="000000"/>
                </a:solidFill>
                <a:latin typeface="Courier New"/>
                <a:ea typeface="Courier New"/>
                <a:cs typeface="Courier New"/>
                <a:sym typeface="Courier New"/>
              </a:defRPr>
            </a:pPr>
            <a:r>
              <a:t>    Logger.</a:t>
            </a:r>
            <a:r>
              <a:rPr>
                <a:solidFill>
                  <a:srgbClr val="021994"/>
                </a:solidFill>
              </a:rPr>
              <a:t>getLogger</a:t>
            </a:r>
            <a:r>
              <a:t>(ExceptionTest.</a:t>
            </a:r>
            <a:r>
              <a:rPr b="1"/>
              <a:t>class</a:t>
            </a:r>
            <a:r>
              <a:t>.</a:t>
            </a:r>
            <a:r>
              <a:rPr>
                <a:solidFill>
                  <a:srgbClr val="021994"/>
                </a:solidFill>
              </a:rPr>
              <a:t>getName</a:t>
            </a:r>
            <a:r>
              <a:t>()).</a:t>
            </a:r>
            <a:r>
              <a:rPr>
                <a:solidFill>
                  <a:srgbClr val="021994"/>
                </a:solidFill>
              </a:rPr>
              <a:t>log</a:t>
            </a:r>
            <a:r>
              <a:t>(Level.SEVERE, </a:t>
            </a:r>
            <a:r>
              <a:rPr>
                <a:solidFill>
                  <a:srgbClr val="006DBC"/>
                </a:solidFill>
              </a:rPr>
              <a:t>null</a:t>
            </a:r>
            <a:r>
              <a:t>, ex);</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3" name="Code debug and analysis"/>
          <p:cNvSpPr txBox="1"/>
          <p:nvPr>
            <p:ph type="title"/>
          </p:nvPr>
        </p:nvSpPr>
        <p:spPr>
          <a:prstGeom prst="rect">
            <a:avLst/>
          </a:prstGeom>
        </p:spPr>
        <p:txBody>
          <a:bodyPr/>
          <a:lstStyle>
            <a:lvl1pPr>
              <a:defRPr sz="4200"/>
            </a:lvl1pPr>
          </a:lstStyle>
          <a:p>
            <a:pPr/>
            <a:r>
              <a:t>Code debug and analysis</a:t>
            </a:r>
          </a:p>
        </p:txBody>
      </p:sp>
      <p:sp>
        <p:nvSpPr>
          <p:cNvPr id="1104" name="Test case design…"/>
          <p:cNvSpPr txBox="1"/>
          <p:nvPr>
            <p:ph type="body" idx="1"/>
          </p:nvPr>
        </p:nvSpPr>
        <p:spPr>
          <a:prstGeom prst="rect">
            <a:avLst/>
          </a:prstGeom>
        </p:spPr>
        <p:txBody>
          <a:bodyPr anchor="t"/>
          <a:lstStyle/>
          <a:p>
            <a:pPr marL="554355" indent="-554355" defTabSz="443484">
              <a:spcBef>
                <a:spcPts val="3400"/>
              </a:spcBef>
              <a:buBlip>
                <a:blip r:embed="rId2"/>
              </a:buBlip>
              <a:defRPr sz="3492"/>
            </a:pPr>
            <a:r>
              <a:t>Test case design</a:t>
            </a:r>
          </a:p>
          <a:p>
            <a:pPr marL="0" indent="0" defTabSz="443484">
              <a:spcBef>
                <a:spcPts val="3400"/>
              </a:spcBef>
              <a:buSzTx/>
              <a:buNone/>
              <a:defRPr sz="3492"/>
            </a:pPr>
            <a:r>
              <a:t>Typical values in each part of a domain of the program should be selected, as well as endpoint values and out-of-range values</a:t>
            </a:r>
          </a:p>
          <a:p>
            <a:pPr marL="0" indent="0" defTabSz="443484">
              <a:spcBef>
                <a:spcPts val="3400"/>
              </a:spcBef>
              <a:buSzTx/>
              <a:buNone/>
              <a:defRPr sz="3492"/>
            </a:pPr>
            <a:r>
              <a:t>Software testing is a big subject, which beyond this course. Do NOT overlook it!</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6" name="Code debug and analysis"/>
          <p:cNvSpPr txBox="1"/>
          <p:nvPr>
            <p:ph type="title"/>
          </p:nvPr>
        </p:nvSpPr>
        <p:spPr>
          <a:prstGeom prst="rect">
            <a:avLst/>
          </a:prstGeom>
        </p:spPr>
        <p:txBody>
          <a:bodyPr/>
          <a:lstStyle>
            <a:lvl1pPr>
              <a:defRPr sz="4200"/>
            </a:lvl1pPr>
          </a:lstStyle>
          <a:p>
            <a:pPr/>
            <a:r>
              <a:t>Code debug and analysis</a:t>
            </a:r>
          </a:p>
        </p:txBody>
      </p:sp>
      <p:sp>
        <p:nvSpPr>
          <p:cNvPr id="1107" name="OO design pattern…"/>
          <p:cNvSpPr txBox="1"/>
          <p:nvPr>
            <p:ph type="body" idx="1"/>
          </p:nvPr>
        </p:nvSpPr>
        <p:spPr>
          <a:prstGeom prst="rect">
            <a:avLst/>
          </a:prstGeom>
        </p:spPr>
        <p:txBody>
          <a:bodyPr anchor="t"/>
          <a:lstStyle/>
          <a:p>
            <a:pPr marL="445769" indent="-445769" defTabSz="356615">
              <a:spcBef>
                <a:spcPts val="2800"/>
              </a:spcBef>
              <a:buBlip>
                <a:blip r:embed="rId2"/>
              </a:buBlip>
              <a:defRPr sz="2807"/>
            </a:pPr>
            <a:r>
              <a:t>OO design pattern</a:t>
            </a:r>
          </a:p>
          <a:p>
            <a:pPr marL="445769" indent="-445769" defTabSz="356615">
              <a:spcBef>
                <a:spcPts val="2800"/>
              </a:spcBef>
              <a:buSzPct val="100000"/>
              <a:buChar char="-"/>
              <a:defRPr sz="2807"/>
            </a:pPr>
            <a:r>
              <a:t>Identify classes to be written.</a:t>
            </a:r>
          </a:p>
          <a:p>
            <a:pPr marL="445769" indent="-445769" defTabSz="356615">
              <a:spcBef>
                <a:spcPts val="2800"/>
              </a:spcBef>
              <a:buSzPct val="100000"/>
              <a:buChar char="-"/>
              <a:defRPr sz="2807"/>
            </a:pPr>
            <a:r>
              <a:t>Identify behaviors (i.e., methods) for each class.</a:t>
            </a:r>
          </a:p>
          <a:p>
            <a:pPr marL="445769" indent="-445769" defTabSz="356615">
              <a:spcBef>
                <a:spcPts val="2800"/>
              </a:spcBef>
              <a:buSzPct val="100000"/>
              <a:buChar char="-"/>
              <a:defRPr sz="2807"/>
            </a:pPr>
            <a:r>
              <a:t>Determine the relationships between classes.</a:t>
            </a:r>
          </a:p>
          <a:p>
            <a:pPr marL="445769" indent="-445769" defTabSz="356615">
              <a:spcBef>
                <a:spcPts val="2800"/>
              </a:spcBef>
              <a:buSzPct val="100000"/>
              <a:buChar char="-"/>
              <a:defRPr sz="2807"/>
            </a:pPr>
            <a:r>
              <a:t>Write the interface (public method headers) for each class.</a:t>
            </a:r>
          </a:p>
          <a:p>
            <a:pPr marL="445769" indent="-445769" defTabSz="356615">
              <a:spcBef>
                <a:spcPts val="2800"/>
              </a:spcBef>
              <a:buSzPct val="100000"/>
              <a:buChar char="-"/>
              <a:defRPr sz="2807"/>
            </a:pPr>
            <a:r>
              <a:t>Implement the methods.</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9" name="Code debug and analysis"/>
          <p:cNvSpPr txBox="1"/>
          <p:nvPr>
            <p:ph type="title"/>
          </p:nvPr>
        </p:nvSpPr>
        <p:spPr>
          <a:prstGeom prst="rect">
            <a:avLst/>
          </a:prstGeom>
        </p:spPr>
        <p:txBody>
          <a:bodyPr/>
          <a:lstStyle>
            <a:lvl1pPr>
              <a:defRPr sz="4200"/>
            </a:lvl1pPr>
          </a:lstStyle>
          <a:p>
            <a:pPr/>
            <a:r>
              <a:t>Code debug and analysis</a:t>
            </a:r>
          </a:p>
        </p:txBody>
      </p:sp>
      <p:sp>
        <p:nvSpPr>
          <p:cNvPr id="1110"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has-a (composition), is-a (inheriting) and independent relations (needs no other classes)</a:t>
            </a:r>
          </a:p>
          <a:p>
            <a:pPr>
              <a:buSzPct val="100000"/>
              <a:buChar char="-"/>
            </a:pPr>
            <a:r>
              <a:t>Actually, these are the possible relations between any objects</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2" name="Code debug and analysis"/>
          <p:cNvSpPr txBox="1"/>
          <p:nvPr>
            <p:ph type="title"/>
          </p:nvPr>
        </p:nvSpPr>
        <p:spPr>
          <a:prstGeom prst="rect">
            <a:avLst/>
          </a:prstGeom>
        </p:spPr>
        <p:txBody>
          <a:bodyPr/>
          <a:lstStyle>
            <a:lvl1pPr>
              <a:defRPr sz="4200"/>
            </a:lvl1pPr>
          </a:lstStyle>
          <a:p>
            <a:pPr/>
            <a:r>
              <a:t>Code debug and analysis</a:t>
            </a:r>
          </a:p>
        </p:txBody>
      </p:sp>
      <p:sp>
        <p:nvSpPr>
          <p:cNvPr id="1113"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Bottom-up programming</a:t>
            </a:r>
          </a:p>
          <a:p>
            <a:pPr>
              <a:buSzPct val="100000"/>
              <a:buChar char="-"/>
            </a:pPr>
            <a:r>
              <a:t>top-down programming</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5" name="Procedural abstraction…"/>
          <p:cNvSpPr txBox="1"/>
          <p:nvPr>
            <p:ph type="body" idx="1"/>
          </p:nvPr>
        </p:nvSpPr>
        <p:spPr>
          <a:prstGeom prst="rect">
            <a:avLst/>
          </a:prstGeom>
        </p:spPr>
        <p:txBody>
          <a:bodyPr/>
          <a:lstStyle/>
          <a:p>
            <a:pPr marL="360045" indent="-360045" defTabSz="288036">
              <a:spcBef>
                <a:spcPts val="2200"/>
              </a:spcBef>
              <a:buBlip>
                <a:blip r:embed="rId2"/>
              </a:buBlip>
              <a:defRPr sz="2268"/>
            </a:pPr>
            <a:r>
              <a:t>Procedural abstraction</a:t>
            </a:r>
          </a:p>
          <a:p>
            <a:pPr marL="360045" indent="-360045" defTabSz="288036">
              <a:spcBef>
                <a:spcPts val="2200"/>
              </a:spcBef>
              <a:buBlip>
                <a:blip r:embed="rId2"/>
              </a:buBlip>
              <a:defRPr sz="2268"/>
            </a:pPr>
            <a:r>
              <a:t>Information hiding</a:t>
            </a:r>
          </a:p>
          <a:p>
            <a:pPr marL="360045" indent="-360045" defTabSz="288036">
              <a:spcBef>
                <a:spcPts val="2200"/>
              </a:spcBef>
              <a:buBlip>
                <a:blip r:embed="rId2"/>
              </a:buBlip>
              <a:defRPr sz="2268"/>
            </a:pPr>
            <a:r>
              <a:t>Stub method</a:t>
            </a:r>
          </a:p>
          <a:p>
            <a:pPr marL="360045" indent="-360045" defTabSz="288036">
              <a:spcBef>
                <a:spcPts val="2200"/>
              </a:spcBef>
              <a:buBlip>
                <a:blip r:embed="rId2"/>
              </a:buBlip>
              <a:defRPr sz="2268"/>
            </a:pPr>
            <a:r>
              <a:t>Algorithm</a:t>
            </a:r>
          </a:p>
          <a:p>
            <a:pPr marL="360045" indent="-360045" defTabSz="288036">
              <a:spcBef>
                <a:spcPts val="2200"/>
              </a:spcBef>
              <a:buBlip>
                <a:blip r:embed="rId2"/>
              </a:buBlip>
              <a:defRPr sz="2268"/>
            </a:pPr>
            <a:r>
              <a:t>Identifying classes</a:t>
            </a:r>
          </a:p>
          <a:p>
            <a:pPr marL="360045" indent="-360045" defTabSz="288036">
              <a:spcBef>
                <a:spcPts val="2200"/>
              </a:spcBef>
              <a:buBlip>
                <a:blip r:embed="rId2"/>
              </a:buBlip>
              <a:defRPr sz="2268"/>
            </a:pPr>
            <a:r>
              <a:t>Class relationship</a:t>
            </a:r>
          </a:p>
          <a:p>
            <a:pPr marL="360045" indent="-360045" defTabSz="288036">
              <a:spcBef>
                <a:spcPts val="2200"/>
              </a:spcBef>
              <a:buBlip>
                <a:blip r:embed="rId2"/>
              </a:buBlip>
              <a:defRPr sz="2268"/>
            </a:pPr>
            <a:r>
              <a:t>Identifying behaviors</a:t>
            </a:r>
          </a:p>
          <a:p>
            <a:pPr marL="360045" indent="-360045" defTabSz="288036">
              <a:spcBef>
                <a:spcPts val="2200"/>
              </a:spcBef>
              <a:buBlip>
                <a:blip r:embed="rId2"/>
              </a:buBlip>
              <a:defRPr sz="2268"/>
            </a:pPr>
            <a:r>
              <a:t>Decisions</a:t>
            </a:r>
          </a:p>
        </p:txBody>
      </p:sp>
      <p:sp>
        <p:nvSpPr>
          <p:cNvPr id="1116" name="Code debug and analysis"/>
          <p:cNvSpPr txBox="1"/>
          <p:nvPr>
            <p:ph type="title"/>
          </p:nvPr>
        </p:nvSpPr>
        <p:spPr>
          <a:prstGeom prst="rect">
            <a:avLst/>
          </a:prstGeom>
        </p:spPr>
        <p:txBody>
          <a:bodyPr/>
          <a:lstStyle>
            <a:lvl1pPr>
              <a:defRPr sz="4200"/>
            </a:lvl1pPr>
          </a:lstStyle>
          <a:p>
            <a:pPr/>
            <a:r>
              <a:t>Code debug and analysis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
        <p:nvSpPr>
          <p:cNvPr id="123" name="How this course is designed?…"/>
          <p:cNvSpPr txBox="1"/>
          <p:nvPr>
            <p:ph type="body" idx="1"/>
          </p:nvPr>
        </p:nvSpPr>
        <p:spPr>
          <a:prstGeom prst="rect">
            <a:avLst/>
          </a:prstGeom>
        </p:spPr>
        <p:txBody>
          <a:bodyPr/>
          <a:lstStyle/>
          <a:p>
            <a:pPr>
              <a:buBlip>
                <a:blip r:embed="rId2"/>
              </a:buBlip>
            </a:pPr>
            <a:r>
              <a:t>How this course is designed?</a:t>
            </a:r>
          </a:p>
          <a:p>
            <a:pPr>
              <a:buSzPct val="100000"/>
              <a:buChar char="-"/>
            </a:pPr>
            <a:r>
              <a:t>32 hours in 8 days</a:t>
            </a:r>
          </a:p>
          <a:p>
            <a:pPr>
              <a:buSzPct val="100000"/>
              <a:buChar char="-"/>
            </a:pPr>
            <a:r>
              <a:t>Zero background</a:t>
            </a:r>
          </a:p>
          <a:p>
            <a:pPr>
              <a:buSzPct val="100000"/>
              <a:buChar char="-"/>
            </a:pPr>
            <a:r>
              <a:t>Target score: 5 (no more no 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Java basics"/>
          <p:cNvSpPr txBox="1"/>
          <p:nvPr>
            <p:ph type="title"/>
          </p:nvPr>
        </p:nvSpPr>
        <p:spPr>
          <a:prstGeom prst="rect">
            <a:avLst/>
          </a:prstGeom>
        </p:spPr>
        <p:txBody>
          <a:bodyPr/>
          <a:lstStyle/>
          <a:p>
            <a:pPr/>
            <a:r>
              <a:t>Java basics</a:t>
            </a:r>
          </a:p>
        </p:txBody>
      </p:sp>
      <p:sp>
        <p:nvSpPr>
          <p:cNvPr id="182" name="Data types…"/>
          <p:cNvSpPr txBox="1"/>
          <p:nvPr>
            <p:ph type="body" idx="1"/>
          </p:nvPr>
        </p:nvSpPr>
        <p:spPr>
          <a:prstGeom prst="rect">
            <a:avLst/>
          </a:prstGeom>
        </p:spPr>
        <p:txBody>
          <a:bodyPr anchor="t"/>
          <a:lstStyle/>
          <a:p>
            <a:pPr marL="531494" indent="-531494" defTabSz="425195">
              <a:spcBef>
                <a:spcPts val="3300"/>
              </a:spcBef>
              <a:buBlip>
                <a:blip r:embed="rId2"/>
              </a:buBlip>
              <a:defRPr sz="3348"/>
            </a:pPr>
            <a:r>
              <a:t>Data types</a:t>
            </a:r>
          </a:p>
          <a:p>
            <a:pPr marL="531494" indent="-531494" defTabSz="425195">
              <a:spcBef>
                <a:spcPts val="3300"/>
              </a:spcBef>
              <a:buSzPct val="100000"/>
              <a:buChar char="-"/>
              <a:defRPr sz="3348"/>
            </a:pPr>
            <a:r>
              <a:t>Every Java </a:t>
            </a:r>
            <a:r>
              <a:rPr>
                <a:solidFill>
                  <a:schemeClr val="accent2">
                    <a:hueOff val="1462849"/>
                    <a:satOff val="-6597"/>
                    <a:lumOff val="-35580"/>
                  </a:schemeClr>
                </a:solidFill>
              </a:rPr>
              <a:t>variable</a:t>
            </a:r>
            <a:r>
              <a:t> has its </a:t>
            </a:r>
            <a:r>
              <a:rPr>
                <a:solidFill>
                  <a:schemeClr val="accent2">
                    <a:hueOff val="1462849"/>
                    <a:satOff val="-6597"/>
                    <a:lumOff val="-35580"/>
                  </a:schemeClr>
                </a:solidFill>
              </a:rPr>
              <a:t>type</a:t>
            </a:r>
          </a:p>
          <a:p>
            <a:pPr marL="531494" indent="-531494" defTabSz="425195">
              <a:spcBef>
                <a:spcPts val="3300"/>
              </a:spcBef>
              <a:buSzPct val="100000"/>
              <a:buChar char="-"/>
              <a:defRPr sz="3348"/>
            </a:pPr>
            <a:r>
              <a:t>Beware of “typeless” languages in future</a:t>
            </a:r>
          </a:p>
          <a:p>
            <a:pPr marL="531494" indent="-531494" defTabSz="425195">
              <a:spcBef>
                <a:spcPts val="3300"/>
              </a:spcBef>
              <a:buSzPct val="100000"/>
              <a:buChar char="-"/>
              <a:defRPr sz="3348"/>
            </a:pPr>
            <a:r>
              <a:t>Variables are boxes with labels (names)</a:t>
            </a:r>
          </a:p>
          <a:p>
            <a:pPr marL="531494" indent="-531494" defTabSz="425195">
              <a:spcBef>
                <a:spcPts val="3300"/>
              </a:spcBef>
              <a:buSzPct val="100000"/>
              <a:buChar char="-"/>
              <a:defRPr sz="3348"/>
            </a:pPr>
            <a:r>
              <a:t>Primitive types &amp; reference types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18" name="Table"/>
          <p:cNvGraphicFramePr/>
          <p:nvPr/>
        </p:nvGraphicFramePr>
        <p:xfrm>
          <a:off x="3179136" y="6101118"/>
          <a:ext cx="6659228" cy="3479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23263"/>
                <a:gridCol w="3323263"/>
              </a:tblGrid>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encapsulation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Combining data fields and methods in a class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information hiding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private to restrict access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stepwise refinement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Breaking methods into smaller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procedural abstraction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helper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algorithm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Step-by-step process that solves a problem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stub method</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Dummy method called by another method being tested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debugging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Fixing errors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robust program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Screens out bad input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compile-time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Usually a syntax error; prevents program from compiling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syntax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Bad language usage (e.g., missing brace)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Occurs during execution (e.g., int division by 0)</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exception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 thrown by Java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logic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runs but does the wrong thing</a:t>
                      </a:r>
                    </a:p>
                  </a:txBody>
                  <a:tcPr marL="50800" marR="50800" marT="50800" marB="50800" anchor="ctr" anchorCtr="0" horzOverflow="overflow"/>
                </a:tc>
              </a:tr>
            </a:tbl>
          </a:graphicData>
        </a:graphic>
      </p:graphicFrame>
      <p:sp>
        <p:nvSpPr>
          <p:cNvPr id="1119" name="Code debug and analysis"/>
          <p:cNvSpPr txBox="1"/>
          <p:nvPr>
            <p:ph type="title"/>
          </p:nvPr>
        </p:nvSpPr>
        <p:spPr>
          <a:prstGeom prst="rect">
            <a:avLst/>
          </a:prstGeom>
        </p:spPr>
        <p:txBody>
          <a:bodyPr/>
          <a:lstStyle>
            <a:lvl1pPr>
              <a:defRPr sz="4200"/>
            </a:lvl1pPr>
          </a:lstStyle>
          <a:p>
            <a:pPr/>
            <a:r>
              <a:t>Code debug and analysis</a:t>
            </a:r>
          </a:p>
        </p:txBody>
      </p:sp>
      <p:graphicFrame>
        <p:nvGraphicFramePr>
          <p:cNvPr id="1120" name="Table"/>
          <p:cNvGraphicFramePr/>
          <p:nvPr/>
        </p:nvGraphicFramePr>
        <p:xfrm>
          <a:off x="3181171" y="2248097"/>
          <a:ext cx="6655158" cy="64841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21228"/>
                <a:gridCol w="3321228"/>
              </a:tblGrid>
              <a:tr h="383985">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Vocabulary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Meaning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software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Writing a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specification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Description of a task</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design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 written plan, an overview of the solution</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test data</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Input to test the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maintenance</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Keeping the program working and up to date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top-down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main classes first, subsidiary classes later</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independent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Doesn't use other classes of the program in its code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bottom-up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lowest level, independent classes first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driver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Used to test other classes; contains main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composition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has-a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hierarchy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 shown in a tree-like diagram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UML diagram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Graphical representation of relationship between classes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2" name="Analysis…"/>
          <p:cNvSpPr txBox="1"/>
          <p:nvPr>
            <p:ph type="body" idx="1"/>
          </p:nvPr>
        </p:nvSpPr>
        <p:spPr>
          <a:prstGeom prst="rect">
            <a:avLst/>
          </a:prstGeom>
        </p:spPr>
        <p:txBody>
          <a:bodyPr anchor="t"/>
          <a:lstStyle/>
          <a:p>
            <a:pPr marL="491490" indent="-491490" defTabSz="393192">
              <a:spcBef>
                <a:spcPts val="3000"/>
              </a:spcBef>
              <a:buBlip>
                <a:blip r:embed="rId2"/>
              </a:buBlip>
              <a:defRPr sz="3096"/>
            </a:pPr>
            <a:r>
              <a:t>Analysis</a:t>
            </a:r>
          </a:p>
          <a:p>
            <a:pPr marL="491490" indent="-491490" defTabSz="393192">
              <a:spcBef>
                <a:spcPts val="3000"/>
              </a:spcBef>
              <a:buSzPct val="100000"/>
              <a:buChar char="-"/>
              <a:defRPr sz="3096"/>
            </a:pPr>
            <a:r>
              <a:t>Assertions in Java </a:t>
            </a: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r>
              <a:t>preconditions and postconditions</a:t>
            </a:r>
          </a:p>
        </p:txBody>
      </p:sp>
      <p:sp>
        <p:nvSpPr>
          <p:cNvPr id="1123" name="Code debug and analysis"/>
          <p:cNvSpPr txBox="1"/>
          <p:nvPr>
            <p:ph type="title"/>
          </p:nvPr>
        </p:nvSpPr>
        <p:spPr>
          <a:prstGeom prst="rect">
            <a:avLst/>
          </a:prstGeom>
        </p:spPr>
        <p:txBody>
          <a:bodyPr/>
          <a:lstStyle>
            <a:lvl1pPr>
              <a:defRPr sz="4200"/>
            </a:lvl1pPr>
          </a:lstStyle>
          <a:p>
            <a:pPr/>
            <a:r>
              <a:t>Code debug and analysis</a:t>
            </a:r>
          </a:p>
        </p:txBody>
      </p:sp>
      <p:sp>
        <p:nvSpPr>
          <p:cNvPr id="1124" name="import java.util.Scanner;…"/>
          <p:cNvSpPr txBox="1"/>
          <p:nvPr/>
        </p:nvSpPr>
        <p:spPr>
          <a:xfrm>
            <a:off x="1980205" y="4580384"/>
            <a:ext cx="68362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import</a:t>
            </a:r>
            <a:r>
              <a:t> java.util.Scanner;</a:t>
            </a:r>
          </a:p>
          <a:p>
            <a:pPr algn="l">
              <a:defRPr sz="1400">
                <a:solidFill>
                  <a:srgbClr val="000000"/>
                </a:solidFill>
                <a:latin typeface="Courier New"/>
                <a:ea typeface="Courier New"/>
                <a:cs typeface="Courier New"/>
                <a:sym typeface="Courier New"/>
              </a:defRPr>
            </a:pPr>
            <a:r>
              <a:rPr b="1"/>
              <a:t>import</a:t>
            </a:r>
            <a:r>
              <a:t> java.io.IOException;</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AssertionTest1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argv[]) </a:t>
            </a:r>
            <a:r>
              <a:rPr b="1"/>
              <a:t>throws</a:t>
            </a:r>
            <a:r>
              <a:t> IOException {</a:t>
            </a:r>
          </a:p>
          <a:p>
            <a:pPr algn="l">
              <a:defRPr sz="1400">
                <a:solidFill>
                  <a:srgbClr val="000000"/>
                </a:solidFill>
                <a:latin typeface="Courier New"/>
                <a:ea typeface="Courier New"/>
                <a:cs typeface="Courier New"/>
                <a:sym typeface="Courier New"/>
              </a:defRPr>
            </a:pPr>
            <a:r>
              <a:t>      Scanner reader = </a:t>
            </a:r>
            <a:r>
              <a:rPr b="1"/>
              <a:t>new</a:t>
            </a:r>
            <a:r>
              <a:t> </a:t>
            </a:r>
            <a:r>
              <a:rPr>
                <a:solidFill>
                  <a:srgbClr val="021994"/>
                </a:solidFill>
              </a:rPr>
              <a:t>Scanner</a:t>
            </a:r>
            <a:r>
              <a:t>(System.in);      </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a:t>
            </a:r>
            <a:r>
              <a:rPr>
                <a:solidFill>
                  <a:srgbClr val="000000"/>
                </a:solidFill>
              </a:rPr>
              <a:t>(</a:t>
            </a:r>
            <a:r>
              <a:t>"Enter your age: "</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age = reader.</a:t>
            </a:r>
            <a:r>
              <a:rPr>
                <a:solidFill>
                  <a:srgbClr val="021994"/>
                </a:solidFill>
              </a:rPr>
              <a:t>nextInt</a:t>
            </a:r>
            <a:r>
              <a:t>();</a:t>
            </a:r>
          </a:p>
          <a:p>
            <a:pPr algn="l">
              <a:defRPr i="1" sz="1400">
                <a:solidFill>
                  <a:srgbClr val="959395"/>
                </a:solidFill>
                <a:latin typeface="Courier New"/>
                <a:ea typeface="Courier New"/>
                <a:cs typeface="Courier New"/>
                <a:sym typeface="Courier New"/>
              </a:defRPr>
            </a:pPr>
            <a:r>
              <a:rPr i="0">
                <a:solidFill>
                  <a:srgbClr val="000000"/>
                </a:solidFill>
              </a:rPr>
              <a:t>      </a:t>
            </a:r>
            <a:r>
              <a:t>//Assertion.NDEBUG=false;</a:t>
            </a:r>
            <a:endParaRPr i="0">
              <a:solidFill>
                <a:srgbClr val="000000"/>
              </a:solidFill>
            </a:endParaRPr>
          </a:p>
          <a:p>
            <a:pPr algn="l">
              <a:defRPr sz="1400">
                <a:solidFill>
                  <a:srgbClr val="000000"/>
                </a:solidFill>
                <a:latin typeface="Courier New"/>
                <a:ea typeface="Courier New"/>
                <a:cs typeface="Courier New"/>
                <a:sym typeface="Courier New"/>
              </a:defRPr>
            </a:pPr>
            <a:r>
              <a:t>      Assertion.</a:t>
            </a:r>
            <a:r>
              <a:rPr b="1"/>
              <a:t>assert</a:t>
            </a:r>
            <a:r>
              <a:t>(age&gt;=</a:t>
            </a:r>
            <a:r>
              <a:rPr>
                <a:solidFill>
                  <a:srgbClr val="BF8F00"/>
                </a:solidFill>
              </a:rPr>
              <a:t>18</a:t>
            </a:r>
            <a:r>
              <a:t>, </a:t>
            </a:r>
            <a:r>
              <a:rPr>
                <a:solidFill>
                  <a:srgbClr val="CD1D00"/>
                </a:solidFill>
              </a:rPr>
              <a:t>"You are too young to vote"</a:t>
            </a:r>
            <a:r>
              <a:t>);</a:t>
            </a:r>
          </a:p>
          <a:p>
            <a:pPr algn="l">
              <a:defRPr i="1" sz="1400">
                <a:solidFill>
                  <a:srgbClr val="959395"/>
                </a:solidFill>
                <a:latin typeface="Courier New"/>
                <a:ea typeface="Courier New"/>
                <a:cs typeface="Courier New"/>
                <a:sym typeface="Courier New"/>
              </a:defRPr>
            </a:pPr>
            <a:r>
              <a:rPr i="0">
                <a:solidFill>
                  <a:srgbClr val="000000"/>
                </a:solidFill>
              </a:rPr>
              <a:t>      </a:t>
            </a:r>
            <a:r>
              <a:t>// use age</a:t>
            </a:r>
            <a:endParaRPr i="0">
              <a:solidFill>
                <a:srgbClr val="000000"/>
              </a:solidFill>
            </a:endParaRP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"You are eligible to vote"</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6" name="Code debug and analysis"/>
          <p:cNvSpPr txBox="1"/>
          <p:nvPr>
            <p:ph type="title"/>
          </p:nvPr>
        </p:nvSpPr>
        <p:spPr>
          <a:prstGeom prst="rect">
            <a:avLst/>
          </a:prstGeom>
        </p:spPr>
        <p:txBody>
          <a:bodyPr/>
          <a:lstStyle>
            <a:lvl1pPr>
              <a:defRPr sz="4200"/>
            </a:lvl1pPr>
          </a:lstStyle>
          <a:p>
            <a:pPr/>
            <a:r>
              <a:t>Code debug and analysis</a:t>
            </a:r>
          </a:p>
        </p:txBody>
      </p:sp>
      <p:sp>
        <p:nvSpPr>
          <p:cNvPr id="1127" name="Analysis: efficiency considerations…"/>
          <p:cNvSpPr txBox="1"/>
          <p:nvPr>
            <p:ph type="body" idx="1"/>
          </p:nvPr>
        </p:nvSpPr>
        <p:spPr>
          <a:prstGeom prst="rect">
            <a:avLst/>
          </a:prstGeom>
        </p:spPr>
        <p:txBody>
          <a:bodyPr anchor="t"/>
          <a:lstStyle/>
          <a:p>
            <a:pPr>
              <a:buBlip>
                <a:blip r:embed="rId2"/>
              </a:buBlip>
            </a:pPr>
            <a:r>
              <a:t>Analysis: efficiency considerations</a:t>
            </a:r>
          </a:p>
          <a:p>
            <a:pPr>
              <a:buSzPct val="100000"/>
              <a:buChar char="-"/>
            </a:pPr>
            <a:r>
              <a:t>Timewise: CPU occupation</a:t>
            </a:r>
          </a:p>
          <a:p>
            <a:pPr>
              <a:buSzPct val="100000"/>
              <a:buChar char="-"/>
            </a:pPr>
            <a:r>
              <a:t>Spacewise: memory useage</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AP Computer Science A"/>
          <p:cNvSpPr txBox="1"/>
          <p:nvPr>
            <p:ph type="ctrTitle"/>
          </p:nvPr>
        </p:nvSpPr>
        <p:spPr>
          <a:prstGeom prst="rect">
            <a:avLst/>
          </a:prstGeom>
        </p:spPr>
        <p:txBody>
          <a:bodyPr/>
          <a:lstStyle/>
          <a:p>
            <a:pPr/>
            <a:r>
              <a:t>AP Computer Science A</a:t>
            </a:r>
          </a:p>
        </p:txBody>
      </p:sp>
      <p:sp>
        <p:nvSpPr>
          <p:cNvPr id="1130" name="Day 6 Part 1"/>
          <p:cNvSpPr txBox="1"/>
          <p:nvPr>
            <p:ph type="subTitle" sz="quarter" idx="1"/>
          </p:nvPr>
        </p:nvSpPr>
        <p:spPr>
          <a:prstGeom prst="rect">
            <a:avLst/>
          </a:prstGeom>
        </p:spPr>
        <p:txBody>
          <a:bodyPr/>
          <a:lstStyle/>
          <a:p>
            <a:pPr/>
            <a:r>
              <a:t>Day 6 Part 1</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2" name="Exercises &amp; reviews"/>
          <p:cNvSpPr txBox="1"/>
          <p:nvPr>
            <p:ph type="title"/>
          </p:nvPr>
        </p:nvSpPr>
        <p:spPr>
          <a:prstGeom prst="rect">
            <a:avLst/>
          </a:prstGeom>
        </p:spPr>
        <p:txBody>
          <a:bodyPr/>
          <a:lstStyle/>
          <a:p>
            <a:pPr/>
            <a:r>
              <a:t>Exercises &amp; reviews</a:t>
            </a:r>
          </a:p>
        </p:txBody>
      </p:sp>
      <p:sp>
        <p:nvSpPr>
          <p:cNvPr id="1133"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a:p>
            <a:pPr>
              <a:buSzPct val="100000"/>
              <a:buChar char="-"/>
            </a:pPr>
            <a:r>
              <a:t>Code debug and analysis</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5" name="Exercises &amp; reviews"/>
          <p:cNvSpPr txBox="1"/>
          <p:nvPr>
            <p:ph type="title"/>
          </p:nvPr>
        </p:nvSpPr>
        <p:spPr>
          <a:prstGeom prst="rect">
            <a:avLst/>
          </a:prstGeom>
        </p:spPr>
        <p:txBody>
          <a:bodyPr/>
          <a:lstStyle/>
          <a:p>
            <a:pPr/>
            <a:r>
              <a:t>Exercises &amp; reviews</a:t>
            </a:r>
          </a:p>
        </p:txBody>
      </p:sp>
      <p:sp>
        <p:nvSpPr>
          <p:cNvPr id="1136" name="1. A program that reads in a five-digit identification number is to be written. The specification does not state whether zero can be entered as a first digit. The programmer shoul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A program that reads in a five-digit identification number is to be written. The specification does not state whether zero can be entered as a first digit. The programmer should: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Write the code to accept zero as a first digit since zero is a valid digit.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Write the code to reject zero as a first digit since five-digit integers do not start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Eliminate zero as a possibility for any of the digits.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Treat the identification number as a four-digit number if the user enters a number starting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Check with the writer of the specification whether zero is acceptable as a first digit.</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8" name="Exercises &amp; reviews"/>
          <p:cNvSpPr txBox="1"/>
          <p:nvPr>
            <p:ph type="title"/>
          </p:nvPr>
        </p:nvSpPr>
        <p:spPr>
          <a:prstGeom prst="rect">
            <a:avLst/>
          </a:prstGeom>
        </p:spPr>
        <p:txBody>
          <a:bodyPr/>
          <a:lstStyle/>
          <a:p>
            <a:pPr/>
            <a:r>
              <a:t>Exercises &amp; reviews</a:t>
            </a:r>
          </a:p>
        </p:txBody>
      </p:sp>
      <p:sp>
        <p:nvSpPr>
          <p:cNvPr id="1139" name="2. Refer to the following three program descrip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following three program descriptions: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Test whether there exists at least one three-digit integer whose value equals the sum of the squares of its digits.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Read in a three-digit code number and check if it is valid according to some given formula.</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Passwords consist of three digits and three capital letters in any order. Read in a password, and check if there are any repeated characters.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For which of the preceding program descriptions would a </a:t>
            </a:r>
            <a:r>
              <a:rPr i="1"/>
              <a:t>ThreeDigitNumber</a:t>
            </a:r>
            <a:r>
              <a:t> class be suitable?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1" name="Exercises &amp; reviews"/>
          <p:cNvSpPr txBox="1"/>
          <p:nvPr>
            <p:ph type="title"/>
          </p:nvPr>
        </p:nvSpPr>
        <p:spPr>
          <a:prstGeom prst="rect">
            <a:avLst/>
          </a:prstGeom>
        </p:spPr>
        <p:txBody>
          <a:bodyPr/>
          <a:lstStyle/>
          <a:p>
            <a:pPr/>
            <a:r>
              <a:t>Exercises &amp; reviews</a:t>
            </a:r>
          </a:p>
        </p:txBody>
      </p:sp>
      <p:sp>
        <p:nvSpPr>
          <p:cNvPr id="1142" name="3. Top-down programming is illustrated by which of the follow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Top-down programming is illustrated by which of the following?</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Writing a program from top to bottom in Java</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Writing an essay describing how the program will work, without including any Java code</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Using driver programs to test all methods in the order that they're called in the program</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Writing and testing the lowest level methods first and then combining them to form appropriate abstract operations</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Writing the program in terms of the operations to be performed and then refining these operations by adding more detail</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4" name="Exercises &amp; reviews"/>
          <p:cNvSpPr txBox="1"/>
          <p:nvPr>
            <p:ph type="title"/>
          </p:nvPr>
        </p:nvSpPr>
        <p:spPr>
          <a:prstGeom prst="rect">
            <a:avLst/>
          </a:prstGeom>
        </p:spPr>
        <p:txBody>
          <a:bodyPr/>
          <a:lstStyle/>
          <a:p>
            <a:pPr/>
            <a:r>
              <a:t>Exercises &amp; reviews</a:t>
            </a:r>
          </a:p>
        </p:txBody>
      </p:sp>
      <p:sp>
        <p:nvSpPr>
          <p:cNvPr id="1145" name="4. Which of the following should influence your choice of a particular algorith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of the following should influence your choice of a particular algorithm?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The run time of the algorithm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The memory requirements of the algorithm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The ease with which the logic of the algorithm can be understood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7" name="Exercises &amp; reviews"/>
          <p:cNvSpPr txBox="1"/>
          <p:nvPr>
            <p:ph type="title"/>
          </p:nvPr>
        </p:nvSpPr>
        <p:spPr>
          <a:prstGeom prst="rect">
            <a:avLst/>
          </a:prstGeom>
        </p:spPr>
        <p:txBody>
          <a:bodyPr/>
          <a:lstStyle/>
          <a:p>
            <a:pPr/>
            <a:r>
              <a:t>Exercises &amp; reviews</a:t>
            </a:r>
          </a:p>
        </p:txBody>
      </p:sp>
      <p:sp>
        <p:nvSpPr>
          <p:cNvPr id="1148" name="5. A list of numbers is stored in a sorted array. It is required that the list be maintained in sorted order. This requirement leads to inefficient execution for which of the following proce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A list of numbers is stored in a sorted array. It is required that the list be maintained in sorted order. This requirement leads to inefficient execution for which of the following processes?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Summing the five smallest numbers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Finding the maximum value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Inserting and deleting numbers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Java basics"/>
          <p:cNvSpPr txBox="1"/>
          <p:nvPr>
            <p:ph type="title"/>
          </p:nvPr>
        </p:nvSpPr>
        <p:spPr>
          <a:prstGeom prst="rect">
            <a:avLst/>
          </a:prstGeom>
        </p:spPr>
        <p:txBody>
          <a:bodyPr/>
          <a:lstStyle/>
          <a:p>
            <a:pPr/>
            <a:r>
              <a:t>Java basics</a:t>
            </a:r>
          </a:p>
        </p:txBody>
      </p:sp>
      <p:sp>
        <p:nvSpPr>
          <p:cNvPr id="185" name="Primitive data types"/>
          <p:cNvSpPr txBox="1"/>
          <p:nvPr>
            <p:ph type="body" sz="quarter" idx="1"/>
          </p:nvPr>
        </p:nvSpPr>
        <p:spPr>
          <a:xfrm>
            <a:off x="1270000" y="2768600"/>
            <a:ext cx="10464800" cy="1981003"/>
          </a:xfrm>
          <a:prstGeom prst="rect">
            <a:avLst/>
          </a:prstGeom>
        </p:spPr>
        <p:txBody>
          <a:bodyPr anchor="t"/>
          <a:lstStyle>
            <a:lvl1pPr>
              <a:buBlip>
                <a:blip r:embed="rId2"/>
              </a:buBlip>
            </a:lvl1pPr>
          </a:lstStyle>
          <a:p>
            <a:pPr/>
            <a:r>
              <a:t>Primitive data types</a:t>
            </a:r>
          </a:p>
        </p:txBody>
      </p:sp>
      <p:sp>
        <p:nvSpPr>
          <p:cNvPr id="186" name="byte:     8 bits, signed 2’s complement…"/>
          <p:cNvSpPr txBox="1"/>
          <p:nvPr/>
        </p:nvSpPr>
        <p:spPr>
          <a:xfrm>
            <a:off x="1928624" y="3819349"/>
            <a:ext cx="7738384" cy="49746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600"/>
              </a:spcBef>
              <a:defRPr sz="2200"/>
            </a:pPr>
            <a:r>
              <a:t>byte:     8 bits, signed 2’s complement</a:t>
            </a:r>
          </a:p>
          <a:p>
            <a:pPr algn="l">
              <a:spcBef>
                <a:spcPts val="1600"/>
              </a:spcBef>
              <a:defRPr sz="2200"/>
            </a:pPr>
            <a:r>
              <a:t>short:    16 bits, signed 2’s complement</a:t>
            </a:r>
          </a:p>
          <a:p>
            <a:pPr algn="l">
              <a:spcBef>
                <a:spcPts val="1600"/>
              </a:spcBef>
              <a:defRPr sz="2200"/>
            </a:pPr>
            <a:r>
              <a:t>int:      32 bits, signed 2’s complement</a:t>
            </a:r>
          </a:p>
          <a:p>
            <a:pPr algn="l">
              <a:spcBef>
                <a:spcPts val="1600"/>
              </a:spcBef>
              <a:defRPr sz="2200"/>
            </a:pPr>
            <a:r>
              <a:t>long:    64 bits, signed 2’s complement</a:t>
            </a:r>
          </a:p>
          <a:p>
            <a:pPr algn="l">
              <a:spcBef>
                <a:spcPts val="1600"/>
              </a:spcBef>
              <a:defRPr sz="2200"/>
            </a:pPr>
            <a:r>
              <a:t>float:    32 bits, single precision</a:t>
            </a:r>
          </a:p>
          <a:p>
            <a:pPr algn="l">
              <a:spcBef>
                <a:spcPts val="1600"/>
              </a:spcBef>
              <a:defRPr sz="2200"/>
            </a:pPr>
            <a:r>
              <a:t>double:  64 bits, double precision</a:t>
            </a:r>
          </a:p>
          <a:p>
            <a:pPr algn="l">
              <a:spcBef>
                <a:spcPts val="1600"/>
              </a:spcBef>
              <a:defRPr sz="2200"/>
            </a:pPr>
            <a:r>
              <a:t>boolean: true or false</a:t>
            </a:r>
          </a:p>
          <a:p>
            <a:pPr algn="l">
              <a:spcBef>
                <a:spcPts val="1600"/>
              </a:spcBef>
              <a:defRPr sz="2200"/>
            </a:pPr>
            <a:r>
              <a:t>char:     16 bits, unicode</a:t>
            </a:r>
          </a:p>
        </p:txBody>
      </p:sp>
      <p:sp>
        <p:nvSpPr>
          <p:cNvPr id="187" name="1 Byte = 8 bits!"/>
          <p:cNvSpPr txBox="1"/>
          <p:nvPr/>
        </p:nvSpPr>
        <p:spPr>
          <a:xfrm rot="20220000">
            <a:off x="7750124" y="5916533"/>
            <a:ext cx="473926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Byte = 8 bits!</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0" name="Exercises &amp; reviews"/>
          <p:cNvSpPr txBox="1"/>
          <p:nvPr>
            <p:ph type="title"/>
          </p:nvPr>
        </p:nvSpPr>
        <p:spPr>
          <a:prstGeom prst="rect">
            <a:avLst/>
          </a:prstGeom>
        </p:spPr>
        <p:txBody>
          <a:bodyPr/>
          <a:lstStyle/>
          <a:p>
            <a:pPr/>
            <a:r>
              <a:t>Exercises &amp; reviews</a:t>
            </a:r>
          </a:p>
        </p:txBody>
      </p:sp>
      <p:sp>
        <p:nvSpPr>
          <p:cNvPr id="1151" name="6. Which of the following is not necessarily a feature of a robust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Which of the following is not necessarily a feature of a robust program?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Does not allow execution to proceed with invalid data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Uses algorithms that give correct answers for extreme data values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Will run on any computer without modification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Will not allow division by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Will anticipate the types of errors that users of the program may make</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3" name="Exercises &amp; reviews"/>
          <p:cNvSpPr txBox="1"/>
          <p:nvPr>
            <p:ph type="title"/>
          </p:nvPr>
        </p:nvSpPr>
        <p:spPr>
          <a:prstGeom prst="rect">
            <a:avLst/>
          </a:prstGeom>
        </p:spPr>
        <p:txBody>
          <a:bodyPr/>
          <a:lstStyle/>
          <a:p>
            <a:pPr/>
            <a:r>
              <a:t>Exercises &amp; reviews</a:t>
            </a:r>
          </a:p>
        </p:txBody>
      </p:sp>
      <p:sp>
        <p:nvSpPr>
          <p:cNvPr id="1154" name="7. A certain freight company charges its customers for shipping overseas according to this scal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certain freight company charges its customers for shipping overseas according to this scale:</a:t>
            </a:r>
          </a:p>
          <a:p>
            <a:pPr marL="0" indent="0">
              <a:lnSpc>
                <a:spcPts val="3800"/>
              </a:lnSpc>
              <a:spcBef>
                <a:spcPts val="1200"/>
              </a:spcBef>
              <a:buSzTx/>
              <a:buNone/>
              <a:defRPr sz="1800">
                <a:solidFill>
                  <a:srgbClr val="000000"/>
                </a:solidFill>
                <a:latin typeface="Times"/>
                <a:ea typeface="Times"/>
                <a:cs typeface="Times"/>
                <a:sym typeface="Times"/>
              </a:defRPr>
            </a:pPr>
            <a:r>
              <a:t>        $80 per ton for a weight of 10 tons or less</a:t>
            </a:r>
          </a:p>
          <a:p>
            <a:pPr marL="0" indent="0">
              <a:lnSpc>
                <a:spcPts val="3800"/>
              </a:lnSpc>
              <a:spcBef>
                <a:spcPts val="1200"/>
              </a:spcBef>
              <a:buSzTx/>
              <a:buNone/>
              <a:defRPr sz="1800">
                <a:solidFill>
                  <a:srgbClr val="000000"/>
                </a:solidFill>
                <a:latin typeface="Times"/>
                <a:ea typeface="Times"/>
                <a:cs typeface="Times"/>
                <a:sym typeface="Times"/>
              </a:defRPr>
            </a:pPr>
            <a:r>
              <a:t>        $40 per ton for each additional ton over 10 tons but not exceeding 25 tons</a:t>
            </a:r>
          </a:p>
          <a:p>
            <a:pPr marL="0" indent="0">
              <a:lnSpc>
                <a:spcPts val="3800"/>
              </a:lnSpc>
              <a:spcBef>
                <a:spcPts val="1200"/>
              </a:spcBef>
              <a:buSzTx/>
              <a:buNone/>
              <a:defRPr sz="1800">
                <a:solidFill>
                  <a:srgbClr val="000000"/>
                </a:solidFill>
                <a:latin typeface="Times"/>
                <a:ea typeface="Times"/>
                <a:cs typeface="Times"/>
                <a:sym typeface="Times"/>
              </a:defRPr>
            </a:pPr>
            <a:r>
              <a:t>        $30 per ton for each additional ton over 25 tons</a:t>
            </a:r>
          </a:p>
          <a:p>
            <a:pPr marL="0" indent="0">
              <a:lnSpc>
                <a:spcPts val="3800"/>
              </a:lnSpc>
              <a:spcBef>
                <a:spcPts val="1200"/>
              </a:spcBef>
              <a:buSzTx/>
              <a:buNone/>
              <a:defRPr sz="1800">
                <a:solidFill>
                  <a:srgbClr val="000000"/>
                </a:solidFill>
                <a:latin typeface="Times"/>
                <a:ea typeface="Times"/>
                <a:cs typeface="Times"/>
                <a:sym typeface="Times"/>
              </a:defRPr>
            </a:pPr>
            <a:r>
              <a:t>For example, to ship a weight of 12 tons will cost 10(80) + 2(40) = $880. To ship 26 tons will cost 10(80) + 15(40) + 1(30) = $1430. A method takes as parameter an integer that represents a valid shipping weight and outputs the charge for the shipment. Which of the following is the smallest set of input values for shipping weights that will adequately test this method?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10, 25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5, 15,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5, 10, 15, 20, 25, 30</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6" name="Exercises &amp; reviews"/>
          <p:cNvSpPr txBox="1"/>
          <p:nvPr>
            <p:ph type="title"/>
          </p:nvPr>
        </p:nvSpPr>
        <p:spPr>
          <a:prstGeom prst="rect">
            <a:avLst/>
          </a:prstGeom>
        </p:spPr>
        <p:txBody>
          <a:bodyPr/>
          <a:lstStyle/>
          <a:p>
            <a:pPr/>
            <a:r>
              <a:t>Exercises &amp; reviews</a:t>
            </a:r>
          </a:p>
        </p:txBody>
      </p:sp>
      <p:sp>
        <p:nvSpPr>
          <p:cNvPr id="1157" name="8. A code segment calculates the mean of values stored in integers n1, n2, n3, and n4 and stores the result in average, which is of type double. What kind of error is caused with this state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A code segment calculates the mean of values stored in integers </a:t>
            </a:r>
            <a:r>
              <a:rPr i="1"/>
              <a:t>n1</a:t>
            </a:r>
            <a:r>
              <a:t>, </a:t>
            </a:r>
            <a:r>
              <a:rPr i="1"/>
              <a:t>n2</a:t>
            </a:r>
            <a:r>
              <a:t>, </a:t>
            </a:r>
            <a:r>
              <a:rPr i="1"/>
              <a:t>n3</a:t>
            </a:r>
            <a:r>
              <a:t>, and </a:t>
            </a:r>
            <a:r>
              <a:rPr i="1"/>
              <a:t>n4</a:t>
            </a:r>
            <a:r>
              <a:t> and stores the result in </a:t>
            </a:r>
            <a:r>
              <a:rPr i="1"/>
              <a:t>average</a:t>
            </a:r>
            <a:r>
              <a:t>, which is of type </a:t>
            </a:r>
            <a:r>
              <a:rPr i="1"/>
              <a:t>double</a:t>
            </a:r>
            <a:r>
              <a:t>. What kind of error is caused with this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Logic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Run-time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Overflow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Syntax</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Type mismatch</a:t>
            </a:r>
          </a:p>
        </p:txBody>
      </p:sp>
      <p:sp>
        <p:nvSpPr>
          <p:cNvPr id="1158" name="double average = n1 + n2 + n3 + n4 / (double) 4;"/>
          <p:cNvSpPr txBox="1"/>
          <p:nvPr/>
        </p:nvSpPr>
        <p:spPr>
          <a:xfrm>
            <a:off x="2115972" y="3521327"/>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average = n1 + n2 + n3 + n4 / (</a:t>
            </a:r>
            <a:r>
              <a:rPr b="1"/>
              <a:t>double</a:t>
            </a:r>
            <a:r>
              <a:t>) </a:t>
            </a:r>
            <a:r>
              <a:rPr>
                <a:solidFill>
                  <a:srgbClr val="BF8F00"/>
                </a:solidFill>
              </a:rPr>
              <a:t>4</a:t>
            </a:r>
            <a:r>
              <a:t>;</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0" name="Exercises &amp; reviews"/>
          <p:cNvSpPr txBox="1"/>
          <p:nvPr>
            <p:ph type="title"/>
          </p:nvPr>
        </p:nvSpPr>
        <p:spPr>
          <a:prstGeom prst="rect">
            <a:avLst/>
          </a:prstGeom>
        </p:spPr>
        <p:txBody>
          <a:bodyPr/>
          <a:lstStyle/>
          <a:p>
            <a:pPr/>
            <a:r>
              <a:t>Exercises &amp; reviews</a:t>
            </a:r>
          </a:p>
        </p:txBody>
      </p:sp>
      <p:sp>
        <p:nvSpPr>
          <p:cNvPr id="1161" name="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compile 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While editing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As soon as the data from the input file is read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During evaluation of the expressions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When at least one incorrect value for the expressions is output</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3" name="Exercises &amp; reviews"/>
          <p:cNvSpPr txBox="1"/>
          <p:nvPr>
            <p:ph type="title"/>
          </p:nvPr>
        </p:nvSpPr>
        <p:spPr>
          <a:prstGeom prst="rect">
            <a:avLst/>
          </a:prstGeom>
        </p:spPr>
        <p:txBody>
          <a:bodyPr/>
          <a:lstStyle/>
          <a:p>
            <a:pPr/>
            <a:r>
              <a:t>Exercises &amp; reviews</a:t>
            </a:r>
          </a:p>
        </p:txBody>
      </p:sp>
      <p:sp>
        <p:nvSpPr>
          <p:cNvPr id="1164" name="10. Which best describes the precondition of a method? It is an assertion tha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Which best describes the precondition of a method? It is an assertion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describes precisely the conditions that must be true at the time the method is called.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initializes the parameters of the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describes the effect of the method on its postcondition.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explains what the method does.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states what the initial values of the local variables in the method must be.</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6" name="Exercises &amp; reviews"/>
          <p:cNvSpPr txBox="1"/>
          <p:nvPr>
            <p:ph type="title"/>
          </p:nvPr>
        </p:nvSpPr>
        <p:spPr>
          <a:prstGeom prst="rect">
            <a:avLst/>
          </a:prstGeom>
        </p:spPr>
        <p:txBody>
          <a:bodyPr/>
          <a:lstStyle/>
          <a:p>
            <a:pPr/>
            <a:r>
              <a:t>Exercises &amp; reviews</a:t>
            </a:r>
          </a:p>
        </p:txBody>
      </p:sp>
      <p:sp>
        <p:nvSpPr>
          <p:cNvPr id="1167" name="11. Consider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 following code fragment: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initial setups for </a:t>
            </a:r>
            <a:r>
              <a:rPr i="1"/>
              <a:t>a1</a:t>
            </a:r>
            <a:r>
              <a:t>, </a:t>
            </a:r>
            <a:r>
              <a:rPr i="1"/>
              <a:t>a2</a:t>
            </a:r>
            <a:r>
              <a:t>, and </a:t>
            </a:r>
            <a:r>
              <a:rPr i="1"/>
              <a:t>a3</a:t>
            </a:r>
            <a:r>
              <a:t> will cause</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(1) the least number of computer operations (best case) and</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(2) the greatest number of computer operations (worst case)?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 largest value in </a:t>
            </a:r>
            <a:r>
              <a:rPr i="1"/>
              <a:t>a1</a:t>
            </a:r>
            <a:r>
              <a:t> or </a:t>
            </a:r>
            <a:r>
              <a:rPr i="1"/>
              <a:t>a2</a:t>
            </a:r>
            <a:r>
              <a:t> (2) largest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 largest value in </a:t>
            </a:r>
            <a:r>
              <a:rPr i="1"/>
              <a:t>a2</a:t>
            </a:r>
            <a:r>
              <a:t> or </a:t>
            </a:r>
            <a:r>
              <a:rPr i="1"/>
              <a:t>a3</a:t>
            </a:r>
            <a:r>
              <a:t> (2) largest value in </a:t>
            </a:r>
            <a:r>
              <a:rPr i="1"/>
              <a:t>a1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 smallest value in </a:t>
            </a:r>
            <a:r>
              <a:rPr i="1"/>
              <a:t>a1</a:t>
            </a:r>
            <a:r>
              <a:t> (2) largest value in </a:t>
            </a:r>
            <a:r>
              <a:rPr i="1"/>
              <a:t>a2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 largest value in </a:t>
            </a:r>
            <a:r>
              <a:rPr i="1"/>
              <a:t>a2</a:t>
            </a:r>
            <a:r>
              <a:t> (2) smallest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(1) smallest value in </a:t>
            </a:r>
            <a:r>
              <a:rPr i="1"/>
              <a:t>a1</a:t>
            </a:r>
            <a:r>
              <a:t> or </a:t>
            </a:r>
            <a:r>
              <a:rPr i="1"/>
              <a:t>a2</a:t>
            </a:r>
            <a:r>
              <a:t> (2) largest value in </a:t>
            </a:r>
            <a:r>
              <a:rPr i="1"/>
              <a:t>a3</a:t>
            </a:r>
          </a:p>
        </p:txBody>
      </p:sp>
      <p:sp>
        <p:nvSpPr>
          <p:cNvPr id="1168" name="//Precondition: a1, a2, a3 contain 3 distinct integers.…"/>
          <p:cNvSpPr txBox="1"/>
          <p:nvPr/>
        </p:nvSpPr>
        <p:spPr>
          <a:xfrm>
            <a:off x="2328298" y="3172312"/>
            <a:ext cx="532723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a1, a2, a3 contain 3 distinct integers.</a:t>
            </a:r>
          </a:p>
          <a:p>
            <a:pPr algn="l">
              <a:defRPr i="1" sz="1200">
                <a:solidFill>
                  <a:srgbClr val="959395"/>
                </a:solidFill>
                <a:latin typeface="Courier New"/>
                <a:ea typeface="Courier New"/>
                <a:cs typeface="Courier New"/>
                <a:sym typeface="Courier New"/>
              </a:defRPr>
            </a:pPr>
            <a:r>
              <a:t>//Postcondition: max contains the largest of a1, a2, a3.</a:t>
            </a:r>
          </a:p>
          <a:p>
            <a:pPr algn="l">
              <a:defRPr i="1" sz="1200">
                <a:solidFill>
                  <a:srgbClr val="959395"/>
                </a:solidFill>
                <a:latin typeface="Courier New"/>
                <a:ea typeface="Courier New"/>
                <a:cs typeface="Courier New"/>
                <a:sym typeface="Courier New"/>
              </a:defRPr>
            </a:pPr>
            <a:r>
              <a:t>//first set max equal to larger of a1 and a2</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if</a:t>
            </a:r>
            <a:r>
              <a:rPr i="0">
                <a:solidFill>
                  <a:srgbClr val="000000"/>
                </a:solidFill>
              </a:rPr>
              <a:t> (a1 &gt; a2)</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max = a1;</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else</a:t>
            </a:r>
            <a:endParaRPr b="1"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max = a2;</a:t>
            </a:r>
            <a:endParaRPr i="0">
              <a:solidFill>
                <a:srgbClr val="000000"/>
              </a:solidFill>
            </a:endParaRPr>
          </a:p>
          <a:p>
            <a:pPr algn="l">
              <a:defRPr i="1" sz="1200">
                <a:solidFill>
                  <a:srgbClr val="959395"/>
                </a:solidFill>
                <a:latin typeface="Courier New"/>
                <a:ea typeface="Courier New"/>
                <a:cs typeface="Courier New"/>
                <a:sym typeface="Courier New"/>
              </a:defRPr>
            </a:pPr>
            <a:r>
              <a:t>//set max equal to larger of max and a3</a:t>
            </a:r>
            <a:endParaRPr i="0">
              <a:solidFill>
                <a:srgbClr val="000000"/>
              </a:solidFill>
            </a:endParaRPr>
          </a:p>
          <a:p>
            <a:pPr algn="l">
              <a:defRPr sz="1200">
                <a:solidFill>
                  <a:srgbClr val="000000"/>
                </a:solidFill>
                <a:latin typeface="Courier New"/>
                <a:ea typeface="Courier New"/>
                <a:cs typeface="Courier New"/>
                <a:sym typeface="Courier New"/>
              </a:defRPr>
            </a:pPr>
            <a:r>
              <a:rPr b="1"/>
              <a:t>if</a:t>
            </a:r>
            <a:r>
              <a:t> (max &lt; a3)</a:t>
            </a:r>
          </a:p>
          <a:p>
            <a:pPr algn="l">
              <a:defRPr sz="1200">
                <a:solidFill>
                  <a:srgbClr val="000000"/>
                </a:solidFill>
                <a:latin typeface="Courier New"/>
                <a:ea typeface="Courier New"/>
                <a:cs typeface="Courier New"/>
                <a:sym typeface="Courier New"/>
              </a:defRPr>
            </a:pPr>
            <a:r>
              <a:t>    max = a3;</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0" name="Exercises &amp; reviews"/>
          <p:cNvSpPr txBox="1"/>
          <p:nvPr>
            <p:ph type="title"/>
          </p:nvPr>
        </p:nvSpPr>
        <p:spPr>
          <a:prstGeom prst="rect">
            <a:avLst/>
          </a:prstGeom>
        </p:spPr>
        <p:txBody>
          <a:bodyPr/>
          <a:lstStyle/>
          <a:p>
            <a:pPr/>
            <a:r>
              <a:t>Exercises &amp; reviews</a:t>
            </a:r>
          </a:p>
        </p:txBody>
      </p:sp>
      <p:sp>
        <p:nvSpPr>
          <p:cNvPr id="1171"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precondition for the </a:t>
            </a:r>
            <a:r>
              <a:rPr i="1"/>
              <a:t>while</a:t>
            </a:r>
            <a:r>
              <a:t> loop?</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72" name="//Compute the mean of integers 1 .. N.…"/>
          <p:cNvSpPr txBox="1"/>
          <p:nvPr/>
        </p:nvSpPr>
        <p:spPr>
          <a:xfrm>
            <a:off x="2211467" y="3207847"/>
            <a:ext cx="4595590"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//Compute the mean of integers 1 .. N.</a:t>
            </a:r>
          </a:p>
          <a:p>
            <a:pPr algn="l">
              <a:defRPr i="1" sz="1200">
                <a:solidFill>
                  <a:srgbClr val="959395"/>
                </a:solidFill>
                <a:latin typeface="Courier New"/>
                <a:ea typeface="Courier New"/>
                <a:cs typeface="Courier New"/>
                <a:sym typeface="Courier New"/>
              </a:defRPr>
            </a:pPr>
            <a:r>
              <a:t>//N is an integer &gt;= 1 and has been initialized.</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k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double</a:t>
            </a:r>
            <a:r>
              <a:t> mean, sum = </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while</a:t>
            </a:r>
            <a:r>
              <a:t> (k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loop body */</a:t>
            </a:r>
            <a:endParaRPr i="1">
              <a:solidFill>
                <a:srgbClr val="959395"/>
              </a:solidFill>
            </a:endParaRP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mean = sum / N;</a:t>
            </a:r>
          </a:p>
        </p:txBody>
      </p:sp>
      <p:sp>
        <p:nvSpPr>
          <p:cNvPr id="1173" name="k &gt;= N, sum = 1.0"/>
          <p:cNvSpPr txBox="1"/>
          <p:nvPr/>
        </p:nvSpPr>
        <p:spPr>
          <a:xfrm>
            <a:off x="2587507" y="5473699"/>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&gt;= N, sum = </a:t>
            </a:r>
            <a:r>
              <a:rPr>
                <a:solidFill>
                  <a:srgbClr val="BF8F00"/>
                </a:solidFill>
              </a:rPr>
              <a:t>1.0</a:t>
            </a:r>
          </a:p>
        </p:txBody>
      </p:sp>
      <p:sp>
        <p:nvSpPr>
          <p:cNvPr id="1174" name="sum = 1 + 2 + 3 + ... + k"/>
          <p:cNvSpPr txBox="1"/>
          <p:nvPr/>
        </p:nvSpPr>
        <p:spPr>
          <a:xfrm>
            <a:off x="2588234" y="5838350"/>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sum = </a:t>
            </a:r>
            <a:r>
              <a:rPr>
                <a:solidFill>
                  <a:srgbClr val="BF8F00"/>
                </a:solidFill>
              </a:rPr>
              <a:t>1</a:t>
            </a:r>
            <a:r>
              <a:t> + </a:t>
            </a:r>
            <a:r>
              <a:rPr>
                <a:solidFill>
                  <a:srgbClr val="BF8F00"/>
                </a:solidFill>
              </a:rPr>
              <a:t>2</a:t>
            </a:r>
            <a:r>
              <a:t> + </a:t>
            </a:r>
            <a:r>
              <a:rPr>
                <a:solidFill>
                  <a:srgbClr val="BF8F00"/>
                </a:solidFill>
              </a:rPr>
              <a:t>3</a:t>
            </a:r>
            <a:r>
              <a:t> + ... + k</a:t>
            </a:r>
          </a:p>
        </p:txBody>
      </p:sp>
      <p:sp>
        <p:nvSpPr>
          <p:cNvPr id="1175" name="k &lt; N, sum = 1.0"/>
          <p:cNvSpPr txBox="1"/>
          <p:nvPr/>
        </p:nvSpPr>
        <p:spPr>
          <a:xfrm>
            <a:off x="2607834" y="6242530"/>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&lt; N, sum = </a:t>
            </a:r>
            <a:r>
              <a:rPr>
                <a:solidFill>
                  <a:srgbClr val="BF8F00"/>
                </a:solidFill>
              </a:rPr>
              <a:t>1.0</a:t>
            </a:r>
          </a:p>
        </p:txBody>
      </p:sp>
      <p:sp>
        <p:nvSpPr>
          <p:cNvPr id="1176" name="N &gt;= 1, k = 1, sum = 1.0"/>
          <p:cNvSpPr txBox="1"/>
          <p:nvPr/>
        </p:nvSpPr>
        <p:spPr>
          <a:xfrm>
            <a:off x="2614318" y="6649497"/>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N &gt;= </a:t>
            </a:r>
            <a:r>
              <a:rPr>
                <a:solidFill>
                  <a:srgbClr val="BF8F00"/>
                </a:solidFill>
              </a:rPr>
              <a:t>1</a:t>
            </a:r>
            <a:r>
              <a:t>, k = </a:t>
            </a:r>
            <a:r>
              <a:rPr>
                <a:solidFill>
                  <a:srgbClr val="BF8F00"/>
                </a:solidFill>
              </a:rPr>
              <a:t>1</a:t>
            </a:r>
            <a:r>
              <a:t>, sum = </a:t>
            </a:r>
            <a:r>
              <a:rPr>
                <a:solidFill>
                  <a:srgbClr val="BF8F00"/>
                </a:solidFill>
              </a:rPr>
              <a:t>1.0</a:t>
            </a:r>
          </a:p>
        </p:txBody>
      </p:sp>
      <p:sp>
        <p:nvSpPr>
          <p:cNvPr id="1177" name="mean = sum / N"/>
          <p:cNvSpPr txBox="1"/>
          <p:nvPr/>
        </p:nvSpPr>
        <p:spPr>
          <a:xfrm>
            <a:off x="2606674" y="704645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mean = sum / N</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9" name="Exercises &amp; reviews"/>
          <p:cNvSpPr txBox="1"/>
          <p:nvPr>
            <p:ph type="title"/>
          </p:nvPr>
        </p:nvSpPr>
        <p:spPr>
          <a:prstGeom prst="rect">
            <a:avLst/>
          </a:prstGeom>
        </p:spPr>
        <p:txBody>
          <a:bodyPr/>
          <a:lstStyle/>
          <a:p>
            <a:pPr/>
            <a:r>
              <a:t>Exercises &amp; reviews</a:t>
            </a:r>
          </a:p>
        </p:txBody>
      </p:sp>
      <p:sp>
        <p:nvSpPr>
          <p:cNvPr id="1180" name="13.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postcondition for method </a:t>
            </a:r>
            <a:r>
              <a:rPr i="1"/>
              <a:t>mystery</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81" name="//Precondition: a and b are initialized integers.…"/>
          <p:cNvSpPr txBox="1"/>
          <p:nvPr/>
        </p:nvSpPr>
        <p:spPr>
          <a:xfrm>
            <a:off x="2087335" y="3173174"/>
            <a:ext cx="468704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 and b are initialized integers.</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static int</a:t>
            </a:r>
            <a:r>
              <a:t> </a:t>
            </a:r>
            <a:r>
              <a:rPr>
                <a:solidFill>
                  <a:srgbClr val="021994"/>
                </a:solidFill>
              </a:rPr>
              <a:t>mystery</a:t>
            </a:r>
            <a:r>
              <a:t>(</a:t>
            </a:r>
            <a:r>
              <a:rPr b="1"/>
              <a:t>int</a:t>
            </a:r>
            <a:r>
              <a:t> a, </a:t>
            </a:r>
            <a:r>
              <a:rPr b="1"/>
              <a:t>int</a:t>
            </a:r>
            <a:r>
              <a:t> b)</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total = </a:t>
            </a:r>
            <a:r>
              <a:rPr>
                <a:solidFill>
                  <a:srgbClr val="BF8F00"/>
                </a:solidFill>
              </a:rPr>
              <a:t>0</a:t>
            </a:r>
            <a:r>
              <a:t>, count = </a:t>
            </a:r>
            <a:r>
              <a:rPr>
                <a:solidFill>
                  <a:srgbClr val="BF8F00"/>
                </a:solidFill>
              </a:rPr>
              <a:t>1</a:t>
            </a:r>
            <a:r>
              <a:t>;</a:t>
            </a:r>
          </a:p>
          <a:p>
            <a:pPr algn="l">
              <a:defRPr sz="1200">
                <a:solidFill>
                  <a:srgbClr val="000000"/>
                </a:solidFill>
                <a:latin typeface="Courier New"/>
                <a:ea typeface="Courier New"/>
                <a:cs typeface="Courier New"/>
                <a:sym typeface="Courier New"/>
              </a:defRPr>
            </a:pPr>
            <a:r>
              <a:t>    </a:t>
            </a:r>
            <a:r>
              <a:rPr b="1"/>
              <a:t>while</a:t>
            </a:r>
            <a:r>
              <a:t> (count &lt;=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total += a;</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total;</a:t>
            </a:r>
          </a:p>
          <a:p>
            <a:pPr algn="l">
              <a:defRPr sz="1200">
                <a:solidFill>
                  <a:srgbClr val="000000"/>
                </a:solidFill>
                <a:latin typeface="Courier New"/>
                <a:ea typeface="Courier New"/>
                <a:cs typeface="Courier New"/>
                <a:sym typeface="Courier New"/>
              </a:defRPr>
            </a:pPr>
            <a:r>
              <a:t>}</a:t>
            </a:r>
          </a:p>
        </p:txBody>
      </p:sp>
      <p:sp>
        <p:nvSpPr>
          <p:cNvPr id="1182" name="total = a + b"/>
          <p:cNvSpPr txBox="1"/>
          <p:nvPr/>
        </p:nvSpPr>
        <p:spPr>
          <a:xfrm>
            <a:off x="2597433" y="5839990"/>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83" name="total = ab"/>
          <p:cNvSpPr txBox="1"/>
          <p:nvPr/>
        </p:nvSpPr>
        <p:spPr>
          <a:xfrm>
            <a:off x="2605022" y="6233505"/>
            <a:ext cx="10898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a</a:t>
            </a:r>
            <a:r>
              <a:rPr baseline="31999"/>
              <a:t>b</a:t>
            </a:r>
          </a:p>
        </p:txBody>
      </p:sp>
      <p:sp>
        <p:nvSpPr>
          <p:cNvPr id="1184" name="total = ba"/>
          <p:cNvSpPr txBox="1"/>
          <p:nvPr/>
        </p:nvSpPr>
        <p:spPr>
          <a:xfrm>
            <a:off x="2605016" y="6621311"/>
            <a:ext cx="108981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b</a:t>
            </a:r>
            <a:r>
              <a:rPr baseline="31999"/>
              <a:t>a</a:t>
            </a:r>
          </a:p>
        </p:txBody>
      </p:sp>
      <p:sp>
        <p:nvSpPr>
          <p:cNvPr id="1185" name="total = a * b"/>
          <p:cNvSpPr txBox="1"/>
          <p:nvPr/>
        </p:nvSpPr>
        <p:spPr>
          <a:xfrm>
            <a:off x="2599925" y="7018587"/>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86" name="total = a / b"/>
          <p:cNvSpPr txBox="1"/>
          <p:nvPr/>
        </p:nvSpPr>
        <p:spPr>
          <a:xfrm>
            <a:off x="2607552" y="7402632"/>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8" name="Exercises &amp; reviews"/>
          <p:cNvSpPr txBox="1"/>
          <p:nvPr>
            <p:ph type="title"/>
          </p:nvPr>
        </p:nvSpPr>
        <p:spPr>
          <a:prstGeom prst="rect">
            <a:avLst/>
          </a:prstGeom>
        </p:spPr>
        <p:txBody>
          <a:bodyPr/>
          <a:lstStyle/>
          <a:p>
            <a:pPr/>
            <a:r>
              <a:t>Exercises &amp; reviews</a:t>
            </a:r>
          </a:p>
        </p:txBody>
      </p:sp>
      <p:sp>
        <p:nvSpPr>
          <p:cNvPr id="1189" name="14. A program is to be written that prints an invoice for a small store. A copy of the invoice will be given to the customer and will displa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A program is to be written that prints an invoice for a small store. A copy of the invoice will be given to the customer and will display</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A list of items purchased.</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quantity, unit price, and total price for each item.</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amount due.</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Three candidate classes for this program are </a:t>
            </a:r>
            <a:r>
              <a:rPr i="1"/>
              <a:t>Invoice</a:t>
            </a:r>
            <a:r>
              <a:t>, </a:t>
            </a:r>
            <a:r>
              <a:rPr i="1"/>
              <a:t>Item</a:t>
            </a:r>
            <a:r>
              <a:t>, and </a:t>
            </a:r>
            <a:r>
              <a:rPr i="1"/>
              <a:t>ItemList</a:t>
            </a:r>
            <a:r>
              <a:t>, where an </a:t>
            </a:r>
            <a:r>
              <a:rPr i="1"/>
              <a:t>Item</a:t>
            </a:r>
            <a:r>
              <a:t> is a single item purchased and </a:t>
            </a:r>
            <a:r>
              <a:rPr i="1"/>
              <a:t>ItemList</a:t>
            </a:r>
            <a:r>
              <a:t> is the list of all items purchased. Which class is a reasonable choice to be responsible for the </a:t>
            </a:r>
            <a:r>
              <a:rPr i="1"/>
              <a:t>amountDue</a:t>
            </a:r>
            <a:r>
              <a:t> method, which returns the amount the customer must pay?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Item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ItemList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Invoice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1" name="Exercises &amp; reviews"/>
          <p:cNvSpPr txBox="1"/>
          <p:nvPr>
            <p:ph type="title"/>
          </p:nvPr>
        </p:nvSpPr>
        <p:spPr>
          <a:prstGeom prst="rect">
            <a:avLst/>
          </a:prstGeom>
        </p:spPr>
        <p:txBody>
          <a:bodyPr/>
          <a:lstStyle/>
          <a:p>
            <a:pPr/>
            <a:r>
              <a:t>Exercises &amp; reviews</a:t>
            </a:r>
          </a:p>
        </p:txBody>
      </p:sp>
      <p:sp>
        <p:nvSpPr>
          <p:cNvPr id="1192" name="15. Which is a false statement about classes in object-oriented program desig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Which is a </a:t>
            </a:r>
            <a:r>
              <a:rPr i="1"/>
              <a:t>false</a:t>
            </a:r>
            <a:r>
              <a:t> statement about classes in object-oriented program design?</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If a class </a:t>
            </a:r>
            <a:r>
              <a:rPr i="1"/>
              <a:t>C1</a:t>
            </a:r>
            <a:r>
              <a:t> has an instance variable whose type is another class, </a:t>
            </a:r>
            <a:r>
              <a:rPr i="1"/>
              <a:t>C2</a:t>
            </a:r>
            <a:r>
              <a:t>, then </a:t>
            </a:r>
            <a:r>
              <a:rPr i="1"/>
              <a:t>C1</a:t>
            </a:r>
            <a:r>
              <a:t> </a:t>
            </a:r>
            <a:r>
              <a:rPr i="1"/>
              <a:t>has-a</a:t>
            </a:r>
            <a:r>
              <a:t> </a:t>
            </a:r>
            <a:r>
              <a:rPr i="1"/>
              <a:t>C2</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If a class </a:t>
            </a:r>
            <a:r>
              <a:rPr i="1"/>
              <a:t>C1</a:t>
            </a:r>
            <a:r>
              <a:t> is associated with another class, </a:t>
            </a:r>
            <a:r>
              <a:rPr i="1"/>
              <a:t>C2</a:t>
            </a:r>
            <a:r>
              <a:t>, then </a:t>
            </a:r>
            <a:r>
              <a:rPr i="1"/>
              <a:t>C1</a:t>
            </a:r>
            <a:r>
              <a:t> depends on </a:t>
            </a:r>
            <a:r>
              <a:rPr i="1"/>
              <a:t>C2</a:t>
            </a:r>
            <a:r>
              <a:t> for its implementation.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If classes </a:t>
            </a:r>
            <a:r>
              <a:rPr i="1"/>
              <a:t>C1</a:t>
            </a:r>
            <a:r>
              <a:t> and </a:t>
            </a:r>
            <a:r>
              <a:rPr i="1"/>
              <a:t>C2</a:t>
            </a:r>
            <a:r>
              <a:t> are related such that </a:t>
            </a:r>
            <a:r>
              <a:rPr i="1"/>
              <a:t>C1</a:t>
            </a:r>
            <a:r>
              <a:t> </a:t>
            </a:r>
            <a:r>
              <a:rPr i="1"/>
              <a:t>is-a</a:t>
            </a:r>
            <a:r>
              <a:t> </a:t>
            </a:r>
            <a:r>
              <a:rPr i="1"/>
              <a:t>C2</a:t>
            </a:r>
            <a:r>
              <a:t>, then </a:t>
            </a:r>
            <a:r>
              <a:rPr i="1"/>
              <a:t>C2</a:t>
            </a:r>
            <a:r>
              <a:t> </a:t>
            </a:r>
            <a:r>
              <a:rPr i="1"/>
              <a:t>has-a</a:t>
            </a:r>
            <a:r>
              <a:t> </a:t>
            </a:r>
            <a:r>
              <a:rPr i="1"/>
              <a:t>C1</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class </a:t>
            </a:r>
            <a:r>
              <a:rPr i="1"/>
              <a:t>C1</a:t>
            </a:r>
            <a:r>
              <a:t> is independent, then none of its methods will have parameters that are objects of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Classes that have common methods do not necessarily define an inheritance relationship.</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Java basics"/>
          <p:cNvSpPr txBox="1"/>
          <p:nvPr>
            <p:ph type="title"/>
          </p:nvPr>
        </p:nvSpPr>
        <p:spPr>
          <a:prstGeom prst="rect">
            <a:avLst/>
          </a:prstGeom>
        </p:spPr>
        <p:txBody>
          <a:bodyPr/>
          <a:lstStyle/>
          <a:p>
            <a:pPr/>
            <a:r>
              <a:t>Java basics</a:t>
            </a:r>
          </a:p>
        </p:txBody>
      </p:sp>
      <p:sp>
        <p:nvSpPr>
          <p:cNvPr id="190" name="2’s complement…"/>
          <p:cNvSpPr txBox="1"/>
          <p:nvPr>
            <p:ph type="body" sz="half" idx="1"/>
          </p:nvPr>
        </p:nvSpPr>
        <p:spPr>
          <a:xfrm>
            <a:off x="1270000" y="2768600"/>
            <a:ext cx="10464800" cy="4216400"/>
          </a:xfrm>
          <a:prstGeom prst="rect">
            <a:avLst/>
          </a:prstGeom>
        </p:spPr>
        <p:txBody>
          <a:bodyPr anchor="t"/>
          <a:lstStyle/>
          <a:p>
            <a:pPr marL="531494" indent="-531494" defTabSz="425195">
              <a:spcBef>
                <a:spcPts val="3300"/>
              </a:spcBef>
              <a:buBlip>
                <a:blip r:embed="rId2"/>
              </a:buBlip>
              <a:defRPr sz="3348"/>
            </a:pPr>
            <a:r>
              <a:t>2’s complement</a:t>
            </a:r>
          </a:p>
          <a:p>
            <a:pPr marL="531494" indent="-531494" defTabSz="425195">
              <a:spcBef>
                <a:spcPts val="3300"/>
              </a:spcBef>
              <a:buSzPct val="100000"/>
              <a:buChar char="-"/>
              <a:defRPr sz="3348"/>
            </a:pPr>
            <a:r>
              <a:t>First calculate the 1’s complement, then add 1 to it.</a:t>
            </a:r>
          </a:p>
          <a:p>
            <a:pPr marL="531494" indent="-531494" defTabSz="425195">
              <a:spcBef>
                <a:spcPts val="3300"/>
              </a:spcBef>
              <a:buSzPct val="100000"/>
              <a:buChar char="-"/>
              <a:defRPr sz="3348"/>
            </a:pPr>
            <a:r>
              <a:t>Is used to store values for negative integers.</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4" name="Exercises &amp; reviews"/>
          <p:cNvSpPr txBox="1"/>
          <p:nvPr>
            <p:ph type="title"/>
          </p:nvPr>
        </p:nvSpPr>
        <p:spPr>
          <a:prstGeom prst="rect">
            <a:avLst/>
          </a:prstGeom>
        </p:spPr>
        <p:txBody>
          <a:bodyPr/>
          <a:lstStyle/>
          <a:p>
            <a:pPr/>
            <a:r>
              <a:t>Exercises &amp; reviews</a:t>
            </a:r>
          </a:p>
        </p:txBody>
      </p:sp>
      <p:sp>
        <p:nvSpPr>
          <p:cNvPr id="1195" name="16. A Java program maintains a large database of vehicles and parts for a car dealership. Some of the classes in the program are Vehicle, Car, Truck, Tire, Circle, SteeringWheel, and AirBag. The declarations below show the relationships between classes. Which is a poor choic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A Java program maintains a large database of vehicles and parts for a car dealership. Some of the classes in the program are </a:t>
            </a:r>
            <a:r>
              <a:rPr i="1"/>
              <a:t>Vehicle</a:t>
            </a:r>
            <a:r>
              <a:t>, </a:t>
            </a:r>
            <a:r>
              <a:rPr i="1"/>
              <a:t>Car</a:t>
            </a:r>
            <a:r>
              <a:t>, </a:t>
            </a:r>
            <a:r>
              <a:rPr i="1"/>
              <a:t>Truck</a:t>
            </a:r>
            <a:r>
              <a:t>, </a:t>
            </a:r>
            <a:r>
              <a:rPr i="1"/>
              <a:t>Tire</a:t>
            </a:r>
            <a:r>
              <a:t>, </a:t>
            </a:r>
            <a:r>
              <a:rPr i="1"/>
              <a:t>Circle</a:t>
            </a:r>
            <a:r>
              <a:t>, </a:t>
            </a:r>
            <a:r>
              <a:rPr i="1"/>
              <a:t>SteeringWheel</a:t>
            </a:r>
            <a:r>
              <a:t>, and </a:t>
            </a:r>
            <a:r>
              <a:rPr i="1"/>
              <a:t>AirBag</a:t>
            </a:r>
            <a:r>
              <a:t>. The declarations below show the relationships between classes. Which is a poor choice?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p:txBody>
      </p:sp>
      <p:sp>
        <p:nvSpPr>
          <p:cNvPr id="1196" name="public class Vehicle…"/>
          <p:cNvSpPr txBox="1"/>
          <p:nvPr/>
        </p:nvSpPr>
        <p:spPr>
          <a:xfrm>
            <a:off x="2602227" y="3834388"/>
            <a:ext cx="285794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Vehicle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private</a:t>
            </a:r>
            <a:r>
              <a:t> Tire[] tires;</a:t>
            </a:r>
          </a:p>
          <a:p>
            <a:pPr algn="l">
              <a:defRPr sz="1200">
                <a:solidFill>
                  <a:srgbClr val="000000"/>
                </a:solidFill>
                <a:latin typeface="Courier New"/>
                <a:ea typeface="Courier New"/>
                <a:cs typeface="Courier New"/>
                <a:sym typeface="Courier New"/>
              </a:defRPr>
            </a:pPr>
            <a:r>
              <a:t>    </a:t>
            </a:r>
            <a:r>
              <a:rPr b="1"/>
              <a:t>private</a:t>
            </a:r>
            <a:r>
              <a:t> SteeringWheel sw;</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197" name="public class Tire extends Circle…"/>
          <p:cNvSpPr txBox="1"/>
          <p:nvPr/>
        </p:nvSpPr>
        <p:spPr>
          <a:xfrm>
            <a:off x="2596301" y="5397499"/>
            <a:ext cx="46870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Tire </a:t>
            </a:r>
            <a:r>
              <a:rPr b="1" i="0">
                <a:solidFill>
                  <a:srgbClr val="000000"/>
                </a:solidFill>
              </a:rPr>
              <a:t>extends</a:t>
            </a:r>
            <a:r>
              <a:rPr i="0">
                <a:solidFill>
                  <a:srgbClr val="000000"/>
                </a:solidFill>
              </a:rPr>
              <a:t> Circle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methods that compute circumference</a:t>
            </a:r>
          </a:p>
          <a:p>
            <a:pPr algn="l">
              <a:defRPr i="1" sz="1200">
                <a:solidFill>
                  <a:srgbClr val="959395"/>
                </a:solidFill>
                <a:latin typeface="Courier New"/>
                <a:ea typeface="Courier New"/>
                <a:cs typeface="Courier New"/>
                <a:sym typeface="Courier New"/>
              </a:defRPr>
            </a:pPr>
            <a:r>
              <a:t>    //and center point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98" name="public class Car extends Vehicle…"/>
          <p:cNvSpPr txBox="1"/>
          <p:nvPr/>
        </p:nvSpPr>
        <p:spPr>
          <a:xfrm>
            <a:off x="2568230" y="6968797"/>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Car </a:t>
            </a:r>
            <a:r>
              <a:rPr b="1" i="0">
                <a:solidFill>
                  <a:srgbClr val="000000"/>
                </a:solidFill>
              </a:rPr>
              <a:t>extends</a:t>
            </a:r>
            <a:r>
              <a:rPr i="0">
                <a:solidFill>
                  <a:srgbClr val="000000"/>
                </a:solidFill>
              </a:rPr>
              <a:t> Vehicle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private Tire[] tires from Vehicle class</a:t>
            </a:r>
          </a:p>
          <a:p>
            <a:pPr algn="l">
              <a:defRPr i="1" sz="1200">
                <a:solidFill>
                  <a:srgbClr val="959395"/>
                </a:solidFill>
                <a:latin typeface="Courier New"/>
                <a:ea typeface="Courier New"/>
                <a:cs typeface="Courier New"/>
                <a:sym typeface="Courier New"/>
              </a:defRPr>
            </a:pPr>
            <a:r>
              <a:t>    //inherits private SteeringWheel sw from Vehicle class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99" name="public class Tire…"/>
          <p:cNvSpPr txBox="1"/>
          <p:nvPr/>
        </p:nvSpPr>
        <p:spPr>
          <a:xfrm>
            <a:off x="7859632" y="3815450"/>
            <a:ext cx="386395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Tire</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rating; </a:t>
            </a:r>
            <a:r>
              <a:rPr>
                <a:solidFill>
                  <a:srgbClr val="959395"/>
                </a:solidFill>
              </a:rPr>
              <a:t>//tire rating</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200" name="public class SteeringWheel…"/>
          <p:cNvSpPr txBox="1"/>
          <p:nvPr/>
        </p:nvSpPr>
        <p:spPr>
          <a:xfrm>
            <a:off x="7893404" y="5410200"/>
            <a:ext cx="3955406"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SteeringWheel</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 </a:t>
            </a:r>
            <a:endParaRPr i="0"/>
          </a:p>
          <a:p>
            <a:pPr algn="l">
              <a:defRPr i="1" sz="1200">
                <a:solidFill>
                  <a:srgbClr val="000000"/>
                </a:solidFill>
                <a:latin typeface="Courier New"/>
                <a:ea typeface="Courier New"/>
                <a:cs typeface="Courier New"/>
                <a:sym typeface="Courier New"/>
              </a:defRPr>
            </a:pPr>
            <a:r>
              <a:rPr i="0"/>
              <a:t>    </a:t>
            </a:r>
            <a:r>
              <a:rPr b="1" i="0"/>
              <a:t>private</a:t>
            </a:r>
            <a:r>
              <a:rPr i="0"/>
              <a:t> AirBag ab; </a:t>
            </a:r>
            <a:r>
              <a:rPr>
                <a:solidFill>
                  <a:srgbClr val="959395"/>
                </a:solidFill>
              </a:rPr>
              <a:t>//AirBag is inside</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2" name="Exercises &amp; reviews"/>
          <p:cNvSpPr txBox="1"/>
          <p:nvPr>
            <p:ph type="title"/>
          </p:nvPr>
        </p:nvSpPr>
        <p:spPr>
          <a:prstGeom prst="rect">
            <a:avLst/>
          </a:prstGeom>
        </p:spPr>
        <p:txBody>
          <a:bodyPr/>
          <a:lstStyle/>
          <a:p>
            <a:pPr/>
            <a:r>
              <a:t>Exercises &amp; reviews</a:t>
            </a:r>
          </a:p>
        </p:txBody>
      </p:sp>
      <p:sp>
        <p:nvSpPr>
          <p:cNvPr id="1203" name="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Any superclasses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Any subclasses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All collaborator classes (classes that will be used to implement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class that represents the dominant object in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independent classes (classes that have no references to other classes)</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Exercises &amp; reviews"/>
          <p:cNvSpPr txBox="1"/>
          <p:nvPr>
            <p:ph type="title"/>
          </p:nvPr>
        </p:nvSpPr>
        <p:spPr>
          <a:prstGeom prst="rect">
            <a:avLst/>
          </a:prstGeom>
        </p:spPr>
        <p:txBody>
          <a:bodyPr/>
          <a:lstStyle/>
          <a:p>
            <a:pPr/>
            <a:r>
              <a:t>Exercises &amp; reviews</a:t>
            </a:r>
          </a:p>
        </p:txBody>
      </p:sp>
      <p:sp>
        <p:nvSpPr>
          <p:cNvPr id="1206" name="18. Read the following program descrip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program description: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A program is to be written that simulates bumper cars in a video game. The cars move on a square grid and are located on grid points (x, y), where x and y are integers between 20 and 20. A bumper car moves in a random direction, either left, right, up, or down. If it reaches a boundary (i.e., x or y is +/-20), then it reverses direction. If it is about to collide with another bumper car, it reverses direction. Your program should be able to add bumper cars and run the simulation. One step of the simulation allows each car in the grid to move. After a bumper car has reversed direction twice, its turn is over and the next car gets to move. To identify classes in the program, the nouns in the specification are listed:</a:t>
            </a:r>
            <a:endParaRPr sz="1200"/>
          </a:p>
          <a:p>
            <a:pPr marL="812800" indent="0">
              <a:lnSpc>
                <a:spcPts val="3100"/>
              </a:lnSpc>
              <a:spcBef>
                <a:spcPts val="1200"/>
              </a:spcBef>
              <a:buSzTx/>
              <a:buNone/>
              <a:tabLst>
                <a:tab pos="139700" algn="l"/>
                <a:tab pos="457200" algn="l"/>
              </a:tabLst>
              <a:defRPr i="1" sz="1600">
                <a:solidFill>
                  <a:srgbClr val="000000"/>
                </a:solidFill>
                <a:latin typeface="Times"/>
                <a:ea typeface="Times"/>
                <a:cs typeface="Times"/>
                <a:sym typeface="Times"/>
              </a:defRPr>
            </a:pPr>
            <a:r>
              <a:rPr sz="1200"/>
              <a:t>program, bumper car, grid, grid point, integer, direction, boundary, simulation</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How many nouns in the list should immediately be discarded because they are unsuitable as classes for the program?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4</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8" name="Exercises &amp; reviews"/>
          <p:cNvSpPr txBox="1"/>
          <p:nvPr>
            <p:ph type="title"/>
          </p:nvPr>
        </p:nvSpPr>
        <p:spPr>
          <a:prstGeom prst="rect">
            <a:avLst/>
          </a:prstGeom>
        </p:spPr>
        <p:txBody>
          <a:bodyPr/>
          <a:lstStyle/>
          <a:p>
            <a:pPr/>
            <a:r>
              <a:t>Exercises &amp; reviews</a:t>
            </a:r>
          </a:p>
        </p:txBody>
      </p:sp>
      <p:sp>
        <p:nvSpPr>
          <p:cNvPr id="1209" name="19. So the programer decides to include the following cla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So the programer decides to include the following classes:</a:t>
            </a:r>
            <a:endParaRPr sz="1200"/>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Simulation</a:t>
            </a:r>
            <a:r>
              <a:t> will run the simulation.</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Display</a:t>
            </a:r>
            <a:r>
              <a:t> will show the state of the game.</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BumperCar</a:t>
            </a:r>
            <a:r>
              <a:t> will know its identification number, position in the grid, and current direction when moving.</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GridPoint</a:t>
            </a:r>
            <a:r>
              <a:t> will be a position in the grid. It will be represented by two integer fields, </a:t>
            </a:r>
            <a:r>
              <a:rPr i="1"/>
              <a:t>x_coord</a:t>
            </a:r>
            <a:r>
              <a:t> and </a:t>
            </a:r>
            <a:r>
              <a:rPr i="1"/>
              <a:t>y_coord</a:t>
            </a:r>
            <a:r>
              <a:t>.</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a:t>
            </a:r>
            <a:r>
              <a:t> will keep track of all bumper cars in the game, the number of cars, and their positions in the grid. It will update the grid each time a car moves. It will be implemented with a two-dimensional array of </a:t>
            </a:r>
            <a:r>
              <a:rPr i="1"/>
              <a:t>BumperCar</a:t>
            </a:r>
            <a:r>
              <a:t>.</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operation should not be the responsibility of the </a:t>
            </a:r>
            <a:r>
              <a:rPr i="1"/>
              <a:t>GridPoint</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isEmpty</a:t>
            </a:r>
            <a:r>
              <a:t>         returns false if grid point contains a </a:t>
            </a:r>
            <a:r>
              <a:rPr i="1"/>
              <a:t>BumperCar</a:t>
            </a:r>
            <a:r>
              <a:t>, true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atBoundary</a:t>
            </a:r>
            <a:r>
              <a:t>   returns true if x or y coordinate = +/-20, false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left</a:t>
            </a:r>
            <a:r>
              <a:t>                 if not at left boundary, change grid point to 1 unit left of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up</a:t>
            </a:r>
            <a:r>
              <a:t>                  if not at top of grid, change grid point to 1 unit above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get_x</a:t>
            </a:r>
            <a:r>
              <a:t>              return x-coordinate of this point</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1" name="Exercises &amp; reviews"/>
          <p:cNvSpPr txBox="1"/>
          <p:nvPr>
            <p:ph type="title"/>
          </p:nvPr>
        </p:nvSpPr>
        <p:spPr>
          <a:prstGeom prst="rect">
            <a:avLst/>
          </a:prstGeom>
        </p:spPr>
        <p:txBody>
          <a:bodyPr/>
          <a:lstStyle/>
          <a:p>
            <a:pPr/>
            <a:r>
              <a:t>Exercises &amp; reviews</a:t>
            </a:r>
          </a:p>
        </p:txBody>
      </p:sp>
      <p:sp>
        <p:nvSpPr>
          <p:cNvPr id="1212" name="20. Refer to the above code, which method is not suitable for the BumperCar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Refer to the above code, which method is not suitable for the </a:t>
            </a:r>
            <a:r>
              <a:rPr i="1"/>
              <a:t>BumperCar</a:t>
            </a:r>
            <a:r>
              <a:t> class?</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213" name="public boolean atBoundary()…"/>
          <p:cNvSpPr txBox="1"/>
          <p:nvPr/>
        </p:nvSpPr>
        <p:spPr>
          <a:xfrm>
            <a:off x="2612208" y="3237020"/>
            <a:ext cx="541868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boolean</a:t>
            </a:r>
            <a:r>
              <a:rPr i="0">
                <a:solidFill>
                  <a:srgbClr val="000000"/>
                </a:solidFill>
              </a:rPr>
              <a:t> </a:t>
            </a:r>
            <a:r>
              <a:rPr i="0">
                <a:solidFill>
                  <a:srgbClr val="021994"/>
                </a:solidFill>
              </a:rPr>
              <a:t>atBoundary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//Returns true if BumperCar at boundary, false otherwise.</a:t>
            </a:r>
            <a:endParaRPr i="0">
              <a:solidFill>
                <a:srgbClr val="000000"/>
              </a:solidFill>
            </a:endParaRPr>
          </a:p>
        </p:txBody>
      </p:sp>
      <p:sp>
        <p:nvSpPr>
          <p:cNvPr id="1214" name="public void selectRandomDirection()…"/>
          <p:cNvSpPr txBox="1"/>
          <p:nvPr/>
        </p:nvSpPr>
        <p:spPr>
          <a:xfrm>
            <a:off x="2632804" y="4022324"/>
            <a:ext cx="496141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selectRandomDirection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//Select random direction (up, down, left, or right)</a:t>
            </a:r>
          </a:p>
          <a:p>
            <a:pPr algn="l">
              <a:defRPr i="1" sz="1200">
                <a:solidFill>
                  <a:srgbClr val="959395"/>
                </a:solidFill>
                <a:latin typeface="Courier New"/>
                <a:ea typeface="Courier New"/>
                <a:cs typeface="Courier New"/>
                <a:sym typeface="Courier New"/>
              </a:defRPr>
            </a:pPr>
            <a:r>
              <a:t>// at start of turn.</a:t>
            </a:r>
            <a:endParaRPr i="0">
              <a:solidFill>
                <a:srgbClr val="000000"/>
              </a:solidFill>
            </a:endParaRPr>
          </a:p>
        </p:txBody>
      </p:sp>
      <p:sp>
        <p:nvSpPr>
          <p:cNvPr id="1215" name="public void reverseDirection()…"/>
          <p:cNvSpPr txBox="1"/>
          <p:nvPr/>
        </p:nvSpPr>
        <p:spPr>
          <a:xfrm>
            <a:off x="2651743" y="4814532"/>
            <a:ext cx="53272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reverseDirection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//Move to grid position that is in direction opposite to</a:t>
            </a:r>
          </a:p>
          <a:p>
            <a:pPr algn="l">
              <a:defRPr i="1" sz="1200">
                <a:solidFill>
                  <a:srgbClr val="959395"/>
                </a:solidFill>
                <a:latin typeface="Courier New"/>
                <a:ea typeface="Courier New"/>
                <a:cs typeface="Courier New"/>
                <a:sym typeface="Courier New"/>
              </a:defRPr>
            </a:pPr>
            <a:r>
              <a:t>// current direction.</a:t>
            </a:r>
            <a:endParaRPr i="0">
              <a:solidFill>
                <a:srgbClr val="000000"/>
              </a:solidFill>
            </a:endParaRPr>
          </a:p>
        </p:txBody>
      </p:sp>
      <p:sp>
        <p:nvSpPr>
          <p:cNvPr id="1216" name="public void move()…"/>
          <p:cNvSpPr txBox="1"/>
          <p:nvPr/>
        </p:nvSpPr>
        <p:spPr>
          <a:xfrm>
            <a:off x="2629038" y="5609972"/>
            <a:ext cx="459559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//Take turn to move. Stop move after two changes</a:t>
            </a:r>
          </a:p>
          <a:p>
            <a:pPr algn="l">
              <a:defRPr i="1" sz="1200">
                <a:solidFill>
                  <a:srgbClr val="959395"/>
                </a:solidFill>
                <a:latin typeface="Courier New"/>
                <a:ea typeface="Courier New"/>
                <a:cs typeface="Courier New"/>
                <a:sym typeface="Courier New"/>
              </a:defRPr>
            </a:pPr>
            <a:r>
              <a:t>// of direction.</a:t>
            </a:r>
            <a:endParaRPr i="0">
              <a:solidFill>
                <a:srgbClr val="000000"/>
              </a:solidFill>
            </a:endParaRPr>
          </a:p>
        </p:txBody>
      </p:sp>
      <p:sp>
        <p:nvSpPr>
          <p:cNvPr id="1217" name="public void update()…"/>
          <p:cNvSpPr txBox="1"/>
          <p:nvPr/>
        </p:nvSpPr>
        <p:spPr>
          <a:xfrm>
            <a:off x="2626575" y="6408419"/>
            <a:ext cx="514432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update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//Modify Grid to reflect new position after each stage</a:t>
            </a:r>
          </a:p>
          <a:p>
            <a:pPr algn="l">
              <a:defRPr i="1" sz="1200">
                <a:solidFill>
                  <a:srgbClr val="959395"/>
                </a:solidFill>
                <a:latin typeface="Courier New"/>
                <a:ea typeface="Courier New"/>
                <a:cs typeface="Courier New"/>
                <a:sym typeface="Courier New"/>
              </a:defRPr>
            </a:pPr>
            <a:r>
              <a:t>// of move.</a:t>
            </a:r>
            <a:endParaRPr i="0">
              <a:solidFill>
                <a:srgbClr val="000000"/>
              </a:solidFill>
            </a:endParaRP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9" name="AP Computer Science A"/>
          <p:cNvSpPr txBox="1"/>
          <p:nvPr>
            <p:ph type="ctrTitle"/>
          </p:nvPr>
        </p:nvSpPr>
        <p:spPr>
          <a:prstGeom prst="rect">
            <a:avLst/>
          </a:prstGeom>
        </p:spPr>
        <p:txBody>
          <a:bodyPr/>
          <a:lstStyle/>
          <a:p>
            <a:pPr/>
            <a:r>
              <a:t>AP Computer Science A</a:t>
            </a:r>
          </a:p>
        </p:txBody>
      </p:sp>
      <p:sp>
        <p:nvSpPr>
          <p:cNvPr id="1220" name="Day 6 Part 2"/>
          <p:cNvSpPr txBox="1"/>
          <p:nvPr>
            <p:ph type="subTitle" sz="quarter" idx="1"/>
          </p:nvPr>
        </p:nvSpPr>
        <p:spPr>
          <a:prstGeom prst="rect">
            <a:avLst/>
          </a:prstGeom>
        </p:spPr>
        <p:txBody>
          <a:bodyPr/>
          <a:lstStyle/>
          <a:p>
            <a:pPr/>
            <a:r>
              <a:t>Day 6 Part 2</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2" name="Algorithm"/>
          <p:cNvSpPr txBox="1"/>
          <p:nvPr>
            <p:ph type="title"/>
          </p:nvPr>
        </p:nvSpPr>
        <p:spPr>
          <a:prstGeom prst="rect">
            <a:avLst/>
          </a:prstGeom>
        </p:spPr>
        <p:txBody>
          <a:bodyPr/>
          <a:lstStyle/>
          <a:p>
            <a:pPr/>
            <a:r>
              <a:t>Algorithm</a:t>
            </a:r>
          </a:p>
        </p:txBody>
      </p:sp>
      <p:sp>
        <p:nvSpPr>
          <p:cNvPr id="1223" name="Finally, one of the most exciting topics (although not heavily tested in this exam) is here. This is the class left for the best professor in SC departments."/>
          <p:cNvSpPr txBox="1"/>
          <p:nvPr>
            <p:ph type="body" idx="1"/>
          </p:nvPr>
        </p:nvSpPr>
        <p:spPr>
          <a:prstGeom prst="rect">
            <a:avLst/>
          </a:prstGeom>
        </p:spPr>
        <p:txBody>
          <a:bodyPr/>
          <a:lstStyle>
            <a:lvl1pPr marL="0" indent="0">
              <a:buSzTx/>
              <a:buNone/>
            </a:lvl1pPr>
          </a:lstStyle>
          <a:p>
            <a:pPr/>
            <a:r>
              <a:t>Finally, one of the most exciting topics (although not heavily tested in this exam) is here. This is the class left for the best professor in SC departments.</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5" name="Omega notation (big-O)…"/>
          <p:cNvSpPr txBox="1"/>
          <p:nvPr>
            <p:ph type="body" idx="1"/>
          </p:nvPr>
        </p:nvSpPr>
        <p:spPr>
          <a:prstGeom prst="rect">
            <a:avLst/>
          </a:prstGeom>
        </p:spPr>
        <p:txBody>
          <a:bodyPr anchor="t"/>
          <a:lstStyle/>
          <a:p>
            <a:pPr>
              <a:buBlip>
                <a:blip r:embed="rId2"/>
              </a:buBlip>
            </a:pPr>
            <a:r>
              <a:t>Omega notation (big-O)</a:t>
            </a:r>
          </a:p>
          <a:p>
            <a:pPr marL="0" indent="0">
              <a:buSzTx/>
              <a:buNone/>
            </a:pPr>
          </a:p>
          <a:p>
            <a:pPr marL="0" indent="0">
              <a:buSzTx/>
              <a:buNone/>
            </a:pPr>
          </a:p>
          <a:p>
            <a:pPr marL="0" indent="0">
              <a:buSzTx/>
              <a:buNone/>
            </a:pPr>
            <a:r>
              <a:t>Indicates the relative relation between the execution time and the size of the input.</a:t>
            </a:r>
          </a:p>
        </p:txBody>
      </p:sp>
      <p:sp>
        <p:nvSpPr>
          <p:cNvPr id="1226" name="Algorithm"/>
          <p:cNvSpPr txBox="1"/>
          <p:nvPr>
            <p:ph type="title"/>
          </p:nvPr>
        </p:nvSpPr>
        <p:spPr>
          <a:prstGeom prst="rect">
            <a:avLst/>
          </a:prstGeom>
        </p:spPr>
        <p:txBody>
          <a:bodyPr/>
          <a:lstStyle/>
          <a:p>
            <a:pPr/>
            <a:r>
              <a:t>Algorithm</a:t>
            </a:r>
          </a:p>
        </p:txBody>
      </p:sp>
      <p:sp>
        <p:nvSpPr>
          <p:cNvPr id="1227" name="for (int i = 0; i &lt; n; i++)…"/>
          <p:cNvSpPr txBox="1"/>
          <p:nvPr/>
        </p:nvSpPr>
        <p:spPr>
          <a:xfrm>
            <a:off x="2213861" y="4082051"/>
            <a:ext cx="438219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for</a:t>
            </a:r>
            <a:r>
              <a:t> (</a:t>
            </a:r>
            <a:r>
              <a:rPr b="1"/>
              <a:t>int</a:t>
            </a:r>
            <a:r>
              <a:t> j = </a:t>
            </a:r>
            <a:r>
              <a:rPr>
                <a:solidFill>
                  <a:srgbClr val="BF8F00"/>
                </a:solidFill>
              </a:rPr>
              <a:t>0</a:t>
            </a:r>
            <a:r>
              <a:t>; j &lt; i; j++)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(i * j);</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9" name="Algorithm"/>
          <p:cNvSpPr txBox="1"/>
          <p:nvPr>
            <p:ph type="title"/>
          </p:nvPr>
        </p:nvSpPr>
        <p:spPr>
          <a:prstGeom prst="rect">
            <a:avLst/>
          </a:prstGeom>
        </p:spPr>
        <p:txBody>
          <a:bodyPr/>
          <a:lstStyle/>
          <a:p>
            <a:pPr/>
            <a:r>
              <a:t>Algorithm</a:t>
            </a:r>
          </a:p>
        </p:txBody>
      </p:sp>
      <p:sp>
        <p:nvSpPr>
          <p:cNvPr id="1230" name="Typical orders…"/>
          <p:cNvSpPr txBox="1"/>
          <p:nvPr>
            <p:ph type="body" idx="1"/>
          </p:nvPr>
        </p:nvSpPr>
        <p:spPr>
          <a:prstGeom prst="rect">
            <a:avLst/>
          </a:prstGeom>
        </p:spPr>
        <p:txBody>
          <a:bodyPr anchor="t"/>
          <a:lstStyle/>
          <a:p>
            <a:pPr>
              <a:buBlip>
                <a:blip r:embed="rId2"/>
              </a:buBlip>
            </a:pPr>
            <a:r>
              <a:t>Typical orders</a:t>
            </a:r>
          </a:p>
          <a:p>
            <a:pPr>
              <a:buBlip>
                <a:blip r:embed="rId2"/>
              </a:buBlip>
            </a:pPr>
          </a:p>
          <a:p>
            <a:pPr>
              <a:buBlip>
                <a:blip r:embed="rId2"/>
              </a:buBlip>
            </a:pPr>
          </a:p>
          <a:p>
            <a:pPr>
              <a:buBlip>
                <a:blip r:embed="rId2"/>
              </a:buBlip>
            </a:pPr>
            <a:r>
              <a:t>How large could they be</a:t>
            </a:r>
          </a:p>
        </p:txBody>
      </p:sp>
      <p:graphicFrame>
        <p:nvGraphicFramePr>
          <p:cNvPr id="1231" name="Table"/>
          <p:cNvGraphicFramePr/>
          <p:nvPr/>
        </p:nvGraphicFramePr>
        <p:xfrm>
          <a:off x="1917206" y="3656909"/>
          <a:ext cx="5016501" cy="2711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2501900"/>
              </a:tblGrid>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Function Type for T(n)</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Big-O Description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constant</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O(1)</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logarithmic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O(log 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linear</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quadratic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2</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cubic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3</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exponential</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O(2</a:t>
                      </a:r>
                      <a:r>
                        <a:rPr baseline="31999"/>
                        <a:t>n</a:t>
                      </a:r>
                      <a:r>
                        <a:t>)</a:t>
                      </a:r>
                    </a:p>
                  </a:txBody>
                  <a:tcPr marL="50800" marR="50800" marT="50800" marB="50800" anchor="ctr" anchorCtr="0" horzOverflow="overflow"/>
                </a:tc>
              </a:tr>
            </a:tbl>
          </a:graphicData>
        </a:graphic>
      </p:graphicFrame>
      <p:graphicFrame>
        <p:nvGraphicFramePr>
          <p:cNvPr id="1232" name="Table"/>
          <p:cNvGraphicFramePr/>
          <p:nvPr/>
        </p:nvGraphicFramePr>
        <p:xfrm>
          <a:off x="1900752" y="6998119"/>
          <a:ext cx="5788032" cy="17361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5066"/>
                <a:gridCol w="1155066"/>
                <a:gridCol w="1155066"/>
                <a:gridCol w="1155066"/>
                <a:gridCol w="1155066"/>
              </a:tblGrid>
              <a:tr h="430853">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O(log</a:t>
                      </a:r>
                      <a:r>
                        <a:rPr baseline="-5999"/>
                        <a:t>2</a:t>
                      </a: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O(n</a:t>
                      </a:r>
                      <a:r>
                        <a:rPr baseline="31999"/>
                        <a:t>2</a:t>
                      </a:r>
                      <a:r>
                        <a:t> )</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O(2</a:t>
                      </a:r>
                      <a:r>
                        <a:rPr baseline="31999"/>
                        <a:t>n</a:t>
                      </a:r>
                      <a:r>
                        <a:t> )</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256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16</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4</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4"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Insertion sort</a:t>
            </a:r>
          </a:p>
        </p:txBody>
      </p:sp>
      <p:sp>
        <p:nvSpPr>
          <p:cNvPr id="1235" name="Algorithm"/>
          <p:cNvSpPr txBox="1"/>
          <p:nvPr>
            <p:ph type="title"/>
          </p:nvPr>
        </p:nvSpPr>
        <p:spPr>
          <a:prstGeom prst="rect">
            <a:avLst/>
          </a:prstGeom>
        </p:spPr>
        <p:txBody>
          <a:bodyPr/>
          <a:lstStyle/>
          <a:p>
            <a:pPr/>
            <a:r>
              <a:t>Algorithm</a:t>
            </a:r>
          </a:p>
        </p:txBody>
      </p:sp>
      <p:pic>
        <p:nvPicPr>
          <p:cNvPr id="1236" name="insertionSort.jpg" descr="insertionSort.jpg"/>
          <p:cNvPicPr>
            <a:picLocks noChangeAspect="1"/>
          </p:cNvPicPr>
          <p:nvPr/>
        </p:nvPicPr>
        <p:blipFill>
          <a:blip r:embed="rId3">
            <a:extLst/>
          </a:blip>
          <a:stretch>
            <a:fillRect/>
          </a:stretch>
        </p:blipFill>
        <p:spPr>
          <a:xfrm>
            <a:off x="6111288" y="4028767"/>
            <a:ext cx="4340019" cy="5324031"/>
          </a:xfrm>
          <a:prstGeom prst="rect">
            <a:avLst/>
          </a:prstGeom>
          <a:ln w="88900">
            <a:miter lim="400000"/>
          </a:ln>
        </p:spPr>
      </p:pic>
      <p:sp>
        <p:nvSpPr>
          <p:cNvPr id="1237" name="Time complexity: O(n2)"/>
          <p:cNvSpPr txBox="1"/>
          <p:nvPr/>
        </p:nvSpPr>
        <p:spPr>
          <a:xfrm>
            <a:off x="1835302" y="6221827"/>
            <a:ext cx="4050207" cy="567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O(n</a:t>
            </a:r>
            <a:r>
              <a:rPr baseline="31999"/>
              <a:t>2</a:t>
            </a: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Java basics"/>
          <p:cNvSpPr txBox="1"/>
          <p:nvPr>
            <p:ph type="title"/>
          </p:nvPr>
        </p:nvSpPr>
        <p:spPr>
          <a:prstGeom prst="rect">
            <a:avLst/>
          </a:prstGeom>
        </p:spPr>
        <p:txBody>
          <a:bodyPr/>
          <a:lstStyle/>
          <a:p>
            <a:pPr/>
            <a:r>
              <a:t>Java basics</a:t>
            </a:r>
          </a:p>
        </p:txBody>
      </p:sp>
      <p:sp>
        <p:nvSpPr>
          <p:cNvPr id="193" name="A decimal system is NOT necessary…"/>
          <p:cNvSpPr txBox="1"/>
          <p:nvPr>
            <p:ph type="body" sz="half" idx="1"/>
          </p:nvPr>
        </p:nvSpPr>
        <p:spPr>
          <a:xfrm>
            <a:off x="1270000" y="2768600"/>
            <a:ext cx="10464800" cy="4216400"/>
          </a:xfrm>
          <a:prstGeom prst="rect">
            <a:avLst/>
          </a:prstGeom>
        </p:spPr>
        <p:txBody>
          <a:bodyPr anchor="t"/>
          <a:lstStyle/>
          <a:p>
            <a:pPr>
              <a:buBlip>
                <a:blip r:embed="rId2"/>
              </a:buBlip>
            </a:pPr>
            <a:r>
              <a:t>A decimal system is NOT necessary</a:t>
            </a:r>
          </a:p>
          <a:p>
            <a:pPr>
              <a:buSzPct val="100000"/>
              <a:buChar char="-"/>
            </a:pPr>
            <a:r>
              <a:t>Some like the number 7 (weekdays), some 12 (imperials).</a:t>
            </a:r>
          </a:p>
          <a:p>
            <a:pPr>
              <a:buSzPct val="100000"/>
              <a:buChar char="-"/>
            </a:pPr>
            <a:r>
              <a:t>But we like 2 and its exponents.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9"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Merge sort</a:t>
            </a:r>
          </a:p>
        </p:txBody>
      </p:sp>
      <p:sp>
        <p:nvSpPr>
          <p:cNvPr id="1240" name="Algorithm"/>
          <p:cNvSpPr txBox="1"/>
          <p:nvPr>
            <p:ph type="title"/>
          </p:nvPr>
        </p:nvSpPr>
        <p:spPr>
          <a:prstGeom prst="rect">
            <a:avLst/>
          </a:prstGeom>
        </p:spPr>
        <p:txBody>
          <a:bodyPr/>
          <a:lstStyle/>
          <a:p>
            <a:pPr/>
            <a:r>
              <a:t>Algorithm</a:t>
            </a:r>
          </a:p>
        </p:txBody>
      </p:sp>
      <p:pic>
        <p:nvPicPr>
          <p:cNvPr id="1241" name="mergesort.png" descr="mergesort.png"/>
          <p:cNvPicPr>
            <a:picLocks noChangeAspect="1"/>
          </p:cNvPicPr>
          <p:nvPr/>
        </p:nvPicPr>
        <p:blipFill>
          <a:blip r:embed="rId3">
            <a:extLst/>
          </a:blip>
          <a:srcRect l="0" t="0" r="0" b="0"/>
          <a:stretch>
            <a:fillRect/>
          </a:stretch>
        </p:blipFill>
        <p:spPr>
          <a:xfrm>
            <a:off x="5700647" y="4336741"/>
            <a:ext cx="4311859" cy="4446604"/>
          </a:xfrm>
          <a:prstGeom prst="rect">
            <a:avLst/>
          </a:prstGeom>
          <a:ln w="88900">
            <a:miter lim="400000"/>
          </a:ln>
        </p:spPr>
      </p:pic>
      <p:sp>
        <p:nvSpPr>
          <p:cNvPr id="1242" name="Time complexity: O(nlogn)"/>
          <p:cNvSpPr txBox="1"/>
          <p:nvPr/>
        </p:nvSpPr>
        <p:spPr>
          <a:xfrm>
            <a:off x="840075" y="7471802"/>
            <a:ext cx="4714929"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O(nlogn)</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4"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Radix sort (somewhat special)</a:t>
            </a:r>
          </a:p>
        </p:txBody>
      </p:sp>
      <p:sp>
        <p:nvSpPr>
          <p:cNvPr id="1245" name="Algorithm"/>
          <p:cNvSpPr txBox="1"/>
          <p:nvPr>
            <p:ph type="title"/>
          </p:nvPr>
        </p:nvSpPr>
        <p:spPr>
          <a:prstGeom prst="rect">
            <a:avLst/>
          </a:prstGeom>
        </p:spPr>
        <p:txBody>
          <a:bodyPr/>
          <a:lstStyle/>
          <a:p>
            <a:pPr/>
            <a:r>
              <a:t>Algorithm</a:t>
            </a:r>
          </a:p>
        </p:txBody>
      </p:sp>
      <p:pic>
        <p:nvPicPr>
          <p:cNvPr id="1246" name="radixSort.png" descr="radixSort.png"/>
          <p:cNvPicPr>
            <a:picLocks noChangeAspect="1"/>
          </p:cNvPicPr>
          <p:nvPr/>
        </p:nvPicPr>
        <p:blipFill>
          <a:blip r:embed="rId3">
            <a:extLst/>
          </a:blip>
          <a:srcRect l="0" t="0" r="0" b="0"/>
          <a:stretch>
            <a:fillRect/>
          </a:stretch>
        </p:blipFill>
        <p:spPr>
          <a:xfrm>
            <a:off x="1657658" y="4965293"/>
            <a:ext cx="7839349" cy="3396156"/>
          </a:xfrm>
          <a:prstGeom prst="rect">
            <a:avLst/>
          </a:prstGeom>
          <a:ln w="88900">
            <a:miter lim="400000"/>
          </a:ln>
        </p:spPr>
      </p:pic>
      <p:sp>
        <p:nvSpPr>
          <p:cNvPr id="1247" name="Time complexity: O(wn)"/>
          <p:cNvSpPr txBox="1"/>
          <p:nvPr/>
        </p:nvSpPr>
        <p:spPr>
          <a:xfrm>
            <a:off x="7508883" y="8534399"/>
            <a:ext cx="4180097"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O(wn)</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9"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Linear search</a:t>
            </a:r>
          </a:p>
        </p:txBody>
      </p:sp>
      <p:sp>
        <p:nvSpPr>
          <p:cNvPr id="1250" name="Algorithm"/>
          <p:cNvSpPr txBox="1"/>
          <p:nvPr>
            <p:ph type="title"/>
          </p:nvPr>
        </p:nvSpPr>
        <p:spPr>
          <a:prstGeom prst="rect">
            <a:avLst/>
          </a:prstGeom>
        </p:spPr>
        <p:txBody>
          <a:bodyPr/>
          <a:lstStyle/>
          <a:p>
            <a:pPr/>
            <a:r>
              <a:t>Algorithm</a:t>
            </a:r>
          </a:p>
        </p:txBody>
      </p:sp>
      <p:pic>
        <p:nvPicPr>
          <p:cNvPr id="1251" name="linearSearch.png" descr="linearSearch.png"/>
          <p:cNvPicPr>
            <a:picLocks noChangeAspect="1"/>
          </p:cNvPicPr>
          <p:nvPr/>
        </p:nvPicPr>
        <p:blipFill>
          <a:blip r:embed="rId3">
            <a:extLst/>
          </a:blip>
          <a:stretch>
            <a:fillRect/>
          </a:stretch>
        </p:blipFill>
        <p:spPr>
          <a:xfrm>
            <a:off x="1953414" y="4782620"/>
            <a:ext cx="6212304" cy="4735180"/>
          </a:xfrm>
          <a:prstGeom prst="rect">
            <a:avLst/>
          </a:prstGeom>
          <a:ln w="88900">
            <a:miter lim="400000"/>
          </a:ln>
        </p:spPr>
      </p:pic>
      <p:sp>
        <p:nvSpPr>
          <p:cNvPr id="1252" name="As name suggested, it is…"/>
          <p:cNvSpPr txBox="1"/>
          <p:nvPr/>
        </p:nvSpPr>
        <p:spPr>
          <a:xfrm>
            <a:off x="8146698" y="7560827"/>
            <a:ext cx="4888379"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As name suggested, it is</a:t>
            </a:r>
          </a:p>
          <a:p>
            <a:pPr>
              <a:defRPr sz="2400"/>
            </a:pPr>
            <a:r>
              <a:t>linear. Time complexityO(n)</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4"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Binary search</a:t>
            </a:r>
          </a:p>
        </p:txBody>
      </p:sp>
      <p:sp>
        <p:nvSpPr>
          <p:cNvPr id="1255" name="Algorithm"/>
          <p:cNvSpPr txBox="1"/>
          <p:nvPr>
            <p:ph type="title"/>
          </p:nvPr>
        </p:nvSpPr>
        <p:spPr>
          <a:prstGeom prst="rect">
            <a:avLst/>
          </a:prstGeom>
        </p:spPr>
        <p:txBody>
          <a:bodyPr/>
          <a:lstStyle/>
          <a:p>
            <a:pPr/>
            <a:r>
              <a:t>Algorithm</a:t>
            </a:r>
          </a:p>
        </p:txBody>
      </p:sp>
      <p:pic>
        <p:nvPicPr>
          <p:cNvPr id="1256" name="binarySearch.png" descr="binarySearch.png"/>
          <p:cNvPicPr>
            <a:picLocks noChangeAspect="1"/>
          </p:cNvPicPr>
          <p:nvPr/>
        </p:nvPicPr>
        <p:blipFill>
          <a:blip r:embed="rId3">
            <a:extLst/>
          </a:blip>
          <a:srcRect l="0" t="0" r="0" b="0"/>
          <a:stretch>
            <a:fillRect/>
          </a:stretch>
        </p:blipFill>
        <p:spPr>
          <a:xfrm>
            <a:off x="1581026" y="4839970"/>
            <a:ext cx="8801101" cy="3975101"/>
          </a:xfrm>
          <a:prstGeom prst="rect">
            <a:avLst/>
          </a:prstGeom>
          <a:ln w="88900">
            <a:miter lim="400000"/>
          </a:ln>
        </p:spPr>
      </p:pic>
      <p:sp>
        <p:nvSpPr>
          <p:cNvPr id="1257" name="Time complexity: O(logn)…"/>
          <p:cNvSpPr txBox="1"/>
          <p:nvPr/>
        </p:nvSpPr>
        <p:spPr>
          <a:xfrm>
            <a:off x="7815520" y="8630883"/>
            <a:ext cx="4778920" cy="1037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O(logn)</a:t>
            </a:r>
          </a:p>
          <a:p>
            <a:pPr>
              <a:defRPr sz="2400"/>
            </a:pPr>
            <a:r>
              <a:t>Or, really? any conditions?</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9" name="Binary search tree: a data structure designed for binary search jobs"/>
          <p:cNvSpPr txBox="1"/>
          <p:nvPr>
            <p:ph type="body" idx="1"/>
          </p:nvPr>
        </p:nvSpPr>
        <p:spPr>
          <a:prstGeom prst="rect">
            <a:avLst/>
          </a:prstGeom>
        </p:spPr>
        <p:txBody>
          <a:bodyPr anchor="t"/>
          <a:lstStyle>
            <a:lvl1pPr>
              <a:buBlip>
                <a:blip r:embed="rId2"/>
              </a:buBlip>
            </a:lvl1pPr>
          </a:lstStyle>
          <a:p>
            <a:pPr/>
            <a:r>
              <a:t>Binary search tree: a data structure designed for binary search jobs</a:t>
            </a:r>
          </a:p>
        </p:txBody>
      </p:sp>
      <p:sp>
        <p:nvSpPr>
          <p:cNvPr id="1260" name="Algorithm"/>
          <p:cNvSpPr txBox="1"/>
          <p:nvPr>
            <p:ph type="title"/>
          </p:nvPr>
        </p:nvSpPr>
        <p:spPr>
          <a:prstGeom prst="rect">
            <a:avLst/>
          </a:prstGeom>
        </p:spPr>
        <p:txBody>
          <a:bodyPr/>
          <a:lstStyle/>
          <a:p>
            <a:pPr/>
            <a:r>
              <a:t>Algorithm</a:t>
            </a:r>
          </a:p>
        </p:txBody>
      </p:sp>
      <p:sp>
        <p:nvSpPr>
          <p:cNvPr id="1261" name="Realize the similarity with linked list?…"/>
          <p:cNvSpPr txBox="1"/>
          <p:nvPr/>
        </p:nvSpPr>
        <p:spPr>
          <a:xfrm>
            <a:off x="9343681" y="5168616"/>
            <a:ext cx="2982044" cy="2916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Realize the similarity with linked list?</a:t>
            </a:r>
          </a:p>
          <a:p>
            <a:pPr>
              <a:defRPr sz="2400"/>
            </a:pPr>
            <a:r>
              <a:t>BST can handle insertions pretty easily</a:t>
            </a:r>
          </a:p>
        </p:txBody>
      </p:sp>
      <p:pic>
        <p:nvPicPr>
          <p:cNvPr id="1262" name="BSTSearch.png" descr="BSTSearch.png"/>
          <p:cNvPicPr>
            <a:picLocks noChangeAspect="1"/>
          </p:cNvPicPr>
          <p:nvPr/>
        </p:nvPicPr>
        <p:blipFill>
          <a:blip r:embed="rId3">
            <a:extLst/>
          </a:blip>
          <a:stretch>
            <a:fillRect/>
          </a:stretch>
        </p:blipFill>
        <p:spPr>
          <a:xfrm>
            <a:off x="2329335" y="4564487"/>
            <a:ext cx="6109187" cy="4383342"/>
          </a:xfrm>
          <a:prstGeom prst="rect">
            <a:avLst/>
          </a:prstGeom>
          <a:ln w="88900">
            <a:miter lim="400000"/>
          </a:ln>
        </p:spPr>
      </p:pic>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4" name="Huffman codes…"/>
          <p:cNvSpPr txBox="1"/>
          <p:nvPr>
            <p:ph type="body" idx="1"/>
          </p:nvPr>
        </p:nvSpPr>
        <p:spPr>
          <a:prstGeom prst="rect">
            <a:avLst/>
          </a:prstGeom>
        </p:spPr>
        <p:txBody>
          <a:bodyPr anchor="t"/>
          <a:lstStyle/>
          <a:p>
            <a:pPr>
              <a:buBlip>
                <a:blip r:embed="rId2"/>
              </a:buBlip>
            </a:pPr>
            <a:r>
              <a:t>Huffman codes</a:t>
            </a:r>
          </a:p>
          <a:p>
            <a:pPr marL="0" indent="0">
              <a:buSzTx/>
              <a:buNone/>
            </a:pPr>
            <a:r>
              <a:t>For data encoding, lengths of the codes are based on the frequencies of corresponding characters.</a:t>
            </a:r>
          </a:p>
        </p:txBody>
      </p:sp>
      <p:sp>
        <p:nvSpPr>
          <p:cNvPr id="1265" name="Algorithm"/>
          <p:cNvSpPr txBox="1"/>
          <p:nvPr>
            <p:ph type="title"/>
          </p:nvPr>
        </p:nvSpPr>
        <p:spPr>
          <a:prstGeom prst="rect">
            <a:avLst/>
          </a:prstGeom>
        </p:spPr>
        <p:txBody>
          <a:bodyPr/>
          <a:lstStyle/>
          <a:p>
            <a:pPr/>
            <a:r>
              <a:t>Algorithm</a:t>
            </a:r>
          </a:p>
        </p:txBody>
      </p:sp>
      <p:pic>
        <p:nvPicPr>
          <p:cNvPr id="1266" name="huffman.jpg" descr="huffman.jpg"/>
          <p:cNvPicPr>
            <a:picLocks noChangeAspect="1"/>
          </p:cNvPicPr>
          <p:nvPr/>
        </p:nvPicPr>
        <p:blipFill>
          <a:blip r:embed="rId3">
            <a:extLst/>
          </a:blip>
          <a:stretch>
            <a:fillRect/>
          </a:stretch>
        </p:blipFill>
        <p:spPr>
          <a:xfrm>
            <a:off x="1700073" y="6535666"/>
            <a:ext cx="4775201" cy="2667001"/>
          </a:xfrm>
          <a:prstGeom prst="rect">
            <a:avLst/>
          </a:prstGeom>
          <a:ln w="88900">
            <a:miter lim="400000"/>
          </a:ln>
        </p:spPr>
      </p:pic>
      <p:sp>
        <p:nvSpPr>
          <p:cNvPr id="1267" name="1. Build a Huffman Tree…"/>
          <p:cNvSpPr txBox="1"/>
          <p:nvPr/>
        </p:nvSpPr>
        <p:spPr>
          <a:xfrm>
            <a:off x="6728033" y="6880587"/>
            <a:ext cx="5666039" cy="1977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1. Build a Huffman Tree</a:t>
            </a:r>
          </a:p>
          <a:p>
            <a:pPr algn="l">
              <a:defRPr sz="2400"/>
            </a:pPr>
            <a:r>
              <a:t>from input characters.</a:t>
            </a:r>
          </a:p>
          <a:p>
            <a:pPr algn="l">
              <a:defRPr sz="2400"/>
            </a:pPr>
            <a:r>
              <a:t>2. Traverse the Huffman Tree</a:t>
            </a:r>
          </a:p>
          <a:p>
            <a:pPr algn="l">
              <a:defRPr sz="2400"/>
            </a:pPr>
            <a:r>
              <a:t>and assign codes to characters.</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9" name="Dijkstra’s algorithm: definition"/>
          <p:cNvSpPr txBox="1"/>
          <p:nvPr>
            <p:ph type="body" idx="1"/>
          </p:nvPr>
        </p:nvSpPr>
        <p:spPr>
          <a:prstGeom prst="rect">
            <a:avLst/>
          </a:prstGeom>
        </p:spPr>
        <p:txBody>
          <a:bodyPr anchor="t"/>
          <a:lstStyle>
            <a:lvl1pPr>
              <a:buBlip>
                <a:blip r:embed="rId2"/>
              </a:buBlip>
            </a:lvl1pPr>
          </a:lstStyle>
          <a:p>
            <a:pPr/>
            <a:r>
              <a:t>Dijkstra’s algorithm: definition</a:t>
            </a:r>
          </a:p>
        </p:txBody>
      </p:sp>
      <p:sp>
        <p:nvSpPr>
          <p:cNvPr id="1270" name="Algorithm"/>
          <p:cNvSpPr txBox="1"/>
          <p:nvPr>
            <p:ph type="title"/>
          </p:nvPr>
        </p:nvSpPr>
        <p:spPr>
          <a:prstGeom prst="rect">
            <a:avLst/>
          </a:prstGeom>
        </p:spPr>
        <p:txBody>
          <a:bodyPr/>
          <a:lstStyle/>
          <a:p>
            <a:pPr/>
            <a:r>
              <a:t>Algorithm</a:t>
            </a:r>
          </a:p>
        </p:txBody>
      </p:sp>
      <p:pic>
        <p:nvPicPr>
          <p:cNvPr id="1271" name="dijkstra.jpg" descr="dijkstra.jpg"/>
          <p:cNvPicPr>
            <a:picLocks noChangeAspect="1"/>
          </p:cNvPicPr>
          <p:nvPr/>
        </p:nvPicPr>
        <p:blipFill>
          <a:blip r:embed="rId3">
            <a:extLst/>
          </a:blip>
          <a:stretch>
            <a:fillRect/>
          </a:stretch>
        </p:blipFill>
        <p:spPr>
          <a:xfrm>
            <a:off x="1921152" y="3961176"/>
            <a:ext cx="4634854" cy="2161634"/>
          </a:xfrm>
          <a:prstGeom prst="rect">
            <a:avLst/>
          </a:prstGeom>
          <a:ln w="88900">
            <a:miter lim="400000"/>
          </a:ln>
        </p:spPr>
      </p:pic>
      <p:pic>
        <p:nvPicPr>
          <p:cNvPr id="1272" name="dijkstra2.jpg" descr="dijkstra2.jpg"/>
          <p:cNvPicPr>
            <a:picLocks noChangeAspect="1"/>
          </p:cNvPicPr>
          <p:nvPr/>
        </p:nvPicPr>
        <p:blipFill>
          <a:blip r:embed="rId4">
            <a:extLst/>
          </a:blip>
          <a:stretch>
            <a:fillRect/>
          </a:stretch>
        </p:blipFill>
        <p:spPr>
          <a:xfrm>
            <a:off x="1920209" y="6627213"/>
            <a:ext cx="4636740" cy="2478873"/>
          </a:xfrm>
          <a:prstGeom prst="rect">
            <a:avLst/>
          </a:prstGeom>
          <a:ln w="88900">
            <a:miter lim="400000"/>
          </a:ln>
        </p:spPr>
      </p:pic>
      <p:sp>
        <p:nvSpPr>
          <p:cNvPr id="1273" name="This is roughly speaking…"/>
          <p:cNvSpPr txBox="1"/>
          <p:nvPr/>
        </p:nvSpPr>
        <p:spPr>
          <a:xfrm>
            <a:off x="7135222" y="6589455"/>
            <a:ext cx="4555961" cy="1507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This is roughly speaking</a:t>
            </a:r>
          </a:p>
          <a:p>
            <a:pPr algn="l">
              <a:defRPr sz="2400"/>
            </a:pPr>
            <a:r>
              <a:t>how the internet routing</a:t>
            </a:r>
          </a:p>
          <a:p>
            <a:pPr algn="l">
              <a:defRPr sz="2400"/>
            </a:pPr>
            <a:r>
              <a:t>is done.</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5" name="Dijkstra’s algorithm: the core code"/>
          <p:cNvSpPr txBox="1"/>
          <p:nvPr>
            <p:ph type="body" idx="1"/>
          </p:nvPr>
        </p:nvSpPr>
        <p:spPr>
          <a:prstGeom prst="rect">
            <a:avLst/>
          </a:prstGeom>
        </p:spPr>
        <p:txBody>
          <a:bodyPr anchor="t"/>
          <a:lstStyle>
            <a:lvl1pPr>
              <a:buBlip>
                <a:blip r:embed="rId2"/>
              </a:buBlip>
            </a:lvl1pPr>
          </a:lstStyle>
          <a:p>
            <a:pPr/>
            <a:r>
              <a:t>Dijkstra’s algorithm: the core code</a:t>
            </a:r>
          </a:p>
        </p:txBody>
      </p:sp>
      <p:sp>
        <p:nvSpPr>
          <p:cNvPr id="1276" name="Algorithm"/>
          <p:cNvSpPr txBox="1"/>
          <p:nvPr>
            <p:ph type="title"/>
          </p:nvPr>
        </p:nvSpPr>
        <p:spPr>
          <a:prstGeom prst="rect">
            <a:avLst/>
          </a:prstGeom>
        </p:spPr>
        <p:txBody>
          <a:bodyPr/>
          <a:lstStyle/>
          <a:p>
            <a:pPr/>
            <a:r>
              <a:t>Algorithm</a:t>
            </a:r>
          </a:p>
        </p:txBody>
      </p:sp>
      <p:sp>
        <p:nvSpPr>
          <p:cNvPr id="1277" name="for (int count = 0; count &lt; V-1; count++)…"/>
          <p:cNvSpPr txBox="1"/>
          <p:nvPr/>
        </p:nvSpPr>
        <p:spPr>
          <a:xfrm>
            <a:off x="1078091" y="3701297"/>
            <a:ext cx="8009906" cy="477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t>        </a:t>
            </a:r>
            <a:r>
              <a:rPr b="1"/>
              <a:t>for</a:t>
            </a:r>
            <a:r>
              <a:t> (</a:t>
            </a:r>
            <a:r>
              <a:rPr b="1"/>
              <a:t>int</a:t>
            </a:r>
            <a:r>
              <a:t> count = </a:t>
            </a:r>
            <a:r>
              <a:rPr>
                <a:solidFill>
                  <a:srgbClr val="BF8F00"/>
                </a:solidFill>
              </a:rPr>
              <a:t>0</a:t>
            </a:r>
            <a:r>
              <a:t>; count &lt; V-</a:t>
            </a:r>
            <a:r>
              <a:rPr>
                <a:solidFill>
                  <a:srgbClr val="BF8F00"/>
                </a:solidFill>
              </a:rPr>
              <a:t>1</a:t>
            </a:r>
            <a:r>
              <a:t>; count++)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 Pick the minimum distance vertex from the set of vertices</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not yet processed. u is always equal to src in first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iteration.</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u = </a:t>
            </a:r>
            <a:r>
              <a:rPr>
                <a:solidFill>
                  <a:srgbClr val="021994"/>
                </a:solidFill>
              </a:rPr>
              <a:t>minDistance</a:t>
            </a:r>
            <a:r>
              <a:t>(dist, sptSet);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Mark the picked vertex as processed</a:t>
            </a:r>
            <a:endParaRPr i="0">
              <a:solidFill>
                <a:srgbClr val="000000"/>
              </a:solidFill>
            </a:endParaRPr>
          </a:p>
          <a:p>
            <a:pPr algn="l">
              <a:defRPr sz="1400">
                <a:solidFill>
                  <a:srgbClr val="000000"/>
                </a:solidFill>
                <a:latin typeface="Courier New"/>
                <a:ea typeface="Courier New"/>
                <a:cs typeface="Courier New"/>
                <a:sym typeface="Courier New"/>
              </a:defRPr>
            </a:pPr>
            <a:r>
              <a:t>            sptSet[u] = </a:t>
            </a:r>
            <a:r>
              <a:rPr>
                <a:solidFill>
                  <a:srgbClr val="006DBC"/>
                </a:solidFill>
              </a:rPr>
              <a:t>true</a:t>
            </a:r>
            <a:r>
              <a: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 value of the adjacent vertices of the</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picked vertex.</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for</a:t>
            </a:r>
            <a:r>
              <a:t> (</a:t>
            </a:r>
            <a:r>
              <a:rPr b="1"/>
              <a:t>int</a:t>
            </a:r>
            <a:r>
              <a:t> v = </a:t>
            </a:r>
            <a:r>
              <a:rPr>
                <a:solidFill>
                  <a:srgbClr val="BF8F00"/>
                </a:solidFill>
              </a:rPr>
              <a:t>0</a:t>
            </a:r>
            <a:r>
              <a:t>; v &lt; V; v++)</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dist[v] only if is not in sptSet, there is an</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edge from u to v, and total weight of path from src to</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v through u is smaller than current value of dist[v]</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if</a:t>
            </a:r>
            <a:r>
              <a:t> (!sptSet[v] &amp;&amp; graph[u][v]!=</a:t>
            </a:r>
            <a:r>
              <a:rPr>
                <a:solidFill>
                  <a:srgbClr val="BF8F00"/>
                </a:solidFill>
              </a:rPr>
              <a:t>0</a:t>
            </a:r>
            <a:r>
              <a:t> &amp;&amp;</a:t>
            </a:r>
          </a:p>
          <a:p>
            <a:pPr algn="l">
              <a:defRPr sz="1400">
                <a:solidFill>
                  <a:srgbClr val="000000"/>
                </a:solidFill>
                <a:latin typeface="Courier New"/>
                <a:ea typeface="Courier New"/>
                <a:cs typeface="Courier New"/>
                <a:sym typeface="Courier New"/>
              </a:defRPr>
            </a:pPr>
            <a:r>
              <a:t>                        dist[u] != Integer.MAX_VALUE &amp;&amp;</a:t>
            </a:r>
          </a:p>
          <a:p>
            <a:pPr algn="l">
              <a:defRPr sz="1400">
                <a:solidFill>
                  <a:srgbClr val="000000"/>
                </a:solidFill>
                <a:latin typeface="Courier New"/>
                <a:ea typeface="Courier New"/>
                <a:cs typeface="Courier New"/>
                <a:sym typeface="Courier New"/>
              </a:defRPr>
            </a:pPr>
            <a:r>
              <a:t>                        dist[u]+graph[u][v] &lt; dist[v])</a:t>
            </a:r>
          </a:p>
          <a:p>
            <a:pPr algn="l">
              <a:defRPr sz="1400">
                <a:solidFill>
                  <a:srgbClr val="000000"/>
                </a:solidFill>
                <a:latin typeface="Courier New"/>
                <a:ea typeface="Courier New"/>
                <a:cs typeface="Courier New"/>
                <a:sym typeface="Courier New"/>
              </a:defRPr>
            </a:pPr>
            <a:r>
              <a:t>                    dist[v] = dist[u] + graph[u][v];</a:t>
            </a:r>
          </a:p>
          <a:p>
            <a:pPr algn="l">
              <a:defRPr sz="14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Java basics"/>
          <p:cNvSpPr txBox="1"/>
          <p:nvPr>
            <p:ph type="title"/>
          </p:nvPr>
        </p:nvSpPr>
        <p:spPr>
          <a:prstGeom prst="rect">
            <a:avLst/>
          </a:prstGeom>
        </p:spPr>
        <p:txBody>
          <a:bodyPr/>
          <a:lstStyle/>
          <a:p>
            <a:pPr/>
            <a:r>
              <a:t>Java basics</a:t>
            </a:r>
          </a:p>
        </p:txBody>
      </p:sp>
      <p:sp>
        <p:nvSpPr>
          <p:cNvPr id="196" name="Binary numbers…"/>
          <p:cNvSpPr txBox="1"/>
          <p:nvPr>
            <p:ph type="body" sz="half" idx="1"/>
          </p:nvPr>
        </p:nvSpPr>
        <p:spPr>
          <a:xfrm>
            <a:off x="1270000" y="2768600"/>
            <a:ext cx="10464800" cy="2435540"/>
          </a:xfrm>
          <a:prstGeom prst="rect">
            <a:avLst/>
          </a:prstGeom>
        </p:spPr>
        <p:txBody>
          <a:bodyPr anchor="t"/>
          <a:lstStyle/>
          <a:p>
            <a:pPr>
              <a:buBlip>
                <a:blip r:embed="rId2"/>
              </a:buBlip>
            </a:pPr>
            <a:r>
              <a:t>Binary numbers</a:t>
            </a:r>
          </a:p>
          <a:p>
            <a:pPr>
              <a:buBlip>
                <a:blip r:embed="rId2"/>
              </a:buBlip>
            </a:pPr>
            <a:r>
              <a:t>Hex numbers</a:t>
            </a:r>
          </a:p>
        </p:txBody>
      </p:sp>
      <p:graphicFrame>
        <p:nvGraphicFramePr>
          <p:cNvPr id="197" name="Table"/>
          <p:cNvGraphicFramePr/>
          <p:nvPr/>
        </p:nvGraphicFramePr>
        <p:xfrm>
          <a:off x="6402859" y="2634892"/>
          <a:ext cx="4927998" cy="65568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80690"/>
                <a:gridCol w="1751211"/>
                <a:gridCol w="2083395"/>
              </a:tblGrid>
              <a:tr h="594926">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Hex</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Binary</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Decimal</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A</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C</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14</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3F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63</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Java basics"/>
          <p:cNvSpPr txBox="1"/>
          <p:nvPr>
            <p:ph type="title"/>
          </p:nvPr>
        </p:nvSpPr>
        <p:spPr>
          <a:prstGeom prst="rect">
            <a:avLst/>
          </a:prstGeom>
        </p:spPr>
        <p:txBody>
          <a:bodyPr/>
          <a:lstStyle/>
          <a:p>
            <a:pPr/>
            <a:r>
              <a:t>Java basics</a:t>
            </a:r>
          </a:p>
        </p:txBody>
      </p:sp>
      <p:sp>
        <p:nvSpPr>
          <p:cNvPr id="200" name="Floating point precision…"/>
          <p:cNvSpPr txBox="1"/>
          <p:nvPr>
            <p:ph type="body" idx="1"/>
          </p:nvPr>
        </p:nvSpPr>
        <p:spPr>
          <a:prstGeom prst="rect">
            <a:avLst/>
          </a:prstGeom>
        </p:spPr>
        <p:txBody>
          <a:bodyPr anchor="t"/>
          <a:lstStyle/>
          <a:p>
            <a:pPr marL="560070" indent="-560070" defTabSz="448055">
              <a:spcBef>
                <a:spcPts val="3500"/>
              </a:spcBef>
              <a:buBlip>
                <a:blip r:embed="rId2"/>
              </a:buBlip>
              <a:defRPr sz="3528"/>
            </a:pPr>
            <a:r>
              <a:t>Floating point precision</a:t>
            </a:r>
          </a:p>
          <a:p>
            <a:pPr marL="560070" indent="-560070" defTabSz="448055">
              <a:spcBef>
                <a:spcPts val="3500"/>
              </a:spcBef>
              <a:buSzPct val="100000"/>
              <a:buChar char="-"/>
              <a:defRPr sz="3528"/>
            </a:pPr>
            <a:r>
              <a:t>For most of floating point numbers, computer can only store it to certain accuracy.</a:t>
            </a:r>
          </a:p>
          <a:p>
            <a:pPr marL="560070" indent="-560070" defTabSz="448055">
              <a:spcBef>
                <a:spcPts val="3500"/>
              </a:spcBef>
              <a:buSzPct val="100000"/>
              <a:buChar char="-"/>
              <a:defRPr sz="3528"/>
            </a:pPr>
            <a:r>
              <a:t>Actually, the majority of numbers has infinite digits (irrational numbers).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Java basics"/>
          <p:cNvSpPr txBox="1"/>
          <p:nvPr>
            <p:ph type="title"/>
          </p:nvPr>
        </p:nvSpPr>
        <p:spPr>
          <a:prstGeom prst="rect">
            <a:avLst/>
          </a:prstGeom>
        </p:spPr>
        <p:txBody>
          <a:bodyPr/>
          <a:lstStyle/>
          <a:p>
            <a:pPr/>
            <a:r>
              <a:t>Java basics</a:t>
            </a:r>
          </a:p>
        </p:txBody>
      </p:sp>
      <p:sp>
        <p:nvSpPr>
          <p:cNvPr id="203" name="Does integer has precision too?"/>
          <p:cNvSpPr txBox="1"/>
          <p:nvPr>
            <p:ph type="body" sz="half" idx="1"/>
          </p:nvPr>
        </p:nvSpPr>
        <p:spPr>
          <a:xfrm>
            <a:off x="1270000" y="2768600"/>
            <a:ext cx="10464800" cy="2540000"/>
          </a:xfrm>
          <a:prstGeom prst="rect">
            <a:avLst/>
          </a:prstGeom>
        </p:spPr>
        <p:txBody>
          <a:bodyPr anchor="t"/>
          <a:lstStyle>
            <a:lvl1pPr>
              <a:buBlip>
                <a:blip r:embed="rId2"/>
              </a:buBlip>
            </a:lvl1pPr>
          </a:lstStyle>
          <a:p>
            <a:pPr/>
            <a:r>
              <a:t>Does integer has precision too?</a:t>
            </a:r>
          </a:p>
        </p:txBody>
      </p:sp>
      <p:sp>
        <p:nvSpPr>
          <p:cNvPr id="204" name="Integer.MAX_VALUE…"/>
          <p:cNvSpPr txBox="1"/>
          <p:nvPr/>
        </p:nvSpPr>
        <p:spPr>
          <a:xfrm>
            <a:off x="1938015" y="3435103"/>
            <a:ext cx="3132312"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Integer.MAX_VALUE</a:t>
            </a:r>
          </a:p>
          <a:p>
            <a:pPr algn="l">
              <a:defRPr b="1"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Integer.MIN_VALUE</a:t>
            </a:r>
          </a:p>
          <a:p>
            <a:pPr algn="l">
              <a:defRPr sz="2200">
                <a:solidFill>
                  <a:schemeClr val="accent3">
                    <a:satOff val="-19059"/>
                    <a:lumOff val="-22550"/>
                  </a:schemeClr>
                </a:solidFill>
                <a:latin typeface="Courier New"/>
                <a:ea typeface="Courier New"/>
                <a:cs typeface="Courier New"/>
                <a:sym typeface="Courier New"/>
              </a:defRPr>
            </a:pPr>
          </a:p>
        </p:txBody>
      </p:sp>
      <p:sp>
        <p:nvSpPr>
          <p:cNvPr id="205" name="public class test {…"/>
          <p:cNvSpPr txBox="1"/>
          <p:nvPr/>
        </p:nvSpPr>
        <p:spPr>
          <a:xfrm>
            <a:off x="1987159" y="5461000"/>
            <a:ext cx="7405180"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solidFill>
                  <a:srgbClr val="000000"/>
                </a:solidFill>
                <a:latin typeface="Courier New"/>
                <a:ea typeface="Courier New"/>
                <a:cs typeface="Courier New"/>
                <a:sym typeface="Courier New"/>
              </a:defRPr>
            </a:pPr>
            <a:r>
              <a:t>public class</a:t>
            </a:r>
            <a:r>
              <a:rPr b="0"/>
              <a:t> test {</a:t>
            </a:r>
            <a:endParaRPr b="0"/>
          </a:p>
          <a:p>
            <a:pPr algn="l">
              <a:defRPr b="1" sz="2200">
                <a:solidFill>
                  <a:srgbClr val="000000"/>
                </a:solidFill>
                <a:latin typeface="Courier New"/>
                <a:ea typeface="Courier New"/>
                <a:cs typeface="Courier New"/>
                <a:sym typeface="Courier New"/>
              </a:defRPr>
            </a:pPr>
            <a:r>
              <a:rPr b="0"/>
              <a:t>    </a:t>
            </a:r>
            <a:r>
              <a:t>public static void </a:t>
            </a:r>
            <a:r>
              <a:rPr>
                <a:solidFill>
                  <a:srgbClr val="021994"/>
                </a:solidFill>
              </a:rPr>
              <a:t>main</a:t>
            </a:r>
            <a:r>
              <a:t>(String[] in) {</a:t>
            </a:r>
          </a:p>
          <a:p>
            <a:pPr algn="l">
              <a:defRPr sz="2200">
                <a:solidFill>
                  <a:srgbClr val="000000"/>
                </a:solidFill>
                <a:latin typeface="Courier New"/>
                <a:ea typeface="Courier New"/>
                <a:cs typeface="Courier New"/>
                <a:sym typeface="Courier New"/>
              </a:defRPr>
            </a:pPr>
            <a:r>
              <a:t>        </a:t>
            </a:r>
            <a:r>
              <a:rPr b="1"/>
              <a:t>int</a:t>
            </a:r>
            <a:r>
              <a:t> m = </a:t>
            </a:r>
            <a:r>
              <a:rPr>
                <a:solidFill>
                  <a:srgbClr val="BF8F00"/>
                </a:solidFill>
              </a:rPr>
              <a:t>2147483647</a:t>
            </a:r>
            <a:r>
              <a:t>;</a:t>
            </a:r>
          </a:p>
          <a:p>
            <a:pPr algn="l">
              <a:defRPr sz="2200">
                <a:solidFill>
                  <a:srgbClr val="000000"/>
                </a:solidFill>
                <a:latin typeface="Courier New"/>
                <a:ea typeface="Courier New"/>
                <a:cs typeface="Courier New"/>
                <a:sym typeface="Courier New"/>
              </a:defRPr>
            </a:pPr>
            <a:r>
              <a:t>        m = m + </a:t>
            </a:r>
            <a:r>
              <a:rPr>
                <a:solidFill>
                  <a:srgbClr val="BF8F00"/>
                </a:solidFill>
              </a:rPr>
              <a:t>1</a:t>
            </a:r>
            <a:r>
              <a:t>;</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(m);</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Java basics"/>
          <p:cNvSpPr txBox="1"/>
          <p:nvPr>
            <p:ph type="title"/>
          </p:nvPr>
        </p:nvSpPr>
        <p:spPr>
          <a:prstGeom prst="rect">
            <a:avLst/>
          </a:prstGeom>
        </p:spPr>
        <p:txBody>
          <a:bodyPr/>
          <a:lstStyle/>
          <a:p>
            <a:pPr/>
            <a:r>
              <a:t>Java basics</a:t>
            </a:r>
          </a:p>
        </p:txBody>
      </p:sp>
      <p:sp>
        <p:nvSpPr>
          <p:cNvPr id="208" name="Bool operation:"/>
          <p:cNvSpPr txBox="1"/>
          <p:nvPr>
            <p:ph type="body" sz="quarter" idx="1"/>
          </p:nvPr>
        </p:nvSpPr>
        <p:spPr>
          <a:xfrm>
            <a:off x="1270000" y="2768600"/>
            <a:ext cx="10464800" cy="1270790"/>
          </a:xfrm>
          <a:prstGeom prst="rect">
            <a:avLst/>
          </a:prstGeom>
        </p:spPr>
        <p:txBody>
          <a:bodyPr anchor="t"/>
          <a:lstStyle>
            <a:lvl1pPr>
              <a:buBlip>
                <a:blip r:embed="rId2"/>
              </a:buBlip>
            </a:lvl1pPr>
          </a:lstStyle>
          <a:p>
            <a:pPr/>
            <a:r>
              <a:t>Bool operation:</a:t>
            </a:r>
          </a:p>
        </p:txBody>
      </p:sp>
      <p:sp>
        <p:nvSpPr>
          <p:cNvPr id="209" name="Get your head around!"/>
          <p:cNvSpPr txBox="1"/>
          <p:nvPr/>
        </p:nvSpPr>
        <p:spPr>
          <a:xfrm rot="20220000">
            <a:off x="5662580" y="5708203"/>
            <a:ext cx="724771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your head around!</a:t>
            </a:r>
          </a:p>
        </p:txBody>
      </p:sp>
      <p:graphicFrame>
        <p:nvGraphicFramePr>
          <p:cNvPr id="210" name="Table"/>
          <p:cNvGraphicFramePr/>
          <p:nvPr/>
        </p:nvGraphicFramePr>
        <p:xfrm>
          <a:off x="1822338" y="3876187"/>
          <a:ext cx="9121302" cy="5118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1720"/>
                <a:gridCol w="1821720"/>
                <a:gridCol w="1821720"/>
                <a:gridCol w="1821720"/>
                <a:gridCol w="1821720"/>
              </a:tblGrid>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&amp;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NOT(x)</a:t>
                      </a: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Java basics"/>
          <p:cNvSpPr txBox="1"/>
          <p:nvPr>
            <p:ph type="title"/>
          </p:nvPr>
        </p:nvSpPr>
        <p:spPr>
          <a:prstGeom prst="rect">
            <a:avLst/>
          </a:prstGeom>
        </p:spPr>
        <p:txBody>
          <a:bodyPr/>
          <a:lstStyle/>
          <a:p>
            <a:pPr/>
            <a:r>
              <a:t>Java basics</a:t>
            </a:r>
          </a:p>
        </p:txBody>
      </p:sp>
      <p:sp>
        <p:nvSpPr>
          <p:cNvPr id="213"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4"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Java basics"/>
          <p:cNvSpPr txBox="1"/>
          <p:nvPr>
            <p:ph type="title"/>
          </p:nvPr>
        </p:nvSpPr>
        <p:spPr>
          <a:prstGeom prst="rect">
            <a:avLst/>
          </a:prstGeom>
        </p:spPr>
        <p:txBody>
          <a:bodyPr/>
          <a:lstStyle/>
          <a:p>
            <a:pPr/>
            <a:r>
              <a:t>Java basics</a:t>
            </a:r>
          </a:p>
        </p:txBody>
      </p:sp>
      <p:sp>
        <p:nvSpPr>
          <p:cNvPr id="217"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8"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pic>
        <p:nvPicPr>
          <p:cNvPr id="219" name="Operator Precedence 1-10.png" descr="Operator Precedence 1-10.png"/>
          <p:cNvPicPr>
            <a:picLocks noChangeAspect="1"/>
          </p:cNvPicPr>
          <p:nvPr/>
        </p:nvPicPr>
        <p:blipFill>
          <a:blip r:embed="rId4">
            <a:extLst/>
          </a:blip>
          <a:stretch>
            <a:fillRect/>
          </a:stretch>
        </p:blipFill>
        <p:spPr>
          <a:xfrm>
            <a:off x="1447319" y="4048895"/>
            <a:ext cx="7023101" cy="5600701"/>
          </a:xfrm>
          <a:prstGeom prst="rect">
            <a:avLst/>
          </a:prstGeom>
          <a:ln w="889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How to take this course?…"/>
          <p:cNvSpPr txBox="1"/>
          <p:nvPr>
            <p:ph type="body" idx="1"/>
          </p:nvPr>
        </p:nvSpPr>
        <p:spPr>
          <a:prstGeom prst="rect">
            <a:avLst/>
          </a:prstGeom>
        </p:spPr>
        <p:txBody>
          <a:bodyPr/>
          <a:lstStyle/>
          <a:p>
            <a:pPr>
              <a:buBlip>
                <a:blip r:embed="rId2"/>
              </a:buBlip>
            </a:pPr>
            <a:r>
              <a:t>How to take this course?</a:t>
            </a:r>
          </a:p>
          <a:p>
            <a:pPr>
              <a:buSzPct val="100000"/>
              <a:buChar char="-"/>
            </a:pPr>
            <a:r>
              <a:t>Always ask</a:t>
            </a:r>
          </a:p>
          <a:p>
            <a:pPr>
              <a:buSzPct val="100000"/>
              <a:buChar char="-"/>
            </a:pPr>
            <a:r>
              <a:t>A laptop to run code (Java)</a:t>
            </a:r>
          </a:p>
          <a:p>
            <a:pPr>
              <a:buSzPct val="100000"/>
              <a:buChar char="-"/>
            </a:pPr>
            <a:r>
              <a:t>Take notes (write or type)</a:t>
            </a:r>
          </a:p>
          <a:p>
            <a:pPr>
              <a:buSzPct val="100000"/>
              <a:buChar char="-"/>
            </a:pPr>
            <a:r>
              <a:t>English is used here or there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Java basics"/>
          <p:cNvSpPr txBox="1"/>
          <p:nvPr>
            <p:ph type="title"/>
          </p:nvPr>
        </p:nvSpPr>
        <p:spPr>
          <a:prstGeom prst="rect">
            <a:avLst/>
          </a:prstGeom>
        </p:spPr>
        <p:txBody>
          <a:bodyPr/>
          <a:lstStyle/>
          <a:p>
            <a:pPr/>
            <a:r>
              <a:t>Java basics</a:t>
            </a:r>
          </a:p>
        </p:txBody>
      </p:sp>
      <p:sp>
        <p:nvSpPr>
          <p:cNvPr id="222" name="Conditional branches"/>
          <p:cNvSpPr txBox="1"/>
          <p:nvPr>
            <p:ph type="body" sz="quarter" idx="1"/>
          </p:nvPr>
        </p:nvSpPr>
        <p:spPr>
          <a:xfrm>
            <a:off x="1270000" y="2768600"/>
            <a:ext cx="10464800" cy="1299198"/>
          </a:xfrm>
          <a:prstGeom prst="rect">
            <a:avLst/>
          </a:prstGeom>
        </p:spPr>
        <p:txBody>
          <a:bodyPr anchor="t"/>
          <a:lstStyle>
            <a:lvl1pPr>
              <a:buBlip>
                <a:blip r:embed="rId2"/>
              </a:buBlip>
            </a:lvl1pPr>
          </a:lstStyle>
          <a:p>
            <a:pPr/>
            <a:r>
              <a:t>Conditional branches</a:t>
            </a:r>
          </a:p>
        </p:txBody>
      </p:sp>
      <p:sp>
        <p:nvSpPr>
          <p:cNvPr id="223" name="if (&lt;condition&gt;)…"/>
          <p:cNvSpPr txBox="1"/>
          <p:nvPr/>
        </p:nvSpPr>
        <p:spPr>
          <a:xfrm>
            <a:off x="1862259" y="3023376"/>
            <a:ext cx="3802981" cy="549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 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endParaRPr>
              <a:solidFill>
                <a:srgbClr val="021994"/>
              </a:solidFill>
            </a:endParaRPr>
          </a:p>
        </p:txBody>
      </p:sp>
      <p:sp>
        <p:nvSpPr>
          <p:cNvPr id="224" name="statement can be a single…"/>
          <p:cNvSpPr txBox="1"/>
          <p:nvPr/>
        </p:nvSpPr>
        <p:spPr>
          <a:xfrm rot="20220000">
            <a:off x="6519458" y="5516524"/>
            <a:ext cx="5533959"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statement can be a single</a:t>
            </a:r>
          </a:p>
          <a:p>
            <a:pPr>
              <a:defRPr sz="2800"/>
            </a:pPr>
            <a:r>
              <a:t>statement, or a closure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Java basics"/>
          <p:cNvSpPr txBox="1"/>
          <p:nvPr>
            <p:ph type="title"/>
          </p:nvPr>
        </p:nvSpPr>
        <p:spPr>
          <a:prstGeom prst="rect">
            <a:avLst/>
          </a:prstGeom>
        </p:spPr>
        <p:txBody>
          <a:bodyPr/>
          <a:lstStyle/>
          <a:p>
            <a:pPr/>
            <a:r>
              <a:t>Java basics</a:t>
            </a:r>
          </a:p>
        </p:txBody>
      </p:sp>
      <p:sp>
        <p:nvSpPr>
          <p:cNvPr id="227"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28"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Java basics"/>
          <p:cNvSpPr txBox="1"/>
          <p:nvPr>
            <p:ph type="title"/>
          </p:nvPr>
        </p:nvSpPr>
        <p:spPr>
          <a:prstGeom prst="rect">
            <a:avLst/>
          </a:prstGeom>
        </p:spPr>
        <p:txBody>
          <a:bodyPr/>
          <a:lstStyle/>
          <a:p>
            <a:pPr/>
            <a:r>
              <a:t>Java basics</a:t>
            </a:r>
          </a:p>
        </p:txBody>
      </p:sp>
      <p:sp>
        <p:nvSpPr>
          <p:cNvPr id="231" name="Loop statements"/>
          <p:cNvSpPr txBox="1"/>
          <p:nvPr>
            <p:ph type="body" sz="quarter" idx="1"/>
          </p:nvPr>
        </p:nvSpPr>
        <p:spPr>
          <a:xfrm>
            <a:off x="1270000" y="2768600"/>
            <a:ext cx="10464800" cy="1034052"/>
          </a:xfrm>
          <a:prstGeom prst="rect">
            <a:avLst/>
          </a:prstGeom>
        </p:spPr>
        <p:txBody>
          <a:bodyPr anchor="t"/>
          <a:lstStyle>
            <a:lvl1pPr>
              <a:buBlip>
                <a:blip r:embed="rId2"/>
              </a:buBlip>
            </a:lvl1pPr>
          </a:lstStyle>
          <a:p>
            <a:pPr/>
            <a:r>
              <a:t>Loop statements</a:t>
            </a:r>
          </a:p>
        </p:txBody>
      </p:sp>
      <p:sp>
        <p:nvSpPr>
          <p:cNvPr id="232" name="while ()"/>
          <p:cNvSpPr txBox="1"/>
          <p:nvPr/>
        </p:nvSpPr>
        <p:spPr>
          <a:xfrm>
            <a:off x="1938015" y="3168403"/>
            <a:ext cx="1623306"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
        <p:nvSpPr>
          <p:cNvPr id="233" name="for (int i = 0; i &lt; 10; i++)"/>
          <p:cNvSpPr txBox="1"/>
          <p:nvPr/>
        </p:nvSpPr>
        <p:spPr>
          <a:xfrm>
            <a:off x="1956954" y="5594572"/>
            <a:ext cx="4976652"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(int i = 0; i &lt; 10; i++)</a:t>
            </a:r>
          </a:p>
          <a:p>
            <a:pPr algn="l">
              <a:defRPr sz="2200">
                <a:solidFill>
                  <a:schemeClr val="accent3">
                    <a:satOff val="-19059"/>
                    <a:lumOff val="-22550"/>
                  </a:schemeClr>
                </a:solidFill>
                <a:latin typeface="Courier New"/>
                <a:ea typeface="Courier New"/>
                <a:cs typeface="Courier New"/>
                <a:sym typeface="Courier New"/>
              </a:defRPr>
            </a:pPr>
          </a:p>
        </p:txBody>
      </p:sp>
      <p:sp>
        <p:nvSpPr>
          <p:cNvPr id="234" name="for (T element: Collection obj)"/>
          <p:cNvSpPr txBox="1"/>
          <p:nvPr/>
        </p:nvSpPr>
        <p:spPr>
          <a:xfrm>
            <a:off x="1956954" y="6592767"/>
            <a:ext cx="5479654"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(T element: Collection obj)</a:t>
            </a:r>
          </a:p>
          <a:p>
            <a:pPr algn="l">
              <a:defRPr sz="2200">
                <a:solidFill>
                  <a:schemeClr val="accent3">
                    <a:satOff val="-19059"/>
                    <a:lumOff val="-22550"/>
                  </a:schemeClr>
                </a:solidFill>
                <a:latin typeface="Courier New"/>
                <a:ea typeface="Courier New"/>
                <a:cs typeface="Courier New"/>
                <a:sym typeface="Courier New"/>
              </a:defRPr>
            </a:pPr>
          </a:p>
        </p:txBody>
      </p:sp>
      <p:sp>
        <p:nvSpPr>
          <p:cNvPr id="235" name="do…"/>
          <p:cNvSpPr txBox="1"/>
          <p:nvPr/>
        </p:nvSpPr>
        <p:spPr>
          <a:xfrm>
            <a:off x="1938015" y="4348529"/>
            <a:ext cx="162330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do</a:t>
            </a: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Java basics"/>
          <p:cNvSpPr txBox="1"/>
          <p:nvPr>
            <p:ph type="title"/>
          </p:nvPr>
        </p:nvSpPr>
        <p:spPr>
          <a:prstGeom prst="rect">
            <a:avLst/>
          </a:prstGeom>
        </p:spPr>
        <p:txBody>
          <a:bodyPr/>
          <a:lstStyle/>
          <a:p>
            <a:pPr/>
            <a:r>
              <a:t>Java basics</a:t>
            </a:r>
          </a:p>
        </p:txBody>
      </p:sp>
      <p:sp>
        <p:nvSpPr>
          <p:cNvPr id="238"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39"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Java basics"/>
          <p:cNvSpPr txBox="1"/>
          <p:nvPr>
            <p:ph type="title"/>
          </p:nvPr>
        </p:nvSpPr>
        <p:spPr>
          <a:prstGeom prst="rect">
            <a:avLst/>
          </a:prstGeom>
        </p:spPr>
        <p:txBody>
          <a:bodyPr/>
          <a:lstStyle/>
          <a:p>
            <a:pPr/>
            <a:r>
              <a:t>Java basics</a:t>
            </a:r>
          </a:p>
        </p:txBody>
      </p:sp>
      <p:sp>
        <p:nvSpPr>
          <p:cNvPr id="242" name="Code comments…"/>
          <p:cNvSpPr txBox="1"/>
          <p:nvPr>
            <p:ph type="body" idx="1"/>
          </p:nvPr>
        </p:nvSpPr>
        <p:spPr>
          <a:prstGeom prst="rect">
            <a:avLst/>
          </a:prstGeom>
        </p:spPr>
        <p:txBody>
          <a:bodyPr anchor="t"/>
          <a:lstStyle/>
          <a:p>
            <a:pPr marL="360045" indent="-360045" defTabSz="288036">
              <a:spcBef>
                <a:spcPts val="2200"/>
              </a:spcBef>
              <a:buBlip>
                <a:blip r:embed="rId2"/>
              </a:buBlip>
              <a:defRPr sz="2268"/>
            </a:pPr>
            <a:r>
              <a:t>Code comments</a:t>
            </a:r>
          </a:p>
          <a:p>
            <a:pPr marL="360045" indent="-360045" defTabSz="288036">
              <a:spcBef>
                <a:spcPts val="2200"/>
              </a:spcBef>
              <a:buBlip>
                <a:blip r:embed="rId2"/>
              </a:buBlip>
              <a:defRPr sz="2268"/>
            </a:pPr>
          </a:p>
          <a:p>
            <a:pPr marL="360045" indent="-360045" defTabSz="288036">
              <a:spcBef>
                <a:spcPts val="2200"/>
              </a:spcBef>
              <a:buBlip>
                <a:blip r:embed="rId2"/>
              </a:buBlip>
              <a:defRPr sz="2268"/>
            </a:pPr>
            <a:r>
              <a:t>Backslash (\)</a:t>
            </a:r>
          </a:p>
          <a:p>
            <a:pPr marL="0" indent="0" defTabSz="288036">
              <a:spcBef>
                <a:spcPts val="2200"/>
              </a:spcBef>
              <a:buSzTx/>
              <a:buNone/>
              <a:defRPr sz="2268"/>
            </a:pPr>
            <a:r>
              <a:t>\ is used as for escape sequence in many programming languages, including Java.</a:t>
            </a:r>
          </a:p>
          <a:p>
            <a:pPr marL="0" indent="0" defTabSz="288036">
              <a:spcBef>
                <a:spcPts val="2200"/>
              </a:spcBef>
              <a:buSzTx/>
              <a:buNone/>
              <a:defRPr sz="2268"/>
            </a:pPr>
            <a:r>
              <a:t>\n or \r — go to next lien</a:t>
            </a:r>
          </a:p>
          <a:p>
            <a:pPr marL="0" indent="0" defTabSz="288036">
              <a:spcBef>
                <a:spcPts val="2200"/>
              </a:spcBef>
              <a:buSzTx/>
              <a:buNone/>
              <a:defRPr sz="2268"/>
            </a:pPr>
            <a:r>
              <a:t>\t — tab</a:t>
            </a:r>
          </a:p>
          <a:p>
            <a:pPr marL="0" indent="0" defTabSz="288036">
              <a:spcBef>
                <a:spcPts val="2200"/>
              </a:spcBef>
              <a:buSzTx/>
              <a:buNone/>
              <a:defRPr sz="2268"/>
            </a:pPr>
            <a:r>
              <a:t>to print a \ or " which are special in string literal you have to escape it with another \ which gives us \\ and \”</a:t>
            </a:r>
          </a:p>
        </p:txBody>
      </p:sp>
      <p:sp>
        <p:nvSpPr>
          <p:cNvPr id="243" name="// single line"/>
          <p:cNvSpPr txBox="1"/>
          <p:nvPr/>
        </p:nvSpPr>
        <p:spPr>
          <a:xfrm>
            <a:off x="2085851" y="3416497"/>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single line</a:t>
            </a:r>
            <a:endParaRPr i="0">
              <a:solidFill>
                <a:srgbClr val="000000"/>
              </a:solidFill>
            </a:endParaRPr>
          </a:p>
        </p:txBody>
      </p:sp>
      <p:sp>
        <p:nvSpPr>
          <p:cNvPr id="244" name="/* multiline comment */"/>
          <p:cNvSpPr txBox="1"/>
          <p:nvPr/>
        </p:nvSpPr>
        <p:spPr>
          <a:xfrm>
            <a:off x="2084482" y="3861564"/>
            <a:ext cx="34066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multiline comment */</a:t>
            </a:r>
            <a:endParaRPr i="0">
              <a:solidFill>
                <a:srgbClr val="000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Java basics"/>
          <p:cNvSpPr txBox="1"/>
          <p:nvPr>
            <p:ph type="title"/>
          </p:nvPr>
        </p:nvSpPr>
        <p:spPr>
          <a:prstGeom prst="rect">
            <a:avLst/>
          </a:prstGeom>
        </p:spPr>
        <p:txBody>
          <a:bodyPr/>
          <a:lstStyle/>
          <a:p>
            <a:pPr/>
            <a:r>
              <a:t>Java basics</a:t>
            </a:r>
          </a:p>
        </p:txBody>
      </p:sp>
      <p:sp>
        <p:nvSpPr>
          <p:cNvPr id="247" name="Functions/procedures/methods — the cells of a program…"/>
          <p:cNvSpPr txBox="1"/>
          <p:nvPr>
            <p:ph type="body" idx="1"/>
          </p:nvPr>
        </p:nvSpPr>
        <p:spPr>
          <a:xfrm>
            <a:off x="1270000" y="2768600"/>
            <a:ext cx="10464800" cy="5835095"/>
          </a:xfrm>
          <a:prstGeom prst="rect">
            <a:avLst/>
          </a:prstGeom>
        </p:spPr>
        <p:txBody>
          <a:bodyPr anchor="t"/>
          <a:lstStyle/>
          <a:p>
            <a:pPr marL="508634" indent="-508634" defTabSz="406908">
              <a:spcBef>
                <a:spcPts val="3200"/>
              </a:spcBef>
              <a:buBlip>
                <a:blip r:embed="rId2"/>
              </a:buBlip>
              <a:defRPr sz="3204"/>
            </a:pPr>
            <a:r>
              <a:t>Functions/procedures/methods — the cells of a program</a:t>
            </a:r>
          </a:p>
          <a:p>
            <a:pPr marL="0" indent="0" defTabSz="406908">
              <a:spcBef>
                <a:spcPts val="3200"/>
              </a:spcBef>
              <a:buSzTx/>
              <a:buNone/>
              <a:defRPr sz="3204"/>
            </a:pPr>
            <a:r>
              <a:t>In other words, a program is written to carry out some functionality, which produces outputs (or other effects) according to its inputs.</a:t>
            </a:r>
          </a:p>
          <a:p>
            <a:pPr marL="0" indent="0" defTabSz="406908">
              <a:spcBef>
                <a:spcPts val="3200"/>
              </a:spcBef>
              <a:buSzTx/>
              <a:buNone/>
              <a:defRPr sz="3204"/>
            </a:pPr>
            <a:r>
              <a:t>It is the basic unit to understand a program.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Java basics"/>
          <p:cNvSpPr txBox="1"/>
          <p:nvPr>
            <p:ph type="title"/>
          </p:nvPr>
        </p:nvSpPr>
        <p:spPr>
          <a:prstGeom prst="rect">
            <a:avLst/>
          </a:prstGeom>
        </p:spPr>
        <p:txBody>
          <a:bodyPr/>
          <a:lstStyle/>
          <a:p>
            <a:pPr/>
            <a:r>
              <a:t>Java basics</a:t>
            </a:r>
          </a:p>
        </p:txBody>
      </p:sp>
      <p:sp>
        <p:nvSpPr>
          <p:cNvPr id="250" name="Function declaration, definitions and parameter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declaration, definitions and parameters</a:t>
            </a:r>
          </a:p>
        </p:txBody>
      </p:sp>
      <p:sp>
        <p:nvSpPr>
          <p:cNvPr id="251" name="public void setName(String name)…"/>
          <p:cNvSpPr txBox="1"/>
          <p:nvPr/>
        </p:nvSpPr>
        <p:spPr>
          <a:xfrm>
            <a:off x="2607523" y="4570002"/>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52" name="return type"/>
          <p:cNvSpPr txBox="1"/>
          <p:nvPr/>
        </p:nvSpPr>
        <p:spPr>
          <a:xfrm>
            <a:off x="1155399" y="5879569"/>
            <a:ext cx="111085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return type</a:t>
            </a:r>
          </a:p>
        </p:txBody>
      </p:sp>
      <p:sp>
        <p:nvSpPr>
          <p:cNvPr id="253" name="function declaration (name and so…)"/>
          <p:cNvSpPr txBox="1"/>
          <p:nvPr/>
        </p:nvSpPr>
        <p:spPr>
          <a:xfrm>
            <a:off x="6256745" y="4101834"/>
            <a:ext cx="35293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declaration (name and so…)</a:t>
            </a:r>
          </a:p>
        </p:txBody>
      </p:sp>
      <p:sp>
        <p:nvSpPr>
          <p:cNvPr id="254" name="function parameters (input)"/>
          <p:cNvSpPr txBox="1"/>
          <p:nvPr/>
        </p:nvSpPr>
        <p:spPr>
          <a:xfrm>
            <a:off x="8005527" y="5854169"/>
            <a:ext cx="261528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parameters (input)</a:t>
            </a:r>
          </a:p>
        </p:txBody>
      </p:sp>
      <p:sp>
        <p:nvSpPr>
          <p:cNvPr id="255" name="function definition (body)"/>
          <p:cNvSpPr txBox="1"/>
          <p:nvPr/>
        </p:nvSpPr>
        <p:spPr>
          <a:xfrm>
            <a:off x="4546668" y="7191591"/>
            <a:ext cx="253335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definition (body) </a:t>
            </a:r>
          </a:p>
        </p:txBody>
      </p:sp>
      <p:sp>
        <p:nvSpPr>
          <p:cNvPr id="256" name="Line"/>
          <p:cNvSpPr/>
          <p:nvPr/>
        </p:nvSpPr>
        <p:spPr>
          <a:xfrm flipV="1">
            <a:off x="1842856" y="4856378"/>
            <a:ext cx="1808678" cy="1147837"/>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7" name="Line"/>
          <p:cNvSpPr/>
          <p:nvPr/>
        </p:nvSpPr>
        <p:spPr>
          <a:xfrm flipH="1">
            <a:off x="4918073" y="4310004"/>
            <a:ext cx="1384925" cy="32317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8" name="Line"/>
          <p:cNvSpPr/>
          <p:nvPr/>
        </p:nvSpPr>
        <p:spPr>
          <a:xfrm flipH="1" flipV="1">
            <a:off x="6091360" y="4863037"/>
            <a:ext cx="1925620" cy="1133796"/>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9" name="Line"/>
          <p:cNvSpPr/>
          <p:nvPr/>
        </p:nvSpPr>
        <p:spPr>
          <a:xfrm flipH="1" flipV="1">
            <a:off x="4437503" y="5557122"/>
            <a:ext cx="1381771" cy="1706539"/>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Java basics"/>
          <p:cNvSpPr txBox="1"/>
          <p:nvPr>
            <p:ph type="title"/>
          </p:nvPr>
        </p:nvSpPr>
        <p:spPr>
          <a:prstGeom prst="rect">
            <a:avLst/>
          </a:prstGeom>
        </p:spPr>
        <p:txBody>
          <a:bodyPr/>
          <a:lstStyle/>
          <a:p>
            <a:pPr/>
            <a:r>
              <a:t>Java basics</a:t>
            </a:r>
          </a:p>
        </p:txBody>
      </p:sp>
      <p:sp>
        <p:nvSpPr>
          <p:cNvPr id="262" name="Function invocations (call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invocations (calls)</a:t>
            </a:r>
          </a:p>
        </p:txBody>
      </p:sp>
      <p:sp>
        <p:nvSpPr>
          <p:cNvPr id="263" name="public void setName(String name)…"/>
          <p:cNvSpPr txBox="1"/>
          <p:nvPr/>
        </p:nvSpPr>
        <p:spPr>
          <a:xfrm>
            <a:off x="2389724" y="3897666"/>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64" name="public void callSetName()…"/>
          <p:cNvSpPr txBox="1"/>
          <p:nvPr/>
        </p:nvSpPr>
        <p:spPr>
          <a:xfrm>
            <a:off x="2415124" y="5592710"/>
            <a:ext cx="368104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callSetName</a:t>
            </a:r>
            <a:r>
              <a:t>()</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setName(“new name”);</a:t>
            </a:r>
          </a:p>
          <a:p>
            <a:pPr algn="l">
              <a:defRPr sz="18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Java basics"/>
          <p:cNvSpPr txBox="1"/>
          <p:nvPr>
            <p:ph type="title"/>
          </p:nvPr>
        </p:nvSpPr>
        <p:spPr>
          <a:prstGeom prst="rect">
            <a:avLst/>
          </a:prstGeom>
        </p:spPr>
        <p:txBody>
          <a:bodyPr/>
          <a:lstStyle/>
          <a:p>
            <a:pPr/>
            <a:r>
              <a:t>Java basics</a:t>
            </a:r>
          </a:p>
        </p:txBody>
      </p:sp>
      <p:sp>
        <p:nvSpPr>
          <p:cNvPr id="267" name="Function parameter passing"/>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parameter passing</a:t>
            </a:r>
          </a:p>
        </p:txBody>
      </p:sp>
      <p:sp>
        <p:nvSpPr>
          <p:cNvPr id="268" name="public class test {…"/>
          <p:cNvSpPr txBox="1"/>
          <p:nvPr/>
        </p:nvSpPr>
        <p:spPr>
          <a:xfrm>
            <a:off x="1822059" y="3670299"/>
            <a:ext cx="8482423"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test {</a:t>
            </a:r>
            <a:endParaRPr b="0"/>
          </a:p>
          <a:p>
            <a:pPr algn="l">
              <a:defRPr b="1" sz="1800">
                <a:solidFill>
                  <a:srgbClr val="000000"/>
                </a:solidFill>
                <a:latin typeface="Courier New"/>
                <a:ea typeface="Courier New"/>
                <a:cs typeface="Courier New"/>
                <a:sym typeface="Courier New"/>
              </a:defRPr>
            </a:pPr>
            <a:r>
              <a:rPr b="0"/>
              <a:t>    </a:t>
            </a:r>
            <a:r>
              <a:t>public static void</a:t>
            </a:r>
            <a:r>
              <a:rPr b="0"/>
              <a:t> </a:t>
            </a:r>
            <a:r>
              <a:rPr b="0">
                <a:solidFill>
                  <a:srgbClr val="021994"/>
                </a:solidFill>
              </a:rPr>
              <a:t>setAll</a:t>
            </a:r>
            <a:r>
              <a:rPr b="0"/>
              <a:t>(</a:t>
            </a:r>
            <a:r>
              <a:t>int</a:t>
            </a:r>
            <a:r>
              <a:rPr b="0"/>
              <a:t> height) {</a:t>
            </a:r>
            <a:endParaRPr b="0"/>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before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height = </a:t>
            </a:r>
            <a:r>
              <a:rPr>
                <a:solidFill>
                  <a:srgbClr val="BF8F00"/>
                </a:solidFill>
              </a:rPr>
              <a:t>100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after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in) {</a:t>
            </a:r>
          </a:p>
          <a:p>
            <a:pPr algn="l">
              <a:defRPr sz="1800">
                <a:solidFill>
                  <a:srgbClr val="000000"/>
                </a:solidFill>
                <a:latin typeface="Courier New"/>
                <a:ea typeface="Courier New"/>
                <a:cs typeface="Courier New"/>
                <a:sym typeface="Courier New"/>
              </a:defRPr>
            </a:pPr>
            <a:r>
              <a:t>        </a:t>
            </a:r>
            <a:r>
              <a:rPr b="1"/>
              <a:t>int</a:t>
            </a:r>
            <a:r>
              <a:t> h = </a:t>
            </a:r>
            <a:r>
              <a:rPr>
                <a:solidFill>
                  <a:srgbClr val="BF8F00"/>
                </a:solidFill>
              </a:rPr>
              <a:t>200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before invocation:</a:t>
            </a:r>
            <a:r>
              <a:rPr>
                <a:solidFill>
                  <a:srgbClr val="000000"/>
                </a:solidFill>
              </a:rPr>
              <a:t> </a:t>
            </a:r>
            <a:r>
              <a:t>"</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i="1" sz="1800">
                <a:solidFill>
                  <a:srgbClr val="959395"/>
                </a:solidFill>
                <a:latin typeface="Courier New"/>
                <a:ea typeface="Courier New"/>
                <a:cs typeface="Courier New"/>
                <a:sym typeface="Courier New"/>
              </a:defRPr>
            </a:pPr>
            <a:r>
              <a:rPr i="0">
                <a:solidFill>
                  <a:srgbClr val="000000"/>
                </a:solidFill>
              </a:rPr>
              <a:t>        </a:t>
            </a:r>
            <a:r>
              <a:t>//int a = setAll(h);</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after invocation: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sp>
        <p:nvSpPr>
          <p:cNvPr id="269" name="Be aware of reference types"/>
          <p:cNvSpPr txBox="1"/>
          <p:nvPr/>
        </p:nvSpPr>
        <p:spPr>
          <a:xfrm rot="20220000">
            <a:off x="6805552" y="7510424"/>
            <a:ext cx="5799972"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Be aware of reference types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AP Computer Science A"/>
          <p:cNvSpPr txBox="1"/>
          <p:nvPr>
            <p:ph type="ctrTitle"/>
          </p:nvPr>
        </p:nvSpPr>
        <p:spPr>
          <a:prstGeom prst="rect">
            <a:avLst/>
          </a:prstGeom>
        </p:spPr>
        <p:txBody>
          <a:bodyPr/>
          <a:lstStyle/>
          <a:p>
            <a:pPr/>
            <a:r>
              <a:t>AP Computer Science A</a:t>
            </a:r>
          </a:p>
        </p:txBody>
      </p:sp>
      <p:sp>
        <p:nvSpPr>
          <p:cNvPr id="272" name="Day 2 Part 1"/>
          <p:cNvSpPr txBox="1"/>
          <p:nvPr>
            <p:ph type="subTitle" sz="quarter" idx="1"/>
          </p:nvPr>
        </p:nvSpPr>
        <p:spPr>
          <a:prstGeom prst="rect">
            <a:avLst/>
          </a:prstGeom>
        </p:spPr>
        <p:txBody>
          <a:bodyPr/>
          <a:lstStyle/>
          <a:p>
            <a:pPr/>
            <a:r>
              <a:t>Day 2 Part 1</a:t>
            </a:r>
          </a:p>
        </p:txBody>
      </p:sp>
      <p:sp>
        <p:nvSpPr>
          <p:cNvPr id="273" name="https://github.com/difficultcho/APComputerScienceA-2018.01.27-MiaoZhang"/>
          <p:cNvSpPr txBox="1"/>
          <p:nvPr/>
        </p:nvSpPr>
        <p:spPr>
          <a:xfrm>
            <a:off x="2200157" y="527049"/>
            <a:ext cx="10217387"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Times"/>
                <a:ea typeface="Times"/>
                <a:cs typeface="Times"/>
                <a:sym typeface="Times"/>
                <a:hlinkClick r:id="rId2" invalidUrl="" action="" tgtFrame="" tooltip="" history="1" highlightClick="0" endSnd="0"/>
              </a:defRPr>
            </a:lvl1pPr>
          </a:lstStyle>
          <a:p>
            <a:pPr>
              <a:defRPr u="none"/>
            </a:pPr>
            <a:r>
              <a:rPr u="sng">
                <a:hlinkClick r:id="rId2" invalidUrl="" action="" tgtFrame="" tooltip="" history="1" highlightClick="0" endSnd="0"/>
              </a:rPr>
              <a:t>https://github.com/difficultcho/APComputerScienceA-2018.01.27-MiaoZhang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What is so-called “computer science”, and what does it study?…"/>
          <p:cNvSpPr txBox="1"/>
          <p:nvPr>
            <p:ph type="body" idx="1"/>
          </p:nvPr>
        </p:nvSpPr>
        <p:spPr>
          <a:prstGeom prst="rect">
            <a:avLst/>
          </a:prstGeom>
        </p:spPr>
        <p:txBody>
          <a:bodyPr/>
          <a:lstStyle/>
          <a:p>
            <a:pPr>
              <a:buBlip>
                <a:blip r:embed="rId2"/>
              </a:buBlip>
            </a:pPr>
            <a:r>
              <a:t>What is so-called “computer science”, and what does it study?</a:t>
            </a:r>
          </a:p>
          <a:p>
            <a:pPr marL="863600" indent="-863600">
              <a:buSzPct val="100000"/>
              <a:buAutoNum type="arabicPeriod" startAt="1"/>
            </a:pPr>
            <a:r>
              <a:t>Computational theory (math)</a:t>
            </a:r>
          </a:p>
          <a:p>
            <a:pPr marL="863600" indent="-863600">
              <a:buSzPct val="100000"/>
              <a:buAutoNum type="arabicPeriod" startAt="1"/>
            </a:pPr>
            <a:r>
              <a:t>Computer system architecture (engineering)</a:t>
            </a:r>
          </a:p>
          <a:p>
            <a:pPr marL="863600" indent="-863600">
              <a:buSzPct val="100000"/>
              <a:buAutoNum type="arabicPeriod" startAt="1"/>
            </a:pPr>
            <a:r>
              <a:t>Computer applications (various)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Exercises &amp; reviews"/>
          <p:cNvSpPr txBox="1"/>
          <p:nvPr>
            <p:ph type="title"/>
          </p:nvPr>
        </p:nvSpPr>
        <p:spPr>
          <a:prstGeom prst="rect">
            <a:avLst/>
          </a:prstGeom>
        </p:spPr>
        <p:txBody>
          <a:bodyPr/>
          <a:lstStyle/>
          <a:p>
            <a:pPr/>
            <a:r>
              <a:t>Exercises &amp; reviews</a:t>
            </a:r>
          </a:p>
        </p:txBody>
      </p:sp>
      <p:sp>
        <p:nvSpPr>
          <p:cNvPr id="276"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Exercises &amp; reviews"/>
          <p:cNvSpPr txBox="1"/>
          <p:nvPr>
            <p:ph type="title"/>
          </p:nvPr>
        </p:nvSpPr>
        <p:spPr>
          <a:prstGeom prst="rect">
            <a:avLst/>
          </a:prstGeom>
        </p:spPr>
        <p:txBody>
          <a:bodyPr/>
          <a:lstStyle/>
          <a:p>
            <a:pPr/>
            <a:r>
              <a:t>Exercises &amp; reviews</a:t>
            </a:r>
          </a:p>
        </p:txBody>
      </p:sp>
      <p:sp>
        <p:nvSpPr>
          <p:cNvPr id="279" name="1. Which of the following pairs of declarations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Which of the following pairs of declarations will cause an error message?</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None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III only</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 and III only</a:t>
            </a:r>
            <a:br>
              <a:rPr sz="1200"/>
            </a:br>
            <a:endParaRPr sz="1200"/>
          </a:p>
        </p:txBody>
      </p:sp>
      <p:sp>
        <p:nvSpPr>
          <p:cNvPr id="280" name="double x = 14.7;…"/>
          <p:cNvSpPr txBox="1"/>
          <p:nvPr/>
        </p:nvSpPr>
        <p:spPr>
          <a:xfrm>
            <a:off x="2422203" y="3218081"/>
            <a:ext cx="1930735"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x;</a:t>
            </a:r>
          </a:p>
        </p:txBody>
      </p:sp>
      <p:sp>
        <p:nvSpPr>
          <p:cNvPr id="281" name="double x = 14.7;…"/>
          <p:cNvSpPr txBox="1"/>
          <p:nvPr/>
        </p:nvSpPr>
        <p:spPr>
          <a:xfrm>
            <a:off x="2422844" y="3951968"/>
            <a:ext cx="1669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a:t>
            </a:r>
            <a:r>
              <a:rPr b="1"/>
              <a:t>int</a:t>
            </a:r>
            <a:r>
              <a:t>) x;</a:t>
            </a:r>
          </a:p>
        </p:txBody>
      </p:sp>
      <p:sp>
        <p:nvSpPr>
          <p:cNvPr id="282" name="int x = 14;…"/>
          <p:cNvSpPr txBox="1"/>
          <p:nvPr/>
        </p:nvSpPr>
        <p:spPr>
          <a:xfrm>
            <a:off x="2445969" y="4685856"/>
            <a:ext cx="1394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14</a:t>
            </a:r>
            <a:r>
              <a:t>;</a:t>
            </a:r>
          </a:p>
          <a:p>
            <a:pPr algn="l">
              <a:defRPr sz="1200">
                <a:solidFill>
                  <a:srgbClr val="000000"/>
                </a:solidFill>
                <a:latin typeface="Courier New"/>
                <a:ea typeface="Courier New"/>
                <a:cs typeface="Courier New"/>
                <a:sym typeface="Courier New"/>
              </a:defRPr>
            </a:pPr>
            <a:r>
              <a:rPr b="1"/>
              <a:t>double</a:t>
            </a:r>
            <a:r>
              <a:t> y = x;</a:t>
            </a:r>
          </a:p>
        </p:txBody>
      </p:sp>
      <p:sp>
        <p:nvSpPr>
          <p:cNvPr id="283" name="B…"/>
          <p:cNvSpPr txBox="1"/>
          <p:nvPr/>
        </p:nvSpPr>
        <p:spPr>
          <a:xfrm>
            <a:off x="5366835" y="6476999"/>
            <a:ext cx="57221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Double to int — Explicit conversion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Exercises &amp; reviews"/>
          <p:cNvSpPr txBox="1"/>
          <p:nvPr>
            <p:ph type="title"/>
          </p:nvPr>
        </p:nvSpPr>
        <p:spPr>
          <a:prstGeom prst="rect">
            <a:avLst/>
          </a:prstGeom>
        </p:spPr>
        <p:txBody>
          <a:bodyPr/>
          <a:lstStyle/>
          <a:p>
            <a:pPr/>
            <a:r>
              <a:t>Exercises &amp; reviews</a:t>
            </a:r>
          </a:p>
        </p:txBody>
      </p:sp>
      <p:sp>
        <p:nvSpPr>
          <p:cNvPr id="286" name="2. What output will be produced b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What output will be produced by</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400"/>
              </a:lnSpc>
              <a:spcBef>
                <a:spcPts val="1200"/>
              </a:spcBef>
              <a:buSzTx/>
              <a:buNone/>
              <a:tabLst>
                <a:tab pos="139700" algn="l"/>
                <a:tab pos="457200" algn="l"/>
              </a:tabLst>
              <a:defRPr sz="1466">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87" name="System.out.print(&quot;\\* This is not\n a comment *\\&quot;);"/>
          <p:cNvSpPr txBox="1"/>
          <p:nvPr/>
        </p:nvSpPr>
        <p:spPr>
          <a:xfrm>
            <a:off x="2200285" y="3284589"/>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a:t>
            </a:r>
            <a:r>
              <a:rPr>
                <a:solidFill>
                  <a:srgbClr val="000000"/>
                </a:solidFill>
              </a:rPr>
              <a:t>(</a:t>
            </a:r>
            <a:r>
              <a:t>"</a:t>
            </a:r>
            <a:r>
              <a:rPr>
                <a:solidFill>
                  <a:srgbClr val="FF40FF"/>
                </a:solidFill>
              </a:rPr>
              <a:t>\\</a:t>
            </a:r>
            <a:r>
              <a:t>* This is not</a:t>
            </a:r>
            <a:r>
              <a:rPr>
                <a:solidFill>
                  <a:srgbClr val="FF40FF"/>
                </a:solidFill>
              </a:rPr>
              <a:t>\n</a:t>
            </a:r>
            <a:r>
              <a:rPr>
                <a:solidFill>
                  <a:srgbClr val="000000"/>
                </a:solidFill>
              </a:rPr>
              <a:t> </a:t>
            </a:r>
            <a:r>
              <a:t>a comment *</a:t>
            </a:r>
            <a:r>
              <a:rPr>
                <a:solidFill>
                  <a:srgbClr val="FF40FF"/>
                </a:solidFill>
              </a:rPr>
              <a:t>\\</a:t>
            </a:r>
            <a:r>
              <a:t>"</a:t>
            </a:r>
            <a:r>
              <a:rPr>
                <a:solidFill>
                  <a:srgbClr val="000000"/>
                </a:solidFill>
              </a:rPr>
              <a:t>);</a:t>
            </a:r>
            <a:endParaRPr>
              <a:solidFill>
                <a:srgbClr val="000000"/>
              </a:solidFill>
            </a:endParaRPr>
          </a:p>
        </p:txBody>
      </p:sp>
      <p:sp>
        <p:nvSpPr>
          <p:cNvPr id="288" name="* This is not a comment *"/>
          <p:cNvSpPr txBox="1"/>
          <p:nvPr/>
        </p:nvSpPr>
        <p:spPr>
          <a:xfrm>
            <a:off x="2642042" y="4004273"/>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9" name="\* This is not a comment *\"/>
          <p:cNvSpPr txBox="1"/>
          <p:nvPr/>
        </p:nvSpPr>
        <p:spPr>
          <a:xfrm>
            <a:off x="2626344" y="4411462"/>
            <a:ext cx="267503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90" name="* This is not…"/>
          <p:cNvSpPr txBox="1"/>
          <p:nvPr/>
        </p:nvSpPr>
        <p:spPr>
          <a:xfrm>
            <a:off x="2636469" y="4784003"/>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 </a:t>
            </a:r>
          </a:p>
          <a:p>
            <a:pPr algn="l">
              <a:defRPr sz="1200">
                <a:solidFill>
                  <a:srgbClr val="000000"/>
                </a:solidFill>
                <a:latin typeface="Courier New"/>
                <a:ea typeface="Courier New"/>
                <a:cs typeface="Courier New"/>
                <a:sym typeface="Courier New"/>
              </a:defRPr>
            </a:pPr>
            <a:r>
              <a:t>a comment *</a:t>
            </a:r>
          </a:p>
        </p:txBody>
      </p:sp>
      <p:sp>
        <p:nvSpPr>
          <p:cNvPr id="291" name="\\* This is not…"/>
          <p:cNvSpPr txBox="1"/>
          <p:nvPr/>
        </p:nvSpPr>
        <p:spPr>
          <a:xfrm>
            <a:off x="2628842" y="5563734"/>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FF40FF"/>
                </a:solidFill>
              </a:rPr>
              <a:t>\\</a:t>
            </a:r>
            <a:r>
              <a:t>* This is not</a:t>
            </a:r>
          </a:p>
          <a:p>
            <a:pPr algn="l">
              <a:defRPr sz="1200">
                <a:solidFill>
                  <a:srgbClr val="000000"/>
                </a:solidFill>
                <a:latin typeface="Courier New"/>
                <a:ea typeface="Courier New"/>
                <a:cs typeface="Courier New"/>
                <a:sym typeface="Courier New"/>
              </a:defRPr>
            </a:pPr>
            <a:r>
              <a:t>a comment *</a:t>
            </a:r>
            <a:r>
              <a:rPr>
                <a:solidFill>
                  <a:srgbClr val="FF40FF"/>
                </a:solidFill>
              </a:rPr>
              <a:t>\\</a:t>
            </a:r>
          </a:p>
        </p:txBody>
      </p:sp>
      <p:sp>
        <p:nvSpPr>
          <p:cNvPr id="292" name="\* This is not…"/>
          <p:cNvSpPr txBox="1"/>
          <p:nvPr/>
        </p:nvSpPr>
        <p:spPr>
          <a:xfrm>
            <a:off x="2674569" y="6343464"/>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a:t>
            </a:r>
          </a:p>
          <a:p>
            <a:pPr algn="l">
              <a:defRPr sz="1200">
                <a:solidFill>
                  <a:srgbClr val="000000"/>
                </a:solidFill>
                <a:latin typeface="Courier New"/>
                <a:ea typeface="Courier New"/>
                <a:cs typeface="Courier New"/>
                <a:sym typeface="Courier New"/>
              </a:defRPr>
            </a:pPr>
            <a:r>
              <a:t>a comment *\</a:t>
            </a:r>
          </a:p>
        </p:txBody>
      </p:sp>
      <p:sp>
        <p:nvSpPr>
          <p:cNvPr id="293" name="E…"/>
          <p:cNvSpPr txBox="1"/>
          <p:nvPr/>
        </p:nvSpPr>
        <p:spPr>
          <a:xfrm>
            <a:off x="5366835" y="6476999"/>
            <a:ext cx="29882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 makes a \ (a literal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Exercises &amp; reviews"/>
          <p:cNvSpPr txBox="1"/>
          <p:nvPr>
            <p:ph type="title"/>
          </p:nvPr>
        </p:nvSpPr>
        <p:spPr>
          <a:prstGeom prst="rect">
            <a:avLst/>
          </a:prstGeom>
        </p:spPr>
        <p:txBody>
          <a:bodyPr/>
          <a:lstStyle/>
          <a:p>
            <a:pPr/>
            <a:r>
              <a:t>Exercises &amp; reviews</a:t>
            </a:r>
          </a:p>
        </p:txBody>
      </p:sp>
      <p:sp>
        <p:nvSpPr>
          <p:cNvPr id="296" name="3. Refer to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fragment:</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t>The output is</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The programmer intends the output to be</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Which of the following replacements for the first line of code will </a:t>
            </a:r>
            <a:r>
              <a:rPr i="1"/>
              <a:t>not </a:t>
            </a:r>
            <a:r>
              <a:t>fix the problem?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97" name="double answer = 13 / 5;…"/>
          <p:cNvSpPr txBox="1"/>
          <p:nvPr/>
        </p:nvSpPr>
        <p:spPr>
          <a:xfrm>
            <a:off x="2065573" y="3267068"/>
            <a:ext cx="395540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CD1D00"/>
                </a:solidFill>
              </a:rPr>
              <a:t>"13 / 5 = "</a:t>
            </a:r>
            <a:r>
              <a:t> + answer);</a:t>
            </a:r>
          </a:p>
        </p:txBody>
      </p:sp>
      <p:sp>
        <p:nvSpPr>
          <p:cNvPr id="298" name="13 / 5 = 2.0"/>
          <p:cNvSpPr txBox="1"/>
          <p:nvPr/>
        </p:nvSpPr>
        <p:spPr>
          <a:xfrm>
            <a:off x="2607130" y="434973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2.0</a:t>
            </a:r>
          </a:p>
        </p:txBody>
      </p:sp>
      <p:sp>
        <p:nvSpPr>
          <p:cNvPr id="299" name="13 / 5 = 2.6"/>
          <p:cNvSpPr txBox="1"/>
          <p:nvPr/>
        </p:nvSpPr>
        <p:spPr>
          <a:xfrm>
            <a:off x="2607130" y="511771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2.6</a:t>
            </a:r>
          </a:p>
        </p:txBody>
      </p:sp>
      <p:sp>
        <p:nvSpPr>
          <p:cNvPr id="300" name="double answer = (double) 13 / 5;"/>
          <p:cNvSpPr txBox="1"/>
          <p:nvPr/>
        </p:nvSpPr>
        <p:spPr>
          <a:xfrm>
            <a:off x="2583628" y="5885697"/>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1" name="double answer = 13 / (double) 5;"/>
          <p:cNvSpPr txBox="1"/>
          <p:nvPr/>
        </p:nvSpPr>
        <p:spPr>
          <a:xfrm>
            <a:off x="2581532" y="6273726"/>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b="1"/>
              <a:t>double</a:t>
            </a:r>
            <a:r>
              <a:t>) </a:t>
            </a:r>
            <a:r>
              <a:rPr>
                <a:solidFill>
                  <a:srgbClr val="BF8F00"/>
                </a:solidFill>
              </a:rPr>
              <a:t>5</a:t>
            </a:r>
            <a:r>
              <a:t>;</a:t>
            </a:r>
          </a:p>
        </p:txBody>
      </p:sp>
      <p:sp>
        <p:nvSpPr>
          <p:cNvPr id="302" name="double answer = 13.0 / 5;"/>
          <p:cNvSpPr txBox="1"/>
          <p:nvPr/>
        </p:nvSpPr>
        <p:spPr>
          <a:xfrm>
            <a:off x="2586804" y="666219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13.0</a:t>
            </a:r>
            <a:r>
              <a:t> / </a:t>
            </a:r>
            <a:r>
              <a:rPr>
                <a:solidFill>
                  <a:srgbClr val="BF8F00"/>
                </a:solidFill>
              </a:rPr>
              <a:t>5</a:t>
            </a:r>
            <a:r>
              <a:t>;</a:t>
            </a:r>
          </a:p>
        </p:txBody>
      </p:sp>
      <p:sp>
        <p:nvSpPr>
          <p:cNvPr id="303" name="double answer = 13 / 5.0;"/>
          <p:cNvSpPr txBox="1"/>
          <p:nvPr/>
        </p:nvSpPr>
        <p:spPr>
          <a:xfrm>
            <a:off x="2599060" y="706938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5.0</a:t>
            </a:r>
            <a:r>
              <a:t>;</a:t>
            </a:r>
          </a:p>
        </p:txBody>
      </p:sp>
      <p:sp>
        <p:nvSpPr>
          <p:cNvPr id="304" name="double answer = (double) (13 / 5);"/>
          <p:cNvSpPr txBox="1"/>
          <p:nvPr/>
        </p:nvSpPr>
        <p:spPr>
          <a:xfrm>
            <a:off x="2604479" y="7472457"/>
            <a:ext cx="384870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5" name="E…"/>
          <p:cNvSpPr txBox="1"/>
          <p:nvPr/>
        </p:nvSpPr>
        <p:spPr>
          <a:xfrm>
            <a:off x="6344735" y="6184900"/>
            <a:ext cx="54130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Integer divisions produce an integer,</a:t>
            </a:r>
          </a:p>
          <a:p>
            <a:pPr algn="l">
              <a:defRPr sz="2500">
                <a:solidFill>
                  <a:srgbClr val="000000"/>
                </a:solidFill>
                <a:latin typeface="Times"/>
                <a:ea typeface="Times"/>
                <a:cs typeface="Times"/>
                <a:sym typeface="Times"/>
              </a:defRPr>
            </a:pPr>
            <a:r>
              <a:t>so you have to make at least one operand</a:t>
            </a:r>
          </a:p>
          <a:p>
            <a:pPr algn="l">
              <a:defRPr sz="2500">
                <a:solidFill>
                  <a:srgbClr val="000000"/>
                </a:solidFill>
                <a:latin typeface="Times"/>
                <a:ea typeface="Times"/>
                <a:cs typeface="Times"/>
                <a:sym typeface="Times"/>
              </a:defRPr>
            </a:pPr>
            <a:r>
              <a:t>non-integer.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Exercises &amp; reviews"/>
          <p:cNvSpPr txBox="1"/>
          <p:nvPr>
            <p:ph type="title"/>
          </p:nvPr>
        </p:nvSpPr>
        <p:spPr>
          <a:prstGeom prst="rect">
            <a:avLst/>
          </a:prstGeom>
        </p:spPr>
        <p:txBody>
          <a:bodyPr/>
          <a:lstStyle/>
          <a:p>
            <a:pPr/>
            <a:r>
              <a:t>Exercises &amp; reviews</a:t>
            </a:r>
          </a:p>
        </p:txBody>
      </p:sp>
      <p:sp>
        <p:nvSpPr>
          <p:cNvPr id="308" name="4. What value is stored in result i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What value is stored in </a:t>
            </a:r>
            <a:r>
              <a:rPr i="1"/>
              <a:t>result</a:t>
            </a:r>
            <a:r>
              <a:rPr sz="1333"/>
              <a:t> </a:t>
            </a:r>
            <a:r>
              <a:t>if:</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12</a:t>
            </a:r>
            <a:br>
              <a:rPr sz="1200"/>
            </a:br>
            <a:endParaRPr sz="1200"/>
          </a:p>
        </p:txBody>
      </p:sp>
      <p:sp>
        <p:nvSpPr>
          <p:cNvPr id="309" name="int result = 13 - 3 * 6 / 4 % 3;"/>
          <p:cNvSpPr txBox="1"/>
          <p:nvPr/>
        </p:nvSpPr>
        <p:spPr>
          <a:xfrm>
            <a:off x="2087761" y="324671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result = </a:t>
            </a:r>
            <a:r>
              <a:rPr>
                <a:solidFill>
                  <a:srgbClr val="BF8F00"/>
                </a:solidFill>
              </a:rPr>
              <a:t>13</a:t>
            </a:r>
            <a:r>
              <a:t> - </a:t>
            </a:r>
            <a:r>
              <a:rPr>
                <a:solidFill>
                  <a:srgbClr val="BF8F00"/>
                </a:solidFill>
              </a:rPr>
              <a:t>3</a:t>
            </a:r>
            <a:r>
              <a:t> * </a:t>
            </a:r>
            <a:r>
              <a:rPr>
                <a:solidFill>
                  <a:srgbClr val="BF8F00"/>
                </a:solidFill>
              </a:rPr>
              <a:t>6</a:t>
            </a:r>
            <a:r>
              <a:t> / </a:t>
            </a:r>
            <a:r>
              <a:rPr>
                <a:solidFill>
                  <a:srgbClr val="BF8F00"/>
                </a:solidFill>
              </a:rPr>
              <a:t>4</a:t>
            </a:r>
            <a:r>
              <a:t> % </a:t>
            </a:r>
            <a:r>
              <a:rPr>
                <a:solidFill>
                  <a:srgbClr val="BF8F00"/>
                </a:solidFill>
              </a:rPr>
              <a:t>3</a:t>
            </a:r>
            <a:r>
              <a:t>;</a:t>
            </a:r>
          </a:p>
        </p:txBody>
      </p:sp>
      <p:sp>
        <p:nvSpPr>
          <p:cNvPr id="310" name="E…"/>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Exercises &amp; reviews"/>
          <p:cNvSpPr txBox="1"/>
          <p:nvPr>
            <p:ph type="title"/>
          </p:nvPr>
        </p:nvSpPr>
        <p:spPr>
          <a:prstGeom prst="rect">
            <a:avLst/>
          </a:prstGeom>
        </p:spPr>
        <p:txBody>
          <a:bodyPr/>
          <a:lstStyle/>
          <a:p>
            <a:pPr/>
            <a:r>
              <a:t>Exercises &amp; reviews</a:t>
            </a:r>
          </a:p>
        </p:txBody>
      </p:sp>
      <p:sp>
        <p:nvSpPr>
          <p:cNvPr id="313" name="5. Suppose that addition and subtraction had higher precedence than multiplication and division. Then the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Suppose that addition and subtraction had higher precedence than multiplication and division. Then the expression:</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would evaluate to which of the following?</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9</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-4</a:t>
            </a:r>
            <a:br>
              <a:rPr sz="1200"/>
            </a:br>
            <a:endParaRPr sz="1200"/>
          </a:p>
        </p:txBody>
      </p:sp>
      <p:sp>
        <p:nvSpPr>
          <p:cNvPr id="314" name="2 + 3 * 12 / 7 - 4 + 8"/>
          <p:cNvSpPr txBox="1"/>
          <p:nvPr/>
        </p:nvSpPr>
        <p:spPr>
          <a:xfrm>
            <a:off x="2207129" y="3530797"/>
            <a:ext cx="22177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a:t>
            </a:r>
            <a:r>
              <a:rPr>
                <a:solidFill>
                  <a:srgbClr val="BF8F00"/>
                </a:solidFill>
              </a:rPr>
              <a:t>3</a:t>
            </a:r>
            <a:r>
              <a:t> * </a:t>
            </a:r>
            <a:r>
              <a:rPr>
                <a:solidFill>
                  <a:srgbClr val="BF8F00"/>
                </a:solidFill>
              </a:rPr>
              <a:t>12</a:t>
            </a:r>
            <a:r>
              <a:t> / </a:t>
            </a:r>
            <a:r>
              <a:rPr>
                <a:solidFill>
                  <a:srgbClr val="BF8F00"/>
                </a:solidFill>
              </a:rPr>
              <a:t>7</a:t>
            </a:r>
            <a:r>
              <a:t> - </a:t>
            </a:r>
            <a:r>
              <a:rPr>
                <a:solidFill>
                  <a:srgbClr val="BF8F00"/>
                </a:solidFill>
              </a:rPr>
              <a:t>4</a:t>
            </a:r>
            <a:r>
              <a:t> + </a:t>
            </a:r>
            <a:r>
              <a:rPr>
                <a:solidFill>
                  <a:srgbClr val="BF8F00"/>
                </a:solidFill>
              </a:rPr>
              <a:t>8</a:t>
            </a:r>
          </a:p>
        </p:txBody>
      </p:sp>
      <p:sp>
        <p:nvSpPr>
          <p:cNvPr id="315" name="C…"/>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Exercises &amp; reviews"/>
          <p:cNvSpPr txBox="1"/>
          <p:nvPr>
            <p:ph type="title"/>
          </p:nvPr>
        </p:nvSpPr>
        <p:spPr>
          <a:prstGeom prst="rect">
            <a:avLst/>
          </a:prstGeom>
        </p:spPr>
        <p:txBody>
          <a:bodyPr/>
          <a:lstStyle/>
          <a:p>
            <a:pPr/>
            <a:r>
              <a:t>Exercises &amp; reviews</a:t>
            </a:r>
          </a:p>
        </p:txBody>
      </p:sp>
      <p:sp>
        <p:nvSpPr>
          <p:cNvPr id="318" name="6. Let x be a variable of type double that is positive. A program contains the boolean expression (Math.pow(x, 0.5) == Math.sqrt(x)). Even though x1/2 is mathematically equivalent to square root of x, the above expression returns the value false in a student’s program. Which of the following is the most likely reason?…"/>
          <p:cNvSpPr txBox="1"/>
          <p:nvPr>
            <p:ph type="body" idx="1"/>
          </p:nvPr>
        </p:nvSpPr>
        <p:spPr>
          <a:prstGeom prst="rect">
            <a:avLst/>
          </a:prstGeom>
          <a:solidFill>
            <a:schemeClr val="accent3">
              <a:hueOff val="-74787"/>
              <a:lumOff val="12067"/>
            </a:schemeClr>
          </a:solidFill>
        </p:spPr>
        <p:txBody>
          <a:bodyPr anchor="t"/>
          <a:lstStyle/>
          <a:p>
            <a:pPr marL="228600" marR="914400" indent="-228600">
              <a:lnSpc>
                <a:spcPts val="3800"/>
              </a:lnSpc>
              <a:spcBef>
                <a:spcPts val="1200"/>
              </a:spcBef>
              <a:buSzTx/>
              <a:buNone/>
              <a:defRPr sz="1800">
                <a:solidFill>
                  <a:srgbClr val="000000"/>
                </a:solidFill>
                <a:latin typeface="Times"/>
                <a:ea typeface="Times"/>
                <a:cs typeface="Times"/>
                <a:sym typeface="Times"/>
              </a:defRPr>
            </a:pPr>
            <a:r>
              <a:t>6. Let x be a variable of type double that is positive. A program contains the boolean expression </a:t>
            </a:r>
            <a:r>
              <a:rPr i="1"/>
              <a:t>(Math.pow(x, 0.5) == Math.sqrt(x))</a:t>
            </a:r>
            <a:r>
              <a:t>. Even though </a:t>
            </a:r>
            <a:r>
              <a:rPr i="1"/>
              <a:t>x</a:t>
            </a:r>
            <a:r>
              <a:rPr baseline="41666" i="1" sz="1200"/>
              <a:t>1/2</a:t>
            </a:r>
            <a:r>
              <a:rPr baseline="27777"/>
              <a:t> </a:t>
            </a:r>
            <a:r>
              <a:t>is mathematically equivalent to square root of </a:t>
            </a:r>
            <a:r>
              <a:rPr i="1"/>
              <a:t>x</a:t>
            </a:r>
            <a:r>
              <a:t>, the above expression returns the value </a:t>
            </a:r>
            <a:r>
              <a:rPr i="1"/>
              <a:t>false</a:t>
            </a:r>
            <a:r>
              <a:t> in a student’s program. Which of the following is the most likely reason?</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Math.pow()</a:t>
            </a:r>
            <a:r>
              <a:t> returns an int, while </a:t>
            </a:r>
            <a:r>
              <a:rPr i="1"/>
              <a:t>Math.sqrt()</a:t>
            </a:r>
            <a:r>
              <a:t> returns a double.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x</a:t>
            </a:r>
            <a:r>
              <a:t> was imprecisely calculated in a previous program statement.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computer stores floating-point numbers with 32-bit words.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There is round-off error in calculating the </a:t>
            </a:r>
            <a:r>
              <a:rPr i="1"/>
              <a:t>pow()</a:t>
            </a:r>
            <a:r>
              <a:t> and </a:t>
            </a:r>
            <a:r>
              <a:rPr i="1"/>
              <a:t>sqrt()</a:t>
            </a:r>
            <a:r>
              <a:t> functions.</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There is overflow error in calculating the </a:t>
            </a:r>
            <a:r>
              <a:rPr i="1" sz="1600"/>
              <a:t>pow()</a:t>
            </a:r>
            <a:r>
              <a:rPr sz="1600"/>
              <a:t> function.</a:t>
            </a:r>
            <a:br>
              <a:rPr sz="1200"/>
            </a:br>
            <a:endParaRPr sz="1200"/>
          </a:p>
        </p:txBody>
      </p:sp>
      <p:sp>
        <p:nvSpPr>
          <p:cNvPr id="319" name="D…"/>
          <p:cNvSpPr txBox="1"/>
          <p:nvPr/>
        </p:nvSpPr>
        <p:spPr>
          <a:xfrm>
            <a:off x="5633535" y="6680200"/>
            <a:ext cx="582744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Both return values are </a:t>
            </a:r>
            <a:r>
              <a:rPr i="1"/>
              <a:t>double</a:t>
            </a:r>
            <a:endParaRPr i="1"/>
          </a:p>
          <a:p>
            <a:pPr algn="l">
              <a:defRPr sz="2500">
                <a:solidFill>
                  <a:srgbClr val="000000"/>
                </a:solidFill>
                <a:latin typeface="Times"/>
                <a:ea typeface="Times"/>
                <a:cs typeface="Times"/>
                <a:sym typeface="Times"/>
              </a:defRPr>
            </a:pPr>
            <a:r>
              <a:t>Worrying about overflow is good, but</a:t>
            </a:r>
          </a:p>
          <a:p>
            <a:pPr algn="l">
              <a:defRPr sz="2500">
                <a:solidFill>
                  <a:srgbClr val="000000"/>
                </a:solidFill>
                <a:latin typeface="Times"/>
                <a:ea typeface="Times"/>
                <a:cs typeface="Times"/>
                <a:sym typeface="Times"/>
              </a:defRPr>
            </a:pPr>
            <a:r>
              <a:t>it calculates the square root, which is smaller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Exercises &amp; reviews"/>
          <p:cNvSpPr txBox="1"/>
          <p:nvPr>
            <p:ph type="title"/>
          </p:nvPr>
        </p:nvSpPr>
        <p:spPr>
          <a:prstGeom prst="rect">
            <a:avLst/>
          </a:prstGeom>
        </p:spPr>
        <p:txBody>
          <a:bodyPr/>
          <a:lstStyle/>
          <a:p>
            <a:pPr/>
            <a:r>
              <a:t>Exercises &amp; reviews</a:t>
            </a:r>
          </a:p>
        </p:txBody>
      </p:sp>
      <p:sp>
        <p:nvSpPr>
          <p:cNvPr id="322" name="7. Consider the following code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Consider the following code segment: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rPr sz="1200"/>
              <a:t>If </a:t>
            </a:r>
            <a:r>
              <a:rPr i="1" sz="1200"/>
              <a:t>n</a:t>
            </a:r>
            <a:r>
              <a:rPr sz="1200"/>
              <a:t> is of type </a:t>
            </a:r>
            <a:r>
              <a:rPr i="1" sz="1200"/>
              <a:t>int</a:t>
            </a:r>
            <a:r>
              <a:rPr sz="1200"/>
              <a:t> and has a value of 0 when the segment is executed, what will happen?</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t>
            </a:r>
            <a:r>
              <a:rPr i="1"/>
              <a:t>Arithmetic Exception</a:t>
            </a:r>
            <a:r>
              <a:t> will be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a:t>
            </a:r>
            <a:r>
              <a:rPr i="1"/>
              <a:t>syntax error</a:t>
            </a:r>
            <a:r>
              <a:t>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statement1</a:t>
            </a:r>
            <a:r>
              <a:t>, but not </a:t>
            </a:r>
            <a:r>
              <a:rPr i="1"/>
              <a:t>statement2</a:t>
            </a:r>
            <a:r>
              <a:t>, will be executed.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statement2</a:t>
            </a:r>
            <a:r>
              <a:t>, but not </a:t>
            </a:r>
            <a:r>
              <a:rPr i="1"/>
              <a:t>statement1</a:t>
            </a:r>
            <a:r>
              <a:t>, will be executed.</a:t>
            </a:r>
          </a:p>
          <a:p>
            <a:pPr marL="1168400" marR="10668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Neither </a:t>
            </a:r>
            <a:r>
              <a:rPr i="1" sz="1600"/>
              <a:t>statement1 </a:t>
            </a:r>
            <a:r>
              <a:rPr sz="1600"/>
              <a:t>nor </a:t>
            </a:r>
            <a:r>
              <a:rPr i="1" sz="1600"/>
              <a:t>statement2 </a:t>
            </a:r>
            <a:r>
              <a:rPr sz="1600"/>
              <a:t>will be executed; control will pass to the first statement following the </a:t>
            </a:r>
            <a:r>
              <a:rPr i="1" sz="1600"/>
              <a:t>if</a:t>
            </a:r>
            <a:r>
              <a:rPr sz="1600"/>
              <a:t> statement.</a:t>
            </a:r>
            <a:br>
              <a:rPr sz="1200"/>
            </a:br>
            <a:endParaRPr sz="1200"/>
          </a:p>
        </p:txBody>
      </p:sp>
      <p:sp>
        <p:nvSpPr>
          <p:cNvPr id="323" name="if (n != 0 &amp;&amp; x / n &gt; 100)…"/>
          <p:cNvSpPr txBox="1"/>
          <p:nvPr/>
        </p:nvSpPr>
        <p:spPr>
          <a:xfrm>
            <a:off x="2127723" y="3318127"/>
            <a:ext cx="2583583"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if</a:t>
            </a:r>
            <a:r>
              <a:t> (n != </a:t>
            </a:r>
            <a:r>
              <a:rPr>
                <a:solidFill>
                  <a:srgbClr val="BF8F00"/>
                </a:solidFill>
              </a:rPr>
              <a:t>0</a:t>
            </a:r>
            <a:r>
              <a:t> &amp;&amp; x / n &gt;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statement1;</a:t>
            </a:r>
          </a:p>
          <a:p>
            <a:pPr algn="l">
              <a:defRPr sz="1200">
                <a:solidFill>
                  <a:srgbClr val="000000"/>
                </a:solidFill>
                <a:latin typeface="Courier New"/>
                <a:ea typeface="Courier New"/>
                <a:cs typeface="Courier New"/>
                <a:sym typeface="Courier New"/>
              </a:defRPr>
            </a:pPr>
            <a:r>
              <a:rPr b="1"/>
              <a:t>else</a:t>
            </a:r>
            <a:endParaRPr b="1"/>
          </a:p>
          <a:p>
            <a:pPr lvl="1" algn="l">
              <a:defRPr sz="1200">
                <a:solidFill>
                  <a:srgbClr val="000000"/>
                </a:solidFill>
                <a:latin typeface="Courier New"/>
                <a:ea typeface="Courier New"/>
                <a:cs typeface="Courier New"/>
                <a:sym typeface="Courier New"/>
              </a:defRPr>
            </a:pPr>
            <a:r>
              <a:t>statement2;</a:t>
            </a:r>
          </a:p>
        </p:txBody>
      </p:sp>
      <p:sp>
        <p:nvSpPr>
          <p:cNvPr id="324" name="D…"/>
          <p:cNvSpPr txBox="1"/>
          <p:nvPr/>
        </p:nvSpPr>
        <p:spPr>
          <a:xfrm>
            <a:off x="6459035" y="4711699"/>
            <a:ext cx="50429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&amp;&amp; will only evaluate the second part</a:t>
            </a:r>
          </a:p>
          <a:p>
            <a:pPr algn="l">
              <a:defRPr sz="2500">
                <a:solidFill>
                  <a:srgbClr val="000000"/>
                </a:solidFill>
                <a:latin typeface="Times"/>
                <a:ea typeface="Times"/>
                <a:cs typeface="Times"/>
                <a:sym typeface="Times"/>
              </a:defRPr>
            </a:pPr>
            <a:r>
              <a:t>when necessary.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Exercises &amp; reviews"/>
          <p:cNvSpPr txBox="1"/>
          <p:nvPr>
            <p:ph type="title"/>
          </p:nvPr>
        </p:nvSpPr>
        <p:spPr>
          <a:prstGeom prst="rect">
            <a:avLst/>
          </a:prstGeom>
        </p:spPr>
        <p:txBody>
          <a:bodyPr/>
          <a:lstStyle/>
          <a:p>
            <a:pPr/>
            <a:r>
              <a:t>Exercises &amp; reviews</a:t>
            </a:r>
          </a:p>
        </p:txBody>
      </p:sp>
      <p:sp>
        <p:nvSpPr>
          <p:cNvPr id="327" name="8. What will the output be for the following poorly formatted program segment, if the input value for num is 22?…"/>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What will the output be for the following poorly formatted program segment, if the input value for </a:t>
            </a:r>
            <a:r>
              <a:rPr i="1"/>
              <a:t>num</a:t>
            </a:r>
            <a:r>
              <a:t> is 22?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4</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is negative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22 is negative</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t>Nothing will be output.</a:t>
            </a:r>
            <a:br>
              <a:rPr sz="1200"/>
            </a:br>
            <a:endParaRPr sz="1200"/>
          </a:p>
        </p:txBody>
      </p:sp>
      <p:sp>
        <p:nvSpPr>
          <p:cNvPr id="328" name="int num = call to a method that reads an integer;…"/>
          <p:cNvSpPr txBox="1"/>
          <p:nvPr/>
        </p:nvSpPr>
        <p:spPr>
          <a:xfrm>
            <a:off x="2109769" y="3292505"/>
            <a:ext cx="468704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rPr b="1"/>
              <a:t>else</a:t>
            </a:r>
            <a:r>
              <a:t> System.out.</a:t>
            </a:r>
            <a:r>
              <a:rPr>
                <a:solidFill>
                  <a:srgbClr val="021994"/>
                </a:solidFill>
              </a:rPr>
              <a:t>println</a:t>
            </a:r>
            <a:r>
              <a:t>(num + </a:t>
            </a:r>
            <a:r>
              <a:rPr>
                <a:solidFill>
                  <a:srgbClr val="CD1D00"/>
                </a:solidFill>
              </a:rPr>
              <a:t>" is negative"</a:t>
            </a:r>
            <a:r>
              <a:t>);</a:t>
            </a:r>
          </a:p>
        </p:txBody>
      </p:sp>
      <p:sp>
        <p:nvSpPr>
          <p:cNvPr id="329" name="D…"/>
          <p:cNvSpPr txBox="1"/>
          <p:nvPr/>
        </p:nvSpPr>
        <p:spPr>
          <a:xfrm>
            <a:off x="5989135" y="6108699"/>
            <a:ext cx="4687045"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println</a:t>
            </a:r>
            <a:r>
              <a:t>(num + </a:t>
            </a:r>
            <a:r>
              <a:rPr>
                <a:solidFill>
                  <a:srgbClr val="CD1D00"/>
                </a:solidFill>
              </a:rPr>
              <a:t>" is negative"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Exercises &amp; reviews"/>
          <p:cNvSpPr txBox="1"/>
          <p:nvPr>
            <p:ph type="title"/>
          </p:nvPr>
        </p:nvSpPr>
        <p:spPr>
          <a:prstGeom prst="rect">
            <a:avLst/>
          </a:prstGeom>
        </p:spPr>
        <p:txBody>
          <a:bodyPr/>
          <a:lstStyle/>
          <a:p>
            <a:pPr/>
            <a:r>
              <a:t>Exercises &amp; reviews</a:t>
            </a:r>
          </a:p>
        </p:txBody>
      </p:sp>
      <p:sp>
        <p:nvSpPr>
          <p:cNvPr id="332" name="9. What values are stored in x and y after execution of the following program segment?…"/>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9. What values are stored in </a:t>
            </a:r>
            <a:r>
              <a:rPr i="1"/>
              <a:t>x</a:t>
            </a:r>
            <a:r>
              <a:t> and </a:t>
            </a:r>
            <a:r>
              <a:rPr i="1"/>
              <a:t>y</a:t>
            </a:r>
            <a:r>
              <a:t> after execution of the following program segment? </a:t>
            </a:r>
          </a:p>
          <a:p>
            <a:pPr marL="0" indent="0" defTabSz="448055">
              <a:lnSpc>
                <a:spcPts val="3700"/>
              </a:lnSpc>
              <a:spcBef>
                <a:spcPts val="1100"/>
              </a:spcBef>
              <a:buSzTx/>
              <a:buNone/>
              <a:defRPr sz="1764">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a:t>
            </a:r>
            <a:r>
              <a:rPr i="1"/>
              <a:t>x</a:t>
            </a:r>
            <a:r>
              <a:t> = 30 </a:t>
            </a:r>
            <a:r>
              <a:rPr i="1"/>
              <a:t>y</a:t>
            </a:r>
            <a:r>
              <a:t> = 90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a:t>
            </a:r>
            <a:r>
              <a:rPr i="1"/>
              <a:t>x</a:t>
            </a:r>
            <a:r>
              <a:t> = 30 </a:t>
            </a:r>
            <a:r>
              <a:rPr i="1"/>
              <a:t>y</a:t>
            </a:r>
            <a:r>
              <a:t> = -30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a:t>
            </a:r>
            <a:r>
              <a:rPr i="1"/>
              <a:t>x</a:t>
            </a:r>
            <a:r>
              <a:t> = 30 </a:t>
            </a:r>
            <a:r>
              <a:rPr i="1"/>
              <a:t>y</a:t>
            </a:r>
            <a:r>
              <a:t> = 60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a:t>
            </a:r>
            <a:r>
              <a:rPr i="1"/>
              <a:t>x</a:t>
            </a:r>
            <a:r>
              <a:t> = 3   </a:t>
            </a:r>
            <a:r>
              <a:rPr i="1"/>
              <a:t>y</a:t>
            </a:r>
            <a:r>
              <a:t> = -3</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a:t>
            </a:r>
            <a:r>
              <a:rPr i="1" sz="1568"/>
              <a:t>x</a:t>
            </a:r>
            <a:r>
              <a:rPr sz="1568"/>
              <a:t> = 30 </a:t>
            </a:r>
            <a:r>
              <a:rPr i="1" sz="1568"/>
              <a:t>y</a:t>
            </a:r>
            <a:r>
              <a:rPr sz="1568"/>
              <a:t> = 40</a:t>
            </a:r>
            <a:br>
              <a:rPr sz="1176"/>
            </a:br>
            <a:endParaRPr sz="1176"/>
          </a:p>
        </p:txBody>
      </p:sp>
      <p:sp>
        <p:nvSpPr>
          <p:cNvPr id="333" name="int x = 30, y = 40;…"/>
          <p:cNvSpPr txBox="1"/>
          <p:nvPr/>
        </p:nvSpPr>
        <p:spPr>
          <a:xfrm>
            <a:off x="2394466" y="2992514"/>
            <a:ext cx="1943399"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int</a:t>
            </a:r>
            <a:r>
              <a:t> x = </a:t>
            </a:r>
            <a:r>
              <a:rPr>
                <a:solidFill>
                  <a:srgbClr val="BF8F00"/>
                </a:solidFill>
              </a:rPr>
              <a:t>30</a:t>
            </a:r>
            <a:r>
              <a:t>, y = </a:t>
            </a:r>
            <a:r>
              <a:rPr>
                <a:solidFill>
                  <a:srgbClr val="BF8F00"/>
                </a:solidFill>
              </a:rPr>
              <a:t>40</a:t>
            </a:r>
            <a:r>
              <a:t>;</a:t>
            </a:r>
          </a:p>
          <a:p>
            <a:pPr algn="l">
              <a:defRPr sz="1200">
                <a:solidFill>
                  <a:srgbClr val="000000"/>
                </a:solidFill>
                <a:latin typeface="Courier New"/>
                <a:ea typeface="Courier New"/>
                <a:cs typeface="Courier New"/>
                <a:sym typeface="Courier New"/>
              </a:defRPr>
            </a:pPr>
            <a:r>
              <a:rPr b="1"/>
              <a:t>if</a:t>
            </a:r>
            <a:r>
              <a:t> (x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rPr b="1"/>
              <a:t>if</a:t>
            </a:r>
            <a:r>
              <a:t> (x &lt;=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a:t>
            </a:r>
          </a:p>
          <a:p>
            <a:pPr lvl="2" algn="l">
              <a:defRPr sz="1200">
                <a:solidFill>
                  <a:srgbClr val="000000"/>
                </a:solidFill>
                <a:latin typeface="Courier New"/>
                <a:ea typeface="Courier New"/>
                <a:cs typeface="Courier New"/>
                <a:sym typeface="Courier New"/>
              </a:defRPr>
            </a:pPr>
            <a:r>
              <a:t>y = x * </a:t>
            </a:r>
            <a:r>
              <a:rPr>
                <a:solidFill>
                  <a:srgbClr val="BF8F00"/>
                </a:solidFill>
              </a:rPr>
              <a:t>3</a:t>
            </a:r>
            <a:r>
              <a:t>;</a:t>
            </a:r>
          </a:p>
          <a:p>
            <a:pPr lvl="2" algn="l">
              <a:defRPr sz="1200">
                <a:solidFill>
                  <a:srgbClr val="000000"/>
                </a:solidFill>
                <a:latin typeface="Courier New"/>
                <a:ea typeface="Courier New"/>
                <a:cs typeface="Courier New"/>
                <a:sym typeface="Courier New"/>
              </a:defRPr>
            </a:pPr>
            <a:r>
              <a:rPr b="1"/>
              <a:t>if</a:t>
            </a:r>
            <a:r>
              <a:t> (y &lt; </a:t>
            </a:r>
            <a:r>
              <a:rPr>
                <a:solidFill>
                  <a:srgbClr val="BF8F00"/>
                </a:solidFill>
              </a:rPr>
              <a:t>50</a:t>
            </a:r>
            <a:r>
              <a:t>)</a:t>
            </a:r>
          </a:p>
          <a:p>
            <a:pPr lvl="3" algn="l">
              <a:defRPr sz="1200">
                <a:solidFill>
                  <a:srgbClr val="000000"/>
                </a:solidFill>
                <a:latin typeface="Courier New"/>
                <a:ea typeface="Courier New"/>
                <a:cs typeface="Courier New"/>
                <a:sym typeface="Courier New"/>
              </a:defRPr>
            </a:pPr>
            <a:r>
              <a:t>x /= </a:t>
            </a:r>
            <a:r>
              <a:rPr>
                <a:solidFill>
                  <a:srgbClr val="BF8F00"/>
                </a:solidFill>
              </a:rPr>
              <a:t>10</a:t>
            </a:r>
            <a:r>
              <a:t>;</a:t>
            </a:r>
          </a:p>
          <a:p>
            <a:pPr lvl="1"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else</a:t>
            </a:r>
          </a:p>
          <a:p>
            <a:pPr lvl="2" algn="l">
              <a:defRPr sz="1200">
                <a:solidFill>
                  <a:srgbClr val="000000"/>
                </a:solidFill>
                <a:latin typeface="Courier New"/>
                <a:ea typeface="Courier New"/>
                <a:cs typeface="Courier New"/>
                <a:sym typeface="Courier New"/>
              </a:defRPr>
            </a:pPr>
            <a:r>
              <a:t>y = x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else</a:t>
            </a:r>
          </a:p>
          <a:p>
            <a:pPr lvl="1" algn="l">
              <a:defRPr sz="1200">
                <a:solidFill>
                  <a:srgbClr val="000000"/>
                </a:solidFill>
                <a:latin typeface="Courier New"/>
                <a:ea typeface="Courier New"/>
                <a:cs typeface="Courier New"/>
                <a:sym typeface="Courier New"/>
              </a:defRPr>
            </a:pPr>
            <a:r>
              <a:t>y = -x;</a:t>
            </a:r>
          </a:p>
        </p:txBody>
      </p:sp>
      <p:sp>
        <p:nvSpPr>
          <p:cNvPr id="334" name="A"/>
          <p:cNvSpPr txBox="1"/>
          <p:nvPr/>
        </p:nvSpPr>
        <p:spPr>
          <a:xfrm>
            <a:off x="4274635" y="7543800"/>
            <a:ext cx="42296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ntroduction"/>
          <p:cNvSpPr txBox="1"/>
          <p:nvPr>
            <p:ph type="title"/>
          </p:nvPr>
        </p:nvSpPr>
        <p:spPr>
          <a:prstGeom prst="rect">
            <a:avLst/>
          </a:prstGeom>
        </p:spPr>
        <p:txBody>
          <a:bodyPr/>
          <a:lstStyle/>
          <a:p>
            <a:pPr/>
            <a:r>
              <a:t>Introduction</a:t>
            </a:r>
          </a:p>
        </p:txBody>
      </p:sp>
      <p:sp>
        <p:nvSpPr>
          <p:cNvPr id="132" name="Computational theory…"/>
          <p:cNvSpPr txBox="1"/>
          <p:nvPr>
            <p:ph type="body" idx="1"/>
          </p:nvPr>
        </p:nvSpPr>
        <p:spPr>
          <a:prstGeom prst="rect">
            <a:avLst/>
          </a:prstGeom>
        </p:spPr>
        <p:txBody>
          <a:bodyPr anchor="t"/>
          <a:lstStyle/>
          <a:p>
            <a:pPr>
              <a:buBlip>
                <a:blip r:embed="rId2"/>
              </a:buBlip>
            </a:pPr>
            <a:r>
              <a:t>Computational theory</a:t>
            </a:r>
          </a:p>
          <a:p>
            <a:pPr>
              <a:buSzPct val="100000"/>
              <a:buChar char="-"/>
            </a:pPr>
            <a:r>
              <a:t>Automata</a:t>
            </a:r>
          </a:p>
          <a:p>
            <a:pPr>
              <a:buSzPct val="100000"/>
              <a:buChar char="-"/>
            </a:pPr>
            <a:r>
              <a:t>Formal language</a:t>
            </a:r>
          </a:p>
          <a:p>
            <a:pPr>
              <a:buSzPct val="100000"/>
              <a:buChar char="-"/>
            </a:pPr>
            <a:r>
              <a:t>Algorithm</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Exercises &amp; reviews"/>
          <p:cNvSpPr txBox="1"/>
          <p:nvPr>
            <p:ph type="title"/>
          </p:nvPr>
        </p:nvSpPr>
        <p:spPr>
          <a:prstGeom prst="rect">
            <a:avLst/>
          </a:prstGeom>
        </p:spPr>
        <p:txBody>
          <a:bodyPr/>
          <a:lstStyle/>
          <a:p>
            <a:pPr/>
            <a:r>
              <a:t>Exercises &amp; reviews</a:t>
            </a:r>
          </a:p>
        </p:txBody>
      </p:sp>
      <p:sp>
        <p:nvSpPr>
          <p:cNvPr id="337" name="10. The boolean expression !A &amp;&amp; B || C is equivalent to…"/>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The boolean expression </a:t>
            </a:r>
            <a:r>
              <a:rPr i="1"/>
              <a:t>!A &amp;&amp; B || C</a:t>
            </a:r>
            <a:r>
              <a:t> is equivalent to</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&amp;&amp; B) || C</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!(A &amp;&amp; B || C)</a:t>
            </a:r>
          </a:p>
        </p:txBody>
      </p:sp>
      <p:sp>
        <p:nvSpPr>
          <p:cNvPr id="338" name="B…"/>
          <p:cNvSpPr txBox="1"/>
          <p:nvPr/>
        </p:nvSpPr>
        <p:spPr>
          <a:xfrm>
            <a:off x="5620835" y="4660899"/>
            <a:ext cx="5748375"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 has the highest precedence. Obviously, D</a:t>
            </a:r>
          </a:p>
          <a:p>
            <a:pPr algn="l">
              <a:defRPr sz="2500">
                <a:solidFill>
                  <a:srgbClr val="000000"/>
                </a:solidFill>
                <a:latin typeface="Times"/>
                <a:ea typeface="Times"/>
                <a:cs typeface="Times"/>
                <a:sym typeface="Times"/>
              </a:defRPr>
            </a:pPr>
            <a:r>
              <a:t>and E are wrong, and A and C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Exercises &amp; reviews"/>
          <p:cNvSpPr txBox="1"/>
          <p:nvPr>
            <p:ph type="title"/>
          </p:nvPr>
        </p:nvSpPr>
        <p:spPr>
          <a:prstGeom prst="rect">
            <a:avLst/>
          </a:prstGeom>
        </p:spPr>
        <p:txBody>
          <a:bodyPr/>
          <a:lstStyle/>
          <a:p>
            <a:pPr/>
            <a:r>
              <a:t>Exercises &amp; reviews</a:t>
            </a:r>
          </a:p>
        </p:txBody>
      </p:sp>
      <p:sp>
        <p:nvSpPr>
          <p:cNvPr id="341" name="11. Assume that a and b are integers.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Assume that </a:t>
            </a:r>
            <a:r>
              <a:rPr i="1"/>
              <a:t>a</a:t>
            </a:r>
            <a:r>
              <a:t> and </a:t>
            </a:r>
            <a:r>
              <a:rPr i="1"/>
              <a:t>b</a:t>
            </a:r>
            <a:r>
              <a:t> are integers.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will always evaluate to </a:t>
            </a:r>
            <a:r>
              <a:rPr i="1"/>
              <a:t>true</a:t>
            </a:r>
            <a:r>
              <a:t> given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&gt;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&gt; b</a:t>
            </a:r>
            <a:r>
              <a:t> and b</a:t>
            </a:r>
            <a:r>
              <a:rPr i="1"/>
              <a:t> &gt;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a &gt; b</a:t>
            </a:r>
            <a:r>
              <a:t> and b</a:t>
            </a:r>
            <a:r>
              <a:rPr i="1"/>
              <a:t> &lt; 0</a:t>
            </a:r>
            <a:endParaRPr sz="1200"/>
          </a:p>
        </p:txBody>
      </p:sp>
      <p:sp>
        <p:nvSpPr>
          <p:cNvPr id="342" name="!(a &lt;= b) &amp;&amp; (a * b &gt; 0)"/>
          <p:cNvSpPr txBox="1"/>
          <p:nvPr/>
        </p:nvSpPr>
        <p:spPr>
          <a:xfrm>
            <a:off x="2016142" y="3256181"/>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&lt;= b) &amp;&amp; (a * b &gt; </a:t>
            </a:r>
            <a:r>
              <a:rPr>
                <a:solidFill>
                  <a:srgbClr val="BF8F00"/>
                </a:solidFill>
              </a:rPr>
              <a:t>0</a:t>
            </a:r>
            <a:r>
              <a:t>)</a:t>
            </a:r>
          </a:p>
        </p:txBody>
      </p:sp>
      <p:sp>
        <p:nvSpPr>
          <p:cNvPr id="343" name="D…"/>
          <p:cNvSpPr txBox="1"/>
          <p:nvPr/>
        </p:nvSpPr>
        <p:spPr>
          <a:xfrm>
            <a:off x="5620835" y="4940299"/>
            <a:ext cx="499090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Bool operations plus some math tricks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Exercises &amp; reviews"/>
          <p:cNvSpPr txBox="1"/>
          <p:nvPr>
            <p:ph type="title"/>
          </p:nvPr>
        </p:nvSpPr>
        <p:spPr>
          <a:prstGeom prst="rect">
            <a:avLst/>
          </a:prstGeom>
        </p:spPr>
        <p:txBody>
          <a:bodyPr/>
          <a:lstStyle/>
          <a:p>
            <a:pPr/>
            <a:r>
              <a:t>Exercises &amp; reviews</a:t>
            </a:r>
          </a:p>
        </p:txBody>
      </p:sp>
      <p:sp>
        <p:nvSpPr>
          <p:cNvPr id="346" name="12. Given that a, b, and c are integers, consider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Given that </a:t>
            </a:r>
            <a:r>
              <a:rPr i="1"/>
              <a:t>a</a:t>
            </a:r>
            <a:r>
              <a:t>, </a:t>
            </a:r>
            <a:r>
              <a:rPr i="1"/>
              <a:t>b</a:t>
            </a:r>
            <a:r>
              <a:t>, and </a:t>
            </a:r>
            <a:r>
              <a:rPr i="1"/>
              <a:t>c</a:t>
            </a:r>
            <a:r>
              <a:t> are integers, consider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Which of the following will guarantee that the expression is </a:t>
            </a:r>
            <a:r>
              <a:rPr i="1"/>
              <a:t>true</a:t>
            </a:r>
            <a:r>
              <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c &lt; a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c</a:t>
            </a:r>
            <a:r>
              <a:rPr i="1"/>
              <a:t> &lt; c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c == a * b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c == a * b true</a:t>
            </a:r>
            <a:r>
              <a:t> and </a:t>
            </a:r>
            <a:r>
              <a:rPr i="1"/>
              <a:t>c &lt; a true</a:t>
            </a:r>
            <a:endParaRPr sz="1200"/>
          </a:p>
        </p:txBody>
      </p:sp>
      <p:sp>
        <p:nvSpPr>
          <p:cNvPr id="347" name="(a &lt; b) || !((c == a * b) &amp;&amp; (c &lt; a))"/>
          <p:cNvSpPr txBox="1"/>
          <p:nvPr/>
        </p:nvSpPr>
        <p:spPr>
          <a:xfrm>
            <a:off x="1938561" y="3275120"/>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(a &lt; b) || !((c == a * b) &amp;&amp; (c &lt; a))</a:t>
            </a:r>
          </a:p>
        </p:txBody>
      </p:sp>
      <p:sp>
        <p:nvSpPr>
          <p:cNvPr id="348" name="A…"/>
          <p:cNvSpPr txBox="1"/>
          <p:nvPr/>
        </p:nvSpPr>
        <p:spPr>
          <a:xfrm>
            <a:off x="5760535" y="5206999"/>
            <a:ext cx="34821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More boolean calculations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Exercises &amp; reviews"/>
          <p:cNvSpPr txBox="1"/>
          <p:nvPr>
            <p:ph type="title"/>
          </p:nvPr>
        </p:nvSpPr>
        <p:spPr>
          <a:prstGeom prst="rect">
            <a:avLst/>
          </a:prstGeom>
        </p:spPr>
        <p:txBody>
          <a:bodyPr/>
          <a:lstStyle/>
          <a:p>
            <a:pPr/>
            <a:r>
              <a:t>Exercises &amp; reviews</a:t>
            </a:r>
          </a:p>
        </p:txBody>
      </p:sp>
      <p:sp>
        <p:nvSpPr>
          <p:cNvPr id="351" name="13. Given that n and count are both of type int, which statement is true about the following code seg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Given that </a:t>
            </a:r>
            <a:r>
              <a:rPr i="1"/>
              <a:t>n</a:t>
            </a:r>
            <a:r>
              <a:t> and </a:t>
            </a:r>
            <a:r>
              <a:rPr i="1"/>
              <a:t>count</a:t>
            </a:r>
            <a:r>
              <a:t> are both of type </a:t>
            </a:r>
            <a:r>
              <a:rPr i="1"/>
              <a:t>int</a:t>
            </a:r>
            <a:r>
              <a:t>, which statement is </a:t>
            </a:r>
            <a:r>
              <a:rPr i="1"/>
              <a:t>true</a:t>
            </a:r>
            <a:r>
              <a:t> about the following code segments?</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and II are exactly equivalent for all input values </a:t>
            </a:r>
            <a:r>
              <a:rPr i="1"/>
              <a:t>n</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and II are exactly equivalent for all input values </a:t>
            </a:r>
            <a:r>
              <a:rPr i="1"/>
              <a:t>n ≥ 1</a:t>
            </a:r>
            <a:r>
              <a:t>, but differ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are exactly equivalent only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 are exactly equivalent only when </a:t>
            </a:r>
            <a:r>
              <a:rPr i="1"/>
              <a:t>n</a:t>
            </a:r>
            <a:r>
              <a:t> is even.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and II are not equivalent for any input values of </a:t>
            </a:r>
            <a:r>
              <a:rPr i="1"/>
              <a:t>n</a:t>
            </a:r>
            <a:r>
              <a:t>.</a:t>
            </a:r>
            <a:endParaRPr sz="1200"/>
          </a:p>
        </p:txBody>
      </p:sp>
      <p:sp>
        <p:nvSpPr>
          <p:cNvPr id="352" name="for (count = 1; count &lt;= n; count++)…"/>
          <p:cNvSpPr txBox="1"/>
          <p:nvPr/>
        </p:nvSpPr>
        <p:spPr>
          <a:xfrm>
            <a:off x="2453452" y="3593409"/>
            <a:ext cx="349813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(count = </a:t>
            </a:r>
            <a:r>
              <a:rPr>
                <a:solidFill>
                  <a:srgbClr val="BF8F00"/>
                </a:solidFill>
              </a:rPr>
              <a:t>1</a:t>
            </a:r>
            <a:r>
              <a:t>; count &lt;= n; count++)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p:txBody>
      </p:sp>
      <p:sp>
        <p:nvSpPr>
          <p:cNvPr id="353" name="count = 1;…"/>
          <p:cNvSpPr txBox="1"/>
          <p:nvPr/>
        </p:nvSpPr>
        <p:spPr>
          <a:xfrm>
            <a:off x="2499180" y="4305300"/>
            <a:ext cx="281218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count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(count &lt;= n)</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a:p>
            <a:pPr lvl="1" algn="l">
              <a:defRPr sz="1200">
                <a:solidFill>
                  <a:srgbClr val="000000"/>
                </a:solidFill>
                <a:latin typeface="Courier New"/>
                <a:ea typeface="Courier New"/>
                <a:cs typeface="Courier New"/>
                <a:sym typeface="Courier New"/>
              </a:defRPr>
            </a:pPr>
            <a:r>
              <a:t>count++;</a:t>
            </a:r>
          </a:p>
          <a:p>
            <a:pPr algn="l">
              <a:defRPr sz="1200">
                <a:solidFill>
                  <a:srgbClr val="000000"/>
                </a:solidFill>
                <a:latin typeface="Courier New"/>
                <a:ea typeface="Courier New"/>
                <a:cs typeface="Courier New"/>
                <a:sym typeface="Courier New"/>
              </a:defRPr>
            </a:pPr>
            <a:r>
              <a:t>}</a:t>
            </a:r>
          </a:p>
        </p:txBody>
      </p:sp>
      <p:sp>
        <p:nvSpPr>
          <p:cNvPr id="354" name="A…"/>
          <p:cNvSpPr txBox="1"/>
          <p:nvPr/>
        </p:nvSpPr>
        <p:spPr>
          <a:xfrm>
            <a:off x="7043235" y="6515099"/>
            <a:ext cx="424986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Always pay attention to starting</a:t>
            </a:r>
          </a:p>
          <a:p>
            <a:pPr algn="l">
              <a:defRPr sz="2500">
                <a:solidFill>
                  <a:srgbClr val="000000"/>
                </a:solidFill>
                <a:latin typeface="Times"/>
                <a:ea typeface="Times"/>
                <a:cs typeface="Times"/>
                <a:sym typeface="Times"/>
              </a:defRPr>
            </a:pPr>
            <a:r>
              <a:t>and ending cases.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Exercises &amp; reviews"/>
          <p:cNvSpPr txBox="1"/>
          <p:nvPr>
            <p:ph type="title"/>
          </p:nvPr>
        </p:nvSpPr>
        <p:spPr>
          <a:prstGeom prst="rect">
            <a:avLst/>
          </a:prstGeom>
        </p:spPr>
        <p:txBody>
          <a:bodyPr/>
          <a:lstStyle/>
          <a:p>
            <a:pPr/>
            <a:r>
              <a:t>Exercises &amp; reviews</a:t>
            </a:r>
          </a:p>
        </p:txBody>
      </p:sp>
      <p:sp>
        <p:nvSpPr>
          <p:cNvPr id="357" name="14. The following fragment intends that a user will enter a list of positive integers at the keyboard and terminate the list with a sentinel:…"/>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The following fragment intends that a user will enter a list of positive integers at the keyboard and terminate the list with a sentinel:</a:t>
            </a: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The fragment is not correct. Which is a true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sentinel gets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last nonsentinel value entered in the list fails to get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 poor choice of </a:t>
            </a:r>
            <a:r>
              <a:rPr sz="1000"/>
              <a:t>SENTINEL </a:t>
            </a:r>
            <a:r>
              <a:t>value causes the loop to terminate before all values have been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Running the program with this code causes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Entering the </a:t>
            </a:r>
            <a:r>
              <a:rPr sz="1000"/>
              <a:t>SENTINEL </a:t>
            </a:r>
            <a:r>
              <a:t>value as the first value causes a run-time error.</a:t>
            </a:r>
            <a:endParaRPr sz="1200"/>
          </a:p>
        </p:txBody>
      </p:sp>
      <p:sp>
        <p:nvSpPr>
          <p:cNvPr id="358" name="int value;…"/>
          <p:cNvSpPr txBox="1"/>
          <p:nvPr/>
        </p:nvSpPr>
        <p:spPr>
          <a:xfrm>
            <a:off x="2107531" y="3404586"/>
            <a:ext cx="4138315"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int</a:t>
            </a:r>
            <a:r>
              <a:rPr i="0"/>
              <a:t> value;</a:t>
            </a:r>
            <a:endParaRPr i="0"/>
          </a:p>
          <a:p>
            <a:pPr algn="l">
              <a:defRPr i="1" sz="1200">
                <a:solidFill>
                  <a:srgbClr val="000000"/>
                </a:solidFill>
                <a:latin typeface="Courier New"/>
                <a:ea typeface="Courier New"/>
                <a:cs typeface="Courier New"/>
                <a:sym typeface="Courier New"/>
              </a:defRPr>
            </a:pPr>
            <a:r>
              <a:rPr b="1" i="0"/>
              <a:t>final int</a:t>
            </a:r>
            <a:r>
              <a:rPr i="0"/>
              <a:t> SENTINEL = -</a:t>
            </a:r>
            <a:r>
              <a:rPr i="0">
                <a:solidFill>
                  <a:srgbClr val="BF8F00"/>
                </a:solidFill>
              </a:rPr>
              <a:t>999</a:t>
            </a:r>
            <a:r>
              <a:rPr i="0"/>
              <a:t>;</a:t>
            </a:r>
            <a:endParaRPr i="0"/>
          </a:p>
          <a:p>
            <a:pPr algn="l">
              <a:defRPr i="1" sz="1200">
                <a:solidFill>
                  <a:srgbClr val="000000"/>
                </a:solidFill>
                <a:latin typeface="Courier New"/>
                <a:ea typeface="Courier New"/>
                <a:cs typeface="Courier New"/>
                <a:sym typeface="Courier New"/>
              </a:defRPr>
            </a:pPr>
            <a:r>
              <a:rPr b="1" i="0"/>
              <a:t>while</a:t>
            </a:r>
            <a:r>
              <a:rPr i="0"/>
              <a:t> (value != SENTINEL)</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//code to process value</a:t>
            </a:r>
            <a:endParaRPr i="0"/>
          </a:p>
          <a:p>
            <a:pPr algn="l">
              <a:defRPr i="1" sz="1200">
                <a:solidFill>
                  <a:srgbClr val="000000"/>
                </a:solidFill>
                <a:latin typeface="Courier New"/>
                <a:ea typeface="Courier New"/>
                <a:cs typeface="Courier New"/>
                <a:sym typeface="Courier New"/>
              </a:defRPr>
            </a:pPr>
            <a:r>
              <a:rPr i="0"/>
              <a:t>    ...</a:t>
            </a:r>
            <a:endParaRPr i="0"/>
          </a:p>
          <a:p>
            <a:pPr algn="l">
              <a:defRPr sz="1200">
                <a:solidFill>
                  <a:srgbClr val="959395"/>
                </a:solidFill>
                <a:latin typeface="Courier New"/>
                <a:ea typeface="Courier New"/>
                <a:cs typeface="Courier New"/>
                <a:sym typeface="Courier New"/>
              </a:defRPr>
            </a:pPr>
            <a:r>
              <a:t>    </a:t>
            </a:r>
            <a:r>
              <a:rPr>
                <a:solidFill>
                  <a:srgbClr val="000000"/>
                </a:solidFill>
              </a:rPr>
              <a:t>value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p>
        </p:txBody>
      </p:sp>
      <p:sp>
        <p:nvSpPr>
          <p:cNvPr id="359" name="D…"/>
          <p:cNvSpPr txBox="1"/>
          <p:nvPr/>
        </p:nvSpPr>
        <p:spPr>
          <a:xfrm>
            <a:off x="6967035" y="4356099"/>
            <a:ext cx="477882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Using a variable without initializing</a:t>
            </a:r>
          </a:p>
          <a:p>
            <a:pPr algn="l">
              <a:defRPr sz="2500">
                <a:solidFill>
                  <a:srgbClr val="000000"/>
                </a:solidFill>
                <a:latin typeface="Times"/>
                <a:ea typeface="Times"/>
                <a:cs typeface="Times"/>
                <a:sym typeface="Times"/>
              </a:defRPr>
            </a:pPr>
            <a:r>
              <a:t>it will cause a </a:t>
            </a:r>
            <a:r>
              <a:rPr b="1"/>
              <a:t>compile</a:t>
            </a:r>
            <a:r>
              <a:t>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Exercises &amp; reviews"/>
          <p:cNvSpPr txBox="1"/>
          <p:nvPr>
            <p:ph type="title"/>
          </p:nvPr>
        </p:nvSpPr>
        <p:spPr>
          <a:prstGeom prst="rect">
            <a:avLst/>
          </a:prstGeom>
        </p:spPr>
        <p:txBody>
          <a:bodyPr/>
          <a:lstStyle/>
          <a:p>
            <a:pPr/>
            <a:r>
              <a:t>Exercises &amp; reviews</a:t>
            </a:r>
          </a:p>
        </p:txBody>
      </p:sp>
      <p:sp>
        <p:nvSpPr>
          <p:cNvPr id="362" name="15. Suppose that base-2(binary) numbers and base-16(hexadecimal) numbers can be denoted with subscripts, as shown below:…"/>
          <p:cNvSpPr txBox="1"/>
          <p:nvPr>
            <p:ph type="body" idx="1"/>
          </p:nvPr>
        </p:nvSpPr>
        <p:spPr>
          <a:prstGeom prst="rect">
            <a:avLst/>
          </a:prstGeom>
          <a:solidFill>
            <a:schemeClr val="accent3">
              <a:hueOff val="-74787"/>
              <a:lumOff val="12067"/>
            </a:schemeClr>
          </a:solidFill>
        </p:spPr>
        <p:txBody>
          <a:bodyPr anchor="t"/>
          <a:lstStyle/>
          <a:p>
            <a:pPr marL="330200" indent="-330200">
              <a:lnSpc>
                <a:spcPts val="3800"/>
              </a:lnSpc>
              <a:spcBef>
                <a:spcPts val="1200"/>
              </a:spcBef>
              <a:buSzTx/>
              <a:buNone/>
              <a:defRPr sz="1800">
                <a:solidFill>
                  <a:srgbClr val="000000"/>
                </a:solidFill>
                <a:latin typeface="Times"/>
                <a:ea typeface="Times"/>
                <a:cs typeface="Times"/>
                <a:sym typeface="Times"/>
              </a:defRPr>
            </a:pPr>
            <a:r>
              <a:t>15. Suppose that base-2(binary) numbers and base-16(hexadecimal) numbers can be denoted with subscripts, as shown below: </a:t>
            </a: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2A</a:t>
            </a:r>
            <a:r>
              <a:rPr baseline="-37498" sz="1066"/>
              <a:t>hex </a:t>
            </a:r>
            <a:r>
              <a:t>= 101010</a:t>
            </a:r>
            <a:r>
              <a:rPr baseline="-37498" sz="1066"/>
              <a:t>bin </a:t>
            </a:r>
            <a:endParaRPr baseline="-33333" sz="1200"/>
          </a:p>
          <a:p>
            <a:pPr marL="0" indent="0">
              <a:lnSpc>
                <a:spcPts val="3100"/>
              </a:lnSpc>
              <a:spcBef>
                <a:spcPts val="1200"/>
              </a:spcBef>
              <a:buSzTx/>
              <a:buNone/>
              <a:defRPr sz="1466">
                <a:solidFill>
                  <a:srgbClr val="000000"/>
                </a:solidFill>
                <a:latin typeface="Times"/>
                <a:ea typeface="Times"/>
                <a:cs typeface="Times"/>
                <a:sym typeface="Times"/>
              </a:defRPr>
            </a:pPr>
            <a:r>
              <a:rPr baseline="-33333" sz="1200"/>
              <a:t>         </a:t>
            </a:r>
            <a:endParaRPr baseline="-33333" sz="1200"/>
          </a:p>
          <a:p>
            <a:pPr marL="0" indent="0">
              <a:lnSpc>
                <a:spcPts val="3400"/>
              </a:lnSpc>
              <a:spcBef>
                <a:spcPts val="1200"/>
              </a:spcBef>
              <a:buSzTx/>
              <a:buNone/>
              <a:defRPr sz="1466">
                <a:solidFill>
                  <a:srgbClr val="000000"/>
                </a:solidFill>
                <a:latin typeface="Times"/>
                <a:ea typeface="Times"/>
                <a:cs typeface="Times"/>
                <a:sym typeface="Times"/>
              </a:defRPr>
            </a:pPr>
            <a:r>
              <a:rPr baseline="-33333" sz="1200"/>
              <a:t>         </a:t>
            </a:r>
            <a:r>
              <a:rPr sz="1400"/>
              <a:t>Which is equal to 3D</a:t>
            </a:r>
            <a:r>
              <a:rPr baseline="-37498" sz="1066"/>
              <a:t>hex</a:t>
            </a:r>
            <a:r>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111101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101111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10011</a:t>
            </a:r>
            <a:r>
              <a:rPr baseline="-37498" sz="1066"/>
              <a:t>bin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110100</a:t>
            </a:r>
            <a:r>
              <a:rPr baseline="-37498" sz="1066"/>
              <a:t>bin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101101</a:t>
            </a:r>
            <a:r>
              <a:rPr baseline="-37498" sz="1066"/>
              <a:t>bin </a:t>
            </a:r>
            <a:br>
              <a:rPr sz="1200"/>
            </a:br>
            <a:endParaRPr sz="1200"/>
          </a:p>
        </p:txBody>
      </p:sp>
      <p:sp>
        <p:nvSpPr>
          <p:cNvPr id="363" name="A"/>
          <p:cNvSpPr txBox="1"/>
          <p:nvPr/>
        </p:nvSpPr>
        <p:spPr>
          <a:xfrm>
            <a:off x="4325435" y="6337300"/>
            <a:ext cx="3435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3"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Exercises &amp; reviews"/>
          <p:cNvSpPr txBox="1"/>
          <p:nvPr>
            <p:ph type="title"/>
          </p:nvPr>
        </p:nvSpPr>
        <p:spPr>
          <a:prstGeom prst="rect">
            <a:avLst/>
          </a:prstGeom>
        </p:spPr>
        <p:txBody>
          <a:bodyPr/>
          <a:lstStyle/>
          <a:p>
            <a:pPr/>
            <a:r>
              <a:t>Exercises &amp; reviews</a:t>
            </a:r>
          </a:p>
        </p:txBody>
      </p:sp>
      <p:sp>
        <p:nvSpPr>
          <p:cNvPr id="366" name="16.  Consider this code segment:…"/>
          <p:cNvSpPr txBox="1"/>
          <p:nvPr>
            <p:ph type="body" idx="1"/>
          </p:nvPr>
        </p:nvSpPr>
        <p:spPr>
          <a:prstGeom prst="rect">
            <a:avLst/>
          </a:prstGeom>
          <a:solidFill>
            <a:schemeClr val="accent3">
              <a:hueOff val="-74787"/>
              <a:lumOff val="12067"/>
            </a:schemeClr>
          </a:solidFill>
        </p:spPr>
        <p:txBody>
          <a:bodyPr anchor="t"/>
          <a:lstStyle/>
          <a:p>
            <a:pPr marL="0" indent="0" defTabSz="411479">
              <a:lnSpc>
                <a:spcPts val="3400"/>
              </a:lnSpc>
              <a:spcBef>
                <a:spcPts val="1000"/>
              </a:spcBef>
              <a:buSzTx/>
              <a:buNone/>
              <a:defRPr sz="1619">
                <a:solidFill>
                  <a:srgbClr val="000000"/>
                </a:solidFill>
                <a:latin typeface="Times"/>
                <a:ea typeface="Times"/>
                <a:cs typeface="Times"/>
                <a:sym typeface="Times"/>
              </a:defRPr>
            </a:pPr>
            <a:r>
              <a:t>16.  Consider this code segment: </a:t>
            </a:r>
            <a:endParaRPr sz="1079"/>
          </a:p>
          <a:p>
            <a:pPr marL="0" indent="0" defTabSz="411479">
              <a:lnSpc>
                <a:spcPts val="3400"/>
              </a:lnSpc>
              <a:spcBef>
                <a:spcPts val="1000"/>
              </a:spcBef>
              <a:buSzTx/>
              <a:buNone/>
              <a:defRPr sz="1619">
                <a:solidFill>
                  <a:srgbClr val="000000"/>
                </a:solidFill>
                <a:latin typeface="Times"/>
                <a:ea typeface="Times"/>
                <a:cs typeface="Times"/>
                <a:sym typeface="Times"/>
              </a:defRPr>
            </a:pPr>
          </a:p>
          <a:p>
            <a:pPr marL="0" indent="0"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0" defTabSz="411479">
              <a:lnSpc>
                <a:spcPts val="3200"/>
              </a:lnSpc>
              <a:spcBef>
                <a:spcPts val="1000"/>
              </a:spcBef>
              <a:buSzTx/>
              <a:buNone/>
              <a:defRPr sz="1440">
                <a:solidFill>
                  <a:srgbClr val="000000"/>
                </a:solidFill>
                <a:latin typeface="Times"/>
                <a:ea typeface="Times"/>
                <a:cs typeface="Times"/>
                <a:sym typeface="Times"/>
              </a:defRPr>
            </a:pPr>
            <a:r>
              <a:rPr sz="1079"/>
              <a:t>                       </a:t>
            </a:r>
            <a:r>
              <a:t>What will be output after execution of this code segment? </a:t>
            </a:r>
            <a:endParaRPr sz="1079"/>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(A)  1     6</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(B)  7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(C)  -3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(D)  4     12</a:t>
            </a:r>
          </a:p>
          <a:p>
            <a:pPr marL="0" indent="731519" defTabSz="411479">
              <a:lnSpc>
                <a:spcPts val="3200"/>
              </a:lnSpc>
              <a:spcBef>
                <a:spcPts val="1000"/>
              </a:spcBef>
              <a:buSzTx/>
              <a:buNone/>
              <a:tabLst>
                <a:tab pos="114300" algn="l"/>
                <a:tab pos="406400" algn="l"/>
              </a:tabLst>
              <a:defRPr sz="1320">
                <a:solidFill>
                  <a:srgbClr val="000000"/>
                </a:solidFill>
                <a:latin typeface="Times"/>
                <a:ea typeface="Times"/>
                <a:cs typeface="Times"/>
                <a:sym typeface="Times"/>
              </a:defRPr>
            </a:pPr>
            <a:r>
              <a:rPr sz="1440"/>
              <a:t>(E)  -3     6</a:t>
            </a:r>
            <a:br>
              <a:rPr sz="1079"/>
            </a:br>
            <a:endParaRPr sz="1079"/>
          </a:p>
        </p:txBody>
      </p:sp>
      <p:sp>
        <p:nvSpPr>
          <p:cNvPr id="367" name="int x = 10, y = 0;…"/>
          <p:cNvSpPr txBox="1"/>
          <p:nvPr/>
        </p:nvSpPr>
        <p:spPr>
          <a:xfrm>
            <a:off x="2483360" y="3199808"/>
            <a:ext cx="3132312"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10</a:t>
            </a:r>
            <a:r>
              <a:t>, y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(x &gt; </a:t>
            </a:r>
            <a:r>
              <a:rPr>
                <a:solidFill>
                  <a:srgbClr val="BF8F00"/>
                </a:solidFill>
              </a:rPr>
              <a:t>5</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y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b="1"/>
              <a:t>while</a:t>
            </a:r>
            <a:r>
              <a:t> (y &lt;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y *= </a:t>
            </a:r>
            <a:r>
              <a:rPr>
                <a:solidFill>
                  <a:srgbClr val="BF8F00"/>
                </a:solidFill>
              </a:rPr>
              <a:t>2</a:t>
            </a:r>
            <a:r>
              <a:t>;</a:t>
            </a:r>
          </a:p>
          <a:p>
            <a:pPr algn="l">
              <a:defRPr sz="1200">
                <a:solidFill>
                  <a:srgbClr val="000000"/>
                </a:solidFill>
                <a:latin typeface="Courier New"/>
                <a:ea typeface="Courier New"/>
                <a:cs typeface="Courier New"/>
                <a:sym typeface="Courier New"/>
              </a:defRPr>
            </a:pPr>
            <a:r>
              <a:t>        </a:t>
            </a:r>
            <a:r>
              <a:rPr b="1"/>
              <a:t>if</a:t>
            </a:r>
            <a:r>
              <a:t> (y % x == </a:t>
            </a:r>
            <a:r>
              <a:rPr>
                <a:solidFill>
                  <a:srgbClr val="BF8F00"/>
                </a:solidFill>
              </a:rPr>
              <a:t>1</a:t>
            </a:r>
            <a:r>
              <a:t>)</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a:t>
            </a:r>
            <a:r>
              <a:rPr>
                <a:solidFill>
                  <a:srgbClr val="BF8F00"/>
                </a:solidFill>
              </a:rPr>
              <a:t>3</a:t>
            </a: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(x + </a:t>
            </a:r>
            <a:r>
              <a:rPr>
                <a:solidFill>
                  <a:srgbClr val="CD1D00"/>
                </a:solidFill>
              </a:rPr>
              <a:t>" "</a:t>
            </a:r>
            <a:r>
              <a:t> + y);</a:t>
            </a:r>
          </a:p>
        </p:txBody>
      </p:sp>
      <p:sp>
        <p:nvSpPr>
          <p:cNvPr id="368" name="D…"/>
          <p:cNvSpPr txBox="1"/>
          <p:nvPr/>
        </p:nvSpPr>
        <p:spPr>
          <a:xfrm>
            <a:off x="7043235" y="6705599"/>
            <a:ext cx="25788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Tedious but helpful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Exercises &amp; reviews"/>
          <p:cNvSpPr txBox="1"/>
          <p:nvPr>
            <p:ph type="title"/>
          </p:nvPr>
        </p:nvSpPr>
        <p:spPr>
          <a:prstGeom prst="rect">
            <a:avLst/>
          </a:prstGeom>
        </p:spPr>
        <p:txBody>
          <a:bodyPr/>
          <a:lstStyle/>
          <a:p>
            <a:pPr/>
            <a:r>
              <a:t>Exercises &amp; reviews</a:t>
            </a:r>
          </a:p>
        </p:txBody>
      </p:sp>
      <p:sp>
        <p:nvSpPr>
          <p:cNvPr id="371" name="17. Next two questions refer to the following method, checkNumber, which checks the validity of its four-digit integer parameter.…"/>
          <p:cNvSpPr txBox="1"/>
          <p:nvPr>
            <p:ph type="body" idx="1"/>
          </p:nvPr>
        </p:nvSpPr>
        <p:spPr>
          <a:prstGeom prst="rect">
            <a:avLst/>
          </a:prstGeom>
          <a:solidFill>
            <a:schemeClr val="accent3">
              <a:hueOff val="-74787"/>
              <a:lumOff val="12067"/>
            </a:schemeClr>
          </a:solidFill>
        </p:spPr>
        <p:txBody>
          <a:bodyPr anchor="t"/>
          <a:lstStyle/>
          <a:p>
            <a:pPr marL="257175" indent="-257175" defTabSz="370331">
              <a:lnSpc>
                <a:spcPts val="3100"/>
              </a:lnSpc>
              <a:spcBef>
                <a:spcPts val="900"/>
              </a:spcBef>
              <a:buSzTx/>
              <a:buNone/>
              <a:defRPr sz="1458">
                <a:solidFill>
                  <a:srgbClr val="000000"/>
                </a:solidFill>
                <a:latin typeface="Times"/>
                <a:ea typeface="Times"/>
                <a:cs typeface="Times"/>
                <a:sym typeface="Times"/>
              </a:defRPr>
            </a:pPr>
            <a:r>
              <a:t>17. Next two questions refer to the following method, </a:t>
            </a:r>
            <a:r>
              <a:rPr i="1"/>
              <a:t>checkNumber</a:t>
            </a:r>
            <a:r>
              <a:t>, which checks the validity of its four-digit integer parameter. </a:t>
            </a:r>
            <a:endParaRPr sz="972"/>
          </a:p>
          <a:p>
            <a:pPr marL="0" indent="0" defTabSz="370331">
              <a:lnSpc>
                <a:spcPts val="3100"/>
              </a:lnSpc>
              <a:spcBef>
                <a:spcPts val="900"/>
              </a:spcBef>
              <a:buSzTx/>
              <a:buNone/>
              <a:defRPr sz="1458">
                <a:solidFill>
                  <a:srgbClr val="000000"/>
                </a:solidFill>
                <a:latin typeface="Times"/>
                <a:ea typeface="Times"/>
                <a:cs typeface="Times"/>
                <a:sym typeface="Times"/>
              </a:defRPr>
            </a:pPr>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r>
              <a:rPr sz="972"/>
              <a:t>                          </a:t>
            </a:r>
            <a:r>
              <a:t>Which of the following values of </a:t>
            </a:r>
            <a:r>
              <a:rPr i="1" sz="1079"/>
              <a:t>num</a:t>
            </a:r>
            <a:r>
              <a:rPr sz="1079"/>
              <a:t> </a:t>
            </a:r>
            <a:r>
              <a:t>will result in </a:t>
            </a:r>
            <a:r>
              <a:rPr sz="1079"/>
              <a:t>valid </a:t>
            </a:r>
            <a:r>
              <a:t>having a value of </a:t>
            </a:r>
            <a:r>
              <a:rPr i="1" sz="1079"/>
              <a:t>true</a:t>
            </a:r>
            <a:r>
              <a:t>?</a:t>
            </a:r>
            <a:endParaRPr sz="972"/>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(A)  6143</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(B)  6144</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(C)  6145</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(D)  6146</a:t>
            </a:r>
          </a:p>
          <a:p>
            <a:pPr marL="0" indent="658368" defTabSz="370331">
              <a:lnSpc>
                <a:spcPts val="2900"/>
              </a:lnSpc>
              <a:spcBef>
                <a:spcPts val="900"/>
              </a:spcBef>
              <a:buSzTx/>
              <a:buNone/>
              <a:tabLst>
                <a:tab pos="101600" algn="l"/>
                <a:tab pos="368300" algn="l"/>
              </a:tabLst>
              <a:defRPr sz="1188">
                <a:solidFill>
                  <a:srgbClr val="000000"/>
                </a:solidFill>
                <a:latin typeface="Times"/>
                <a:ea typeface="Times"/>
                <a:cs typeface="Times"/>
                <a:sym typeface="Times"/>
              </a:defRPr>
            </a:pPr>
            <a:r>
              <a:rPr sz="1296"/>
              <a:t>(E)  6147</a:t>
            </a:r>
            <a:br>
              <a:rPr sz="972"/>
            </a:br>
            <a:endParaRPr sz="972"/>
          </a:p>
        </p:txBody>
      </p:sp>
      <p:sp>
        <p:nvSpPr>
          <p:cNvPr id="372" name="//Precondition: n is a 4-digit integer.…"/>
          <p:cNvSpPr txBox="1"/>
          <p:nvPr/>
        </p:nvSpPr>
        <p:spPr>
          <a:xfrm>
            <a:off x="2965687" y="3131080"/>
            <a:ext cx="578450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is a 4-digit integer.</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true if n is valid, false otherwise.</a:t>
            </a:r>
            <a:endParaRPr i="0">
              <a:solidFill>
                <a:srgbClr val="000000"/>
              </a:solidFill>
            </a:endParaRPr>
          </a:p>
          <a:p>
            <a:pPr algn="l">
              <a:defRPr sz="1200">
                <a:solidFill>
                  <a:srgbClr val="021994"/>
                </a:solidFill>
                <a:latin typeface="Courier New"/>
                <a:ea typeface="Courier New"/>
                <a:cs typeface="Courier New"/>
                <a:sym typeface="Courier New"/>
              </a:defRPr>
            </a:pPr>
            <a:r>
              <a:rPr b="1">
                <a:solidFill>
                  <a:srgbClr val="000000"/>
                </a:solidFill>
              </a:rPr>
              <a:t>boolean</a:t>
            </a:r>
            <a:r>
              <a:rPr>
                <a:solidFill>
                  <a:srgbClr val="000000"/>
                </a:solidFill>
              </a:rPr>
              <a:t> </a:t>
            </a:r>
            <a:r>
              <a:t>checkNumber</a:t>
            </a:r>
            <a:r>
              <a:rPr>
                <a:solidFill>
                  <a:srgbClr val="000000"/>
                </a:solidFill>
              </a:rPr>
              <a:t>(</a:t>
            </a:r>
            <a:r>
              <a:rPr b="1">
                <a:solidFill>
                  <a:srgbClr val="000000"/>
                </a:solidFill>
              </a:rPr>
              <a:t>int</a:t>
            </a:r>
            <a:r>
              <a:rPr>
                <a:solidFill>
                  <a:srgbClr val="000000"/>
                </a:solidFill>
              </a:rPr>
              <a:t> n)</a:t>
            </a:r>
            <a:r>
              <a:t>{</a:t>
            </a:r>
          </a:p>
          <a:p>
            <a:pPr algn="l">
              <a:defRPr sz="1200">
                <a:solidFill>
                  <a:srgbClr val="000000"/>
                </a:solidFill>
                <a:latin typeface="Courier New"/>
                <a:ea typeface="Courier New"/>
                <a:cs typeface="Courier New"/>
                <a:sym typeface="Courier New"/>
              </a:defRPr>
            </a:pPr>
            <a:r>
              <a:t>    </a:t>
            </a:r>
            <a:r>
              <a:rPr b="1"/>
              <a:t>int</a:t>
            </a:r>
            <a:r>
              <a:t> d1, d2, d3, checkDigit, nRemaining, rem; </a:t>
            </a:r>
          </a:p>
          <a:p>
            <a:pPr algn="l">
              <a:defRPr sz="1200">
                <a:solidFill>
                  <a:srgbClr val="000000"/>
                </a:solidFill>
                <a:latin typeface="Courier New"/>
                <a:ea typeface="Courier New"/>
                <a:cs typeface="Courier New"/>
                <a:sym typeface="Courier New"/>
              </a:defRPr>
            </a:pPr>
            <a:r>
              <a:t>    </a:t>
            </a:r>
            <a:r>
              <a:rPr i="1">
                <a:solidFill>
                  <a:srgbClr val="959395"/>
                </a:solidFill>
              </a:rPr>
              <a:t>//strip off digits</a:t>
            </a:r>
          </a:p>
          <a:p>
            <a:pPr algn="l">
              <a:defRPr sz="1200">
                <a:solidFill>
                  <a:srgbClr val="000000"/>
                </a:solidFill>
                <a:latin typeface="Courier New"/>
                <a:ea typeface="Courier New"/>
                <a:cs typeface="Courier New"/>
                <a:sym typeface="Courier New"/>
              </a:defRPr>
            </a:pPr>
            <a:r>
              <a:t>    checkDigit = n % </a:t>
            </a:r>
            <a:r>
              <a:rPr>
                <a:solidFill>
                  <a:srgbClr val="BF8F00"/>
                </a:solidFill>
              </a:rPr>
              <a:t>10</a:t>
            </a:r>
            <a:r>
              <a:t>;</a:t>
            </a:r>
          </a:p>
          <a:p>
            <a:pPr algn="l">
              <a:defRPr sz="1200">
                <a:solidFill>
                  <a:srgbClr val="000000"/>
                </a:solidFill>
                <a:latin typeface="Courier New"/>
                <a:ea typeface="Courier New"/>
                <a:cs typeface="Courier New"/>
                <a:sym typeface="Courier New"/>
              </a:defRPr>
            </a:pPr>
            <a:r>
              <a:t>    nRemaining = n / </a:t>
            </a:r>
            <a:r>
              <a:rPr>
                <a:solidFill>
                  <a:srgbClr val="BF8F00"/>
                </a:solidFill>
              </a:rPr>
              <a:t>10</a:t>
            </a:r>
            <a:r>
              <a:t>;</a:t>
            </a:r>
          </a:p>
          <a:p>
            <a:pPr algn="l">
              <a:defRPr sz="1200">
                <a:solidFill>
                  <a:srgbClr val="000000"/>
                </a:solidFill>
                <a:latin typeface="Courier New"/>
                <a:ea typeface="Courier New"/>
                <a:cs typeface="Courier New"/>
                <a:sym typeface="Courier New"/>
              </a:defRPr>
            </a:pPr>
            <a:r>
              <a:t>    d3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d2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d1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a:t>
            </a:r>
            <a:r>
              <a:rPr i="1">
                <a:solidFill>
                  <a:srgbClr val="959395"/>
                </a:solidFill>
              </a:rPr>
              <a:t>//check validity</a:t>
            </a:r>
          </a:p>
          <a:p>
            <a:pPr algn="l">
              <a:defRPr sz="1200">
                <a:solidFill>
                  <a:srgbClr val="000000"/>
                </a:solidFill>
                <a:latin typeface="Courier New"/>
                <a:ea typeface="Courier New"/>
                <a:cs typeface="Courier New"/>
                <a:sym typeface="Courier New"/>
              </a:defRPr>
            </a:pPr>
            <a:r>
              <a:t>    rem = (d1 + d2 + d3) % </a:t>
            </a:r>
            <a:r>
              <a:rPr>
                <a:solidFill>
                  <a:srgbClr val="BF8F00"/>
                </a:solidFill>
              </a:rPr>
              <a:t>7</a:t>
            </a:r>
            <a:r>
              <a:t>; </a:t>
            </a:r>
          </a:p>
          <a:p>
            <a:pPr algn="l">
              <a:defRPr sz="1200">
                <a:solidFill>
                  <a:srgbClr val="000000"/>
                </a:solidFill>
                <a:latin typeface="Courier New"/>
                <a:ea typeface="Courier New"/>
                <a:cs typeface="Courier New"/>
                <a:sym typeface="Courier New"/>
              </a:defRPr>
            </a:pPr>
            <a:r>
              <a:t>    </a:t>
            </a:r>
            <a:r>
              <a:rPr b="1"/>
              <a:t>return</a:t>
            </a:r>
            <a:r>
              <a:t> rem == checkDigit;</a:t>
            </a:r>
          </a:p>
          <a:p>
            <a:pPr algn="l">
              <a:defRPr sz="1200">
                <a:solidFill>
                  <a:srgbClr val="000000"/>
                </a:solidFill>
                <a:latin typeface="Courier New"/>
                <a:ea typeface="Courier New"/>
                <a:cs typeface="Courier New"/>
                <a:sym typeface="Courier New"/>
              </a:defRPr>
            </a:pPr>
            <a:r>
              <a:t>}</a:t>
            </a:r>
          </a:p>
        </p:txBody>
      </p:sp>
      <p:sp>
        <p:nvSpPr>
          <p:cNvPr id="373" name="B…"/>
          <p:cNvSpPr txBox="1"/>
          <p:nvPr/>
        </p:nvSpPr>
        <p:spPr>
          <a:xfrm>
            <a:off x="7043235" y="6705599"/>
            <a:ext cx="435559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Understand what %10 and /10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Exercises &amp; reviews"/>
          <p:cNvSpPr txBox="1"/>
          <p:nvPr>
            <p:ph type="title"/>
          </p:nvPr>
        </p:nvSpPr>
        <p:spPr>
          <a:prstGeom prst="rect">
            <a:avLst/>
          </a:prstGeom>
        </p:spPr>
        <p:txBody>
          <a:bodyPr/>
          <a:lstStyle/>
          <a:p>
            <a:pPr/>
            <a:r>
              <a:t>Exercises &amp; reviews</a:t>
            </a:r>
          </a:p>
        </p:txBody>
      </p:sp>
      <p:sp>
        <p:nvSpPr>
          <p:cNvPr id="376" name="18. What is the purpose of the local variable nRemain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What is the purpose of the local variable </a:t>
            </a:r>
            <a:r>
              <a:rPr i="1"/>
              <a:t>nRemaining</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is not possible to separate </a:t>
            </a:r>
            <a:r>
              <a:rPr i="1"/>
              <a:t>n</a:t>
            </a:r>
            <a:r>
              <a:t> into digits without the help of a temporary variable.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nRemaining</a:t>
            </a:r>
            <a:r>
              <a:t> prevents the parameter </a:t>
            </a:r>
            <a:r>
              <a:rPr i="1"/>
              <a:t>num</a:t>
            </a:r>
            <a:r>
              <a:t> from being altered.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nRemaining</a:t>
            </a:r>
            <a:r>
              <a:t> enhances the readability of the algorithm.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On exiting the method, the value of </a:t>
            </a:r>
            <a:r>
              <a:rPr i="1"/>
              <a:t>nRemaining</a:t>
            </a:r>
            <a:r>
              <a:t> may be reused.</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nRemaining</a:t>
            </a:r>
            <a:r>
              <a:rPr sz="1600"/>
              <a:t> is needed as the left-hand side operand for integer division.</a:t>
            </a:r>
            <a:br>
              <a:rPr sz="1200"/>
            </a:br>
            <a:endParaRPr sz="1200"/>
          </a:p>
        </p:txBody>
      </p:sp>
      <p:sp>
        <p:nvSpPr>
          <p:cNvPr id="377" name="C…"/>
          <p:cNvSpPr txBox="1"/>
          <p:nvPr/>
        </p:nvSpPr>
        <p:spPr>
          <a:xfrm>
            <a:off x="7043235" y="6705599"/>
            <a:ext cx="30806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get it wrong…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Exercises &amp; reviews"/>
          <p:cNvSpPr txBox="1"/>
          <p:nvPr>
            <p:ph type="title"/>
          </p:nvPr>
        </p:nvSpPr>
        <p:spPr>
          <a:prstGeom prst="rect">
            <a:avLst/>
          </a:prstGeom>
        </p:spPr>
        <p:txBody>
          <a:bodyPr/>
          <a:lstStyle/>
          <a:p>
            <a:pPr/>
            <a:r>
              <a:t>Exercises &amp; reviews</a:t>
            </a:r>
          </a:p>
        </p:txBody>
      </p:sp>
      <p:sp>
        <p:nvSpPr>
          <p:cNvPr id="380" name="19. What output will be produced by this code segmen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What output will be produced by this code segment? (Ignore spacing.)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81" name="for (int i = 5; i &gt;= 1; i--)…"/>
          <p:cNvSpPr txBox="1"/>
          <p:nvPr/>
        </p:nvSpPr>
        <p:spPr>
          <a:xfrm>
            <a:off x="2420839" y="3259732"/>
            <a:ext cx="3498132"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5</a:t>
            </a:r>
            <a:r>
              <a:t>; i &gt;= </a:t>
            </a:r>
            <a:r>
              <a:rPr>
                <a:solidFill>
                  <a:srgbClr val="BF8F00"/>
                </a:solidFill>
              </a:rPr>
              <a:t>1</a:t>
            </a:r>
            <a:r>
              <a:t>; i--)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j = i; j &gt;= </a:t>
            </a:r>
            <a:r>
              <a:rPr>
                <a:solidFill>
                  <a:srgbClr val="BF8F00"/>
                </a:solidFill>
              </a:rPr>
              <a:t>1</a:t>
            </a:r>
            <a:r>
              <a:t>; j--) </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j - </a:t>
            </a:r>
            <a:r>
              <a:rPr>
                <a:solidFill>
                  <a:srgbClr val="BF8F00"/>
                </a:solidFill>
              </a:rPr>
              <a:t>1</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82" name="(B)  9 7 5 3 1…"/>
          <p:cNvSpPr txBox="1"/>
          <p:nvPr/>
        </p:nvSpPr>
        <p:spPr>
          <a:xfrm>
            <a:off x="2525203" y="4528437"/>
            <a:ext cx="206156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(B)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3" name="(A)  9 7 5 3 1…"/>
          <p:cNvSpPr txBox="1"/>
          <p:nvPr/>
        </p:nvSpPr>
        <p:spPr>
          <a:xfrm>
            <a:off x="843526" y="4528437"/>
            <a:ext cx="2072780"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(A)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a:t>
            </a:r>
          </a:p>
        </p:txBody>
      </p:sp>
      <p:sp>
        <p:nvSpPr>
          <p:cNvPr id="384" name="(C)  9 7 5 3  1…"/>
          <p:cNvSpPr txBox="1"/>
          <p:nvPr/>
        </p:nvSpPr>
        <p:spPr>
          <a:xfrm>
            <a:off x="4040458" y="4528437"/>
            <a:ext cx="2315369"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(C)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1 -1 -3 -5 -7</a:t>
            </a:r>
          </a:p>
        </p:txBody>
      </p:sp>
      <p:sp>
        <p:nvSpPr>
          <p:cNvPr id="385" name="(D)  1…"/>
          <p:cNvSpPr txBox="1"/>
          <p:nvPr/>
        </p:nvSpPr>
        <p:spPr>
          <a:xfrm>
            <a:off x="5907842" y="4528437"/>
            <a:ext cx="2044701"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(D)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1 3 5 7 9</a:t>
            </a:r>
          </a:p>
        </p:txBody>
      </p:sp>
      <p:sp>
        <p:nvSpPr>
          <p:cNvPr id="386" name="(E)  1 3 5 7 9…"/>
          <p:cNvSpPr txBox="1"/>
          <p:nvPr/>
        </p:nvSpPr>
        <p:spPr>
          <a:xfrm>
            <a:off x="7479979" y="4528437"/>
            <a:ext cx="205015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(E)  1 3 5 7 9</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7" name="B…"/>
          <p:cNvSpPr txBox="1"/>
          <p:nvPr/>
        </p:nvSpPr>
        <p:spPr>
          <a:xfrm>
            <a:off x="7043235" y="6705599"/>
            <a:ext cx="27662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Trivial but important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ction"/>
          <p:cNvSpPr txBox="1"/>
          <p:nvPr>
            <p:ph type="title"/>
          </p:nvPr>
        </p:nvSpPr>
        <p:spPr>
          <a:prstGeom prst="rect">
            <a:avLst/>
          </a:prstGeom>
        </p:spPr>
        <p:txBody>
          <a:bodyPr/>
          <a:lstStyle/>
          <a:p>
            <a:pPr/>
            <a:r>
              <a:t>Introduction</a:t>
            </a:r>
          </a:p>
        </p:txBody>
      </p:sp>
      <p:sp>
        <p:nvSpPr>
          <p:cNvPr id="135" name="Computer system architecture…"/>
          <p:cNvSpPr txBox="1"/>
          <p:nvPr>
            <p:ph type="body" idx="1"/>
          </p:nvPr>
        </p:nvSpPr>
        <p:spPr>
          <a:prstGeom prst="rect">
            <a:avLst/>
          </a:prstGeom>
        </p:spPr>
        <p:txBody>
          <a:bodyPr anchor="t"/>
          <a:lstStyle/>
          <a:p>
            <a:pPr>
              <a:buBlip>
                <a:blip r:embed="rId2"/>
              </a:buBlip>
            </a:pPr>
            <a:r>
              <a:t>Computer system architecture</a:t>
            </a:r>
          </a:p>
          <a:p>
            <a:pPr>
              <a:buSzPct val="100000"/>
              <a:buChar char="-"/>
            </a:pPr>
            <a:r>
              <a:t>Compilers (and assemblers)</a:t>
            </a:r>
          </a:p>
          <a:p>
            <a:pPr>
              <a:buSzPct val="100000"/>
              <a:buChar char="-"/>
            </a:pPr>
            <a:r>
              <a:t>Operating system</a:t>
            </a:r>
          </a:p>
          <a:p>
            <a:pPr>
              <a:buSzPct val="100000"/>
              <a:buChar char="-"/>
            </a:pPr>
            <a:r>
              <a:t>Computer networks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Exercises &amp; reviews"/>
          <p:cNvSpPr txBox="1"/>
          <p:nvPr>
            <p:ph type="title"/>
          </p:nvPr>
        </p:nvSpPr>
        <p:spPr>
          <a:prstGeom prst="rect">
            <a:avLst/>
          </a:prstGeom>
        </p:spPr>
        <p:txBody>
          <a:bodyPr/>
          <a:lstStyle/>
          <a:p>
            <a:pPr/>
            <a:r>
              <a:t>Exercises &amp; reviews</a:t>
            </a:r>
          </a:p>
        </p:txBody>
      </p:sp>
      <p:sp>
        <p:nvSpPr>
          <p:cNvPr id="390" name="20. Which of the following program fragments will produce this outpu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Which of the following program fragments will produce this output? (Ignore spacing.)</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                                                                                                                      II.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         (D)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        (E)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p:txBody>
      </p:sp>
      <p:sp>
        <p:nvSpPr>
          <p:cNvPr id="391" name="2 - - - - -…"/>
          <p:cNvSpPr txBox="1"/>
          <p:nvPr/>
        </p:nvSpPr>
        <p:spPr>
          <a:xfrm>
            <a:off x="2095776" y="3190461"/>
            <a:ext cx="130321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 - - -</a:t>
            </a:r>
          </a:p>
          <a:p>
            <a:pPr algn="l">
              <a:defRPr sz="1200">
                <a:solidFill>
                  <a:srgbClr val="000000"/>
                </a:solidFill>
                <a:latin typeface="Courier New"/>
                <a:ea typeface="Courier New"/>
                <a:cs typeface="Courier New"/>
                <a:sym typeface="Courier New"/>
              </a:defRPr>
            </a:pPr>
            <a:r>
              <a:t>- </a:t>
            </a:r>
            <a:r>
              <a:rPr>
                <a:solidFill>
                  <a:srgbClr val="BF8F00"/>
                </a:solidFill>
              </a:rPr>
              <a:t>4</a:t>
            </a:r>
            <a:r>
              <a:t> - - - -</a:t>
            </a:r>
          </a:p>
          <a:p>
            <a:pPr algn="l">
              <a:defRPr sz="1200">
                <a:solidFill>
                  <a:srgbClr val="000000"/>
                </a:solidFill>
                <a:latin typeface="Courier New"/>
                <a:ea typeface="Courier New"/>
                <a:cs typeface="Courier New"/>
                <a:sym typeface="Courier New"/>
              </a:defRPr>
            </a:pPr>
            <a:r>
              <a:t>- - </a:t>
            </a:r>
            <a:r>
              <a:rPr>
                <a:solidFill>
                  <a:srgbClr val="BF8F00"/>
                </a:solidFill>
              </a:rPr>
              <a:t>6</a:t>
            </a:r>
            <a:r>
              <a:t> - - -</a:t>
            </a:r>
          </a:p>
          <a:p>
            <a:pPr algn="l">
              <a:defRPr sz="1200">
                <a:solidFill>
                  <a:srgbClr val="000000"/>
                </a:solidFill>
                <a:latin typeface="Courier New"/>
                <a:ea typeface="Courier New"/>
                <a:cs typeface="Courier New"/>
                <a:sym typeface="Courier New"/>
              </a:defRPr>
            </a:pPr>
            <a:r>
              <a:t>- - - </a:t>
            </a:r>
            <a:r>
              <a:rPr>
                <a:solidFill>
                  <a:srgbClr val="BF8F00"/>
                </a:solidFill>
              </a:rPr>
              <a:t>8</a:t>
            </a:r>
            <a:r>
              <a:t> - -</a:t>
            </a:r>
          </a:p>
          <a:p>
            <a:pPr algn="l">
              <a:defRPr sz="1200">
                <a:solidFill>
                  <a:srgbClr val="000000"/>
                </a:solidFill>
                <a:latin typeface="Courier New"/>
                <a:ea typeface="Courier New"/>
                <a:cs typeface="Courier New"/>
                <a:sym typeface="Courier New"/>
              </a:defRPr>
            </a:pPr>
            <a:r>
              <a:t>- - - - </a:t>
            </a:r>
            <a:r>
              <a:rPr>
                <a:solidFill>
                  <a:srgbClr val="BF8F00"/>
                </a:solidFill>
              </a:rPr>
              <a:t>10</a:t>
            </a:r>
            <a:r>
              <a:t> -</a:t>
            </a:r>
          </a:p>
          <a:p>
            <a:pPr algn="l">
              <a:defRPr sz="1200">
                <a:solidFill>
                  <a:srgbClr val="000000"/>
                </a:solidFill>
                <a:latin typeface="Courier New"/>
                <a:ea typeface="Courier New"/>
                <a:cs typeface="Courier New"/>
                <a:sym typeface="Courier New"/>
              </a:defRPr>
            </a:pPr>
            <a:r>
              <a:t>- - - - - </a:t>
            </a:r>
            <a:r>
              <a:rPr>
                <a:solidFill>
                  <a:srgbClr val="BF8F00"/>
                </a:solidFill>
              </a:rPr>
              <a:t>12</a:t>
            </a:r>
          </a:p>
        </p:txBody>
      </p:sp>
      <p:sp>
        <p:nvSpPr>
          <p:cNvPr id="392" name="for (int i = 1; i &lt;= 6; i++)…"/>
          <p:cNvSpPr txBox="1"/>
          <p:nvPr/>
        </p:nvSpPr>
        <p:spPr>
          <a:xfrm>
            <a:off x="2284373"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a:t>
            </a:r>
            <a:r>
              <a:rPr b="1"/>
              <a:t>if</a:t>
            </a:r>
            <a:r>
              <a:t> (k == i)</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k);</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3" name="for (int i = 1; i &lt;= 6; i++)…"/>
          <p:cNvSpPr txBox="1"/>
          <p:nvPr/>
        </p:nvSpPr>
        <p:spPr>
          <a:xfrm>
            <a:off x="6953756" y="3198378"/>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 i;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4" name="for (int i = 1; i &lt;= 6; i++)…"/>
          <p:cNvSpPr txBox="1"/>
          <p:nvPr/>
        </p:nvSpPr>
        <p:spPr>
          <a:xfrm>
            <a:off x="6953756"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i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5" name="E…"/>
          <p:cNvSpPr txBox="1"/>
          <p:nvPr/>
        </p:nvSpPr>
        <p:spPr>
          <a:xfrm>
            <a:off x="6560635" y="6756400"/>
            <a:ext cx="448767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You can take some advantage</a:t>
            </a:r>
          </a:p>
          <a:p>
            <a:pPr algn="l">
              <a:defRPr sz="2500">
                <a:solidFill>
                  <a:srgbClr val="000000"/>
                </a:solidFill>
                <a:latin typeface="Times"/>
                <a:ea typeface="Times"/>
                <a:cs typeface="Times"/>
                <a:sym typeface="Times"/>
              </a:defRPr>
            </a:pPr>
            <a:r>
              <a:t>from the println() function, which</a:t>
            </a:r>
          </a:p>
          <a:p>
            <a:pPr algn="l">
              <a:defRPr sz="2500">
                <a:solidFill>
                  <a:srgbClr val="000000"/>
                </a:solidFill>
                <a:latin typeface="Times"/>
                <a:ea typeface="Times"/>
                <a:cs typeface="Times"/>
                <a:sym typeface="Times"/>
              </a:defRPr>
            </a:pPr>
            <a:r>
              <a:t>indicates a new 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Exercises &amp; reviews"/>
          <p:cNvSpPr txBox="1"/>
          <p:nvPr>
            <p:ph type="title"/>
          </p:nvPr>
        </p:nvSpPr>
        <p:spPr>
          <a:prstGeom prst="rect">
            <a:avLst/>
          </a:prstGeom>
        </p:spPr>
        <p:txBody>
          <a:bodyPr/>
          <a:lstStyle/>
          <a:p>
            <a:pPr/>
            <a:r>
              <a:t>Exercises &amp; reviews</a:t>
            </a:r>
          </a:p>
        </p:txBody>
      </p:sp>
      <p:sp>
        <p:nvSpPr>
          <p:cNvPr id="398" name="21. Consider this program segment:…"/>
          <p:cNvSpPr txBox="1"/>
          <p:nvPr>
            <p:ph type="body" idx="1"/>
          </p:nvPr>
        </p:nvSpPr>
        <p:spPr>
          <a:prstGeom prst="rect">
            <a:avLst/>
          </a:prstGeom>
          <a:solidFill>
            <a:schemeClr val="accent3">
              <a:hueOff val="-74787"/>
              <a:lumOff val="12067"/>
            </a:schemeClr>
          </a:solidFill>
        </p:spPr>
        <p:txBody>
          <a:bodyPr anchor="t"/>
          <a:lstStyle/>
          <a:p>
            <a:pPr marL="0" indent="0" defTabSz="388620">
              <a:lnSpc>
                <a:spcPts val="3200"/>
              </a:lnSpc>
              <a:spcBef>
                <a:spcPts val="1000"/>
              </a:spcBef>
              <a:buSzTx/>
              <a:buNone/>
              <a:defRPr sz="1530">
                <a:solidFill>
                  <a:srgbClr val="000000"/>
                </a:solidFill>
                <a:latin typeface="Times"/>
                <a:ea typeface="Times"/>
                <a:cs typeface="Times"/>
                <a:sym typeface="Times"/>
              </a:defRPr>
            </a:pPr>
            <a:r>
              <a:t>21. Consider this program segment: </a:t>
            </a:r>
            <a:endParaRPr sz="1020"/>
          </a:p>
          <a:p>
            <a:pPr marL="0" indent="0" defTabSz="388620">
              <a:lnSpc>
                <a:spcPts val="3200"/>
              </a:lnSpc>
              <a:spcBef>
                <a:spcPts val="1000"/>
              </a:spcBef>
              <a:buSzTx/>
              <a:buNone/>
              <a:defRPr sz="1530">
                <a:solidFill>
                  <a:srgbClr val="000000"/>
                </a:solidFill>
                <a:latin typeface="Times"/>
                <a:ea typeface="Times"/>
                <a:cs typeface="Times"/>
                <a:sym typeface="Times"/>
              </a:defRPr>
            </a:pPr>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600"/>
              </a:lnSpc>
              <a:spcBef>
                <a:spcPts val="1000"/>
              </a:spcBef>
              <a:buSzTx/>
              <a:buNone/>
              <a:defRPr sz="1020">
                <a:solidFill>
                  <a:srgbClr val="000000"/>
                </a:solidFill>
                <a:latin typeface="Times"/>
                <a:ea typeface="Times"/>
                <a:cs typeface="Times"/>
                <a:sym typeface="Times"/>
              </a:defRPr>
            </a:pPr>
            <a:r>
              <a:t>                         </a:t>
            </a:r>
            <a:r>
              <a:t>Which is a </a:t>
            </a:r>
            <a:r>
              <a:rPr i="1"/>
              <a:t>true</a:t>
            </a:r>
            <a:r>
              <a:t> statement about the segment?</a:t>
            </a:r>
          </a:p>
          <a:p>
            <a:pPr marL="0" indent="0" defTabSz="388620">
              <a:lnSpc>
                <a:spcPts val="2600"/>
              </a:lnSpc>
              <a:spcBef>
                <a:spcPts val="1000"/>
              </a:spcBef>
              <a:buSzTx/>
              <a:buNone/>
              <a:defRPr sz="1020">
                <a:solidFill>
                  <a:srgbClr val="000000"/>
                </a:solidFill>
                <a:latin typeface="Times"/>
                <a:ea typeface="Times"/>
                <a:cs typeface="Times"/>
                <a:sym typeface="Times"/>
              </a:defRPr>
            </a:pPr>
            <a:r>
              <a:t>                         I.  If 100 ≤ </a:t>
            </a:r>
            <a:r>
              <a:rPr i="1"/>
              <a:t>num</a:t>
            </a:r>
            <a:r>
              <a:t> ≤ 1000 initially, the final value of </a:t>
            </a:r>
            <a:r>
              <a:rPr i="1"/>
              <a:t>newNum</a:t>
            </a:r>
            <a:r>
              <a:t> must be in the range 10 ≤ </a:t>
            </a:r>
            <a:r>
              <a:rPr i="1"/>
              <a:t>newNum</a:t>
            </a:r>
            <a:r>
              <a:t> ≤ 100. </a:t>
            </a:r>
            <a:br/>
            <a:r>
              <a:t>                         II.  There is no initial value of </a:t>
            </a:r>
            <a:r>
              <a:rPr i="1"/>
              <a:t>num</a:t>
            </a:r>
            <a:r>
              <a:t> that will cause an infinite while loop. </a:t>
            </a:r>
            <a:br/>
            <a:r>
              <a:t>                         III.  If </a:t>
            </a:r>
            <a:r>
              <a:rPr i="1"/>
              <a:t>num</a:t>
            </a:r>
            <a:r>
              <a:t> ≤ 10 initially, </a:t>
            </a:r>
            <a:r>
              <a:rPr i="1"/>
              <a:t>newNum</a:t>
            </a:r>
            <a:r>
              <a:t> will have a final value of 0.</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(A)  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(B)  II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(C)  III only</a:t>
            </a:r>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(D)  II and III only</a:t>
            </a:r>
            <a:endParaRPr sz="1360"/>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(E)  I, II, and III</a:t>
            </a:r>
            <a:endParaRPr sz="1360"/>
          </a:p>
          <a:p>
            <a:pPr marL="0" indent="690880" defTabSz="388620">
              <a:lnSpc>
                <a:spcPts val="2600"/>
              </a:lnSpc>
              <a:spcBef>
                <a:spcPts val="1000"/>
              </a:spcBef>
              <a:buSzTx/>
              <a:buNone/>
              <a:tabLst>
                <a:tab pos="114300" algn="l"/>
                <a:tab pos="381000" algn="l"/>
              </a:tabLst>
              <a:defRPr sz="1246">
                <a:solidFill>
                  <a:srgbClr val="000000"/>
                </a:solidFill>
                <a:latin typeface="Times"/>
                <a:ea typeface="Times"/>
                <a:cs typeface="Times"/>
                <a:sym typeface="Times"/>
              </a:defRPr>
            </a:pPr>
            <a:br>
              <a:rPr sz="1020"/>
            </a:br>
            <a:endParaRPr sz="1020"/>
          </a:p>
        </p:txBody>
      </p:sp>
      <p:sp>
        <p:nvSpPr>
          <p:cNvPr id="399" name="int newNum = 0, temp;…"/>
          <p:cNvSpPr txBox="1"/>
          <p:nvPr/>
        </p:nvSpPr>
        <p:spPr>
          <a:xfrm>
            <a:off x="2881064" y="3248068"/>
            <a:ext cx="313231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newNum = </a:t>
            </a:r>
            <a:r>
              <a:rPr>
                <a:solidFill>
                  <a:srgbClr val="BF8F00"/>
                </a:solidFill>
              </a:rPr>
              <a:t>0</a:t>
            </a:r>
            <a:r>
              <a:t>, temp; </a:t>
            </a:r>
          </a:p>
          <a:p>
            <a:pPr algn="l">
              <a:defRPr sz="1200">
                <a:solidFill>
                  <a:srgbClr val="000000"/>
                </a:solidFill>
                <a:latin typeface="Courier New"/>
                <a:ea typeface="Courier New"/>
                <a:cs typeface="Courier New"/>
                <a:sym typeface="Courier New"/>
              </a:defRPr>
            </a:pPr>
            <a:r>
              <a:rPr b="1"/>
              <a:t>int</a:t>
            </a:r>
            <a:r>
              <a:t> num = k;</a:t>
            </a:r>
          </a:p>
          <a:p>
            <a:pPr algn="l">
              <a:defRPr sz="1200">
                <a:solidFill>
                  <a:srgbClr val="000000"/>
                </a:solidFill>
                <a:latin typeface="Courier New"/>
                <a:ea typeface="Courier New"/>
                <a:cs typeface="Courier New"/>
                <a:sym typeface="Courier New"/>
              </a:defRPr>
            </a:pPr>
            <a:r>
              <a:rPr b="1"/>
              <a:t>while</a:t>
            </a:r>
            <a:r>
              <a:t> (num &gt;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temp = num % 10;</a:t>
            </a:r>
          </a:p>
          <a:p>
            <a:pPr algn="l">
              <a:defRPr sz="1200">
                <a:solidFill>
                  <a:srgbClr val="000000"/>
                </a:solidFill>
                <a:latin typeface="Courier New"/>
                <a:ea typeface="Courier New"/>
                <a:cs typeface="Courier New"/>
                <a:sym typeface="Courier New"/>
              </a:defRPr>
            </a:pPr>
            <a:r>
              <a:t>    num /= 10;</a:t>
            </a:r>
          </a:p>
          <a:p>
            <a:pPr algn="l">
              <a:defRPr sz="1200">
                <a:solidFill>
                  <a:srgbClr val="000000"/>
                </a:solidFill>
                <a:latin typeface="Courier New"/>
                <a:ea typeface="Courier New"/>
                <a:cs typeface="Courier New"/>
                <a:sym typeface="Courier New"/>
              </a:defRPr>
            </a:pPr>
            <a:r>
              <a:t>    newNum = newNum * 10 + temp;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(newNum);</a:t>
            </a:r>
          </a:p>
        </p:txBody>
      </p:sp>
      <p:sp>
        <p:nvSpPr>
          <p:cNvPr id="400" name="D…"/>
          <p:cNvSpPr txBox="1"/>
          <p:nvPr/>
        </p:nvSpPr>
        <p:spPr>
          <a:xfrm>
            <a:off x="5506535" y="6553199"/>
            <a:ext cx="549536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Try num=100 will rule out I</a:t>
            </a:r>
          </a:p>
          <a:p>
            <a:pPr algn="l">
              <a:defRPr sz="2500">
                <a:solidFill>
                  <a:srgbClr val="000000"/>
                </a:solidFill>
                <a:latin typeface="Times"/>
                <a:ea typeface="Times"/>
                <a:cs typeface="Times"/>
                <a:sym typeface="Times"/>
              </a:defRPr>
            </a:pPr>
            <a:r>
              <a:t>num /= 10 guarantees num keeps reducing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0"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Exercises &amp; reviews"/>
          <p:cNvSpPr txBox="1"/>
          <p:nvPr>
            <p:ph type="title"/>
          </p:nvPr>
        </p:nvSpPr>
        <p:spPr>
          <a:prstGeom prst="rect">
            <a:avLst/>
          </a:prstGeom>
        </p:spPr>
        <p:txBody>
          <a:bodyPr/>
          <a:lstStyle/>
          <a:p>
            <a:pPr/>
            <a:r>
              <a:t>Exercises &amp; reviews</a:t>
            </a:r>
          </a:p>
        </p:txBody>
      </p:sp>
      <p:sp>
        <p:nvSpPr>
          <p:cNvPr id="403" name="22. Consider the method rever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22. Consider the method </a:t>
            </a:r>
            <a:r>
              <a:rPr i="1"/>
              <a:t>reverse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Which of the following replacements for </a:t>
            </a:r>
            <a:r>
              <a:rPr sz="1333"/>
              <a:t>/* </a:t>
            </a:r>
            <a:r>
              <a:rPr i="1" sz="1333"/>
              <a:t>code segment </a:t>
            </a:r>
            <a:r>
              <a:rPr sz="1333"/>
              <a:t>*/ </a:t>
            </a:r>
            <a:r>
              <a:t>would cause the method to work as intended? </a:t>
            </a: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                                                                                                             III.</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II.</a:t>
            </a:r>
          </a:p>
        </p:txBody>
      </p:sp>
      <p:sp>
        <p:nvSpPr>
          <p:cNvPr id="404" name="//Precondition: n &gt; 0.…"/>
          <p:cNvSpPr txBox="1"/>
          <p:nvPr/>
        </p:nvSpPr>
        <p:spPr>
          <a:xfrm>
            <a:off x="3112327" y="3293073"/>
            <a:ext cx="5052865"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&gt; 0.</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n with its digits reversed. </a:t>
            </a:r>
          </a:p>
          <a:p>
            <a:pPr algn="l">
              <a:defRPr i="1" sz="1200">
                <a:solidFill>
                  <a:srgbClr val="959395"/>
                </a:solidFill>
                <a:latin typeface="Courier New"/>
                <a:ea typeface="Courier New"/>
                <a:cs typeface="Courier New"/>
                <a:sym typeface="Courier New"/>
              </a:defRPr>
            </a:pPr>
            <a:r>
              <a:t>//Example: If n = 234, method reverse returns 432.</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a:t>
            </a:r>
            <a:r>
              <a:rPr>
                <a:solidFill>
                  <a:srgbClr val="021994"/>
                </a:solidFill>
              </a:rPr>
              <a:t>reverse</a:t>
            </a:r>
            <a:r>
              <a:t>(</a:t>
            </a:r>
            <a:r>
              <a:rPr b="1"/>
              <a:t>int</a:t>
            </a:r>
            <a:r>
              <a: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rem, revNum = </a:t>
            </a:r>
            <a:r>
              <a:rPr>
                <a:solidFill>
                  <a:srgbClr val="BF8F00"/>
                </a:solidFill>
              </a:rPr>
              <a:t>0</a:t>
            </a:r>
            <a:r>
              <a:t>;</a:t>
            </a:r>
          </a:p>
          <a:p>
            <a:pPr algn="l">
              <a:defRPr i="1" sz="1200">
                <a:solidFill>
                  <a:srgbClr val="959395"/>
                </a:solidFill>
                <a:latin typeface="Courier New"/>
                <a:ea typeface="Courier New"/>
                <a:cs typeface="Courier New"/>
                <a:sym typeface="Courier New"/>
              </a:defRPr>
            </a:pPr>
            <a:r>
              <a:t>    /* code segment */</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return</a:t>
            </a:r>
            <a:r>
              <a:t> revNum;</a:t>
            </a:r>
          </a:p>
          <a:p>
            <a:pPr algn="l">
              <a:defRPr sz="1200">
                <a:solidFill>
                  <a:srgbClr val="000000"/>
                </a:solidFill>
                <a:latin typeface="Courier New"/>
                <a:ea typeface="Courier New"/>
                <a:cs typeface="Courier New"/>
                <a:sym typeface="Courier New"/>
              </a:defRPr>
            </a:pPr>
            <a:r>
              <a:t>}</a:t>
            </a:r>
          </a:p>
        </p:txBody>
      </p:sp>
      <p:sp>
        <p:nvSpPr>
          <p:cNvPr id="405" name="for (int i = 0; i &lt;= n; i++) {…"/>
          <p:cNvSpPr txBox="1"/>
          <p:nvPr/>
        </p:nvSpPr>
        <p:spPr>
          <a:xfrm>
            <a:off x="2128179" y="5520850"/>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6" name="while (n != 0) {…"/>
          <p:cNvSpPr txBox="1"/>
          <p:nvPr/>
        </p:nvSpPr>
        <p:spPr>
          <a:xfrm>
            <a:off x="2242479" y="6980265"/>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(n != </a:t>
            </a:r>
            <a:r>
              <a:rPr>
                <a:solidFill>
                  <a:srgbClr val="BF8F00"/>
                </a:solidFill>
              </a:rPr>
              <a:t>0</a:t>
            </a:r>
            <a:r>
              <a:t>)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7" name="for (int i = n; i != 0; i /= 10) {…"/>
          <p:cNvSpPr txBox="1"/>
          <p:nvPr/>
        </p:nvSpPr>
        <p:spPr>
          <a:xfrm>
            <a:off x="6438405" y="5508594"/>
            <a:ext cx="33152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for (int i = n; i != </a:t>
            </a:r>
            <a:r>
              <a:rPr>
                <a:solidFill>
                  <a:srgbClr val="BF8F00"/>
                </a:solidFill>
              </a:rPr>
              <a:t>0</a:t>
            </a:r>
            <a:r>
              <a:t>; i /= </a:t>
            </a:r>
            <a:r>
              <a:rPr>
                <a:solidFill>
                  <a:srgbClr val="BF8F00"/>
                </a:solidFill>
              </a:rPr>
              <a:t>10</a:t>
            </a:r>
            <a:r>
              <a:t>)</a:t>
            </a:r>
            <a:r>
              <a:rPr b="0"/>
              <a:t> {</a:t>
            </a:r>
            <a:endParaRPr b="0"/>
          </a:p>
          <a:p>
            <a:pPr algn="l">
              <a:defRPr sz="1200">
                <a:solidFill>
                  <a:srgbClr val="000000"/>
                </a:solidFill>
                <a:latin typeface="Courier New"/>
                <a:ea typeface="Courier New"/>
                <a:cs typeface="Courier New"/>
                <a:sym typeface="Courier New"/>
              </a:defRPr>
            </a:pPr>
            <a:r>
              <a:t>    </a:t>
            </a:r>
            <a:r>
              <a:t>rem = i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a:t>
            </a:r>
          </a:p>
        </p:txBody>
      </p:sp>
      <p:sp>
        <p:nvSpPr>
          <p:cNvPr id="408" name="II and III (another for vs while)…"/>
          <p:cNvSpPr txBox="1"/>
          <p:nvPr/>
        </p:nvSpPr>
        <p:spPr>
          <a:xfrm>
            <a:off x="7043235" y="6705599"/>
            <a:ext cx="433745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 and III (another for vs while)</a:t>
            </a:r>
          </a:p>
          <a:p>
            <a:pPr algn="l">
              <a:defRPr sz="2500">
                <a:solidFill>
                  <a:srgbClr val="000000"/>
                </a:solidFill>
                <a:latin typeface="Times"/>
                <a:ea typeface="Times"/>
                <a:cs typeface="Times"/>
                <a:sym typeface="Times"/>
              </a:defRPr>
            </a:pPr>
            <a:r>
              <a:t>I mixes a linear i and the use of 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8"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AP Computer Science A"/>
          <p:cNvSpPr txBox="1"/>
          <p:nvPr>
            <p:ph type="ctrTitle"/>
          </p:nvPr>
        </p:nvSpPr>
        <p:spPr>
          <a:prstGeom prst="rect">
            <a:avLst/>
          </a:prstGeom>
        </p:spPr>
        <p:txBody>
          <a:bodyPr/>
          <a:lstStyle/>
          <a:p>
            <a:pPr/>
            <a:r>
              <a:t>AP Computer Science A</a:t>
            </a:r>
          </a:p>
        </p:txBody>
      </p:sp>
      <p:sp>
        <p:nvSpPr>
          <p:cNvPr id="411" name="Day 2 Part 2"/>
          <p:cNvSpPr txBox="1"/>
          <p:nvPr>
            <p:ph type="subTitle" sz="quarter" idx="1"/>
          </p:nvPr>
        </p:nvSpPr>
        <p:spPr>
          <a:prstGeom prst="rect">
            <a:avLst/>
          </a:prstGeom>
        </p:spPr>
        <p:txBody>
          <a:bodyPr/>
          <a:lstStyle/>
          <a:p>
            <a:pPr/>
            <a:r>
              <a:t>Day 2 Part 2</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Data structure"/>
          <p:cNvSpPr txBox="1"/>
          <p:nvPr>
            <p:ph type="title"/>
          </p:nvPr>
        </p:nvSpPr>
        <p:spPr>
          <a:prstGeom prst="rect">
            <a:avLst/>
          </a:prstGeom>
        </p:spPr>
        <p:txBody>
          <a:bodyPr/>
          <a:lstStyle/>
          <a:p>
            <a:pPr/>
            <a:r>
              <a:t>Data structure</a:t>
            </a:r>
          </a:p>
        </p:txBody>
      </p:sp>
      <p:sp>
        <p:nvSpPr>
          <p:cNvPr id="414" name="In order to utilize data, it has to be in certain forms. To represent data in a structure is the first step to produce a working program."/>
          <p:cNvSpPr txBox="1"/>
          <p:nvPr>
            <p:ph type="body" idx="1"/>
          </p:nvPr>
        </p:nvSpPr>
        <p:spPr>
          <a:prstGeom prst="rect">
            <a:avLst/>
          </a:prstGeom>
        </p:spPr>
        <p:txBody>
          <a:bodyPr/>
          <a:lstStyle>
            <a:lvl1pPr marL="0" indent="0">
              <a:buSzTx/>
              <a:buNone/>
            </a:lvl1pPr>
          </a:lstStyle>
          <a:p>
            <a:pPr/>
            <a:r>
              <a:t>In order to utilize data, it has to be in certain forms. To represent data in a structure is the first step to produce a working program.</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Data structure"/>
          <p:cNvSpPr txBox="1"/>
          <p:nvPr>
            <p:ph type="title"/>
          </p:nvPr>
        </p:nvSpPr>
        <p:spPr>
          <a:prstGeom prst="rect">
            <a:avLst/>
          </a:prstGeom>
        </p:spPr>
        <p:txBody>
          <a:bodyPr/>
          <a:lstStyle/>
          <a:p>
            <a:pPr/>
            <a:r>
              <a:t>Data structure</a:t>
            </a:r>
          </a:p>
        </p:txBody>
      </p:sp>
      <p:sp>
        <p:nvSpPr>
          <p:cNvPr id="417" name="Array…"/>
          <p:cNvSpPr txBox="1"/>
          <p:nvPr>
            <p:ph type="body" idx="1"/>
          </p:nvPr>
        </p:nvSpPr>
        <p:spPr>
          <a:prstGeom prst="rect">
            <a:avLst/>
          </a:prstGeom>
        </p:spPr>
        <p:txBody>
          <a:bodyPr anchor="t"/>
          <a:lstStyle/>
          <a:p>
            <a:pPr>
              <a:buBlip>
                <a:blip r:embed="rId2"/>
              </a:buBlip>
            </a:pPr>
            <a:r>
              <a:t>Array</a:t>
            </a:r>
          </a:p>
          <a:p>
            <a:pPr>
              <a:buSzPct val="100000"/>
              <a:buChar char="-"/>
            </a:pPr>
            <a:r>
              <a:t>Array is zero based vector</a:t>
            </a:r>
          </a:p>
        </p:txBody>
      </p:sp>
      <p:graphicFrame>
        <p:nvGraphicFramePr>
          <p:cNvPr id="418" name="Table"/>
          <p:cNvGraphicFramePr/>
          <p:nvPr/>
        </p:nvGraphicFramePr>
        <p:xfrm>
          <a:off x="2144302" y="5325023"/>
          <a:ext cx="6327795"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1677"/>
                <a:gridCol w="701677"/>
                <a:gridCol w="701677"/>
                <a:gridCol w="701677"/>
                <a:gridCol w="701677"/>
                <a:gridCol w="701677"/>
                <a:gridCol w="701677"/>
                <a:gridCol w="701677"/>
                <a:gridCol w="701677"/>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122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160</a:t>
                      </a:r>
                    </a:p>
                  </a:txBody>
                  <a:tcPr marL="50800" marR="50800" marT="50800" marB="50800" anchor="ctr" anchorCtr="0" horzOverflow="overflow"/>
                </a:tc>
              </a:tr>
            </a:tbl>
          </a:graphicData>
        </a:graphic>
      </p:graphicFrame>
      <p:sp>
        <p:nvSpPr>
          <p:cNvPr id="419" name="arr[0]"/>
          <p:cNvSpPr txBox="1"/>
          <p:nvPr/>
        </p:nvSpPr>
        <p:spPr>
          <a:xfrm>
            <a:off x="1955772" y="6853708"/>
            <a:ext cx="132825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arr[0]</a:t>
            </a:r>
          </a:p>
        </p:txBody>
      </p:sp>
      <p:sp>
        <p:nvSpPr>
          <p:cNvPr id="420" name="Line"/>
          <p:cNvSpPr/>
          <p:nvPr/>
        </p:nvSpPr>
        <p:spPr>
          <a:xfrm flipV="1">
            <a:off x="2572008" y="5850677"/>
            <a:ext cx="1" cy="113836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Data structure"/>
          <p:cNvSpPr txBox="1"/>
          <p:nvPr>
            <p:ph type="title"/>
          </p:nvPr>
        </p:nvSpPr>
        <p:spPr>
          <a:prstGeom prst="rect">
            <a:avLst/>
          </a:prstGeom>
        </p:spPr>
        <p:txBody>
          <a:bodyPr/>
          <a:lstStyle/>
          <a:p>
            <a:pPr/>
            <a:r>
              <a:t>Data structure</a:t>
            </a:r>
          </a:p>
        </p:txBody>
      </p:sp>
      <p:sp>
        <p:nvSpPr>
          <p:cNvPr id="423" name="Array…"/>
          <p:cNvSpPr txBox="1"/>
          <p:nvPr>
            <p:ph type="body" idx="1"/>
          </p:nvPr>
        </p:nvSpPr>
        <p:spPr>
          <a:prstGeom prst="rect">
            <a:avLst/>
          </a:prstGeom>
        </p:spPr>
        <p:txBody>
          <a:bodyPr anchor="t"/>
          <a:lstStyle/>
          <a:p>
            <a:pPr>
              <a:buBlip>
                <a:blip r:embed="rId2"/>
              </a:buBlip>
            </a:pPr>
            <a:r>
              <a:t>Array</a:t>
            </a:r>
          </a:p>
          <a:p>
            <a:pPr>
              <a:buSzPct val="100000"/>
              <a:buChar char="-"/>
            </a:pPr>
            <a:r>
              <a:t>Array initial values: 0 (primitive types)</a:t>
            </a:r>
          </a:p>
          <a:p>
            <a:pPr>
              <a:buSzPct val="100000"/>
              <a:buChar char="-"/>
            </a:pPr>
            <a:r>
              <a:t>Programming languages are not obligated to initialize your variables.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Data structure"/>
          <p:cNvSpPr txBox="1"/>
          <p:nvPr>
            <p:ph type="title"/>
          </p:nvPr>
        </p:nvSpPr>
        <p:spPr>
          <a:prstGeom prst="rect">
            <a:avLst/>
          </a:prstGeom>
        </p:spPr>
        <p:txBody>
          <a:bodyPr/>
          <a:lstStyle/>
          <a:p>
            <a:pPr/>
            <a:r>
              <a:t>Data structure</a:t>
            </a:r>
          </a:p>
        </p:txBody>
      </p:sp>
      <p:sp>
        <p:nvSpPr>
          <p:cNvPr id="426" name="What an array can hold — values of the array type…"/>
          <p:cNvSpPr txBox="1"/>
          <p:nvPr>
            <p:ph type="body" idx="1"/>
          </p:nvPr>
        </p:nvSpPr>
        <p:spPr>
          <a:prstGeom prst="rect">
            <a:avLst/>
          </a:prstGeom>
        </p:spPr>
        <p:txBody>
          <a:bodyPr anchor="t"/>
          <a:lstStyle/>
          <a:p>
            <a:pPr marL="474344" indent="-474344" defTabSz="379475">
              <a:spcBef>
                <a:spcPts val="2900"/>
              </a:spcBef>
              <a:buBlip>
                <a:blip r:embed="rId2"/>
              </a:buBlip>
              <a:defRPr sz="2988"/>
            </a:pPr>
            <a:r>
              <a:t>What an array can hold — values of the array type</a:t>
            </a: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r>
              <a:t>Arrays are </a:t>
            </a:r>
            <a:r>
              <a:rPr>
                <a:solidFill>
                  <a:schemeClr val="accent5">
                    <a:hueOff val="457874"/>
                    <a:satOff val="-29218"/>
                    <a:lumOff val="-29125"/>
                  </a:schemeClr>
                </a:solidFill>
              </a:rPr>
              <a:t>objects</a:t>
            </a:r>
            <a:r>
              <a:t> as well, from programming language’s perspective</a:t>
            </a:r>
          </a:p>
        </p:txBody>
      </p:sp>
      <p:sp>
        <p:nvSpPr>
          <p:cNvPr id="427" name="int[] arr = new int[5];"/>
          <p:cNvSpPr txBox="1"/>
          <p:nvPr/>
        </p:nvSpPr>
        <p:spPr>
          <a:xfrm>
            <a:off x="2528408" y="4435185"/>
            <a:ext cx="45041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5</a:t>
            </a:r>
            <a:r>
              <a:t>];</a:t>
            </a:r>
          </a:p>
        </p:txBody>
      </p:sp>
      <p:sp>
        <p:nvSpPr>
          <p:cNvPr id="428" name="Add this to Helloworld, via…"/>
          <p:cNvSpPr txBox="1"/>
          <p:nvPr/>
        </p:nvSpPr>
        <p:spPr>
          <a:xfrm rot="20220000">
            <a:off x="5802756" y="4294957"/>
            <a:ext cx="7156753"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Add this to Helloworld, via</a:t>
            </a:r>
          </a:p>
          <a:p>
            <a:pPr>
              <a:defRPr sz="2800"/>
            </a:pPr>
            <a:r>
              <a:t>some loop statement as a practice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Data structure"/>
          <p:cNvSpPr txBox="1"/>
          <p:nvPr>
            <p:ph type="title"/>
          </p:nvPr>
        </p:nvSpPr>
        <p:spPr>
          <a:prstGeom prst="rect">
            <a:avLst/>
          </a:prstGeom>
        </p:spPr>
        <p:txBody>
          <a:bodyPr/>
          <a:lstStyle/>
          <a:p>
            <a:pPr/>
            <a:r>
              <a:t>Data structure</a:t>
            </a:r>
          </a:p>
        </p:txBody>
      </p:sp>
      <p:sp>
        <p:nvSpPr>
          <p:cNvPr id="431" name="Array…"/>
          <p:cNvSpPr txBox="1"/>
          <p:nvPr>
            <p:ph type="body" idx="1"/>
          </p:nvPr>
        </p:nvSpPr>
        <p:spPr>
          <a:prstGeom prst="rect">
            <a:avLst/>
          </a:prstGeom>
        </p:spPr>
        <p:txBody>
          <a:bodyPr anchor="t"/>
          <a:lstStyle/>
          <a:p>
            <a:pPr>
              <a:buBlip>
                <a:blip r:embed="rId2"/>
              </a:buBlip>
            </a:pPr>
            <a:r>
              <a:t>Array</a:t>
            </a:r>
          </a:p>
          <a:p>
            <a:pPr>
              <a:buSzPct val="100000"/>
              <a:buChar char="-"/>
            </a:pPr>
            <a:r>
              <a:t>High dimension arrays</a:t>
            </a:r>
          </a:p>
        </p:txBody>
      </p:sp>
      <p:graphicFrame>
        <p:nvGraphicFramePr>
          <p:cNvPr id="432" name="Table"/>
          <p:cNvGraphicFramePr/>
          <p:nvPr/>
        </p:nvGraphicFramePr>
        <p:xfrm>
          <a:off x="4341229" y="5883724"/>
          <a:ext cx="3013465" cy="312813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0190"/>
                <a:gridCol w="750190"/>
                <a:gridCol w="750190"/>
                <a:gridCol w="750190"/>
              </a:tblGrid>
              <a:tr h="778858">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M[0][0]</a:t>
                      </a: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M[2][3]</a:t>
                      </a: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bl>
          </a:graphicData>
        </a:graphic>
      </p:graphicFrame>
      <p:sp>
        <p:nvSpPr>
          <p:cNvPr id="433" name="m[0]"/>
          <p:cNvSpPr txBox="1"/>
          <p:nvPr/>
        </p:nvSpPr>
        <p:spPr>
          <a:xfrm>
            <a:off x="1949629" y="5868879"/>
            <a:ext cx="1151149"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m[0]</a:t>
            </a:r>
          </a:p>
        </p:txBody>
      </p:sp>
      <p:sp>
        <p:nvSpPr>
          <p:cNvPr id="434" name="Line"/>
          <p:cNvSpPr/>
          <p:nvPr/>
        </p:nvSpPr>
        <p:spPr>
          <a:xfrm>
            <a:off x="3198297" y="6256941"/>
            <a:ext cx="1068755" cy="1"/>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435" name="int[][] m = new int[4][4];"/>
          <p:cNvSpPr txBox="1"/>
          <p:nvPr/>
        </p:nvSpPr>
        <p:spPr>
          <a:xfrm>
            <a:off x="1960745" y="5029199"/>
            <a:ext cx="505286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t>int[][] m = </a:t>
            </a:r>
            <a:r>
              <a:rPr b="1"/>
              <a:t>new int</a:t>
            </a:r>
            <a:r>
              <a:t>[</a:t>
            </a:r>
            <a:r>
              <a:rPr>
                <a:solidFill>
                  <a:srgbClr val="BF8F00"/>
                </a:solidFill>
              </a:rPr>
              <a:t>4</a:t>
            </a:r>
            <a:r>
              <a:t>][</a:t>
            </a:r>
            <a:r>
              <a:rPr>
                <a:solidFill>
                  <a:srgbClr val="BF8F00"/>
                </a:solidFill>
              </a:rPr>
              <a:t>4</a:t>
            </a:r>
            <a:r>
              <a: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Data structure"/>
          <p:cNvSpPr txBox="1"/>
          <p:nvPr>
            <p:ph type="title"/>
          </p:nvPr>
        </p:nvSpPr>
        <p:spPr>
          <a:prstGeom prst="rect">
            <a:avLst/>
          </a:prstGeom>
        </p:spPr>
        <p:txBody>
          <a:bodyPr/>
          <a:lstStyle/>
          <a:p>
            <a:pPr/>
            <a:r>
              <a:t>Data structure</a:t>
            </a:r>
          </a:p>
        </p:txBody>
      </p:sp>
      <p:sp>
        <p:nvSpPr>
          <p:cNvPr id="438" name="Array…"/>
          <p:cNvSpPr txBox="1"/>
          <p:nvPr>
            <p:ph type="body" idx="1"/>
          </p:nvPr>
        </p:nvSpPr>
        <p:spPr>
          <a:prstGeom prst="rect">
            <a:avLst/>
          </a:prstGeom>
        </p:spPr>
        <p:txBody>
          <a:bodyPr anchor="t"/>
          <a:lstStyle/>
          <a:p>
            <a:pPr>
              <a:buBlip>
                <a:blip r:embed="rId2"/>
              </a:buBlip>
            </a:pPr>
            <a:r>
              <a:t>Array</a:t>
            </a:r>
          </a:p>
          <a:p>
            <a:pPr>
              <a:buSzPct val="100000"/>
              <a:buChar char="-"/>
            </a:pPr>
            <a:r>
              <a:t>Advantages</a:t>
            </a:r>
          </a:p>
          <a:p>
            <a:pPr>
              <a:buSzPct val="100000"/>
              <a:buChar char="-"/>
            </a:pPr>
            <a:r>
              <a:t>Disadvantages</a:t>
            </a:r>
          </a:p>
          <a:p>
            <a:pPr marL="0" indent="0">
              <a:buSzTx/>
              <a:buNone/>
            </a:pPr>
            <a:r>
              <a:t>etc. sparse or various size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Introduction"/>
          <p:cNvSpPr txBox="1"/>
          <p:nvPr>
            <p:ph type="title"/>
          </p:nvPr>
        </p:nvSpPr>
        <p:spPr>
          <a:prstGeom prst="rect">
            <a:avLst/>
          </a:prstGeom>
        </p:spPr>
        <p:txBody>
          <a:bodyPr/>
          <a:lstStyle/>
          <a:p>
            <a:pPr/>
            <a:r>
              <a:t>Introduction</a:t>
            </a:r>
          </a:p>
        </p:txBody>
      </p:sp>
      <p:sp>
        <p:nvSpPr>
          <p:cNvPr id="138" name="Computer applications…"/>
          <p:cNvSpPr txBox="1"/>
          <p:nvPr>
            <p:ph type="body" idx="1"/>
          </p:nvPr>
        </p:nvSpPr>
        <p:spPr>
          <a:prstGeom prst="rect">
            <a:avLst/>
          </a:prstGeom>
        </p:spPr>
        <p:txBody>
          <a:bodyPr anchor="t"/>
          <a:lstStyle/>
          <a:p>
            <a:pPr marL="491490" indent="-491490" defTabSz="393192">
              <a:spcBef>
                <a:spcPts val="3000"/>
              </a:spcBef>
              <a:buBlip>
                <a:blip r:embed="rId2"/>
              </a:buBlip>
              <a:defRPr sz="3096"/>
            </a:pPr>
            <a:r>
              <a:t>Computer applications</a:t>
            </a:r>
          </a:p>
          <a:p>
            <a:pPr marL="491490" indent="-491490" defTabSz="393192">
              <a:spcBef>
                <a:spcPts val="3000"/>
              </a:spcBef>
              <a:buSzPct val="100000"/>
              <a:buChar char="-"/>
              <a:defRPr sz="3096"/>
            </a:pPr>
            <a:r>
              <a:t>Computer graphics</a:t>
            </a:r>
          </a:p>
          <a:p>
            <a:pPr marL="491490" indent="-491490" defTabSz="393192">
              <a:spcBef>
                <a:spcPts val="3000"/>
              </a:spcBef>
              <a:buSzPct val="100000"/>
              <a:buChar char="-"/>
              <a:defRPr sz="3096"/>
            </a:pPr>
            <a:r>
              <a:t>Computer cryptography</a:t>
            </a:r>
          </a:p>
          <a:p>
            <a:pPr marL="491490" indent="-491490" defTabSz="393192">
              <a:spcBef>
                <a:spcPts val="3000"/>
              </a:spcBef>
              <a:buSzPct val="100000"/>
              <a:buChar char="-"/>
              <a:defRPr sz="3096"/>
            </a:pPr>
            <a:r>
              <a:t>Bioinformatics</a:t>
            </a:r>
          </a:p>
          <a:p>
            <a:pPr marL="491490" indent="-491490" defTabSz="393192">
              <a:spcBef>
                <a:spcPts val="3000"/>
              </a:spcBef>
              <a:buSzPct val="100000"/>
              <a:buChar char="-"/>
              <a:defRPr sz="3096"/>
            </a:pPr>
            <a:r>
              <a:t>Artificial intelligence</a:t>
            </a:r>
          </a:p>
          <a:p>
            <a:pPr marL="491490" indent="-491490" defTabSz="393192">
              <a:spcBef>
                <a:spcPts val="3000"/>
              </a:spcBef>
              <a:buSzPct val="100000"/>
              <a:buChar char="-"/>
              <a:defRPr sz="3096"/>
            </a:pP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Data structure"/>
          <p:cNvSpPr txBox="1"/>
          <p:nvPr>
            <p:ph type="title"/>
          </p:nvPr>
        </p:nvSpPr>
        <p:spPr>
          <a:prstGeom prst="rect">
            <a:avLst/>
          </a:prstGeom>
        </p:spPr>
        <p:txBody>
          <a:bodyPr/>
          <a:lstStyle/>
          <a:p>
            <a:pPr/>
            <a:r>
              <a:t>Data structure</a:t>
            </a:r>
          </a:p>
        </p:txBody>
      </p:sp>
      <p:sp>
        <p:nvSpPr>
          <p:cNvPr id="441" name="List…"/>
          <p:cNvSpPr txBox="1"/>
          <p:nvPr>
            <p:ph type="body" idx="1"/>
          </p:nvPr>
        </p:nvSpPr>
        <p:spPr>
          <a:prstGeom prst="rect">
            <a:avLst/>
          </a:prstGeom>
        </p:spPr>
        <p:txBody>
          <a:bodyPr anchor="t"/>
          <a:lstStyle/>
          <a:p>
            <a:pPr>
              <a:buBlip>
                <a:blip r:embed="rId2"/>
              </a:buBlip>
            </a:pPr>
            <a:r>
              <a:t>List</a:t>
            </a:r>
          </a:p>
          <a:p>
            <a:pPr>
              <a:buSzPct val="100000"/>
              <a:buChar char="-"/>
            </a:pPr>
            <a:r>
              <a:t>Keep in mind to compare with the canonical Array</a:t>
            </a:r>
          </a:p>
          <a:p>
            <a:pPr>
              <a:buSzPct val="100000"/>
              <a:buChar char="-"/>
            </a:pPr>
            <a:r>
              <a:t>Example</a:t>
            </a:r>
          </a:p>
        </p:txBody>
      </p:sp>
      <p:sp>
        <p:nvSpPr>
          <p:cNvPr id="442" name="List listA = new ArrayList();…"/>
          <p:cNvSpPr txBox="1"/>
          <p:nvPr/>
        </p:nvSpPr>
        <p:spPr>
          <a:xfrm>
            <a:off x="4565370" y="6089650"/>
            <a:ext cx="4991895"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 listA = </a:t>
            </a:r>
            <a:r>
              <a:rPr b="1"/>
              <a:t>new</a:t>
            </a:r>
            <a:r>
              <a:t> </a:t>
            </a:r>
            <a:r>
              <a:rPr>
                <a:solidFill>
                  <a:srgbClr val="021994"/>
                </a:solidFill>
              </a:rPr>
              <a:t>ArrayList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Data structure"/>
          <p:cNvSpPr txBox="1"/>
          <p:nvPr>
            <p:ph type="title"/>
          </p:nvPr>
        </p:nvSpPr>
        <p:spPr>
          <a:prstGeom prst="rect">
            <a:avLst/>
          </a:prstGeom>
        </p:spPr>
        <p:txBody>
          <a:bodyPr/>
          <a:lstStyle/>
          <a:p>
            <a:pPr/>
            <a:r>
              <a:t>Data structure</a:t>
            </a:r>
          </a:p>
        </p:txBody>
      </p:sp>
      <p:sp>
        <p:nvSpPr>
          <p:cNvPr id="445" name="List…"/>
          <p:cNvSpPr txBox="1"/>
          <p:nvPr>
            <p:ph type="body" idx="1"/>
          </p:nvPr>
        </p:nvSpPr>
        <p:spPr>
          <a:prstGeom prst="rect">
            <a:avLst/>
          </a:prstGeom>
        </p:spPr>
        <p:txBody>
          <a:bodyPr anchor="t"/>
          <a:lstStyle/>
          <a:p>
            <a:pPr>
              <a:buBlip>
                <a:blip r:embed="rId2"/>
              </a:buBlip>
            </a:pPr>
            <a:r>
              <a:t>List</a:t>
            </a:r>
          </a:p>
          <a:p>
            <a:pPr>
              <a:buSzPct val="100000"/>
              <a:buChar char="-"/>
            </a:pPr>
            <a:r>
              <a:t>Generic types (</a:t>
            </a:r>
            <a:r>
              <a:rPr>
                <a:solidFill>
                  <a:schemeClr val="accent5">
                    <a:hueOff val="457874"/>
                    <a:satOff val="-29218"/>
                    <a:lumOff val="-29125"/>
                  </a:schemeClr>
                </a:solidFill>
              </a:rPr>
              <a:t>The type parameter in a generic class must be a class type, not a primitive.</a:t>
            </a:r>
            <a:r>
              <a:t>)</a:t>
            </a:r>
          </a:p>
        </p:txBody>
      </p:sp>
      <p:sp>
        <p:nvSpPr>
          <p:cNvPr id="446" name="List&lt;String&gt; listA = new ArrayList&lt;String&gt;();…"/>
          <p:cNvSpPr txBox="1"/>
          <p:nvPr/>
        </p:nvSpPr>
        <p:spPr>
          <a:xfrm>
            <a:off x="1911070" y="6280150"/>
            <a:ext cx="7125842"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List&lt;String&gt; listA = </a:t>
            </a:r>
            <a:r>
              <a:rPr b="1"/>
              <a:t>new</a:t>
            </a:r>
            <a:r>
              <a:t> </a:t>
            </a:r>
            <a:r>
              <a:rPr>
                <a:solidFill>
                  <a:srgbClr val="021994"/>
                </a:solidFill>
              </a:rPr>
              <a:t>ArrayList&lt;String&gt;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Data structure"/>
          <p:cNvSpPr txBox="1"/>
          <p:nvPr>
            <p:ph type="title"/>
          </p:nvPr>
        </p:nvSpPr>
        <p:spPr>
          <a:prstGeom prst="rect">
            <a:avLst/>
          </a:prstGeom>
        </p:spPr>
        <p:txBody>
          <a:bodyPr/>
          <a:lstStyle/>
          <a:p>
            <a:pPr/>
            <a:r>
              <a:t>Data structure</a:t>
            </a:r>
          </a:p>
        </p:txBody>
      </p:sp>
      <p:sp>
        <p:nvSpPr>
          <p:cNvPr id="449" name="List: power of list functions"/>
          <p:cNvSpPr txBox="1"/>
          <p:nvPr>
            <p:ph type="body" idx="1"/>
          </p:nvPr>
        </p:nvSpPr>
        <p:spPr>
          <a:prstGeom prst="rect">
            <a:avLst/>
          </a:prstGeom>
        </p:spPr>
        <p:txBody>
          <a:bodyPr anchor="t"/>
          <a:lstStyle>
            <a:lvl1pPr>
              <a:buBlip>
                <a:blip r:embed="rId2"/>
              </a:buBlip>
            </a:lvl1pPr>
          </a:lstStyle>
          <a:p>
            <a:pPr/>
            <a:r>
              <a:t>List: power of list functions</a:t>
            </a:r>
          </a:p>
        </p:txBody>
      </p:sp>
      <p:sp>
        <p:nvSpPr>
          <p:cNvPr id="450" name="add(int index, E element)"/>
          <p:cNvSpPr txBox="1"/>
          <p:nvPr/>
        </p:nvSpPr>
        <p:spPr>
          <a:xfrm>
            <a:off x="2187506" y="4070115"/>
            <a:ext cx="36810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add</a:t>
            </a:r>
            <a:r>
              <a:t>(</a:t>
            </a:r>
            <a:r>
              <a:rPr b="1"/>
              <a:t>int</a:t>
            </a:r>
            <a:r>
              <a:t> index, E element)</a:t>
            </a:r>
          </a:p>
        </p:txBody>
      </p:sp>
      <p:sp>
        <p:nvSpPr>
          <p:cNvPr id="451" name="clear()"/>
          <p:cNvSpPr txBox="1"/>
          <p:nvPr/>
        </p:nvSpPr>
        <p:spPr>
          <a:xfrm>
            <a:off x="2172673" y="4572000"/>
            <a:ext cx="121176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clear</a:t>
            </a:r>
            <a:r>
              <a:rPr>
                <a:solidFill>
                  <a:srgbClr val="000000"/>
                </a:solidFill>
              </a:rPr>
              <a:t>()</a:t>
            </a:r>
            <a:endParaRPr>
              <a:solidFill>
                <a:srgbClr val="000000"/>
              </a:solidFill>
            </a:endParaRPr>
          </a:p>
        </p:txBody>
      </p:sp>
      <p:sp>
        <p:nvSpPr>
          <p:cNvPr id="452" name="contains(Object o)"/>
          <p:cNvSpPr txBox="1"/>
          <p:nvPr/>
        </p:nvSpPr>
        <p:spPr>
          <a:xfrm>
            <a:off x="2186316" y="5064414"/>
            <a:ext cx="272076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contains</a:t>
            </a:r>
            <a:r>
              <a:t>(Object o)</a:t>
            </a:r>
          </a:p>
        </p:txBody>
      </p:sp>
      <p:sp>
        <p:nvSpPr>
          <p:cNvPr id="453" name="get(int index)"/>
          <p:cNvSpPr txBox="1"/>
          <p:nvPr/>
        </p:nvSpPr>
        <p:spPr>
          <a:xfrm>
            <a:off x="2212185" y="5609750"/>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get</a:t>
            </a:r>
            <a:r>
              <a:t>(</a:t>
            </a:r>
            <a:r>
              <a:rPr b="1"/>
              <a:t>int</a:t>
            </a:r>
            <a:r>
              <a:t> index)</a:t>
            </a:r>
          </a:p>
        </p:txBody>
      </p:sp>
      <p:sp>
        <p:nvSpPr>
          <p:cNvPr id="454" name="indexOf(Object o)"/>
          <p:cNvSpPr txBox="1"/>
          <p:nvPr/>
        </p:nvSpPr>
        <p:spPr>
          <a:xfrm>
            <a:off x="2229507" y="6205885"/>
            <a:ext cx="258358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indexOf</a:t>
            </a:r>
            <a:r>
              <a:t>(Object o)</a:t>
            </a:r>
          </a:p>
        </p:txBody>
      </p:sp>
      <p:sp>
        <p:nvSpPr>
          <p:cNvPr id="455" name="isEmpty()"/>
          <p:cNvSpPr txBox="1"/>
          <p:nvPr/>
        </p:nvSpPr>
        <p:spPr>
          <a:xfrm>
            <a:off x="2238504" y="6814721"/>
            <a:ext cx="14861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isEmpty</a:t>
            </a:r>
            <a:r>
              <a:rPr>
                <a:solidFill>
                  <a:srgbClr val="000000"/>
                </a:solidFill>
              </a:rPr>
              <a:t>()</a:t>
            </a:r>
            <a:endParaRPr>
              <a:solidFill>
                <a:srgbClr val="000000"/>
              </a:solidFill>
            </a:endParaRPr>
          </a:p>
        </p:txBody>
      </p:sp>
      <p:sp>
        <p:nvSpPr>
          <p:cNvPr id="456" name="..."/>
          <p:cNvSpPr txBox="1"/>
          <p:nvPr/>
        </p:nvSpPr>
        <p:spPr>
          <a:xfrm>
            <a:off x="2242807" y="7403162"/>
            <a:ext cx="66303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solidFill>
                  <a:srgbClr val="000000"/>
                </a:solidFill>
                <a:latin typeface="Courier New"/>
                <a:ea typeface="Courier New"/>
                <a:cs typeface="Courier New"/>
                <a:sym typeface="Courier New"/>
              </a:defRPr>
            </a:lvl1pPr>
          </a:lstStyle>
          <a:p>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Data structure"/>
          <p:cNvSpPr txBox="1"/>
          <p:nvPr>
            <p:ph type="title"/>
          </p:nvPr>
        </p:nvSpPr>
        <p:spPr>
          <a:prstGeom prst="rect">
            <a:avLst/>
          </a:prstGeom>
        </p:spPr>
        <p:txBody>
          <a:bodyPr/>
          <a:lstStyle/>
          <a:p>
            <a:pPr/>
            <a:r>
              <a:t>Data structure</a:t>
            </a:r>
          </a:p>
        </p:txBody>
      </p:sp>
      <p:sp>
        <p:nvSpPr>
          <p:cNvPr id="459" name="List…"/>
          <p:cNvSpPr txBox="1"/>
          <p:nvPr>
            <p:ph type="body" idx="1"/>
          </p:nvPr>
        </p:nvSpPr>
        <p:spPr>
          <a:prstGeom prst="rect">
            <a:avLst/>
          </a:prstGeom>
        </p:spPr>
        <p:txBody>
          <a:bodyPr anchor="t"/>
          <a:lstStyle/>
          <a:p>
            <a:pPr>
              <a:buBlip>
                <a:blip r:embed="rId2"/>
              </a:buBlip>
            </a:pPr>
            <a:r>
              <a:t>List</a:t>
            </a:r>
          </a:p>
          <a:p>
            <a:pPr>
              <a:buSzPct val="100000"/>
              <a:buChar char="-"/>
            </a:pPr>
            <a:r>
              <a:t>ArrayList: one kind of lists, is implemented to offer a list view for data, via the dirty jobs been done by arrays underline.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Data structure"/>
          <p:cNvSpPr txBox="1"/>
          <p:nvPr>
            <p:ph type="title"/>
          </p:nvPr>
        </p:nvSpPr>
        <p:spPr>
          <a:prstGeom prst="rect">
            <a:avLst/>
          </a:prstGeom>
        </p:spPr>
        <p:txBody>
          <a:bodyPr/>
          <a:lstStyle/>
          <a:p>
            <a:pPr/>
            <a:r>
              <a:t>Data structure</a:t>
            </a:r>
          </a:p>
        </p:txBody>
      </p:sp>
      <p:sp>
        <p:nvSpPr>
          <p:cNvPr id="462" name="List…"/>
          <p:cNvSpPr txBox="1"/>
          <p:nvPr>
            <p:ph type="body" idx="1"/>
          </p:nvPr>
        </p:nvSpPr>
        <p:spPr>
          <a:prstGeom prst="rect">
            <a:avLst/>
          </a:prstGeom>
        </p:spPr>
        <p:txBody>
          <a:bodyPr anchor="t"/>
          <a:lstStyle/>
          <a:p>
            <a:pPr>
              <a:buBlip>
                <a:blip r:embed="rId2"/>
              </a:buBlip>
            </a:pPr>
            <a:r>
              <a:t>List</a:t>
            </a:r>
          </a:p>
          <a:p>
            <a:pPr>
              <a:buSzPct val="100000"/>
              <a:buChar char="-"/>
            </a:pPr>
            <a:r>
              <a:t>ArrayList</a:t>
            </a:r>
          </a:p>
        </p:txBody>
      </p:sp>
      <p:sp>
        <p:nvSpPr>
          <p:cNvPr id="463" name="import java.util.*;…"/>
          <p:cNvSpPr txBox="1"/>
          <p:nvPr/>
        </p:nvSpPr>
        <p:spPr>
          <a:xfrm>
            <a:off x="4352299" y="3021293"/>
            <a:ext cx="7704982" cy="632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public class</a:t>
            </a:r>
            <a:r>
              <a:t> ArrayListExample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200">
                <a:solidFill>
                  <a:srgbClr val="959395"/>
                </a:solidFill>
                <a:latin typeface="Courier New"/>
                <a:ea typeface="Courier New"/>
                <a:cs typeface="Courier New"/>
                <a:sym typeface="Courier New"/>
              </a:defRPr>
            </a:pPr>
            <a:r>
              <a:rPr i="0">
                <a:solidFill>
                  <a:srgbClr val="000000"/>
                </a:solidFill>
              </a:rPr>
              <a:t>      </a:t>
            </a:r>
            <a:r>
              <a:t>/*Creation of ArrayList: I'm going to add String</a:t>
            </a:r>
            <a:endParaRPr i="0">
              <a:solidFill>
                <a:srgbClr val="000000"/>
              </a:solidFill>
            </a:endParaRPr>
          </a:p>
          <a:p>
            <a:pPr algn="l">
              <a:defRPr i="1" sz="1200">
                <a:solidFill>
                  <a:srgbClr val="959395"/>
                </a:solidFill>
                <a:latin typeface="Courier New"/>
                <a:ea typeface="Courier New"/>
                <a:cs typeface="Courier New"/>
                <a:sym typeface="Courier New"/>
              </a:defRPr>
            </a:pPr>
            <a:r>
              <a:t>       *elements so I made it of string type */</a:t>
            </a:r>
            <a:endParaRPr i="0">
              <a:solidFill>
                <a:srgbClr val="000000"/>
              </a:solidFill>
            </a:endParaRPr>
          </a:p>
          <a:p>
            <a:pPr algn="l">
              <a:defRPr sz="1200">
                <a:solidFill>
                  <a:srgbClr val="000000"/>
                </a:solidFill>
                <a:latin typeface="Courier New"/>
                <a:ea typeface="Courier New"/>
                <a:cs typeface="Courier New"/>
                <a:sym typeface="Courier New"/>
              </a:defRPr>
            </a:pPr>
            <a:r>
              <a:t>	  ArrayList&lt;String&gt; obj = </a:t>
            </a:r>
            <a:r>
              <a:rPr b="1"/>
              <a:t>new</a:t>
            </a:r>
            <a:r>
              <a:t> ArrayList&lt;String&gt;();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/*This is how elements should be added to the array list*/</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"Ajeet"</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"Harry"</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"Steve"</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"Anuj"</a:t>
            </a:r>
            <a:r>
              <a: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 Displaying array list elements */</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"Currently the array list has following elements:"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/*Add element at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BF8F00"/>
                </a:solidFill>
              </a:rPr>
              <a:t>0</a:t>
            </a:r>
            <a:r>
              <a:t>, </a:t>
            </a:r>
            <a:r>
              <a:rPr>
                <a:solidFill>
                  <a:srgbClr val="CD1D00"/>
                </a:solidFill>
              </a:rPr>
              <a:t>"Rahul"</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rPr>
                <a:solidFill>
                  <a:srgbClr val="BF8F00"/>
                </a:solidFill>
              </a:rPr>
              <a:t>1</a:t>
            </a:r>
            <a:r>
              <a:rPr>
                <a:solidFill>
                  <a:srgbClr val="000000"/>
                </a:solidFill>
              </a:rPr>
              <a:t>, </a:t>
            </a:r>
            <a:r>
              <a:t>"Justin"</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elements from array list like this*/</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remove</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CD1D00"/>
                </a:solidFill>
              </a:rPr>
              <a:t>"Harry"</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 from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BF8F00"/>
                </a:solidFill>
              </a:rPr>
              <a:t>1</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Data structure"/>
          <p:cNvSpPr txBox="1"/>
          <p:nvPr>
            <p:ph type="title"/>
          </p:nvPr>
        </p:nvSpPr>
        <p:spPr>
          <a:prstGeom prst="rect">
            <a:avLst/>
          </a:prstGeom>
        </p:spPr>
        <p:txBody>
          <a:bodyPr/>
          <a:lstStyle/>
          <a:p>
            <a:pPr/>
            <a:r>
              <a:t>Data structure</a:t>
            </a:r>
          </a:p>
        </p:txBody>
      </p:sp>
      <p:sp>
        <p:nvSpPr>
          <p:cNvPr id="466" name="List…"/>
          <p:cNvSpPr txBox="1"/>
          <p:nvPr>
            <p:ph type="body" idx="1"/>
          </p:nvPr>
        </p:nvSpPr>
        <p:spPr>
          <a:prstGeom prst="rect">
            <a:avLst/>
          </a:prstGeom>
        </p:spPr>
        <p:txBody>
          <a:bodyPr anchor="t"/>
          <a:lstStyle/>
          <a:p>
            <a:pPr>
              <a:buBlip>
                <a:blip r:embed="rId2"/>
              </a:buBlip>
            </a:pPr>
            <a:r>
              <a:t>List</a:t>
            </a:r>
          </a:p>
          <a:p>
            <a:pPr>
              <a:buSzPct val="100000"/>
              <a:buChar char="-"/>
            </a:pPr>
            <a:r>
              <a:t>LinkedList: another kind of lists, which overcomes several of intrinsic downsides of an Array, but brings its own problems.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Data structure"/>
          <p:cNvSpPr txBox="1"/>
          <p:nvPr>
            <p:ph type="title"/>
          </p:nvPr>
        </p:nvSpPr>
        <p:spPr>
          <a:prstGeom prst="rect">
            <a:avLst/>
          </a:prstGeom>
        </p:spPr>
        <p:txBody>
          <a:bodyPr/>
          <a:lstStyle/>
          <a:p>
            <a:pPr/>
            <a:r>
              <a:t>Data structure</a:t>
            </a:r>
          </a:p>
        </p:txBody>
      </p:sp>
      <p:sp>
        <p:nvSpPr>
          <p:cNvPr id="469" name="List…"/>
          <p:cNvSpPr txBox="1"/>
          <p:nvPr>
            <p:ph type="body" idx="1"/>
          </p:nvPr>
        </p:nvSpPr>
        <p:spPr>
          <a:prstGeom prst="rect">
            <a:avLst/>
          </a:prstGeom>
        </p:spPr>
        <p:txBody>
          <a:bodyPr anchor="t"/>
          <a:lstStyle/>
          <a:p>
            <a:pPr>
              <a:buBlip>
                <a:blip r:embed="rId2"/>
              </a:buBlip>
            </a:pPr>
            <a:r>
              <a:t>List</a:t>
            </a:r>
          </a:p>
          <a:p>
            <a:pPr>
              <a:buSzPct val="100000"/>
              <a:buChar char="-"/>
            </a:pPr>
            <a:r>
              <a:t>LinkedList</a:t>
            </a:r>
          </a:p>
        </p:txBody>
      </p:sp>
      <p:sp>
        <p:nvSpPr>
          <p:cNvPr id="470" name="import java.util.*;…"/>
          <p:cNvSpPr txBox="1"/>
          <p:nvPr/>
        </p:nvSpPr>
        <p:spPr>
          <a:xfrm>
            <a:off x="5002805" y="3081981"/>
            <a:ext cx="4595590"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  </a:t>
            </a:r>
          </a:p>
          <a:p>
            <a:pPr algn="l">
              <a:defRPr sz="1200">
                <a:solidFill>
                  <a:srgbClr val="000000"/>
                </a:solidFill>
                <a:latin typeface="Courier New"/>
                <a:ea typeface="Courier New"/>
                <a:cs typeface="Courier New"/>
                <a:sym typeface="Courier New"/>
              </a:defRPr>
            </a:pPr>
            <a:r>
              <a:rPr b="1"/>
              <a:t>public class</a:t>
            </a:r>
            <a:r>
              <a:t> LinkedListExample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LinkedList books = </a:t>
            </a:r>
            <a:r>
              <a:rPr b="1"/>
              <a:t>new</a:t>
            </a:r>
            <a:r>
              <a:t> </a:t>
            </a:r>
            <a:r>
              <a:rPr>
                <a:solidFill>
                  <a:srgbClr val="021994"/>
                </a:solidFill>
              </a:rPr>
              <a:t>LinkedList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offer</a:t>
            </a:r>
            <a:r>
              <a:t>(</a:t>
            </a:r>
            <a:r>
              <a:rPr>
                <a:solidFill>
                  <a:srgbClr val="CD1D00"/>
                </a:solidFill>
              </a:rPr>
              <a:t>"Structs"</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push</a:t>
            </a:r>
            <a:r>
              <a:t>(</a:t>
            </a:r>
            <a:r>
              <a:rPr>
                <a:solidFill>
                  <a:srgbClr val="CD1D00"/>
                </a:solidFill>
              </a:rPr>
              <a:t>"J2EE"</a:t>
            </a:r>
            <a:r>
              <a:t>);  </a:t>
            </a:r>
          </a:p>
          <a:p>
            <a:pPr algn="l">
              <a:defRPr sz="1200">
                <a:solidFill>
                  <a:srgbClr val="000000"/>
                </a:solidFill>
                <a:latin typeface="Courier New"/>
                <a:ea typeface="Courier New"/>
                <a:cs typeface="Courier New"/>
                <a:sym typeface="Courier New"/>
              </a:defRPr>
            </a:pPr>
            <a:r>
              <a:t>        </a:t>
            </a:r>
          </a:p>
          <a:p>
            <a:pPr algn="l">
              <a:defRPr sz="1200">
                <a:solidFill>
                  <a:srgbClr val="CD1D00"/>
                </a:solidFill>
                <a:latin typeface="Courier New"/>
                <a:ea typeface="Courier New"/>
                <a:cs typeface="Courier New"/>
                <a:sym typeface="Courier New"/>
              </a:defRPr>
            </a:pPr>
            <a:r>
              <a:rPr>
                <a:solidFill>
                  <a:srgbClr val="000000"/>
                </a:solidFill>
              </a:rPr>
              <a:t>        books.</a:t>
            </a:r>
            <a:r>
              <a:rPr>
                <a:solidFill>
                  <a:srgbClr val="021994"/>
                </a:solidFill>
              </a:rPr>
              <a:t>offerFirst</a:t>
            </a:r>
            <a:r>
              <a:rPr>
                <a:solidFill>
                  <a:srgbClr val="000000"/>
                </a:solidFill>
              </a:rPr>
              <a:t>(</a:t>
            </a:r>
            <a:r>
              <a:t>"head"</a:t>
            </a:r>
            <a:r>
              <a:rPr>
                <a:solidFill>
                  <a:srgbClr val="000000"/>
                </a:solidFill>
              </a:rPr>
              <a:t>);  </a:t>
            </a:r>
            <a:endParaRPr>
              <a:solidFill>
                <a:srgbClr val="000000"/>
              </a:solidFill>
            </a:endParaRPr>
          </a:p>
          <a:p>
            <a:pPr algn="l">
              <a:defRPr sz="1200">
                <a:solidFill>
                  <a:srgbClr val="000000"/>
                </a:solidFill>
                <a:latin typeface="Courier New"/>
                <a:ea typeface="Courier New"/>
                <a:cs typeface="Courier New"/>
                <a:sym typeface="Courier New"/>
              </a:defRPr>
            </a:pPr>
            <a:r>
              <a:t>        </a:t>
            </a:r>
            <a:r>
              <a:rPr b="1"/>
              <a:t>for</a:t>
            </a:r>
            <a:r>
              <a:t>(</a:t>
            </a:r>
            <a:r>
              <a:rPr b="1"/>
              <a:t>int</a:t>
            </a:r>
            <a:r>
              <a:t> i = </a:t>
            </a:r>
            <a:r>
              <a:rPr>
                <a:solidFill>
                  <a:srgbClr val="BF8F00"/>
                </a:solidFill>
              </a:rPr>
              <a:t>0</a:t>
            </a:r>
            <a:r>
              <a:t>; i &lt; books.</a:t>
            </a:r>
            <a:r>
              <a:rPr>
                <a:solidFill>
                  <a:srgbClr val="021994"/>
                </a:solidFill>
              </a:rPr>
              <a:t>size</a:t>
            </a:r>
            <a:r>
              <a:t>(); 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get</a:t>
            </a:r>
            <a:r>
              <a:t>(i));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peekFirst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pop</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pollLast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Data structure"/>
          <p:cNvSpPr txBox="1"/>
          <p:nvPr>
            <p:ph type="title"/>
          </p:nvPr>
        </p:nvSpPr>
        <p:spPr>
          <a:prstGeom prst="rect">
            <a:avLst/>
          </a:prstGeom>
        </p:spPr>
        <p:txBody>
          <a:bodyPr/>
          <a:lstStyle/>
          <a:p>
            <a:pPr/>
            <a:r>
              <a:t>Data structure</a:t>
            </a:r>
          </a:p>
        </p:txBody>
      </p:sp>
      <p:sp>
        <p:nvSpPr>
          <p:cNvPr id="473" name="List: comparison"/>
          <p:cNvSpPr txBox="1"/>
          <p:nvPr>
            <p:ph type="body" idx="1"/>
          </p:nvPr>
        </p:nvSpPr>
        <p:spPr>
          <a:prstGeom prst="rect">
            <a:avLst/>
          </a:prstGeom>
        </p:spPr>
        <p:txBody>
          <a:bodyPr anchor="t"/>
          <a:lstStyle>
            <a:lvl1pPr>
              <a:buBlip>
                <a:blip r:embed="rId2"/>
              </a:buBlip>
            </a:lvl1pPr>
          </a:lstStyle>
          <a:p>
            <a:pPr/>
            <a:r>
              <a:t>List: comparison</a:t>
            </a:r>
          </a:p>
        </p:txBody>
      </p:sp>
      <p:graphicFrame>
        <p:nvGraphicFramePr>
          <p:cNvPr id="474" name="Table"/>
          <p:cNvGraphicFramePr/>
          <p:nvPr/>
        </p:nvGraphicFramePr>
        <p:xfrm>
          <a:off x="1604540" y="4141334"/>
          <a:ext cx="9012981" cy="43686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4282"/>
                <a:gridCol w="4145904"/>
                <a:gridCol w="3000093"/>
              </a:tblGrid>
              <a:tr h="1088984">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ArrayList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LinkedList</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get()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add()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 amortized</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remove()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Data structure"/>
          <p:cNvSpPr txBox="1"/>
          <p:nvPr>
            <p:ph type="title"/>
          </p:nvPr>
        </p:nvSpPr>
        <p:spPr>
          <a:prstGeom prst="rect">
            <a:avLst/>
          </a:prstGeom>
        </p:spPr>
        <p:txBody>
          <a:bodyPr/>
          <a:lstStyle/>
          <a:p>
            <a:pPr/>
            <a:r>
              <a:t>Data structure</a:t>
            </a:r>
          </a:p>
        </p:txBody>
      </p:sp>
      <p:sp>
        <p:nvSpPr>
          <p:cNvPr id="477" name="List: try it out"/>
          <p:cNvSpPr txBox="1"/>
          <p:nvPr>
            <p:ph type="body" idx="1"/>
          </p:nvPr>
        </p:nvSpPr>
        <p:spPr>
          <a:prstGeom prst="rect">
            <a:avLst/>
          </a:prstGeom>
        </p:spPr>
        <p:txBody>
          <a:bodyPr anchor="t"/>
          <a:lstStyle>
            <a:lvl1pPr>
              <a:buBlip>
                <a:blip r:embed="rId2"/>
              </a:buBlip>
            </a:lvl1pPr>
          </a:lstStyle>
          <a:p>
            <a:pPr/>
            <a:r>
              <a:t>List: try it out</a:t>
            </a:r>
          </a:p>
        </p:txBody>
      </p:sp>
      <p:sp>
        <p:nvSpPr>
          <p:cNvPr id="478" name="ArrayList arrayList = new ArrayList();…"/>
          <p:cNvSpPr txBox="1"/>
          <p:nvPr/>
        </p:nvSpPr>
        <p:spPr>
          <a:xfrm>
            <a:off x="1546660" y="3651508"/>
            <a:ext cx="4778500"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 arrayList = </a:t>
            </a:r>
            <a:r>
              <a:rPr b="1"/>
              <a:t>new</a:t>
            </a:r>
            <a:r>
              <a:t> </a:t>
            </a:r>
            <a:r>
              <a:rPr>
                <a:solidFill>
                  <a:srgbClr val="021994"/>
                </a:solidFill>
              </a:rPr>
              <a:t>ArrayList</a:t>
            </a:r>
            <a:r>
              <a:t>();</a:t>
            </a:r>
          </a:p>
          <a:p>
            <a:pPr algn="l">
              <a:defRPr sz="1200">
                <a:solidFill>
                  <a:srgbClr val="000000"/>
                </a:solidFill>
                <a:latin typeface="Courier New"/>
                <a:ea typeface="Courier New"/>
                <a:cs typeface="Courier New"/>
                <a:sym typeface="Courier New"/>
              </a:defRPr>
            </a:pPr>
            <a:r>
              <a:t>LinkedList linkedList = </a:t>
            </a:r>
            <a:r>
              <a:rPr b="1"/>
              <a:t>new</a:t>
            </a:r>
            <a:r>
              <a:t> </a:t>
            </a:r>
            <a:r>
              <a:rPr>
                <a:solidFill>
                  <a:srgbClr val="021994"/>
                </a:solidFill>
              </a:rPr>
              <a:t>LinkedList</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long</a:t>
            </a:r>
            <a:r>
              <a:t> 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long</a:t>
            </a:r>
            <a:r>
              <a:t> 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rPr b="1"/>
              <a:t>long</a:t>
            </a:r>
            <a:r>
              <a:t> 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p:txBody>
      </p:sp>
      <p:sp>
        <p:nvSpPr>
          <p:cNvPr id="479" name="for (int i = 0; i &lt; 10000; i++) {…"/>
          <p:cNvSpPr txBox="1"/>
          <p:nvPr/>
        </p:nvSpPr>
        <p:spPr>
          <a:xfrm>
            <a:off x="7275717" y="3657624"/>
            <a:ext cx="5052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remove: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remove: "</a:t>
            </a:r>
            <a:r>
              <a:rPr>
                <a:solidFill>
                  <a:srgbClr val="000000"/>
                </a:solidFill>
              </a:rPr>
              <a:t> + duration);</a:t>
            </a:r>
            <a:endParaRPr>
              <a:solidFill>
                <a:srgbClr val="000000"/>
              </a:solidFill>
            </a:endParaR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Data structure"/>
          <p:cNvSpPr txBox="1"/>
          <p:nvPr>
            <p:ph type="title"/>
          </p:nvPr>
        </p:nvSpPr>
        <p:spPr>
          <a:prstGeom prst="rect">
            <a:avLst/>
          </a:prstGeom>
        </p:spPr>
        <p:txBody>
          <a:bodyPr/>
          <a:lstStyle/>
          <a:p>
            <a:pPr/>
            <a:r>
              <a:t>Data structure</a:t>
            </a:r>
          </a:p>
        </p:txBody>
      </p:sp>
      <p:sp>
        <p:nvSpPr>
          <p:cNvPr id="482" name="List: compare ArrayList and LinkedList…"/>
          <p:cNvSpPr txBox="1"/>
          <p:nvPr>
            <p:ph type="body" idx="1"/>
          </p:nvPr>
        </p:nvSpPr>
        <p:spPr>
          <a:prstGeom prst="rect">
            <a:avLst/>
          </a:prstGeom>
        </p:spPr>
        <p:txBody>
          <a:bodyPr anchor="t"/>
          <a:lstStyle/>
          <a:p>
            <a:pPr marL="548640" indent="-548640" defTabSz="438911">
              <a:spcBef>
                <a:spcPts val="3400"/>
              </a:spcBef>
              <a:buBlip>
                <a:blip r:embed="rId2"/>
              </a:buBlip>
              <a:defRPr sz="3455"/>
            </a:pPr>
            <a:r>
              <a:t>List: compare ArrayList and LinkedList</a:t>
            </a:r>
          </a:p>
          <a:p>
            <a:pPr marL="0" indent="0" defTabSz="438911">
              <a:spcBef>
                <a:spcPts val="3400"/>
              </a:spcBef>
              <a:buSzTx/>
              <a:buNone/>
              <a:defRPr sz="3455"/>
            </a:pPr>
            <a:r>
              <a:t>LinkedList is faster in add and remove, but slower in get. </a:t>
            </a:r>
          </a:p>
          <a:p>
            <a:pPr marL="0" indent="0" defTabSz="438911">
              <a:spcBef>
                <a:spcPts val="3400"/>
              </a:spcBef>
              <a:buSzTx/>
              <a:buNone/>
              <a:defRPr sz="3455"/>
            </a:pPr>
            <a:r>
              <a:t>LinkedList should be preferred if there are no large number of random access of elements, and/or there are a large number of add/remove operations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p>
            <a:pPr/>
            <a:r>
              <a:t>Introduction</a:t>
            </a:r>
          </a:p>
        </p:txBody>
      </p:sp>
      <p:sp>
        <p:nvSpPr>
          <p:cNvPr id="141" name="What is a so-called “programming language”?…"/>
          <p:cNvSpPr txBox="1"/>
          <p:nvPr>
            <p:ph type="body" idx="1"/>
          </p:nvPr>
        </p:nvSpPr>
        <p:spPr>
          <a:prstGeom prst="rect">
            <a:avLst/>
          </a:prstGeom>
        </p:spPr>
        <p:txBody>
          <a:bodyPr/>
          <a:lstStyle/>
          <a:p>
            <a:pPr marL="554355" indent="-554355" defTabSz="443484">
              <a:spcBef>
                <a:spcPts val="3400"/>
              </a:spcBef>
              <a:buBlip>
                <a:blip r:embed="rId2"/>
              </a:buBlip>
              <a:defRPr sz="3492"/>
            </a:pPr>
            <a:r>
              <a:t>What is a so-called “programming language”?</a:t>
            </a:r>
          </a:p>
          <a:p>
            <a:pPr marL="837691" indent="-837691" defTabSz="443484">
              <a:spcBef>
                <a:spcPts val="3400"/>
              </a:spcBef>
              <a:buSzPct val="100000"/>
              <a:buAutoNum type="arabicPeriod" startAt="1"/>
              <a:defRPr sz="3492"/>
            </a:pPr>
            <a:r>
              <a:t>It’s like your language, but “awkward”.</a:t>
            </a:r>
          </a:p>
          <a:p>
            <a:pPr marL="837691" indent="-837691" defTabSz="443484">
              <a:spcBef>
                <a:spcPts val="3400"/>
              </a:spcBef>
              <a:buSzPct val="100000"/>
              <a:buAutoNum type="arabicPeriod" startAt="1"/>
              <a:defRPr sz="3492"/>
            </a:pPr>
            <a:r>
              <a:t>Different languages are like different types of vehicles (cars, trucks etc.)</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Data structure"/>
          <p:cNvSpPr txBox="1"/>
          <p:nvPr>
            <p:ph type="title"/>
          </p:nvPr>
        </p:nvSpPr>
        <p:spPr>
          <a:prstGeom prst="rect">
            <a:avLst/>
          </a:prstGeom>
        </p:spPr>
        <p:txBody>
          <a:bodyPr/>
          <a:lstStyle/>
          <a:p>
            <a:pPr/>
            <a:r>
              <a:t>Data structure</a:t>
            </a:r>
          </a:p>
        </p:txBody>
      </p:sp>
      <p:sp>
        <p:nvSpPr>
          <p:cNvPr id="485" name="Other standard data structures (optional)…"/>
          <p:cNvSpPr txBox="1"/>
          <p:nvPr>
            <p:ph type="body" idx="1"/>
          </p:nvPr>
        </p:nvSpPr>
        <p:spPr>
          <a:prstGeom prst="rect">
            <a:avLst/>
          </a:prstGeom>
        </p:spPr>
        <p:txBody>
          <a:bodyPr anchor="t"/>
          <a:lstStyle/>
          <a:p>
            <a:pPr marL="531494" indent="-531494" defTabSz="425195">
              <a:spcBef>
                <a:spcPts val="3300"/>
              </a:spcBef>
              <a:buBlip>
                <a:blip r:embed="rId2"/>
              </a:buBlip>
              <a:defRPr sz="3348"/>
            </a:pPr>
            <a:r>
              <a:t>Other standard data structures (optional)</a:t>
            </a:r>
          </a:p>
          <a:p>
            <a:pPr marL="531494" indent="-531494" defTabSz="425195">
              <a:spcBef>
                <a:spcPts val="3300"/>
              </a:spcBef>
              <a:buSzPct val="100000"/>
              <a:buChar char="-"/>
              <a:defRPr sz="3348"/>
            </a:pPr>
            <a:r>
              <a:t>Stack</a:t>
            </a:r>
          </a:p>
          <a:p>
            <a:pPr marL="531494" indent="-531494" defTabSz="425195">
              <a:spcBef>
                <a:spcPts val="3300"/>
              </a:spcBef>
              <a:buSzPct val="100000"/>
              <a:buChar char="-"/>
              <a:defRPr sz="3348"/>
            </a:pPr>
            <a:r>
              <a:t>Set</a:t>
            </a:r>
          </a:p>
          <a:p>
            <a:pPr marL="531494" indent="-531494" defTabSz="425195">
              <a:spcBef>
                <a:spcPts val="3300"/>
              </a:spcBef>
              <a:buSzPct val="100000"/>
              <a:buChar char="-"/>
              <a:defRPr sz="3348"/>
            </a:pPr>
            <a:r>
              <a:t>Map</a:t>
            </a:r>
          </a:p>
          <a:p>
            <a:pPr marL="531494" indent="-531494" defTabSz="425195">
              <a:spcBef>
                <a:spcPts val="3300"/>
              </a:spcBef>
              <a:buSzPct val="100000"/>
              <a:buChar char="-"/>
              <a:defRPr sz="3348"/>
            </a:pPr>
            <a:r>
              <a: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AP Computer Science A"/>
          <p:cNvSpPr txBox="1"/>
          <p:nvPr>
            <p:ph type="ctrTitle"/>
          </p:nvPr>
        </p:nvSpPr>
        <p:spPr>
          <a:prstGeom prst="rect">
            <a:avLst/>
          </a:prstGeom>
        </p:spPr>
        <p:txBody>
          <a:bodyPr/>
          <a:lstStyle/>
          <a:p>
            <a:pPr/>
            <a:r>
              <a:t>AP Computer Science A</a:t>
            </a:r>
          </a:p>
        </p:txBody>
      </p:sp>
      <p:sp>
        <p:nvSpPr>
          <p:cNvPr id="488" name="Day 3 Part 1"/>
          <p:cNvSpPr txBox="1"/>
          <p:nvPr>
            <p:ph type="subTitle" sz="quarter" idx="1"/>
          </p:nvPr>
        </p:nvSpPr>
        <p:spPr>
          <a:prstGeom prst="rect">
            <a:avLst/>
          </a:prstGeom>
        </p:spPr>
        <p:txBody>
          <a:bodyPr/>
          <a:lstStyle/>
          <a:p>
            <a:pPr/>
            <a:r>
              <a:t>Day 3 Part 1</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Exercises &amp; reviews"/>
          <p:cNvSpPr txBox="1"/>
          <p:nvPr>
            <p:ph type="title"/>
          </p:nvPr>
        </p:nvSpPr>
        <p:spPr>
          <a:prstGeom prst="rect">
            <a:avLst/>
          </a:prstGeom>
        </p:spPr>
        <p:txBody>
          <a:bodyPr/>
          <a:lstStyle/>
          <a:p>
            <a:pPr/>
            <a:r>
              <a:t>Exercises &amp; reviews</a:t>
            </a:r>
          </a:p>
        </p:txBody>
      </p:sp>
      <p:sp>
        <p:nvSpPr>
          <p:cNvPr id="491"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Exercises &amp; reviews"/>
          <p:cNvSpPr txBox="1"/>
          <p:nvPr>
            <p:ph type="title"/>
          </p:nvPr>
        </p:nvSpPr>
        <p:spPr>
          <a:prstGeom prst="rect">
            <a:avLst/>
          </a:prstGeom>
        </p:spPr>
        <p:txBody>
          <a:bodyPr/>
          <a:lstStyle/>
          <a:p>
            <a:pPr/>
            <a:r>
              <a:t>Exercises &amp; reviews</a:t>
            </a:r>
          </a:p>
        </p:txBody>
      </p:sp>
      <p:sp>
        <p:nvSpPr>
          <p:cNvPr id="494" name="1. Which of the following correctly initializes an array arr to contain four elements each with value 0?…"/>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 Which of the following correctly initializes an array </a:t>
            </a:r>
            <a:r>
              <a:rPr i="1"/>
              <a:t>arr</a:t>
            </a:r>
            <a:r>
              <a:t> to contain four elements each with value 0?</a:t>
            </a: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 </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III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 and III</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II and III</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 II and III</a:t>
            </a:r>
            <a:endParaRPr sz="1176"/>
          </a:p>
          <a:p>
            <a:pPr marL="0" indent="0"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tabLst>
                <a:tab pos="127000" algn="l"/>
                <a:tab pos="444500" algn="l"/>
              </a:tabLst>
              <a:defRPr sz="1568">
                <a:solidFill>
                  <a:srgbClr val="000000"/>
                </a:solidFill>
                <a:latin typeface="Times"/>
                <a:ea typeface="Times"/>
                <a:cs typeface="Times"/>
                <a:sym typeface="Times"/>
              </a:defRPr>
            </a:pPr>
            <a:br>
              <a:rPr sz="1176"/>
            </a:br>
            <a:endParaRPr sz="1176"/>
          </a:p>
        </p:txBody>
      </p:sp>
      <p:sp>
        <p:nvSpPr>
          <p:cNvPr id="495" name="int[] arr = {0, 0, 0, 0};"/>
          <p:cNvSpPr txBox="1"/>
          <p:nvPr/>
        </p:nvSpPr>
        <p:spPr>
          <a:xfrm>
            <a:off x="2494227" y="3171596"/>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0</a:t>
            </a:r>
            <a:r>
              <a:t>, </a:t>
            </a:r>
            <a:r>
              <a:rPr>
                <a:solidFill>
                  <a:srgbClr val="BF8F00"/>
                </a:solidFill>
              </a:rPr>
              <a:t>0</a:t>
            </a:r>
            <a:r>
              <a:t>, </a:t>
            </a:r>
            <a:r>
              <a:rPr>
                <a:solidFill>
                  <a:srgbClr val="BF8F00"/>
                </a:solidFill>
              </a:rPr>
              <a:t>0</a:t>
            </a:r>
            <a:r>
              <a:t>, </a:t>
            </a:r>
            <a:r>
              <a:rPr>
                <a:solidFill>
                  <a:srgbClr val="BF8F00"/>
                </a:solidFill>
              </a:rPr>
              <a:t>0</a:t>
            </a:r>
            <a:r>
              <a:t>};</a:t>
            </a:r>
          </a:p>
        </p:txBody>
      </p:sp>
      <p:sp>
        <p:nvSpPr>
          <p:cNvPr id="496" name="int[] arr = new int[4];"/>
          <p:cNvSpPr txBox="1"/>
          <p:nvPr/>
        </p:nvSpPr>
        <p:spPr>
          <a:xfrm>
            <a:off x="2509482" y="3888518"/>
            <a:ext cx="230921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p:txBody>
      </p:sp>
      <p:sp>
        <p:nvSpPr>
          <p:cNvPr id="497" name="int[] arr = new int[4];…"/>
          <p:cNvSpPr txBox="1"/>
          <p:nvPr/>
        </p:nvSpPr>
        <p:spPr>
          <a:xfrm>
            <a:off x="2508672" y="4615993"/>
            <a:ext cx="349813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arr.length; i++)</a:t>
            </a:r>
          </a:p>
          <a:p>
            <a:pPr algn="l">
              <a:defRPr sz="1200">
                <a:solidFill>
                  <a:srgbClr val="000000"/>
                </a:solidFill>
                <a:latin typeface="Courier New"/>
                <a:ea typeface="Courier New"/>
                <a:cs typeface="Courier New"/>
                <a:sym typeface="Courier New"/>
              </a:defRPr>
            </a:pPr>
            <a:r>
              <a:t>    arr[i] = </a:t>
            </a:r>
            <a:r>
              <a:rPr>
                <a:solidFill>
                  <a:srgbClr val="BF8F00"/>
                </a:solidFill>
              </a:rPr>
              <a:t>0</a:t>
            </a:r>
            <a:r>
              <a:t>;</a:t>
            </a:r>
          </a:p>
        </p:txBody>
      </p:sp>
      <p:sp>
        <p:nvSpPr>
          <p:cNvPr id="498" name="E…"/>
          <p:cNvSpPr txBox="1"/>
          <p:nvPr/>
        </p:nvSpPr>
        <p:spPr>
          <a:xfrm>
            <a:off x="4630235" y="6225490"/>
            <a:ext cx="441667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Memorize these syntaxes</a:t>
            </a:r>
          </a:p>
          <a:p>
            <a:pPr algn="l">
              <a:defRPr sz="2500">
                <a:solidFill>
                  <a:srgbClr val="000000"/>
                </a:solidFill>
                <a:latin typeface="Times"/>
                <a:ea typeface="Times"/>
                <a:cs typeface="Times"/>
                <a:sym typeface="Times"/>
              </a:defRPr>
            </a:pPr>
            <a:r>
              <a:t>Arrays have properties e.g. </a:t>
            </a:r>
            <a:r>
              <a:rPr i="1"/>
              <a:t>length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8" grpId="1"/>
    </p:bldLst>
  </p:timing>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Exercises &amp; reviews"/>
          <p:cNvSpPr txBox="1"/>
          <p:nvPr>
            <p:ph type="title"/>
          </p:nvPr>
        </p:nvSpPr>
        <p:spPr>
          <a:prstGeom prst="rect">
            <a:avLst/>
          </a:prstGeom>
        </p:spPr>
        <p:txBody>
          <a:bodyPr/>
          <a:lstStyle/>
          <a:p>
            <a:pPr/>
            <a:r>
              <a:t>Exercises &amp; reviews</a:t>
            </a:r>
          </a:p>
        </p:txBody>
      </p:sp>
      <p:sp>
        <p:nvSpPr>
          <p:cNvPr id="501" name="2. The following program segment is intended to find the index of the first negative integer in arr[0] . . . arr[N-1], where arr is an array of N integers.…"/>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2. The following program segment is intended to find the index of the first negative integer in </a:t>
            </a:r>
            <a:r>
              <a:rPr i="1"/>
              <a:t>arr</a:t>
            </a:r>
            <a:r>
              <a:t>[0] . . . </a:t>
            </a:r>
            <a:r>
              <a:rPr i="1"/>
              <a:t>arr</a:t>
            </a:r>
            <a:r>
              <a:t>[</a:t>
            </a:r>
            <a:r>
              <a:rPr i="1"/>
              <a:t>N</a:t>
            </a:r>
            <a:r>
              <a:t>-1], where </a:t>
            </a:r>
            <a:r>
              <a:rPr i="1"/>
              <a:t>arr</a:t>
            </a:r>
            <a:r>
              <a:t> is an array of </a:t>
            </a:r>
            <a:r>
              <a:rPr i="1"/>
              <a:t>N</a:t>
            </a:r>
            <a:r>
              <a:t> integers.</a:t>
            </a: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r>
              <a:rPr sz="1188"/>
              <a:t>This segment will work as intended</a:t>
            </a: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always.</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never.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whenever </a:t>
            </a:r>
            <a:r>
              <a:rPr i="1"/>
              <a:t>arr</a:t>
            </a:r>
            <a:r>
              <a:t> contains at least one 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whenever </a:t>
            </a:r>
            <a:r>
              <a:rPr i="1"/>
              <a:t>arr</a:t>
            </a:r>
            <a:r>
              <a:t> contains at least one nonnegative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whenever </a:t>
            </a:r>
            <a:r>
              <a:rPr i="1"/>
              <a:t>arr</a:t>
            </a:r>
            <a:r>
              <a:t> contains no negative integers.</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502" name="int i = 0;…"/>
          <p:cNvSpPr txBox="1"/>
          <p:nvPr/>
        </p:nvSpPr>
        <p:spPr>
          <a:xfrm>
            <a:off x="2097033" y="3569242"/>
            <a:ext cx="194339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(arr[i]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location = i;</a:t>
            </a:r>
          </a:p>
        </p:txBody>
      </p:sp>
      <p:sp>
        <p:nvSpPr>
          <p:cNvPr id="503" name="C…"/>
          <p:cNvSpPr txBox="1"/>
          <p:nvPr/>
        </p:nvSpPr>
        <p:spPr>
          <a:xfrm>
            <a:off x="6382835" y="7086599"/>
            <a:ext cx="45403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Always test the extreme/boundary</a:t>
            </a:r>
          </a:p>
          <a:p>
            <a:pPr algn="l">
              <a:defRPr sz="2500">
                <a:solidFill>
                  <a:srgbClr val="000000"/>
                </a:solidFill>
                <a:latin typeface="Times"/>
                <a:ea typeface="Times"/>
                <a:cs typeface="Times"/>
                <a:sym typeface="Times"/>
              </a:defRPr>
            </a:pPr>
            <a:r>
              <a:t>conditions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3" grpId="1"/>
    </p:bldLst>
  </p:timing>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Exercises &amp; reviews"/>
          <p:cNvSpPr txBox="1"/>
          <p:nvPr>
            <p:ph type="title"/>
          </p:nvPr>
        </p:nvSpPr>
        <p:spPr>
          <a:prstGeom prst="rect">
            <a:avLst/>
          </a:prstGeom>
        </p:spPr>
        <p:txBody>
          <a:bodyPr/>
          <a:lstStyle/>
          <a:p>
            <a:pPr/>
            <a:r>
              <a:t>Exercises &amp; reviews</a:t>
            </a:r>
          </a:p>
        </p:txBody>
      </p:sp>
      <p:sp>
        <p:nvSpPr>
          <p:cNvPr id="506" name="3. Refer to the following code segment. You may assume that arr is an array of int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segment. You may assume that </a:t>
            </a:r>
            <a:r>
              <a:rPr i="1"/>
              <a:t>arr</a:t>
            </a:r>
            <a:r>
              <a:t> is an array of </a:t>
            </a:r>
            <a:r>
              <a:rPr i="1"/>
              <a:t>int</a:t>
            </a:r>
            <a:r>
              <a:t> values.</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will be the result of executing the segment?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Sum of </a:t>
            </a:r>
            <a:r>
              <a:rPr i="1"/>
              <a:t>arr</a:t>
            </a:r>
            <a:r>
              <a:t>[0], </a:t>
            </a:r>
            <a:r>
              <a:rPr i="1"/>
              <a:t>arr</a:t>
            </a:r>
            <a:r>
              <a:t>[1],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Sum of </a:t>
            </a:r>
            <a:r>
              <a:rPr i="1"/>
              <a:t>arr</a:t>
            </a:r>
            <a:r>
              <a:t>[1], </a:t>
            </a:r>
            <a:r>
              <a:rPr i="1"/>
              <a:t>arr</a:t>
            </a:r>
            <a:r>
              <a:t>[2],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Sum of </a:t>
            </a:r>
            <a:r>
              <a:rPr i="1"/>
              <a:t>arr</a:t>
            </a:r>
            <a:r>
              <a:t>[0], </a:t>
            </a:r>
            <a:r>
              <a:rPr i="1"/>
              <a:t>arr</a:t>
            </a:r>
            <a:r>
              <a:t>[1], . . . , </a:t>
            </a:r>
            <a:r>
              <a:rPr i="1"/>
              <a:t>arr</a:t>
            </a:r>
            <a:r>
              <a:t>[</a:t>
            </a:r>
            <a:r>
              <a:rPr i="1"/>
              <a:t>arr.length</a:t>
            </a:r>
            <a:r>
              <a:t>]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An infinite loop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run-time error will occur.</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507" name="int sum = arr[0], i = 0;…"/>
          <p:cNvSpPr txBox="1"/>
          <p:nvPr/>
        </p:nvSpPr>
        <p:spPr>
          <a:xfrm>
            <a:off x="2102396" y="3285157"/>
            <a:ext cx="240067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sum = arr[</a:t>
            </a:r>
            <a:r>
              <a:rPr>
                <a:solidFill>
                  <a:srgbClr val="BF8F00"/>
                </a:solidFill>
              </a:rPr>
              <a:t>0</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(i &lt; arr.length)</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sum += arr[i];</a:t>
            </a:r>
          </a:p>
          <a:p>
            <a:pPr algn="l">
              <a:defRPr sz="1200">
                <a:solidFill>
                  <a:srgbClr val="000000"/>
                </a:solidFill>
                <a:latin typeface="Courier New"/>
                <a:ea typeface="Courier New"/>
                <a:cs typeface="Courier New"/>
                <a:sym typeface="Courier New"/>
              </a:defRPr>
            </a:pPr>
            <a:r>
              <a:t>}</a:t>
            </a:r>
          </a:p>
        </p:txBody>
      </p:sp>
      <p:sp>
        <p:nvSpPr>
          <p:cNvPr id="508" name="E…"/>
          <p:cNvSpPr txBox="1"/>
          <p:nvPr/>
        </p:nvSpPr>
        <p:spPr>
          <a:xfrm>
            <a:off x="7043235" y="6705599"/>
            <a:ext cx="454829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arr[arr.length] causes error for sure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8" grpId="1"/>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Exercises &amp; reviews"/>
          <p:cNvSpPr txBox="1"/>
          <p:nvPr>
            <p:ph type="title"/>
          </p:nvPr>
        </p:nvSpPr>
        <p:spPr>
          <a:prstGeom prst="rect">
            <a:avLst/>
          </a:prstGeom>
        </p:spPr>
        <p:txBody>
          <a:bodyPr/>
          <a:lstStyle/>
          <a:p>
            <a:pPr/>
            <a:r>
              <a:t>Exercises &amp; reviews</a:t>
            </a:r>
          </a:p>
        </p:txBody>
      </p:sp>
      <p:sp>
        <p:nvSpPr>
          <p:cNvPr id="511" name="4. The following code fragment is intended to find the smallest value in arr[0] . . . arr[n-1].…"/>
          <p:cNvSpPr txBox="1"/>
          <p:nvPr>
            <p:ph type="body" idx="1"/>
          </p:nvPr>
        </p:nvSpPr>
        <p:spPr>
          <a:prstGeom prst="rect">
            <a:avLst/>
          </a:prstGeom>
          <a:solidFill>
            <a:schemeClr val="accent3">
              <a:hueOff val="-74787"/>
              <a:lumOff val="12067"/>
            </a:schemeClr>
          </a:solidFill>
        </p:spPr>
        <p:txBody>
          <a:bodyPr anchor="t"/>
          <a:lstStyle/>
          <a:p>
            <a:pPr marL="0" indent="0" defTabSz="429768">
              <a:lnSpc>
                <a:spcPts val="3600"/>
              </a:lnSpc>
              <a:spcBef>
                <a:spcPts val="1100"/>
              </a:spcBef>
              <a:buSzTx/>
              <a:buNone/>
              <a:defRPr sz="1692">
                <a:solidFill>
                  <a:srgbClr val="000000"/>
                </a:solidFill>
                <a:latin typeface="Times"/>
                <a:ea typeface="Times"/>
                <a:cs typeface="Times"/>
                <a:sym typeface="Times"/>
              </a:defRPr>
            </a:pPr>
            <a:r>
              <a:t>4. The following code fragment is intended to find the smallest value in </a:t>
            </a:r>
            <a:r>
              <a:rPr i="1"/>
              <a:t>arr</a:t>
            </a:r>
            <a:r>
              <a:t>[0] </a:t>
            </a:r>
            <a:r>
              <a:rPr sz="1034"/>
              <a:t>. . . </a:t>
            </a:r>
            <a:r>
              <a:rPr i="1"/>
              <a:t>arr</a:t>
            </a:r>
            <a:r>
              <a:t>[</a:t>
            </a:r>
            <a:r>
              <a:rPr i="1"/>
              <a:t>n</a:t>
            </a:r>
            <a:r>
              <a:t>-1]</a:t>
            </a:r>
            <a:r>
              <a:rPr sz="1034"/>
              <a:t>.</a:t>
            </a: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r>
              <a:rPr sz="1128"/>
              <a:t>This code is incorrect. For the segment to work as intended, which of the following medications could be made?</a:t>
            </a:r>
            <a:endParaRPr sz="1128"/>
          </a:p>
          <a:p>
            <a:pPr marL="0" indent="0" defTabSz="429768">
              <a:lnSpc>
                <a:spcPts val="2900"/>
              </a:lnSpc>
              <a:spcBef>
                <a:spcPts val="1100"/>
              </a:spcBef>
              <a:buSzTx/>
              <a:buNone/>
              <a:defRPr sz="1128">
                <a:solidFill>
                  <a:srgbClr val="000000"/>
                </a:solidFill>
                <a:latin typeface="Times"/>
                <a:ea typeface="Times"/>
                <a:cs typeface="Times"/>
                <a:sym typeface="Times"/>
              </a:defRPr>
            </a:pPr>
            <a:r>
              <a:t>                     I. Change the line                             II. Change the body of the while loop to                    III. Change the test for the </a:t>
            </a:r>
            <a:r>
              <a:rPr sz="939"/>
              <a:t>while </a:t>
            </a:r>
            <a:r>
              <a:t>loop as follows</a:t>
            </a:r>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to</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br>
              <a:rPr sz="1128"/>
            </a:br>
            <a:endParaRPr sz="1128"/>
          </a:p>
        </p:txBody>
      </p:sp>
      <p:sp>
        <p:nvSpPr>
          <p:cNvPr id="512" name="//Precondition: arr[0]...arr[n-1] initialized with integers.…"/>
          <p:cNvSpPr txBox="1"/>
          <p:nvPr/>
        </p:nvSpPr>
        <p:spPr>
          <a:xfrm>
            <a:off x="2063380" y="3296180"/>
            <a:ext cx="569304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arr[0]...arr[n-1] initialized with integers.</a:t>
            </a:r>
          </a:p>
          <a:p>
            <a:pPr algn="l">
              <a:defRPr i="1" sz="1200">
                <a:solidFill>
                  <a:srgbClr val="959395"/>
                </a:solidFill>
                <a:latin typeface="Courier New"/>
                <a:ea typeface="Courier New"/>
                <a:cs typeface="Courier New"/>
                <a:sym typeface="Courier New"/>
              </a:defRPr>
            </a:pPr>
            <a:r>
              <a:t>//              arr is an array, arr.length = n.</a:t>
            </a:r>
          </a:p>
          <a:p>
            <a:pPr algn="l">
              <a:defRPr i="1" sz="1200">
                <a:solidFill>
                  <a:srgbClr val="959395"/>
                </a:solidFill>
                <a:latin typeface="Courier New"/>
                <a:ea typeface="Courier New"/>
                <a:cs typeface="Courier New"/>
                <a:sym typeface="Courier New"/>
              </a:defRPr>
            </a:pPr>
            <a:r>
              <a:t>//Postcondition: min = smallest value in arr[0]...arr[n-1].</a:t>
            </a:r>
            <a:endParaRPr i="0">
              <a:solidFill>
                <a:srgbClr val="000000"/>
              </a:solidFill>
            </a:endParaRPr>
          </a:p>
        </p:txBody>
      </p:sp>
      <p:sp>
        <p:nvSpPr>
          <p:cNvPr id="513" name="int min = arr[0];…"/>
          <p:cNvSpPr txBox="1"/>
          <p:nvPr/>
        </p:nvSpPr>
        <p:spPr>
          <a:xfrm>
            <a:off x="2081175" y="3855448"/>
            <a:ext cx="2126309"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min = arr[</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(i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a:t>
            </a:r>
          </a:p>
        </p:txBody>
      </p:sp>
      <p:sp>
        <p:nvSpPr>
          <p:cNvPr id="514" name="int i = 1;"/>
          <p:cNvSpPr txBox="1"/>
          <p:nvPr/>
        </p:nvSpPr>
        <p:spPr>
          <a:xfrm>
            <a:off x="2124641" y="6669497"/>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p:txBody>
      </p:sp>
      <p:sp>
        <p:nvSpPr>
          <p:cNvPr id="515" name="int i = 0;"/>
          <p:cNvSpPr txBox="1"/>
          <p:nvPr/>
        </p:nvSpPr>
        <p:spPr>
          <a:xfrm>
            <a:off x="2124641" y="7290194"/>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p:txBody>
      </p:sp>
      <p:sp>
        <p:nvSpPr>
          <p:cNvPr id="516" name="{…"/>
          <p:cNvSpPr txBox="1"/>
          <p:nvPr/>
        </p:nvSpPr>
        <p:spPr>
          <a:xfrm>
            <a:off x="4050491" y="6605997"/>
            <a:ext cx="21263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p:txBody>
      </p:sp>
      <p:sp>
        <p:nvSpPr>
          <p:cNvPr id="517" name="while (i &lt;= n)"/>
          <p:cNvSpPr txBox="1"/>
          <p:nvPr/>
        </p:nvSpPr>
        <p:spPr>
          <a:xfrm>
            <a:off x="7114163" y="674096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(i &lt;= n)</a:t>
            </a:r>
          </a:p>
        </p:txBody>
      </p:sp>
      <p:sp>
        <p:nvSpPr>
          <p:cNvPr id="518" name="II…"/>
          <p:cNvSpPr txBox="1"/>
          <p:nvPr/>
        </p:nvSpPr>
        <p:spPr>
          <a:xfrm>
            <a:off x="6395535" y="4661960"/>
            <a:ext cx="479634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a:t>
            </a:r>
          </a:p>
          <a:p>
            <a:pPr algn="l">
              <a:defRPr sz="2500">
                <a:solidFill>
                  <a:srgbClr val="000000"/>
                </a:solidFill>
                <a:latin typeface="Times"/>
                <a:ea typeface="Times"/>
                <a:cs typeface="Times"/>
                <a:sym typeface="Times"/>
              </a:defRPr>
            </a:pPr>
            <a:r>
              <a:t>I skips 1 and causes out-of-boundary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8" grpId="1"/>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Exercises &amp; reviews"/>
          <p:cNvSpPr txBox="1"/>
          <p:nvPr>
            <p:ph type="title"/>
          </p:nvPr>
        </p:nvSpPr>
        <p:spPr>
          <a:prstGeom prst="rect">
            <a:avLst/>
          </a:prstGeom>
        </p:spPr>
        <p:txBody>
          <a:bodyPr/>
          <a:lstStyle/>
          <a:p>
            <a:pPr/>
            <a:r>
              <a:t>Exercises &amp; reviews</a:t>
            </a:r>
          </a:p>
        </p:txBody>
      </p:sp>
      <p:sp>
        <p:nvSpPr>
          <p:cNvPr id="521" name="5. You may assume that array arr1 contains elements arr1[0], arr1[1], . . . , arr1[N-1], where N = arr1.length.…"/>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You may assume that array </a:t>
            </a:r>
            <a:r>
              <a:rPr i="1"/>
              <a:t>arr1</a:t>
            </a:r>
            <a:r>
              <a:t> contains elements </a:t>
            </a:r>
            <a:r>
              <a:rPr i="1"/>
              <a:t>arr1</a:t>
            </a:r>
            <a:r>
              <a:t>[0], </a:t>
            </a:r>
            <a:r>
              <a:rPr i="1"/>
              <a:t>arr1</a:t>
            </a:r>
            <a:r>
              <a:t>[1], . . . , </a:t>
            </a:r>
            <a:r>
              <a:rPr i="1"/>
              <a:t>arr1</a:t>
            </a:r>
            <a:r>
              <a:t>[N-1], where </a:t>
            </a:r>
            <a:r>
              <a:rPr i="1"/>
              <a:t>N</a:t>
            </a:r>
            <a:r>
              <a:t> = </a:t>
            </a:r>
            <a:r>
              <a:rPr i="1"/>
              <a:t>arr1.length</a:t>
            </a:r>
            <a:r>
              <a: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array </a:t>
            </a:r>
            <a:r>
              <a:rPr i="1"/>
              <a:t>arr1</a:t>
            </a:r>
            <a:r>
              <a:t> initially contains the elements 0, 6, 0, 4, 0, 0, 2 in this order, what will </a:t>
            </a:r>
            <a:r>
              <a:rPr i="1"/>
              <a:t>arr2</a:t>
            </a:r>
            <a:r>
              <a:t> contain after execution of the code segment?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 0, 0, 0,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6, 4, 2, 4, 0, 0,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6, 0, 4, 0, 0,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6, 4, 2, 0, 0, 0, 0</a:t>
            </a:r>
            <a:br>
              <a:rPr sz="1200"/>
            </a:br>
            <a:endParaRPr sz="1200"/>
          </a:p>
        </p:txBody>
      </p:sp>
      <p:sp>
        <p:nvSpPr>
          <p:cNvPr id="522" name="int count = 0;…"/>
          <p:cNvSpPr txBox="1"/>
          <p:nvPr/>
        </p:nvSpPr>
        <p:spPr>
          <a:xfrm>
            <a:off x="2080241" y="3375610"/>
            <a:ext cx="30408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200">
                <a:solidFill>
                  <a:srgbClr val="000000"/>
                </a:solidFill>
                <a:latin typeface="Courier New"/>
                <a:ea typeface="Courier New"/>
                <a:cs typeface="Courier New"/>
                <a:sym typeface="Courier New"/>
              </a:defRPr>
            </a:pPr>
            <a:r>
              <a:t>    </a:t>
            </a:r>
            <a:r>
              <a:rPr b="1"/>
              <a:t>if</a:t>
            </a:r>
            <a:r>
              <a:t> (arr1[i]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arr1[count] = arr1[i];</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rPr b="1"/>
              <a:t>int</a:t>
            </a:r>
            <a:r>
              <a:t>[] arr2 = </a:t>
            </a:r>
            <a:r>
              <a:rPr b="1"/>
              <a:t>new int</a:t>
            </a:r>
            <a:r>
              <a:t>[count];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count; i++)</a:t>
            </a:r>
          </a:p>
          <a:p>
            <a:pPr algn="l">
              <a:defRPr sz="1200">
                <a:solidFill>
                  <a:srgbClr val="000000"/>
                </a:solidFill>
                <a:latin typeface="Courier New"/>
                <a:ea typeface="Courier New"/>
                <a:cs typeface="Courier New"/>
                <a:sym typeface="Courier New"/>
              </a:defRPr>
            </a:pPr>
            <a:r>
              <a:t>    arr2[i] = arr1[i];</a:t>
            </a:r>
          </a:p>
        </p:txBody>
      </p:sp>
      <p:sp>
        <p:nvSpPr>
          <p:cNvPr id="523" name="A…"/>
          <p:cNvSpPr txBox="1"/>
          <p:nvPr/>
        </p:nvSpPr>
        <p:spPr>
          <a:xfrm>
            <a:off x="6230435" y="6489699"/>
            <a:ext cx="499012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 good way to condense an array</a:t>
            </a:r>
          </a:p>
          <a:p>
            <a:pPr algn="l">
              <a:defRPr sz="2500">
                <a:solidFill>
                  <a:srgbClr val="000000"/>
                </a:solidFill>
                <a:latin typeface="Times"/>
                <a:ea typeface="Times"/>
                <a:cs typeface="Times"/>
                <a:sym typeface="Times"/>
              </a:defRPr>
            </a:pPr>
            <a:r>
              <a:t>Remember this “trick of two pointers”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3" grpId="1"/>
    </p:bldLst>
  </p:timing>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Exercises &amp; reviews"/>
          <p:cNvSpPr txBox="1"/>
          <p:nvPr>
            <p:ph type="title"/>
          </p:nvPr>
        </p:nvSpPr>
        <p:spPr>
          <a:prstGeom prst="rect">
            <a:avLst/>
          </a:prstGeom>
        </p:spPr>
        <p:txBody>
          <a:bodyPr/>
          <a:lstStyle/>
          <a:p>
            <a:pPr/>
            <a:r>
              <a:t>Exercises &amp; reviews</a:t>
            </a:r>
          </a:p>
        </p:txBody>
      </p:sp>
      <p:sp>
        <p:nvSpPr>
          <p:cNvPr id="526" name="6. Consider this program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Consider this program segment: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maximum number of times that </a:t>
            </a:r>
            <a:r>
              <a:rPr sz="1000"/>
              <a:t>SMALL </a:t>
            </a:r>
            <a:r>
              <a:t>can be printed?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k</a:t>
            </a:r>
            <a:r>
              <a:t> - 1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k</a:t>
            </a:r>
            <a:r>
              <a:t> - 2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k</a:t>
            </a:r>
            <a:br>
              <a:rPr sz="1200"/>
            </a:br>
            <a:endParaRPr sz="1200"/>
          </a:p>
        </p:txBody>
      </p:sp>
      <p:sp>
        <p:nvSpPr>
          <p:cNvPr id="527" name="for (int i = 2; i &lt;= k; i++)…"/>
          <p:cNvSpPr txBox="1"/>
          <p:nvPr/>
        </p:nvSpPr>
        <p:spPr>
          <a:xfrm>
            <a:off x="2014661" y="3267771"/>
            <a:ext cx="331522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2</a:t>
            </a:r>
            <a:r>
              <a:t>; i &lt;= k; i++)</a:t>
            </a:r>
          </a:p>
          <a:p>
            <a:pPr algn="l">
              <a:defRPr sz="1200">
                <a:solidFill>
                  <a:srgbClr val="000000"/>
                </a:solidFill>
                <a:latin typeface="Courier New"/>
                <a:ea typeface="Courier New"/>
                <a:cs typeface="Courier New"/>
                <a:sym typeface="Courier New"/>
              </a:defRPr>
            </a:pPr>
            <a:r>
              <a:t>    </a:t>
            </a:r>
            <a:r>
              <a:rPr b="1"/>
              <a:t>if</a:t>
            </a:r>
            <a:r>
              <a:t> (arr[i] &lt; someValue)</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"SMALL"</a:t>
            </a:r>
            <a:r>
              <a:t>);</a:t>
            </a:r>
          </a:p>
        </p:txBody>
      </p:sp>
      <p:sp>
        <p:nvSpPr>
          <p:cNvPr id="528" name="C…"/>
          <p:cNvSpPr txBox="1"/>
          <p:nvPr/>
        </p:nvSpPr>
        <p:spPr>
          <a:xfrm>
            <a:off x="7043235" y="6705599"/>
            <a:ext cx="36619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Don’t be distracted by the </a:t>
            </a:r>
            <a:r>
              <a:rPr i="1"/>
              <a:t>if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1"/>
    </p:bldLst>
  </p:timing>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Exercises &amp; reviews"/>
          <p:cNvSpPr txBox="1"/>
          <p:nvPr>
            <p:ph type="title"/>
          </p:nvPr>
        </p:nvSpPr>
        <p:spPr>
          <a:prstGeom prst="rect">
            <a:avLst/>
          </a:prstGeom>
        </p:spPr>
        <p:txBody>
          <a:bodyPr/>
          <a:lstStyle/>
          <a:p>
            <a:pPr/>
            <a:r>
              <a:t>Exercises &amp; reviews</a:t>
            </a:r>
          </a:p>
        </p:txBody>
      </p:sp>
      <p:sp>
        <p:nvSpPr>
          <p:cNvPr id="531" name="7. What will be output from the following code segment, assuming it is in the same class as the doSomething method?…"/>
          <p:cNvSpPr txBox="1"/>
          <p:nvPr>
            <p:ph type="body" idx="1"/>
          </p:nvPr>
        </p:nvSpPr>
        <p:spPr>
          <a:prstGeom prst="rect">
            <a:avLst/>
          </a:prstGeom>
          <a:solidFill>
            <a:schemeClr val="accent3">
              <a:hueOff val="-74787"/>
              <a:lumOff val="12067"/>
            </a:schemeClr>
          </a:solidFill>
        </p:spPr>
        <p:txBody>
          <a:bodyPr anchor="t"/>
          <a:lstStyle/>
          <a:p>
            <a:pPr marL="0" indent="0" defTabSz="438911">
              <a:lnSpc>
                <a:spcPts val="3700"/>
              </a:lnSpc>
              <a:spcBef>
                <a:spcPts val="1100"/>
              </a:spcBef>
              <a:buSzTx/>
              <a:buNone/>
              <a:defRPr sz="1727">
                <a:solidFill>
                  <a:srgbClr val="000000"/>
                </a:solidFill>
                <a:latin typeface="Times"/>
                <a:ea typeface="Times"/>
                <a:cs typeface="Times"/>
                <a:sym typeface="Times"/>
              </a:defRPr>
            </a:pPr>
            <a:r>
              <a:t>7. What will be output from the following code segment, assuming it is in the same class as the </a:t>
            </a:r>
            <a:r>
              <a:rPr i="1"/>
              <a:t>doSomething</a:t>
            </a:r>
            <a:r>
              <a:t> method?</a:t>
            </a:r>
          </a:p>
          <a:p>
            <a:pPr marL="0" indent="0" defTabSz="438911">
              <a:spcBef>
                <a:spcPts val="0"/>
              </a:spcBef>
              <a:buSzTx/>
              <a:buNone/>
              <a:defRPr sz="1056">
                <a:solidFill>
                  <a:srgbClr val="000000"/>
                </a:solidFill>
                <a:latin typeface="Helvetica"/>
                <a:ea typeface="Helvetica"/>
                <a:cs typeface="Helvetica"/>
                <a:sym typeface="Helvetica"/>
              </a:defRPr>
            </a:pPr>
            <a:endParaRPr sz="1152"/>
          </a:p>
          <a:p>
            <a:pPr marL="0" indent="780287" defTabSz="438911">
              <a:lnSpc>
                <a:spcPts val="3300"/>
              </a:lnSpc>
              <a:spcBef>
                <a:spcPts val="1100"/>
              </a:spcBef>
              <a:buSzTx/>
              <a:buNone/>
              <a:defRPr sz="1408">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000"/>
              </a:lnSpc>
              <a:spcBef>
                <a:spcPts val="1100"/>
              </a:spcBef>
              <a:buSzTx/>
              <a:buNone/>
              <a:tabLst>
                <a:tab pos="127000" algn="l"/>
                <a:tab pos="431800" algn="l"/>
              </a:tabLst>
              <a:defRPr sz="1152">
                <a:solidFill>
                  <a:srgbClr val="000000"/>
                </a:solidFill>
                <a:latin typeface="Times"/>
                <a:ea typeface="Times"/>
                <a:cs typeface="Times"/>
                <a:sym typeface="Times"/>
              </a:defRPr>
            </a:pP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(A)  0 0</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(B)  2 4</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(C)  1 3</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(D)  0 2</a:t>
            </a:r>
          </a:p>
          <a:p>
            <a:pPr marL="0" indent="780287" defTabSz="438911">
              <a:lnSpc>
                <a:spcPts val="3400"/>
              </a:lnSpc>
              <a:spcBef>
                <a:spcPts val="1100"/>
              </a:spcBef>
              <a:buSzTx/>
              <a:buNone/>
              <a:tabLst>
                <a:tab pos="127000" algn="l"/>
                <a:tab pos="431800" algn="l"/>
              </a:tabLst>
              <a:defRPr sz="1408">
                <a:solidFill>
                  <a:srgbClr val="000000"/>
                </a:solidFill>
                <a:latin typeface="Times"/>
                <a:ea typeface="Times"/>
                <a:cs typeface="Times"/>
                <a:sym typeface="Times"/>
              </a:defRPr>
            </a:pPr>
            <a:r>
              <a:rPr sz="1536"/>
              <a:t>(E)   0 3</a:t>
            </a:r>
            <a:br>
              <a:rPr sz="1152"/>
            </a:br>
            <a:endParaRPr sz="1152"/>
          </a:p>
        </p:txBody>
      </p:sp>
      <p:sp>
        <p:nvSpPr>
          <p:cNvPr id="532" name="int[] arr = {1, 2, 3, 4};…"/>
          <p:cNvSpPr txBox="1"/>
          <p:nvPr/>
        </p:nvSpPr>
        <p:spPr>
          <a:xfrm>
            <a:off x="2007133" y="3192459"/>
            <a:ext cx="3040857"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rPr>
                <a:solidFill>
                  <a:srgbClr val="021994"/>
                </a:solidFill>
              </a:rPr>
              <a:t>doSomething</a:t>
            </a:r>
            <a:r>
              <a:t>(arr);</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1</a:t>
            </a:r>
            <a:r>
              <a:t>] + </a:t>
            </a:r>
            <a:r>
              <a:rPr>
                <a:solidFill>
                  <a:srgbClr val="CD1D00"/>
                </a:solidFill>
              </a:rPr>
              <a:t>" "</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3</a:t>
            </a:r>
            <a:r>
              <a:t>]);</a:t>
            </a:r>
          </a:p>
        </p:txBody>
      </p:sp>
      <p:sp>
        <p:nvSpPr>
          <p:cNvPr id="533" name="public void doSomething(int[] list)…"/>
          <p:cNvSpPr txBox="1"/>
          <p:nvPr/>
        </p:nvSpPr>
        <p:spPr>
          <a:xfrm>
            <a:off x="2055415" y="4229987"/>
            <a:ext cx="368104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doSomething</a:t>
            </a:r>
            <a:r>
              <a:t>(</a:t>
            </a:r>
            <a:r>
              <a:rPr b="1"/>
              <a:t>int</a:t>
            </a:r>
            <a:r>
              <a:t>[] list)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b = list;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0</a:t>
            </a:r>
            <a:r>
              <a:t>; i &lt; b.length; i++)</a:t>
            </a:r>
          </a:p>
          <a:p>
            <a:pPr algn="l">
              <a:defRPr sz="1200">
                <a:solidFill>
                  <a:srgbClr val="000000"/>
                </a:solidFill>
                <a:latin typeface="Courier New"/>
                <a:ea typeface="Courier New"/>
                <a:cs typeface="Courier New"/>
                <a:sym typeface="Courier New"/>
              </a:defRPr>
            </a:pPr>
            <a:r>
              <a:t>        b[i] = i;</a:t>
            </a:r>
          </a:p>
          <a:p>
            <a:pPr algn="l">
              <a:defRPr sz="1200">
                <a:solidFill>
                  <a:srgbClr val="000000"/>
                </a:solidFill>
                <a:latin typeface="Courier New"/>
                <a:ea typeface="Courier New"/>
                <a:cs typeface="Courier New"/>
                <a:sym typeface="Courier New"/>
              </a:defRPr>
            </a:pPr>
            <a:r>
              <a:t>}</a:t>
            </a:r>
          </a:p>
        </p:txBody>
      </p:sp>
      <p:sp>
        <p:nvSpPr>
          <p:cNvPr id="534" name="C…"/>
          <p:cNvSpPr txBox="1"/>
          <p:nvPr/>
        </p:nvSpPr>
        <p:spPr>
          <a:xfrm>
            <a:off x="7043235" y="6515099"/>
            <a:ext cx="44172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Function parameter passing issue</a:t>
            </a:r>
          </a:p>
          <a:p>
            <a:pPr algn="l">
              <a:defRPr sz="2500">
                <a:solidFill>
                  <a:srgbClr val="000000"/>
                </a:solidFill>
                <a:latin typeface="Times"/>
                <a:ea typeface="Times"/>
                <a:cs typeface="Times"/>
                <a:sym typeface="Times"/>
              </a:defRPr>
            </a:pPr>
            <a:r>
              <a:t>Java always pass-by-value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troduction"/>
          <p:cNvSpPr txBox="1"/>
          <p:nvPr>
            <p:ph type="title"/>
          </p:nvPr>
        </p:nvSpPr>
        <p:spPr>
          <a:prstGeom prst="rect">
            <a:avLst/>
          </a:prstGeom>
        </p:spPr>
        <p:txBody>
          <a:bodyPr/>
          <a:lstStyle/>
          <a:p>
            <a:pPr/>
            <a:r>
              <a:t>Introduction</a:t>
            </a:r>
          </a:p>
        </p:txBody>
      </p:sp>
      <p:sp>
        <p:nvSpPr>
          <p:cNvPr id="144" name="What does this test want from you?…"/>
          <p:cNvSpPr txBox="1"/>
          <p:nvPr>
            <p:ph type="body" idx="1"/>
          </p:nvPr>
        </p:nvSpPr>
        <p:spPr>
          <a:prstGeom prst="rect">
            <a:avLst/>
          </a:prstGeom>
        </p:spPr>
        <p:txBody>
          <a:bodyPr/>
          <a:lstStyle/>
          <a:p>
            <a:pPr marL="491490" indent="-491490" defTabSz="393192">
              <a:spcBef>
                <a:spcPts val="3000"/>
              </a:spcBef>
              <a:buBlip>
                <a:blip r:embed="rId2"/>
              </a:buBlip>
              <a:defRPr sz="3096"/>
            </a:pPr>
            <a:r>
              <a:t>What does this test want from you?</a:t>
            </a:r>
          </a:p>
          <a:p>
            <a:pPr marL="742695" indent="-742695" defTabSz="393192">
              <a:spcBef>
                <a:spcPts val="3000"/>
              </a:spcBef>
              <a:buSzPct val="100000"/>
              <a:buAutoNum type="arabicPeriod" startAt="1"/>
              <a:defRPr sz="3096"/>
            </a:pPr>
            <a:r>
              <a:t>Data structure</a:t>
            </a:r>
          </a:p>
          <a:p>
            <a:pPr marL="742695" indent="-742695" defTabSz="393192">
              <a:spcBef>
                <a:spcPts val="3000"/>
              </a:spcBef>
              <a:buSzPct val="100000"/>
              <a:buAutoNum type="arabicPeriod" startAt="1"/>
              <a:defRPr sz="3096"/>
            </a:pPr>
            <a:r>
              <a:t>Algorithm</a:t>
            </a:r>
          </a:p>
          <a:p>
            <a:pPr marL="742695" indent="-742695" defTabSz="393192">
              <a:spcBef>
                <a:spcPts val="3000"/>
              </a:spcBef>
              <a:buSzPct val="100000"/>
              <a:buAutoNum type="arabicPeriod" startAt="1"/>
              <a:defRPr sz="3096"/>
            </a:pPr>
            <a:r>
              <a:t>Analysis</a:t>
            </a:r>
          </a:p>
          <a:p>
            <a:pPr marL="742695" indent="-742695" defTabSz="393192">
              <a:spcBef>
                <a:spcPts val="3000"/>
              </a:spcBef>
              <a:buSzPct val="100000"/>
              <a:buAutoNum type="arabicPeriod" startAt="1"/>
              <a:defRPr sz="3096"/>
            </a:pPr>
            <a:r>
              <a:t>Java stuffs</a:t>
            </a:r>
          </a:p>
          <a:p>
            <a:pPr marL="742695" indent="-742695" defTabSz="393192">
              <a:spcBef>
                <a:spcPts val="3000"/>
              </a:spcBef>
              <a:buSzPct val="100000"/>
              <a:buAutoNum type="arabicPeriod" startAt="1"/>
              <a:defRPr sz="3096"/>
            </a:pPr>
            <a:r>
              <a:t>Object-Oriented programming</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Exercises &amp; reviews"/>
          <p:cNvSpPr txBox="1"/>
          <p:nvPr>
            <p:ph type="title"/>
          </p:nvPr>
        </p:nvSpPr>
        <p:spPr>
          <a:prstGeom prst="rect">
            <a:avLst/>
          </a:prstGeom>
        </p:spPr>
        <p:txBody>
          <a:bodyPr/>
          <a:lstStyle/>
          <a:p>
            <a:pPr/>
            <a:r>
              <a:t>Exercises &amp; reviews</a:t>
            </a:r>
          </a:p>
        </p:txBody>
      </p:sp>
      <p:sp>
        <p:nvSpPr>
          <p:cNvPr id="537" name="8. Consider writing a program that reads the lines of any text file into a sequential list of lines. Which of the following is a good reason to implement the list with an ArrayList of String objects rather than an array of String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writing a program that reads the lines of any text file into a sequential list of lines. Which of the following is a good reason to implement the list with an </a:t>
            </a:r>
            <a:r>
              <a:rPr i="1"/>
              <a:t>ArrayList</a:t>
            </a:r>
            <a:r>
              <a:t> of </a:t>
            </a:r>
            <a:r>
              <a:rPr i="1"/>
              <a:t>String</a:t>
            </a:r>
            <a:r>
              <a:t> objects rather than an </a:t>
            </a:r>
            <a:r>
              <a:rPr i="1"/>
              <a:t>array</a:t>
            </a:r>
            <a:r>
              <a:t> of </a:t>
            </a:r>
            <a:r>
              <a:rPr i="1"/>
              <a:t>String</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a:t>
            </a:r>
            <a:r>
              <a:rPr i="1"/>
              <a:t>get</a:t>
            </a:r>
            <a:r>
              <a:t> and </a:t>
            </a:r>
            <a:r>
              <a:rPr i="1"/>
              <a:t>set</a:t>
            </a:r>
            <a:r>
              <a:t> methods of </a:t>
            </a:r>
            <a:r>
              <a:rPr i="1"/>
              <a:t>ArrayList</a:t>
            </a:r>
            <a:r>
              <a:t> are more convenient than the [] notation for arrays.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size</a:t>
            </a:r>
            <a:r>
              <a:t> method of </a:t>
            </a:r>
            <a:r>
              <a:rPr i="1"/>
              <a:t>ArrayList</a:t>
            </a:r>
            <a:r>
              <a:t> provides instant access to the length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a:t>
            </a:r>
            <a:r>
              <a:rPr i="1"/>
              <a:t>ArrayList</a:t>
            </a:r>
            <a:r>
              <a:t> can contain objects of any type, which leads to greater generality.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any particular text file is unexpectedly long, the </a:t>
            </a:r>
            <a:r>
              <a:rPr i="1"/>
              <a:t>ArrayList</a:t>
            </a:r>
            <a:r>
              <a:t> will automatically be resized. The array, by contrast, may go out of bounds.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 </a:t>
            </a:r>
            <a:r>
              <a:rPr i="1" sz="1600"/>
              <a:t>String</a:t>
            </a:r>
            <a:r>
              <a:rPr sz="1600"/>
              <a:t> methods are easier to use with an </a:t>
            </a:r>
            <a:r>
              <a:rPr i="1" sz="1600"/>
              <a:t>ArrayList</a:t>
            </a:r>
            <a:r>
              <a:rPr sz="1600"/>
              <a:t> than with an array.</a:t>
            </a:r>
            <a:br>
              <a:rPr sz="1200"/>
            </a:br>
            <a:endParaRPr sz="1200"/>
          </a:p>
        </p:txBody>
      </p:sp>
      <p:sp>
        <p:nvSpPr>
          <p:cNvPr id="538" name="D…"/>
          <p:cNvSpPr txBox="1"/>
          <p:nvPr/>
        </p:nvSpPr>
        <p:spPr>
          <a:xfrm>
            <a:off x="5963735" y="6083300"/>
            <a:ext cx="4325827"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Remember that ArrayList has</a:t>
            </a:r>
          </a:p>
          <a:p>
            <a:pPr algn="l">
              <a:defRPr sz="2500">
                <a:solidFill>
                  <a:srgbClr val="000000"/>
                </a:solidFill>
                <a:latin typeface="Times"/>
                <a:ea typeface="Times"/>
                <a:cs typeface="Times"/>
                <a:sym typeface="Times"/>
              </a:defRPr>
            </a:pPr>
            <a:r>
              <a:t>assistant functions and helps to</a:t>
            </a:r>
          </a:p>
          <a:p>
            <a:pPr algn="l">
              <a:defRPr sz="2500">
                <a:solidFill>
                  <a:srgbClr val="000000"/>
                </a:solidFill>
                <a:latin typeface="Times"/>
                <a:ea typeface="Times"/>
                <a:cs typeface="Times"/>
                <a:sym typeface="Times"/>
              </a:defRPr>
            </a:pPr>
            <a:r>
              <a:t>allocate memory automatically?</a:t>
            </a:r>
          </a:p>
          <a:p>
            <a:pPr algn="l">
              <a:defRPr sz="2500">
                <a:solidFill>
                  <a:srgbClr val="000000"/>
                </a:solidFill>
                <a:latin typeface="Times"/>
                <a:ea typeface="Times"/>
                <a:cs typeface="Times"/>
                <a:sym typeface="Times"/>
              </a:defRPr>
            </a:pPr>
            <a:r>
              <a:t>Actually, ArrayList has a default</a:t>
            </a:r>
          </a:p>
          <a:p>
            <a:pPr algn="l">
              <a:defRPr sz="2500">
                <a:solidFill>
                  <a:srgbClr val="000000"/>
                </a:solidFill>
                <a:latin typeface="Times"/>
                <a:ea typeface="Times"/>
                <a:cs typeface="Times"/>
                <a:sym typeface="Times"/>
              </a:defRPr>
            </a:pPr>
            <a:r>
              <a:t>size (and I don’t know why)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8" grpId="1"/>
    </p:bldLst>
  </p:timing>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Exercises &amp; reviews"/>
          <p:cNvSpPr txBox="1"/>
          <p:nvPr>
            <p:ph type="title"/>
          </p:nvPr>
        </p:nvSpPr>
        <p:spPr>
          <a:prstGeom prst="rect">
            <a:avLst/>
          </a:prstGeom>
        </p:spPr>
        <p:txBody>
          <a:bodyPr/>
          <a:lstStyle/>
          <a:p>
            <a:pPr/>
            <a:r>
              <a:t>Exercises &amp; reviews</a:t>
            </a:r>
          </a:p>
        </p:txBody>
      </p:sp>
      <p:sp>
        <p:nvSpPr>
          <p:cNvPr id="541" name="9. Consider writing a program that produces statistics for long lists of numerical data. Which of the following is the best reason to implement each list with an array of int (or double), rather than an ArrayList of Integer (or Doubl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Consider writing a program that produces statistics for long lists of numerical data. Which of the following is the best reason to implement each list with an array of </a:t>
            </a:r>
            <a:r>
              <a:rPr i="1"/>
              <a:t>int</a:t>
            </a:r>
            <a:r>
              <a:t> (or </a:t>
            </a:r>
            <a:r>
              <a:rPr i="1"/>
              <a:t>double</a:t>
            </a:r>
            <a:r>
              <a:t>), rather than an </a:t>
            </a:r>
            <a:r>
              <a:rPr i="1"/>
              <a:t>ArrayList</a:t>
            </a:r>
            <a:r>
              <a:t> of </a:t>
            </a:r>
            <a:r>
              <a:rPr i="1"/>
              <a:t>Integer</a:t>
            </a:r>
            <a:r>
              <a:t> (or </a:t>
            </a:r>
            <a:r>
              <a:rPr i="1"/>
              <a:t>Double</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array of primitive number types is more efficient to manipulate than an </a:t>
            </a:r>
            <a:r>
              <a:rPr i="1"/>
              <a:t>ArrayList</a:t>
            </a:r>
            <a:r>
              <a:t> of wrapper objects that contain numbers.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Insertion of new elements into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Removal of elements from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Accessing individual elements in the middle of a list is easier for an array than for an </a:t>
            </a:r>
            <a:r>
              <a:rPr i="1"/>
              <a:t>ArrayList</a:t>
            </a:r>
            <a:r>
              <a:t>.</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Accessing all the elements is more efficient in an array than in an </a:t>
            </a:r>
            <a:r>
              <a:rPr i="1" sz="1600"/>
              <a:t>ArrayList</a:t>
            </a:r>
            <a:r>
              <a:rPr sz="1600"/>
              <a:t>.</a:t>
            </a:r>
            <a:br>
              <a:rPr sz="1200"/>
            </a:br>
            <a:endParaRPr sz="1200"/>
          </a:p>
        </p:txBody>
      </p:sp>
      <p:sp>
        <p:nvSpPr>
          <p:cNvPr id="542" name="A…"/>
          <p:cNvSpPr txBox="1"/>
          <p:nvPr/>
        </p:nvSpPr>
        <p:spPr>
          <a:xfrm>
            <a:off x="7043235" y="6515099"/>
            <a:ext cx="4301487"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Did you realize those “Integer”?</a:t>
            </a:r>
          </a:p>
          <a:p>
            <a:pPr algn="l">
              <a:defRPr sz="2500">
                <a:solidFill>
                  <a:srgbClr val="000000"/>
                </a:solidFill>
                <a:latin typeface="Times"/>
                <a:ea typeface="Times"/>
                <a:cs typeface="Times"/>
                <a:sym typeface="Times"/>
              </a:defRPr>
            </a:pPr>
            <a:r>
              <a:t>Other 4 options are incorrect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2" grpId="1"/>
    </p:bldLst>
  </p:timing>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Exercises &amp; reviews"/>
          <p:cNvSpPr txBox="1"/>
          <p:nvPr>
            <p:ph type="title"/>
          </p:nvPr>
        </p:nvSpPr>
        <p:spPr>
          <a:prstGeom prst="rect">
            <a:avLst/>
          </a:prstGeom>
        </p:spPr>
        <p:txBody>
          <a:bodyPr/>
          <a:lstStyle/>
          <a:p>
            <a:pPr/>
            <a:r>
              <a:t>Exercises &amp; reviews</a:t>
            </a:r>
          </a:p>
        </p:txBody>
      </p:sp>
      <p:sp>
        <p:nvSpPr>
          <p:cNvPr id="545" name="10. Refer to method match below:…"/>
          <p:cNvSpPr txBox="1"/>
          <p:nvPr>
            <p:ph type="body" idx="1"/>
          </p:nvPr>
        </p:nvSpPr>
        <p:spPr>
          <a:prstGeom prst="rect">
            <a:avLst/>
          </a:prstGeom>
          <a:solidFill>
            <a:schemeClr val="accent3">
              <a:hueOff val="-74787"/>
              <a:lumOff val="12067"/>
            </a:schemeClr>
          </a:solidFill>
        </p:spPr>
        <p:txBody>
          <a:bodyPr anchor="t"/>
          <a:lstStyle/>
          <a:p>
            <a:pPr marL="0" indent="0" defTabSz="347472">
              <a:lnSpc>
                <a:spcPts val="2900"/>
              </a:lnSpc>
              <a:spcBef>
                <a:spcPts val="900"/>
              </a:spcBef>
              <a:buSzTx/>
              <a:buNone/>
              <a:defRPr sz="1368">
                <a:solidFill>
                  <a:srgbClr val="000000"/>
                </a:solidFill>
                <a:latin typeface="Times"/>
                <a:ea typeface="Times"/>
                <a:cs typeface="Times"/>
                <a:sym typeface="Times"/>
              </a:defRPr>
            </a:pPr>
            <a:r>
              <a:t>10. Refer to method </a:t>
            </a:r>
            <a:r>
              <a:rPr i="1"/>
              <a:t>match</a:t>
            </a:r>
            <a:r>
              <a:t> below:</a:t>
            </a:r>
          </a:p>
          <a:p>
            <a:pPr marL="0" indent="0" defTabSz="347472">
              <a:spcBef>
                <a:spcPts val="0"/>
              </a:spcBef>
              <a:buSzTx/>
              <a:buNone/>
              <a:defRPr sz="835">
                <a:solidFill>
                  <a:srgbClr val="000000"/>
                </a:solidFill>
                <a:latin typeface="Helvetica"/>
                <a:ea typeface="Helvetica"/>
                <a:cs typeface="Helvetica"/>
                <a:sym typeface="Helvetica"/>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(A)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(B)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(C)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(D)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114">
                <a:solidFill>
                  <a:srgbClr val="000000"/>
                </a:solidFill>
                <a:latin typeface="Times"/>
                <a:ea typeface="Times"/>
                <a:cs typeface="Times"/>
                <a:sym typeface="Times"/>
              </a:defRPr>
            </a:pPr>
            <a:r>
              <a:rPr sz="1216"/>
              <a:t>(E)   </a:t>
            </a:r>
            <a:r>
              <a:rPr i="1" sz="1216"/>
              <a:t>v</a:t>
            </a:r>
            <a:r>
              <a:rPr sz="1216"/>
              <a:t>[0]..</a:t>
            </a:r>
            <a:r>
              <a:rPr i="1" sz="1216"/>
              <a:t>v</a:t>
            </a:r>
            <a:r>
              <a:rPr sz="1216"/>
              <a:t>[</a:t>
            </a:r>
            <a:r>
              <a:rPr i="1" sz="1216"/>
              <a:t>N</a:t>
            </a:r>
            <a:r>
              <a:rPr sz="1216"/>
              <a:t>-1] and </a:t>
            </a:r>
            <a:r>
              <a:rPr i="1" sz="1216"/>
              <a:t>w</a:t>
            </a:r>
            <a:r>
              <a:rPr sz="1216"/>
              <a:t>[0]..</a:t>
            </a:r>
            <a:r>
              <a:rPr i="1" sz="1216"/>
              <a:t>w</a:t>
            </a:r>
            <a:r>
              <a:rPr sz="1216"/>
              <a:t>[</a:t>
            </a:r>
            <a:r>
              <a:rPr i="1" sz="1216"/>
              <a:t>M</a:t>
            </a:r>
            <a:r>
              <a:rPr sz="1216"/>
              <a:t>-1] contain no common value, </a:t>
            </a:r>
            <a:r>
              <a:rPr i="1" sz="1216"/>
              <a:t>vIndex</a:t>
            </a:r>
            <a:r>
              <a:rPr sz="1216"/>
              <a:t> &lt;= </a:t>
            </a:r>
            <a:r>
              <a:rPr i="1" sz="1216"/>
              <a:t>N</a:t>
            </a:r>
            <a:r>
              <a:rPr sz="1216"/>
              <a:t> and  </a:t>
            </a:r>
            <a:r>
              <a:rPr i="1" sz="1216"/>
              <a:t>wIndex</a:t>
            </a:r>
            <a:r>
              <a:rPr sz="1216"/>
              <a:t> &lt;= </a:t>
            </a:r>
            <a:r>
              <a:rPr i="1" sz="1216"/>
              <a:t>M</a:t>
            </a:r>
            <a:r>
              <a:rPr sz="1216"/>
              <a:t>.</a:t>
            </a:r>
            <a:br>
              <a:rPr sz="912"/>
            </a:br>
            <a:endParaRPr sz="912"/>
          </a:p>
        </p:txBody>
      </p:sp>
      <p:sp>
        <p:nvSpPr>
          <p:cNvPr id="546" name="//Precondition: v[0]..v[N-1] and w[0]..w[M-1] initialized with…"/>
          <p:cNvSpPr txBox="1"/>
          <p:nvPr/>
        </p:nvSpPr>
        <p:spPr>
          <a:xfrm>
            <a:off x="2079810" y="3127849"/>
            <a:ext cx="624177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v[0]..v[N-1] and w[0]..w[M-1] initialized with</a:t>
            </a:r>
          </a:p>
          <a:p>
            <a:pPr algn="l">
              <a:defRPr i="1" sz="1200">
                <a:solidFill>
                  <a:srgbClr val="959395"/>
                </a:solidFill>
                <a:latin typeface="Courier New"/>
                <a:ea typeface="Courier New"/>
                <a:cs typeface="Courier New"/>
                <a:sym typeface="Courier New"/>
              </a:defRPr>
            </a:pPr>
            <a:r>
              <a:t>//              integers. v[0] &lt; v[1] &lt; .. &lt; v[N-1] and</a:t>
            </a:r>
          </a:p>
          <a:p>
            <a:pPr algn="l">
              <a:defRPr i="1" sz="1200">
                <a:solidFill>
                  <a:srgbClr val="959395"/>
                </a:solidFill>
                <a:latin typeface="Courier New"/>
                <a:ea typeface="Courier New"/>
                <a:cs typeface="Courier New"/>
                <a:sym typeface="Courier New"/>
              </a:defRPr>
            </a:pPr>
            <a:r>
              <a:t>//              w[0] &lt; w[1] &lt; .. &lt; w[M-1].</a:t>
            </a:r>
          </a:p>
          <a:p>
            <a:pPr algn="l">
              <a:defRPr i="1" sz="1200">
                <a:solidFill>
                  <a:srgbClr val="959395"/>
                </a:solidFill>
                <a:latin typeface="Courier New"/>
                <a:ea typeface="Courier New"/>
                <a:cs typeface="Courier New"/>
                <a:sym typeface="Courier New"/>
              </a:defRPr>
            </a:pPr>
            <a:r>
              <a:t>//Postcondition: Returns true if there is an integer k that occurs</a:t>
            </a:r>
          </a:p>
          <a:p>
            <a:pPr algn="l">
              <a:defRPr i="1" sz="1200">
                <a:solidFill>
                  <a:srgbClr val="959395"/>
                </a:solidFill>
                <a:latin typeface="Courier New"/>
                <a:ea typeface="Courier New"/>
                <a:cs typeface="Courier New"/>
                <a:sym typeface="Courier New"/>
              </a:defRPr>
            </a:pPr>
            <a:r>
              <a:t>//              in both arrays, otherwise returns false.</a:t>
            </a:r>
            <a:endParaRPr i="0">
              <a:solidFill>
                <a:srgbClr val="000000"/>
              </a:solidFill>
            </a:endParaRPr>
          </a:p>
        </p:txBody>
      </p:sp>
      <p:sp>
        <p:nvSpPr>
          <p:cNvPr id="547" name="public static boolean match(int[] v, int[] w, int N, int M)…"/>
          <p:cNvSpPr txBox="1"/>
          <p:nvPr/>
        </p:nvSpPr>
        <p:spPr>
          <a:xfrm>
            <a:off x="2076573" y="4031350"/>
            <a:ext cx="5601594"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boolean</a:t>
            </a:r>
            <a:r>
              <a:t> </a:t>
            </a:r>
            <a:r>
              <a:rPr>
                <a:solidFill>
                  <a:srgbClr val="021994"/>
                </a:solidFill>
              </a:rPr>
              <a:t>match</a:t>
            </a:r>
            <a:r>
              <a:t>(</a:t>
            </a:r>
            <a:r>
              <a:rPr b="1"/>
              <a:t>int</a:t>
            </a:r>
            <a:r>
              <a:t>[] v, </a:t>
            </a:r>
            <a:r>
              <a:rPr b="1"/>
              <a:t>int</a:t>
            </a:r>
            <a:r>
              <a:t>[] w, </a:t>
            </a:r>
            <a:r>
              <a:rPr b="1"/>
              <a:t>int</a:t>
            </a:r>
            <a:r>
              <a:t> N, </a:t>
            </a:r>
            <a:r>
              <a:rPr b="1"/>
              <a:t>int</a:t>
            </a:r>
            <a:r>
              <a:t> M)</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vIndex = </a:t>
            </a:r>
            <a:r>
              <a:rPr>
                <a:solidFill>
                  <a:srgbClr val="BF8F00"/>
                </a:solidFill>
              </a:rPr>
              <a:t>0</a:t>
            </a:r>
            <a:r>
              <a:t>, wIndex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(vIndex &lt; N &amp;&amp; wIndex &lt; M)</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if</a:t>
            </a:r>
            <a:r>
              <a:t> (v[vIndex] == w[wIndex])</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true</a:t>
            </a:r>
            <a:r>
              <a:t>;</a:t>
            </a:r>
          </a:p>
          <a:p>
            <a:pPr algn="l">
              <a:defRPr sz="1200">
                <a:solidFill>
                  <a:srgbClr val="000000"/>
                </a:solidFill>
                <a:latin typeface="Courier New"/>
                <a:ea typeface="Courier New"/>
                <a:cs typeface="Courier New"/>
                <a:sym typeface="Courier New"/>
              </a:defRPr>
            </a:pPr>
            <a:r>
              <a:t>        </a:t>
            </a:r>
            <a:r>
              <a:rPr b="1"/>
              <a:t>else if</a:t>
            </a:r>
            <a:r>
              <a:t> (v[vIndex] &lt; w[wIndex])</a:t>
            </a:r>
          </a:p>
          <a:p>
            <a:pPr algn="l">
              <a:defRPr sz="1200">
                <a:solidFill>
                  <a:srgbClr val="000000"/>
                </a:solidFill>
                <a:latin typeface="Courier New"/>
                <a:ea typeface="Courier New"/>
                <a:cs typeface="Courier New"/>
                <a:sym typeface="Courier New"/>
              </a:defRPr>
            </a:pPr>
            <a:r>
              <a:t>            vIndex++;</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wIndex++;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false</a:t>
            </a:r>
            <a:r>
              <a:t>;</a:t>
            </a:r>
          </a:p>
          <a:p>
            <a:pPr algn="l">
              <a:defRPr sz="1200">
                <a:solidFill>
                  <a:srgbClr val="000000"/>
                </a:solidFill>
                <a:latin typeface="Courier New"/>
                <a:ea typeface="Courier New"/>
                <a:cs typeface="Courier New"/>
                <a:sym typeface="Courier New"/>
              </a:defRPr>
            </a:pPr>
            <a:r>
              <a:t>}</a:t>
            </a:r>
          </a:p>
        </p:txBody>
      </p:sp>
      <p:sp>
        <p:nvSpPr>
          <p:cNvPr id="548" name="A…"/>
          <p:cNvSpPr txBox="1"/>
          <p:nvPr/>
        </p:nvSpPr>
        <p:spPr>
          <a:xfrm>
            <a:off x="6509835" y="4680899"/>
            <a:ext cx="515414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I did it wrong. I chose C — it</a:t>
            </a:r>
          </a:p>
          <a:p>
            <a:pPr algn="l">
              <a:defRPr sz="2500">
                <a:solidFill>
                  <a:srgbClr val="000000"/>
                </a:solidFill>
                <a:latin typeface="Times"/>
                <a:ea typeface="Times"/>
                <a:cs typeface="Times"/>
                <a:sym typeface="Times"/>
              </a:defRPr>
            </a:pPr>
            <a:r>
              <a:t>is a matter of how to understand “&lt;=N”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8" grpId="1"/>
    </p:bldLst>
  </p:timing>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Exercises &amp; reviews"/>
          <p:cNvSpPr txBox="1"/>
          <p:nvPr>
            <p:ph type="title"/>
          </p:nvPr>
        </p:nvSpPr>
        <p:spPr>
          <a:prstGeom prst="rect">
            <a:avLst/>
          </a:prstGeom>
        </p:spPr>
        <p:txBody>
          <a:bodyPr/>
          <a:lstStyle/>
          <a:p>
            <a:pPr/>
            <a:r>
              <a:t>Exercises &amp; reviews</a:t>
            </a:r>
          </a:p>
        </p:txBody>
      </p:sp>
      <p:sp>
        <p:nvSpPr>
          <p:cNvPr id="551" name="11. Consider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these declarations: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statement will cause an error?</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52" name="ArrayList&lt;String&gt; stringList = new ArrayList&lt;String&gt;();…"/>
          <p:cNvSpPr txBox="1"/>
          <p:nvPr/>
        </p:nvSpPr>
        <p:spPr>
          <a:xfrm>
            <a:off x="2065774" y="3220423"/>
            <a:ext cx="52357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ArrayList&lt;String&gt; stringList = </a:t>
            </a:r>
            <a:r>
              <a:rPr b="1"/>
              <a:t>new</a:t>
            </a:r>
            <a:r>
              <a:t> ArrayList&lt;String&gt;();</a:t>
            </a:r>
          </a:p>
          <a:p>
            <a:pPr algn="l">
              <a:defRPr sz="1200">
                <a:solidFill>
                  <a:srgbClr val="000000"/>
                </a:solidFill>
                <a:latin typeface="Courier New"/>
                <a:ea typeface="Courier New"/>
                <a:cs typeface="Courier New"/>
                <a:sym typeface="Courier New"/>
              </a:defRPr>
            </a:pPr>
            <a:r>
              <a:t>String ch = </a:t>
            </a:r>
            <a:r>
              <a:rPr>
                <a:solidFill>
                  <a:srgbClr val="CD1D00"/>
                </a:solidFill>
              </a:rPr>
              <a:t>" "</a:t>
            </a:r>
            <a:r>
              <a:t>;</a:t>
            </a:r>
          </a:p>
          <a:p>
            <a:pPr algn="l">
              <a:defRPr sz="1200">
                <a:solidFill>
                  <a:srgbClr val="000000"/>
                </a:solidFill>
                <a:latin typeface="Courier New"/>
                <a:ea typeface="Courier New"/>
                <a:cs typeface="Courier New"/>
                <a:sym typeface="Courier New"/>
              </a:defRPr>
            </a:pPr>
            <a:r>
              <a:t>Integer intOb = </a:t>
            </a:r>
            <a:r>
              <a:rPr b="1"/>
              <a:t>new</a:t>
            </a:r>
            <a:r>
              <a:t> </a:t>
            </a:r>
            <a:r>
              <a:rPr>
                <a:solidFill>
                  <a:srgbClr val="021994"/>
                </a:solidFill>
              </a:rPr>
              <a:t>Integer</a:t>
            </a:r>
            <a:r>
              <a:t>(</a:t>
            </a:r>
            <a:r>
              <a:rPr>
                <a:solidFill>
                  <a:srgbClr val="BF8F00"/>
                </a:solidFill>
              </a:rPr>
              <a:t>5</a:t>
            </a:r>
            <a:r>
              <a:t>);</a:t>
            </a:r>
          </a:p>
        </p:txBody>
      </p:sp>
      <p:sp>
        <p:nvSpPr>
          <p:cNvPr id="553" name="strList.add(ch);"/>
          <p:cNvSpPr txBox="1"/>
          <p:nvPr/>
        </p:nvSpPr>
        <p:spPr>
          <a:xfrm>
            <a:off x="2502053" y="4510448"/>
            <a:ext cx="21872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a:t>
            </a:r>
          </a:p>
        </p:txBody>
      </p:sp>
      <p:sp>
        <p:nvSpPr>
          <p:cNvPr id="554" name="strList.add(new String(&quot;handy andy&quot;));"/>
          <p:cNvSpPr txBox="1"/>
          <p:nvPr/>
        </p:nvSpPr>
        <p:spPr>
          <a:xfrm>
            <a:off x="2506503" y="4903877"/>
            <a:ext cx="48699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CD1D00"/>
                </a:solidFill>
                <a:latin typeface="Courier New"/>
                <a:ea typeface="Courier New"/>
                <a:cs typeface="Courier New"/>
                <a:sym typeface="Courier New"/>
              </a:defRPr>
            </a:pPr>
            <a:r>
              <a:rPr>
                <a:solidFill>
                  <a:srgbClr val="000000"/>
                </a:solidFill>
              </a:rPr>
              <a:t>strList.</a:t>
            </a:r>
            <a:r>
              <a:rPr>
                <a:solidFill>
                  <a:srgbClr val="021994"/>
                </a:solidFill>
              </a:rPr>
              <a:t>add</a:t>
            </a:r>
            <a:r>
              <a:rPr>
                <a:solidFill>
                  <a:srgbClr val="000000"/>
                </a:solidFill>
              </a:rPr>
              <a:t>(</a:t>
            </a:r>
            <a:r>
              <a:rPr b="1">
                <a:solidFill>
                  <a:srgbClr val="000000"/>
                </a:solidFill>
              </a:rPr>
              <a:t>new</a:t>
            </a:r>
            <a:r>
              <a:rPr>
                <a:solidFill>
                  <a:srgbClr val="000000"/>
                </a:solidFill>
              </a:rPr>
              <a:t> </a:t>
            </a:r>
            <a:r>
              <a:rPr>
                <a:solidFill>
                  <a:srgbClr val="021994"/>
                </a:solidFill>
              </a:rPr>
              <a:t>String</a:t>
            </a:r>
            <a:r>
              <a:rPr>
                <a:solidFill>
                  <a:srgbClr val="000000"/>
                </a:solidFill>
              </a:rPr>
              <a:t>(</a:t>
            </a:r>
            <a:r>
              <a:t>"handy andy"</a:t>
            </a:r>
            <a:r>
              <a:rPr>
                <a:solidFill>
                  <a:srgbClr val="000000"/>
                </a:solidFill>
              </a:rPr>
              <a:t>));</a:t>
            </a:r>
            <a:endParaRPr>
              <a:solidFill>
                <a:srgbClr val="000000"/>
              </a:solidFill>
            </a:endParaRPr>
          </a:p>
        </p:txBody>
      </p:sp>
      <p:sp>
        <p:nvSpPr>
          <p:cNvPr id="555" name="strList.add(intOb.toString());"/>
          <p:cNvSpPr txBox="1"/>
          <p:nvPr/>
        </p:nvSpPr>
        <p:spPr>
          <a:xfrm>
            <a:off x="2514789" y="5285666"/>
            <a:ext cx="38944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a:t>
            </a:r>
            <a:r>
              <a:rPr>
                <a:solidFill>
                  <a:srgbClr val="021994"/>
                </a:solidFill>
              </a:rPr>
              <a:t>toString</a:t>
            </a:r>
            <a:r>
              <a:t>());</a:t>
            </a:r>
          </a:p>
        </p:txBody>
      </p:sp>
      <p:sp>
        <p:nvSpPr>
          <p:cNvPr id="556" name="strList.add(ch + 8);"/>
          <p:cNvSpPr txBox="1"/>
          <p:nvPr/>
        </p:nvSpPr>
        <p:spPr>
          <a:xfrm>
            <a:off x="2523310" y="5686393"/>
            <a:ext cx="267503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 + </a:t>
            </a:r>
            <a:r>
              <a:rPr>
                <a:solidFill>
                  <a:srgbClr val="BF8F00"/>
                </a:solidFill>
              </a:rPr>
              <a:t>8</a:t>
            </a:r>
            <a:r>
              <a:t>);</a:t>
            </a:r>
          </a:p>
        </p:txBody>
      </p:sp>
      <p:sp>
        <p:nvSpPr>
          <p:cNvPr id="557" name="strList.add(intOb + 8);"/>
          <p:cNvSpPr txBox="1"/>
          <p:nvPr/>
        </p:nvSpPr>
        <p:spPr>
          <a:xfrm>
            <a:off x="2528865" y="6086283"/>
            <a:ext cx="304085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 + </a:t>
            </a:r>
            <a:r>
              <a:rPr>
                <a:solidFill>
                  <a:srgbClr val="BF8F00"/>
                </a:solidFill>
              </a:rPr>
              <a:t>8</a:t>
            </a:r>
            <a:r>
              <a:t>);</a:t>
            </a:r>
          </a:p>
        </p:txBody>
      </p:sp>
      <p:sp>
        <p:nvSpPr>
          <p:cNvPr id="558" name="E…"/>
          <p:cNvSpPr txBox="1"/>
          <p:nvPr/>
        </p:nvSpPr>
        <p:spPr>
          <a:xfrm>
            <a:off x="6065335" y="6807199"/>
            <a:ext cx="514329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String + int makes a String (appending)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8" grpId="1"/>
    </p:bldLst>
  </p:timing>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Exercises &amp; reviews"/>
          <p:cNvSpPr txBox="1"/>
          <p:nvPr>
            <p:ph type="title"/>
          </p:nvPr>
        </p:nvSpPr>
        <p:spPr>
          <a:prstGeom prst="rect">
            <a:avLst/>
          </a:prstGeom>
        </p:spPr>
        <p:txBody>
          <a:bodyPr/>
          <a:lstStyle/>
          <a:p>
            <a:pPr/>
            <a:r>
              <a:t>Exercises &amp; reviews</a:t>
            </a:r>
          </a:p>
        </p:txBody>
      </p:sp>
      <p:sp>
        <p:nvSpPr>
          <p:cNvPr id="561" name="12. Let list be an ArrayList&lt;Integer&gt; containing these ele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Let </a:t>
            </a:r>
            <a:r>
              <a:rPr i="1"/>
              <a:t>list</a:t>
            </a:r>
            <a:r>
              <a:t> be an </a:t>
            </a:r>
            <a:r>
              <a:rPr i="1"/>
              <a:t>ArrayList&lt;Integer&gt;</a:t>
            </a:r>
            <a:r>
              <a:t> containing these elements:</a:t>
            </a:r>
          </a:p>
          <a:p>
            <a:pPr marL="0" indent="0">
              <a:lnSpc>
                <a:spcPts val="3800"/>
              </a:lnSpc>
              <a:spcBef>
                <a:spcPts val="1200"/>
              </a:spcBef>
              <a:buSzTx/>
              <a:buNone/>
              <a:defRPr sz="1800">
                <a:solidFill>
                  <a:srgbClr val="000000"/>
                </a:solidFill>
                <a:latin typeface="Times"/>
                <a:ea typeface="Times"/>
                <a:cs typeface="Times"/>
                <a:sym typeface="Times"/>
              </a:defRPr>
            </a:pPr>
            <a:r>
              <a:t>               2 5 7 6 0 1</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Which of the following statements would not cause an error to occur? Assume that each statement applies to the given list, independent of the other statements.</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62" name="Object ob = list.get(6);"/>
          <p:cNvSpPr txBox="1"/>
          <p:nvPr/>
        </p:nvSpPr>
        <p:spPr>
          <a:xfrm>
            <a:off x="2604392" y="4875468"/>
            <a:ext cx="24006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ob = list.</a:t>
            </a:r>
            <a:r>
              <a:rPr>
                <a:solidFill>
                  <a:srgbClr val="021994"/>
                </a:solidFill>
              </a:rPr>
              <a:t>get</a:t>
            </a:r>
            <a:r>
              <a:t>(</a:t>
            </a:r>
            <a:r>
              <a:rPr>
                <a:solidFill>
                  <a:srgbClr val="BF8F00"/>
                </a:solidFill>
              </a:rPr>
              <a:t>6</a:t>
            </a:r>
            <a:r>
              <a:t>);</a:t>
            </a:r>
          </a:p>
        </p:txBody>
      </p:sp>
      <p:sp>
        <p:nvSpPr>
          <p:cNvPr id="563" name="Integer intOb = list.add(3.4);"/>
          <p:cNvSpPr txBox="1"/>
          <p:nvPr/>
        </p:nvSpPr>
        <p:spPr>
          <a:xfrm>
            <a:off x="2593554" y="5282657"/>
            <a:ext cx="29494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Integer intOb = list.</a:t>
            </a:r>
            <a:r>
              <a:rPr>
                <a:solidFill>
                  <a:srgbClr val="021994"/>
                </a:solidFill>
              </a:rPr>
              <a:t>add</a:t>
            </a:r>
            <a:r>
              <a:t>(</a:t>
            </a:r>
            <a:r>
              <a:rPr>
                <a:solidFill>
                  <a:srgbClr val="BF8F00"/>
                </a:solidFill>
              </a:rPr>
              <a:t>3.4</a:t>
            </a:r>
            <a:r>
              <a:t>);</a:t>
            </a:r>
          </a:p>
        </p:txBody>
      </p:sp>
      <p:sp>
        <p:nvSpPr>
          <p:cNvPr id="564" name="list.add(6, 9);"/>
          <p:cNvSpPr txBox="1"/>
          <p:nvPr/>
        </p:nvSpPr>
        <p:spPr>
          <a:xfrm>
            <a:off x="2587507" y="5673916"/>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a:t>
            </a:r>
            <a:r>
              <a:rPr>
                <a:solidFill>
                  <a:srgbClr val="021994"/>
                </a:solidFill>
              </a:rPr>
              <a:t>add</a:t>
            </a:r>
            <a:r>
              <a:t>(</a:t>
            </a:r>
            <a:r>
              <a:rPr>
                <a:solidFill>
                  <a:srgbClr val="BF8F00"/>
                </a:solidFill>
              </a:rPr>
              <a:t>6</a:t>
            </a:r>
            <a:r>
              <a:t>, </a:t>
            </a:r>
            <a:r>
              <a:rPr>
                <a:solidFill>
                  <a:srgbClr val="BF8F00"/>
                </a:solidFill>
              </a:rPr>
              <a:t>9</a:t>
            </a:r>
            <a:r>
              <a:t>);</a:t>
            </a:r>
          </a:p>
        </p:txBody>
      </p:sp>
      <p:sp>
        <p:nvSpPr>
          <p:cNvPr id="565" name="Object x = list.remove(6);"/>
          <p:cNvSpPr txBox="1"/>
          <p:nvPr/>
        </p:nvSpPr>
        <p:spPr>
          <a:xfrm>
            <a:off x="2610175" y="6062388"/>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x = list.</a:t>
            </a:r>
            <a:r>
              <a:rPr>
                <a:solidFill>
                  <a:srgbClr val="021994"/>
                </a:solidFill>
              </a:rPr>
              <a:t>remove</a:t>
            </a:r>
            <a:r>
              <a:t>(</a:t>
            </a:r>
            <a:r>
              <a:rPr>
                <a:solidFill>
                  <a:srgbClr val="BF8F00"/>
                </a:solidFill>
              </a:rPr>
              <a:t>6</a:t>
            </a:r>
            <a:r>
              <a:t>);</a:t>
            </a:r>
          </a:p>
        </p:txBody>
      </p:sp>
      <p:sp>
        <p:nvSpPr>
          <p:cNvPr id="566" name="Object y = list.set(6, 8);"/>
          <p:cNvSpPr txBox="1"/>
          <p:nvPr/>
        </p:nvSpPr>
        <p:spPr>
          <a:xfrm>
            <a:off x="2610175" y="6472363"/>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y = list.</a:t>
            </a:r>
            <a:r>
              <a:rPr>
                <a:solidFill>
                  <a:srgbClr val="021994"/>
                </a:solidFill>
              </a:rPr>
              <a:t>set</a:t>
            </a:r>
            <a:r>
              <a:t>(</a:t>
            </a:r>
            <a:r>
              <a:rPr>
                <a:solidFill>
                  <a:srgbClr val="BF8F00"/>
                </a:solidFill>
              </a:rPr>
              <a:t>6</a:t>
            </a:r>
            <a:r>
              <a:t>, </a:t>
            </a:r>
            <a:r>
              <a:rPr>
                <a:solidFill>
                  <a:srgbClr val="BF8F00"/>
                </a:solidFill>
              </a:rPr>
              <a:t>8</a:t>
            </a:r>
            <a:r>
              <a:t>);</a:t>
            </a:r>
          </a:p>
        </p:txBody>
      </p:sp>
      <p:sp>
        <p:nvSpPr>
          <p:cNvPr id="567" name="C…"/>
          <p:cNvSpPr txBox="1"/>
          <p:nvPr/>
        </p:nvSpPr>
        <p:spPr>
          <a:xfrm>
            <a:off x="7043235" y="6705599"/>
            <a:ext cx="425296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“add” to index 6 (not 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7" grpId="1"/>
    </p:bldLst>
  </p:timing>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Exercises &amp; reviews"/>
          <p:cNvSpPr txBox="1"/>
          <p:nvPr>
            <p:ph type="title"/>
          </p:nvPr>
        </p:nvSpPr>
        <p:spPr>
          <a:prstGeom prst="rect">
            <a:avLst/>
          </a:prstGeom>
        </p:spPr>
        <p:txBody>
          <a:bodyPr/>
          <a:lstStyle/>
          <a:p>
            <a:pPr/>
            <a:r>
              <a:t>Exercises &amp; reviews</a:t>
            </a:r>
          </a:p>
        </p:txBody>
      </p:sp>
      <p:sp>
        <p:nvSpPr>
          <p:cNvPr id="570" name="13. Refer to method insert below:…"/>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13. Refer to method </a:t>
            </a:r>
            <a:r>
              <a:rPr i="1"/>
              <a:t>insert</a:t>
            </a:r>
            <a:r>
              <a:t> below:</a:t>
            </a:r>
          </a:p>
          <a:p>
            <a:pPr marL="0" indent="0" defTabSz="448055">
              <a:lnSpc>
                <a:spcPts val="3700"/>
              </a:lnSpc>
              <a:spcBef>
                <a:spcPts val="1100"/>
              </a:spcBef>
              <a:buSzTx/>
              <a:buNone/>
              <a:defRPr sz="1764">
                <a:solidFill>
                  <a:srgbClr val="000000"/>
                </a:solidFill>
                <a:latin typeface="Times"/>
                <a:ea typeface="Times"/>
                <a:cs typeface="Times"/>
                <a:sym typeface="Times"/>
              </a:defRPr>
            </a:pPr>
            <a:r>
              <a:t>               </a:t>
            </a:r>
          </a:p>
          <a:p>
            <a:pPr marL="0" indent="0"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Assuming that the type of element is compatible with the objects in the list, which is a </a:t>
            </a:r>
            <a:r>
              <a:rPr i="1"/>
              <a:t>true</a:t>
            </a:r>
            <a:r>
              <a:t> statement about the </a:t>
            </a:r>
            <a:r>
              <a:rPr i="1"/>
              <a:t>insert</a:t>
            </a:r>
            <a:r>
              <a:t> method?</a:t>
            </a:r>
            <a:endParaRPr sz="1176"/>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It works as intended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It fails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It fails if </a:t>
            </a:r>
            <a:r>
              <a:rPr i="1"/>
              <a:t>element</a:t>
            </a:r>
            <a:r>
              <a:t> is greater than the first item in </a:t>
            </a:r>
            <a:r>
              <a:rPr i="1"/>
              <a:t>list</a:t>
            </a:r>
            <a:r>
              <a:t> and works in all other cases.</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It fails if </a:t>
            </a:r>
            <a:r>
              <a:rPr i="1"/>
              <a:t>element</a:t>
            </a:r>
            <a:r>
              <a:t> is smaller than the last item in </a:t>
            </a:r>
            <a:r>
              <a:rPr i="1"/>
              <a:t>list</a:t>
            </a:r>
            <a:r>
              <a:t> and works in all other cases.</a:t>
            </a:r>
          </a:p>
          <a:p>
            <a:pPr marL="1145032" indent="-348488"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It fails if </a:t>
            </a:r>
            <a:r>
              <a:rPr i="1" sz="1568"/>
              <a:t>element</a:t>
            </a:r>
            <a:r>
              <a:rPr sz="1568"/>
              <a:t> is either greater than the first item or smaller than the last item in </a:t>
            </a:r>
            <a:r>
              <a:rPr i="1" sz="1568"/>
              <a:t>list</a:t>
            </a:r>
            <a:r>
              <a:rPr sz="1568"/>
              <a:t> and works in all other cases.</a:t>
            </a:r>
            <a:br>
              <a:rPr sz="1176"/>
            </a:br>
            <a:endParaRPr sz="1176"/>
          </a:p>
        </p:txBody>
      </p:sp>
      <p:sp>
        <p:nvSpPr>
          <p:cNvPr id="571" name="/* Precondition: ArrayList list contains Comparable values…"/>
          <p:cNvSpPr txBox="1"/>
          <p:nvPr/>
        </p:nvSpPr>
        <p:spPr>
          <a:xfrm>
            <a:off x="2375190" y="3150463"/>
            <a:ext cx="551013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Precondition: ArrayList list contains Comparable values</a:t>
            </a:r>
          </a:p>
          <a:p>
            <a:pPr algn="l">
              <a:defRPr i="1" sz="1200">
                <a:solidFill>
                  <a:srgbClr val="959395"/>
                </a:solidFill>
                <a:latin typeface="Courier New"/>
                <a:ea typeface="Courier New"/>
                <a:cs typeface="Courier New"/>
                <a:sym typeface="Courier New"/>
              </a:defRPr>
            </a:pPr>
            <a:r>
              <a:t> *               sorted in decreasing order.</a:t>
            </a:r>
          </a:p>
          <a:p>
            <a:pPr algn="l">
              <a:defRPr i="1" sz="1200">
                <a:solidFill>
                  <a:srgbClr val="959395"/>
                </a:solidFill>
                <a:latin typeface="Courier New"/>
                <a:ea typeface="Courier New"/>
                <a:cs typeface="Courier New"/>
                <a:sym typeface="Courier New"/>
              </a:defRPr>
            </a:pPr>
            <a:r>
              <a:t> * Postcondition: Element inserted in its correct position</a:t>
            </a:r>
          </a:p>
          <a:p>
            <a:pPr algn="l">
              <a:defRPr i="1" sz="1200">
                <a:solidFill>
                  <a:srgbClr val="959395"/>
                </a:solidFill>
                <a:latin typeface="Courier New"/>
                <a:ea typeface="Courier New"/>
                <a:cs typeface="Courier New"/>
                <a:sym typeface="Courier New"/>
              </a:defRPr>
            </a:pPr>
            <a:r>
              <a:t> *                in list. */</a:t>
            </a:r>
            <a:endParaRPr i="0">
              <a:solidFill>
                <a:srgbClr val="000000"/>
              </a:solidFill>
            </a:endParaRPr>
          </a:p>
        </p:txBody>
      </p:sp>
      <p:sp>
        <p:nvSpPr>
          <p:cNvPr id="572" name="public void insert(ArrayList&lt;Comparable&gt; list, Comparable element)…"/>
          <p:cNvSpPr txBox="1"/>
          <p:nvPr/>
        </p:nvSpPr>
        <p:spPr>
          <a:xfrm>
            <a:off x="2478670" y="3842181"/>
            <a:ext cx="624177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insert</a:t>
            </a:r>
            <a:r>
              <a:t>(ArrayList&lt;Comparable&gt; list, Comparable element)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(element.</a:t>
            </a:r>
            <a:r>
              <a:rPr>
                <a:solidFill>
                  <a:srgbClr val="021994"/>
                </a:solidFill>
              </a:rPr>
              <a:t>compareTo</a:t>
            </a:r>
            <a:r>
              <a:t>(list.</a:t>
            </a:r>
            <a:r>
              <a:rPr>
                <a:solidFill>
                  <a:srgbClr val="021994"/>
                </a:solidFill>
              </a:rPr>
              <a:t>get</a:t>
            </a:r>
            <a:r>
              <a:t>(index)) &lt; </a:t>
            </a:r>
            <a:r>
              <a:rPr>
                <a:solidFill>
                  <a:srgbClr val="BF8F00"/>
                </a:solidFill>
              </a:rPr>
              <a:t>0</a:t>
            </a:r>
            <a:r>
              <a:t>)</a:t>
            </a:r>
          </a:p>
          <a:p>
            <a:pPr algn="l">
              <a:defRPr sz="1200">
                <a:solidFill>
                  <a:srgbClr val="000000"/>
                </a:solidFill>
                <a:latin typeface="Courier New"/>
                <a:ea typeface="Courier New"/>
                <a:cs typeface="Courier New"/>
                <a:sym typeface="Courier New"/>
              </a:defRPr>
            </a:pPr>
            <a:r>
              <a:t>        index++;</a:t>
            </a:r>
          </a:p>
          <a:p>
            <a:pPr algn="l">
              <a:defRPr sz="1200">
                <a:solidFill>
                  <a:srgbClr val="000000"/>
                </a:solidFill>
                <a:latin typeface="Courier New"/>
                <a:ea typeface="Courier New"/>
                <a:cs typeface="Courier New"/>
                <a:sym typeface="Courier New"/>
              </a:defRPr>
            </a:pPr>
            <a:r>
              <a:t>    list.</a:t>
            </a:r>
            <a:r>
              <a:rPr>
                <a:solidFill>
                  <a:srgbClr val="021994"/>
                </a:solidFill>
              </a:rPr>
              <a:t>add</a:t>
            </a:r>
            <a:r>
              <a:t>(index, element);</a:t>
            </a:r>
          </a:p>
          <a:p>
            <a:pPr algn="l">
              <a:defRPr sz="1200">
                <a:solidFill>
                  <a:srgbClr val="000000"/>
                </a:solidFill>
                <a:latin typeface="Courier New"/>
                <a:ea typeface="Courier New"/>
                <a:cs typeface="Courier New"/>
                <a:sym typeface="Courier New"/>
              </a:defRPr>
            </a:pPr>
            <a:r>
              <a:t>}</a:t>
            </a:r>
          </a:p>
        </p:txBody>
      </p:sp>
      <p:sp>
        <p:nvSpPr>
          <p:cNvPr id="573" name="D…"/>
          <p:cNvSpPr txBox="1"/>
          <p:nvPr/>
        </p:nvSpPr>
        <p:spPr>
          <a:xfrm>
            <a:off x="6319335" y="5587999"/>
            <a:ext cx="518360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It means to insert at the ascending place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3" grpId="1"/>
    </p:bldLst>
  </p:timing>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Exercises &amp; reviews"/>
          <p:cNvSpPr txBox="1"/>
          <p:nvPr>
            <p:ph type="title"/>
          </p:nvPr>
        </p:nvSpPr>
        <p:spPr>
          <a:prstGeom prst="rect">
            <a:avLst/>
          </a:prstGeom>
        </p:spPr>
        <p:txBody>
          <a:bodyPr/>
          <a:lstStyle/>
          <a:p>
            <a:pPr/>
            <a:r>
              <a:t>Exercises &amp; reviews</a:t>
            </a:r>
          </a:p>
        </p:txBody>
      </p:sp>
      <p:sp>
        <p:nvSpPr>
          <p:cNvPr id="576" name="14. Consider the following code segment, applied to list, an ArrayList of Integer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Consider the following code segment, applied to </a:t>
            </a:r>
            <a:r>
              <a:rPr i="1"/>
              <a:t>list</a:t>
            </a:r>
            <a:r>
              <a:t>, an </a:t>
            </a:r>
            <a:r>
              <a:rPr i="1"/>
              <a:t>ArrayList</a:t>
            </a:r>
            <a:r>
              <a:t> of </a:t>
            </a:r>
            <a:r>
              <a:rPr i="1"/>
              <a:t>Integer</a:t>
            </a:r>
            <a:r>
              <a:t> values.</a:t>
            </a:r>
          </a:p>
          <a:p>
            <a:pPr marL="0" indent="0">
              <a:lnSpc>
                <a:spcPts val="3800"/>
              </a:lnSpc>
              <a:spcBef>
                <a:spcPts val="1200"/>
              </a:spcBef>
              <a:buSzTx/>
              <a:buNone/>
              <a:defRPr sz="1800">
                <a:solidFill>
                  <a:srgbClr val="000000"/>
                </a:solidFill>
                <a:latin typeface="Times"/>
                <a:ea typeface="Times"/>
                <a:cs typeface="Times"/>
                <a:sym typeface="Times"/>
              </a:defRPr>
            </a:pPr>
            <a:r>
              <a:t>               </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r>
              <a:t>               If </a:t>
            </a:r>
            <a:r>
              <a:rPr i="1"/>
              <a:t>list</a:t>
            </a:r>
            <a:r>
              <a:t> is initially 6 1 8, what will it be following execution of the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 3 4 2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2 3 4 6 2 2 0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3 4 0 1 2</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 3 4 6 1 8</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2 3 3 2</a:t>
            </a:r>
            <a:br>
              <a:rPr sz="1200"/>
            </a:br>
            <a:endParaRPr sz="1200"/>
          </a:p>
        </p:txBody>
      </p:sp>
      <p:sp>
        <p:nvSpPr>
          <p:cNvPr id="577" name="int len = list.size();…"/>
          <p:cNvSpPr txBox="1"/>
          <p:nvPr/>
        </p:nvSpPr>
        <p:spPr>
          <a:xfrm>
            <a:off x="2107190" y="3214185"/>
            <a:ext cx="450413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len = list.</a:t>
            </a:r>
            <a:r>
              <a:rPr>
                <a:solidFill>
                  <a:srgbClr val="021994"/>
                </a:solidFill>
              </a:rPr>
              <a:t>size</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len;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a:t>
            </a:r>
            <a:r>
              <a:rPr>
                <a:solidFill>
                  <a:srgbClr val="021994"/>
                </a:solidFill>
              </a:rPr>
              <a:t>add</a:t>
            </a:r>
            <a:r>
              <a:t>(i + </a:t>
            </a:r>
            <a:r>
              <a:rPr>
                <a:solidFill>
                  <a:srgbClr val="BF8F00"/>
                </a:solidFill>
              </a:rPr>
              <a:t>1</a:t>
            </a:r>
            <a:r>
              <a:t>, </a:t>
            </a:r>
            <a:r>
              <a:rPr b="1"/>
              <a:t>new</a:t>
            </a:r>
            <a:r>
              <a:t> </a:t>
            </a:r>
            <a:r>
              <a:rPr>
                <a:solidFill>
                  <a:srgbClr val="021994"/>
                </a:solidFill>
              </a:rPr>
              <a:t>Integer</a:t>
            </a:r>
            <a:r>
              <a:t>(i));</a:t>
            </a:r>
          </a:p>
          <a:p>
            <a:pPr algn="l">
              <a:defRPr sz="1200">
                <a:solidFill>
                  <a:srgbClr val="000000"/>
                </a:solidFill>
                <a:latin typeface="Courier New"/>
                <a:ea typeface="Courier New"/>
                <a:cs typeface="Courier New"/>
                <a:sym typeface="Courier New"/>
              </a:defRPr>
            </a:pPr>
            <a:r>
              <a:t>    Object x = list.</a:t>
            </a:r>
            <a:r>
              <a:rPr>
                <a:solidFill>
                  <a:srgbClr val="021994"/>
                </a:solidFill>
              </a:rPr>
              <a:t>set</a:t>
            </a:r>
            <a:r>
              <a:t>(i, </a:t>
            </a:r>
            <a:r>
              <a:rPr b="1"/>
              <a:t>new</a:t>
            </a:r>
            <a:r>
              <a:t> </a:t>
            </a:r>
            <a:r>
              <a:rPr>
                <a:solidFill>
                  <a:srgbClr val="021994"/>
                </a:solidFill>
              </a:rPr>
              <a:t>Integer</a:t>
            </a:r>
            <a:r>
              <a:t>(i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p:txBody>
      </p:sp>
      <p:sp>
        <p:nvSpPr>
          <p:cNvPr id="578" name="6 1 8…"/>
          <p:cNvSpPr txBox="1"/>
          <p:nvPr/>
        </p:nvSpPr>
        <p:spPr>
          <a:xfrm>
            <a:off x="7043235" y="5753099"/>
            <a:ext cx="154305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6 1 8</a:t>
            </a:r>
          </a:p>
          <a:p>
            <a:pPr algn="l">
              <a:defRPr sz="2500">
                <a:solidFill>
                  <a:srgbClr val="000000"/>
                </a:solidFill>
                <a:latin typeface="Times"/>
                <a:ea typeface="Times"/>
                <a:cs typeface="Times"/>
                <a:sym typeface="Times"/>
              </a:defRPr>
            </a:pPr>
            <a:r>
              <a:t>6 0 1 8</a:t>
            </a:r>
          </a:p>
          <a:p>
            <a:pPr algn="l">
              <a:defRPr sz="2500">
                <a:solidFill>
                  <a:srgbClr val="000000"/>
                </a:solidFill>
                <a:latin typeface="Times"/>
                <a:ea typeface="Times"/>
                <a:cs typeface="Times"/>
                <a:sym typeface="Times"/>
              </a:defRPr>
            </a:pPr>
            <a:r>
              <a:t>2 0 1 8</a:t>
            </a:r>
          </a:p>
          <a:p>
            <a:pPr algn="l">
              <a:defRPr sz="2500">
                <a:solidFill>
                  <a:srgbClr val="000000"/>
                </a:solidFill>
                <a:latin typeface="Times"/>
                <a:ea typeface="Times"/>
                <a:cs typeface="Times"/>
                <a:sym typeface="Times"/>
              </a:defRPr>
            </a:pPr>
            <a:r>
              <a:t>2 0 1 1 8</a:t>
            </a:r>
          </a:p>
          <a:p>
            <a:pPr algn="l">
              <a:defRPr sz="2500">
                <a:solidFill>
                  <a:srgbClr val="000000"/>
                </a:solidFill>
                <a:latin typeface="Times"/>
                <a:ea typeface="Times"/>
                <a:cs typeface="Times"/>
                <a:sym typeface="Times"/>
              </a:defRPr>
            </a:pPr>
            <a:r>
              <a:t>2 3 1 1 8</a:t>
            </a:r>
          </a:p>
          <a:p>
            <a:pPr algn="l">
              <a:defRPr sz="2500">
                <a:solidFill>
                  <a:srgbClr val="000000"/>
                </a:solidFill>
                <a:latin typeface="Times"/>
                <a:ea typeface="Times"/>
                <a:cs typeface="Times"/>
                <a:sym typeface="Times"/>
              </a:defRPr>
            </a:pPr>
            <a:r>
              <a:t>2 3 1 2 1 8</a:t>
            </a:r>
          </a:p>
          <a:p>
            <a:pPr algn="l">
              <a:defRPr sz="2500">
                <a:solidFill>
                  <a:srgbClr val="000000"/>
                </a:solidFill>
                <a:latin typeface="Times"/>
                <a:ea typeface="Times"/>
                <a:cs typeface="Times"/>
                <a:sym typeface="Times"/>
              </a:defRPr>
            </a:pPr>
            <a:r>
              <a:t>2 3 4 2 1 8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8" grpId="1"/>
    </p:bldLst>
  </p:timing>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Exercises &amp; reviews"/>
          <p:cNvSpPr txBox="1"/>
          <p:nvPr>
            <p:ph type="title"/>
          </p:nvPr>
        </p:nvSpPr>
        <p:spPr>
          <a:prstGeom prst="rect">
            <a:avLst/>
          </a:prstGeom>
        </p:spPr>
        <p:txBody>
          <a:bodyPr/>
          <a:lstStyle/>
          <a:p>
            <a:pPr/>
            <a:r>
              <a:t>Exercises &amp; reviews</a:t>
            </a:r>
          </a:p>
        </p:txBody>
      </p:sp>
      <p:sp>
        <p:nvSpPr>
          <p:cNvPr id="581" name="15. Which of the following initializes an 8 x 10 matrix with integer values that are perfect squares? (0 is a perfect squar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15. Which of the following initializes an 8 x 10 matrix with integer values that are perfect squares? (0 is a perfect square.)</a:t>
            </a:r>
          </a:p>
          <a:p>
            <a:pPr marL="0" indent="0" defTabSz="452627">
              <a:lnSpc>
                <a:spcPts val="3800"/>
              </a:lnSpc>
              <a:spcBef>
                <a:spcPts val="1100"/>
              </a:spcBef>
              <a:buSzTx/>
              <a:buNone/>
              <a:defRPr sz="1782">
                <a:solidFill>
                  <a:srgbClr val="000000"/>
                </a:solidFill>
                <a:latin typeface="Times"/>
                <a:ea typeface="Times"/>
                <a:cs typeface="Times"/>
                <a:sym typeface="Times"/>
              </a:defRPr>
            </a:pPr>
            <a:r>
              <a:t>               I. </a:t>
            </a:r>
          </a:p>
          <a:p>
            <a:pPr marL="0" indent="0" defTabSz="452627">
              <a:lnSpc>
                <a:spcPts val="3800"/>
              </a:lnSpc>
              <a:spcBef>
                <a:spcPts val="1100"/>
              </a:spcBef>
              <a:buSzTx/>
              <a:buNone/>
              <a:defRPr sz="1782">
                <a:solidFill>
                  <a:srgbClr val="000000"/>
                </a:solidFill>
                <a:latin typeface="Times"/>
                <a:ea typeface="Times"/>
                <a:cs typeface="Times"/>
                <a:sym typeface="Times"/>
              </a:defRPr>
            </a:pPr>
            <a:r>
              <a:t>               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III.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III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I and II</a:t>
            </a:r>
          </a:p>
          <a:p>
            <a:pPr marL="1156716" indent="-352044" defTabSz="452627">
              <a:lnSpc>
                <a:spcPts val="3500"/>
              </a:lnSpc>
              <a:spcBef>
                <a:spcPts val="1100"/>
              </a:spcBef>
              <a:buSzTx/>
              <a:buNone/>
              <a:tabLst>
                <a:tab pos="127000" algn="l"/>
                <a:tab pos="444500" algn="l"/>
              </a:tabLst>
              <a:defRPr sz="1452">
                <a:solidFill>
                  <a:srgbClr val="000000"/>
                </a:solidFill>
                <a:latin typeface="Times"/>
                <a:ea typeface="Times"/>
                <a:cs typeface="Times"/>
                <a:sym typeface="Times"/>
              </a:defRPr>
            </a:pPr>
            <a:r>
              <a:rPr sz="1584"/>
              <a:t>(E)  I, II and III</a:t>
            </a:r>
            <a:br>
              <a:rPr sz="1188"/>
            </a:br>
            <a:endParaRPr sz="1188"/>
          </a:p>
        </p:txBody>
      </p:sp>
      <p:sp>
        <p:nvSpPr>
          <p:cNvPr id="582" name="int[][] mat = new int[8][10];"/>
          <p:cNvSpPr txBox="1"/>
          <p:nvPr/>
        </p:nvSpPr>
        <p:spPr>
          <a:xfrm>
            <a:off x="2442270" y="3464510"/>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p:txBody>
      </p:sp>
      <p:sp>
        <p:nvSpPr>
          <p:cNvPr id="583" name="int[][] mat = new int[8][10];…"/>
          <p:cNvSpPr txBox="1"/>
          <p:nvPr/>
        </p:nvSpPr>
        <p:spPr>
          <a:xfrm>
            <a:off x="2449461" y="3886076"/>
            <a:ext cx="413831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a:t>
            </a: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mat[r][c] = r * r;</a:t>
            </a:r>
          </a:p>
        </p:txBody>
      </p:sp>
      <p:sp>
        <p:nvSpPr>
          <p:cNvPr id="584" name="int[][] mat = new int[8][10];…"/>
          <p:cNvSpPr txBox="1"/>
          <p:nvPr/>
        </p:nvSpPr>
        <p:spPr>
          <a:xfrm>
            <a:off x="2487339" y="4698334"/>
            <a:ext cx="38639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a:t>
            </a: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mat[r][c] = c * c;</a:t>
            </a:r>
          </a:p>
        </p:txBody>
      </p:sp>
      <p:sp>
        <p:nvSpPr>
          <p:cNvPr id="585" name="D…"/>
          <p:cNvSpPr txBox="1"/>
          <p:nvPr/>
        </p:nvSpPr>
        <p:spPr>
          <a:xfrm>
            <a:off x="7043235" y="6705599"/>
            <a:ext cx="32091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III fails as r is undefined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5" grpId="1"/>
    </p:bldLst>
  </p:timing>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Exercises &amp; reviews"/>
          <p:cNvSpPr txBox="1"/>
          <p:nvPr>
            <p:ph type="title"/>
          </p:nvPr>
        </p:nvSpPr>
        <p:spPr>
          <a:prstGeom prst="rect">
            <a:avLst/>
          </a:prstGeom>
        </p:spPr>
        <p:txBody>
          <a:bodyPr/>
          <a:lstStyle/>
          <a:p>
            <a:pPr/>
            <a:r>
              <a:t>Exercises &amp; reviews</a:t>
            </a:r>
          </a:p>
        </p:txBody>
      </p:sp>
      <p:sp>
        <p:nvSpPr>
          <p:cNvPr id="588" name="16. Consider the following method that will alter the matrix ma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16. Consider the following method that will alter the matrix </a:t>
            </a:r>
            <a:r>
              <a:rPr i="1"/>
              <a:t>mat</a:t>
            </a:r>
            <a:r>
              <a:t>:</a:t>
            </a:r>
          </a:p>
          <a:p>
            <a:pPr marL="0" indent="0"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Suppose </a:t>
            </a:r>
            <a:r>
              <a:rPr i="1"/>
              <a:t>mat</a:t>
            </a:r>
            <a:r>
              <a:t> is originally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1 4 9 0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2 7 8 6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5 1 4 3</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After the method call </a:t>
            </a:r>
            <a:r>
              <a:rPr i="1"/>
              <a:t>matStuff</a:t>
            </a:r>
            <a:r>
              <a:t>(</a:t>
            </a:r>
            <a:r>
              <a:rPr i="1"/>
              <a:t>mat</a:t>
            </a:r>
            <a:r>
              <a:t>, 2), matrix </a:t>
            </a:r>
            <a:r>
              <a:rPr i="1"/>
              <a:t>mat</a:t>
            </a:r>
            <a:r>
              <a:t> will be:</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 4 9 0      (B) 1 4 9 0    (C) 2 2 2 2     (D) 1 4 2 0         (E) 1 2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2 7 8 6            2 2 2 2          2 2 2 2            2 7 2 6               2 2 8 6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2 2 2 2            5 1 4 3          2 2 2 2            5 1 2 3               5 2 4 3</a:t>
            </a:r>
            <a:br>
              <a:rPr sz="1188"/>
            </a:br>
            <a:endParaRPr sz="1188"/>
          </a:p>
        </p:txBody>
      </p:sp>
      <p:sp>
        <p:nvSpPr>
          <p:cNvPr id="589" name="//Precondition: mat is initialized."/>
          <p:cNvSpPr txBox="1"/>
          <p:nvPr/>
        </p:nvSpPr>
        <p:spPr>
          <a:xfrm>
            <a:off x="2081060" y="3331937"/>
            <a:ext cx="340667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200">
                <a:solidFill>
                  <a:srgbClr val="959395"/>
                </a:solidFill>
                <a:latin typeface="Courier New"/>
                <a:ea typeface="Courier New"/>
                <a:cs typeface="Courier New"/>
                <a:sym typeface="Courier New"/>
              </a:defRPr>
            </a:lvl1pPr>
          </a:lstStyle>
          <a:p>
            <a:pPr/>
            <a:r>
              <a:t>//Precondition: mat is initialized.</a:t>
            </a:r>
            <a:endParaRPr i="0">
              <a:solidFill>
                <a:srgbClr val="000000"/>
              </a:solidFill>
            </a:endParaRPr>
          </a:p>
        </p:txBody>
      </p:sp>
      <p:sp>
        <p:nvSpPr>
          <p:cNvPr id="590" name="public static void matStuff(int[][] mat, int row)…"/>
          <p:cNvSpPr txBox="1"/>
          <p:nvPr/>
        </p:nvSpPr>
        <p:spPr>
          <a:xfrm>
            <a:off x="2098448" y="3565001"/>
            <a:ext cx="468704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matStuff</a:t>
            </a:r>
            <a:r>
              <a:t>(</a:t>
            </a:r>
            <a:r>
              <a:rPr b="1"/>
              <a:t>int</a:t>
            </a:r>
            <a:r>
              <a:t>[][] mat, </a:t>
            </a:r>
            <a:r>
              <a:rPr b="1"/>
              <a:t>int</a:t>
            </a:r>
            <a:r>
              <a:t> row)</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numCols = mat[</a:t>
            </a:r>
            <a:r>
              <a:rPr>
                <a:solidFill>
                  <a:srgbClr val="BF8F00"/>
                </a:solidFill>
              </a:rPr>
              <a:t>0</a:t>
            </a:r>
            <a:r>
              <a:t>].length;</a:t>
            </a:r>
          </a:p>
          <a:p>
            <a:pPr algn="l">
              <a:defRPr sz="1200">
                <a:solidFill>
                  <a:srgbClr val="000000"/>
                </a:solidFill>
                <a:latin typeface="Courier New"/>
                <a:ea typeface="Courier New"/>
                <a:cs typeface="Courier New"/>
                <a:sym typeface="Courier New"/>
              </a:defRPr>
            </a:pPr>
            <a:r>
              <a:t>    </a:t>
            </a:r>
            <a:r>
              <a:rPr b="1"/>
              <a:t>for</a:t>
            </a:r>
            <a:r>
              <a:t> (</a:t>
            </a:r>
            <a:r>
              <a:rPr b="1"/>
              <a:t>int</a:t>
            </a:r>
            <a:r>
              <a:t> col = </a:t>
            </a:r>
            <a:r>
              <a:rPr>
                <a:solidFill>
                  <a:srgbClr val="BF8F00"/>
                </a:solidFill>
              </a:rPr>
              <a:t>0</a:t>
            </a:r>
            <a:r>
              <a:t>; col &lt; numCols; col++)</a:t>
            </a:r>
          </a:p>
          <a:p>
            <a:pPr algn="l">
              <a:defRPr sz="1200">
                <a:solidFill>
                  <a:srgbClr val="000000"/>
                </a:solidFill>
                <a:latin typeface="Courier New"/>
                <a:ea typeface="Courier New"/>
                <a:cs typeface="Courier New"/>
                <a:sym typeface="Courier New"/>
              </a:defRPr>
            </a:pPr>
            <a:r>
              <a:t>        mat[row][col] = row;</a:t>
            </a:r>
          </a:p>
          <a:p>
            <a:pPr algn="l">
              <a:defRPr sz="1200">
                <a:solidFill>
                  <a:srgbClr val="000000"/>
                </a:solidFill>
                <a:latin typeface="Courier New"/>
                <a:ea typeface="Courier New"/>
                <a:cs typeface="Courier New"/>
                <a:sym typeface="Courier New"/>
              </a:defRPr>
            </a:pPr>
            <a:r>
              <a:t>}</a:t>
            </a:r>
          </a:p>
        </p:txBody>
      </p:sp>
      <p:sp>
        <p:nvSpPr>
          <p:cNvPr id="591" name="A…"/>
          <p:cNvSpPr txBox="1"/>
          <p:nvPr/>
        </p:nvSpPr>
        <p:spPr>
          <a:xfrm>
            <a:off x="7068635" y="4876799"/>
            <a:ext cx="322635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Change the selected row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1" grpId="1"/>
    </p:bldLst>
  </p:timing>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Exercises &amp; reviews"/>
          <p:cNvSpPr txBox="1"/>
          <p:nvPr>
            <p:ph type="title"/>
          </p:nvPr>
        </p:nvSpPr>
        <p:spPr>
          <a:prstGeom prst="rect">
            <a:avLst/>
          </a:prstGeom>
        </p:spPr>
        <p:txBody>
          <a:bodyPr/>
          <a:lstStyle/>
          <a:p>
            <a:pPr/>
            <a:r>
              <a:t>Exercises &amp; reviews</a:t>
            </a:r>
          </a:p>
        </p:txBody>
      </p:sp>
      <p:sp>
        <p:nvSpPr>
          <p:cNvPr id="594" name="17. The following segment is supposed to search for and remove from a linear linked list all nodes whose data fields are equal to val, a previously defined value. Assume that firstNode is accessible and references the first node in the list, and that the list is nonempt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The following segment is supposed to search for and remove from a linear linked list all nodes whose data fields are equal to </a:t>
            </a:r>
            <a:r>
              <a:rPr i="1"/>
              <a:t>val</a:t>
            </a:r>
            <a:r>
              <a:t>, a previously defined value. Assume that </a:t>
            </a:r>
            <a:r>
              <a:rPr i="1"/>
              <a:t>firstNode</a:t>
            </a:r>
            <a:r>
              <a:t> is accessible and references the first node in the list, and that the list is nonempty.</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800">
                <a:solidFill>
                  <a:srgbClr val="000000"/>
                </a:solidFill>
                <a:latin typeface="Times"/>
                <a:ea typeface="Times"/>
                <a:cs typeface="Times"/>
                <a:sym typeface="Times"/>
              </a:defRPr>
            </a:pPr>
            <a:r>
              <a:rPr sz="1200"/>
              <a:t>Which is true about this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works for all the nodes of the linked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It fails for only the first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fails for only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fails for the first and last nodes of the list but works for all others.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It fails for all nodes of the list.</a:t>
            </a:r>
          </a:p>
        </p:txBody>
      </p:sp>
      <p:sp>
        <p:nvSpPr>
          <p:cNvPr id="595" name="ListNode current = firstNode;…"/>
          <p:cNvSpPr txBox="1"/>
          <p:nvPr/>
        </p:nvSpPr>
        <p:spPr>
          <a:xfrm>
            <a:off x="2146553" y="3759200"/>
            <a:ext cx="377249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ListNode current = firstNode;</a:t>
            </a:r>
          </a:p>
          <a:p>
            <a:pPr algn="l">
              <a:defRPr sz="1200">
                <a:solidFill>
                  <a:srgbClr val="000000"/>
                </a:solidFill>
                <a:latin typeface="Courier New"/>
                <a:ea typeface="Courier New"/>
                <a:cs typeface="Courier New"/>
                <a:sym typeface="Courier New"/>
              </a:defRPr>
            </a:pPr>
            <a:r>
              <a:rPr b="1"/>
              <a:t>while</a:t>
            </a:r>
            <a:r>
              <a:t> (current != </a:t>
            </a:r>
            <a:r>
              <a:rPr>
                <a:solidFill>
                  <a:srgbClr val="006DBC"/>
                </a:solidFill>
              </a:rPr>
              <a:t>null</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(current.</a:t>
            </a:r>
            <a:r>
              <a:rPr>
                <a:solidFill>
                  <a:srgbClr val="021994"/>
                </a:solidFill>
              </a:rPr>
              <a:t>getValue</a:t>
            </a:r>
            <a:r>
              <a:t>().</a:t>
            </a:r>
            <a:r>
              <a:rPr>
                <a:solidFill>
                  <a:srgbClr val="021994"/>
                </a:solidFill>
              </a:rPr>
              <a:t>equals</a:t>
            </a:r>
            <a:r>
              <a:t>(val))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ListNode q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        current.</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current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
        <p:nvSpPr>
          <p:cNvPr id="596" name="E…"/>
          <p:cNvSpPr txBox="1"/>
          <p:nvPr/>
        </p:nvSpPr>
        <p:spPr>
          <a:xfrm>
            <a:off x="7043235" y="6705599"/>
            <a:ext cx="461077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Be clear about which pointer to use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6"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