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61" r:id="rId5"/>
    <p:sldId id="273" r:id="rId6"/>
    <p:sldId id="279" r:id="rId7"/>
    <p:sldId id="281" r:id="rId8"/>
    <p:sldId id="275" r:id="rId9"/>
    <p:sldId id="282" r:id="rId10"/>
    <p:sldId id="285" r:id="rId11"/>
    <p:sldId id="264" r:id="rId12"/>
    <p:sldId id="294" r:id="rId13"/>
    <p:sldId id="295" r:id="rId14"/>
    <p:sldId id="296" r:id="rId15"/>
    <p:sldId id="297" r:id="rId16"/>
    <p:sldId id="300" r:id="rId17"/>
    <p:sldId id="303" r:id="rId18"/>
    <p:sldId id="304" r:id="rId19"/>
    <p:sldId id="270" r:id="rId20"/>
    <p:sldId id="263" r:id="rId21"/>
    <p:sldId id="305" r:id="rId22"/>
    <p:sldId id="306" r:id="rId23"/>
    <p:sldId id="307" r:id="rId24"/>
    <p:sldId id="311" r:id="rId25"/>
    <p:sldId id="313" r:id="rId26"/>
    <p:sldId id="314" r:id="rId27"/>
    <p:sldId id="262" r:id="rId28"/>
    <p:sldId id="266" r:id="rId29"/>
    <p:sldId id="267" r:id="rId30"/>
    <p:sldId id="317" r:id="rId31"/>
    <p:sldId id="318" r:id="rId32"/>
    <p:sldId id="320" r:id="rId33"/>
    <p:sldId id="327" r:id="rId34"/>
    <p:sldId id="321" r:id="rId35"/>
    <p:sldId id="326" r:id="rId36"/>
    <p:sldId id="287" r:id="rId37"/>
    <p:sldId id="288" r:id="rId38"/>
    <p:sldId id="325" r:id="rId39"/>
    <p:sldId id="271" r:id="rId40"/>
    <p:sldId id="277" r:id="rId41"/>
    <p:sldId id="283" r:id="rId42"/>
    <p:sldId id="258" r:id="rId43"/>
    <p:sldId id="2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1038"/>
    <a:srgbClr val="2A00FF"/>
    <a:srgbClr val="F8D4E5"/>
    <a:srgbClr val="EA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87" autoAdjust="0"/>
  </p:normalViewPr>
  <p:slideViewPr>
    <p:cSldViewPr snapToGrid="0">
      <p:cViewPr varScale="1">
        <p:scale>
          <a:sx n="87" d="100"/>
          <a:sy n="87" d="100"/>
        </p:scale>
        <p:origin x="1512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403D-E2C2-431F-8212-A48F90F0CF07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B7DA-7173-45FE-94BD-29A6AF0F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sockets have</a:t>
            </a:r>
            <a:r>
              <a:rPr lang="en-US" baseline="0" dirty="0" smtClean="0"/>
              <a:t> been written which only have one plug, with the idea that we are “future-proofing”.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YAGNI.  You </a:t>
            </a:r>
            <a:r>
              <a:rPr lang="en-US" baseline="0" dirty="0" err="1" smtClean="0"/>
              <a:t>Aint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3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6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8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used with permission: https://www.flickr.com/mail/72157671594455393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8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“Congress shall make no law respecting an establishment of religion, or prohibiting the free exercise thereof; or abridging the freedom of speech, or of the press; or the right of the people peaceably to assemble, and to petition the Government for a redress of grievances”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to articulate a principle which turns out to be ambiguous.</a:t>
            </a:r>
            <a:endParaRPr lang="en-US" baseline="0" dirty="0" smtClean="0"/>
          </a:p>
          <a:p>
            <a:r>
              <a:rPr lang="en-US" dirty="0" smtClean="0"/>
              <a:t>- Lawyer technique</a:t>
            </a:r>
            <a:r>
              <a:rPr lang="en-US" baseline="0" dirty="0" smtClean="0"/>
              <a:t> is to say something three times: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promise</a:t>
            </a:r>
            <a:r>
              <a:rPr lang="en-US" baseline="0" dirty="0" smtClean="0"/>
              <a:t> to tell the truth, the whole truth, and nothing but the truth”</a:t>
            </a:r>
          </a:p>
          <a:p>
            <a:r>
              <a:rPr lang="en-US" baseline="0" dirty="0" smtClean="0"/>
              <a:t>“I give, devise, and bequeath”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1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dirty="0" smtClean="0"/>
              <a:t>Extension</a:t>
            </a:r>
          </a:p>
          <a:p>
            <a:r>
              <a:rPr lang="en-US" dirty="0" smtClean="0"/>
              <a:t>Socket -&gt; Contribution Point</a:t>
            </a:r>
          </a:p>
          <a:p>
            <a:r>
              <a:rPr lang="en-US" dirty="0" smtClean="0"/>
              <a:t>Plug -&gt; Contribution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8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6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1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0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9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6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8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4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2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2652-F753-48A1-9C6F-9DBDFA3CE97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871-4801-4B9B-B1FA-7979F786F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www.diffplug.com/opensour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ctionary.com/browse/declare?s=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plug.com/open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ij-support.jetbrains.com/hc/en-us/community/posts/203528690-Action-create-before-Application-componnet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958"/>
            <a:ext cx="7638143" cy="1174064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Sockets and Plugs</a:t>
            </a:r>
            <a:endParaRPr lang="en-US" sz="6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7273969" y="3414070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Code examples </a:t>
            </a:r>
            <a:r>
              <a:rPr lang="en-US" sz="2400" dirty="0"/>
              <a:t>available </a:t>
            </a:r>
            <a:r>
              <a:rPr lang="en-US" sz="2400" dirty="0" smtClean="0"/>
              <a:t>at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831625" y="4036834"/>
            <a:ext cx="4150954" cy="4545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smtClean="0">
                <a:solidFill>
                  <a:schemeClr val="bg1"/>
                </a:solidFill>
                <a:hlinkClick r:id="rId4"/>
              </a:rPr>
              <a:t>diffplug.com/</a:t>
            </a:r>
            <a:r>
              <a:rPr lang="en-US" sz="2700" dirty="0" err="1" smtClean="0">
                <a:solidFill>
                  <a:schemeClr val="bg1"/>
                </a:solidFill>
                <a:hlinkClick r:id="rId4"/>
              </a:rPr>
              <a:t>opensource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793510" y="1038506"/>
            <a:ext cx="6589449" cy="108774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Extensibility without boilerplate</a:t>
            </a:r>
          </a:p>
          <a:p>
            <a:pPr algn="l"/>
            <a:r>
              <a:rPr lang="en-US" sz="3600" dirty="0" smtClean="0"/>
              <a:t>Stability without stagnation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132407" y="4565891"/>
            <a:ext cx="3549391" cy="2106843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5952" y="173530"/>
            <a:ext cx="5843016" cy="130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There are only two hard things in Computer Science: cache invalidation and naming things</a:t>
            </a:r>
            <a:r>
              <a:rPr lang="en-US" i="1" dirty="0"/>
              <a:t>  </a:t>
            </a:r>
            <a:r>
              <a:rPr lang="en-US" i="1" dirty="0" smtClean="0"/>
              <a:t> - Phil </a:t>
            </a:r>
            <a:r>
              <a:rPr lang="en-US" i="1" dirty="0" err="1" smtClean="0"/>
              <a:t>Karlton</a:t>
            </a:r>
            <a:endParaRPr lang="en-U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1690688"/>
            <a:ext cx="4743450" cy="4038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669280" y="2429193"/>
            <a:ext cx="4084320" cy="1959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SO LETS GIVE EVERYTHING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 smtClean="0">
                <a:latin typeface="Comic Sans MS" panose="030F0702030302020204" pitchFamily="66" charset="0"/>
              </a:rPr>
              <a:t>TWO NAMES!!!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023616"/>
            <a:ext cx="4602480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319463"/>
            <a:ext cx="460248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/>
      <p:bldP spid="10" grpId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890"/>
            <a:ext cx="3988800" cy="3437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44153"/>
            <a:ext cx="3988800" cy="178706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51306" y="4844152"/>
            <a:ext cx="3775694" cy="1459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67722" y="91552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08" y="1757363"/>
            <a:ext cx="6010275" cy="397192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0274" y="4114596"/>
            <a:ext cx="1598025" cy="562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5671" y="13776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operator.exsd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347" r="38323" b="18488"/>
          <a:stretch/>
        </p:blipFill>
        <p:spPr>
          <a:xfrm>
            <a:off x="489151" y="1845040"/>
            <a:ext cx="4290403" cy="2831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1" y="1035498"/>
            <a:ext cx="6181725" cy="3895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52574" y="543716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7249" y="1585062"/>
            <a:ext cx="5486400" cy="1094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920" y="4018360"/>
            <a:ext cx="7556500" cy="2656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1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.getConfigurationElements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()[0]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implementation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configElement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.getAttribute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"implementation"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    instance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92471" y="199103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817" y="717890"/>
            <a:ext cx="6498689" cy="1293790"/>
            <a:chOff x="6013450" y="2182470"/>
            <a:chExt cx="5495799" cy="109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34" t="14730" r="4714" b="58042"/>
            <a:stretch/>
          </p:blipFill>
          <p:spPr>
            <a:xfrm>
              <a:off x="6022849" y="2206751"/>
              <a:ext cx="5486400" cy="10607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13450" y="2182470"/>
              <a:ext cx="5486400" cy="10941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313294" y="1439552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Platform.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getExtensionPoint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com.diffplug.talks.socketsandplugs.eclipse.operator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IExtension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extensions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.map(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.collect(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/** 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schema/</a:t>
            </a:r>
            <a:r>
              <a:rPr lang="en-US" dirty="0" err="1" smtClean="0">
                <a:latin typeface="Consolas" panose="020B0609020204030204" pitchFamily="49" charset="0"/>
              </a:rPr>
              <a:t>socket.exsd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Not that human-friendly XML schema</a:t>
            </a:r>
          </a:p>
          <a:p>
            <a:pPr lvl="1"/>
            <a:r>
              <a:rPr lang="en-US" dirty="0" smtClean="0"/>
              <a:t>Eclipse has a nice editor for it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</a:p>
          <a:p>
            <a:pPr lvl="1"/>
            <a:r>
              <a:rPr lang="en-US" dirty="0" smtClean="0"/>
              <a:t>Contains XML chunks that match the schema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Parses the XML and handles the details of the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3" y="1532624"/>
            <a:ext cx="9724221" cy="4973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74686" y="1048679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1552" y="1738099"/>
            <a:ext cx="7224912" cy="1821965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4682" y="13450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21551" y="3747626"/>
            <a:ext cx="9000795" cy="256783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7785" y="3362379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Future-proofing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5" y="1440971"/>
            <a:ext cx="5063169" cy="506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06" y="1440971"/>
            <a:ext cx="5063169" cy="50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  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Attribute(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implementation;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instance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instantiate()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(instance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(implementation);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instance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(Operator)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clazz.newInstance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86913" y="132002"/>
            <a:ext cx="7424928" cy="79459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982" y="2776280"/>
            <a:ext cx="7706505" cy="1125160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1" t="43966" r="713" b="4113"/>
          <a:stretch/>
        </p:blipFill>
        <p:spPr>
          <a:xfrm>
            <a:off x="3486912" y="175391"/>
            <a:ext cx="8388096" cy="24627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827685" y="2448441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plugin.xml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983" y="2761488"/>
            <a:ext cx="10072914" cy="5421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point =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ExtensionPointName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com.diffplug.talks.socketsandplugs.intellij.operatorDescriptor"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Arrays.asList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point.getExtensions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   /**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Returns all the </a:t>
            </a:r>
            <a:r>
              <a:rPr 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OperatorDescriptors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in the project.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all().stream().filter(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desc.name.equals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(name)).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plugin.xml</a:t>
            </a:r>
            <a:r>
              <a:rPr lang="en-US" dirty="0" smtClean="0"/>
              <a:t> (</a:t>
            </a:r>
            <a:r>
              <a:rPr lang="en-US" dirty="0" err="1" smtClean="0"/>
              <a:t>extensionPoints</a:t>
            </a:r>
            <a:r>
              <a:rPr lang="en-US" dirty="0" smtClean="0"/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extensionPoint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beanClass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SocketDescriptor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SocketDescriptor.java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AbstractExtensionPointBean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Marks attributes with </a:t>
            </a:r>
            <a:r>
              <a:rPr lang="en-US" dirty="0" smtClean="0">
                <a:latin typeface="Consolas" panose="020B0609020204030204" pitchFamily="49" charset="0"/>
              </a:rPr>
              <a:t>@Attribute</a:t>
            </a:r>
          </a:p>
          <a:p>
            <a:r>
              <a:rPr lang="en-US" dirty="0">
                <a:latin typeface="Consolas" panose="020B0609020204030204" pitchFamily="49" charset="0"/>
              </a:rPr>
              <a:t>plugin.xml</a:t>
            </a:r>
            <a:r>
              <a:rPr lang="en-US" dirty="0"/>
              <a:t> (</a:t>
            </a:r>
            <a:r>
              <a:rPr lang="en-US" dirty="0" smtClean="0"/>
              <a:t>extensions)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socketName</a:t>
            </a:r>
            <a:r>
              <a:rPr lang="en-US" sz="20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attr1=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value1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attr2=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value2</a:t>
            </a:r>
            <a:r>
              <a:rPr lang="en-US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</a:rPr>
              <a:t>/&gt;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998456" y="1602310"/>
            <a:ext cx="475702" cy="3099293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269480" y="2133420"/>
            <a:ext cx="4688972" cy="108616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Eclipse</a:t>
            </a:r>
            <a:r>
              <a:rPr lang="en-US" sz="1200" dirty="0" smtClean="0">
                <a:latin typeface="Consolas" panose="020B0609020204030204" pitchFamily="49" charset="0"/>
              </a:rPr>
              <a:t> : schema/</a:t>
            </a:r>
            <a:r>
              <a:rPr lang="en-US" sz="1200" dirty="0" err="1" smtClean="0">
                <a:latin typeface="Consolas" panose="020B0609020204030204" pitchFamily="49" charset="0"/>
              </a:rPr>
              <a:t>socket.exsd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smtClean="0">
                <a:latin typeface="Consolas" panose="020B0609020204030204" pitchFamily="49" charset="0"/>
              </a:rPr>
              <a:t>IntelliJ</a:t>
            </a:r>
            <a:r>
              <a:rPr lang="en-US" sz="1200" dirty="0" smtClean="0">
                <a:latin typeface="Consolas" panose="020B0609020204030204" pitchFamily="49" charset="0"/>
              </a:rPr>
              <a:t>: plugin.xml -&gt; </a:t>
            </a:r>
            <a:r>
              <a:rPr lang="en-US" sz="1200" dirty="0" err="1" smtClean="0">
                <a:latin typeface="Consolas" panose="020B0609020204030204" pitchFamily="49" charset="0"/>
              </a:rPr>
              <a:t>extensionPoint’s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beanClass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       -&gt; </a:t>
            </a:r>
            <a:r>
              <a:rPr lang="en-US" sz="1200" dirty="0" err="1" smtClean="0">
                <a:latin typeface="Consolas" panose="020B0609020204030204" pitchFamily="49" charset="0"/>
              </a:rPr>
              <a:t>AbstractExtensionPointBean</a:t>
            </a:r>
            <a:r>
              <a:rPr lang="en-US" sz="1200" dirty="0" smtClean="0">
                <a:latin typeface="Consolas" panose="020B0609020204030204" pitchFamily="49" charset="0"/>
              </a:rPr>
              <a:t> -&gt; @Attribute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 err="1" smtClean="0">
                <a:latin typeface="Consolas" panose="020B0609020204030204" pitchFamily="49" charset="0"/>
              </a:rPr>
              <a:t>VSCode</a:t>
            </a:r>
            <a:r>
              <a:rPr lang="en-US" sz="1200" b="1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: https://code.visualstudio.com/docs</a:t>
            </a:r>
            <a:r>
              <a:rPr lang="en-US" sz="1200" dirty="0" smtClean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latin typeface="Consolas" panose="020B0609020204030204" pitchFamily="49" charset="0"/>
              </a:rPr>
              <a:t>extensionAPI</a:t>
            </a:r>
            <a:r>
              <a:rPr lang="en-US" sz="1200" dirty="0" smtClean="0">
                <a:latin typeface="Consolas" panose="020B0609020204030204" pitchFamily="49" charset="0"/>
              </a:rPr>
              <a:t>/extension-points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96997" y="3469845"/>
            <a:ext cx="5118420" cy="1272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094486">
            <a:off x="7158089" y="3162430"/>
            <a:ext cx="475702" cy="160587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2925214">
            <a:off x="3644306" y="2975499"/>
            <a:ext cx="475702" cy="2115946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9480" y="1371043"/>
            <a:ext cx="3779520" cy="7518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 Format</a:t>
            </a:r>
          </a:p>
          <a:p>
            <a:pPr algn="ctr"/>
            <a:r>
              <a:rPr lang="en-US" sz="1600" dirty="0" smtClean="0"/>
              <a:t>Contract that the </a:t>
            </a:r>
            <a:r>
              <a:rPr lang="en-US" sz="1600" dirty="0"/>
              <a:t>M</a:t>
            </a:r>
            <a:r>
              <a:rPr lang="en-US" sz="1600" dirty="0" smtClean="0"/>
              <a:t>etadata must satisfy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620330" y="2669461"/>
            <a:ext cx="3442335" cy="758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24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" grpId="0" animBg="1"/>
      <p:bldP spid="14" grpId="0" animBg="1"/>
      <p:bldP spid="15" grpId="0" animBg="1"/>
      <p:bldP spid="16" grpId="0" animBg="1"/>
      <p:bldP spid="18" grpId="0"/>
      <p:bldP spid="20" grpId="0"/>
      <p:bldP spid="26" grpId="0"/>
      <p:bldP spid="19" grpId="0"/>
      <p:bldP spid="33" grpId="0" animBg="1"/>
      <p:bldP spid="35" grpId="0" animBg="1"/>
      <p:bldP spid="4" grpId="0" animBg="1"/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9" name="Down Arrow 28"/>
          <p:cNvSpPr/>
          <p:nvPr/>
        </p:nvSpPr>
        <p:spPr>
          <a:xfrm rot="1113650">
            <a:off x="9871289" y="16062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all have in common?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64244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4838" y="5641230"/>
            <a:ext cx="3099686" cy="833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vscode.commands.registerCommand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'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extension.sayHello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latin typeface="Consolas" panose="020B0609020204030204" pitchFamily="49" charset="0"/>
              </a:rPr>
              <a:t>, ()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// action body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50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“declarative”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declare </a:t>
            </a:r>
            <a:r>
              <a:rPr lang="en-US" dirty="0" smtClean="0"/>
              <a:t>according to </a:t>
            </a:r>
            <a:r>
              <a:rPr lang="en-US" dirty="0" smtClean="0">
                <a:hlinkClick r:id="rId2"/>
              </a:rPr>
              <a:t>dictionary.com</a:t>
            </a:r>
            <a:endParaRPr lang="en-US" dirty="0" smtClean="0"/>
          </a:p>
          <a:p>
            <a:pPr lvl="1"/>
            <a:r>
              <a:rPr lang="en-US" dirty="0"/>
              <a:t>to make known or state clearly, especially in explicit or formal </a:t>
            </a:r>
            <a:r>
              <a:rPr lang="en-US" dirty="0" smtClean="0"/>
              <a:t>terms</a:t>
            </a:r>
          </a:p>
          <a:p>
            <a:pPr lvl="1"/>
            <a:r>
              <a:rPr lang="en-US" dirty="0"/>
              <a:t>to manifest; reveal; </a:t>
            </a:r>
            <a:r>
              <a:rPr lang="en-US" dirty="0" smtClean="0"/>
              <a:t>show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060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more declarative?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81799" y="581025"/>
            <a:ext cx="5410201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accent5"/>
                </a:solidFill>
              </a:rPr>
              <a:t>to make known or state clearly, especially in explicit or formal terms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 manifest; reveal; show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1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metadata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plugin system in </a:t>
            </a:r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Static sockets, dynamic plugs</a:t>
            </a:r>
          </a:p>
          <a:p>
            <a:r>
              <a:rPr lang="en-US" dirty="0" smtClean="0"/>
              <a:t>Build a calculator in IntelliJ and Eclipse</a:t>
            </a:r>
          </a:p>
          <a:p>
            <a:pPr lvl="1"/>
            <a:r>
              <a:rPr lang="en-US" dirty="0" smtClean="0"/>
              <a:t>Dynamic sockets, dynamic plugs</a:t>
            </a:r>
          </a:p>
          <a:p>
            <a:r>
              <a:rPr lang="en-US" dirty="0" smtClean="0"/>
              <a:t>“Declarative” metadata</a:t>
            </a:r>
          </a:p>
          <a:p>
            <a:pPr lvl="1"/>
            <a:r>
              <a:rPr lang="en-US" dirty="0"/>
              <a:t>Maven vs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Propose a system with the best of all worlds</a:t>
            </a:r>
          </a:p>
          <a:p>
            <a:pPr lvl="1"/>
            <a:r>
              <a:rPr lang="en-US" dirty="0" err="1" smtClean="0"/>
              <a:t>AutOSGi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 rot="1113650">
            <a:off x="9871289" y="1618977"/>
            <a:ext cx="475702" cy="3099293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CONSTRAINS                                _</a:t>
            </a:r>
            <a:endParaRPr lang="en-US" sz="1050" dirty="0"/>
          </a:p>
        </p:txBody>
      </p:sp>
      <p:sp>
        <p:nvSpPr>
          <p:cNvPr id="3" name="Curved Down Arrow 2"/>
          <p:cNvSpPr/>
          <p:nvPr/>
        </p:nvSpPr>
        <p:spPr>
          <a:xfrm>
            <a:off x="3602574" y="1879031"/>
            <a:ext cx="7468459" cy="2982489"/>
          </a:xfrm>
          <a:prstGeom prst="curvedDownArrow">
            <a:avLst>
              <a:gd name="adj1" fmla="val 11668"/>
              <a:gd name="adj2" fmla="val 26292"/>
              <a:gd name="adj3" fmla="val 11475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20470626">
            <a:off x="1153296" y="2017536"/>
            <a:ext cx="475702" cy="29424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         CONSTRAINS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</a:t>
            </a:r>
            <a:r>
              <a:rPr lang="en-US" i="1" dirty="0" smtClean="0"/>
              <a:t>generated</a:t>
            </a:r>
            <a:r>
              <a:rPr lang="en-US" dirty="0" smtClean="0"/>
              <a:t> metadata - </a:t>
            </a:r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67968" y="4861520"/>
            <a:ext cx="4267199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Plug Implementation</a:t>
            </a:r>
          </a:p>
          <a:p>
            <a:pPr algn="ctr"/>
            <a:r>
              <a:rPr lang="en-US" sz="1600" dirty="0" smtClean="0"/>
              <a:t>Implements the Socket Interface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053514" y="4611255"/>
            <a:ext cx="3017520" cy="74912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</a:p>
          <a:p>
            <a:pPr algn="ctr"/>
            <a:r>
              <a:rPr lang="en-US" sz="1600" dirty="0" smtClean="0"/>
              <a:t>Declarative description of the plug</a:t>
            </a:r>
            <a:endParaRPr lang="en-US" sz="1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031480" y="3773223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69480" y="5359629"/>
            <a:ext cx="439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com.diffplug.Pi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latin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2720" t="67632" r="29279" b="14441"/>
          <a:stretch/>
        </p:blipFill>
        <p:spPr>
          <a:xfrm>
            <a:off x="7776527" y="5610641"/>
            <a:ext cx="2976207" cy="1096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582324">
            <a:off x="7144662" y="3473176"/>
            <a:ext cx="8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 rot="8891771">
            <a:off x="7426304" y="2049727"/>
            <a:ext cx="475702" cy="270423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                           PARSES</a:t>
            </a:r>
            <a:endParaRPr lang="en-US" sz="1050" dirty="0"/>
          </a:p>
        </p:txBody>
      </p:sp>
      <p:sp>
        <p:nvSpPr>
          <p:cNvPr id="35" name="Down Arrow 34"/>
          <p:cNvSpPr/>
          <p:nvPr/>
        </p:nvSpPr>
        <p:spPr>
          <a:xfrm rot="1845326">
            <a:off x="5373807" y="1928268"/>
            <a:ext cx="475702" cy="321829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INSTANTIATES</a:t>
            </a:r>
            <a:endParaRPr lang="en-US" sz="1050" dirty="0"/>
          </a:p>
        </p:txBody>
      </p:sp>
      <p:sp>
        <p:nvSpPr>
          <p:cNvPr id="4" name="Rectangle 3"/>
          <p:cNvSpPr/>
          <p:nvPr/>
        </p:nvSpPr>
        <p:spPr>
          <a:xfrm>
            <a:off x="601980" y="1481138"/>
            <a:ext cx="3779520" cy="75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Interface</a:t>
            </a:r>
          </a:p>
          <a:p>
            <a:pPr algn="ctr"/>
            <a:r>
              <a:rPr lang="en-US" sz="1600" dirty="0" smtClean="0"/>
              <a:t>Contract that the Plug must satisfy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75222" y="1388507"/>
            <a:ext cx="4677512" cy="90153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Socket Descriptor</a:t>
            </a:r>
          </a:p>
          <a:p>
            <a:pPr algn="ctr"/>
            <a:r>
              <a:rPr lang="en-US" sz="1600" dirty="0" smtClean="0"/>
              <a:t>API for declarative metadata about each Plug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9414639">
            <a:off x="4329380" y="2488210"/>
            <a:ext cx="1157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GENERATES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918" y="4422820"/>
            <a:ext cx="4460622" cy="22842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Detail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Mostly hidden from the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980" y="2233440"/>
            <a:ext cx="3712845" cy="59935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659" y="5641230"/>
            <a:ext cx="3712845" cy="98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smtClean="0">
                <a:latin typeface="Consolas" panose="020B0609020204030204" pitchFamily="49" charset="0"/>
              </a:rPr>
              <a:t>Pi</a:t>
            </a: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return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2331511"/>
            <a:ext cx="5118420" cy="11944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6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AutOSGi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925" y="3035454"/>
            <a:ext cx="5068642" cy="1739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@Plug(</a:t>
            </a:r>
            <a:r>
              <a:rPr lang="en-US" sz="1500" dirty="0" err="1" smtClean="0">
                <a:latin typeface="Consolas" panose="020B0609020204030204" pitchFamily="49" charset="0"/>
              </a:rPr>
              <a:t>Operator.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39955" y="32408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14" y="176784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6464" y="3552190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6155" y="2969292"/>
            <a:ext cx="6386945" cy="194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Metadata&gt;</a:t>
            </a:r>
          </a:p>
          <a:p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Function&lt;Operator, Map&lt;String, String&gt;&gt;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24" y="3125865"/>
            <a:ext cx="4391009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2291" y="4865611"/>
            <a:ext cx="11490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all classes annotated with </a:t>
            </a:r>
            <a:r>
              <a:rPr lang="en-US" sz="2400" dirty="0" smtClean="0">
                <a:latin typeface="Consolas" panose="020B0609020204030204" pitchFamily="49" charset="0"/>
              </a:rPr>
              <a:t>@Plug(</a:t>
            </a:r>
            <a:r>
              <a:rPr lang="en-US" sz="2400" dirty="0" err="1" smtClean="0">
                <a:latin typeface="Consolas" panose="020B0609020204030204" pitchFamily="49" charset="0"/>
              </a:rPr>
              <a:t>Socket.class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class named </a:t>
            </a:r>
            <a:r>
              <a:rPr lang="en-US" sz="2400" dirty="0" err="1" smtClean="0">
                <a:latin typeface="Consolas" panose="020B0609020204030204" pitchFamily="49" charset="0"/>
              </a:rPr>
              <a:t>SocketMetadataCreator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Instantiate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Pass the </a:t>
            </a:r>
            <a:r>
              <a:rPr lang="en-US" sz="2400" dirty="0" smtClean="0">
                <a:latin typeface="Consolas" panose="020B0609020204030204" pitchFamily="49" charset="0"/>
              </a:rPr>
              <a:t>Plug</a:t>
            </a:r>
            <a:r>
              <a:rPr lang="en-US" sz="2400" dirty="0" smtClean="0"/>
              <a:t> to the </a:t>
            </a:r>
            <a:r>
              <a:rPr lang="en-US" sz="2400" dirty="0" err="1" smtClean="0">
                <a:latin typeface="Consolas" panose="020B0609020204030204" pitchFamily="49" charset="0"/>
              </a:rPr>
              <a:t>MetadataCreator</a:t>
            </a:r>
            <a:r>
              <a:rPr lang="en-US" sz="2400" dirty="0" smtClean="0"/>
              <a:t> to get a </a:t>
            </a:r>
            <a:r>
              <a:rPr lang="en-US" sz="2400" dirty="0" smtClean="0">
                <a:latin typeface="Consolas" panose="020B0609020204030204" pitchFamily="49" charset="0"/>
              </a:rPr>
              <a:t>Map&lt;String, String&gt;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out the metadata as an </a:t>
            </a:r>
            <a:r>
              <a:rPr lang="en-US" sz="2400" dirty="0" err="1" smtClean="0"/>
              <a:t>OSGi</a:t>
            </a:r>
            <a:r>
              <a:rPr lang="en-US" sz="2400" dirty="0" smtClean="0"/>
              <a:t> Declarative Service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514" y="4443905"/>
            <a:ext cx="203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Build steps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42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build="allAtOnce" animBg="1"/>
      <p:bldP spid="10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migration (1.0 -&gt; 1.1)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5" y="3594254"/>
            <a:ext cx="5068642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766" y="2212635"/>
            <a:ext cx="4488873" cy="684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8423" y="2964181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1780" y="2132778"/>
            <a:ext cx="6365032" cy="1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72695" y="4886253"/>
            <a:ext cx="4567757" cy="19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3766" y="4995863"/>
            <a:ext cx="4567757" cy="75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migration (1.1 -&gt; 2.0)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625" y="1462689"/>
            <a:ext cx="5543798" cy="19418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name();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Future&lt;Double&gt;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624" y="3594254"/>
            <a:ext cx="5911791" cy="240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@Plug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en-US" sz="1500" dirty="0" smtClean="0">
                <a:latin typeface="Consolas" panose="020B0609020204030204" pitchFamily="49" charset="0"/>
              </a:rPr>
              <a:t>Pi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implements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Operator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name() {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"pi"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Future&lt;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ouble&gt;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5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Futures.immediate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3.14159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Range.ofClosed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13269" y="1462689"/>
            <a:ext cx="6978732" cy="19418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641038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Range&lt;Integer&gt;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641038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52655" y="3799627"/>
            <a:ext cx="6539346" cy="194802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DeclarativeMetadataCreator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&lt;Operator&gt;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OperatorMetadataCreator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super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Operator.class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smtClean="0">
                <a:solidFill>
                  <a:srgbClr val="641038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ImmutableMap.of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instance.name(),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numArgs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instance.numArgs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072" y="1981201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8486" y="4362408"/>
            <a:ext cx="1550153" cy="190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90"/>
            <a:ext cx="10626756" cy="63760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10336" y="-215995"/>
            <a:ext cx="7081664" cy="1620104"/>
            <a:chOff x="5110336" y="-215995"/>
            <a:chExt cx="7081664" cy="1620104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5110336" y="-215995"/>
              <a:ext cx="7081664" cy="1035170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Code examples </a:t>
              </a:r>
              <a:r>
                <a:rPr lang="en-US" sz="4000" dirty="0"/>
                <a:t>available </a:t>
              </a:r>
              <a:r>
                <a:rPr lang="en-US" sz="4000" dirty="0" smtClean="0"/>
                <a:t>at</a:t>
              </a:r>
              <a:endParaRPr lang="en-US" sz="4000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89164" y="301590"/>
              <a:ext cx="6524008" cy="1102519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700" dirty="0" smtClean="0">
                  <a:solidFill>
                    <a:schemeClr val="bg1"/>
                  </a:solidFill>
                  <a:hlinkClick r:id="rId3"/>
                </a:rPr>
                <a:t>diffplug.com/</a:t>
              </a:r>
              <a:r>
                <a:rPr lang="en-US" sz="6700" dirty="0" err="1" smtClean="0">
                  <a:solidFill>
                    <a:schemeClr val="bg1"/>
                  </a:solidFill>
                  <a:hlinkClick r:id="rId3"/>
                </a:rPr>
                <a:t>opensource</a:t>
              </a:r>
              <a:endParaRPr 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94761" y="4003271"/>
            <a:ext cx="4497237" cy="2669464"/>
            <a:chOff x="8134166" y="4565891"/>
            <a:chExt cx="3549391" cy="2106843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8134166" y="4565891"/>
              <a:ext cx="1601933" cy="67823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smtClean="0"/>
                <a:t> Ned </a:t>
              </a:r>
              <a:r>
                <a:rPr lang="en-US" sz="3000" dirty="0" err="1" smtClean="0"/>
                <a:t>Twigg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nedtwigg</a:t>
              </a:r>
              <a:endParaRPr lang="en-US" sz="3000" dirty="0" smtClean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8837" y="5392574"/>
              <a:ext cx="1280160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10054278" y="4565891"/>
              <a:ext cx="1629279" cy="689813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dirty="0" err="1" smtClean="0"/>
                <a:t>DiffPlug</a:t>
              </a:r>
              <a:endParaRPr lang="en-US" sz="3000" dirty="0" smtClean="0"/>
            </a:p>
            <a:p>
              <a:r>
                <a:rPr lang="en-US" sz="3000" dirty="0" smtClean="0"/>
                <a:t>@</a:t>
              </a:r>
              <a:r>
                <a:rPr lang="en-US" sz="3000" dirty="0" err="1" smtClean="0"/>
                <a:t>diffplug</a:t>
              </a:r>
              <a:endParaRPr lang="en-US" sz="3000" dirty="0" smtClean="0"/>
            </a:p>
          </p:txBody>
        </p:sp>
        <p:pic>
          <p:nvPicPr>
            <p:cNvPr id="1026" name="Picture 2" descr="https://scontent.fsnc1-1.fna.fbcdn.net/v/t1.0-9/528980_805160215318_1530822244_n.jpg?oh=30d49fc27628ab21c5fa91ccb529cf66&amp;oe=58AB5E4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64"/>
            <a:stretch/>
          </p:blipFill>
          <p:spPr bwMode="auto">
            <a:xfrm>
              <a:off x="8289668" y="5392574"/>
              <a:ext cx="1290928" cy="128016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after this is for supporting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Guava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90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222621"/>
            <a:ext cx="9096498" cy="6226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683" y="141015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Boilerplate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(eagerly-loaded)</a:t>
            </a:r>
          </a:p>
          <a:p>
            <a:pPr lvl="1"/>
            <a:r>
              <a:rPr lang="en-US" dirty="0" smtClean="0"/>
              <a:t>Application, Project, Module</a:t>
            </a:r>
          </a:p>
          <a:p>
            <a:r>
              <a:rPr lang="en-US" dirty="0" smtClean="0"/>
              <a:t>Services (lazily-loaded)</a:t>
            </a:r>
            <a:endParaRPr lang="en-US" dirty="0"/>
          </a:p>
          <a:p>
            <a:pPr lvl="1"/>
            <a:r>
              <a:rPr lang="en-US" dirty="0" smtClean="0"/>
              <a:t>Same divisions as components, but loaded lazily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Declarative similar to </a:t>
            </a:r>
            <a:r>
              <a:rPr lang="en-US" dirty="0" err="1" smtClean="0"/>
              <a:t>VSCode’s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/>
              <a:t>Used to be lazy-loaded, now eagerly-loaded </a:t>
            </a:r>
            <a:r>
              <a:rPr lang="en-US" dirty="0">
                <a:hlinkClick r:id="rId2"/>
              </a:rPr>
              <a:t>(ref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9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0" y="1578673"/>
            <a:ext cx="4288155" cy="5110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8528" y="1690688"/>
            <a:ext cx="3577007" cy="12245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528" y="2965304"/>
            <a:ext cx="3577007" cy="2025796"/>
          </a:xfrm>
          <a:prstGeom prst="rect">
            <a:avLst/>
          </a:prstGeom>
          <a:solidFill>
            <a:schemeClr val="accent6">
              <a:alpha val="31000"/>
            </a:schemeClr>
          </a:solidFill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1716" y="1723662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User-facing information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25535" y="2946879"/>
            <a:ext cx="351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Dependency and build information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8390968" y="1668398"/>
            <a:ext cx="277487" cy="3174453"/>
          </a:xfrm>
          <a:prstGeom prst="rightBrace">
            <a:avLst>
              <a:gd name="adj1" fmla="val 145022"/>
              <a:gd name="adj2" fmla="val 45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37754" y="2781562"/>
            <a:ext cx="172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maven pom.xml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8528" y="5041153"/>
            <a:ext cx="3577007" cy="149047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1716" y="4991100"/>
            <a:ext cx="1631592" cy="34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Plugin metadata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148340" y="1202704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r>
              <a:rPr lang="en-US" dirty="0" smtClean="0">
                <a:latin typeface="Consolas" panose="020B0609020204030204" pitchFamily="49" charset="0"/>
              </a:rPr>
              <a:t> (extension manifest)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7" grpId="0" animBg="1"/>
      <p:bldP spid="19" grpId="0"/>
      <p:bldP spid="21" grpId="0" animBg="1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endParaRPr lang="en-US" dirty="0"/>
          </a:p>
          <a:p>
            <a:pPr lvl="1"/>
            <a:r>
              <a:rPr lang="en-US" dirty="0" smtClean="0"/>
              <a:t>Modeled workbench</a:t>
            </a:r>
          </a:p>
          <a:p>
            <a:pPr lvl="1"/>
            <a:r>
              <a:rPr lang="en-US" dirty="0" smtClean="0"/>
              <a:t>Describe application with XML</a:t>
            </a:r>
          </a:p>
          <a:p>
            <a:pPr lvl="1"/>
            <a:r>
              <a:rPr lang="en-US" dirty="0" smtClean="0"/>
              <a:t>Includes declarative commands/handlers</a:t>
            </a:r>
          </a:p>
          <a:p>
            <a:r>
              <a:rPr lang="en-US" dirty="0" smtClean="0"/>
              <a:t>Sits on top of </a:t>
            </a:r>
            <a:r>
              <a:rPr lang="en-US" dirty="0" err="1" smtClean="0"/>
              <a:t>OSGi</a:t>
            </a:r>
            <a:endParaRPr lang="en-US" dirty="0" smtClean="0"/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Declarative services</a:t>
            </a:r>
          </a:p>
          <a:p>
            <a:pPr lvl="1"/>
            <a:r>
              <a:rPr lang="en-US" dirty="0" smtClean="0"/>
              <a:t>Very powerful, very complex</a:t>
            </a:r>
            <a:endParaRPr lang="en-US" dirty="0"/>
          </a:p>
          <a:p>
            <a:r>
              <a:rPr lang="en-US" dirty="0" smtClean="0"/>
              <a:t>Extension Points and Extensions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858" y="1796597"/>
            <a:ext cx="1832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1, 1, </a:t>
            </a:r>
          </a:p>
          <a:p>
            <a:pPr marL="0" indent="0">
              <a:buNone/>
            </a:pPr>
            <a:r>
              <a:rPr lang="en-US" sz="6600" dirty="0" smtClean="0"/>
              <a:t>0, 1,</a:t>
            </a:r>
          </a:p>
          <a:p>
            <a:pPr marL="0" indent="0">
              <a:buNone/>
            </a:pPr>
            <a:r>
              <a:rPr lang="en-US" sz="6600" dirty="0" smtClean="0"/>
              <a:t>1, 2,</a:t>
            </a:r>
            <a:endParaRPr lang="en-US" sz="4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7601" y="1796597"/>
            <a:ext cx="7242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2   </a:t>
            </a:r>
            <a:r>
              <a:rPr lang="en-US" sz="6600" dirty="0" smtClean="0"/>
              <a:t>Fibonacci</a:t>
            </a:r>
          </a:p>
          <a:p>
            <a:pPr marL="0" indent="0">
              <a:buNone/>
            </a:pPr>
            <a:r>
              <a:rPr lang="en-US" sz="6600" b="1" dirty="0" smtClean="0"/>
              <a:t>1   </a:t>
            </a:r>
            <a:r>
              <a:rPr lang="en-US" sz="6600" dirty="0" smtClean="0"/>
              <a:t>Fibonacci again</a:t>
            </a:r>
          </a:p>
          <a:p>
            <a:pPr marL="0" indent="0">
              <a:buNone/>
            </a:pPr>
            <a:r>
              <a:rPr lang="en-US" sz="6600" b="1" dirty="0" smtClean="0"/>
              <a:t>3   </a:t>
            </a:r>
            <a:r>
              <a:rPr lang="en-US" sz="6600" dirty="0" smtClean="0"/>
              <a:t>Numbers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829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 of plugin APIs</a:t>
            </a:r>
            <a:endParaRPr lang="en-US" dirty="0"/>
          </a:p>
        </p:txBody>
      </p:sp>
      <p:pic>
        <p:nvPicPr>
          <p:cNvPr id="3074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1457779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irst rule of fight cl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70" y="4133171"/>
            <a:ext cx="3165330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0485" y="1457779"/>
            <a:ext cx="595085" cy="106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1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0484" y="4133171"/>
            <a:ext cx="595085" cy="106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/>
              <a:t>2</a:t>
            </a:r>
            <a:endParaRPr lang="en-US" sz="54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62237" y="1851658"/>
            <a:ext cx="7086648" cy="4094774"/>
            <a:chOff x="4862237" y="1851658"/>
            <a:chExt cx="7086648" cy="4094774"/>
          </a:xfrm>
        </p:grpSpPr>
        <p:pic>
          <p:nvPicPr>
            <p:cNvPr id="8" name="Picture 6" descr="Image result for smiling tyler durd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22" y="1889206"/>
              <a:ext cx="6491563" cy="40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4862237" y="1851658"/>
              <a:ext cx="595085" cy="10602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5400" dirty="0" smtClean="0"/>
                <a:t>3</a:t>
              </a:r>
              <a:endParaRPr lang="en-US" sz="5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09928" y="4877741"/>
              <a:ext cx="1200572" cy="861774"/>
            </a:xfrm>
            <a:prstGeom prst="rect">
              <a:avLst/>
            </a:prstGeom>
            <a:solidFill>
              <a:srgbClr val="EAC8D8"/>
            </a:solidFill>
            <a:scene3d>
              <a:camera prst="perspectiveHeroicExtremeLeftFacing" fov="3600000">
                <a:rot lat="0" lon="1200000" rev="21425485"/>
              </a:camera>
              <a:lightRig rig="threePt" dir="t"/>
            </a:scene3d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PLUG</a:t>
              </a:r>
            </a:p>
            <a:p>
              <a:pPr algn="ctr"/>
              <a:r>
                <a:rPr lang="en-US" sz="2800" dirty="0" smtClean="0">
                  <a:ln w="0"/>
                  <a:solidFill>
                    <a:srgbClr val="F8D4E5"/>
                  </a:solidFill>
                  <a:effectLst>
                    <a:outerShdw blurRad="38100" dist="63500" algn="l" rotWithShape="0">
                      <a:srgbClr val="641038"/>
                    </a:outerShdw>
                  </a:effectLst>
                  <a:latin typeface="Impact" panose="020B0806030902050204" pitchFamily="34" charset="0"/>
                </a:rPr>
                <a:t>SOCKET</a:t>
              </a:r>
              <a:endParaRPr lang="en-US" sz="2800" b="0" cap="none" spc="0" dirty="0">
                <a:ln w="0"/>
                <a:solidFill>
                  <a:srgbClr val="F8D4E5"/>
                </a:solidFill>
                <a:effectLst>
                  <a:outerShdw blurRad="38100" dist="63500" algn="l" rotWithShape="0">
                    <a:srgbClr val="641038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001588"/>
            <a:ext cx="3977640" cy="1436938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5"/>
            <a:ext cx="6639662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19" y="342836"/>
            <a:ext cx="10515600" cy="1325563"/>
          </a:xfrm>
        </p:spPr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400424"/>
            <a:ext cx="3977640" cy="714375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612" y="365124"/>
            <a:ext cx="6653206" cy="85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88719" y="2001587"/>
            <a:ext cx="3867114" cy="23304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93" y="1403801"/>
            <a:ext cx="6852419" cy="2833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3288" y="1668399"/>
            <a:ext cx="5686769" cy="344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38200" y="1355352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95068" y="881180"/>
            <a:ext cx="7242628" cy="62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extension.js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54296"/>
            <a:ext cx="5075377" cy="199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727" y="4648862"/>
            <a:ext cx="5089231" cy="1995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102100"/>
            <a:ext cx="3977640" cy="229946"/>
          </a:xfrm>
          <a:prstGeom prst="rect">
            <a:avLst/>
          </a:prstGeom>
          <a:solidFill>
            <a:schemeClr val="accent1">
              <a:alpha val="31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500" y="2489199"/>
            <a:ext cx="1955800" cy="191716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1675" y="2399918"/>
            <a:ext cx="1660525" cy="206757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6800" y="3673474"/>
            <a:ext cx="1752600" cy="197758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624"/>
            <a:ext cx="10515600" cy="435133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is a declarative description</a:t>
            </a:r>
          </a:p>
          <a:p>
            <a:pPr lvl="1"/>
            <a:r>
              <a:rPr lang="en-US" dirty="0" smtClean="0"/>
              <a:t>What it contributes (to a fixed set of contribution points)</a:t>
            </a:r>
          </a:p>
          <a:p>
            <a:pPr lvl="1"/>
            <a:r>
              <a:rPr lang="en-US" dirty="0" smtClean="0"/>
              <a:t>When to load the code (based on a fixed set of </a:t>
            </a:r>
            <a:r>
              <a:rPr lang="en-US" dirty="0" err="1" smtClean="0"/>
              <a:t>activationEvents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the code to be loaded lazily</a:t>
            </a:r>
          </a:p>
          <a:p>
            <a:r>
              <a:rPr lang="en-US" dirty="0" smtClean="0"/>
              <a:t>Requires synchronizing </a:t>
            </a:r>
            <a:r>
              <a:rPr lang="en-US" dirty="0" err="1" smtClean="0"/>
              <a:t>package.json</a:t>
            </a:r>
            <a:r>
              <a:rPr lang="en-US" dirty="0" smtClean="0"/>
              <a:t> and the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720" t="67632" r="29279" b="3043"/>
          <a:stretch/>
        </p:blipFill>
        <p:spPr>
          <a:xfrm>
            <a:off x="838200" y="4717888"/>
            <a:ext cx="3052310" cy="1839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57" y="4151600"/>
            <a:ext cx="5817624" cy="24057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8550" y="5105400"/>
            <a:ext cx="1365250" cy="1524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900" y="6007099"/>
            <a:ext cx="1377950" cy="169863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8724" y="5014914"/>
            <a:ext cx="1281113" cy="157162"/>
          </a:xfrm>
          <a:prstGeom prst="rect">
            <a:avLst/>
          </a:prstGeom>
          <a:solidFill>
            <a:schemeClr val="accent2">
              <a:alpha val="3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IntelliJ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460" y="600584"/>
            <a:ext cx="4510177" cy="1090104"/>
          </a:xfrm>
        </p:spPr>
        <p:txBody>
          <a:bodyPr>
            <a:normAutofit/>
          </a:bodyPr>
          <a:lstStyle/>
          <a:p>
            <a:r>
              <a:rPr lang="en-US" dirty="0" smtClean="0"/>
              <a:t>Extension Point -&gt; Socket</a:t>
            </a:r>
          </a:p>
          <a:p>
            <a:r>
              <a:rPr lang="en-US" dirty="0" smtClean="0"/>
              <a:t>Extension -&gt; Plug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87170"/>
            <a:ext cx="7122433" cy="1502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Operator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calculate(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25795"/>
            <a:ext cx="9979325" cy="319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Operator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all();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OperatorDescriptor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4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2489</Words>
  <Application>Microsoft Office PowerPoint</Application>
  <PresentationFormat>Widescreen</PresentationFormat>
  <Paragraphs>599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Consolas</vt:lpstr>
      <vt:lpstr>Impact</vt:lpstr>
      <vt:lpstr>Office Theme</vt:lpstr>
      <vt:lpstr>1_Office Theme</vt:lpstr>
      <vt:lpstr>Sockets and Plugs</vt:lpstr>
      <vt:lpstr>Future-proofing</vt:lpstr>
      <vt:lpstr>The Plan</vt:lpstr>
      <vt:lpstr>VSCode</vt:lpstr>
      <vt:lpstr>VSCode</vt:lpstr>
      <vt:lpstr>VSCode</vt:lpstr>
      <vt:lpstr>VSCode</vt:lpstr>
      <vt:lpstr>VSCode</vt:lpstr>
      <vt:lpstr>IntelliJ and 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Eclipse</vt:lpstr>
      <vt:lpstr>IntelliJ</vt:lpstr>
      <vt:lpstr>IntelliJ</vt:lpstr>
      <vt:lpstr>IntelliJ</vt:lpstr>
      <vt:lpstr>IntelliJ</vt:lpstr>
      <vt:lpstr>What do they all have in common?</vt:lpstr>
      <vt:lpstr>What do they all have in common?</vt:lpstr>
      <vt:lpstr>What is “declarative” metadata?</vt:lpstr>
      <vt:lpstr>Which is more declarative?</vt:lpstr>
      <vt:lpstr>Which is more declarative?</vt:lpstr>
      <vt:lpstr>Maven vs Gradle</vt:lpstr>
      <vt:lpstr>Declarative metadata</vt:lpstr>
      <vt:lpstr>Declarative generated metadata - AutOSGi</vt:lpstr>
      <vt:lpstr>AutOSGi</vt:lpstr>
      <vt:lpstr>AutOSGi</vt:lpstr>
      <vt:lpstr>Minor migration (1.0 -&gt; 1.1)</vt:lpstr>
      <vt:lpstr>Major migration (1.1 -&gt; 2.0)</vt:lpstr>
      <vt:lpstr>PowerPoint Presentation</vt:lpstr>
      <vt:lpstr>Stuff after this is for supporting questions</vt:lpstr>
      <vt:lpstr>OSGi: Conflict diamonds</vt:lpstr>
      <vt:lpstr>Boilerplate</vt:lpstr>
      <vt:lpstr>IntelliJ</vt:lpstr>
      <vt:lpstr>Eclipse</vt:lpstr>
      <vt:lpstr>PowerPoint Presentation</vt:lpstr>
      <vt:lpstr>The three rules of plugin APIs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and Plugs</dc:title>
  <dc:creator>ned.twigg@diffplug.com</dc:creator>
  <cp:lastModifiedBy>ned.twigg@diffplug.com</cp:lastModifiedBy>
  <cp:revision>157</cp:revision>
  <dcterms:created xsi:type="dcterms:W3CDTF">2016-10-05T17:15:42Z</dcterms:created>
  <dcterms:modified xsi:type="dcterms:W3CDTF">2016-12-02T21:14:27Z</dcterms:modified>
</cp:coreProperties>
</file>