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57" r:id="rId5"/>
    <p:sldId id="261" r:id="rId6"/>
    <p:sldId id="273" r:id="rId7"/>
    <p:sldId id="279" r:id="rId8"/>
    <p:sldId id="281" r:id="rId9"/>
    <p:sldId id="275" r:id="rId10"/>
    <p:sldId id="282" r:id="rId11"/>
    <p:sldId id="277" r:id="rId12"/>
    <p:sldId id="283" r:id="rId13"/>
    <p:sldId id="284" r:id="rId14"/>
    <p:sldId id="264" r:id="rId15"/>
    <p:sldId id="269" r:id="rId16"/>
    <p:sldId id="268" r:id="rId17"/>
    <p:sldId id="270" r:id="rId18"/>
    <p:sldId id="263" r:id="rId19"/>
    <p:sldId id="267" r:id="rId20"/>
    <p:sldId id="262" r:id="rId21"/>
    <p:sldId id="266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4E5"/>
    <a:srgbClr val="641038"/>
    <a:srgbClr val="EA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06" autoAdjust="0"/>
  </p:normalViewPr>
  <p:slideViewPr>
    <p:cSldViewPr snapToGrid="0">
      <p:cViewPr varScale="1">
        <p:scale>
          <a:sx n="79" d="100"/>
          <a:sy n="79" d="100"/>
        </p:scale>
        <p:origin x="114" y="26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403D-E2C2-431F-8212-A48F90F0CF0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B7DA-7173-45FE-94BD-29A6AF0F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“Congress shall make no law respecting an establishment of religion, or prohibiting the free exercise thereof; or abridging the freedom of speech, or of the press; or the right of the people peaceably to assemble, and to petition the Government for a redress of grievances”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to articulate a principle which turns out to be ambiguous.</a:t>
            </a:r>
            <a:endParaRPr lang="en-US" baseline="0" dirty="0" smtClean="0"/>
          </a:p>
          <a:p>
            <a:r>
              <a:rPr lang="en-US" dirty="0" smtClean="0"/>
              <a:t>- Lawyer technique</a:t>
            </a:r>
            <a:r>
              <a:rPr lang="en-US" baseline="0" dirty="0" smtClean="0"/>
              <a:t> is to say something three times: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promise</a:t>
            </a:r>
            <a:r>
              <a:rPr lang="en-US" baseline="0" dirty="0" smtClean="0"/>
              <a:t> to tell the truth, the whole truth, and nothing but the truth”</a:t>
            </a:r>
          </a:p>
          <a:p>
            <a:r>
              <a:rPr lang="en-US" baseline="0" dirty="0" smtClean="0"/>
              <a:t>“I give, devise, and bequeath”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sockets have</a:t>
            </a:r>
            <a:r>
              <a:rPr lang="en-US" baseline="0" dirty="0" smtClean="0"/>
              <a:t> been written which only have one plug, with the idea that we are “future-proofing”.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YAGNI.  You </a:t>
            </a:r>
            <a:r>
              <a:rPr lang="en-US" baseline="0" dirty="0" err="1" smtClean="0"/>
              <a:t>Aint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Socket -&gt; Contribution Point</a:t>
            </a:r>
          </a:p>
          <a:p>
            <a:r>
              <a:rPr lang="en-US" dirty="0" smtClean="0"/>
              <a:t>Plug -&gt; Contribution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2652-F753-48A1-9C6F-9DBDFA3CE971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j-support.jetbrains.com/hc/en-us/community/posts/203528690-Action-create-before-Application-componnet-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958"/>
            <a:ext cx="7638143" cy="11740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Sockets and Plugs</a:t>
            </a:r>
            <a:endParaRPr lang="en-US" sz="6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273969" y="341407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</a:t>
            </a:r>
            <a:r>
              <a:rPr lang="en-US" sz="2400" dirty="0" smtClean="0"/>
              <a:t>at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831625" y="4036834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3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3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93510" y="1038506"/>
            <a:ext cx="6589449" cy="10877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Extensibility without boilerplate</a:t>
            </a:r>
          </a:p>
          <a:p>
            <a:pPr algn="l"/>
            <a:r>
              <a:rPr lang="en-US" sz="3600" dirty="0" smtClean="0"/>
              <a:t>Stability without stagnation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132407" y="4565891"/>
            <a:ext cx="3549391" cy="2106843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624"/>
            <a:ext cx="10515600" cy="435133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is a declarative description</a:t>
            </a:r>
          </a:p>
          <a:p>
            <a:pPr lvl="1"/>
            <a:r>
              <a:rPr lang="en-US" dirty="0" smtClean="0"/>
              <a:t>What it contributes (to a fixed set of contribution points)</a:t>
            </a:r>
          </a:p>
          <a:p>
            <a:pPr lvl="1"/>
            <a:r>
              <a:rPr lang="en-US" dirty="0" smtClean="0"/>
              <a:t>When to load the code (based on a fixed set of </a:t>
            </a:r>
            <a:r>
              <a:rPr lang="en-US" dirty="0" err="1" smtClean="0"/>
              <a:t>activationEvents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the code to be loaded lazily</a:t>
            </a:r>
          </a:p>
          <a:p>
            <a:r>
              <a:rPr lang="en-US" dirty="0" smtClean="0"/>
              <a:t>Requires synchronizing </a:t>
            </a:r>
            <a:r>
              <a:rPr lang="en-US" dirty="0" err="1" smtClean="0"/>
              <a:t>package.json</a:t>
            </a:r>
            <a:r>
              <a:rPr lang="en-US" dirty="0" smtClean="0"/>
              <a:t> and the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38200" y="4717888"/>
            <a:ext cx="3052310" cy="183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7" y="4151600"/>
            <a:ext cx="5817624" cy="24057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8550" y="5105400"/>
            <a:ext cx="1365250" cy="152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3900" y="6007099"/>
            <a:ext cx="1377950" cy="1698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8724" y="5014914"/>
            <a:ext cx="1281113" cy="157162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(eagerly-loaded)</a:t>
            </a:r>
            <a:endParaRPr lang="en-US" dirty="0" smtClean="0"/>
          </a:p>
          <a:p>
            <a:pPr lvl="1"/>
            <a:r>
              <a:rPr lang="en-US" dirty="0" smtClean="0"/>
              <a:t>Application, Project, Module</a:t>
            </a:r>
          </a:p>
          <a:p>
            <a:r>
              <a:rPr lang="en-US" dirty="0" smtClean="0"/>
              <a:t>Services (lazily-loaded)</a:t>
            </a:r>
            <a:endParaRPr lang="en-US" dirty="0"/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divisions as c</a:t>
            </a:r>
            <a:r>
              <a:rPr lang="en-US" dirty="0" smtClean="0"/>
              <a:t>omponents, but loaded lazily</a:t>
            </a:r>
            <a:endParaRPr lang="en-US" dirty="0" smtClean="0"/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Declarative similar to </a:t>
            </a:r>
            <a:r>
              <a:rPr lang="en-US" dirty="0" err="1" smtClean="0"/>
              <a:t>VSCode’s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/>
              <a:t>Used to be lazy-loaded, now eagerly-loaded </a:t>
            </a:r>
            <a:r>
              <a:rPr lang="en-US" dirty="0">
                <a:hlinkClick r:id="rId2"/>
              </a:rPr>
              <a:t>(ref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Extension </a:t>
            </a:r>
            <a:r>
              <a:rPr lang="en-US" dirty="0" smtClean="0"/>
              <a:t>Points and </a:t>
            </a:r>
            <a:r>
              <a:rPr lang="en-US" dirty="0" smtClean="0"/>
              <a:t>Extensions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endParaRPr lang="en-US" dirty="0"/>
          </a:p>
          <a:p>
            <a:pPr lvl="1"/>
            <a:r>
              <a:rPr lang="en-US" dirty="0" smtClean="0"/>
              <a:t>Modeled workbench</a:t>
            </a:r>
          </a:p>
          <a:p>
            <a:pPr lvl="1"/>
            <a:r>
              <a:rPr lang="en-US" dirty="0" smtClean="0"/>
              <a:t>Describe application with XML</a:t>
            </a:r>
          </a:p>
          <a:p>
            <a:pPr lvl="1"/>
            <a:r>
              <a:rPr lang="en-US" dirty="0" smtClean="0"/>
              <a:t>Includes declarative commands/handlers</a:t>
            </a:r>
          </a:p>
          <a:p>
            <a:r>
              <a:rPr lang="en-US" dirty="0" smtClean="0"/>
              <a:t>Sits on top of </a:t>
            </a:r>
            <a:r>
              <a:rPr lang="en-US" dirty="0" err="1" smtClean="0"/>
              <a:t>OSGi</a:t>
            </a:r>
            <a:endParaRPr lang="en-US" dirty="0" smtClean="0"/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Declarative services</a:t>
            </a:r>
          </a:p>
          <a:p>
            <a:pPr lvl="1"/>
            <a:r>
              <a:rPr lang="en-US" dirty="0" smtClean="0"/>
              <a:t>Very powerful, very complex</a:t>
            </a:r>
            <a:endParaRPr lang="en-US" dirty="0"/>
          </a:p>
          <a:p>
            <a:r>
              <a:rPr lang="en-US" dirty="0" smtClean="0"/>
              <a:t>Extension </a:t>
            </a:r>
            <a:r>
              <a:rPr lang="en-US" dirty="0" smtClean="0"/>
              <a:t>Points and </a:t>
            </a:r>
            <a:r>
              <a:rPr lang="en-US" dirty="0" smtClean="0"/>
              <a:t>Extensions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2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7496" cy="1325563"/>
          </a:xfrm>
        </p:spPr>
        <p:txBody>
          <a:bodyPr/>
          <a:lstStyle/>
          <a:p>
            <a:r>
              <a:rPr lang="en-US" dirty="0" smtClean="0"/>
              <a:t>Eclipse &amp; IntelliJ – Extension Points &amp; 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Point defines a Socket</a:t>
            </a:r>
          </a:p>
          <a:p>
            <a:r>
              <a:rPr lang="en-US" dirty="0" smtClean="0"/>
              <a:t>Extension defines a Plug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51" y="473726"/>
            <a:ext cx="4102471" cy="3745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75" y="3174096"/>
            <a:ext cx="6951031" cy="25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0500" y="2184401"/>
            <a:ext cx="5454015" cy="4467225"/>
            <a:chOff x="190500" y="2184401"/>
            <a:chExt cx="5454015" cy="44672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" y="2184401"/>
              <a:ext cx="5454015" cy="44672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17794" y="3437262"/>
              <a:ext cx="2901681" cy="31683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76082" y="1204282"/>
            <a:ext cx="5467350" cy="5447344"/>
            <a:chOff x="5947273" y="1204282"/>
            <a:chExt cx="5467350" cy="544734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7273" y="1250951"/>
              <a:ext cx="5467350" cy="540067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282187" y="1204282"/>
              <a:ext cx="5132436" cy="20554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8" y="1796597"/>
            <a:ext cx="1832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1, 1, </a:t>
            </a:r>
          </a:p>
          <a:p>
            <a:pPr marL="0" indent="0">
              <a:buNone/>
            </a:pPr>
            <a:r>
              <a:rPr lang="en-US" sz="6600" dirty="0" smtClean="0"/>
              <a:t>0, 1,</a:t>
            </a:r>
          </a:p>
          <a:p>
            <a:pPr marL="0" indent="0">
              <a:buNone/>
            </a:pPr>
            <a:r>
              <a:rPr lang="en-US" sz="6600" dirty="0" smtClean="0"/>
              <a:t>1, 2,</a:t>
            </a: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1" y="1796597"/>
            <a:ext cx="724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2   </a:t>
            </a:r>
            <a:r>
              <a:rPr lang="en-US" sz="6600" dirty="0" smtClean="0"/>
              <a:t>Fibonacci</a:t>
            </a:r>
          </a:p>
          <a:p>
            <a:pPr marL="0" indent="0">
              <a:buNone/>
            </a:pPr>
            <a:r>
              <a:rPr lang="en-US" sz="6600" b="1" dirty="0" smtClean="0"/>
              <a:t>1   </a:t>
            </a:r>
            <a:r>
              <a:rPr lang="en-US" sz="6600" dirty="0" smtClean="0"/>
              <a:t>Fibonacci again</a:t>
            </a:r>
          </a:p>
          <a:p>
            <a:pPr marL="0" indent="0">
              <a:buNone/>
            </a:pPr>
            <a:r>
              <a:rPr lang="en-US" sz="6600" b="1" dirty="0" smtClean="0"/>
              <a:t>3   </a:t>
            </a:r>
            <a:r>
              <a:rPr lang="en-US" sz="6600" dirty="0" smtClean="0"/>
              <a:t>Numbers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29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65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en-US" dirty="0"/>
          </a:p>
        </p:txBody>
      </p:sp>
      <p:pic>
        <p:nvPicPr>
          <p:cNvPr id="1028" name="Picture 4" descr="http://davelandweb.com/knotts/images/70s/EkTPBKBC_10_70_N12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176440" cy="40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 of plugin APIs</a:t>
            </a:r>
            <a:endParaRPr lang="en-US" dirty="0"/>
          </a:p>
        </p:txBody>
      </p:sp>
      <p:pic>
        <p:nvPicPr>
          <p:cNvPr id="3074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1457779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4133171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0485" y="1457779"/>
            <a:ext cx="595085" cy="1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0484" y="4133171"/>
            <a:ext cx="595085" cy="106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2</a:t>
            </a:r>
            <a:endParaRPr lang="en-US" sz="5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2237" y="1851658"/>
            <a:ext cx="7086648" cy="4094774"/>
            <a:chOff x="4862237" y="1851658"/>
            <a:chExt cx="7086648" cy="4094774"/>
          </a:xfrm>
        </p:grpSpPr>
        <p:pic>
          <p:nvPicPr>
            <p:cNvPr id="8" name="Picture 6" descr="Image result for smiling tyler durd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22" y="1889206"/>
              <a:ext cx="6491563" cy="40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862237" y="1851658"/>
              <a:ext cx="595085" cy="1060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5400" dirty="0" smtClean="0"/>
                <a:t>3</a:t>
              </a:r>
              <a:endParaRPr lang="en-US" sz="5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9928" y="4877741"/>
              <a:ext cx="1200572" cy="861774"/>
            </a:xfrm>
            <a:prstGeom prst="rect">
              <a:avLst/>
            </a:prstGeom>
            <a:solidFill>
              <a:srgbClr val="EAC8D8"/>
            </a:solidFill>
            <a:scene3d>
              <a:camera prst="perspectiveHeroicExtremeLeftFacing" fov="3600000">
                <a:rot lat="0" lon="1200000" rev="21425485"/>
              </a:camera>
              <a:lightRig rig="threePt" dir="t"/>
            </a:scene3d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PLUG</a:t>
              </a:r>
            </a:p>
            <a:p>
              <a:pPr algn="ctr"/>
              <a:r>
                <a:rPr lang="en-US" sz="280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SOCKET</a:t>
              </a:r>
              <a:endParaRPr lang="en-US" sz="2800" b="0" cap="none" spc="0" dirty="0">
                <a:ln w="0"/>
                <a:solidFill>
                  <a:srgbClr val="F8D4E5"/>
                </a:solidFill>
                <a:effectLst>
                  <a:outerShdw blurRad="38100" dist="63500" algn="l" rotWithShape="0">
                    <a:srgbClr val="641038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Future-proofing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" y="1440971"/>
            <a:ext cx="5063169" cy="506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6" y="1440971"/>
            <a:ext cx="5063169" cy="50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the plugin system in </a:t>
            </a:r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/>
              <a:t>Static sockets, dynamic plugs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smtClean="0"/>
              <a:t>a calculator in </a:t>
            </a:r>
            <a:r>
              <a:rPr lang="en-US" dirty="0" smtClean="0"/>
              <a:t>IntelliJ and Eclipse</a:t>
            </a:r>
            <a:endParaRPr lang="en-US" dirty="0" smtClean="0"/>
          </a:p>
          <a:p>
            <a:pPr lvl="1"/>
            <a:r>
              <a:rPr lang="en-US" dirty="0" smtClean="0"/>
              <a:t>Dynamic sockets, dynamic plugs</a:t>
            </a:r>
          </a:p>
          <a:p>
            <a:r>
              <a:rPr lang="en-US" dirty="0" smtClean="0"/>
              <a:t>“Declarative” metadata</a:t>
            </a:r>
          </a:p>
          <a:p>
            <a:pPr lvl="1"/>
            <a:r>
              <a:rPr lang="en-US" dirty="0"/>
              <a:t>Maven vs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Propose a system with the best of all worlds</a:t>
            </a:r>
          </a:p>
          <a:p>
            <a:pPr lvl="1"/>
            <a:r>
              <a:rPr lang="en-US" dirty="0" err="1" smtClean="0"/>
              <a:t>AutOSGi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0" y="1578673"/>
            <a:ext cx="4288155" cy="511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8528" y="1690688"/>
            <a:ext cx="3577007" cy="12245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528" y="2965304"/>
            <a:ext cx="3577007" cy="2025796"/>
          </a:xfrm>
          <a:prstGeom prst="rect">
            <a:avLst/>
          </a:prstGeom>
          <a:solidFill>
            <a:schemeClr val="accent6">
              <a:alpha val="31000"/>
            </a:schemeClr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1716" y="17236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5535" y="2946879"/>
            <a:ext cx="35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Dependency and build information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8390968" y="1668398"/>
            <a:ext cx="277487" cy="3174453"/>
          </a:xfrm>
          <a:prstGeom prst="rightBrace">
            <a:avLst>
              <a:gd name="adj1" fmla="val 145022"/>
              <a:gd name="adj2" fmla="val 45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37754" y="2781562"/>
            <a:ext cx="17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maven pom.xml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8528" y="5041153"/>
            <a:ext cx="3577007" cy="149047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1716" y="4991100"/>
            <a:ext cx="1631592" cy="34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Plugin metadata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48340" y="120270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r>
              <a:rPr lang="en-US" dirty="0" smtClean="0">
                <a:latin typeface="Consolas" panose="020B0609020204030204" pitchFamily="49" charset="0"/>
              </a:rPr>
              <a:t> (extension manifest)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7" grpId="0" animBg="1"/>
      <p:bldP spid="19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001588"/>
            <a:ext cx="3977640" cy="143693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5"/>
            <a:ext cx="6639662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400424"/>
            <a:ext cx="3977640" cy="714375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12" y="365124"/>
            <a:ext cx="6653206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93" y="1403801"/>
            <a:ext cx="6852419" cy="2833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95068" y="881180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extension.js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102100"/>
            <a:ext cx="3977640" cy="229946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500" y="2489199"/>
            <a:ext cx="1955800" cy="191716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1675" y="2399918"/>
            <a:ext cx="1660525" cy="206757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6800" y="3673474"/>
            <a:ext cx="1752600" cy="197758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</TotalTime>
  <Words>707</Words>
  <Application>Microsoft Office PowerPoint</Application>
  <PresentationFormat>Widescreen</PresentationFormat>
  <Paragraphs>142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Impact</vt:lpstr>
      <vt:lpstr>Office Theme</vt:lpstr>
      <vt:lpstr>Sockets and Plugs</vt:lpstr>
      <vt:lpstr>PowerPoint Presentation</vt:lpstr>
      <vt:lpstr>The three rules of plugin APIs</vt:lpstr>
      <vt:lpstr>Future-proofing</vt:lpstr>
      <vt:lpstr>The Plan</vt:lpstr>
      <vt:lpstr>VSCode</vt:lpstr>
      <vt:lpstr>VSCode</vt:lpstr>
      <vt:lpstr>VSCode</vt:lpstr>
      <vt:lpstr>VSCode</vt:lpstr>
      <vt:lpstr>VSCode</vt:lpstr>
      <vt:lpstr>IntelliJ</vt:lpstr>
      <vt:lpstr>Eclipse</vt:lpstr>
      <vt:lpstr>Eclipse &amp; IntelliJ – Extension Points &amp; Extensions</vt:lpstr>
      <vt:lpstr>Eclipse</vt:lpstr>
      <vt:lpstr>PowerPoint Presentation</vt:lpstr>
      <vt:lpstr>Our calculator</vt:lpstr>
      <vt:lpstr>PowerPoint Presentation</vt:lpstr>
      <vt:lpstr>IntelliJ</vt:lpstr>
      <vt:lpstr>Maven vs Gradle</vt:lpstr>
      <vt:lpstr>Which is more declarative?</vt:lpstr>
      <vt:lpstr>Which is more declarative?</vt:lpstr>
      <vt:lpstr>Boilerplate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and Plugs</dc:title>
  <dc:creator>ned.twigg@diffplug.com</dc:creator>
  <cp:lastModifiedBy>ned.twigg@diffplug.com</cp:lastModifiedBy>
  <cp:revision>73</cp:revision>
  <dcterms:created xsi:type="dcterms:W3CDTF">2016-10-05T17:15:42Z</dcterms:created>
  <dcterms:modified xsi:type="dcterms:W3CDTF">2016-10-11T11:50:12Z</dcterms:modified>
</cp:coreProperties>
</file>