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0" r:id="rId4"/>
    <p:sldId id="257" r:id="rId5"/>
    <p:sldId id="261" r:id="rId6"/>
    <p:sldId id="273" r:id="rId7"/>
    <p:sldId id="279" r:id="rId8"/>
    <p:sldId id="281" r:id="rId9"/>
    <p:sldId id="275" r:id="rId10"/>
    <p:sldId id="282" r:id="rId11"/>
    <p:sldId id="285" r:id="rId12"/>
    <p:sldId id="264" r:id="rId13"/>
    <p:sldId id="294" r:id="rId14"/>
    <p:sldId id="295" r:id="rId15"/>
    <p:sldId id="296" r:id="rId16"/>
    <p:sldId id="297" r:id="rId17"/>
    <p:sldId id="300" r:id="rId18"/>
    <p:sldId id="303" r:id="rId19"/>
    <p:sldId id="304" r:id="rId20"/>
    <p:sldId id="270" r:id="rId21"/>
    <p:sldId id="263" r:id="rId22"/>
    <p:sldId id="305" r:id="rId23"/>
    <p:sldId id="306" r:id="rId24"/>
    <p:sldId id="307" r:id="rId25"/>
    <p:sldId id="311" r:id="rId26"/>
    <p:sldId id="313" r:id="rId27"/>
    <p:sldId id="314" r:id="rId28"/>
    <p:sldId id="262" r:id="rId29"/>
    <p:sldId id="266" r:id="rId30"/>
    <p:sldId id="267" r:id="rId31"/>
    <p:sldId id="287" r:id="rId32"/>
    <p:sldId id="288" r:id="rId33"/>
    <p:sldId id="271" r:id="rId34"/>
    <p:sldId id="277" r:id="rId35"/>
    <p:sldId id="308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FF"/>
    <a:srgbClr val="F8D4E5"/>
    <a:srgbClr val="641038"/>
    <a:srgbClr val="EAC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224" autoAdjust="0"/>
  </p:normalViewPr>
  <p:slideViewPr>
    <p:cSldViewPr snapToGrid="0">
      <p:cViewPr>
        <p:scale>
          <a:sx n="75" d="100"/>
          <a:sy n="75" d="100"/>
        </p:scale>
        <p:origin x="294" y="3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2403D-E2C2-431F-8212-A48F90F0CF0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B7DA-7173-45FE-94BD-29A6AF0F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“Congress shall make no law respecting an establishment of religion, or prohibiting the free exercise thereof; or abridging the freedom of speech, or of the press; or the right of the people peaceably to assemble, and to petition the Government for a redress of grievances”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to articulate a principle which turns out to be ambiguous.</a:t>
            </a:r>
            <a:endParaRPr lang="en-US" baseline="0" dirty="0" smtClean="0"/>
          </a:p>
          <a:p>
            <a:r>
              <a:rPr lang="en-US" dirty="0" smtClean="0"/>
              <a:t>- Lawyer technique</a:t>
            </a:r>
            <a:r>
              <a:rPr lang="en-US" baseline="0" dirty="0" smtClean="0"/>
              <a:t> is to say something three times: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promise</a:t>
            </a:r>
            <a:r>
              <a:rPr lang="en-US" baseline="0" dirty="0" smtClean="0"/>
              <a:t> to tell the truth, the whole truth, and nothing but the truth”</a:t>
            </a:r>
          </a:p>
          <a:p>
            <a:r>
              <a:rPr lang="en-US" baseline="0" dirty="0" smtClean="0"/>
              <a:t>“I give, devise, and bequeath”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1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8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1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2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4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7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used with permission: https://www.flickr.com/mail/72157671594455393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sockets have</a:t>
            </a:r>
            <a:r>
              <a:rPr lang="en-US" baseline="0" dirty="0" smtClean="0"/>
              <a:t> been written which only have one plug, with the idea that we are “future-proofing”.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YAGNI.  You </a:t>
            </a:r>
            <a:r>
              <a:rPr lang="en-US" baseline="0" dirty="0" err="1" smtClean="0"/>
              <a:t>Aint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r>
              <a:rPr lang="en-US" dirty="0" smtClean="0"/>
              <a:t> -&gt;</a:t>
            </a:r>
            <a:r>
              <a:rPr lang="en-US" baseline="0" dirty="0" smtClean="0"/>
              <a:t> </a:t>
            </a:r>
            <a:r>
              <a:rPr lang="en-US" dirty="0" smtClean="0"/>
              <a:t>Extension</a:t>
            </a:r>
          </a:p>
          <a:p>
            <a:r>
              <a:rPr lang="en-US" dirty="0" smtClean="0"/>
              <a:t>Socket -&gt; Contribution Point</a:t>
            </a:r>
          </a:p>
          <a:p>
            <a:r>
              <a:rPr lang="en-US" dirty="0" smtClean="0"/>
              <a:t>Plug -&gt; Contribution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ctionary.com/browse/declare?s=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lij-support.jetbrains.com/hc/en-us/community/posts/203528690-Action-create-before-Application-componnet-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958"/>
            <a:ext cx="7638143" cy="1174064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/>
              <a:t>Sockets and Plugs</a:t>
            </a:r>
            <a:endParaRPr lang="en-US" sz="6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273969" y="341407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</a:t>
            </a:r>
            <a:r>
              <a:rPr lang="en-US" sz="2400" dirty="0" smtClean="0"/>
              <a:t>at</a:t>
            </a:r>
            <a:endParaRPr lang="en-US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831625" y="4036834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3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3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93510" y="1038506"/>
            <a:ext cx="6589449" cy="108774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Extensibility without boilerplate</a:t>
            </a:r>
          </a:p>
          <a:p>
            <a:pPr algn="l"/>
            <a:r>
              <a:rPr lang="en-US" sz="3600" dirty="0" smtClean="0"/>
              <a:t>Stability without stagnation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132407" y="4565891"/>
            <a:ext cx="3549391" cy="2106843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9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825624"/>
            <a:ext cx="10515600" cy="4351338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is a declarative description</a:t>
            </a:r>
          </a:p>
          <a:p>
            <a:pPr lvl="1"/>
            <a:r>
              <a:rPr lang="en-US" dirty="0" smtClean="0"/>
              <a:t>What it contributes (to a fixed set of contribution points)</a:t>
            </a:r>
          </a:p>
          <a:p>
            <a:pPr lvl="1"/>
            <a:r>
              <a:rPr lang="en-US" dirty="0" smtClean="0"/>
              <a:t>When to load the code (based on a fixed set of </a:t>
            </a:r>
            <a:r>
              <a:rPr lang="en-US" dirty="0" err="1" smtClean="0"/>
              <a:t>activationEvents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the code to be loaded lazily</a:t>
            </a:r>
          </a:p>
          <a:p>
            <a:r>
              <a:rPr lang="en-US" dirty="0" smtClean="0"/>
              <a:t>Requires synchronizing </a:t>
            </a:r>
            <a:r>
              <a:rPr lang="en-US" dirty="0" err="1" smtClean="0"/>
              <a:t>package.json</a:t>
            </a:r>
            <a:r>
              <a:rPr lang="en-US" dirty="0" smtClean="0"/>
              <a:t> and the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38200" y="4717888"/>
            <a:ext cx="3052310" cy="183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57" y="4151600"/>
            <a:ext cx="5817624" cy="24057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8550" y="5105400"/>
            <a:ext cx="1365250" cy="1524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3900" y="6007099"/>
            <a:ext cx="1377950" cy="1698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8724" y="5014914"/>
            <a:ext cx="1281113" cy="157162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 and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460" y="600584"/>
            <a:ext cx="4510177" cy="1090104"/>
          </a:xfrm>
        </p:spPr>
        <p:txBody>
          <a:bodyPr>
            <a:normAutofit/>
          </a:bodyPr>
          <a:lstStyle/>
          <a:p>
            <a:r>
              <a:rPr lang="en-US" dirty="0" smtClean="0"/>
              <a:t>Extension Point -&gt; Socket</a:t>
            </a:r>
          </a:p>
          <a:p>
            <a:r>
              <a:rPr lang="en-US" dirty="0" smtClean="0"/>
              <a:t>Extension -&gt; Plug</a:t>
            </a:r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87170"/>
            <a:ext cx="7122433" cy="1502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325795"/>
            <a:ext cx="9979325" cy="319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4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5952" y="173530"/>
            <a:ext cx="5843016" cy="130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There are only two hard things in Computer Science: cache invalidation and naming things</a:t>
            </a:r>
            <a:r>
              <a:rPr lang="en-US" i="1" dirty="0"/>
              <a:t> </a:t>
            </a:r>
            <a:r>
              <a:rPr lang="en-US" i="1" dirty="0"/>
              <a:t> </a:t>
            </a:r>
            <a:r>
              <a:rPr lang="en-US" i="1" dirty="0" smtClean="0"/>
              <a:t> - Phil </a:t>
            </a:r>
            <a:r>
              <a:rPr lang="en-US" i="1" dirty="0" err="1" smtClean="0"/>
              <a:t>Karlton</a:t>
            </a:r>
            <a:endParaRPr lang="en-US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4" y="1690688"/>
            <a:ext cx="4743450" cy="4038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669280" y="2429193"/>
            <a:ext cx="4084320" cy="1959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latin typeface="Comic Sans MS" panose="030F0702030302020204" pitchFamily="66" charset="0"/>
              </a:rPr>
              <a:t>SO LETS GIVE EVERYTHING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latin typeface="Comic Sans MS" panose="030F0702030302020204" pitchFamily="66" charset="0"/>
              </a:rPr>
              <a:t>TWO NAMES!!!</a:t>
            </a:r>
            <a:endParaRPr lang="en-US" sz="4000" i="1" dirty="0" smtClean="0"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023616"/>
            <a:ext cx="4602480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319463"/>
            <a:ext cx="460248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/>
      <p:bldP spid="10" grpId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06890"/>
            <a:ext cx="3988800" cy="3437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44153"/>
            <a:ext cx="3988800" cy="17870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51306" y="4844152"/>
            <a:ext cx="3775694" cy="1459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67722" y="91552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365671" y="13776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6347" r="38323" b="18488"/>
          <a:stretch/>
        </p:blipFill>
        <p:spPr>
          <a:xfrm>
            <a:off x="489151" y="1845040"/>
            <a:ext cx="4290403" cy="28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65671" y="13776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347" r="38323" b="18488"/>
          <a:stretch/>
        </p:blipFill>
        <p:spPr>
          <a:xfrm>
            <a:off x="489151" y="1845040"/>
            <a:ext cx="4290403" cy="2831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761" y="1035498"/>
            <a:ext cx="6181725" cy="3895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52574" y="543716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7249" y="1585062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61" y="1035498"/>
            <a:ext cx="6181725" cy="3895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52574" y="543716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7249" y="1585062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5920" y="4018360"/>
            <a:ext cx="7556500" cy="265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17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IConfigurationElement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.getConfigurationElements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()[0]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implementation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"implementation"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instantiate()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instance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(Operator)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/** 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/** 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6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58" y="1796597"/>
            <a:ext cx="1832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1, 1, </a:t>
            </a:r>
          </a:p>
          <a:p>
            <a:pPr marL="0" indent="0">
              <a:buNone/>
            </a:pPr>
            <a:r>
              <a:rPr lang="en-US" sz="6600" dirty="0" smtClean="0"/>
              <a:t>0, 1,</a:t>
            </a:r>
          </a:p>
          <a:p>
            <a:pPr marL="0" indent="0">
              <a:buNone/>
            </a:pPr>
            <a:r>
              <a:rPr lang="en-US" sz="6600" dirty="0" smtClean="0"/>
              <a:t>1, 2,</a:t>
            </a:r>
            <a:endParaRPr lang="en-US" sz="4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1" y="1796597"/>
            <a:ext cx="7242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2   </a:t>
            </a:r>
            <a:r>
              <a:rPr lang="en-US" sz="6600" dirty="0" smtClean="0"/>
              <a:t>Fibonacci</a:t>
            </a:r>
          </a:p>
          <a:p>
            <a:pPr marL="0" indent="0">
              <a:buNone/>
            </a:pPr>
            <a:r>
              <a:rPr lang="en-US" sz="6600" b="1" dirty="0" smtClean="0"/>
              <a:t>1   </a:t>
            </a:r>
            <a:r>
              <a:rPr lang="en-US" sz="6600" dirty="0" smtClean="0"/>
              <a:t>Fibonacci again</a:t>
            </a:r>
          </a:p>
          <a:p>
            <a:pPr marL="0" indent="0">
              <a:buNone/>
            </a:pPr>
            <a:r>
              <a:rPr lang="en-US" sz="6600" b="1" dirty="0" smtClean="0"/>
              <a:t>3   </a:t>
            </a:r>
            <a:r>
              <a:rPr lang="en-US" sz="6600" dirty="0" smtClean="0"/>
              <a:t>Numbers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29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socket.exsd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Not that human-friendly XML schema</a:t>
            </a:r>
          </a:p>
          <a:p>
            <a:pPr lvl="1"/>
            <a:r>
              <a:rPr lang="en-US" dirty="0" smtClean="0"/>
              <a:t>Eclipse has a nice editor for it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</a:p>
          <a:p>
            <a:pPr lvl="1"/>
            <a:r>
              <a:rPr lang="en-US" dirty="0" smtClean="0"/>
              <a:t>Contains XML chunks that match the schema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Parses the XML and handles the details of the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63" y="1532624"/>
            <a:ext cx="9724221" cy="49730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74686" y="1048679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1552" y="1738099"/>
            <a:ext cx="7224912" cy="1821965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34682" y="13450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821551" y="3747626"/>
            <a:ext cx="9000795" cy="256783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7785" y="3362379"/>
            <a:ext cx="120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Extensions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0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1" t="43966" r="713" b="4113"/>
          <a:stretch/>
        </p:blipFill>
        <p:spPr>
          <a:xfrm>
            <a:off x="3486912" y="175391"/>
            <a:ext cx="8388096" cy="24627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827685" y="24484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83" y="2761488"/>
            <a:ext cx="10072914" cy="39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Attribute(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Attribute(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implementationClass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implementation;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instance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instantiate()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(instance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(implementation);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instance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(Operator)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clazz.newInstance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486913" y="132002"/>
            <a:ext cx="7424928" cy="79459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982" y="2776280"/>
            <a:ext cx="7706505" cy="112516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1" t="43966" r="713" b="4113"/>
          <a:stretch/>
        </p:blipFill>
        <p:spPr>
          <a:xfrm>
            <a:off x="3486912" y="175391"/>
            <a:ext cx="8388096" cy="24627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827685" y="24484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83" y="2761488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ExtensionPointName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point =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ExtensionPointName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com.diffplug.talks.socketsandplugs.intellij.operatorDescriptor"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Arrays.asList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point.getExtensions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desc.name.equals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(name)).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1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  <a:r>
              <a:rPr lang="en-US" dirty="0" smtClean="0"/>
              <a:t> (</a:t>
            </a:r>
            <a:r>
              <a:rPr lang="en-US" dirty="0" err="1" smtClean="0"/>
              <a:t>extensionPoints</a:t>
            </a:r>
            <a:r>
              <a:rPr lang="en-US" dirty="0" smtClean="0"/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extensionPoint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beanClass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SocketDescriptor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Marks attributes with </a:t>
            </a:r>
            <a:r>
              <a:rPr lang="en-US" dirty="0" smtClean="0">
                <a:latin typeface="Consolas" panose="020B0609020204030204" pitchFamily="49" charset="0"/>
              </a:rPr>
              <a:t>@Attribute</a:t>
            </a:r>
          </a:p>
          <a:p>
            <a:r>
              <a:rPr lang="en-US" dirty="0">
                <a:latin typeface="Consolas" panose="020B0609020204030204" pitchFamily="49" charset="0"/>
              </a:rPr>
              <a:t>plugin.xml</a:t>
            </a:r>
            <a:r>
              <a:rPr lang="en-US" dirty="0"/>
              <a:t> (</a:t>
            </a:r>
            <a:r>
              <a:rPr lang="en-US" dirty="0" smtClean="0"/>
              <a:t>extensions)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attr1=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value1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attr2=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value2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998456" y="1602310"/>
            <a:ext cx="475702" cy="309929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all have in common?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69480" y="2133420"/>
            <a:ext cx="4688972" cy="108616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Eclipse</a:t>
            </a:r>
            <a:r>
              <a:rPr lang="en-US" sz="1200" dirty="0" smtClean="0">
                <a:latin typeface="Consolas" panose="020B0609020204030204" pitchFamily="49" charset="0"/>
              </a:rPr>
              <a:t> : schema/</a:t>
            </a:r>
            <a:r>
              <a:rPr lang="en-US" sz="1200" dirty="0" err="1" smtClean="0">
                <a:latin typeface="Consolas" panose="020B0609020204030204" pitchFamily="49" charset="0"/>
              </a:rPr>
              <a:t>socket.exsd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IntelliJ</a:t>
            </a:r>
            <a:r>
              <a:rPr lang="en-US" sz="1200" dirty="0" smtClean="0">
                <a:latin typeface="Consolas" panose="020B0609020204030204" pitchFamily="49" charset="0"/>
              </a:rPr>
              <a:t>: plugin.xml -&gt; </a:t>
            </a:r>
            <a:r>
              <a:rPr lang="en-US" sz="1200" dirty="0" err="1" smtClean="0">
                <a:latin typeface="Consolas" panose="020B0609020204030204" pitchFamily="49" charset="0"/>
              </a:rPr>
              <a:t>extensionPoint’s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beanClass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    -&gt; </a:t>
            </a:r>
            <a:r>
              <a:rPr lang="en-US" sz="1200" dirty="0" err="1" smtClean="0">
                <a:latin typeface="Consolas" panose="020B0609020204030204" pitchFamily="49" charset="0"/>
              </a:rPr>
              <a:t>AbstractExtensionPointBean</a:t>
            </a:r>
            <a:r>
              <a:rPr lang="en-US" sz="1200" dirty="0" smtClean="0">
                <a:latin typeface="Consolas" panose="020B0609020204030204" pitchFamily="49" charset="0"/>
              </a:rPr>
              <a:t> -&gt; @Attribute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 smtClean="0">
                <a:latin typeface="Consolas" panose="020B0609020204030204" pitchFamily="49" charset="0"/>
              </a:rPr>
              <a:t>VSCode</a:t>
            </a:r>
            <a:r>
              <a:rPr lang="en-US" sz="1200" b="1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: https://code.visualstudio.com/docs</a:t>
            </a:r>
            <a:r>
              <a:rPr lang="en-US" sz="1200" dirty="0" smtClean="0">
                <a:latin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 </a:t>
            </a:r>
            <a:r>
              <a:rPr lang="en-US" sz="1200" dirty="0" err="1" smtClean="0">
                <a:latin typeface="Consolas" panose="020B0609020204030204" pitchFamily="49" charset="0"/>
              </a:rPr>
              <a:t>extensionAPI</a:t>
            </a:r>
            <a:r>
              <a:rPr lang="en-US" sz="1200" dirty="0" smtClean="0">
                <a:latin typeface="Consolas" panose="020B0609020204030204" pitchFamily="49" charset="0"/>
              </a:rPr>
              <a:t>/extension-points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96997" y="3469845"/>
            <a:ext cx="5118420" cy="1272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4838" y="5641230"/>
            <a:ext cx="3099686" cy="83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vscode.commands.registerCommand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'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extension.sayHello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latin typeface="Consolas" panose="020B0609020204030204" pitchFamily="49" charset="0"/>
              </a:rPr>
              <a:t>,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// action body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094486">
            <a:off x="7158089" y="3162430"/>
            <a:ext cx="475702" cy="160587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2925214">
            <a:off x="3644306" y="2975499"/>
            <a:ext cx="475702" cy="2115946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9480" y="1371043"/>
            <a:ext cx="3779520" cy="7518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 Format</a:t>
            </a:r>
          </a:p>
          <a:p>
            <a:pPr algn="ctr"/>
            <a:r>
              <a:rPr lang="en-US" sz="1600" dirty="0" smtClean="0"/>
              <a:t>Contract that the </a:t>
            </a:r>
            <a:r>
              <a:rPr lang="en-US" sz="1600" dirty="0"/>
              <a:t>M</a:t>
            </a:r>
            <a:r>
              <a:rPr lang="en-US" sz="1600" dirty="0" smtClean="0"/>
              <a:t>etadata must satisfy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620330" y="2669461"/>
            <a:ext cx="3442335" cy="758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24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5" grpId="0" animBg="1"/>
      <p:bldP spid="14" grpId="0" animBg="1"/>
      <p:bldP spid="15" grpId="0" animBg="1"/>
      <p:bldP spid="16" grpId="0" animBg="1"/>
      <p:bldP spid="18" grpId="0"/>
      <p:bldP spid="20" grpId="0"/>
      <p:bldP spid="26" grpId="0"/>
      <p:bldP spid="19" grpId="0"/>
      <p:bldP spid="33" grpId="0" animBg="1"/>
      <p:bldP spid="35" grpId="0" animBg="1"/>
      <p:bldP spid="4" grpId="0" animBg="1"/>
      <p:bldP spid="13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871289" y="16062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all have in common?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4838" y="5641230"/>
            <a:ext cx="3099686" cy="83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vscode.commands.registerCommand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'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extension.sayHello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latin typeface="Consolas" panose="020B0609020204030204" pitchFamily="49" charset="0"/>
              </a:rPr>
              <a:t>,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// action body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50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“declarative” metadata?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declare </a:t>
            </a:r>
            <a:r>
              <a:rPr lang="en-US" dirty="0" smtClean="0"/>
              <a:t>according to </a:t>
            </a:r>
            <a:r>
              <a:rPr lang="en-US" dirty="0" smtClean="0">
                <a:hlinkClick r:id="rId2"/>
              </a:rPr>
              <a:t>dictionary.com</a:t>
            </a:r>
            <a:endParaRPr lang="en-US" dirty="0" smtClean="0"/>
          </a:p>
          <a:p>
            <a:pPr lvl="1"/>
            <a:r>
              <a:rPr lang="en-US" dirty="0"/>
              <a:t>to make known or state clearly, especially in explicit or formal </a:t>
            </a:r>
            <a:r>
              <a:rPr lang="en-US" dirty="0" smtClean="0"/>
              <a:t>terms</a:t>
            </a:r>
          </a:p>
          <a:p>
            <a:pPr lvl="1"/>
            <a:r>
              <a:rPr lang="en-US" dirty="0"/>
              <a:t>to manifest; reveal; </a:t>
            </a:r>
            <a:r>
              <a:rPr lang="en-US" dirty="0" smtClean="0"/>
              <a:t>show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60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5"/>
            <a:ext cx="8202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4427" y="1825625"/>
            <a:ext cx="69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1799" y="581025"/>
            <a:ext cx="5410201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accent5"/>
                </a:solidFill>
              </a:rPr>
              <a:t>to make known or state clearly, especially in explicit or formal terms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 manifest; reveal; show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4"/>
            <a:ext cx="9926200" cy="4762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4, 5, 6, 7, 8, 9, 10, 11, 12, 13, 14, 15, 16,  17, 18, 19, 20, 21, 22, 23, 24, 25, 26, 27, 28, 29, 30, 31, 32, 33, 34, 35, 36, 37, 38, 39, 40, 41, 42, 43, 44, 45, 46, 47, 48, 49, 50, 51, 52, 53, 54, 55, 56, 57, 58, 59, 60, 61, 62, 63, 69, 65, 66, 67, 68, 69, 70, 71, 72, 73, 74, 75, 76, 77, 78, 79, 80, 81, 82, 83, 84, 85, 86, 87, 88, 89, 90, 91, 92, 93, 94, 95, 96, 97, 98, 99, 100]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range(1, 100)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391" y="1825624"/>
            <a:ext cx="652752" cy="476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06112" y="2791968"/>
            <a:ext cx="475488" cy="3779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1799" y="581025"/>
            <a:ext cx="5410201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accent5"/>
                </a:solidFill>
              </a:rPr>
              <a:t>to make known or state clearly, especially in explicit or formal terms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 manifest; reveal; show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rules of plugin APIs</a:t>
            </a:r>
            <a:endParaRPr lang="en-US" dirty="0"/>
          </a:p>
        </p:txBody>
      </p:sp>
      <p:pic>
        <p:nvPicPr>
          <p:cNvPr id="3074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1457779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4133171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0485" y="1457779"/>
            <a:ext cx="595085" cy="1060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0484" y="4133171"/>
            <a:ext cx="595085" cy="106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/>
              <a:t>2</a:t>
            </a:r>
            <a:endParaRPr lang="en-US" sz="5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62237" y="1851658"/>
            <a:ext cx="7086648" cy="4094774"/>
            <a:chOff x="4862237" y="1851658"/>
            <a:chExt cx="7086648" cy="4094774"/>
          </a:xfrm>
        </p:grpSpPr>
        <p:pic>
          <p:nvPicPr>
            <p:cNvPr id="8" name="Picture 6" descr="Image result for smiling tyler durd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322" y="1889206"/>
              <a:ext cx="6491563" cy="40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4862237" y="1851658"/>
              <a:ext cx="595085" cy="10602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5400" dirty="0" smtClean="0"/>
                <a:t>3</a:t>
              </a:r>
              <a:endParaRPr lang="en-US" sz="5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9928" y="4877741"/>
              <a:ext cx="1200572" cy="861774"/>
            </a:xfrm>
            <a:prstGeom prst="rect">
              <a:avLst/>
            </a:prstGeom>
            <a:solidFill>
              <a:srgbClr val="EAC8D8"/>
            </a:solidFill>
            <a:scene3d>
              <a:camera prst="perspectiveHeroicExtremeLeftFacing" fov="3600000">
                <a:rot lat="0" lon="1200000" rev="21425485"/>
              </a:camera>
              <a:lightRig rig="threePt" dir="t"/>
            </a:scene3d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PLUG</a:t>
              </a:r>
            </a:p>
            <a:p>
              <a:pPr algn="ctr"/>
              <a:r>
                <a:rPr lang="en-US" sz="280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SOCKET</a:t>
              </a:r>
              <a:endParaRPr lang="en-US" sz="2800" b="0" cap="none" spc="0" dirty="0">
                <a:ln w="0"/>
                <a:solidFill>
                  <a:srgbClr val="F8D4E5"/>
                </a:solidFill>
                <a:effectLst>
                  <a:outerShdw blurRad="38100" dist="63500" algn="l" rotWithShape="0">
                    <a:srgbClr val="641038"/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</a:t>
            </a:r>
            <a:r>
              <a:rPr lang="en-US" dirty="0" err="1" smtClean="0"/>
              <a:t>Gradle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10336" y="-215995"/>
            <a:ext cx="7081664" cy="1620104"/>
            <a:chOff x="5110336" y="-215995"/>
            <a:chExt cx="7081664" cy="1620104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5110336" y="-215995"/>
              <a:ext cx="7081664" cy="1035170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Code examples </a:t>
              </a:r>
              <a:r>
                <a:rPr lang="en-US" sz="4000" dirty="0"/>
                <a:t>available </a:t>
              </a:r>
              <a:r>
                <a:rPr lang="en-US" sz="4000" dirty="0" smtClean="0"/>
                <a:t>at</a:t>
              </a:r>
              <a:endParaRPr lang="en-US" sz="4000" dirty="0"/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389164" y="301590"/>
              <a:ext cx="6524008" cy="1102519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700" dirty="0" smtClean="0">
                  <a:solidFill>
                    <a:schemeClr val="bg1"/>
                  </a:solidFill>
                  <a:hlinkClick r:id="rId3"/>
                </a:rPr>
                <a:t>diffplug.com/</a:t>
              </a:r>
              <a:r>
                <a:rPr lang="en-US" sz="6700" dirty="0" err="1" smtClean="0">
                  <a:solidFill>
                    <a:schemeClr val="bg1"/>
                  </a:solidFill>
                  <a:hlinkClick r:id="rId3"/>
                </a:rPr>
                <a:t>opensource</a:t>
              </a:r>
              <a:endParaRPr 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94761" y="4003271"/>
            <a:ext cx="4497237" cy="2669464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4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after this is draft / scratchpad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964"/>
            <a:ext cx="6688074" cy="45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8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(eagerly-loaded)</a:t>
            </a:r>
            <a:endParaRPr lang="en-US" dirty="0" smtClean="0"/>
          </a:p>
          <a:p>
            <a:pPr lvl="1"/>
            <a:r>
              <a:rPr lang="en-US" dirty="0" smtClean="0"/>
              <a:t>Application, Project, Module</a:t>
            </a:r>
          </a:p>
          <a:p>
            <a:r>
              <a:rPr lang="en-US" dirty="0" smtClean="0"/>
              <a:t>Services (lazily-loaded)</a:t>
            </a:r>
            <a:endParaRPr lang="en-US" dirty="0"/>
          </a:p>
          <a:p>
            <a:pPr lvl="1"/>
            <a:r>
              <a:rPr lang="en-US" dirty="0" smtClean="0"/>
              <a:t>Same </a:t>
            </a:r>
            <a:r>
              <a:rPr lang="en-US" dirty="0" smtClean="0"/>
              <a:t>divisions as c</a:t>
            </a:r>
            <a:r>
              <a:rPr lang="en-US" dirty="0" smtClean="0"/>
              <a:t>omponents, but loaded lazily</a:t>
            </a:r>
            <a:endParaRPr lang="en-US" dirty="0" smtClean="0"/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Declarative similar to </a:t>
            </a:r>
            <a:r>
              <a:rPr lang="en-US" dirty="0" err="1" smtClean="0"/>
              <a:t>VSCode’s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/>
              <a:t>Used to be lazy-loaded, now eagerly-loaded </a:t>
            </a:r>
            <a:r>
              <a:rPr lang="en-US" dirty="0">
                <a:hlinkClick r:id="rId2"/>
              </a:rPr>
              <a:t>(ref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/>
              <a:t>Extension </a:t>
            </a:r>
            <a:r>
              <a:rPr lang="en-US" dirty="0" smtClean="0"/>
              <a:t>Points and </a:t>
            </a:r>
            <a:r>
              <a:rPr lang="en-US" dirty="0" smtClean="0"/>
              <a:t>Extensions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9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vs IntelliJ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6408" y="1690688"/>
            <a:ext cx="5550408" cy="4351338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  <a:r>
              <a:rPr lang="en-US" dirty="0" smtClean="0"/>
              <a:t> (</a:t>
            </a:r>
            <a:r>
              <a:rPr lang="en-US" dirty="0" err="1" smtClean="0"/>
              <a:t>extensionPoints</a:t>
            </a:r>
            <a:r>
              <a:rPr lang="en-US" dirty="0" smtClean="0"/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extensionPoint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beanClass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SocketDescriptor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Marks attributes with </a:t>
            </a:r>
            <a:r>
              <a:rPr lang="en-US" dirty="0" smtClean="0">
                <a:latin typeface="Consolas" panose="020B0609020204030204" pitchFamily="49" charset="0"/>
              </a:rPr>
              <a:t>@Attribute</a:t>
            </a:r>
          </a:p>
          <a:p>
            <a:r>
              <a:rPr lang="en-US" dirty="0">
                <a:latin typeface="Consolas" panose="020B0609020204030204" pitchFamily="49" charset="0"/>
              </a:rPr>
              <a:t>plugin.xml</a:t>
            </a:r>
            <a:r>
              <a:rPr lang="en-US" dirty="0"/>
              <a:t> (</a:t>
            </a:r>
            <a:r>
              <a:rPr lang="en-US" dirty="0" smtClean="0"/>
              <a:t>extensions)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attr1=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value1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attr2=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value2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9504" y="1690688"/>
            <a:ext cx="5276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socket.exsd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Not that human-friendly XML schema</a:t>
            </a:r>
          </a:p>
          <a:p>
            <a:pPr lvl="1"/>
            <a:r>
              <a:rPr lang="en-US" dirty="0" smtClean="0"/>
              <a:t>Eclipse has a nice editor for it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</a:p>
          <a:p>
            <a:pPr lvl="1"/>
            <a:r>
              <a:rPr lang="en-US" dirty="0" smtClean="0"/>
              <a:t>Contains XML chunks that match the schema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Parses the XML and handles the details of the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endParaRPr lang="en-US" dirty="0"/>
          </a:p>
          <a:p>
            <a:pPr lvl="1"/>
            <a:r>
              <a:rPr lang="en-US" dirty="0" smtClean="0"/>
              <a:t>Modeled workbench</a:t>
            </a:r>
          </a:p>
          <a:p>
            <a:pPr lvl="1"/>
            <a:r>
              <a:rPr lang="en-US" dirty="0" smtClean="0"/>
              <a:t>Describe application with XML</a:t>
            </a:r>
          </a:p>
          <a:p>
            <a:pPr lvl="1"/>
            <a:r>
              <a:rPr lang="en-US" dirty="0" smtClean="0"/>
              <a:t>Includes declarative commands/handlers</a:t>
            </a:r>
          </a:p>
          <a:p>
            <a:r>
              <a:rPr lang="en-US" dirty="0" smtClean="0"/>
              <a:t>Sits on top of </a:t>
            </a:r>
            <a:r>
              <a:rPr lang="en-US" dirty="0" err="1" smtClean="0"/>
              <a:t>OSGi</a:t>
            </a:r>
            <a:endParaRPr lang="en-US" dirty="0" smtClean="0"/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smtClean="0"/>
              <a:t>Declarative services</a:t>
            </a:r>
          </a:p>
          <a:p>
            <a:pPr lvl="1"/>
            <a:r>
              <a:rPr lang="en-US" dirty="0" smtClean="0"/>
              <a:t>Very powerful, very complex</a:t>
            </a:r>
            <a:endParaRPr lang="en-US" dirty="0"/>
          </a:p>
          <a:p>
            <a:r>
              <a:rPr lang="en-US" dirty="0" smtClean="0"/>
              <a:t>Extension </a:t>
            </a:r>
            <a:r>
              <a:rPr lang="en-US" dirty="0" smtClean="0"/>
              <a:t>Points and </a:t>
            </a:r>
            <a:r>
              <a:rPr lang="en-US" dirty="0" smtClean="0"/>
              <a:t>Extensions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2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Future-proofing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5" y="1440971"/>
            <a:ext cx="5063169" cy="5063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6" y="1440971"/>
            <a:ext cx="5063169" cy="50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the plugin system in </a:t>
            </a:r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/>
              <a:t>Static sockets, dynamic plugs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smtClean="0"/>
              <a:t>a calculator in </a:t>
            </a:r>
            <a:r>
              <a:rPr lang="en-US" dirty="0" smtClean="0"/>
              <a:t>IntelliJ and Eclipse</a:t>
            </a:r>
            <a:endParaRPr lang="en-US" dirty="0" smtClean="0"/>
          </a:p>
          <a:p>
            <a:pPr lvl="1"/>
            <a:r>
              <a:rPr lang="en-US" dirty="0" smtClean="0"/>
              <a:t>Dynamic sockets, dynamic plugs</a:t>
            </a:r>
          </a:p>
          <a:p>
            <a:r>
              <a:rPr lang="en-US" dirty="0" smtClean="0"/>
              <a:t>“Declarative” metadata</a:t>
            </a:r>
          </a:p>
          <a:p>
            <a:pPr lvl="1"/>
            <a:r>
              <a:rPr lang="en-US" dirty="0"/>
              <a:t>Maven vs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Propose a system with the best of all worlds</a:t>
            </a:r>
          </a:p>
          <a:p>
            <a:pPr lvl="1"/>
            <a:r>
              <a:rPr lang="en-US" dirty="0" err="1" smtClean="0"/>
              <a:t>AutOSGi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9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0" y="1578673"/>
            <a:ext cx="4288155" cy="5110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8528" y="1690688"/>
            <a:ext cx="3577007" cy="12245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528" y="2965304"/>
            <a:ext cx="3577007" cy="2025796"/>
          </a:xfrm>
          <a:prstGeom prst="rect">
            <a:avLst/>
          </a:prstGeom>
          <a:solidFill>
            <a:schemeClr val="accent6">
              <a:alpha val="31000"/>
            </a:schemeClr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1716" y="17236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25535" y="2946879"/>
            <a:ext cx="351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Dependency and build information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8390968" y="1668398"/>
            <a:ext cx="277487" cy="3174453"/>
          </a:xfrm>
          <a:prstGeom prst="rightBrace">
            <a:avLst>
              <a:gd name="adj1" fmla="val 145022"/>
              <a:gd name="adj2" fmla="val 453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37754" y="2781562"/>
            <a:ext cx="17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maven pom.xml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48528" y="5041153"/>
            <a:ext cx="3577007" cy="149047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1716" y="4991100"/>
            <a:ext cx="1631592" cy="34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Plugin metadata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148340" y="120270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r>
              <a:rPr lang="en-US" dirty="0" smtClean="0">
                <a:latin typeface="Consolas" panose="020B0609020204030204" pitchFamily="49" charset="0"/>
              </a:rPr>
              <a:t> (extension manifest)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7" grpId="0" animBg="1"/>
      <p:bldP spid="19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001588"/>
            <a:ext cx="3977640" cy="143693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12" y="365125"/>
            <a:ext cx="6639662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400424"/>
            <a:ext cx="3977640" cy="714375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12" y="365124"/>
            <a:ext cx="6653206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893" y="1403801"/>
            <a:ext cx="6852419" cy="2833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95068" y="881180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extension.js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102100"/>
            <a:ext cx="3977640" cy="229946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0500" y="2489199"/>
            <a:ext cx="1955800" cy="191716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91675" y="2399918"/>
            <a:ext cx="1660525" cy="206757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6800" y="3673474"/>
            <a:ext cx="1752600" cy="197758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8807</TotalTime>
  <Words>1755</Words>
  <Application>Microsoft Office PowerPoint</Application>
  <PresentationFormat>Widescreen</PresentationFormat>
  <Paragraphs>417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Comic Sans MS</vt:lpstr>
      <vt:lpstr>Consolas</vt:lpstr>
      <vt:lpstr>Impact</vt:lpstr>
      <vt:lpstr>Office Theme</vt:lpstr>
      <vt:lpstr>Sockets and Plugs</vt:lpstr>
      <vt:lpstr>PowerPoint Presentation</vt:lpstr>
      <vt:lpstr>The three rules of plugin APIs</vt:lpstr>
      <vt:lpstr>Future-proofing</vt:lpstr>
      <vt:lpstr>The Plan</vt:lpstr>
      <vt:lpstr>VSCode</vt:lpstr>
      <vt:lpstr>VSCode</vt:lpstr>
      <vt:lpstr>VSCode</vt:lpstr>
      <vt:lpstr>VSCode</vt:lpstr>
      <vt:lpstr>VSCode</vt:lpstr>
      <vt:lpstr>IntelliJ and 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IntelliJ</vt:lpstr>
      <vt:lpstr>IntelliJ</vt:lpstr>
      <vt:lpstr>IntelliJ</vt:lpstr>
      <vt:lpstr>IntelliJ</vt:lpstr>
      <vt:lpstr>What do they all have in common?</vt:lpstr>
      <vt:lpstr>What do they all have in common?</vt:lpstr>
      <vt:lpstr>What is “declarative” metadata?</vt:lpstr>
      <vt:lpstr>Which is more declarative?</vt:lpstr>
      <vt:lpstr>Which is more declarative?</vt:lpstr>
      <vt:lpstr>Maven vs Gradle</vt:lpstr>
      <vt:lpstr>PowerPoint Presentation</vt:lpstr>
      <vt:lpstr>Stuff after this is draft / scratchpad</vt:lpstr>
      <vt:lpstr>Boilerplate</vt:lpstr>
      <vt:lpstr>IntelliJ</vt:lpstr>
      <vt:lpstr>Eclipse vs IntelliJ</vt:lpstr>
      <vt:lpstr>Eclipse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and Plugs</dc:title>
  <dc:creator>ned.twigg@diffplug.com</dc:creator>
  <cp:lastModifiedBy>ned.twigg@diffplug.com</cp:lastModifiedBy>
  <cp:revision>129</cp:revision>
  <dcterms:created xsi:type="dcterms:W3CDTF">2016-10-05T17:15:42Z</dcterms:created>
  <dcterms:modified xsi:type="dcterms:W3CDTF">2016-10-12T06:17:13Z</dcterms:modified>
</cp:coreProperties>
</file>