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9" r:id="rId11"/>
    <p:sldId id="271" r:id="rId12"/>
    <p:sldId id="266" r:id="rId13"/>
    <p:sldId id="265" r:id="rId14"/>
    <p:sldId id="272" r:id="rId15"/>
    <p:sldId id="274" r:id="rId16"/>
    <p:sldId id="273" r:id="rId17"/>
    <p:sldId id="275" r:id="rId18"/>
    <p:sldId id="276" r:id="rId19"/>
    <p:sldId id="277" r:id="rId20"/>
    <p:sldId id="278" r:id="rId21"/>
    <p:sldId id="279" r:id="rId22"/>
    <p:sldId id="281" r:id="rId23"/>
    <p:sldId id="283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D8470-EAEC-4EA0-990B-8BE3D1C401F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95030-8A4E-483D-AA0E-6D376A63FF2D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Contract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6E74FC11-C19D-40BD-8A72-55AAA3D7A35D}" type="parTrans" cxnId="{3563ECBD-FFFC-43CE-8C0C-317B95BF754E}">
      <dgm:prSet/>
      <dgm:spPr/>
      <dgm:t>
        <a:bodyPr/>
        <a:lstStyle/>
        <a:p>
          <a:endParaRPr lang="en-US"/>
        </a:p>
      </dgm:t>
    </dgm:pt>
    <dgm:pt modelId="{20EEE790-6BF4-4A5B-8644-B7230ACD5C2D}" type="sibTrans" cxnId="{3563ECBD-FFFC-43CE-8C0C-317B95BF754E}">
      <dgm:prSet/>
      <dgm:spPr/>
      <dgm:t>
        <a:bodyPr/>
        <a:lstStyle/>
        <a:p>
          <a:endParaRPr lang="en-US"/>
        </a:p>
      </dgm:t>
    </dgm:pt>
    <dgm:pt modelId="{7FF9E1AD-4255-404D-9489-15C7A323CF38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Store messages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07F722E7-0B51-4FC5-A9A4-38B297FFBFF5}" type="parTrans" cxnId="{802694B2-65FA-4A8A-B469-85BDDA02ED26}">
      <dgm:prSet/>
      <dgm:spPr/>
      <dgm:t>
        <a:bodyPr/>
        <a:lstStyle/>
        <a:p>
          <a:endParaRPr lang="en-US"/>
        </a:p>
      </dgm:t>
    </dgm:pt>
    <dgm:pt modelId="{17CDD414-6A39-435E-AD03-9AE2048AD980}" type="sibTrans" cxnId="{802694B2-65FA-4A8A-B469-85BDDA02ED26}">
      <dgm:prSet/>
      <dgm:spPr/>
      <dgm:t>
        <a:bodyPr/>
        <a:lstStyle/>
        <a:p>
          <a:endParaRPr lang="en-US"/>
        </a:p>
      </dgm:t>
    </dgm:pt>
    <dgm:pt modelId="{9A52BE3B-60A9-4827-B56E-FEA5CC14F62F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Store $$$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04AE1939-08EE-4053-9A37-F98AC871B01E}" type="parTrans" cxnId="{CD0B5558-68D7-4412-BCC1-9CD8145F3465}">
      <dgm:prSet/>
      <dgm:spPr/>
      <dgm:t>
        <a:bodyPr/>
        <a:lstStyle/>
        <a:p>
          <a:endParaRPr lang="en-US"/>
        </a:p>
      </dgm:t>
    </dgm:pt>
    <dgm:pt modelId="{361A5F8C-E5D3-4CDB-AF61-5FE4DD00AAC1}" type="sibTrans" cxnId="{CD0B5558-68D7-4412-BCC1-9CD8145F3465}">
      <dgm:prSet/>
      <dgm:spPr/>
      <dgm:t>
        <a:bodyPr/>
        <a:lstStyle/>
        <a:p>
          <a:endParaRPr lang="en-US"/>
        </a:p>
      </dgm:t>
    </dgm:pt>
    <dgm:pt modelId="{141880E3-93D9-4604-A799-0B89816C81F3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Program logic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DE0BFB8E-1862-4D2A-936E-82C54E800AAF}" type="parTrans" cxnId="{AF0931FE-0A56-4DD5-AC18-0D752B3E5E3F}">
      <dgm:prSet/>
      <dgm:spPr/>
      <dgm:t>
        <a:bodyPr/>
        <a:lstStyle/>
        <a:p>
          <a:endParaRPr lang="en-US"/>
        </a:p>
      </dgm:t>
    </dgm:pt>
    <dgm:pt modelId="{36384E03-6A08-4C42-AEAB-2F3B8DEDD400}" type="sibTrans" cxnId="{AF0931FE-0A56-4DD5-AC18-0D752B3E5E3F}">
      <dgm:prSet/>
      <dgm:spPr/>
      <dgm:t>
        <a:bodyPr/>
        <a:lstStyle/>
        <a:p>
          <a:endParaRPr lang="en-US"/>
        </a:p>
      </dgm:t>
    </dgm:pt>
    <dgm:pt modelId="{9118C868-90BB-4A65-A6DF-9174739E4A77}" type="pres">
      <dgm:prSet presAssocID="{FB0D8470-EAEC-4EA0-990B-8BE3D1C401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D3FF19-2798-4D2E-88C8-51EE3E273E71}" type="pres">
      <dgm:prSet presAssocID="{75295030-8A4E-483D-AA0E-6D376A63FF2D}" presName="compNode" presStyleCnt="0"/>
      <dgm:spPr/>
    </dgm:pt>
    <dgm:pt modelId="{B3E10952-35A5-46C5-91EF-60D483786AAD}" type="pres">
      <dgm:prSet presAssocID="{75295030-8A4E-483D-AA0E-6D376A63FF2D}" presName="aNode" presStyleLbl="bgShp" presStyleIdx="0" presStyleCnt="1" custLinFactNeighborX="46667" custLinFactNeighborY="14259"/>
      <dgm:spPr/>
      <dgm:t>
        <a:bodyPr/>
        <a:lstStyle/>
        <a:p>
          <a:endParaRPr lang="en-US"/>
        </a:p>
      </dgm:t>
    </dgm:pt>
    <dgm:pt modelId="{EA924DAA-DE1A-466C-B8A6-08AE7D4B613E}" type="pres">
      <dgm:prSet presAssocID="{75295030-8A4E-483D-AA0E-6D376A63FF2D}" presName="textNode" presStyleLbl="bgShp" presStyleIdx="0" presStyleCnt="1"/>
      <dgm:spPr/>
      <dgm:t>
        <a:bodyPr/>
        <a:lstStyle/>
        <a:p>
          <a:endParaRPr lang="en-US"/>
        </a:p>
      </dgm:t>
    </dgm:pt>
    <dgm:pt modelId="{C80EC0C6-1CB4-4F5B-98B2-DCBB732EE595}" type="pres">
      <dgm:prSet presAssocID="{75295030-8A4E-483D-AA0E-6D376A63FF2D}" presName="compChildNode" presStyleCnt="0"/>
      <dgm:spPr/>
    </dgm:pt>
    <dgm:pt modelId="{185DA820-88B6-4B93-96DB-25C8311E3D8D}" type="pres">
      <dgm:prSet presAssocID="{75295030-8A4E-483D-AA0E-6D376A63FF2D}" presName="theInnerList" presStyleCnt="0"/>
      <dgm:spPr/>
    </dgm:pt>
    <dgm:pt modelId="{81D03523-269D-4642-A203-AD125F3DD46F}" type="pres">
      <dgm:prSet presAssocID="{7FF9E1AD-4255-404D-9489-15C7A323CF3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DD622-8D36-4BD6-95EB-5659887952EB}" type="pres">
      <dgm:prSet presAssocID="{7FF9E1AD-4255-404D-9489-15C7A323CF38}" presName="aSpace2" presStyleCnt="0"/>
      <dgm:spPr/>
    </dgm:pt>
    <dgm:pt modelId="{D125087B-F733-4D3D-B58F-091776389EF7}" type="pres">
      <dgm:prSet presAssocID="{9A52BE3B-60A9-4827-B56E-FEA5CC14F62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CDE9-EEAB-4C98-A9B1-A66B6C6D7BEF}" type="pres">
      <dgm:prSet presAssocID="{9A52BE3B-60A9-4827-B56E-FEA5CC14F62F}" presName="aSpace2" presStyleCnt="0"/>
      <dgm:spPr/>
    </dgm:pt>
    <dgm:pt modelId="{0B9ACB44-4EDA-474D-B86A-2C0DD6418396}" type="pres">
      <dgm:prSet presAssocID="{141880E3-93D9-4604-A799-0B89816C81F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0B5558-68D7-4412-BCC1-9CD8145F3465}" srcId="{75295030-8A4E-483D-AA0E-6D376A63FF2D}" destId="{9A52BE3B-60A9-4827-B56E-FEA5CC14F62F}" srcOrd="1" destOrd="0" parTransId="{04AE1939-08EE-4053-9A37-F98AC871B01E}" sibTransId="{361A5F8C-E5D3-4CDB-AF61-5FE4DD00AAC1}"/>
    <dgm:cxn modelId="{50E5DE38-BD66-467D-8266-AF18A663CD86}" type="presOf" srcId="{7FF9E1AD-4255-404D-9489-15C7A323CF38}" destId="{81D03523-269D-4642-A203-AD125F3DD46F}" srcOrd="0" destOrd="0" presId="urn:microsoft.com/office/officeart/2005/8/layout/lProcess2"/>
    <dgm:cxn modelId="{B091B609-FCC5-404E-A258-5C2A58B1B55A}" type="presOf" srcId="{141880E3-93D9-4604-A799-0B89816C81F3}" destId="{0B9ACB44-4EDA-474D-B86A-2C0DD6418396}" srcOrd="0" destOrd="0" presId="urn:microsoft.com/office/officeart/2005/8/layout/lProcess2"/>
    <dgm:cxn modelId="{E4F317E2-80DA-4AA1-BBD0-8588C9C1C896}" type="presOf" srcId="{FB0D8470-EAEC-4EA0-990B-8BE3D1C401F6}" destId="{9118C868-90BB-4A65-A6DF-9174739E4A77}" srcOrd="0" destOrd="0" presId="urn:microsoft.com/office/officeart/2005/8/layout/lProcess2"/>
    <dgm:cxn modelId="{802694B2-65FA-4A8A-B469-85BDDA02ED26}" srcId="{75295030-8A4E-483D-AA0E-6D376A63FF2D}" destId="{7FF9E1AD-4255-404D-9489-15C7A323CF38}" srcOrd="0" destOrd="0" parTransId="{07F722E7-0B51-4FC5-A9A4-38B297FFBFF5}" sibTransId="{17CDD414-6A39-435E-AD03-9AE2048AD980}"/>
    <dgm:cxn modelId="{79077010-0231-400C-9993-1BE2F76752B6}" type="presOf" srcId="{75295030-8A4E-483D-AA0E-6D376A63FF2D}" destId="{B3E10952-35A5-46C5-91EF-60D483786AAD}" srcOrd="0" destOrd="0" presId="urn:microsoft.com/office/officeart/2005/8/layout/lProcess2"/>
    <dgm:cxn modelId="{3563ECBD-FFFC-43CE-8C0C-317B95BF754E}" srcId="{FB0D8470-EAEC-4EA0-990B-8BE3D1C401F6}" destId="{75295030-8A4E-483D-AA0E-6D376A63FF2D}" srcOrd="0" destOrd="0" parTransId="{6E74FC11-C19D-40BD-8A72-55AAA3D7A35D}" sibTransId="{20EEE790-6BF4-4A5B-8644-B7230ACD5C2D}"/>
    <dgm:cxn modelId="{EEE0603C-F422-4FA6-B963-FC4F2EA74EC6}" type="presOf" srcId="{9A52BE3B-60A9-4827-B56E-FEA5CC14F62F}" destId="{D125087B-F733-4D3D-B58F-091776389EF7}" srcOrd="0" destOrd="0" presId="urn:microsoft.com/office/officeart/2005/8/layout/lProcess2"/>
    <dgm:cxn modelId="{AF0931FE-0A56-4DD5-AC18-0D752B3E5E3F}" srcId="{75295030-8A4E-483D-AA0E-6D376A63FF2D}" destId="{141880E3-93D9-4604-A799-0B89816C81F3}" srcOrd="2" destOrd="0" parTransId="{DE0BFB8E-1862-4D2A-936E-82C54E800AAF}" sibTransId="{36384E03-6A08-4C42-AEAB-2F3B8DEDD400}"/>
    <dgm:cxn modelId="{D307953B-05EF-4723-9772-8AA732DAAB17}" type="presOf" srcId="{75295030-8A4E-483D-AA0E-6D376A63FF2D}" destId="{EA924DAA-DE1A-466C-B8A6-08AE7D4B613E}" srcOrd="1" destOrd="0" presId="urn:microsoft.com/office/officeart/2005/8/layout/lProcess2"/>
    <dgm:cxn modelId="{4259A67D-F7DF-4D3E-A3BC-537A3A8FC422}" type="presParOf" srcId="{9118C868-90BB-4A65-A6DF-9174739E4A77}" destId="{E8D3FF19-2798-4D2E-88C8-51EE3E273E71}" srcOrd="0" destOrd="0" presId="urn:microsoft.com/office/officeart/2005/8/layout/lProcess2"/>
    <dgm:cxn modelId="{CF8B08B2-9D9A-4790-B5A6-4E2253E2568E}" type="presParOf" srcId="{E8D3FF19-2798-4D2E-88C8-51EE3E273E71}" destId="{B3E10952-35A5-46C5-91EF-60D483786AAD}" srcOrd="0" destOrd="0" presId="urn:microsoft.com/office/officeart/2005/8/layout/lProcess2"/>
    <dgm:cxn modelId="{BD99878D-F44A-463C-A399-8F8B55B28EED}" type="presParOf" srcId="{E8D3FF19-2798-4D2E-88C8-51EE3E273E71}" destId="{EA924DAA-DE1A-466C-B8A6-08AE7D4B613E}" srcOrd="1" destOrd="0" presId="urn:microsoft.com/office/officeart/2005/8/layout/lProcess2"/>
    <dgm:cxn modelId="{AB13985D-912B-4922-930B-DDF2CAB457CB}" type="presParOf" srcId="{E8D3FF19-2798-4D2E-88C8-51EE3E273E71}" destId="{C80EC0C6-1CB4-4F5B-98B2-DCBB732EE595}" srcOrd="2" destOrd="0" presId="urn:microsoft.com/office/officeart/2005/8/layout/lProcess2"/>
    <dgm:cxn modelId="{B6580CBE-1D56-414A-8B53-E2AF2B79FB17}" type="presParOf" srcId="{C80EC0C6-1CB4-4F5B-98B2-DCBB732EE595}" destId="{185DA820-88B6-4B93-96DB-25C8311E3D8D}" srcOrd="0" destOrd="0" presId="urn:microsoft.com/office/officeart/2005/8/layout/lProcess2"/>
    <dgm:cxn modelId="{0C5DAD17-C318-48A9-851A-60FC7AAA8D4B}" type="presParOf" srcId="{185DA820-88B6-4B93-96DB-25C8311E3D8D}" destId="{81D03523-269D-4642-A203-AD125F3DD46F}" srcOrd="0" destOrd="0" presId="urn:microsoft.com/office/officeart/2005/8/layout/lProcess2"/>
    <dgm:cxn modelId="{6C45D280-7B28-4618-8021-89052E4ABCC5}" type="presParOf" srcId="{185DA820-88B6-4B93-96DB-25C8311E3D8D}" destId="{513DD622-8D36-4BD6-95EB-5659887952EB}" srcOrd="1" destOrd="0" presId="urn:microsoft.com/office/officeart/2005/8/layout/lProcess2"/>
    <dgm:cxn modelId="{AFEE65A8-22C0-475B-B885-77A350D07FAD}" type="presParOf" srcId="{185DA820-88B6-4B93-96DB-25C8311E3D8D}" destId="{D125087B-F733-4D3D-B58F-091776389EF7}" srcOrd="2" destOrd="0" presId="urn:microsoft.com/office/officeart/2005/8/layout/lProcess2"/>
    <dgm:cxn modelId="{C1282453-2722-4CB5-B1B5-E3B4F61B4D20}" type="presParOf" srcId="{185DA820-88B6-4B93-96DB-25C8311E3D8D}" destId="{D086CDE9-EEAB-4C98-A9B1-A66B6C6D7BEF}" srcOrd="3" destOrd="0" presId="urn:microsoft.com/office/officeart/2005/8/layout/lProcess2"/>
    <dgm:cxn modelId="{97EF0E72-0F06-486E-9F6B-1AA9C757429A}" type="presParOf" srcId="{185DA820-88B6-4B93-96DB-25C8311E3D8D}" destId="{0B9ACB44-4EDA-474D-B86A-2C0DD641839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D8470-EAEC-4EA0-990B-8BE3D1C401F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95030-8A4E-483D-AA0E-6D376A63FF2D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Contract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6E74FC11-C19D-40BD-8A72-55AAA3D7A35D}" type="parTrans" cxnId="{3563ECBD-FFFC-43CE-8C0C-317B95BF754E}">
      <dgm:prSet/>
      <dgm:spPr/>
      <dgm:t>
        <a:bodyPr/>
        <a:lstStyle/>
        <a:p>
          <a:endParaRPr lang="en-US"/>
        </a:p>
      </dgm:t>
    </dgm:pt>
    <dgm:pt modelId="{20EEE790-6BF4-4A5B-8644-B7230ACD5C2D}" type="sibTrans" cxnId="{3563ECBD-FFFC-43CE-8C0C-317B95BF754E}">
      <dgm:prSet/>
      <dgm:spPr/>
      <dgm:t>
        <a:bodyPr/>
        <a:lstStyle/>
        <a:p>
          <a:endParaRPr lang="en-US"/>
        </a:p>
      </dgm:t>
    </dgm:pt>
    <dgm:pt modelId="{7FF9E1AD-4255-404D-9489-15C7A323CF38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Store messages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07F722E7-0B51-4FC5-A9A4-38B297FFBFF5}" type="parTrans" cxnId="{802694B2-65FA-4A8A-B469-85BDDA02ED26}">
      <dgm:prSet/>
      <dgm:spPr/>
      <dgm:t>
        <a:bodyPr/>
        <a:lstStyle/>
        <a:p>
          <a:endParaRPr lang="en-US"/>
        </a:p>
      </dgm:t>
    </dgm:pt>
    <dgm:pt modelId="{17CDD414-6A39-435E-AD03-9AE2048AD980}" type="sibTrans" cxnId="{802694B2-65FA-4A8A-B469-85BDDA02ED26}">
      <dgm:prSet/>
      <dgm:spPr/>
      <dgm:t>
        <a:bodyPr/>
        <a:lstStyle/>
        <a:p>
          <a:endParaRPr lang="en-US"/>
        </a:p>
      </dgm:t>
    </dgm:pt>
    <dgm:pt modelId="{9A52BE3B-60A9-4827-B56E-FEA5CC14F62F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Store $$$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04AE1939-08EE-4053-9A37-F98AC871B01E}" type="parTrans" cxnId="{CD0B5558-68D7-4412-BCC1-9CD8145F3465}">
      <dgm:prSet/>
      <dgm:spPr/>
      <dgm:t>
        <a:bodyPr/>
        <a:lstStyle/>
        <a:p>
          <a:endParaRPr lang="en-US"/>
        </a:p>
      </dgm:t>
    </dgm:pt>
    <dgm:pt modelId="{361A5F8C-E5D3-4CDB-AF61-5FE4DD00AAC1}" type="sibTrans" cxnId="{CD0B5558-68D7-4412-BCC1-9CD8145F3465}">
      <dgm:prSet/>
      <dgm:spPr/>
      <dgm:t>
        <a:bodyPr/>
        <a:lstStyle/>
        <a:p>
          <a:endParaRPr lang="en-US"/>
        </a:p>
      </dgm:t>
    </dgm:pt>
    <dgm:pt modelId="{141880E3-93D9-4604-A799-0B89816C81F3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Program logic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DE0BFB8E-1862-4D2A-936E-82C54E800AAF}" type="parTrans" cxnId="{AF0931FE-0A56-4DD5-AC18-0D752B3E5E3F}">
      <dgm:prSet/>
      <dgm:spPr/>
      <dgm:t>
        <a:bodyPr/>
        <a:lstStyle/>
        <a:p>
          <a:endParaRPr lang="en-US"/>
        </a:p>
      </dgm:t>
    </dgm:pt>
    <dgm:pt modelId="{36384E03-6A08-4C42-AEAB-2F3B8DEDD400}" type="sibTrans" cxnId="{AF0931FE-0A56-4DD5-AC18-0D752B3E5E3F}">
      <dgm:prSet/>
      <dgm:spPr/>
      <dgm:t>
        <a:bodyPr/>
        <a:lstStyle/>
        <a:p>
          <a:endParaRPr lang="en-US"/>
        </a:p>
      </dgm:t>
    </dgm:pt>
    <dgm:pt modelId="{9118C868-90BB-4A65-A6DF-9174739E4A77}" type="pres">
      <dgm:prSet presAssocID="{FB0D8470-EAEC-4EA0-990B-8BE3D1C401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D3FF19-2798-4D2E-88C8-51EE3E273E71}" type="pres">
      <dgm:prSet presAssocID="{75295030-8A4E-483D-AA0E-6D376A63FF2D}" presName="compNode" presStyleCnt="0"/>
      <dgm:spPr/>
    </dgm:pt>
    <dgm:pt modelId="{B3E10952-35A5-46C5-91EF-60D483786AAD}" type="pres">
      <dgm:prSet presAssocID="{75295030-8A4E-483D-AA0E-6D376A63FF2D}" presName="aNode" presStyleLbl="bgShp" presStyleIdx="0" presStyleCnt="1" custLinFactNeighborX="46667" custLinFactNeighborY="14259"/>
      <dgm:spPr/>
      <dgm:t>
        <a:bodyPr/>
        <a:lstStyle/>
        <a:p>
          <a:endParaRPr lang="en-US"/>
        </a:p>
      </dgm:t>
    </dgm:pt>
    <dgm:pt modelId="{EA924DAA-DE1A-466C-B8A6-08AE7D4B613E}" type="pres">
      <dgm:prSet presAssocID="{75295030-8A4E-483D-AA0E-6D376A63FF2D}" presName="textNode" presStyleLbl="bgShp" presStyleIdx="0" presStyleCnt="1"/>
      <dgm:spPr/>
      <dgm:t>
        <a:bodyPr/>
        <a:lstStyle/>
        <a:p>
          <a:endParaRPr lang="en-US"/>
        </a:p>
      </dgm:t>
    </dgm:pt>
    <dgm:pt modelId="{C80EC0C6-1CB4-4F5B-98B2-DCBB732EE595}" type="pres">
      <dgm:prSet presAssocID="{75295030-8A4E-483D-AA0E-6D376A63FF2D}" presName="compChildNode" presStyleCnt="0"/>
      <dgm:spPr/>
    </dgm:pt>
    <dgm:pt modelId="{185DA820-88B6-4B93-96DB-25C8311E3D8D}" type="pres">
      <dgm:prSet presAssocID="{75295030-8A4E-483D-AA0E-6D376A63FF2D}" presName="theInnerList" presStyleCnt="0"/>
      <dgm:spPr/>
    </dgm:pt>
    <dgm:pt modelId="{81D03523-269D-4642-A203-AD125F3DD46F}" type="pres">
      <dgm:prSet presAssocID="{7FF9E1AD-4255-404D-9489-15C7A323CF3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DD622-8D36-4BD6-95EB-5659887952EB}" type="pres">
      <dgm:prSet presAssocID="{7FF9E1AD-4255-404D-9489-15C7A323CF38}" presName="aSpace2" presStyleCnt="0"/>
      <dgm:spPr/>
    </dgm:pt>
    <dgm:pt modelId="{D125087B-F733-4D3D-B58F-091776389EF7}" type="pres">
      <dgm:prSet presAssocID="{9A52BE3B-60A9-4827-B56E-FEA5CC14F62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CDE9-EEAB-4C98-A9B1-A66B6C6D7BEF}" type="pres">
      <dgm:prSet presAssocID="{9A52BE3B-60A9-4827-B56E-FEA5CC14F62F}" presName="aSpace2" presStyleCnt="0"/>
      <dgm:spPr/>
    </dgm:pt>
    <dgm:pt modelId="{0B9ACB44-4EDA-474D-B86A-2C0DD6418396}" type="pres">
      <dgm:prSet presAssocID="{141880E3-93D9-4604-A799-0B89816C81F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3764F11-32B8-449A-B42B-4D7089392C69}" type="presOf" srcId="{75295030-8A4E-483D-AA0E-6D376A63FF2D}" destId="{EA924DAA-DE1A-466C-B8A6-08AE7D4B613E}" srcOrd="1" destOrd="0" presId="urn:microsoft.com/office/officeart/2005/8/layout/lProcess2"/>
    <dgm:cxn modelId="{CD0B5558-68D7-4412-BCC1-9CD8145F3465}" srcId="{75295030-8A4E-483D-AA0E-6D376A63FF2D}" destId="{9A52BE3B-60A9-4827-B56E-FEA5CC14F62F}" srcOrd="1" destOrd="0" parTransId="{04AE1939-08EE-4053-9A37-F98AC871B01E}" sibTransId="{361A5F8C-E5D3-4CDB-AF61-5FE4DD00AAC1}"/>
    <dgm:cxn modelId="{997C1155-E016-4E62-BC10-39657FC53468}" type="presOf" srcId="{75295030-8A4E-483D-AA0E-6D376A63FF2D}" destId="{B3E10952-35A5-46C5-91EF-60D483786AAD}" srcOrd="0" destOrd="0" presId="urn:microsoft.com/office/officeart/2005/8/layout/lProcess2"/>
    <dgm:cxn modelId="{3E9B3597-9990-46D8-9632-F0D7267DC6F4}" type="presOf" srcId="{141880E3-93D9-4604-A799-0B89816C81F3}" destId="{0B9ACB44-4EDA-474D-B86A-2C0DD6418396}" srcOrd="0" destOrd="0" presId="urn:microsoft.com/office/officeart/2005/8/layout/lProcess2"/>
    <dgm:cxn modelId="{802694B2-65FA-4A8A-B469-85BDDA02ED26}" srcId="{75295030-8A4E-483D-AA0E-6D376A63FF2D}" destId="{7FF9E1AD-4255-404D-9489-15C7A323CF38}" srcOrd="0" destOrd="0" parTransId="{07F722E7-0B51-4FC5-A9A4-38B297FFBFF5}" sibTransId="{17CDD414-6A39-435E-AD03-9AE2048AD980}"/>
    <dgm:cxn modelId="{727BA8AE-B4CF-4E2F-8476-2929A17A5198}" type="presOf" srcId="{9A52BE3B-60A9-4827-B56E-FEA5CC14F62F}" destId="{D125087B-F733-4D3D-B58F-091776389EF7}" srcOrd="0" destOrd="0" presId="urn:microsoft.com/office/officeart/2005/8/layout/lProcess2"/>
    <dgm:cxn modelId="{3563ECBD-FFFC-43CE-8C0C-317B95BF754E}" srcId="{FB0D8470-EAEC-4EA0-990B-8BE3D1C401F6}" destId="{75295030-8A4E-483D-AA0E-6D376A63FF2D}" srcOrd="0" destOrd="0" parTransId="{6E74FC11-C19D-40BD-8A72-55AAA3D7A35D}" sibTransId="{20EEE790-6BF4-4A5B-8644-B7230ACD5C2D}"/>
    <dgm:cxn modelId="{0ECC0698-E935-403D-937A-B3619118DA41}" type="presOf" srcId="{FB0D8470-EAEC-4EA0-990B-8BE3D1C401F6}" destId="{9118C868-90BB-4A65-A6DF-9174739E4A77}" srcOrd="0" destOrd="0" presId="urn:microsoft.com/office/officeart/2005/8/layout/lProcess2"/>
    <dgm:cxn modelId="{AF0931FE-0A56-4DD5-AC18-0D752B3E5E3F}" srcId="{75295030-8A4E-483D-AA0E-6D376A63FF2D}" destId="{141880E3-93D9-4604-A799-0B89816C81F3}" srcOrd="2" destOrd="0" parTransId="{DE0BFB8E-1862-4D2A-936E-82C54E800AAF}" sibTransId="{36384E03-6A08-4C42-AEAB-2F3B8DEDD400}"/>
    <dgm:cxn modelId="{57F9E0AA-8382-40DA-A373-BD33C52AD6B5}" type="presOf" srcId="{7FF9E1AD-4255-404D-9489-15C7A323CF38}" destId="{81D03523-269D-4642-A203-AD125F3DD46F}" srcOrd="0" destOrd="0" presId="urn:microsoft.com/office/officeart/2005/8/layout/lProcess2"/>
    <dgm:cxn modelId="{F3F2895B-3737-430D-900C-2108591DF861}" type="presParOf" srcId="{9118C868-90BB-4A65-A6DF-9174739E4A77}" destId="{E8D3FF19-2798-4D2E-88C8-51EE3E273E71}" srcOrd="0" destOrd="0" presId="urn:microsoft.com/office/officeart/2005/8/layout/lProcess2"/>
    <dgm:cxn modelId="{82440CD8-AC04-447F-B0BC-04A22B243E71}" type="presParOf" srcId="{E8D3FF19-2798-4D2E-88C8-51EE3E273E71}" destId="{B3E10952-35A5-46C5-91EF-60D483786AAD}" srcOrd="0" destOrd="0" presId="urn:microsoft.com/office/officeart/2005/8/layout/lProcess2"/>
    <dgm:cxn modelId="{F11A11DE-3F8A-44B8-B4F7-04CEDD562DB1}" type="presParOf" srcId="{E8D3FF19-2798-4D2E-88C8-51EE3E273E71}" destId="{EA924DAA-DE1A-466C-B8A6-08AE7D4B613E}" srcOrd="1" destOrd="0" presId="urn:microsoft.com/office/officeart/2005/8/layout/lProcess2"/>
    <dgm:cxn modelId="{7DF3449C-88D3-4E80-AFF0-9D2E6F495F78}" type="presParOf" srcId="{E8D3FF19-2798-4D2E-88C8-51EE3E273E71}" destId="{C80EC0C6-1CB4-4F5B-98B2-DCBB732EE595}" srcOrd="2" destOrd="0" presId="urn:microsoft.com/office/officeart/2005/8/layout/lProcess2"/>
    <dgm:cxn modelId="{11807018-B5B1-4032-AAA1-795DBAB38D28}" type="presParOf" srcId="{C80EC0C6-1CB4-4F5B-98B2-DCBB732EE595}" destId="{185DA820-88B6-4B93-96DB-25C8311E3D8D}" srcOrd="0" destOrd="0" presId="urn:microsoft.com/office/officeart/2005/8/layout/lProcess2"/>
    <dgm:cxn modelId="{68CDDB4A-8A85-4117-800E-683AB9FD0866}" type="presParOf" srcId="{185DA820-88B6-4B93-96DB-25C8311E3D8D}" destId="{81D03523-269D-4642-A203-AD125F3DD46F}" srcOrd="0" destOrd="0" presId="urn:microsoft.com/office/officeart/2005/8/layout/lProcess2"/>
    <dgm:cxn modelId="{A7644E24-2A61-4B49-8714-DE878D504A8E}" type="presParOf" srcId="{185DA820-88B6-4B93-96DB-25C8311E3D8D}" destId="{513DD622-8D36-4BD6-95EB-5659887952EB}" srcOrd="1" destOrd="0" presId="urn:microsoft.com/office/officeart/2005/8/layout/lProcess2"/>
    <dgm:cxn modelId="{87D28D30-5B8A-420C-A698-3D35B6CDB9D9}" type="presParOf" srcId="{185DA820-88B6-4B93-96DB-25C8311E3D8D}" destId="{D125087B-F733-4D3D-B58F-091776389EF7}" srcOrd="2" destOrd="0" presId="urn:microsoft.com/office/officeart/2005/8/layout/lProcess2"/>
    <dgm:cxn modelId="{8EE6101B-A6FB-4B22-8BFA-E33C89025A2C}" type="presParOf" srcId="{185DA820-88B6-4B93-96DB-25C8311E3D8D}" destId="{D086CDE9-EEAB-4C98-A9B1-A66B6C6D7BEF}" srcOrd="3" destOrd="0" presId="urn:microsoft.com/office/officeart/2005/8/layout/lProcess2"/>
    <dgm:cxn modelId="{F1A9C105-A621-418E-A4E3-70D29B301FFB}" type="presParOf" srcId="{185DA820-88B6-4B93-96DB-25C8311E3D8D}" destId="{0B9ACB44-4EDA-474D-B86A-2C0DD641839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0D8470-EAEC-4EA0-990B-8BE3D1C401F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295030-8A4E-483D-AA0E-6D376A63FF2D}">
      <dgm:prSet phldrT="[Text]"/>
      <dgm:spPr/>
      <dgm:t>
        <a:bodyPr/>
        <a:lstStyle/>
        <a:p>
          <a:r>
            <a:rPr lang="en-US" dirty="0" smtClean="0">
              <a:latin typeface="Arial" pitchFamily="34" charset="0"/>
              <a:cs typeface="Arial" pitchFamily="34" charset="0"/>
            </a:rPr>
            <a:t>Contract</a:t>
          </a:r>
          <a:endParaRPr lang="en-US" dirty="0">
            <a:latin typeface="Arial" pitchFamily="34" charset="0"/>
            <a:cs typeface="Arial" pitchFamily="34" charset="0"/>
          </a:endParaRPr>
        </a:p>
      </dgm:t>
    </dgm:pt>
    <dgm:pt modelId="{6E74FC11-C19D-40BD-8A72-55AAA3D7A35D}" type="parTrans" cxnId="{3563ECBD-FFFC-43CE-8C0C-317B95BF754E}">
      <dgm:prSet/>
      <dgm:spPr/>
      <dgm:t>
        <a:bodyPr/>
        <a:lstStyle/>
        <a:p>
          <a:endParaRPr lang="en-US"/>
        </a:p>
      </dgm:t>
    </dgm:pt>
    <dgm:pt modelId="{20EEE790-6BF4-4A5B-8644-B7230ACD5C2D}" type="sibTrans" cxnId="{3563ECBD-FFFC-43CE-8C0C-317B95BF754E}">
      <dgm:prSet/>
      <dgm:spPr/>
      <dgm:t>
        <a:bodyPr/>
        <a:lstStyle/>
        <a:p>
          <a:endParaRPr lang="en-US"/>
        </a:p>
      </dgm:t>
    </dgm:pt>
    <dgm:pt modelId="{7FF9E1AD-4255-404D-9489-15C7A323CF38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Store messages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07F722E7-0B51-4FC5-A9A4-38B297FFBFF5}" type="parTrans" cxnId="{802694B2-65FA-4A8A-B469-85BDDA02ED26}">
      <dgm:prSet/>
      <dgm:spPr/>
      <dgm:t>
        <a:bodyPr/>
        <a:lstStyle/>
        <a:p>
          <a:endParaRPr lang="en-US"/>
        </a:p>
      </dgm:t>
    </dgm:pt>
    <dgm:pt modelId="{17CDD414-6A39-435E-AD03-9AE2048AD980}" type="sibTrans" cxnId="{802694B2-65FA-4A8A-B469-85BDDA02ED26}">
      <dgm:prSet/>
      <dgm:spPr/>
      <dgm:t>
        <a:bodyPr/>
        <a:lstStyle/>
        <a:p>
          <a:endParaRPr lang="en-US"/>
        </a:p>
      </dgm:t>
    </dgm:pt>
    <dgm:pt modelId="{9A52BE3B-60A9-4827-B56E-FEA5CC14F62F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Store $$$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04AE1939-08EE-4053-9A37-F98AC871B01E}" type="parTrans" cxnId="{CD0B5558-68D7-4412-BCC1-9CD8145F3465}">
      <dgm:prSet/>
      <dgm:spPr/>
      <dgm:t>
        <a:bodyPr/>
        <a:lstStyle/>
        <a:p>
          <a:endParaRPr lang="en-US"/>
        </a:p>
      </dgm:t>
    </dgm:pt>
    <dgm:pt modelId="{361A5F8C-E5D3-4CDB-AF61-5FE4DD00AAC1}" type="sibTrans" cxnId="{CD0B5558-68D7-4412-BCC1-9CD8145F3465}">
      <dgm:prSet/>
      <dgm:spPr/>
      <dgm:t>
        <a:bodyPr/>
        <a:lstStyle/>
        <a:p>
          <a:endParaRPr lang="en-US"/>
        </a:p>
      </dgm:t>
    </dgm:pt>
    <dgm:pt modelId="{141880E3-93D9-4604-A799-0B89816C81F3}">
      <dgm:prSet phldrT="[Text]" custT="1"/>
      <dgm:spPr/>
      <dgm:t>
        <a:bodyPr/>
        <a:lstStyle/>
        <a:p>
          <a:r>
            <a:rPr lang="en-US" sz="3200" dirty="0" smtClean="0">
              <a:latin typeface="Arial" pitchFamily="34" charset="0"/>
              <a:cs typeface="Arial" pitchFamily="34" charset="0"/>
            </a:rPr>
            <a:t>Program logic</a:t>
          </a:r>
          <a:endParaRPr lang="en-US" sz="3200" dirty="0">
            <a:latin typeface="Arial" pitchFamily="34" charset="0"/>
            <a:cs typeface="Arial" pitchFamily="34" charset="0"/>
          </a:endParaRPr>
        </a:p>
      </dgm:t>
    </dgm:pt>
    <dgm:pt modelId="{DE0BFB8E-1862-4D2A-936E-82C54E800AAF}" type="parTrans" cxnId="{AF0931FE-0A56-4DD5-AC18-0D752B3E5E3F}">
      <dgm:prSet/>
      <dgm:spPr/>
      <dgm:t>
        <a:bodyPr/>
        <a:lstStyle/>
        <a:p>
          <a:endParaRPr lang="en-US"/>
        </a:p>
      </dgm:t>
    </dgm:pt>
    <dgm:pt modelId="{36384E03-6A08-4C42-AEAB-2F3B8DEDD400}" type="sibTrans" cxnId="{AF0931FE-0A56-4DD5-AC18-0D752B3E5E3F}">
      <dgm:prSet/>
      <dgm:spPr/>
      <dgm:t>
        <a:bodyPr/>
        <a:lstStyle/>
        <a:p>
          <a:endParaRPr lang="en-US"/>
        </a:p>
      </dgm:t>
    </dgm:pt>
    <dgm:pt modelId="{9118C868-90BB-4A65-A6DF-9174739E4A77}" type="pres">
      <dgm:prSet presAssocID="{FB0D8470-EAEC-4EA0-990B-8BE3D1C401F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8D3FF19-2798-4D2E-88C8-51EE3E273E71}" type="pres">
      <dgm:prSet presAssocID="{75295030-8A4E-483D-AA0E-6D376A63FF2D}" presName="compNode" presStyleCnt="0"/>
      <dgm:spPr/>
    </dgm:pt>
    <dgm:pt modelId="{B3E10952-35A5-46C5-91EF-60D483786AAD}" type="pres">
      <dgm:prSet presAssocID="{75295030-8A4E-483D-AA0E-6D376A63FF2D}" presName="aNode" presStyleLbl="bgShp" presStyleIdx="0" presStyleCnt="1" custLinFactNeighborX="46667" custLinFactNeighborY="14259"/>
      <dgm:spPr/>
      <dgm:t>
        <a:bodyPr/>
        <a:lstStyle/>
        <a:p>
          <a:endParaRPr lang="en-US"/>
        </a:p>
      </dgm:t>
    </dgm:pt>
    <dgm:pt modelId="{EA924DAA-DE1A-466C-B8A6-08AE7D4B613E}" type="pres">
      <dgm:prSet presAssocID="{75295030-8A4E-483D-AA0E-6D376A63FF2D}" presName="textNode" presStyleLbl="bgShp" presStyleIdx="0" presStyleCnt="1"/>
      <dgm:spPr/>
      <dgm:t>
        <a:bodyPr/>
        <a:lstStyle/>
        <a:p>
          <a:endParaRPr lang="en-US"/>
        </a:p>
      </dgm:t>
    </dgm:pt>
    <dgm:pt modelId="{C80EC0C6-1CB4-4F5B-98B2-DCBB732EE595}" type="pres">
      <dgm:prSet presAssocID="{75295030-8A4E-483D-AA0E-6D376A63FF2D}" presName="compChildNode" presStyleCnt="0"/>
      <dgm:spPr/>
    </dgm:pt>
    <dgm:pt modelId="{185DA820-88B6-4B93-96DB-25C8311E3D8D}" type="pres">
      <dgm:prSet presAssocID="{75295030-8A4E-483D-AA0E-6D376A63FF2D}" presName="theInnerList" presStyleCnt="0"/>
      <dgm:spPr/>
    </dgm:pt>
    <dgm:pt modelId="{81D03523-269D-4642-A203-AD125F3DD46F}" type="pres">
      <dgm:prSet presAssocID="{7FF9E1AD-4255-404D-9489-15C7A323CF38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3DD622-8D36-4BD6-95EB-5659887952EB}" type="pres">
      <dgm:prSet presAssocID="{7FF9E1AD-4255-404D-9489-15C7A323CF38}" presName="aSpace2" presStyleCnt="0"/>
      <dgm:spPr/>
    </dgm:pt>
    <dgm:pt modelId="{D125087B-F733-4D3D-B58F-091776389EF7}" type="pres">
      <dgm:prSet presAssocID="{9A52BE3B-60A9-4827-B56E-FEA5CC14F62F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86CDE9-EEAB-4C98-A9B1-A66B6C6D7BEF}" type="pres">
      <dgm:prSet presAssocID="{9A52BE3B-60A9-4827-B56E-FEA5CC14F62F}" presName="aSpace2" presStyleCnt="0"/>
      <dgm:spPr/>
    </dgm:pt>
    <dgm:pt modelId="{0B9ACB44-4EDA-474D-B86A-2C0DD6418396}" type="pres">
      <dgm:prSet presAssocID="{141880E3-93D9-4604-A799-0B89816C81F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0200D44-10C6-4A5C-B56E-A1CD10AE327D}" type="presOf" srcId="{141880E3-93D9-4604-A799-0B89816C81F3}" destId="{0B9ACB44-4EDA-474D-B86A-2C0DD6418396}" srcOrd="0" destOrd="0" presId="urn:microsoft.com/office/officeart/2005/8/layout/lProcess2"/>
    <dgm:cxn modelId="{E27EA435-3344-497B-BCB4-2FD471AE51F6}" type="presOf" srcId="{7FF9E1AD-4255-404D-9489-15C7A323CF38}" destId="{81D03523-269D-4642-A203-AD125F3DD46F}" srcOrd="0" destOrd="0" presId="urn:microsoft.com/office/officeart/2005/8/layout/lProcess2"/>
    <dgm:cxn modelId="{3EC28A8B-ECEE-4440-ADB2-DAC6FC7CDA53}" type="presOf" srcId="{75295030-8A4E-483D-AA0E-6D376A63FF2D}" destId="{EA924DAA-DE1A-466C-B8A6-08AE7D4B613E}" srcOrd="1" destOrd="0" presId="urn:microsoft.com/office/officeart/2005/8/layout/lProcess2"/>
    <dgm:cxn modelId="{3563ECBD-FFFC-43CE-8C0C-317B95BF754E}" srcId="{FB0D8470-EAEC-4EA0-990B-8BE3D1C401F6}" destId="{75295030-8A4E-483D-AA0E-6D376A63FF2D}" srcOrd="0" destOrd="0" parTransId="{6E74FC11-C19D-40BD-8A72-55AAA3D7A35D}" sibTransId="{20EEE790-6BF4-4A5B-8644-B7230ACD5C2D}"/>
    <dgm:cxn modelId="{E9E91F27-C7CE-4D56-A339-9BDE0B6C0419}" type="presOf" srcId="{75295030-8A4E-483D-AA0E-6D376A63FF2D}" destId="{B3E10952-35A5-46C5-91EF-60D483786AAD}" srcOrd="0" destOrd="0" presId="urn:microsoft.com/office/officeart/2005/8/layout/lProcess2"/>
    <dgm:cxn modelId="{1C1B5210-EF9A-46D5-856E-A4B81BEC43E8}" type="presOf" srcId="{FB0D8470-EAEC-4EA0-990B-8BE3D1C401F6}" destId="{9118C868-90BB-4A65-A6DF-9174739E4A77}" srcOrd="0" destOrd="0" presId="urn:microsoft.com/office/officeart/2005/8/layout/lProcess2"/>
    <dgm:cxn modelId="{AF0931FE-0A56-4DD5-AC18-0D752B3E5E3F}" srcId="{75295030-8A4E-483D-AA0E-6D376A63FF2D}" destId="{141880E3-93D9-4604-A799-0B89816C81F3}" srcOrd="2" destOrd="0" parTransId="{DE0BFB8E-1862-4D2A-936E-82C54E800AAF}" sibTransId="{36384E03-6A08-4C42-AEAB-2F3B8DEDD400}"/>
    <dgm:cxn modelId="{7E0FA012-4E7C-44CF-B6A3-71D11B1F1963}" type="presOf" srcId="{9A52BE3B-60A9-4827-B56E-FEA5CC14F62F}" destId="{D125087B-F733-4D3D-B58F-091776389EF7}" srcOrd="0" destOrd="0" presId="urn:microsoft.com/office/officeart/2005/8/layout/lProcess2"/>
    <dgm:cxn modelId="{CD0B5558-68D7-4412-BCC1-9CD8145F3465}" srcId="{75295030-8A4E-483D-AA0E-6D376A63FF2D}" destId="{9A52BE3B-60A9-4827-B56E-FEA5CC14F62F}" srcOrd="1" destOrd="0" parTransId="{04AE1939-08EE-4053-9A37-F98AC871B01E}" sibTransId="{361A5F8C-E5D3-4CDB-AF61-5FE4DD00AAC1}"/>
    <dgm:cxn modelId="{802694B2-65FA-4A8A-B469-85BDDA02ED26}" srcId="{75295030-8A4E-483D-AA0E-6D376A63FF2D}" destId="{7FF9E1AD-4255-404D-9489-15C7A323CF38}" srcOrd="0" destOrd="0" parTransId="{07F722E7-0B51-4FC5-A9A4-38B297FFBFF5}" sibTransId="{17CDD414-6A39-435E-AD03-9AE2048AD980}"/>
    <dgm:cxn modelId="{E855BD9F-56B6-446C-9380-8E9CAFA0CC1F}" type="presParOf" srcId="{9118C868-90BB-4A65-A6DF-9174739E4A77}" destId="{E8D3FF19-2798-4D2E-88C8-51EE3E273E71}" srcOrd="0" destOrd="0" presId="urn:microsoft.com/office/officeart/2005/8/layout/lProcess2"/>
    <dgm:cxn modelId="{EE0ECE9E-AF12-4389-8467-513D4FF155DB}" type="presParOf" srcId="{E8D3FF19-2798-4D2E-88C8-51EE3E273E71}" destId="{B3E10952-35A5-46C5-91EF-60D483786AAD}" srcOrd="0" destOrd="0" presId="urn:microsoft.com/office/officeart/2005/8/layout/lProcess2"/>
    <dgm:cxn modelId="{063E6650-9848-4B6C-9EC1-BFEA09840079}" type="presParOf" srcId="{E8D3FF19-2798-4D2E-88C8-51EE3E273E71}" destId="{EA924DAA-DE1A-466C-B8A6-08AE7D4B613E}" srcOrd="1" destOrd="0" presId="urn:microsoft.com/office/officeart/2005/8/layout/lProcess2"/>
    <dgm:cxn modelId="{FEDEF042-7C4C-4CD7-89EE-A18900EB146C}" type="presParOf" srcId="{E8D3FF19-2798-4D2E-88C8-51EE3E273E71}" destId="{C80EC0C6-1CB4-4F5B-98B2-DCBB732EE595}" srcOrd="2" destOrd="0" presId="urn:microsoft.com/office/officeart/2005/8/layout/lProcess2"/>
    <dgm:cxn modelId="{BB1D48C8-F533-4A4C-91AC-C4C2111B60B3}" type="presParOf" srcId="{C80EC0C6-1CB4-4F5B-98B2-DCBB732EE595}" destId="{185DA820-88B6-4B93-96DB-25C8311E3D8D}" srcOrd="0" destOrd="0" presId="urn:microsoft.com/office/officeart/2005/8/layout/lProcess2"/>
    <dgm:cxn modelId="{7C44B168-AD65-4244-9713-30E8B060B066}" type="presParOf" srcId="{185DA820-88B6-4B93-96DB-25C8311E3D8D}" destId="{81D03523-269D-4642-A203-AD125F3DD46F}" srcOrd="0" destOrd="0" presId="urn:microsoft.com/office/officeart/2005/8/layout/lProcess2"/>
    <dgm:cxn modelId="{3C9691EC-AC51-4F2C-9BDF-2566521B1F64}" type="presParOf" srcId="{185DA820-88B6-4B93-96DB-25C8311E3D8D}" destId="{513DD622-8D36-4BD6-95EB-5659887952EB}" srcOrd="1" destOrd="0" presId="urn:microsoft.com/office/officeart/2005/8/layout/lProcess2"/>
    <dgm:cxn modelId="{158A67D0-E4EE-4CA0-88EB-2774824DFC75}" type="presParOf" srcId="{185DA820-88B6-4B93-96DB-25C8311E3D8D}" destId="{D125087B-F733-4D3D-B58F-091776389EF7}" srcOrd="2" destOrd="0" presId="urn:microsoft.com/office/officeart/2005/8/layout/lProcess2"/>
    <dgm:cxn modelId="{60228767-1700-4564-B3F2-5F96BD50DAFE}" type="presParOf" srcId="{185DA820-88B6-4B93-96DB-25C8311E3D8D}" destId="{D086CDE9-EEAB-4C98-A9B1-A66B6C6D7BEF}" srcOrd="3" destOrd="0" presId="urn:microsoft.com/office/officeart/2005/8/layout/lProcess2"/>
    <dgm:cxn modelId="{AAAD1B7C-4AFD-45C5-91C1-C471BAD16F1E}" type="presParOf" srcId="{185DA820-88B6-4B93-96DB-25C8311E3D8D}" destId="{0B9ACB44-4EDA-474D-B86A-2C0DD6418396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10952-35A5-46C5-91EF-60D483786AAD}">
      <dsp:nvSpPr>
        <dsp:cNvPr id="0" name=""/>
        <dsp:cNvSpPr/>
      </dsp:nvSpPr>
      <dsp:spPr>
        <a:xfrm>
          <a:off x="0" y="0"/>
          <a:ext cx="4572000" cy="3314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>
              <a:latin typeface="Arial" pitchFamily="34" charset="0"/>
              <a:cs typeface="Arial" pitchFamily="34" charset="0"/>
            </a:rPr>
            <a:t>Contract</a:t>
          </a:r>
          <a:endParaRPr lang="en-US" sz="4700" kern="1200" dirty="0">
            <a:latin typeface="Arial" pitchFamily="34" charset="0"/>
            <a:cs typeface="Arial" pitchFamily="34" charset="0"/>
          </a:endParaRPr>
        </a:p>
      </dsp:txBody>
      <dsp:txXfrm>
        <a:off x="0" y="0"/>
        <a:ext cx="4572000" cy="994410"/>
      </dsp:txXfrm>
    </dsp:sp>
    <dsp:sp modelId="{81D03523-269D-4642-A203-AD125F3DD46F}">
      <dsp:nvSpPr>
        <dsp:cNvPr id="0" name=""/>
        <dsp:cNvSpPr/>
      </dsp:nvSpPr>
      <dsp:spPr>
        <a:xfrm>
          <a:off x="457199" y="994693"/>
          <a:ext cx="3657600" cy="65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itchFamily="34" charset="0"/>
              <a:cs typeface="Arial" pitchFamily="34" charset="0"/>
            </a:rPr>
            <a:t>Store messages</a:t>
          </a:r>
          <a:endParaRPr lang="en-US" sz="3200" kern="1200" dirty="0">
            <a:latin typeface="Arial" pitchFamily="34" charset="0"/>
            <a:cs typeface="Arial" pitchFamily="34" charset="0"/>
          </a:endParaRPr>
        </a:p>
      </dsp:txBody>
      <dsp:txXfrm>
        <a:off x="476272" y="1013766"/>
        <a:ext cx="3619454" cy="613059"/>
      </dsp:txXfrm>
    </dsp:sp>
    <dsp:sp modelId="{D125087B-F733-4D3D-B58F-091776389EF7}">
      <dsp:nvSpPr>
        <dsp:cNvPr id="0" name=""/>
        <dsp:cNvSpPr/>
      </dsp:nvSpPr>
      <dsp:spPr>
        <a:xfrm>
          <a:off x="457199" y="1746084"/>
          <a:ext cx="3657600" cy="65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itchFamily="34" charset="0"/>
              <a:cs typeface="Arial" pitchFamily="34" charset="0"/>
            </a:rPr>
            <a:t>Store $$$</a:t>
          </a:r>
          <a:endParaRPr lang="en-US" sz="3200" kern="1200" dirty="0">
            <a:latin typeface="Arial" pitchFamily="34" charset="0"/>
            <a:cs typeface="Arial" pitchFamily="34" charset="0"/>
          </a:endParaRPr>
        </a:p>
      </dsp:txBody>
      <dsp:txXfrm>
        <a:off x="476272" y="1765157"/>
        <a:ext cx="3619454" cy="613059"/>
      </dsp:txXfrm>
    </dsp:sp>
    <dsp:sp modelId="{0B9ACB44-4EDA-474D-B86A-2C0DD6418396}">
      <dsp:nvSpPr>
        <dsp:cNvPr id="0" name=""/>
        <dsp:cNvSpPr/>
      </dsp:nvSpPr>
      <dsp:spPr>
        <a:xfrm>
          <a:off x="457199" y="2497475"/>
          <a:ext cx="3657600" cy="65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itchFamily="34" charset="0"/>
              <a:cs typeface="Arial" pitchFamily="34" charset="0"/>
            </a:rPr>
            <a:t>Program logic</a:t>
          </a:r>
          <a:endParaRPr lang="en-US" sz="3200" kern="1200" dirty="0">
            <a:latin typeface="Arial" pitchFamily="34" charset="0"/>
            <a:cs typeface="Arial" pitchFamily="34" charset="0"/>
          </a:endParaRPr>
        </a:p>
      </dsp:txBody>
      <dsp:txXfrm>
        <a:off x="476272" y="2516548"/>
        <a:ext cx="3619454" cy="613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10952-35A5-46C5-91EF-60D483786AAD}">
      <dsp:nvSpPr>
        <dsp:cNvPr id="0" name=""/>
        <dsp:cNvSpPr/>
      </dsp:nvSpPr>
      <dsp:spPr>
        <a:xfrm>
          <a:off x="0" y="0"/>
          <a:ext cx="4572000" cy="3314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>
              <a:latin typeface="Arial" pitchFamily="34" charset="0"/>
              <a:cs typeface="Arial" pitchFamily="34" charset="0"/>
            </a:rPr>
            <a:t>Contract</a:t>
          </a:r>
          <a:endParaRPr lang="en-US" sz="4700" kern="1200" dirty="0">
            <a:latin typeface="Arial" pitchFamily="34" charset="0"/>
            <a:cs typeface="Arial" pitchFamily="34" charset="0"/>
          </a:endParaRPr>
        </a:p>
      </dsp:txBody>
      <dsp:txXfrm>
        <a:off x="0" y="0"/>
        <a:ext cx="4572000" cy="994410"/>
      </dsp:txXfrm>
    </dsp:sp>
    <dsp:sp modelId="{81D03523-269D-4642-A203-AD125F3DD46F}">
      <dsp:nvSpPr>
        <dsp:cNvPr id="0" name=""/>
        <dsp:cNvSpPr/>
      </dsp:nvSpPr>
      <dsp:spPr>
        <a:xfrm>
          <a:off x="457199" y="994693"/>
          <a:ext cx="3657600" cy="65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itchFamily="34" charset="0"/>
              <a:cs typeface="Arial" pitchFamily="34" charset="0"/>
            </a:rPr>
            <a:t>Store messages</a:t>
          </a:r>
          <a:endParaRPr lang="en-US" sz="3200" kern="1200" dirty="0">
            <a:latin typeface="Arial" pitchFamily="34" charset="0"/>
            <a:cs typeface="Arial" pitchFamily="34" charset="0"/>
          </a:endParaRPr>
        </a:p>
      </dsp:txBody>
      <dsp:txXfrm>
        <a:off x="476272" y="1013766"/>
        <a:ext cx="3619454" cy="613059"/>
      </dsp:txXfrm>
    </dsp:sp>
    <dsp:sp modelId="{D125087B-F733-4D3D-B58F-091776389EF7}">
      <dsp:nvSpPr>
        <dsp:cNvPr id="0" name=""/>
        <dsp:cNvSpPr/>
      </dsp:nvSpPr>
      <dsp:spPr>
        <a:xfrm>
          <a:off x="457199" y="1746084"/>
          <a:ext cx="3657600" cy="65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itchFamily="34" charset="0"/>
              <a:cs typeface="Arial" pitchFamily="34" charset="0"/>
            </a:rPr>
            <a:t>Store $$$</a:t>
          </a:r>
          <a:endParaRPr lang="en-US" sz="3200" kern="1200" dirty="0">
            <a:latin typeface="Arial" pitchFamily="34" charset="0"/>
            <a:cs typeface="Arial" pitchFamily="34" charset="0"/>
          </a:endParaRPr>
        </a:p>
      </dsp:txBody>
      <dsp:txXfrm>
        <a:off x="476272" y="1765157"/>
        <a:ext cx="3619454" cy="613059"/>
      </dsp:txXfrm>
    </dsp:sp>
    <dsp:sp modelId="{0B9ACB44-4EDA-474D-B86A-2C0DD6418396}">
      <dsp:nvSpPr>
        <dsp:cNvPr id="0" name=""/>
        <dsp:cNvSpPr/>
      </dsp:nvSpPr>
      <dsp:spPr>
        <a:xfrm>
          <a:off x="457199" y="2497475"/>
          <a:ext cx="3657600" cy="65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itchFamily="34" charset="0"/>
              <a:cs typeface="Arial" pitchFamily="34" charset="0"/>
            </a:rPr>
            <a:t>Program logic</a:t>
          </a:r>
          <a:endParaRPr lang="en-US" sz="3200" kern="1200" dirty="0">
            <a:latin typeface="Arial" pitchFamily="34" charset="0"/>
            <a:cs typeface="Arial" pitchFamily="34" charset="0"/>
          </a:endParaRPr>
        </a:p>
      </dsp:txBody>
      <dsp:txXfrm>
        <a:off x="476272" y="2516548"/>
        <a:ext cx="3619454" cy="613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10952-35A5-46C5-91EF-60D483786AAD}">
      <dsp:nvSpPr>
        <dsp:cNvPr id="0" name=""/>
        <dsp:cNvSpPr/>
      </dsp:nvSpPr>
      <dsp:spPr>
        <a:xfrm>
          <a:off x="0" y="0"/>
          <a:ext cx="4572000" cy="33147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>
              <a:latin typeface="Arial" pitchFamily="34" charset="0"/>
              <a:cs typeface="Arial" pitchFamily="34" charset="0"/>
            </a:rPr>
            <a:t>Contract</a:t>
          </a:r>
          <a:endParaRPr lang="en-US" sz="4700" kern="1200" dirty="0">
            <a:latin typeface="Arial" pitchFamily="34" charset="0"/>
            <a:cs typeface="Arial" pitchFamily="34" charset="0"/>
          </a:endParaRPr>
        </a:p>
      </dsp:txBody>
      <dsp:txXfrm>
        <a:off x="0" y="0"/>
        <a:ext cx="4572000" cy="994410"/>
      </dsp:txXfrm>
    </dsp:sp>
    <dsp:sp modelId="{81D03523-269D-4642-A203-AD125F3DD46F}">
      <dsp:nvSpPr>
        <dsp:cNvPr id="0" name=""/>
        <dsp:cNvSpPr/>
      </dsp:nvSpPr>
      <dsp:spPr>
        <a:xfrm>
          <a:off x="457199" y="994693"/>
          <a:ext cx="3657600" cy="65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itchFamily="34" charset="0"/>
              <a:cs typeface="Arial" pitchFamily="34" charset="0"/>
            </a:rPr>
            <a:t>Store messages</a:t>
          </a:r>
          <a:endParaRPr lang="en-US" sz="3200" kern="1200" dirty="0">
            <a:latin typeface="Arial" pitchFamily="34" charset="0"/>
            <a:cs typeface="Arial" pitchFamily="34" charset="0"/>
          </a:endParaRPr>
        </a:p>
      </dsp:txBody>
      <dsp:txXfrm>
        <a:off x="476272" y="1013766"/>
        <a:ext cx="3619454" cy="613059"/>
      </dsp:txXfrm>
    </dsp:sp>
    <dsp:sp modelId="{D125087B-F733-4D3D-B58F-091776389EF7}">
      <dsp:nvSpPr>
        <dsp:cNvPr id="0" name=""/>
        <dsp:cNvSpPr/>
      </dsp:nvSpPr>
      <dsp:spPr>
        <a:xfrm>
          <a:off x="457199" y="1746084"/>
          <a:ext cx="3657600" cy="65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itchFamily="34" charset="0"/>
              <a:cs typeface="Arial" pitchFamily="34" charset="0"/>
            </a:rPr>
            <a:t>Store $$$</a:t>
          </a:r>
          <a:endParaRPr lang="en-US" sz="3200" kern="1200" dirty="0">
            <a:latin typeface="Arial" pitchFamily="34" charset="0"/>
            <a:cs typeface="Arial" pitchFamily="34" charset="0"/>
          </a:endParaRPr>
        </a:p>
      </dsp:txBody>
      <dsp:txXfrm>
        <a:off x="476272" y="1765157"/>
        <a:ext cx="3619454" cy="613059"/>
      </dsp:txXfrm>
    </dsp:sp>
    <dsp:sp modelId="{0B9ACB44-4EDA-474D-B86A-2C0DD6418396}">
      <dsp:nvSpPr>
        <dsp:cNvPr id="0" name=""/>
        <dsp:cNvSpPr/>
      </dsp:nvSpPr>
      <dsp:spPr>
        <a:xfrm>
          <a:off x="457199" y="2497475"/>
          <a:ext cx="3657600" cy="6512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latin typeface="Arial" pitchFamily="34" charset="0"/>
              <a:cs typeface="Arial" pitchFamily="34" charset="0"/>
            </a:rPr>
            <a:t>Program logic</a:t>
          </a:r>
          <a:endParaRPr lang="en-US" sz="3200" kern="1200" dirty="0">
            <a:latin typeface="Arial" pitchFamily="34" charset="0"/>
            <a:cs typeface="Arial" pitchFamily="34" charset="0"/>
          </a:endParaRPr>
        </a:p>
      </dsp:txBody>
      <dsp:txXfrm>
        <a:off x="476272" y="2516548"/>
        <a:ext cx="3619454" cy="613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C3B2C-E9A7-48CF-9D11-698D6B620C8A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BD5BE-7B3D-4ED8-947D-BB469EEBC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E3854-E085-429D-A11E-4DD3EE718A1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EE3854-E085-429D-A11E-4DD3EE718A1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2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2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2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4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5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7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6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80610-F070-4878-977C-0615A1DC5BCB}" type="datetimeFigureOut">
              <a:rPr lang="en-US" smtClean="0"/>
              <a:t>3/8/2015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E9E0-B22F-4ECF-B979-BBD48072D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1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elaine@cs.umd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124200"/>
            <a:ext cx="4338636" cy="12192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Elaine Shi, Andrew Miller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University of Maryland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76" y="312738"/>
            <a:ext cx="8836024" cy="2735262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ln w="18000">
                  <a:noFill/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Step by Step Towards a Safe Contract: </a:t>
            </a:r>
            <a:r>
              <a:rPr lang="en-US" sz="3200" b="1" dirty="0" smtClean="0">
                <a:ln w="18000">
                  <a:noFill/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Insights from an Undergraduate </a:t>
            </a:r>
            <a:r>
              <a:rPr lang="en-US" sz="3200" b="1" dirty="0" err="1" smtClean="0">
                <a:ln w="18000">
                  <a:noFill/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Ethereum</a:t>
            </a:r>
            <a:r>
              <a:rPr lang="en-US" sz="3200" b="1" dirty="0" smtClean="0">
                <a:ln w="18000">
                  <a:noFill/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Lab</a:t>
            </a:r>
            <a:endParaRPr lang="en-US" sz="3200" b="1" dirty="0">
              <a:ln w="18000">
                <a:noFill/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345" name="AutoShape 4" descr="data:image/jpg;base64,/9j/4AAQSkZJRgABAQAAAQABAAD/2wBDAAkGBwgHBgkIBwgKCgkLDRYPDQwMDRsUFRAWIB0iIiAdHx8kKDQsJCYxJx8fLT0tMTU3Ojo6Iys/RD84QzQ5Ojf/2wBDAQoKCg0MDRoPDxo3JR8lNzc3Nzc3Nzc3Nzc3Nzc3Nzc3Nzc3Nzc3Nzc3Nzc3Nzc3Nzc3Nzc3Nzc3Nzc3Nzc3Nzf/wAARCACMAIwDASIAAhEBAxEB/8QAHAAAAQQDAQAAAAAAAAAAAAAAAAQFBgcBAwgC/8QASxAAAQMDAgMFAwcIBggHAAAAAQIDBAAFERIhBjFBExQiUWEHMnEVI0JSgZGhM2NydIKSwdEWNWKTsbIXJDY3Q0RVs1Nkc4Ph8PH/xAAaAQACAwEBAAAAAAAAAAAAAAAAAQIEBQMG/8QALBEAAgIBAgMFCQEAAAAAAAAAAAECEQMSIQQFQRMxUYGRIjJCYXGCobHwwf/aAAwDAQACEQMRAD8AvGiiigAooooAKKxmo5eONLTbZBhtLdnzx/ykJHarH6WNk/aaaTfcBJKxkZx1qqbv7RrlqUlL1ttY5aATMfH2I8APoTUce4tuE9agm48RzT1EdTcZP7raVn8a6LDJisvmjNc8zL3IiOhE2HfGlncCTdXkqPw8ArdF4kmIaVIYXxKyyk4U61cS6gHyOpvH40+wfiFnQAOazVL232h3JogIvjT/AObukLs8/wDuNE/eQKmFu9okbs0KvcJyE2o4ExlYkRlHy7RHL4GovFJBZOKK0xZTEthEiK828ysZS42oKSoehFbq5jCiiigAooooAKKKKACkN4usKzwHJtyfSwwjmpXU9AB1J8hXm+XaJZba9Pnu9mw0nJxuVHoAOpNUzxHfbldLw2VtFy7KViLCSNSYAPLbkXiNyTsj4+7OENQmxy4t42lzQW5C37fDWMogML0yX0nkXV/8JJ+qMk+RG9RCS7McsqZOtiHa3Hw0IcRWCsjc6huSQOrhyc7bUpjvO8H8SPIu9vamvAAuqcUsLGpOVKbXn3vEfHvuNiOdb7paYrXDM2XZ5Xe7WZLDrZVgOsKwtCkOJ88KTg8jirSSiIWItEdqLb5tntkWTClQ3Fum4L1L7VOoKaSQUgK28JSnOd+VIPZ4458uyIrbrjTcuDIRgKO/gUQduZGOdJodytquFRarg3JkSBML8ZLACS3lOFAqUDkK2OADypYl+9RZkeexDh2gR4ojsGYtCChHiycOnJUdRydO+TtTp00wMcQLfTwXZGg8Z0PtXHBNJPzayMdjg7pwN9+edthTlaj3qHBYiSnbdfbVCWUxnd2ZbRSXCcg7KKV5Oee3lkMTSpLMeXGb4jtLbEo6n2W1ns1H4Ja0j7P4Ctva3d9taI1xtUx5TJZLrTzXb9mRjQFLCV4xt8NuVKnVAeOGGYrdgvU+4RGJUdhppthDoIy+tWE4UMKGACSARWbDEElbTViuMhu8vBSlMhshkpAzoKidyACTqGk8sjmfN0mqi8PN2J+0v290SRJKlKOHzp05IUPLcYJFKoobsPCUqdFkMyJ1yV3QOsKKhFaxlQUcApWrlgjkDjOKk73fiBvtN6m2SYCM2aWvCshBMKV6rQMhOfrt7eg51a/C/Fse8r7nLa7ndEIC1RlLCgtP121DZaT5j/5qnOElN3V1Fruaddshx5UkpScKRlIUSk9CCkY6bnnmktvmOxozLj6JQtXeFCJKRjtIrgwrKCDzwQSjkrfG+9c5409uoWdJA5FZqIcFcUqug+Trmtr5SbbDiXG/yctro6j+I6HPLcCX5qq006ZIKKKKQBWCcA1mon7Rbm5FtLduiuhqVc19glwn8k3jLjnwSnP300rdAQDjnik3CYZrSwqLHWpu2I6OODZcgjqE8k+u/RQqIm1d5iNPW2YmbOUlTkmOgntE538IIy5sTqxkgk7Y3O1m42l29d5ucN962Mo7KNFaVoOhOyQTkY2yo45qJ86e3bgxHxLsfCtpkx0nKZAS6+WyMnxpKsoIAJ322yCRV1JxVJERHbbjCvVkct3ETymzAb7SFPSApxCcgdiRkawc7DO3oBTXbrap1BdcdkMQn19m2htOt6UQdkoQDhRBA390Eee1LQ45xFclXa4RGVZWlpEeG12RlvHcIGN+uVK5gepFXDwhwqm0pE+5dm9dnEBKlpT4I6OjTY+ikDbbnUZTUEBG+GuAZqmg5JX8isKH5GKoLlLH9t8jb9FIA9BUpi8KcLWNAdMGGkjm/LIcUT+kvO9IeKOMBDcXCtelb6SQt4jKUHyA6n8B61AZUmRLdLsp5bzh+ktWaw+K5rHHLTHdmjw/Lp5Fqlsi0zfuHGvCJcMDlhKdvwFYXH4ZvyS2ti2TMjkUIKv51VFAJBBB3HL0qjHnGRPeKLb5VCtpMnty9nkdLC02GW5DSrcxHx28VZ9UKzj4jlVaX7hZ6JMEZyJ3Ccv8mwXNbEr/ANFw8j/YUc77HpU1sHGEy3rS1OUqVGzjxHK0D0PX4Gp3Nh2ziW0lmShuVDkJyPT1HkR+FbXB8wjmWz8jM4jhZ4HUu4oqDeItksUlFvjrZvT6u7yHJA16GuuhJTgZIwQrcevRnkXO6XDLL8yXJC8DslOKUDg5GE8ufkKlnGPDEqJNMOQpT0vQVQpZG81tPNtf51I5H6Q256abLZd1WHhZMi04buU2S407L0grabQlJCUHpnVnPp92mmqtblYT8PzpMaSzCLiospp3tILq/CWXj9E5+gv3SDtnB+tm+uFr03frQ1NSgtO5Lb7KveadTspJ+B/A1Rbpn3bhSZc7zIdkBh9puG/IUVKUpROtCVHcpxg45AgY61K/Zvfy3do7jq/m7me7SsnlKQMoX+2jY+aga5ZY6lY0XBRWByFZqqMwapr2m3QvXi6OJV4YrTduY35Lc8bx/cAT+1VymucOKZZlNMvEkmZKlTD6hTnZp/Bo/fXbArkJmtNxRBhsWq42aM+2j58lbi0OkuBKtQUk7eHQMYPLzzQpopbac4fXISi5lUJcd5QKwrKDo1DAUk6k74B5gjzVjjae+nsrtCt9zjDZLMmOPmx5IUnBSB0515ZuffZL0qLBYhMW2I4qLHYyQhxwhAUSdyrUtJyfqjyqzv4CLC9mlkZcfVdAAuJB1RLeSNlkflXvipWQPIDHSpLxBfYjTEiCzcmo0z3SpaFnRnnjA54pz4etqLRY4NvbGBHZSg+qsbn7Tk1AOKLNc5PEE16PAkONLWClaUbHwgVjcwz5IwuCu9i5wmKGSdTdUN3yXb/+uxP7lz+VHyXAHO+xNvNl3+VZjcM3mQ8loQHm881ujSkfE06/JMm0bQLXImzR/wA06yezbP8AYSefxP3VhRxOW7x0vM2J5UnSyW/IT/0VSG2VrvENtL5w12qVIK/gFYNJ5dhjw31MSrxGadTzSpl3+W9apVnv0p9T0mDMddX7y1IJJ/8AvlThEjXgsJh3OzypkMbJBQQ41+grp8DkVJQhJ0sbXqR1zSvtE/QbvkuBz+XYn9y7/KpDwrcIVkLrT16jOxl7hCW3AUq8xkdaaLjwncGAl6Ew9IYX7oLelxHopP8AEbUi/o/eP+myv7ulB5ME7jj3X1CSx5oVLJt5FjcR2ljiawKbYXpcUlL8OQNi24N0KB5j+RqmEuymLvGcjJisoubuiRHlsJcZRJSrSsFBG2FEEEcg5jkKvaxtras0Jp1CkOIYQlSVcwQkbVUftKtojXW8NoGAvsbm1joSexdx8SUn7BXq+Gm2qfU8/NU6R4vTCZKG5PFvEUdbUJwNC32lkOJaUcnT0SknSRvnlzpjaCWbxcolv1Iakt99gbYKVJHbNfbp1I+30pkbuU1qNIjNyXEsyVan0g/lf0jzI3OxpVHvEh2+wZ8taVdg60AlKQlKW0keEAcgBkVbUGkROjrNPRdLTDntY0yWUOgDpkA4pbUT9maijhruSjkwJb8X7ErOPwIqWVQls6JGmYsoivLHNKFEfYK5nvBPd7QPK3oP3uOH+NdNPIDrS2zyUCk/bXM96QREtBPMQy2fQoedSR/h99WOH7xMbMHTq+jnGemakPCbQdQtBOz1wgMn9EuqJ/yimhU5aoSYpxpB97O/Pl8P5U4cOSOwjzVggdguNLHwbeSD+Dldk5uL1KtxyUVWl2dKDlVV8aygb6+0yhbS21YcWHVeMkAg46eVWmhQUkKScg7g+dVXxg649fJsdLCSGnSsrQ34saE5yfKvPc0bWFU+pf5ck8u/gJrS878mXkl1zIjt4Oo7fOCsvvO/0ZhntXMmY6M6j9VNa7T/AFXev1dv/uih/wD2Xhfrjv8AlTWQm+z7/h/01Gl2j26r9G68OugWfDrgzCaJ8R38SqcUOOf6QVo7RenvKxjUce6aa7z7tm/UWv8AMqnJv/eGv9aX/lNdE3q+6P6ObS0fbL9jdZ3nTbryS64cREkeI/XTTazJWh9CnFOOICgVI1qGoZ3FLrN/V15/VE/9xNIoa3I7qZaGA4lpW+tGpGema4TlLTDf+tliKVz2/qRcVlWly0w1toKEKYQUpKs6RgbZ61XvtXbT8qMnG7tomJP7OlY/EVP7Ac2SAcAZjt7DkPCKrr2rSUm7upyP9Ws7mfi86lsD7smvW8Nvp+h5nJtJlShJUsJTuonYedeVHwEjyP8AhSmFLXEe7RAB2xpVyrW4VSnzj33VYA9TyFaCc+0aa9nxFUdKd7l9ezlWTxAnoLs4oftJQf41Mqh/s5Tli9vdHbu/j4Jwn+FTAVQn7zEjB5Vz7xxBMR+dHxjuVzdAGOTb6Q4j8UrroOqx9qFo13Rt5Aw3dWO6E9BIQdbJPxIKPtNTwyqQMp2nXh5Cu9OLdBEFSe7SndsNpeBQCfQKwf2aTWq2y7tcWoEBkuSHlYSnljzJ8gOtSy9Xi2cO29zhizNsTkLSpNzlL5vuYIARjkEnBHqMb7k3Jy+FCLU4Cua7hw1HRJ2mwyYkpB5pcb8J+8YP21FeI4V3HENwfgxZhbd8OttpRC0lIBGcctqZuEb8/YLkZFxSptCktsXVCtyg4HZSNuYIISo+e/0hT7xDCvcm8ynoDc1cVxSVNKaWdBGkbjBxisHmuP2Fs3v0L/ASSyPdLbqaoljnRrbcUiO84p+I2QlLKgQrtASncbkAZrQ9abieHIjQgSi4mW6ooDKsgFKcHGPSl9phX5mLcC/GmLc7JHZIcUo6iHASBv5Ulbtt9kS3VyGbjGQrUUhrUoA9ABq5ZrLeNaUlF7qvyX1N6ncls7/B4u1quLibT2cCSrRDbSvDSvCQpWQdtqcEW6cOOlyTDkdgZC1BzszpI0nrim5iy8ROtPrX35pTadSEKUrLhzyG9ZFpv3cyspuneNeA34saepzqpU7vQ+j9Btqq1rqvUxaLRcUQrqhcKS2pyMlKNTKhk608tt9hmk8mzXiKp+IzHluxyoEltlWheOR5dKeYUe/Ktc1h6HKbcTF0tKyrU4ouA+fPGfsppNr4m/8AAuP76v51HJiShFKMiUMjcpNyX9XzLKsiVM2SCh5JQpEdAUFDBSQkZzVHcbXcXF2ZMSdrlKyz+rMgoQf2llR/YqecWXxcawRbAh5TMx6Gk3B5RyYjASAtR/tH3QOpPqKg9vRw1eYUyTdBcWHYqgltqIUq7GKAEoJSfewc6iOqsnnt6nhY6YKTXgYOR3JkMpy4cbQu9xFuj5phfeHP0GwVn8E4+2pQOCbLNdjNWvillL0lCVsx5sctrUFe7169Nt8jzFJbRZGXbg9At7q3kTpIt7TxGNTadKpDgHQYAA9FfGrbyRaZCi2/Z1EXE4Pt3bDDz6DIcJ5lTiiv+IqS14abQ00httIShACUpHQDkK91Qbt2SCmniizIv1kkwFq0LWnLTg5tuDdKvsNO1FJOtwOfZF1utgfkz4CWoz8tRYnoWwlSmX0++kZGyVe+Oh3G+mmpviq9spCY00RgOQjMNtY/dSKtX2i8Ng9teYzCnmlthFyjN+842n3XUfnEc/Ubcsg1ZE4bemXNuCzLigyAFQ3XFFKJSScZScHB55Sd8gp57G7jlBq2RF9hdvnFF2CUvqkzo8VzQp5sKDyM7tuq28JBIGepA25iWcI8WOWFK4spqQu1snS6yvKpFtOcEKHNbWeSunXHIx7iK7ReHoDvDHDjhJJKblPxhb6xsUJ8kjcfePMlJwXb0z13O5z5MmOxAjdoZ7Th7RpfJIGfeyAU4PTalJao21sMv2DMi3CMiTCfafYcGUuNqyDSe9SlwoqHG1oSS62glYyMFQB6jkCT9lUuzPes7DN3gSXY0eS4UCdbkAIU4Nyl6Mo6QrH1SBjcZqT232kTwhKXk2m4+SmZXdXD+w7gZ+BxVeeCTT0koySdskhmyoirg6leotJWUFQJye0wAtPnj3cfRpzYucg3NuM4gFDi3EjCCPClIIXnkQc/iKYm+P1FHi4cuur82ppY+/VTfN4+eacU+1ZWYzqhpDlxuLSNI8tAJV93Oq8eGyRpJk3ki+hY2MVDeKON2IfbwbKWZM5tPzzylfMRBy1OK8/JI3J257GD3bii73qM+tyRMmRWx86xaWFsx0jyW8oayPMAY9RzpjtLsO9R3oLqXEyeycNvhsp7OMHAnIzg6lOEasE9QASc4FuOHqzlY6MWaVxFbbg7FeW8otmSlK1pTJuToOO0KTultPiCU+fqciFwZci3TUSGCEOtEjStOx2wpKh1BBII+IrFvmyLdLZmQXlMyGlakOI2I/8A0dKmd4Nl4kso4il9pbbkHOwfaZZ1JmuY2LYzz5aj065OM2Pd2fcxCC82wT5MO7W2XpcuqwpiKrKVsacheSMANo04Cvq+WmrC9mFmaOq8JSe7Ntd0t2pOCWwolbuOhWvJ9BtyqIcH8LyLjKVbSpYKUhNyfBz3drOe7IP11HJVjly+tm7YzDcZhthhCW2m0hKEJGAkAYAFcMs6WlDRtoooquMKKKKAMEZqs+M+CjGS/KtUVb9vcWXX4TWzjC+rrHkdt08j92mzawdxUoycXaA5muEGQ9LEt6ah+PKd0/KC86Qo9HNiUK8wR6jI3qcIiwIcew8Gup7di6ESJcyO5gKcOdGhQ2UElODkEcuRqbcRcExbk87NtrogXBwYdWlsLakDydbOyh68/jVa3KwTuHZzEt6O5bHYzvaMyEBUiCVZ57ZW3nG4IVn0qysinsREN2uSJMaNwjaYHc2G52FqddLi3XtRRknAwPTHl5Up4tmR+GbiqxWKLGQIiUiRLejtuuvuEAnJWDgYI2HrTZdEXOTdlXyLBaUe0S+p2AsvtFwHJVsSU5O+DjmaX36RD4hvKb5bLhBhynAgyIdwUE9m4kAZBUClaSANufp5TpKvD/QGa8SbXNtsF+PCYj3MOLTMDSNLbgGnSoJ91OcnIGNweVPc/uz3s7ZuMS22+LIM8xpK2Y6QSnSVJwTkjpyNI+OpNpcmRo9lZt6kNsI7eTEa0dq7ghWOQxyPKldncgHgK4WyfdYMZ6RJRIjJcWpRTpwFagkEp5H76H7qfzA08E8R3aHI+S41wdbQ+gtxQtWUNPZ1I2OwClZSf089KWJv9gu8lKr9bnLRdG15FwtycaVpPNbfmCPU7VEoFvmTXAYcWQ8lJBUtlBwkeerkPiak1zitcQ3tbqIye8LOVRbWe8vOE/Sdc/JpPmR1ztRKMdVgIeKbWyviMpsTrU9mant2u6bgE++MfRwoHY8gRnkaeODuGJU6SEWxxKnGzh65J8TUTPNLP13T9YbDp0VUq4d9nbrjIF3S3ChKxqgRVlS3h+ee5q/RThPlirEiRGIUduPEZbZYbTpQ22nSlI9BXKebakOhNY7RCsltZg29rs2Wx13Uo9VKPUnzpwooqsMKKKKACiiigAooooAKwUgjBG3LFZooAjdy4I4fnvF/5PTGk9H4iiysHzynH4imiX7PFrx2F/mKSOSZ0dqVj7Vpz+NTuipKcl1ArRfszmFW1wtCh5qsrQ/wNKI/s3kNkar0w0P/AClpYbV+8QTVh0U+0kKiIs+z60KKVXR6fdSnkJslSk/ujAqTQYMSAwGIUZmO0PoNICR+FKKKi5N94wooop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6" name="AutoShape 8" descr="data:image/jpg;base64,/9j/4AAQSkZJRgABAQAAAQABAAD/2wBDAAkGBwgHBgkIBwgKCgkLDRYPDQwMDRsUFRAWIB0iIiAdHx8kKDQsJCYxJx8fLT0tMTU3Ojo6Iys/RD84QzQ5Ojf/2wBDAQoKCg0MDRoPDxo3JR8lNzc3Nzc3Nzc3Nzc3Nzc3Nzc3Nzc3Nzc3Nzc3Nzc3Nzc3Nzc3Nzc3Nzc3Nzc3Nzc3Nzf/wAARCACMAIwDASIAAhEBAxEB/8QAHAAAAQUBAQEAAAAAAAAAAAAABQADBAYHAgEI/8QAQxAAAQMDAgMFBQYFAgILAAAAAQIDBAAFEQYhEjFBEyJRYYEHFDJxkRUjQqGxwTNSYnLRFoI18CQ0Q0RTkqKywuHx/8QAGgEBAAIDAQAAAAAAAAAAAAAAAAEFAgMEBv/EAC4RAAICAgEDAgMIAwEAAAAAAAABAgMEESESMUEFE2GB0RQiMlFxkaHxI1Kx8P/aAAwDAQACEQMRAD8A22lSpUMRUqROOdQp9wbjENoSXZB3S0k4Pqeg39elCSYpSQCVFIGNyT0ocq7NOKKITSpJ5ZGyP/MefpmuEQHpag7c3OPfKWQO4n06n505GnsSYclyzBt9TK1NAFRSFOJ5pJ+e2aE6EEXR/wCN1qOn+VtGT9T/AIr024L/AI8x9zi24S5wjz2GKDaZ1F9rogSHZ7QXLZJMJtknsV9UqXzCgQob4z4UKvKVN3zVUZMKTNLtuYkMssklSV99BKN9jsDtg7UBbDYLdjdkk9SVKz+tcNWmClavdXVtrAwrs3zt+e1N6anR5enIqk3JEwNsJbekjKSVJThZUDuk5ByDuOtBtNM/Y91iWW5R23XmmHV264t/94ayOJK/6xxJyeSuYoCw+4zG8iPPWrwDoC/zxmuffZ0X/rcUOo/nYVjHof8ANDtNrdmXnUM3tnVMIm+6sNFZKE9mgBRA8Ssqz8q5+2blEvP2Utlu5KTFMp1TADSmk8WEjBOCTvgZHwmgDsOdGlhQZdytIypCtlJ+YO4qSDnlQ1yPEuTDDwQpla0hbZPcWjIz8wd98U37zLtyuGcFPx8bPAZUn+4Dn6DPkaEaC1KuUOIcSFtqCkkZCknIPrXVCBUqVKgFSpcudQrnMVHZCWU8Uh3ZpJ8epPy/+qEnk2WvtDGh4VII3P8AIPH5+H1O1QpT0DTVtdnzlKCAQXXlAqUSTjJ+vM4wPAVPt8FMNjBUVOK3WtfNRPPJoULkYDyoV/fjvRpKylqSMJR3v+ycSTtzwDuFdcHmJPb6zdxIj3OzSBISyk8ducUEtyEnqFjkvwJyn5ZzTWk7tGuU28e69ogpebcdYdQUuMrU2ElKknkcoz4b86c09b51mkyLakB2yoSFw3Fud9oHOWf6kp6EkYBA3xmpj9wbRJWzbo4flqxxlAACR041ch/zigBlvsV0i/a0dqY3Dgy5Tj7RZRl5vjHewonhHeyobHGaIvNWiNdVXN58Jmdj2HEXD8Gc4xnHPehN5uEeAwuReZqnQn4mYyuzaT5KUT+/pVYlawDctECzQY4uLu6IjTIcdA6KcWrAQPmM+Vc8sqteTNQbLv29gTJfkIZY7WQOF5xLP8QdeLx9a9hP2KO8HGSy26lvsklZIKUc+FOeQ2HLwHhVGterb3I11E025dW3HeBxUpbTKeBtQQVJQnbKsbZO3XlzotcdWy7dclW6/NJjlKsNygxxtODoSknI9Ca2RsUl1GUKJ2NqPdFsskCHb4S2Lc6VtrcW6StzjPEo8SjnnzJqNpy1y4c67zrl2SpU2SFBbSiUhpKQltIzvtvnzJqryNQW6FJabuEb3ftk9ozNtrhLbifHh6eY3xVjt91cVGEiI+3c4OM8bAHaI+af8fSslJPgTosglJrgh61kMsXnTBcDqiJriuBpKlLUA0vYBO5GSnblyzRy2vzpnbGdbxFZP8ALdCnFDrxpGyTnlgn0pmHDtsu6C+RjxyVsdjxcWQE5zsOm/h4b0XJCEknbHnWRqBJjuWt5T0dJMZaip1roOe6R0P6/nRNh1D7SXGlBSFbgjrQqHqiz3J1TMSSXUhXD2waV2Kj4BeOE+hr1YNpmF0ZMR4/eDOzav5h+/wBehoQF6VKlQHilhKck7YJKvDFCoJ7dx66SThABLfF+Fsbj/Pr5U7eVFTLUROSqQsJIBx3RufrsPWmbxeY1hTGEtmQqOvIceaZK0MgD4l45Anb18KEoGXa02rWUSPcIzzclTIy0lwqU0c80uIz1z/cOngW7Jp/TMlLyVaYiRpEdXA8lyOFJCuZCVHZQxg5HlyOwdu8i1uNxLlaJDCp8h1CIrkZwEyMqGUnHxJ4eInPIAmi13kLHBDikB58nvHklP4lH0/UVDegMSn3Zrpiw1hqO2cPPAfD/AEpH82Pp9KzvUntHtkFx+32hwJhxv4zjSu+8s8kNnxP4lnkOW9N+0nUUjto+jNMkmXJwh5YO6UnxPirck9B86qv+h2JGtoViYBEKDEbdlvY3dKt1Z81EgAdAKrrciuW3N6jpv9UvP0NsYPfBDvRvt4sR1Xc3nGkpeQ3bYjQwlOSe+B5YwCdyd6vGmLSzonSku5XBAXclMqflOL3OcZCM8+ZGfE5qdrK72yysWhiYygtOTWuBvkG0IPx/7dqFe2W4e66STHSoccx9KMg54kp7x9M8NUn2m3KVVSj0xk3+y8fU6VBQ22+UVL2MyVyvaSiZKWCtTMh1xaz1Kdzn1rUtRa3RBv4iqhxpVvbCVKdB4lEnfKTy2rEPZsiI7qZtmfJejRnmnG1utEApynr5HGDW4QvZ9YZYUYt1ff4ccXZOIIH0G1epntfdiTiqhf5Lt/seastduSwZrBaVb3/vJEZKgFIJx9834KHUcj6UxomBcbPc1oTBEq3PkLROZUE7EbK57jxHQ0rppnR1heaF1fm8biSpHEtRzg7nYc9xUS8vspsEeRpS5y41qYeLElsKVlvP49+9jfxxWHZ8nTH79ftxb6X5a4/svE5tpi4g259pueoFxUUrA7cDmcdDy369a8unFqDTM+LEWpp95hbZBylSTjBB8Oo8qps7REy2xWLrZpz024NrS7kn4046ePqdxmrgl15lmLeS0pkvpbMtlQwUEgDJHiOR8vlW2MnLuiuurhBJwltDV1v9ks1oLDa2+Psuyj25kAuqOMJQGxuPDwHWidrjvmxQ2LmMyhHQl7r3wkZx60xeJb8NtiRbLQJ8l5XZghaW+zyCQVKO4TtvjPyoIwu+C6OSrjP7aZCWkG2Qm8NFlwgFQz3lq65JAHCdt6yNBYrQ4tAcgvH7xg4Rn8SDy+mCKI5GTsaGXJJiyWJqeSFcDn9p5/sf9tE0kAfFQA5tPb3txR3THQEjPid/8UTKRjHShtnwsyngQQ4+rBHIgHA/SiWaAGRrHaIM1yfFtkKPKcB432mEpWfUDrQK9Xdq12y66gfHdQkoaz1Sk8h/cr9BVmur/YW+Q6DgpQaxz25TjB0/arM2d3SFLA68IB/NSh9K58nlKH+3H1/gyh3Insmtr06RcNU3H7yRJcU2yVDPmsj68P1q22K5wZ+oL81GaSJEZ1ppxeclaUpI9MHIpyzMt6b0fHStOBBhFxZPVXDxH86xTQepTZ9WomS1ZjS1luWcfhWc8Xod68yqJeoSvsh44Xy/o7Ov2lH+Qh7YrmZmqzESr7qE0loD+o95X6ih95uV2vekLa7JaU5EtrioxkZzkkApCvMDbPpQTUEtdwvk+U58T0hxZ2xzVWxeye3R5Gg3GZbKXWZchwOIIyFAYH/4auLpwwMSuUl+HS/fuaY7tm9GTaS/4qM5x2av0rUtIane02+59wH47wHaNBWFZHUVV7lpB/S2o0lBU7b3kq7B4jltnhV5/rUmt/vxs1ZW9pl96djxnjOFi4bLDrHU/wDqSSypEcsNMJISFKyok4yT9Klez0GVKnWx5pa4k9goWrgJSlYHdJPQ4z9BVTrZPZoqOdKMBkjjC1h0A7hec7+mDWde5T3s2Z3TjYvRBcbB+jNSx4MNNlvMhLUyK+YyCvPeA2Sc8h4b1eltoeZUh1KVJUCCCMgg8wfKsa9pURMTVLrgPC3JbS7k7AHko/lWn6Refkabtzsri7VTCeIkYJ8D9K6ISe3FlNmUQVcb4v8AF4H7GtSGnYThJXFcKMk/En8J+hFEwhIJISATz2oYQWNQcWO5IY3/ALkn/BFFMithXEecwHojrRAwpJFM2txT0BlXNQHAonxG37VNVgjBxQq2vtxxJZW62nhfVgE42IB/egGrGHBYkqZ4A5hRBXyzxHnihQ1BKa01Y7lKSVIlBJmOx2uJSAUE5SgZJGRvjJA3xsaNWVtSbc7HKgFoWtviG+DxGmI2nG40S0tNyFF21ghh0pG4KeEgjlyPOgIyZzlw0kmYtxlwvbpW0oKStHEQk7bZxjI6HNZn7a7XOl6ysqxDfVC7iC8EEoCivcE9Nsc61SRambbp+RHjkkAreUTzUpSionbluaMJKXmkuJ5LSFD6Vrsr6+fJKejNvaI+YuiryoZGWuzHTmoCvn+wtdve7eyRs5JbTj/cK+jdWoaueroGn5rSVW2Q0VPtgY7RXexk+RGfnWYXHTUPT+pFoZbPawpIU0SokEDCk5HyxVZhYv2KicG9tss1izyZLp/LY/7XNGlp1y/21rLa1Ey0JHwq/n+R61cPZa32ehLcMHiWXFf+s/4oWdZz1oUh+NEdQsYWlSDhQ6jGeRpq1apXaYDcKJBaTHaKuBBcUeEEk4z5Zqqyasu7DVE1tp9/gdUfTrY2dSRZNd/8DWB1dRWdkj8qJav1o+7ZlIMJsfep34yfGqIdVvbgRm8+ZNd3pWHbVR0zXk668qvFXRbwy1cjg86n2m9XG0LcNvluMpWO8kAEHzweuOtAdUm7aeMZa47C4sppLjL6Wzg5AJSfAjNWj2bW+NqOzvTbigqcRJLaQhRSnhCUnl8zXRdfHHq95vaMpeoY1u4SW9/At+uAJN70zJjgOh9QTnGQsZSTn0JrQwpthHDlKANgOQFYd7VpcjT1rsrVnkOxOB10IKFnKRgbAncV17GJUmVAu8mbIdfPbN991wrOySeZqXnpYn2qK7/XRQ3Prcavy2ahAvMO+yoUuApSmUSH2Asp4eIpwDjyyK5dvLzeqEw356GGFL4ENOQVgOq4c4S8e7nrw89jQT2ZMcGnrESCFPJkSzkbDjc2/KrVLs7899szZgcjsy0SWmktBJBRulJV1AVvyztVot65OJkew6gauzwcDrTbLynBFaweJ5KDgrzy6fCOQ5+Qa+K4brICFEbpzvzPCKNwdNNRVW5vt1rj211x2K2RukqSpO56gBagPmPCor9scuM2W8FNgB3gAVzGEp8vGpAXt/3c6Y0NgXAsAdcjnRKhcs+7XKNIPwODslfPmP3omCCMjwoDmQ2l1lbahkKSRQ6wulVuS0s/eR1Fpef6eX5Yoi84lttTi1BKEDiUo8gBQUPtxp6JTTiVQ5yRlaDlIV+FWfAjbPyoDMEzJbGvWVXB9alsTygFw/ClStgPAYNXHW2i485mXc4ZcRNx2ikE5S5gcsHlsOlM6msUTULM64QA4zd4mULa8VJ3TxDzHI+dd3fWqoumoMtiMXhOYIDnFs24BuD8t/pWlRS2mXTunZKuVPDXDMqByKVe4357Y514CFAFKgQeRG9cbWux6TwCtTtOO2lfAgq4FhS8DOBvv8uVUnH1NbXolKV3ktuIStC47iVIUAQobbEVXtd+zxdtlouNmbU5b3HUhxobljJ/NPn0qKvUKoXOifD8fE816vU3f1I1KTaod3sDdvuDXGyuOgHxSrhGFDzFDNAWYaet821LfQ66zMUo8PPhUlHASOmQKs6UFIDeMlICRjxG1YlI1iu1e0y43BtRXDW/2DredlNpwnPzGMivMYdV2ZXdTF8d/ns0zca3FhD25yQqXaYgOS204tQHmoAfoaJaEjOwfZm8Y6SJd0eW1HHUrXhtH/yPyBqm62lK1Xr5Ue3q7VClojR1DkQNs/LOTWy2uAmH7miMgKjWhHYREnk9KKSkq+SAVEnxUfCr2vHaopxfm/0XP/Tlc/vSmWbTkNqM6pmOD7tBZbhsnxCBgn61YKBqudp05Fjx7rcosRa05HvDyUKWepx13oww+3IaS6w4hxtY4krQrIUPEGr05jp1XC2o+AqBZkgwy6rYuuKX88nb8qV7eLcQtt7uukIQPM7CpTDKWGG2UjIQkJzQDc+MZcRbQPCs7pVjkobg/WoJurrdndlNwnJDzCe/GaI4zjmE52J5/Six3GOdCpg+z5gmIGGHTh4dEqPI+uw+ePGhCKjrBNzuMeLAlvITKuy+wiQGVHs2W8ZW66rmspTvjZOcbHGauMe0Qolkj2llITFZaDTYPgB+tBNSwbRCnK1Nd7tOipSwI6VNOcKEozkpBSMgqIHIjJwKC2vSv+pZrV0ucWTBtraw5FjPPuGTIPRx5ZUSkdQgY86Ehh9ic1NCoamU3Ztvs09uSETWhyCiOS07748+ROK0m1z5abjabhbXbezJcMmM6o8TTLvNXeHJJ3+taHeG4PuRduD7bDTfCQ+44E9mc7HiPI561F97diIMe8IDsdY4UyUo4kkHosdPny+VYuO+50U5Mq/BR9N6JlsXmLIniDMhpJKg29kHbY46jNWrVOkIN0tjvukVpmclBLK0AIJV0B6YNBn9FWyNKVJbafdtz/eSuI+QpnPkPiR8tx+ga56dvrMpS7BNkzoRPcLUw8ST4K35+f5Vq6emOtFg7nfap+7p/wDvie2HT10sl9bVPjBLbjSwFoVxJB22zRfWE77O0tdJQWUKTHUEKBwQo7DHnnFEoOnJNsYVJl3SdLcKQA087lCM89up86z72z3UM2mLaGcl6W4HFJH/AIaeX1UfyrzWZjOz1SEfHD+QyMn3IuTe2dab9ozUnSk5+4uJTc4LB57dv0SR55IyKz/QOnXdS6hT2yVGKyrtpS/IH4fmTtVw0poNtFhmRrihP21cmOFpgp4lRm9iFKAGUknHh4CrtaNMRrDbkWsKW0yoBT7bW8mYf6iP4aOnjjbbrZVVxr92OItOT7+F+hwSk3pzIFm0ozF1RedQOhDCXFq7FYGQwg4Clp/qUchI/wCTcEqRbLe5dHITxbjt8MSE2njWc+Q5qUdyfn55nQrYtwtOS20tNM47GI2O43jYE+Jx9OgFMzZcyzXYS57yHLQ9hoFI4RDVnuqV4pVnBUfhOOhNWOPR7S3J7lrTZplJN8DWmhp+9wXJcf3a4OunEtb7Q7QL6pWlQynHIJ6V5pa1Cw3q6W6CkotakNyGGc91hauILSnwScA48zXeo9LNTH13W1OuW+9IR3JUfA7XHJLieS09N6da95gwW2pSm5F3lpHbqSMJUvG+PBIGfQZ610mBMbJnXUObdjF5HxWR+w/93lRMDPLao8GKmHGSyk8RG61EbqV1JqTQhnlcuoS42pCxxJUMEeINdUqAClhMZJgTx20Jw4QtzfbmAfMePXHjTt6uj8FtpMSC7KefWENqB4WkKPIrV+EeYHlzNEn2UPtFt1IUhWxBoUFSbTs8VPQxkh38TY/q/wAj1oCkawtFzlzrdb704xPVdZjTba0ZQmKhPfdSls55hJ7/AD3xWgX6c3arLKnOtpWzGaLq0qUE91IycHx/eh5tImamg3tEztWozLiEx1YIQpzHfSeedsYORjlQr2gSEXN22aVYcQXrjKSZCSTlMdvvryOe+APWhJLgOwpRiKjGVaJc1ntmmF4HaAjPLdJIByRzqaYMxErt1R4j7mcl1ALSz5Ejn60FZMm/azTHmluGNPrD6IzZKlSS4gpS5xdEAFQ4dznn0qbryNLbgIvNtXJU/bVh5cdp5SUyWQcrQQDgnGSPMUAUfflyGy27bCQeeHh/igremYv2ku4psbC5xwTJlSFOLHy/l9Keizl6mucd+0Tn2rVGRxuvMqAElagClsZzskbqPjhPjTOoA5H1tp1SpD3uc0vsOx+1PZlwI4kHHLOxFYOuHV1a5J2wvHtMkJKTIbitKOVNxEBGfmeZPnzqJpq7WSZPuEC3hSJkJ0oeS8nCl4JHGDzUnIIzVj3IPiazv/Ts+5PTLhDuTMGVbrhKVCdS1kglZJQ6onds53SB51kkl2IJutNONLmIvjj1zcjtgplMsTHEFtrY9o2En8PMpwcjPUCnRo0SIvHC1VfTHfb2S5JRIbcSoeC0kEEGi+mLy9e7aH5VvkQpDZ4HUuJIQpQOCW1fiTtkHwxTMNmHYw5EtaFvPvLU4GwrITkk4SCcJSM8tgPyqQO2mO5p6ysQXpzlwdaHA044gBa0/hBxzIGBmptuhrbcXJkqKn3NsZyG0/yj9zSgwVocMiYsOyCTjHwtjwHj5mp9CBUqVKhAqVKlQCpH5A0qVCQa5aw24Xbev3dfPgxltXp09KYdkFCmzdYABQrKHgniAPiCBkeuPWjPWveEAnrnnmgK9Mt7M+6xLzbJjbM1hBZORlDzSiCULHzAII5HxzRqYXfdV+6NtvO4PCla+FJPmd6ZftsN1RUqOgKxniR3T+VR5MDsGlrZlSU8KSQCsKGceYNAiJoO1ybHpWDbZrbTb8dJSvs1hSVqJJJBwOprnV9on3RdpctgjB+DORLC31qSnCQoFPdBO4VQxd4uCHCkSjgHG6E7/lU60vSri8tL8t0JTnAQEj9qEhKI1cfe+3uUqN2SWilMeOlQTkndSiTk7AAbDG/jUaJ9n2x2UYq35D8p1TriSsuZUT0T0HpU5NrjlCS8XXiRk9o4SD6cqksttsAJYaQ2D0QnFAQA1cZ2Q7/0NjwwCs+XMgfn6VNhwmIiClhJSVbrUd1LPmetPnAVgAV7QjYqVKlQgVKlS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7" name="AutoShape 10" descr="data:image/jpg;base64,/9j/4AAQSkZJRgABAQAAAQABAAD/2wBDAAkGBwgHBgkIBwgKCgkLDRYPDQwMDRsUFRAWIB0iIiAdHx8kKDQsJCYxJx8fLT0tMTU3Ojo6Iys/RD84QzQ5Ojf/2wBDAQoKCg0MDRoPDxo3JR8lNzc3Nzc3Nzc3Nzc3Nzc3Nzc3Nzc3Nzc3Nzc3Nzc3Nzc3Nzc3Nzc3Nzc3Nzc3Nzc3Nzf/wAARCACMAIwDASIAAhEBAxEB/8QAHAAAAQUBAQEAAAAAAAAAAAAABQADBAYHAgEI/8QAQxAAAQMDAgMFBQYFAgILAAAAAQIDBAAFEQYhEjFBEyJRYYEHFDJxkRUjQqGxwTNSYnLRFoI18CQ0Q0RTkqKywuHx/8QAGgEBAAIDAQAAAAAAAAAAAAAAAAEFAgMEBv/EAC4RAAICAgEDAgMIAwEAAAAAAAABAgMEESESMUEFE2GB0RQiMlFxkaHxI1Kx8P/aAAwDAQACEQMRAD8A22lSpUMRUqROOdQp9wbjENoSXZB3S0k4Pqeg39elCSYpSQCVFIGNyT0ocq7NOKKITSpJ5ZGyP/MefpmuEQHpag7c3OPfKWQO4n06n505GnsSYclyzBt9TK1NAFRSFOJ5pJ+e2aE6EEXR/wCN1qOn+VtGT9T/AIr024L/AI8x9zi24S5wjz2GKDaZ1F9rogSHZ7QXLZJMJtknsV9UqXzCgQob4z4UKvKVN3zVUZMKTNLtuYkMssklSV99BKN9jsDtg7UBbDYLdjdkk9SVKz+tcNWmClavdXVtrAwrs3zt+e1N6anR5enIqk3JEwNsJbekjKSVJThZUDuk5ByDuOtBtNM/Y91iWW5R23XmmHV264t/94ayOJK/6xxJyeSuYoCw+4zG8iPPWrwDoC/zxmuffZ0X/rcUOo/nYVjHof8ANDtNrdmXnUM3tnVMIm+6sNFZKE9mgBRA8Ssqz8q5+2blEvP2Utlu5KTFMp1TADSmk8WEjBOCTvgZHwmgDsOdGlhQZdytIypCtlJ+YO4qSDnlQ1yPEuTDDwQpla0hbZPcWjIz8wd98U37zLtyuGcFPx8bPAZUn+4Dn6DPkaEaC1KuUOIcSFtqCkkZCknIPrXVCBUqVKgFSpcudQrnMVHZCWU8Uh3ZpJ8epPy/+qEnk2WvtDGh4VII3P8AIPH5+H1O1QpT0DTVtdnzlKCAQXXlAqUSTjJ+vM4wPAVPt8FMNjBUVOK3WtfNRPPJoULkYDyoV/fjvRpKylqSMJR3v+ycSTtzwDuFdcHmJPb6zdxIj3OzSBISyk8ducUEtyEnqFjkvwJyn5ZzTWk7tGuU28e69ogpebcdYdQUuMrU2ElKknkcoz4b86c09b51mkyLakB2yoSFw3Fud9oHOWf6kp6EkYBA3xmpj9wbRJWzbo4flqxxlAACR041ch/zigBlvsV0i/a0dqY3Dgy5Tj7RZRl5vjHewonhHeyobHGaIvNWiNdVXN58Jmdj2HEXD8Gc4xnHPehN5uEeAwuReZqnQn4mYyuzaT5KUT+/pVYlawDctECzQY4uLu6IjTIcdA6KcWrAQPmM+Vc8sqteTNQbLv29gTJfkIZY7WQOF5xLP8QdeLx9a9hP2KO8HGSy26lvsklZIKUc+FOeQ2HLwHhVGterb3I11E025dW3HeBxUpbTKeBtQQVJQnbKsbZO3XlzotcdWy7dclW6/NJjlKsNygxxtODoSknI9Ca2RsUl1GUKJ2NqPdFsskCHb4S2Lc6VtrcW6StzjPEo8SjnnzJqNpy1y4c67zrl2SpU2SFBbSiUhpKQltIzvtvnzJqryNQW6FJabuEb3ftk9ozNtrhLbifHh6eY3xVjt91cVGEiI+3c4OM8bAHaI+af8fSslJPgTosglJrgh61kMsXnTBcDqiJriuBpKlLUA0vYBO5GSnblyzRy2vzpnbGdbxFZP8ALdCnFDrxpGyTnlgn0pmHDtsu6C+RjxyVsdjxcWQE5zsOm/h4b0XJCEknbHnWRqBJjuWt5T0dJMZaip1roOe6R0P6/nRNh1D7SXGlBSFbgjrQqHqiz3J1TMSSXUhXD2waV2Kj4BeOE+hr1YNpmF0ZMR4/eDOzav5h+/wBehoQF6VKlQHilhKck7YJKvDFCoJ7dx66SThABLfF+Fsbj/Pr5U7eVFTLUROSqQsJIBx3RufrsPWmbxeY1hTGEtmQqOvIceaZK0MgD4l45Anb18KEoGXa02rWUSPcIzzclTIy0lwqU0c80uIz1z/cOngW7Jp/TMlLyVaYiRpEdXA8lyOFJCuZCVHZQxg5HlyOwdu8i1uNxLlaJDCp8h1CIrkZwEyMqGUnHxJ4eInPIAmi13kLHBDikB58nvHklP4lH0/UVDegMSn3Zrpiw1hqO2cPPAfD/AEpH82Pp9KzvUntHtkFx+32hwJhxv4zjSu+8s8kNnxP4lnkOW9N+0nUUjto+jNMkmXJwh5YO6UnxPirck9B86qv+h2JGtoViYBEKDEbdlvY3dKt1Z81EgAdAKrrciuW3N6jpv9UvP0NsYPfBDvRvt4sR1Xc3nGkpeQ3bYjQwlOSe+B5YwCdyd6vGmLSzonSku5XBAXclMqflOL3OcZCM8+ZGfE5qdrK72yysWhiYygtOTWuBvkG0IPx/7dqFe2W4e66STHSoccx9KMg54kp7x9M8NUn2m3KVVSj0xk3+y8fU6VBQ22+UVL2MyVyvaSiZKWCtTMh1xaz1Kdzn1rUtRa3RBv4iqhxpVvbCVKdB4lEnfKTy2rEPZsiI7qZtmfJejRnmnG1utEApynr5HGDW4QvZ9YZYUYt1ff4ccXZOIIH0G1epntfdiTiqhf5Lt/seastduSwZrBaVb3/vJEZKgFIJx9834KHUcj6UxomBcbPc1oTBEq3PkLROZUE7EbK57jxHQ0rppnR1heaF1fm8biSpHEtRzg7nYc9xUS8vspsEeRpS5y41qYeLElsKVlvP49+9jfxxWHZ8nTH79ftxb6X5a4/svE5tpi4g259pueoFxUUrA7cDmcdDy369a8unFqDTM+LEWpp95hbZBylSTjBB8Oo8qps7REy2xWLrZpz024NrS7kn4046ePqdxmrgl15lmLeS0pkvpbMtlQwUEgDJHiOR8vlW2MnLuiuurhBJwltDV1v9ks1oLDa2+Psuyj25kAuqOMJQGxuPDwHWidrjvmxQ2LmMyhHQl7r3wkZx60xeJb8NtiRbLQJ8l5XZghaW+zyCQVKO4TtvjPyoIwu+C6OSrjP7aZCWkG2Qm8NFlwgFQz3lq65JAHCdt6yNBYrQ4tAcgvH7xg4Rn8SDy+mCKI5GTsaGXJJiyWJqeSFcDn9p5/sf9tE0kAfFQA5tPb3txR3THQEjPid/8UTKRjHShtnwsyngQQ4+rBHIgHA/SiWaAGRrHaIM1yfFtkKPKcB432mEpWfUDrQK9Xdq12y66gfHdQkoaz1Sk8h/cr9BVmur/YW+Q6DgpQaxz25TjB0/arM2d3SFLA68IB/NSh9K58nlKH+3H1/gyh3Insmtr06RcNU3H7yRJcU2yVDPmsj68P1q22K5wZ+oL81GaSJEZ1ppxeclaUpI9MHIpyzMt6b0fHStOBBhFxZPVXDxH86xTQepTZ9WomS1ZjS1luWcfhWc8Xod68yqJeoSvsh44Xy/o7Ov2lH+Qh7YrmZmqzESr7qE0loD+o95X6ih95uV2vekLa7JaU5EtrioxkZzkkApCvMDbPpQTUEtdwvk+U58T0hxZ2xzVWxeye3R5Gg3GZbKXWZchwOIIyFAYH/4auLpwwMSuUl+HS/fuaY7tm9GTaS/4qM5x2av0rUtIane02+59wH47wHaNBWFZHUVV7lpB/S2o0lBU7b3kq7B4jltnhV5/rUmt/vxs1ZW9pl96djxnjOFi4bLDrHU/wDqSSypEcsNMJISFKyok4yT9Klez0GVKnWx5pa4k9goWrgJSlYHdJPQ4z9BVTrZPZoqOdKMBkjjC1h0A7hec7+mDWde5T3s2Z3TjYvRBcbB+jNSx4MNNlvMhLUyK+YyCvPeA2Sc8h4b1eltoeZUh1KVJUCCCMgg8wfKsa9pURMTVLrgPC3JbS7k7AHko/lWn6Refkabtzsri7VTCeIkYJ8D9K6ISe3FlNmUQVcb4v8AF4H7GtSGnYThJXFcKMk/En8J+hFEwhIJISATz2oYQWNQcWO5IY3/ALkn/BFFMithXEecwHojrRAwpJFM2txT0BlXNQHAonxG37VNVgjBxQq2vtxxJZW62nhfVgE42IB/egGrGHBYkqZ4A5hRBXyzxHnihQ1BKa01Y7lKSVIlBJmOx2uJSAUE5SgZJGRvjJA3xsaNWVtSbc7HKgFoWtviG+DxGmI2nG40S0tNyFF21ghh0pG4KeEgjlyPOgIyZzlw0kmYtxlwvbpW0oKStHEQk7bZxjI6HNZn7a7XOl6ysqxDfVC7iC8EEoCivcE9Nsc61SRambbp+RHjkkAreUTzUpSionbluaMJKXmkuJ5LSFD6Vrsr6+fJKejNvaI+YuiryoZGWuzHTmoCvn+wtdve7eyRs5JbTj/cK+jdWoaueroGn5rSVW2Q0VPtgY7RXexk+RGfnWYXHTUPT+pFoZbPawpIU0SokEDCk5HyxVZhYv2KicG9tss1izyZLp/LY/7XNGlp1y/21rLa1Ey0JHwq/n+R61cPZa32ehLcMHiWXFf+s/4oWdZz1oUh+NEdQsYWlSDhQ6jGeRpq1apXaYDcKJBaTHaKuBBcUeEEk4z5Zqqyasu7DVE1tp9/gdUfTrY2dSRZNd/8DWB1dRWdkj8qJav1o+7ZlIMJsfep34yfGqIdVvbgRm8+ZNd3pWHbVR0zXk668qvFXRbwy1cjg86n2m9XG0LcNvluMpWO8kAEHzweuOtAdUm7aeMZa47C4sppLjL6Wzg5AJSfAjNWj2bW+NqOzvTbigqcRJLaQhRSnhCUnl8zXRdfHHq95vaMpeoY1u4SW9/At+uAJN70zJjgOh9QTnGQsZSTn0JrQwpthHDlKANgOQFYd7VpcjT1rsrVnkOxOB10IKFnKRgbAncV17GJUmVAu8mbIdfPbN991wrOySeZqXnpYn2qK7/XRQ3Prcavy2ahAvMO+yoUuApSmUSH2Asp4eIpwDjyyK5dvLzeqEw356GGFL4ENOQVgOq4c4S8e7nrw89jQT2ZMcGnrESCFPJkSzkbDjc2/KrVLs7899szZgcjsy0SWmktBJBRulJV1AVvyztVot65OJkew6gauzwcDrTbLynBFaweJ5KDgrzy6fCOQ5+Qa+K4brICFEbpzvzPCKNwdNNRVW5vt1rj211x2K2RukqSpO56gBagPmPCor9scuM2W8FNgB3gAVzGEp8vGpAXt/3c6Y0NgXAsAdcjnRKhcs+7XKNIPwODslfPmP3omCCMjwoDmQ2l1lbahkKSRQ6wulVuS0s/eR1Fpef6eX5Yoi84lttTi1BKEDiUo8gBQUPtxp6JTTiVQ5yRlaDlIV+FWfAjbPyoDMEzJbGvWVXB9alsTygFw/ClStgPAYNXHW2i485mXc4ZcRNx2ikE5S5gcsHlsOlM6msUTULM64QA4zd4mULa8VJ3TxDzHI+dd3fWqoumoMtiMXhOYIDnFs24BuD8t/pWlRS2mXTunZKuVPDXDMqByKVe4357Y514CFAFKgQeRG9cbWux6TwCtTtOO2lfAgq4FhS8DOBvv8uVUnH1NbXolKV3ktuIStC47iVIUAQobbEVXtd+zxdtlouNmbU5b3HUhxobljJ/NPn0qKvUKoXOifD8fE816vU3f1I1KTaod3sDdvuDXGyuOgHxSrhGFDzFDNAWYaet821LfQ66zMUo8PPhUlHASOmQKs6UFIDeMlICRjxG1YlI1iu1e0y43BtRXDW/2DredlNpwnPzGMivMYdV2ZXdTF8d/ns0zca3FhD25yQqXaYgOS204tQHmoAfoaJaEjOwfZm8Y6SJd0eW1HHUrXhtH/yPyBqm62lK1Xr5Ue3q7VClojR1DkQNs/LOTWy2uAmH7miMgKjWhHYREnk9KKSkq+SAVEnxUfCr2vHaopxfm/0XP/Tlc/vSmWbTkNqM6pmOD7tBZbhsnxCBgn61YKBqudp05Fjx7rcosRa05HvDyUKWepx13oww+3IaS6w4hxtY4krQrIUPEGr05jp1XC2o+AqBZkgwy6rYuuKX88nb8qV7eLcQtt7uukIQPM7CpTDKWGG2UjIQkJzQDc+MZcRbQPCs7pVjkobg/WoJurrdndlNwnJDzCe/GaI4zjmE52J5/Six3GOdCpg+z5gmIGGHTh4dEqPI+uw+ePGhCKjrBNzuMeLAlvITKuy+wiQGVHs2W8ZW66rmspTvjZOcbHGauMe0Qolkj2llITFZaDTYPgB+tBNSwbRCnK1Nd7tOipSwI6VNOcKEozkpBSMgqIHIjJwKC2vSv+pZrV0ucWTBtraw5FjPPuGTIPRx5ZUSkdQgY86Ehh9ic1NCoamU3Ztvs09uSETWhyCiOS07748+ROK0m1z5abjabhbXbezJcMmM6o8TTLvNXeHJJ3+taHeG4PuRduD7bDTfCQ+44E9mc7HiPI561F97diIMe8IDsdY4UyUo4kkHosdPny+VYuO+50U5Mq/BR9N6JlsXmLIniDMhpJKg29kHbY46jNWrVOkIN0tjvukVpmclBLK0AIJV0B6YNBn9FWyNKVJbafdtz/eSuI+QpnPkPiR8tx+ga56dvrMpS7BNkzoRPcLUw8ST4K35+f5Vq6emOtFg7nfap+7p/wDvie2HT10sl9bVPjBLbjSwFoVxJB22zRfWE77O0tdJQWUKTHUEKBwQo7DHnnFEoOnJNsYVJl3SdLcKQA087lCM89up86z72z3UM2mLaGcl6W4HFJH/AIaeX1UfyrzWZjOz1SEfHD+QyMn3IuTe2dab9ozUnSk5+4uJTc4LB57dv0SR55IyKz/QOnXdS6hT2yVGKyrtpS/IH4fmTtVw0poNtFhmRrihP21cmOFpgp4lRm9iFKAGUknHh4CrtaNMRrDbkWsKW0yoBT7bW8mYf6iP4aOnjjbbrZVVxr92OItOT7+F+hwSk3pzIFm0ozF1RedQOhDCXFq7FYGQwg4Clp/qUchI/wCTcEqRbLe5dHITxbjt8MSE2njWc+Q5qUdyfn55nQrYtwtOS20tNM47GI2O43jYE+Jx9OgFMzZcyzXYS57yHLQ9hoFI4RDVnuqV4pVnBUfhOOhNWOPR7S3J7lrTZplJN8DWmhp+9wXJcf3a4OunEtb7Q7QL6pWlQynHIJ6V5pa1Cw3q6W6CkotakNyGGc91hauILSnwScA48zXeo9LNTH13W1OuW+9IR3JUfA7XHJLieS09N6da95gwW2pSm5F3lpHbqSMJUvG+PBIGfQZ610mBMbJnXUObdjF5HxWR+w/93lRMDPLao8GKmHGSyk8RG61EbqV1JqTQhnlcuoS42pCxxJUMEeINdUqAClhMZJgTx20Jw4QtzfbmAfMePXHjTt6uj8FtpMSC7KefWENqB4WkKPIrV+EeYHlzNEn2UPtFt1IUhWxBoUFSbTs8VPQxkh38TY/q/wAj1oCkawtFzlzrdb704xPVdZjTba0ZQmKhPfdSls55hJ7/AD3xWgX6c3arLKnOtpWzGaLq0qUE91IycHx/eh5tImamg3tEztWozLiEx1YIQpzHfSeedsYORjlQr2gSEXN22aVYcQXrjKSZCSTlMdvvryOe+APWhJLgOwpRiKjGVaJc1ntmmF4HaAjPLdJIByRzqaYMxErt1R4j7mcl1ALSz5Ejn60FZMm/azTHmluGNPrD6IzZKlSS4gpS5xdEAFQ4dznn0qbryNLbgIvNtXJU/bVh5cdp5SUyWQcrQQDgnGSPMUAUfflyGy27bCQeeHh/igremYv2ku4psbC5xwTJlSFOLHy/l9Keizl6mucd+0Tn2rVGRxuvMqAElagClsZzskbqPjhPjTOoA5H1tp1SpD3uc0vsOx+1PZlwI4kHHLOxFYOuHV1a5J2wvHtMkJKTIbitKOVNxEBGfmeZPnzqJpq7WSZPuEC3hSJkJ0oeS8nCl4JHGDzUnIIzVj3IPiazv/Ts+5PTLhDuTMGVbrhKVCdS1kglZJQ6onds53SB51kkl2IJutNONLmIvjj1zcjtgplMsTHEFtrY9o2En8PMpwcjPUCnRo0SIvHC1VfTHfb2S5JRIbcSoeC0kEEGi+mLy9e7aH5VvkQpDZ4HUuJIQpQOCW1fiTtkHwxTMNmHYw5EtaFvPvLU4GwrITkk4SCcJSM8tgPyqQO2mO5p6ysQXpzlwdaHA044gBa0/hBxzIGBmptuhrbcXJkqKn3NsZyG0/yj9zSgwVocMiYsOyCTjHwtjwHj5mp9CBUqVKhAqVKlQCpH5A0qVCQa5aw24Xbev3dfPgxltXp09KYdkFCmzdYABQrKHgniAPiCBkeuPWjPWveEAnrnnmgK9Mt7M+6xLzbJjbM1hBZORlDzSiCULHzAII5HxzRqYXfdV+6NtvO4PCla+FJPmd6ZftsN1RUqOgKxniR3T+VR5MDsGlrZlSU8KSQCsKGceYNAiJoO1ybHpWDbZrbTb8dJSvs1hSVqJJJBwOprnV9on3RdpctgjB+DORLC31qSnCQoFPdBO4VQxd4uCHCkSjgHG6E7/lU60vSri8tL8t0JTnAQEj9qEhKI1cfe+3uUqN2SWilMeOlQTkndSiTk7AAbDG/jUaJ9n2x2UYq35D8p1TriSsuZUT0T0HpU5NrjlCS8XXiRk9o4SD6cqksttsAJYaQ2D0QnFAQA1cZ2Q7/0NjwwCs+XMgfn6VNhwmIiClhJSVbrUd1LPmetPnAVgAV7QjYqVKlQgVKlS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8" name="AutoShape 12" descr="data:image/jpg;base64,/9j/4AAQSkZJRgABAQAAAQABAAD/2wBDAAkGBwgHBgkIBwgKCgkLDRYPDQwMDRsUFRAWIB0iIiAdHx8kKDQsJCYxJx8fLT0tMTU3Ojo6Iys/RD84QzQ5Ojf/2wBDAQoKCg0MDRoPDxo3JR8lNzc3Nzc3Nzc3Nzc3Nzc3Nzc3Nzc3Nzc3Nzc3Nzc3Nzc3Nzc3Nzc3Nzc3Nzc3Nzc3Nzf/wAARCACMAIwDASIAAhEBAxEB/8QAHAAAAQUBAQEAAAAAAAAAAAAABQADBAYHAgEI/8QAQxAAAQMDAgMFBQYFAgILAAAAAQIDBAAFEQYhEjFBEyJRYYEHFDJxkRUjQqGxwTNSYnLRFoI18CQ0Q0RTkqKywuHx/8QAGgEBAAIDAQAAAAAAAAAAAAAAAAEFAgMEBv/EAC4RAAICAgEDAgMIAwEAAAAAAAABAgMEESESMUEFE2GB0RQiMlFxkaHxI1Kx8P/aAAwDAQACEQMRAD8A22lSpUMRUqROOdQp9wbjENoSXZB3S0k4Pqeg39elCSYpSQCVFIGNyT0ocq7NOKKITSpJ5ZGyP/MefpmuEQHpag7c3OPfKWQO4n06n505GnsSYclyzBt9TK1NAFRSFOJ5pJ+e2aE6EEXR/wCN1qOn+VtGT9T/AIr024L/AI8x9zi24S5wjz2GKDaZ1F9rogSHZ7QXLZJMJtknsV9UqXzCgQob4z4UKvKVN3zVUZMKTNLtuYkMssklSV99BKN9jsDtg7UBbDYLdjdkk9SVKz+tcNWmClavdXVtrAwrs3zt+e1N6anR5enIqk3JEwNsJbekjKSVJThZUDuk5ByDuOtBtNM/Y91iWW5R23XmmHV264t/94ayOJK/6xxJyeSuYoCw+4zG8iPPWrwDoC/zxmuffZ0X/rcUOo/nYVjHof8ANDtNrdmXnUM3tnVMIm+6sNFZKE9mgBRA8Ssqz8q5+2blEvP2Utlu5KTFMp1TADSmk8WEjBOCTvgZHwmgDsOdGlhQZdytIypCtlJ+YO4qSDnlQ1yPEuTDDwQpla0hbZPcWjIz8wd98U37zLtyuGcFPx8bPAZUn+4Dn6DPkaEaC1KuUOIcSFtqCkkZCknIPrXVCBUqVKgFSpcudQrnMVHZCWU8Uh3ZpJ8epPy/+qEnk2WvtDGh4VII3P8AIPH5+H1O1QpT0DTVtdnzlKCAQXXlAqUSTjJ+vM4wPAVPt8FMNjBUVOK3WtfNRPPJoULkYDyoV/fjvRpKylqSMJR3v+ycSTtzwDuFdcHmJPb6zdxIj3OzSBISyk8ducUEtyEnqFjkvwJyn5ZzTWk7tGuU28e69ogpebcdYdQUuMrU2ElKknkcoz4b86c09b51mkyLakB2yoSFw3Fud9oHOWf6kp6EkYBA3xmpj9wbRJWzbo4flqxxlAACR041ch/zigBlvsV0i/a0dqY3Dgy5Tj7RZRl5vjHewonhHeyobHGaIvNWiNdVXN58Jmdj2HEXD8Gc4xnHPehN5uEeAwuReZqnQn4mYyuzaT5KUT+/pVYlawDctECzQY4uLu6IjTIcdA6KcWrAQPmM+Vc8sqteTNQbLv29gTJfkIZY7WQOF5xLP8QdeLx9a9hP2KO8HGSy26lvsklZIKUc+FOeQ2HLwHhVGterb3I11E025dW3HeBxUpbTKeBtQQVJQnbKsbZO3XlzotcdWy7dclW6/NJjlKsNygxxtODoSknI9Ca2RsUl1GUKJ2NqPdFsskCHb4S2Lc6VtrcW6StzjPEo8SjnnzJqNpy1y4c67zrl2SpU2SFBbSiUhpKQltIzvtvnzJqryNQW6FJabuEb3ftk9ozNtrhLbifHh6eY3xVjt91cVGEiI+3c4OM8bAHaI+af8fSslJPgTosglJrgh61kMsXnTBcDqiJriuBpKlLUA0vYBO5GSnblyzRy2vzpnbGdbxFZP8ALdCnFDrxpGyTnlgn0pmHDtsu6C+RjxyVsdjxcWQE5zsOm/h4b0XJCEknbHnWRqBJjuWt5T0dJMZaip1roOe6R0P6/nRNh1D7SXGlBSFbgjrQqHqiz3J1TMSSXUhXD2waV2Kj4BeOE+hr1YNpmF0ZMR4/eDOzav5h+/wBehoQF6VKlQHilhKck7YJKvDFCoJ7dx66SThABLfF+Fsbj/Pr5U7eVFTLUROSqQsJIBx3RufrsPWmbxeY1hTGEtmQqOvIceaZK0MgD4l45Anb18KEoGXa02rWUSPcIzzclTIy0lwqU0c80uIz1z/cOngW7Jp/TMlLyVaYiRpEdXA8lyOFJCuZCVHZQxg5HlyOwdu8i1uNxLlaJDCp8h1CIrkZwEyMqGUnHxJ4eInPIAmi13kLHBDikB58nvHklP4lH0/UVDegMSn3Zrpiw1hqO2cPPAfD/AEpH82Pp9KzvUntHtkFx+32hwJhxv4zjSu+8s8kNnxP4lnkOW9N+0nUUjto+jNMkmXJwh5YO6UnxPirck9B86qv+h2JGtoViYBEKDEbdlvY3dKt1Z81EgAdAKrrciuW3N6jpv9UvP0NsYPfBDvRvt4sR1Xc3nGkpeQ3bYjQwlOSe+B5YwCdyd6vGmLSzonSku5XBAXclMqflOL3OcZCM8+ZGfE5qdrK72yysWhiYygtOTWuBvkG0IPx/7dqFe2W4e66STHSoccx9KMg54kp7x9M8NUn2m3KVVSj0xk3+y8fU6VBQ22+UVL2MyVyvaSiZKWCtTMh1xaz1Kdzn1rUtRa3RBv4iqhxpVvbCVKdB4lEnfKTy2rEPZsiI7qZtmfJejRnmnG1utEApynr5HGDW4QvZ9YZYUYt1ff4ccXZOIIH0G1epntfdiTiqhf5Lt/seastduSwZrBaVb3/vJEZKgFIJx9834KHUcj6UxomBcbPc1oTBEq3PkLROZUE7EbK57jxHQ0rppnR1heaF1fm8biSpHEtRzg7nYc9xUS8vspsEeRpS5y41qYeLElsKVlvP49+9jfxxWHZ8nTH79ftxb6X5a4/svE5tpi4g259pueoFxUUrA7cDmcdDy369a8unFqDTM+LEWpp95hbZBylSTjBB8Oo8qps7REy2xWLrZpz024NrS7kn4046ePqdxmrgl15lmLeS0pkvpbMtlQwUEgDJHiOR8vlW2MnLuiuurhBJwltDV1v9ks1oLDa2+Psuyj25kAuqOMJQGxuPDwHWidrjvmxQ2LmMyhHQl7r3wkZx60xeJb8NtiRbLQJ8l5XZghaW+zyCQVKO4TtvjPyoIwu+C6OSrjP7aZCWkG2Qm8NFlwgFQz3lq65JAHCdt6yNBYrQ4tAcgvH7xg4Rn8SDy+mCKI5GTsaGXJJiyWJqeSFcDn9p5/sf9tE0kAfFQA5tPb3txR3THQEjPid/8UTKRjHShtnwsyngQQ4+rBHIgHA/SiWaAGRrHaIM1yfFtkKPKcB432mEpWfUDrQK9Xdq12y66gfHdQkoaz1Sk8h/cr9BVmur/YW+Q6DgpQaxz25TjB0/arM2d3SFLA68IB/NSh9K58nlKH+3H1/gyh3Insmtr06RcNU3H7yRJcU2yVDPmsj68P1q22K5wZ+oL81GaSJEZ1ppxeclaUpI9MHIpyzMt6b0fHStOBBhFxZPVXDxH86xTQepTZ9WomS1ZjS1luWcfhWc8Xod68yqJeoSvsh44Xy/o7Ov2lH+Qh7YrmZmqzESr7qE0loD+o95X6ih95uV2vekLa7JaU5EtrioxkZzkkApCvMDbPpQTUEtdwvk+U58T0hxZ2xzVWxeye3R5Gg3GZbKXWZchwOIIyFAYH/4auLpwwMSuUl+HS/fuaY7tm9GTaS/4qM5x2av0rUtIane02+59wH47wHaNBWFZHUVV7lpB/S2o0lBU7b3kq7B4jltnhV5/rUmt/vxs1ZW9pl96djxnjOFi4bLDrHU/wDqSSypEcsNMJISFKyok4yT9Klez0GVKnWx5pa4k9goWrgJSlYHdJPQ4z9BVTrZPZoqOdKMBkjjC1h0A7hec7+mDWde5T3s2Z3TjYvRBcbB+jNSx4MNNlvMhLUyK+YyCvPeA2Sc8h4b1eltoeZUh1KVJUCCCMgg8wfKsa9pURMTVLrgPC3JbS7k7AHko/lWn6Refkabtzsri7VTCeIkYJ8D9K6ISe3FlNmUQVcb4v8AF4H7GtSGnYThJXFcKMk/En8J+hFEwhIJISATz2oYQWNQcWO5IY3/ALkn/BFFMithXEecwHojrRAwpJFM2txT0BlXNQHAonxG37VNVgjBxQq2vtxxJZW62nhfVgE42IB/egGrGHBYkqZ4A5hRBXyzxHnihQ1BKa01Y7lKSVIlBJmOx2uJSAUE5SgZJGRvjJA3xsaNWVtSbc7HKgFoWtviG+DxGmI2nG40S0tNyFF21ghh0pG4KeEgjlyPOgIyZzlw0kmYtxlwvbpW0oKStHEQk7bZxjI6HNZn7a7XOl6ysqxDfVC7iC8EEoCivcE9Nsc61SRambbp+RHjkkAreUTzUpSionbluaMJKXmkuJ5LSFD6Vrsr6+fJKejNvaI+YuiryoZGWuzHTmoCvn+wtdve7eyRs5JbTj/cK+jdWoaueroGn5rSVW2Q0VPtgY7RXexk+RGfnWYXHTUPT+pFoZbPawpIU0SokEDCk5HyxVZhYv2KicG9tss1izyZLp/LY/7XNGlp1y/21rLa1Ey0JHwq/n+R61cPZa32ehLcMHiWXFf+s/4oWdZz1oUh+NEdQsYWlSDhQ6jGeRpq1apXaYDcKJBaTHaKuBBcUeEEk4z5Zqqyasu7DVE1tp9/gdUfTrY2dSRZNd/8DWB1dRWdkj8qJav1o+7ZlIMJsfep34yfGqIdVvbgRm8+ZNd3pWHbVR0zXk668qvFXRbwy1cjg86n2m9XG0LcNvluMpWO8kAEHzweuOtAdUm7aeMZa47C4sppLjL6Wzg5AJSfAjNWj2bW+NqOzvTbigqcRJLaQhRSnhCUnl8zXRdfHHq95vaMpeoY1u4SW9/At+uAJN70zJjgOh9QTnGQsZSTn0JrQwpthHDlKANgOQFYd7VpcjT1rsrVnkOxOB10IKFnKRgbAncV17GJUmVAu8mbIdfPbN991wrOySeZqXnpYn2qK7/XRQ3Prcavy2ahAvMO+yoUuApSmUSH2Asp4eIpwDjyyK5dvLzeqEw356GGFL4ENOQVgOq4c4S8e7nrw89jQT2ZMcGnrESCFPJkSzkbDjc2/KrVLs7899szZgcjsy0SWmktBJBRulJV1AVvyztVot65OJkew6gauzwcDrTbLynBFaweJ5KDgrzy6fCOQ5+Qa+K4brICFEbpzvzPCKNwdNNRVW5vt1rj211x2K2RukqSpO56gBagPmPCor9scuM2W8FNgB3gAVzGEp8vGpAXt/3c6Y0NgXAsAdcjnRKhcs+7XKNIPwODslfPmP3omCCMjwoDmQ2l1lbahkKSRQ6wulVuS0s/eR1Fpef6eX5Yoi84lttTi1BKEDiUo8gBQUPtxp6JTTiVQ5yRlaDlIV+FWfAjbPyoDMEzJbGvWVXB9alsTygFw/ClStgPAYNXHW2i485mXc4ZcRNx2ikE5S5gcsHlsOlM6msUTULM64QA4zd4mULa8VJ3TxDzHI+dd3fWqoumoMtiMXhOYIDnFs24BuD8t/pWlRS2mXTunZKuVPDXDMqByKVe4357Y514CFAFKgQeRG9cbWux6TwCtTtOO2lfAgq4FhS8DOBvv8uVUnH1NbXolKV3ktuIStC47iVIUAQobbEVXtd+zxdtlouNmbU5b3HUhxobljJ/NPn0qKvUKoXOifD8fE816vU3f1I1KTaod3sDdvuDXGyuOgHxSrhGFDzFDNAWYaet821LfQ66zMUo8PPhUlHASOmQKs6UFIDeMlICRjxG1YlI1iu1e0y43BtRXDW/2DredlNpwnPzGMivMYdV2ZXdTF8d/ns0zca3FhD25yQqXaYgOS204tQHmoAfoaJaEjOwfZm8Y6SJd0eW1HHUrXhtH/yPyBqm62lK1Xr5Ue3q7VClojR1DkQNs/LOTWy2uAmH7miMgKjWhHYREnk9KKSkq+SAVEnxUfCr2vHaopxfm/0XP/Tlc/vSmWbTkNqM6pmOD7tBZbhsnxCBgn61YKBqudp05Fjx7rcosRa05HvDyUKWepx13oww+3IaS6w4hxtY4krQrIUPEGr05jp1XC2o+AqBZkgwy6rYuuKX88nb8qV7eLcQtt7uukIQPM7CpTDKWGG2UjIQkJzQDc+MZcRbQPCs7pVjkobg/WoJurrdndlNwnJDzCe/GaI4zjmE52J5/Six3GOdCpg+z5gmIGGHTh4dEqPI+uw+ePGhCKjrBNzuMeLAlvITKuy+wiQGVHs2W8ZW66rmspTvjZOcbHGauMe0Qolkj2llITFZaDTYPgB+tBNSwbRCnK1Nd7tOipSwI6VNOcKEozkpBSMgqIHIjJwKC2vSv+pZrV0ucWTBtraw5FjPPuGTIPRx5ZUSkdQgY86Ehh9ic1NCoamU3Ztvs09uSETWhyCiOS07748+ROK0m1z5abjabhbXbezJcMmM6o8TTLvNXeHJJ3+taHeG4PuRduD7bDTfCQ+44E9mc7HiPI561F97diIMe8IDsdY4UyUo4kkHosdPny+VYuO+50U5Mq/BR9N6JlsXmLIniDMhpJKg29kHbY46jNWrVOkIN0tjvukVpmclBLK0AIJV0B6YNBn9FWyNKVJbafdtz/eSuI+QpnPkPiR8tx+ga56dvrMpS7BNkzoRPcLUw8ST4K35+f5Vq6emOtFg7nfap+7p/wDvie2HT10sl9bVPjBLbjSwFoVxJB22zRfWE77O0tdJQWUKTHUEKBwQo7DHnnFEoOnJNsYVJl3SdLcKQA087lCM89up86z72z3UM2mLaGcl6W4HFJH/AIaeX1UfyrzWZjOz1SEfHD+QyMn3IuTe2dab9ozUnSk5+4uJTc4LB57dv0SR55IyKz/QOnXdS6hT2yVGKyrtpS/IH4fmTtVw0poNtFhmRrihP21cmOFpgp4lRm9iFKAGUknHh4CrtaNMRrDbkWsKW0yoBT7bW8mYf6iP4aOnjjbbrZVVxr92OItOT7+F+hwSk3pzIFm0ozF1RedQOhDCXFq7FYGQwg4Clp/qUchI/wCTcEqRbLe5dHITxbjt8MSE2njWc+Q5qUdyfn55nQrYtwtOS20tNM47GI2O43jYE+Jx9OgFMzZcyzXYS57yHLQ9hoFI4RDVnuqV4pVnBUfhOOhNWOPR7S3J7lrTZplJN8DWmhp+9wXJcf3a4OunEtb7Q7QL6pWlQynHIJ6V5pa1Cw3q6W6CkotakNyGGc91hauILSnwScA48zXeo9LNTH13W1OuW+9IR3JUfA7XHJLieS09N6da95gwW2pSm5F3lpHbqSMJUvG+PBIGfQZ610mBMbJnXUObdjF5HxWR+w/93lRMDPLao8GKmHGSyk8RG61EbqV1JqTQhnlcuoS42pCxxJUMEeINdUqAClhMZJgTx20Jw4QtzfbmAfMePXHjTt6uj8FtpMSC7KefWENqB4WkKPIrV+EeYHlzNEn2UPtFt1IUhWxBoUFSbTs8VPQxkh38TY/q/wAj1oCkawtFzlzrdb704xPVdZjTba0ZQmKhPfdSls55hJ7/AD3xWgX6c3arLKnOtpWzGaLq0qUE91IycHx/eh5tImamg3tEztWozLiEx1YIQpzHfSeedsYORjlQr2gSEXN22aVYcQXrjKSZCSTlMdvvryOe+APWhJLgOwpRiKjGVaJc1ntmmF4HaAjPLdJIByRzqaYMxErt1R4j7mcl1ALSz5Ejn60FZMm/azTHmluGNPrD6IzZKlSS4gpS5xdEAFQ4dznn0qbryNLbgIvNtXJU/bVh5cdp5SUyWQcrQQDgnGSPMUAUfflyGy27bCQeeHh/igremYv2ku4psbC5xwTJlSFOLHy/l9Keizl6mucd+0Tn2rVGRxuvMqAElagClsZzskbqPjhPjTOoA5H1tp1SpD3uc0vsOx+1PZlwI4kHHLOxFYOuHV1a5J2wvHtMkJKTIbitKOVNxEBGfmeZPnzqJpq7WSZPuEC3hSJkJ0oeS8nCl4JHGDzUnIIzVj3IPiazv/Ts+5PTLhDuTMGVbrhKVCdS1kglZJQ6onds53SB51kkl2IJutNONLmIvjj1zcjtgplMsTHEFtrY9o2En8PMpwcjPUCnRo0SIvHC1VfTHfb2S5JRIbcSoeC0kEEGi+mLy9e7aH5VvkQpDZ4HUuJIQpQOCW1fiTtkHwxTMNmHYw5EtaFvPvLU4GwrITkk4SCcJSM8tgPyqQO2mO5p6ysQXpzlwdaHA044gBa0/hBxzIGBmptuhrbcXJkqKn3NsZyG0/yj9zSgwVocMiYsOyCTjHwtjwHj5mp9CBUqVKhAqVKlQCpH5A0qVCQa5aw24Xbev3dfPgxltXp09KYdkFCmzdYABQrKHgniAPiCBkeuPWjPWveEAnrnnmgK9Mt7M+6xLzbJjbM1hBZORlDzSiCULHzAII5HxzRqYXfdV+6NtvO4PCla+FJPmd6ZftsN1RUqOgKxniR3T+VR5MDsGlrZlSU8KSQCsKGceYNAiJoO1ybHpWDbZrbTb8dJSvs1hSVqJJJBwOprnV9on3RdpctgjB+DORLC31qSnCQoFPdBO4VQxd4uCHCkSjgHG6E7/lU60vSri8tL8t0JTnAQEj9qEhKI1cfe+3uUqN2SWilMeOlQTkndSiTk7AAbDG/jUaJ9n2x2UYq35D8p1TriSsuZUT0T0HpU5NrjlCS8XXiRk9o4SD6cqksttsAJYaQ2D0QnFAQA1cZ2Q7/0NjwwCs+XMgfn6VNhwmIiClhJSVbrUd1LPmetPnAVgAV7QjYqVKlQgVKlS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9" name="AutoShape 2" descr="data:image/jpg;base64,/9j/4AAQSkZJRgABAQAAAQABAAD/2wCEAAkGBhMSERUUEhQVFBUWGSIaGRgXGBofHhsgHBoeHB0YGyIaHSYeGBwjIBcgHy8gIycqLyw4FyUxNjArNycrLSwBCQoKDgwOGg8PGjUlHiU1LCk1NTEyKSkyKjEqNC8qNjIuNSwpKSouNSwyMSw0Li4tKikwNS0uKi0vLCwtLCwvLP/AABEIAKAAoAMBIgACEQEDEQH/xAAcAAABBQEBAQAAAAAAAAAAAAAFAAMEBgcCAQj/xABDEAACAQIDBQYDBQYEBAcAAAABAgMEEQASIQUGMUFREyJhcYGhBzKRFCNCUnIzYoKSscFDorLCFiRT0hUlY3Oj0fD/xAAaAQEAAgMBAAAAAAAAAAAAAAAABAUCAwYB/8QALhEAAgIBAgQEBQUBAQAAAAAAAAECAxEEIQUSMUEiUXGRE2GBobEUMsHR4fBC/9oADAMBAAIRAxEAPwDccLCwsALCwsLACx4zAC50A4nA+t2wFbJGO0k6Dgv6jy8hc+GGY9kvJ3qhs3PKNFHpqPrc+IwA5Lt1OEYMp/d+X+Y6fS+ORJUvySMeRY/U2HscLa+1YaKBpnVsii5KLmNup8PE4doa2Z378SohW6ntAzX8QBYCx4gnAHA2ZITdpn9DYf5QMIbATm0h/jf/ALsAqqvK7SnhnqHSE0yzJ3guSzsrkEAeB1va2CW49bNLRRvOczMWyvpd0zHs3NtLlbE+eAJR2An5pB/G/wD3Y9Oy5AbrM/qbj/MDivbbrDBWSfa2kWmnVUgnRiFgexBV7HuFiQQ505HBLfDaUtPTJ2D/AHzyxxIxANy7hSSOelzgCaZKlOISQeRU/UXHsMdRbeThIGiP73y/zDT62w/WTyoq5I+2a/e7wXQDU66X6D3wO2fvLS1XdBs2YplcZTmU2ZVPBiDp3ScAHFYEXGoPA49wIk2S8fep2y/unVT6aD6WPicPUW2AzZJB2cnQ8G/SefkbHwwARwsLCwAsLCwsALCwsLACwHqat5m7OE5VHzSDn4L0HVvQcyPaupaaQwx3CjR369VHgOZ9BzIfkroadooiwVpDZB1sOfIcLD6DADtHQJCtkXX3OANLt5asz0lQjU02uWIsQzpawkR1NnB55TpwOG9uPLQ1P23M8tM4CTodTCAe7NGAPlF++PXlgvtfYsFdEufW1njljNmQ8Q8bDUH2PO+AGdkU61GzkjkHdeHs3H8ORv6HFX3PntTpaOaetgzwXOfKcjZAczWQIwAOhxbdiUH2SmWKaXtSpa7kAZszFtQNOetscjbZfSniLj83BfqdPpfADFTsGR6+Oq+7CLA0TqwJLZmDachYjxvfHtBuoKeYvSytDE5u8Fg0d+bIDrETzC6eGGq3aTIbT1MUJ/Kt2b6af0wIn3tolzZ6ybufMQmgvoL9zS/IccYOyCeGz3DD+1tgSTxTwtMDFPcHMl2RWABVTe3iCQbXw1tjYUkk1Fky9jTvnYFjmJCFEtpYgZr6nljiJ4mLBKqTOvFDbMP4Sub6Y7hqpC1oqiKVh+B+6301PtjLKMnXNdUOb57f+yUkki6yEZYhY6u3dXwAuQdemHdg7uJT0kEBAbsgDc83GpfzLEm/jjxttFNKmIoDpm4r9Rp9bYJwTKy9yxFtLe3lj0wAn/ico2qacMOyNMJSCNQ3aFO6eQI4g34Ymh6esVwjI+RijZSCVYcj0P8A+GAVJu49VWz1FYrRgKIY4lc5WjBz53K2z5mY93lbW+LZT0iRgBEVABYBQAAOmmABlNVvC3ZzG6n5ZDy8GPMdG9DyJMYbqKcOpVhcHAykqWhkEMlyp0R+nRT4HkfQ8iQC+FhYWAFgftatKgIh+8fQeA5t72HiRiezAC5NgOJOBOyY+0dp2/Fot+Sj5fLQ383PTADjlaSnLBHfKL5I1zMx6KOZ8/PFdbemWri7uyp5YpB+KSAA/wDyXBB9QR1wcm21LFI/bQsILjJInfsLal1XvKL8CAdONsMy0DFlnoXQdqR2g4xuDxkAB0kA5jjwPgBH3WetYSRVcBSK33bPKjvY6FHy/Nbk3PnrqZcQhookp6aPUaLGvuT/AHJ4eGJm1domMBUGaR9FH9/Dr4WJ5YqG9290OyIC7HtKiTQdWP5R+VBfj/UnGm66NSy+r2S7t/IyjFyC9WY4yrVbiSRjZYR8t+NrfjtxJIsOgxn++3xcUSdhBIDY2YoSI0HMsy95yPyqQOV8ZvtPfCsqHaPv/aZzkbkVU/LDGPwA3ux4nnwxZdt/Ds02zYoYwHqJ50WRvMGyjoin62vik1F0viR/UTwpbKKfu2+uF9yRGKw+VdO53u9V1O1JGjgZoKRD97KABJJ+6CNEv+VeA4k4Eb+7TT7ZDQ0wCQQOoIH4pCRcseLEXtc+ONUo6KLZlAQnywRlifzMBcsfEnHzzs6pMlZG7m5eZWYnxcE4j8J5dVqJWxWIQ2Xzb7vzePbOxnfmEVF9WfVm+G6IrEVlfs5Y/lflryNteXEcMV+t2TVJTEV4SZBcCZbmSD8shIsXXrbUeOB+/wDvvFUx9jA0ndfU2srAX4G97X6jHu5XxCSGF4qtnYC3Z6FjY3up8Ol+uL+UoORZ1UamFCljOH0xuvR/9/BBg3trqBwkrCeMi65jmV15MjcbfXyxf6SkLIstOOxZgG7MkFGvr3SLhfMadRihLtOjnlamGcU0hvEzCxgkP5df2ZPEeOLhsRoNmRlJa5ZF5Icvd/SAS3pj2uTXfYx19UZRWI4n6Pf22z5/ksGztrCQlHBSReKnHu3drLS08s7AsI1LWHE9FHiTYeuK3Sb0U20JWjiJjlTWJ20zjmLcbX/Dx5jXBqNlqoZIJhZrZXHTxHXkQfI4kJp7opbKp1S5ZrDImx6XaLAS1E8aM2v2dIgUT90uTnY9SLeWCXcqoTpzKkdGUlWX0I4+RxD2ptSsRckFL2spGjl0WIH8zXOe3PKFvyvzx1sGiFDSIs8oZyxaSQ6BpJXubdAWawHlj01kzZNYWBR/2iaHxHJvax8QcEMCNrR9m6zr+HRrc1Pzewv5oOuCysCLjUHAA3b0vcEY4yHL6cW9tPXHu0zNHTn7MiyTADKrNlBN9STy545kGeqA5Rr15tr6Gyj+bBTAFWi+IlMvdq89FKOMc4tf/wBthdZR+k38MTN3XywSTMpjWWRpERhYqrWtcfhLWzW5ZteeDbxg2uAbcLjArbhztHAP8Q979I1b209cACaza6U8ElbObXUlb/hTqB+ZtP8AKOWMi3PoZNsV711ULwxNaNDwvxVPEL8x6k4m/HXeVppoqGHW5BYDnc2jX/d6jF02Ps+PZ1CqHRYYyznqQMzH1OOR4nrJKv4kf3TzGPyj3a+cvxgnU1pvD6Ld+v8AhTfhpuznqqmvmFz2rrFfrmOZ/T5R64JfETfj7FPSIPz9pKP3B3betyf4cHNxdrrU0MUqqq3LZlXgGzEn+t/XGHfEXa/2jaM7Xuqt2a+Sd3+oJ9cRdJTLXa+fxltBNY8seFL+TZZJV1Ll7mr/ABa2uF2WcjAidlVSOanv3HovvjDNnPaWMkA2dTY8D3hocHnqaup2YFtngo5NW5gSDQH91bHXlmxX6L9on6h/UY6HhWlWkplVnLy/8+2CPZP4lifofT2x6zY85jRYUEjm2Qobg9L8LeOLO27dKillpoiQCbZF1ty1xg9NUtG6uhyspuD0Ixepvi3K0JXsVEhFs+bT9WW3HwviZC2OPEi71XD7uZfBk2u+X0Ja/FGmQ/d0eXr8gt14DESbdqlXaSCRb09UM8RBsAx1ym3LX3GKAcaDDSSVGxu8rrLStmjJBBKjUEX46H/KMYKTl1JNunhpsOttc3he779H9H+Q1vFuARJFPQBY5IiO5wBseN+vI344sO14CmWoUd5B94BzXmfHLcnyuOeIG7W/NPULFGZAJ2UXUgjvcwDwJ0vbFmIviXBR6xOd1Mrtq7lus9ev+/IF7XkqHgDUZjEhI/aAlQCbMdCLkXv428cVw7mqalPtrS1zSIbO47sLLzVF7kYIOhNyCvHXFh2GcjSQH/DPd/SdV9tPTBfGZDIFBBIadVnt2mWzWN9RwPnoCccbCl7hjPGM5fTivtp6YJYFxjJVHpIvXmuvqbMf5cAe7MBMszH85HoLKP8ATgngVsI2jc8e+x0/W2IsO9Y+yz1EkZQQO6lbgn7tstzbQdT0wAfwCeS88zn/AA0CjzY6n6L74lbP2v2krRkA2jWQOhupDkgC/Xu38Qb4BbbqClFXSDiM2vlHp74jauTjRNx64ZnD9yyYpul/5ht5521VGaQeSd1B/TF3+L21Oy2a6g2MzCP0+ZvZffFY+BNLdqqTmAiX8yWP+kYc+O9XpSx8u+59lH98crdBWcWrpXSGF7LmJsXy0OXmBvhVvoKXt4ZDZWRpEvydFJt/EB7Yz6RyxJOpJufXFj+HNCs20qdHAZcxJB4EBSbHDvxC3MagqDlBMElzG3Tqh8R7jXF/B0U62UFtOaT9cZRFfNKtPsjRPgpRA0ExYAiSUgg8CAgFj14nFQ37+H7UNQksIJpncW/9Mk/IfDofTGgfB6K2y0P5nc+9v7Yte1YlaCUMAwyNoRcaC49xfHKS4jZpuI2Sjum8NeeNvsWNdKnCJkuPMLCx1Z1wR3dRTVwB7ZTIt78OPPH0BLEGUqRoRYjwOmPm8HGnbj7/AE880dNKqHQ3k1zHKNLjhfxxIpmlsyj4tpbLErIf+c5/JndbC0E7qDZonIB8VOh9sfQOz5y8UbnQsoJ9QDjMqjZkbbeaOVA6Oc1jfiUzA6eIxqgFuGNlMcNkHitysjXtvjPuCqoZKuNvzqVP8JuPZj9MFsBtqVKM0eVgxSbI1jwOQkqfHUY72ttaaN1SGDtiRc/eqltbD5h3r68OmJBSBbAzaYIlhYfnA9Dcf7sd1O1wsiQhS0zrmyA/KoNi7HktzYdTwHHDe3h3FPR1/wBa4A92C3cbwdv9bYD0mz6kUlWiKY5XmkdM1tVd7+IBK3GvAnBjZhIlmU/nJ9DY/wC7BPAFZ3d3fFPUSNAjQ0zRi8ROnaXN3UXOXu6G2hPlifsqFW+0I4DAubgi4IKjQg8RgvgTSnJVyL+dQw/hNj7MPpgCLs7cijpu0NPEIe0ILBSbXAOtjoOPLGTb97sNtZXqaZrJSXQqw1Zb5jILcPLwxsW9G3UpKcyOpYEhbLa5zac8Uv4VMGjrIxqDYgHmCGH9sQJaan9QrVHx77/TBaUVt6adk1lJrHvuZPuHss0ddHPKQUUN8upuVIGnrjSdubVoK2BoZmOVuBym6nkw8Rip7V2JPTMFnjKE8L8D5EaHEHFbqtDHUWq6TakvLbpv5F/Xw/T8ng6P55LnuRXU9JRpA8yEozagGxBYkHhpccsGNobz0vYyffJ8jdfynwxmmGNofspP0N/pOIc+DVWWuxyeW89v6Pf0MK47N7Eb/iCn/wCoPf8A+sdDbcJRnDEqpAYhTYFr2vppex+mM+xqfwU2ekyVqSqHRxGrKeBHf98XOtlHS0u574x92kVVfF7py5Ul9/7Arb00/JmPkpxo2x90amKSOZZI1ZSGHE+hsOBGmMv343DkoJxlu0Ejfdv01+Rv3h74+hEWwA6YpeKcRdVddmmltLP2wbK9ffZzRml7Gd79/EZqDahkWBJJTCtizHKpIIJAAueFuOLL8PN/araFPJLOUUiQqBGLADKDzJPPrjIvjFNm2m4/KiL/AJb/AN8Xn4av9m2LJM2n7ST6Cw9xjdrr7Xw2uWfHPl6bZzv2KuL5rvF0W3okWP4Zp/yMZ/6lbK9+oBYX9sWrevZcM+ZXpXllER7KQLwYk2Cte8bAgG+nngbuRsowwUMBHejg7R/1Sd438eP1xeMdPFYWCAykwbvypJI9QrztJSRR50Jv2kSuHGhGUszhg3nwwUaKVKOnSobNMOzDnq11ufHXnixYGbTJMsKj84PoLsf9OPQeSHJVDpIvuunqbMP5cFMDdux9wSDjGc3pwb219MToJcyg9cAOYEbb+7aOcfgPe/SdG9tfTBZmABJNgOJOK5Q74U9XVS0kV3yRB+0AOQ3YrYHgfPgdemAJG+OxjV0ckaatoyeJXUD14euM++FtUYq5onBUuhWx0IZTe3nxxeBUzRxtDHrLD3kU/wCKg4x36gG1/wBJ5nAzeqQSwQbRpxdoGzMLa5b2dW8QePrjRNeLm8i30drdLofSW3o+3uE/iHQJJQSlrXjGdT0IP9+HrjEMXf4j7QmZ0Kyu1NOgkRb6X5j+9vHFNpqZ5GCRqXY8FUXJxotfNIuuGVOqjxPrv6DWO4qMSsIibCQ5CRyzaX98Tdo7AqIADNC8YPMjT6jTDGzT99H+tf8AUMR7Mxi/MseaM4tp5RQd6t05qCYxyi4OqOPlcdR49RyxpHwIh+6qm6ug+isf92NB3g3fhrIWhnW6ngeankynkcAvh1u2aBKiBnV2EubQ65SoyEjit7H6Y5zUcXWr0Eq57T2+u/U5CFHw7U10C+95QUU7SKrhELgNwzLqp/mtjzdLeaOvp1mTQ8HX8rcx5cwcAvi/tPstmut9ZmVB5XzH2X3xlnw925UQSTCnUvmhcst+GVSQ/mv98R9Jwz9ToZWZw09vLG2f++RlZdyW4IG+dd9o2hUOuuaUhfEA5Rb6Y2+h2B9xRbO5EK8/hHHZ5L/qcqnqcZR8Lt3vtFX20v7Gn+8cngW/CviSdbeGN6oqBrsGFp6m2cf9KEXyx+Ba5J826DHSzpV2oqoj+2rDfr0iv5Ialyxcu7DuwxnaSc/jPd/SNF9tfXBfFb2lvG0F4qWlmq2TR+zyqqnoWcgFv3Re3hjrdbfWKsZ4zHJT1EX7SCUWcA8GHJl8Ri8IxYsC4znqj0jXpzbT0NlP82CFRLlUnpiBsGLuGQ8ZDm9OC+2vrgAkygix1BwJ2W5jZoCfl+Qn8p+U+Ogt5oeuC+B+1qMsA6D7xNR4jmvtceIGAK9tSJlhmqNqODDBmIhjuI3C/Kz3N5GbTuHugngeOPdxaDsIHqasrHPVt2rhiBkW33cQvawRbC3W+Clfsyn2jTqkwLoGDlQxW5XhexBtfW3UeGKZUyRVMpptlQIZFNpquZGYQdVHa3Lzfu8sAXOaohq7mmmjeWEjVGDZTyBseeunPUYDz7LknLtSzfZ5j+2hYXjcnQvYjg3W3nrgvuvubT0KWiUmRtZJW1eQniWPny4DDu1IYmlRRKsdQQWQZgGIHEgcx10Ix40mbK7ZVvMf7Kam67JSNBtA5Io2zxTRnNkvoVItcLr0x3upsWjp6hZoq+OQAEFWyg2I65tD6YtqbWteKrULfTNbuMDpr+W/Q6eOAT7jU0TktTrNAxuCL5478tD308tR440uvDTRaV6z4sZRm2s9ljDz169/r9y0VckE0bRs8bK4IIzKePrjOJ/hm8WWSKdJSjAlbWNgQTbU3wzt74dsZC9AUljP4A4zJ4anUe+LBu98NY0SOWfP2oFyme6hhw4cfK+NVqc4tOPY3VOGlhzQt69sLP132J2MI3h32kp9tTTwm6q3ZsvJ1QBSp9QbHljZt4dsrS00s7nRFJHi34R6m2MH3O3SfaE5llOSnVs0srGwOtyoJ4sfbHHcDqrjC2+/9mOX1zvj8e5F1MnmMY9eoQ+K+9q1ksKxX7NIwwuLd5wCfoLD0xcfhtuj9lo3lmss9SpVQ3JSDlXrc/MfAYO/8BRVdVFVrFeOKMJGrDIhyk5XYkXKAWsANbXxZqKiAlzoftNRwEhFoohzEY/EfG+vNhwxbV0WanTQ09UXCC3bfV98Lz82+hHclCblLdg/djdaPZ1PHHlzP8ypzd+c0nRRyHLTnbFiqqeeCnkeFO2qpOFyAMx5knRVFvYDBDZ2yRGS7nPI3FjgTLJJRVBlmkMlPOQGdrfcNwUaaCFuF/wnj82nQ00xpjyx9W+7fmyLKTk8je6O+EEtqVkalqUHep5dGPVlPCUE65hxviVtbZgbaFJMgAkUSK55mMrwPgHykYk7x7p01cgWdLsuqSKcroeqMNVOIWxKOSjps1VM082ozva+UE5F042HHqT5Y3GJO2tJ2jrAv4tWtyUfN5aG3m46YLKoAsBYDgBiBsmiKgu4+8fU+A5L73PiTghgBYWFhYAEVdM0MhmjuVOrp06sPA8x6jmDMoljAZ4wBnOdsvM2GunEkAa89MS8B6mkeFu0hGZT80Y5eK9R1X1HMEAfUbcqKsOmzwEC3UzzKQAw4oifMxB4sbAfvYrW6GzRJtiR2jdHpIAkjSMHZppjctn/ABDIunCwbgMX6lrFlUtCVDt1HEjrbU9Oo9sBtxdjTQCqepAE89Q8jFTdSNAmU8SAoA1wBP3q21DSwdrUKzRXCsVFyMxAFhxNybaYjUtKuYimlaNhqYm5X4Eo3AeIt54Db6zGo2hRUYVnSMmrmVbcI9Iwdebm9vDCgrX2htGmnpVZael7VJZGGUuxGUwhT3u6Rc3HIYANS00ubM8EbsPxxko3rxv9cS//ABk2sYJf8p/viBv5NVxUzT0bkNF3njyq2dAbuBcXDAXI8sLaW8xNLA9GySS1OXsA4uGBF2ZspGVVW5JHC1uePMI9cm+oO2xu7TVeUT01RKqm4RmAS/UgNr63xOpdjFQqw0sMSr8ubvZfIWABxI3pqaqHZ8ssToJ4oy+kd1YqL2AZiR9cTd2qsy0kMpcuZY1ck2/EoOlgABrjVXp6q0lCKSXyPXKT6sGbb7OnhaevnYxLa4scoubDuqNdTzvg5RiNogYSMjLdWWxuCNCDwOA+/wAv/JklM4WWI5LA5vvk7uuhve2vXFV2XUT7He80ZTZsr91c+dqQtwzECwiYngCcvXG4xO67cpYqw9rVVyx1DfdyrUMMkh/wnButm4qbdV6XJT/D+pKsq7VqirAqVlWKQEHQg5lF8Wqrp4qqBkOWWNxbQ6HoQRwPMEcOOIVAzUkCipnM0gGrEAeAGn0udWP0wBzu7Qy0dKsVRP25j0VyuUlRwDXJuQOfQYdpKZppBNJcKNUTr0Y+A5D1PIDympHmbtJhlUfLGefi3QdF9TyAMYAWFhYWAFhYWFgBYWFhYAHVuxwzZ4z2cnUcG/UOfmLHxwwm1nj7tQuXlmGqn10H1sfA4MY8ZQRY6g8RgADsvdyFKqSqikcvKoVwzZtF1UDN3ktfgNMD12fJRbRkmRWalqwDKFFzFMunaEDXK66EjgRrg5LsFOMZaI/u/L/KdPpbHIjqU4FJB5lT9Dce4wASkYWJa1ra34W8cZ/8KKGHNWPGcyx1EkMIzXEcWbNlTopYk+Nh0xbztKT5XgfXoLj2LYah2pCpJWJlJ42iYH2XXABGvgDxOjaKylTfoQQf64ovw23qiTZcMbl2liDJkRHZjkYhbZQeItbFtk25GRbI7A8uzf8A7cejaMnBIH06iw9yBgCNtylnqKIKiqszlGsxIVCHV+9bU2y20xL2hSRyw9nVZWU/OouFb90i92Xw544MdS/EpGPMsfoLD3OOotgpxkJlP73y/wAo0+t8ARoavuiKjiARdAQAqL6gW9ACfAYl0WxwrZ5D2knU8F/SOXmbnxwQVQBYaAcse4AWFhYWAFhYWF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50" name="AutoShape 4" descr="data:image/jpg;base64,/9j/4AAQSkZJRgABAQAAAQABAAD/2wCEAAkGBhMSERUUEhQVFBUWGSIaGRgXGBofHhsgHBoeHB0YGyIaHSYeGBwjIBcgHy8gIycqLyw4FyUxNjArNycrLSwBCQoKDgwOGg8PGjUlHiU1LCk1NTEyKSkyKjEqNC8qNjIuNSwpKSouNSwyMSw0Li4tKikwNS0uKi0vLCwtLCwvLP/AABEIAKAAoAMBIgACEQEDEQH/xAAcAAABBQEBAQAAAAAAAAAAAAAFAAMEBgcCAQj/xABDEAACAQIDBQYDBQYEBAcAAAABAgMEEQASIQUGMUFREyJhcYGhBzKRFCNCUnIzYoKSscFDorLCFiRT0hUlY3Oj0fD/xAAaAQEAAgMBAAAAAAAAAAAAAAAABAUCAwYB/8QALhEAAgIBAgQEBQUBAQAAAAAAAAECAxEEIQUSMUEiUXGRE2GBobEUMsHR4fBC/9oADAMBAAIRAxEAPwDccLCwsALCwsLACx4zAC50A4nA+t2wFbJGO0k6Dgv6jy8hc+GGY9kvJ3qhs3PKNFHpqPrc+IwA5Lt1OEYMp/d+X+Y6fS+ORJUvySMeRY/U2HscLa+1YaKBpnVsii5KLmNup8PE4doa2Z378SohW6ntAzX8QBYCx4gnAHA2ZITdpn9DYf5QMIbATm0h/jf/ALsAqqvK7SnhnqHSE0yzJ3guSzsrkEAeB1va2CW49bNLRRvOczMWyvpd0zHs3NtLlbE+eAJR2An5pB/G/wD3Y9Oy5AbrM/qbj/MDivbbrDBWSfa2kWmnVUgnRiFgexBV7HuFiQQ505HBLfDaUtPTJ2D/AHzyxxIxANy7hSSOelzgCaZKlOISQeRU/UXHsMdRbeThIGiP73y/zDT62w/WTyoq5I+2a/e7wXQDU66X6D3wO2fvLS1XdBs2YplcZTmU2ZVPBiDp3ScAHFYEXGoPA49wIk2S8fep2y/unVT6aD6WPicPUW2AzZJB2cnQ8G/SefkbHwwARwsLCwAsLCwsALCwsLACwHqat5m7OE5VHzSDn4L0HVvQcyPaupaaQwx3CjR369VHgOZ9BzIfkroadooiwVpDZB1sOfIcLD6DADtHQJCtkXX3OANLt5asz0lQjU02uWIsQzpawkR1NnB55TpwOG9uPLQ1P23M8tM4CTodTCAe7NGAPlF++PXlgvtfYsFdEufW1njljNmQ8Q8bDUH2PO+AGdkU61GzkjkHdeHs3H8ORv6HFX3PntTpaOaetgzwXOfKcjZAczWQIwAOhxbdiUH2SmWKaXtSpa7kAZszFtQNOetscjbZfSniLj83BfqdPpfADFTsGR6+Oq+7CLA0TqwJLZmDachYjxvfHtBuoKeYvSytDE5u8Fg0d+bIDrETzC6eGGq3aTIbT1MUJ/Kt2b6af0wIn3tolzZ6ybufMQmgvoL9zS/IccYOyCeGz3DD+1tgSTxTwtMDFPcHMl2RWABVTe3iCQbXw1tjYUkk1Fky9jTvnYFjmJCFEtpYgZr6nljiJ4mLBKqTOvFDbMP4Sub6Y7hqpC1oqiKVh+B+6301PtjLKMnXNdUOb57f+yUkki6yEZYhY6u3dXwAuQdemHdg7uJT0kEBAbsgDc83GpfzLEm/jjxttFNKmIoDpm4r9Rp9bYJwTKy9yxFtLe3lj0wAn/ico2qacMOyNMJSCNQ3aFO6eQI4g34Ymh6esVwjI+RijZSCVYcj0P8A+GAVJu49VWz1FYrRgKIY4lc5WjBz53K2z5mY93lbW+LZT0iRgBEVABYBQAAOmmABlNVvC3ZzG6n5ZDy8GPMdG9DyJMYbqKcOpVhcHAykqWhkEMlyp0R+nRT4HkfQ8iQC+FhYWAFgftatKgIh+8fQeA5t72HiRiezAC5NgOJOBOyY+0dp2/Fot+Sj5fLQ383PTADjlaSnLBHfKL5I1zMx6KOZ8/PFdbemWri7uyp5YpB+KSAA/wDyXBB9QR1wcm21LFI/bQsILjJInfsLal1XvKL8CAdONsMy0DFlnoXQdqR2g4xuDxkAB0kA5jjwPgBH3WetYSRVcBSK33bPKjvY6FHy/Nbk3PnrqZcQhookp6aPUaLGvuT/AHJ4eGJm1domMBUGaR9FH9/Dr4WJ5YqG9290OyIC7HtKiTQdWP5R+VBfj/UnGm66NSy+r2S7t/IyjFyC9WY4yrVbiSRjZYR8t+NrfjtxJIsOgxn++3xcUSdhBIDY2YoSI0HMsy95yPyqQOV8ZvtPfCsqHaPv/aZzkbkVU/LDGPwA3ux4nnwxZdt/Ds02zYoYwHqJ50WRvMGyjoin62vik1F0viR/UTwpbKKfu2+uF9yRGKw+VdO53u9V1O1JGjgZoKRD97KABJJ+6CNEv+VeA4k4Eb+7TT7ZDQ0wCQQOoIH4pCRcseLEXtc+ONUo6KLZlAQnywRlifzMBcsfEnHzzs6pMlZG7m5eZWYnxcE4j8J5dVqJWxWIQ2Xzb7vzePbOxnfmEVF9WfVm+G6IrEVlfs5Y/lflryNteXEcMV+t2TVJTEV4SZBcCZbmSD8shIsXXrbUeOB+/wDvvFUx9jA0ndfU2srAX4G97X6jHu5XxCSGF4qtnYC3Z6FjY3up8Ol+uL+UoORZ1UamFCljOH0xuvR/9/BBg3trqBwkrCeMi65jmV15MjcbfXyxf6SkLIstOOxZgG7MkFGvr3SLhfMadRihLtOjnlamGcU0hvEzCxgkP5df2ZPEeOLhsRoNmRlJa5ZF5Icvd/SAS3pj2uTXfYx19UZRWI4n6Pf22z5/ksGztrCQlHBSReKnHu3drLS08s7AsI1LWHE9FHiTYeuK3Sb0U20JWjiJjlTWJ20zjmLcbX/Dx5jXBqNlqoZIJhZrZXHTxHXkQfI4kJp7opbKp1S5ZrDImx6XaLAS1E8aM2v2dIgUT90uTnY9SLeWCXcqoTpzKkdGUlWX0I4+RxD2ptSsRckFL2spGjl0WIH8zXOe3PKFvyvzx1sGiFDSIs8oZyxaSQ6BpJXubdAWawHlj01kzZNYWBR/2iaHxHJvax8QcEMCNrR9m6zr+HRrc1Pzewv5oOuCysCLjUHAA3b0vcEY4yHL6cW9tPXHu0zNHTn7MiyTADKrNlBN9STy545kGeqA5Rr15tr6Gyj+bBTAFWi+IlMvdq89FKOMc4tf/wBthdZR+k38MTN3XywSTMpjWWRpERhYqrWtcfhLWzW5ZteeDbxg2uAbcLjArbhztHAP8Q979I1b209cACaza6U8ElbObXUlb/hTqB+ZtP8AKOWMi3PoZNsV711ULwxNaNDwvxVPEL8x6k4m/HXeVppoqGHW5BYDnc2jX/d6jF02Ps+PZ1CqHRYYyznqQMzH1OOR4nrJKv4kf3TzGPyj3a+cvxgnU1pvD6Ld+v8AhTfhpuznqqmvmFz2rrFfrmOZ/T5R64JfETfj7FPSIPz9pKP3B3betyf4cHNxdrrU0MUqqq3LZlXgGzEn+t/XGHfEXa/2jaM7Xuqt2a+Sd3+oJ9cRdJTLXa+fxltBNY8seFL+TZZJV1Ll7mr/ABa2uF2WcjAidlVSOanv3HovvjDNnPaWMkA2dTY8D3hocHnqaup2YFtngo5NW5gSDQH91bHXlmxX6L9on6h/UY6HhWlWkplVnLy/8+2CPZP4lifofT2x6zY85jRYUEjm2Qobg9L8LeOLO27dKillpoiQCbZF1ty1xg9NUtG6uhyspuD0Ixepvi3K0JXsVEhFs+bT9WW3HwviZC2OPEi71XD7uZfBk2u+X0Ja/FGmQ/d0eXr8gt14DESbdqlXaSCRb09UM8RBsAx1ym3LX3GKAcaDDSSVGxu8rrLStmjJBBKjUEX46H/KMYKTl1JNunhpsOttc3he779H9H+Q1vFuARJFPQBY5IiO5wBseN+vI344sO14CmWoUd5B94BzXmfHLcnyuOeIG7W/NPULFGZAJ2UXUgjvcwDwJ0vbFmIviXBR6xOd1Mrtq7lus9ev+/IF7XkqHgDUZjEhI/aAlQCbMdCLkXv428cVw7mqalPtrS1zSIbO47sLLzVF7kYIOhNyCvHXFh2GcjSQH/DPd/SdV9tPTBfGZDIFBBIadVnt2mWzWN9RwPnoCccbCl7hjPGM5fTivtp6YJYFxjJVHpIvXmuvqbMf5cAe7MBMszH85HoLKP8ATgngVsI2jc8e+x0/W2IsO9Y+yz1EkZQQO6lbgn7tstzbQdT0wAfwCeS88zn/AA0CjzY6n6L74lbP2v2krRkA2jWQOhupDkgC/Xu38Qb4BbbqClFXSDiM2vlHp74jauTjRNx64ZnD9yyYpul/5ht5521VGaQeSd1B/TF3+L21Oy2a6g2MzCP0+ZvZffFY+BNLdqqTmAiX8yWP+kYc+O9XpSx8u+59lH98crdBWcWrpXSGF7LmJsXy0OXmBvhVvoKXt4ZDZWRpEvydFJt/EB7Yz6RyxJOpJufXFj+HNCs20qdHAZcxJB4EBSbHDvxC3MagqDlBMElzG3Tqh8R7jXF/B0U62UFtOaT9cZRFfNKtPsjRPgpRA0ExYAiSUgg8CAgFj14nFQ37+H7UNQksIJpncW/9Mk/IfDofTGgfB6K2y0P5nc+9v7Yte1YlaCUMAwyNoRcaC49xfHKS4jZpuI2Sjum8NeeNvsWNdKnCJkuPMLCx1Z1wR3dRTVwB7ZTIt78OPPH0BLEGUqRoRYjwOmPm8HGnbj7/AE880dNKqHQ3k1zHKNLjhfxxIpmlsyj4tpbLErIf+c5/JndbC0E7qDZonIB8VOh9sfQOz5y8UbnQsoJ9QDjMqjZkbbeaOVA6Oc1jfiUzA6eIxqgFuGNlMcNkHitysjXtvjPuCqoZKuNvzqVP8JuPZj9MFsBtqVKM0eVgxSbI1jwOQkqfHUY72ttaaN1SGDtiRc/eqltbD5h3r68OmJBSBbAzaYIlhYfnA9Dcf7sd1O1wsiQhS0zrmyA/KoNi7HktzYdTwHHDe3h3FPR1/wBa4A92C3cbwdv9bYD0mz6kUlWiKY5XmkdM1tVd7+IBK3GvAnBjZhIlmU/nJ9DY/wC7BPAFZ3d3fFPUSNAjQ0zRi8ROnaXN3UXOXu6G2hPlifsqFW+0I4DAubgi4IKjQg8RgvgTSnJVyL+dQw/hNj7MPpgCLs7cijpu0NPEIe0ILBSbXAOtjoOPLGTb97sNtZXqaZrJSXQqw1Zb5jILcPLwxsW9G3UpKcyOpYEhbLa5zac8Uv4VMGjrIxqDYgHmCGH9sQJaan9QrVHx77/TBaUVt6adk1lJrHvuZPuHss0ddHPKQUUN8upuVIGnrjSdubVoK2BoZmOVuBym6nkw8Rip7V2JPTMFnjKE8L8D5EaHEHFbqtDHUWq6TakvLbpv5F/Xw/T8ng6P55LnuRXU9JRpA8yEozagGxBYkHhpccsGNobz0vYyffJ8jdfynwxmmGNofspP0N/pOIc+DVWWuxyeW89v6Pf0MK47N7Eb/iCn/wCoPf8A+sdDbcJRnDEqpAYhTYFr2vppex+mM+xqfwU2ekyVqSqHRxGrKeBHf98XOtlHS0u574x92kVVfF7py5Ul9/7Arb00/JmPkpxo2x90amKSOZZI1ZSGHE+hsOBGmMv343DkoJxlu0Ejfdv01+Rv3h74+hEWwA6YpeKcRdVddmmltLP2wbK9ffZzRml7Gd79/EZqDahkWBJJTCtizHKpIIJAAueFuOLL8PN/araFPJLOUUiQqBGLADKDzJPPrjIvjFNm2m4/KiL/AJb/AN8Xn4av9m2LJM2n7ST6Cw9xjdrr7Xw2uWfHPl6bZzv2KuL5rvF0W3okWP4Zp/yMZ/6lbK9+oBYX9sWrevZcM+ZXpXllER7KQLwYk2Cte8bAgG+nngbuRsowwUMBHejg7R/1Sd438eP1xeMdPFYWCAykwbvypJI9QrztJSRR50Jv2kSuHGhGUszhg3nwwUaKVKOnSobNMOzDnq11ufHXnixYGbTJMsKj84PoLsf9OPQeSHJVDpIvuunqbMP5cFMDdux9wSDjGc3pwb219MToJcyg9cAOYEbb+7aOcfgPe/SdG9tfTBZmABJNgOJOK5Q74U9XVS0kV3yRB+0AOQ3YrYHgfPgdemAJG+OxjV0ckaatoyeJXUD14euM++FtUYq5onBUuhWx0IZTe3nxxeBUzRxtDHrLD3kU/wCKg4x36gG1/wBJ5nAzeqQSwQbRpxdoGzMLa5b2dW8QePrjRNeLm8i30drdLofSW3o+3uE/iHQJJQSlrXjGdT0IP9+HrjEMXf4j7QmZ0Kyu1NOgkRb6X5j+9vHFNpqZ5GCRqXY8FUXJxotfNIuuGVOqjxPrv6DWO4qMSsIibCQ5CRyzaX98Tdo7AqIADNC8YPMjT6jTDGzT99H+tf8AUMR7Mxi/MseaM4tp5RQd6t05qCYxyi4OqOPlcdR49RyxpHwIh+6qm6ug+isf92NB3g3fhrIWhnW6ngeankynkcAvh1u2aBKiBnV2EubQ65SoyEjit7H6Y5zUcXWr0Eq57T2+u/U5CFHw7U10C+95QUU7SKrhELgNwzLqp/mtjzdLeaOvp1mTQ8HX8rcx5cwcAvi/tPstmut9ZmVB5XzH2X3xlnw925UQSTCnUvmhcst+GVSQ/mv98R9Jwz9ToZWZw09vLG2f++RlZdyW4IG+dd9o2hUOuuaUhfEA5Rb6Y2+h2B9xRbO5EK8/hHHZ5L/qcqnqcZR8Lt3vtFX20v7Gn+8cngW/CviSdbeGN6oqBrsGFp6m2cf9KEXyx+Ba5J826DHSzpV2oqoj+2rDfr0iv5Ialyxcu7DuwxnaSc/jPd/SNF9tfXBfFb2lvG0F4qWlmq2TR+zyqqnoWcgFv3Re3hjrdbfWKsZ4zHJT1EX7SCUWcA8GHJl8Ri8IxYsC4znqj0jXpzbT0NlP82CFRLlUnpiBsGLuGQ8ZDm9OC+2vrgAkygix1BwJ2W5jZoCfl+Qn8p+U+Ogt5oeuC+B+1qMsA6D7xNR4jmvtceIGAK9tSJlhmqNqODDBmIhjuI3C/Kz3N5GbTuHugngeOPdxaDsIHqasrHPVt2rhiBkW33cQvawRbC3W+Clfsyn2jTqkwLoGDlQxW5XhexBtfW3UeGKZUyRVMpptlQIZFNpquZGYQdVHa3Lzfu8sAXOaohq7mmmjeWEjVGDZTyBseeunPUYDz7LknLtSzfZ5j+2hYXjcnQvYjg3W3nrgvuvubT0KWiUmRtZJW1eQniWPny4DDu1IYmlRRKsdQQWQZgGIHEgcx10Ix40mbK7ZVvMf7Kam67JSNBtA5Io2zxTRnNkvoVItcLr0x3upsWjp6hZoq+OQAEFWyg2I65tD6YtqbWteKrULfTNbuMDpr+W/Q6eOAT7jU0TktTrNAxuCL5478tD308tR440uvDTRaV6z4sZRm2s9ljDz169/r9y0VckE0bRs8bK4IIzKePrjOJ/hm8WWSKdJSjAlbWNgQTbU3wzt74dsZC9AUljP4A4zJ4anUe+LBu98NY0SOWfP2oFyme6hhw4cfK+NVqc4tOPY3VOGlhzQt69sLP132J2MI3h32kp9tTTwm6q3ZsvJ1QBSp9QbHljZt4dsrS00s7nRFJHi34R6m2MH3O3SfaE5llOSnVs0srGwOtyoJ4sfbHHcDqrjC2+/9mOX1zvj8e5F1MnmMY9eoQ+K+9q1ksKxX7NIwwuLd5wCfoLD0xcfhtuj9lo3lmss9SpVQ3JSDlXrc/MfAYO/8BRVdVFVrFeOKMJGrDIhyk5XYkXKAWsANbXxZqKiAlzoftNRwEhFoohzEY/EfG+vNhwxbV0WanTQ09UXCC3bfV98Lz82+hHclCblLdg/djdaPZ1PHHlzP8ypzd+c0nRRyHLTnbFiqqeeCnkeFO2qpOFyAMx5knRVFvYDBDZ2yRGS7nPI3FjgTLJJRVBlmkMlPOQGdrfcNwUaaCFuF/wnj82nQ00xpjyx9W+7fmyLKTk8je6O+EEtqVkalqUHep5dGPVlPCUE65hxviVtbZgbaFJMgAkUSK55mMrwPgHykYk7x7p01cgWdLsuqSKcroeqMNVOIWxKOSjps1VM082ozva+UE5F042HHqT5Y3GJO2tJ2jrAv4tWtyUfN5aG3m46YLKoAsBYDgBiBsmiKgu4+8fU+A5L73PiTghgBYWFhYAEVdM0MhmjuVOrp06sPA8x6jmDMoljAZ4wBnOdsvM2GunEkAa89MS8B6mkeFu0hGZT80Y5eK9R1X1HMEAfUbcqKsOmzwEC3UzzKQAw4oifMxB4sbAfvYrW6GzRJtiR2jdHpIAkjSMHZppjctn/ABDIunCwbgMX6lrFlUtCVDt1HEjrbU9Oo9sBtxdjTQCqepAE89Q8jFTdSNAmU8SAoA1wBP3q21DSwdrUKzRXCsVFyMxAFhxNybaYjUtKuYimlaNhqYm5X4Eo3AeIt54Db6zGo2hRUYVnSMmrmVbcI9Iwdebm9vDCgrX2htGmnpVZael7VJZGGUuxGUwhT3u6Rc3HIYANS00ubM8EbsPxxko3rxv9cS//ABk2sYJf8p/viBv5NVxUzT0bkNF3njyq2dAbuBcXDAXI8sLaW8xNLA9GySS1OXsA4uGBF2ZspGVVW5JHC1uePMI9cm+oO2xu7TVeUT01RKqm4RmAS/UgNr63xOpdjFQqw0sMSr8ubvZfIWABxI3pqaqHZ8ssToJ4oy+kd1YqL2AZiR9cTd2qsy0kMpcuZY1ck2/EoOlgABrjVXp6q0lCKSXyPXKT6sGbb7OnhaevnYxLa4scoubDuqNdTzvg5RiNogYSMjLdWWxuCNCDwOA+/wAv/JklM4WWI5LA5vvk7uuhve2vXFV2XUT7He80ZTZsr91c+dqQtwzECwiYngCcvXG4xO67cpYqw9rVVyx1DfdyrUMMkh/wnButm4qbdV6XJT/D+pKsq7VqirAqVlWKQEHQg5lF8Wqrp4qqBkOWWNxbQ6HoQRwPMEcOOIVAzUkCipnM0gGrEAeAGn0udWP0wBzu7Qy0dKsVRP25j0VyuUlRwDXJuQOfQYdpKZppBNJcKNUTr0Y+A5D1PIDympHmbtJhlUfLGefi3QdF9TyAMYAWFhYWAFhYWFgBYWFhYAHVuxwzZ4z2cnUcG/UOfmLHxwwm1nj7tQuXlmGqn10H1sfA4MY8ZQRY6g8RgADsvdyFKqSqikcvKoVwzZtF1UDN3ktfgNMD12fJRbRkmRWalqwDKFFzFMunaEDXK66EjgRrg5LsFOMZaI/u/L/KdPpbHIjqU4FJB5lT9Dce4wASkYWJa1ra34W8cZ/8KKGHNWPGcyx1EkMIzXEcWbNlTopYk+Nh0xbztKT5XgfXoLj2LYah2pCpJWJlJ42iYH2XXABGvgDxOjaKylTfoQQf64ovw23qiTZcMbl2liDJkRHZjkYhbZQeItbFtk25GRbI7A8uzf8A7cejaMnBIH06iw9yBgCNtylnqKIKiqszlGsxIVCHV+9bU2y20xL2hSRyw9nVZWU/OouFb90i92Xw544MdS/EpGPMsfoLD3OOotgpxkJlP73y/wAo0+t8ARoavuiKjiARdAQAqL6gW9ACfAYl0WxwrZ5D2knU8F/SOXmbnxwQVQBYaAcse4AWFhYWAFhYWF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51" name="AutoShape 6" descr="data:image/jpg;base64,/9j/4AAQSkZJRgABAQAAAQABAAD/2wCEAAkGBhMSERUUEhQVFBUWGSIaGRgXGBofHhsgHBoeHB0YGyIaHSYeGBwjIBcgHy8gIycqLyw4FyUxNjArNycrLSwBCQoKDgwOGg8PGjUlHiU1LCk1NTEyKSkyKjEqNC8qNjIuNSwpKSouNSwyMSw0Li4tKikwNS0uKi0vLCwtLCwvLP/AABEIAKAAoAMBIgACEQEDEQH/xAAcAAABBQEBAQAAAAAAAAAAAAAFAAMEBgcCAQj/xABDEAACAQIDBQYDBQYEBAcAAAABAgMEEQASIQUGMUFREyJhcYGhBzKRFCNCUnIzYoKSscFDorLCFiRT0hUlY3Oj0fD/xAAaAQEAAgMBAAAAAAAAAAAAAAAABAUCAwYB/8QALhEAAgIBAgQEBQUBAQAAAAAAAAECAxEEIQUSMUEiUXGRE2GBobEUMsHR4fBC/9oADAMBAAIRAxEAPwDccLCwsALCwsLACx4zAC50A4nA+t2wFbJGO0k6Dgv6jy8hc+GGY9kvJ3qhs3PKNFHpqPrc+IwA5Lt1OEYMp/d+X+Y6fS+ORJUvySMeRY/U2HscLa+1YaKBpnVsii5KLmNup8PE4doa2Z378SohW6ntAzX8QBYCx4gnAHA2ZITdpn9DYf5QMIbATm0h/jf/ALsAqqvK7SnhnqHSE0yzJ3guSzsrkEAeB1va2CW49bNLRRvOczMWyvpd0zHs3NtLlbE+eAJR2An5pB/G/wD3Y9Oy5AbrM/qbj/MDivbbrDBWSfa2kWmnVUgnRiFgexBV7HuFiQQ505HBLfDaUtPTJ2D/AHzyxxIxANy7hSSOelzgCaZKlOISQeRU/UXHsMdRbeThIGiP73y/zDT62w/WTyoq5I+2a/e7wXQDU66X6D3wO2fvLS1XdBs2YplcZTmU2ZVPBiDp3ScAHFYEXGoPA49wIk2S8fep2y/unVT6aD6WPicPUW2AzZJB2cnQ8G/SefkbHwwARwsLCwAsLCwsALCwsLACwHqat5m7OE5VHzSDn4L0HVvQcyPaupaaQwx3CjR369VHgOZ9BzIfkroadooiwVpDZB1sOfIcLD6DADtHQJCtkXX3OANLt5asz0lQjU02uWIsQzpawkR1NnB55TpwOG9uPLQ1P23M8tM4CTodTCAe7NGAPlF++PXlgvtfYsFdEufW1njljNmQ8Q8bDUH2PO+AGdkU61GzkjkHdeHs3H8ORv6HFX3PntTpaOaetgzwXOfKcjZAczWQIwAOhxbdiUH2SmWKaXtSpa7kAZszFtQNOetscjbZfSniLj83BfqdPpfADFTsGR6+Oq+7CLA0TqwJLZmDachYjxvfHtBuoKeYvSytDE5u8Fg0d+bIDrETzC6eGGq3aTIbT1MUJ/Kt2b6af0wIn3tolzZ6ybufMQmgvoL9zS/IccYOyCeGz3DD+1tgSTxTwtMDFPcHMl2RWABVTe3iCQbXw1tjYUkk1Fky9jTvnYFjmJCFEtpYgZr6nljiJ4mLBKqTOvFDbMP4Sub6Y7hqpC1oqiKVh+B+6301PtjLKMnXNdUOb57f+yUkki6yEZYhY6u3dXwAuQdemHdg7uJT0kEBAbsgDc83GpfzLEm/jjxttFNKmIoDpm4r9Rp9bYJwTKy9yxFtLe3lj0wAn/ico2qacMOyNMJSCNQ3aFO6eQI4g34Ymh6esVwjI+RijZSCVYcj0P8A+GAVJu49VWz1FYrRgKIY4lc5WjBz53K2z5mY93lbW+LZT0iRgBEVABYBQAAOmmABlNVvC3ZzG6n5ZDy8GPMdG9DyJMYbqKcOpVhcHAykqWhkEMlyp0R+nRT4HkfQ8iQC+FhYWAFgftatKgIh+8fQeA5t72HiRiezAC5NgOJOBOyY+0dp2/Fot+Sj5fLQ383PTADjlaSnLBHfKL5I1zMx6KOZ8/PFdbemWri7uyp5YpB+KSAA/wDyXBB9QR1wcm21LFI/bQsILjJInfsLal1XvKL8CAdONsMy0DFlnoXQdqR2g4xuDxkAB0kA5jjwPgBH3WetYSRVcBSK33bPKjvY6FHy/Nbk3PnrqZcQhookp6aPUaLGvuT/AHJ4eGJm1domMBUGaR9FH9/Dr4WJ5YqG9290OyIC7HtKiTQdWP5R+VBfj/UnGm66NSy+r2S7t/IyjFyC9WY4yrVbiSRjZYR8t+NrfjtxJIsOgxn++3xcUSdhBIDY2YoSI0HMsy95yPyqQOV8ZvtPfCsqHaPv/aZzkbkVU/LDGPwA3ux4nnwxZdt/Ds02zYoYwHqJ50WRvMGyjoin62vik1F0viR/UTwpbKKfu2+uF9yRGKw+VdO53u9V1O1JGjgZoKRD97KABJJ+6CNEv+VeA4k4Eb+7TT7ZDQ0wCQQOoIH4pCRcseLEXtc+ONUo6KLZlAQnywRlifzMBcsfEnHzzs6pMlZG7m5eZWYnxcE4j8J5dVqJWxWIQ2Xzb7vzePbOxnfmEVF9WfVm+G6IrEVlfs5Y/lflryNteXEcMV+t2TVJTEV4SZBcCZbmSD8shIsXXrbUeOB+/wDvvFUx9jA0ndfU2srAX4G97X6jHu5XxCSGF4qtnYC3Z6FjY3up8Ol+uL+UoORZ1UamFCljOH0xuvR/9/BBg3trqBwkrCeMi65jmV15MjcbfXyxf6SkLIstOOxZgG7MkFGvr3SLhfMadRihLtOjnlamGcU0hvEzCxgkP5df2ZPEeOLhsRoNmRlJa5ZF5Icvd/SAS3pj2uTXfYx19UZRWI4n6Pf22z5/ksGztrCQlHBSReKnHu3drLS08s7AsI1LWHE9FHiTYeuK3Sb0U20JWjiJjlTWJ20zjmLcbX/Dx5jXBqNlqoZIJhZrZXHTxHXkQfI4kJp7opbKp1S5ZrDImx6XaLAS1E8aM2v2dIgUT90uTnY9SLeWCXcqoTpzKkdGUlWX0I4+RxD2ptSsRckFL2spGjl0WIH8zXOe3PKFvyvzx1sGiFDSIs8oZyxaSQ6BpJXubdAWawHlj01kzZNYWBR/2iaHxHJvax8QcEMCNrR9m6zr+HRrc1Pzewv5oOuCysCLjUHAA3b0vcEY4yHL6cW9tPXHu0zNHTn7MiyTADKrNlBN9STy545kGeqA5Rr15tr6Gyj+bBTAFWi+IlMvdq89FKOMc4tf/wBthdZR+k38MTN3XywSTMpjWWRpERhYqrWtcfhLWzW5ZteeDbxg2uAbcLjArbhztHAP8Q979I1b209cACaza6U8ElbObXUlb/hTqB+ZtP8AKOWMi3PoZNsV711ULwxNaNDwvxVPEL8x6k4m/HXeVppoqGHW5BYDnc2jX/d6jF02Ps+PZ1CqHRYYyznqQMzH1OOR4nrJKv4kf3TzGPyj3a+cvxgnU1pvD6Ld+v8AhTfhpuznqqmvmFz2rrFfrmOZ/T5R64JfETfj7FPSIPz9pKP3B3betyf4cHNxdrrU0MUqqq3LZlXgGzEn+t/XGHfEXa/2jaM7Xuqt2a+Sd3+oJ9cRdJTLXa+fxltBNY8seFL+TZZJV1Ll7mr/ABa2uF2WcjAidlVSOanv3HovvjDNnPaWMkA2dTY8D3hocHnqaup2YFtngo5NW5gSDQH91bHXlmxX6L9on6h/UY6HhWlWkplVnLy/8+2CPZP4lifofT2x6zY85jRYUEjm2Qobg9L8LeOLO27dKillpoiQCbZF1ty1xg9NUtG6uhyspuD0Ixepvi3K0JXsVEhFs+bT9WW3HwviZC2OPEi71XD7uZfBk2u+X0Ja/FGmQ/d0eXr8gt14DESbdqlXaSCRb09UM8RBsAx1ym3LX3GKAcaDDSSVGxu8rrLStmjJBBKjUEX46H/KMYKTl1JNunhpsOttc3he779H9H+Q1vFuARJFPQBY5IiO5wBseN+vI344sO14CmWoUd5B94BzXmfHLcnyuOeIG7W/NPULFGZAJ2UXUgjvcwDwJ0vbFmIviXBR6xOd1Mrtq7lus9ev+/IF7XkqHgDUZjEhI/aAlQCbMdCLkXv428cVw7mqalPtrS1zSIbO47sLLzVF7kYIOhNyCvHXFh2GcjSQH/DPd/SdV9tPTBfGZDIFBBIadVnt2mWzWN9RwPnoCccbCl7hjPGM5fTivtp6YJYFxjJVHpIvXmuvqbMf5cAe7MBMszH85HoLKP8ATgngVsI2jc8e+x0/W2IsO9Y+yz1EkZQQO6lbgn7tstzbQdT0wAfwCeS88zn/AA0CjzY6n6L74lbP2v2krRkA2jWQOhupDkgC/Xu38Qb4BbbqClFXSDiM2vlHp74jauTjRNx64ZnD9yyYpul/5ht5521VGaQeSd1B/TF3+L21Oy2a6g2MzCP0+ZvZffFY+BNLdqqTmAiX8yWP+kYc+O9XpSx8u+59lH98crdBWcWrpXSGF7LmJsXy0OXmBvhVvoKXt4ZDZWRpEvydFJt/EB7Yz6RyxJOpJufXFj+HNCs20qdHAZcxJB4EBSbHDvxC3MagqDlBMElzG3Tqh8R7jXF/B0U62UFtOaT9cZRFfNKtPsjRPgpRA0ExYAiSUgg8CAgFj14nFQ37+H7UNQksIJpncW/9Mk/IfDofTGgfB6K2y0P5nc+9v7Yte1YlaCUMAwyNoRcaC49xfHKS4jZpuI2Sjum8NeeNvsWNdKnCJkuPMLCx1Z1wR3dRTVwB7ZTIt78OPPH0BLEGUqRoRYjwOmPm8HGnbj7/AE880dNKqHQ3k1zHKNLjhfxxIpmlsyj4tpbLErIf+c5/JndbC0E7qDZonIB8VOh9sfQOz5y8UbnQsoJ9QDjMqjZkbbeaOVA6Oc1jfiUzA6eIxqgFuGNlMcNkHitysjXtvjPuCqoZKuNvzqVP8JuPZj9MFsBtqVKM0eVgxSbI1jwOQkqfHUY72ttaaN1SGDtiRc/eqltbD5h3r68OmJBSBbAzaYIlhYfnA9Dcf7sd1O1wsiQhS0zrmyA/KoNi7HktzYdTwHHDe3h3FPR1/wBa4A92C3cbwdv9bYD0mz6kUlWiKY5XmkdM1tVd7+IBK3GvAnBjZhIlmU/nJ9DY/wC7BPAFZ3d3fFPUSNAjQ0zRi8ROnaXN3UXOXu6G2hPlifsqFW+0I4DAubgi4IKjQg8RgvgTSnJVyL+dQw/hNj7MPpgCLs7cijpu0NPEIe0ILBSbXAOtjoOPLGTb97sNtZXqaZrJSXQqw1Zb5jILcPLwxsW9G3UpKcyOpYEhbLa5zac8Uv4VMGjrIxqDYgHmCGH9sQJaan9QrVHx77/TBaUVt6adk1lJrHvuZPuHss0ddHPKQUUN8upuVIGnrjSdubVoK2BoZmOVuBym6nkw8Rip7V2JPTMFnjKE8L8D5EaHEHFbqtDHUWq6TakvLbpv5F/Xw/T8ng6P55LnuRXU9JRpA8yEozagGxBYkHhpccsGNobz0vYyffJ8jdfynwxmmGNofspP0N/pOIc+DVWWuxyeW89v6Pf0MK47N7Eb/iCn/wCoPf8A+sdDbcJRnDEqpAYhTYFr2vppex+mM+xqfwU2ekyVqSqHRxGrKeBHf98XOtlHS0u574x92kVVfF7py5Ul9/7Arb00/JmPkpxo2x90amKSOZZI1ZSGHE+hsOBGmMv343DkoJxlu0Ejfdv01+Rv3h74+hEWwA6YpeKcRdVddmmltLP2wbK9ffZzRml7Gd79/EZqDahkWBJJTCtizHKpIIJAAueFuOLL8PN/araFPJLOUUiQqBGLADKDzJPPrjIvjFNm2m4/KiL/AJb/AN8Xn4av9m2LJM2n7ST6Cw9xjdrr7Xw2uWfHPl6bZzv2KuL5rvF0W3okWP4Zp/yMZ/6lbK9+oBYX9sWrevZcM+ZXpXllER7KQLwYk2Cte8bAgG+nngbuRsowwUMBHejg7R/1Sd438eP1xeMdPFYWCAykwbvypJI9QrztJSRR50Jv2kSuHGhGUszhg3nwwUaKVKOnSobNMOzDnq11ufHXnixYGbTJMsKj84PoLsf9OPQeSHJVDpIvuunqbMP5cFMDdux9wSDjGc3pwb219MToJcyg9cAOYEbb+7aOcfgPe/SdG9tfTBZmABJNgOJOK5Q74U9XVS0kV3yRB+0AOQ3YrYHgfPgdemAJG+OxjV0ckaatoyeJXUD14euM++FtUYq5onBUuhWx0IZTe3nxxeBUzRxtDHrLD3kU/wCKg4x36gG1/wBJ5nAzeqQSwQbRpxdoGzMLa5b2dW8QePrjRNeLm8i30drdLofSW3o+3uE/iHQJJQSlrXjGdT0IP9+HrjEMXf4j7QmZ0Kyu1NOgkRb6X5j+9vHFNpqZ5GCRqXY8FUXJxotfNIuuGVOqjxPrv6DWO4qMSsIibCQ5CRyzaX98Tdo7AqIADNC8YPMjT6jTDGzT99H+tf8AUMR7Mxi/MseaM4tp5RQd6t05qCYxyi4OqOPlcdR49RyxpHwIh+6qm6ug+isf92NB3g3fhrIWhnW6ngeankynkcAvh1u2aBKiBnV2EubQ65SoyEjit7H6Y5zUcXWr0Eq57T2+u/U5CFHw7U10C+95QUU7SKrhELgNwzLqp/mtjzdLeaOvp1mTQ8HX8rcx5cwcAvi/tPstmut9ZmVB5XzH2X3xlnw925UQSTCnUvmhcst+GVSQ/mv98R9Jwz9ToZWZw09vLG2f++RlZdyW4IG+dd9o2hUOuuaUhfEA5Rb6Y2+h2B9xRbO5EK8/hHHZ5L/qcqnqcZR8Lt3vtFX20v7Gn+8cngW/CviSdbeGN6oqBrsGFp6m2cf9KEXyx+Ba5J826DHSzpV2oqoj+2rDfr0iv5Ialyxcu7DuwxnaSc/jPd/SNF9tfXBfFb2lvG0F4qWlmq2TR+zyqqnoWcgFv3Re3hjrdbfWKsZ4zHJT1EX7SCUWcA8GHJl8Ri8IxYsC4znqj0jXpzbT0NlP82CFRLlUnpiBsGLuGQ8ZDm9OC+2vrgAkygix1BwJ2W5jZoCfl+Qn8p+U+Ogt5oeuC+B+1qMsA6D7xNR4jmvtceIGAK9tSJlhmqNqODDBmIhjuI3C/Kz3N5GbTuHugngeOPdxaDsIHqasrHPVt2rhiBkW33cQvawRbC3W+Clfsyn2jTqkwLoGDlQxW5XhexBtfW3UeGKZUyRVMpptlQIZFNpquZGYQdVHa3Lzfu8sAXOaohq7mmmjeWEjVGDZTyBseeunPUYDz7LknLtSzfZ5j+2hYXjcnQvYjg3W3nrgvuvubT0KWiUmRtZJW1eQniWPny4DDu1IYmlRRKsdQQWQZgGIHEgcx10Ix40mbK7ZVvMf7Kam67JSNBtA5Io2zxTRnNkvoVItcLr0x3upsWjp6hZoq+OQAEFWyg2I65tD6YtqbWteKrULfTNbuMDpr+W/Q6eOAT7jU0TktTrNAxuCL5478tD308tR440uvDTRaV6z4sZRm2s9ljDz169/r9y0VckE0bRs8bK4IIzKePrjOJ/hm8WWSKdJSjAlbWNgQTbU3wzt74dsZC9AUljP4A4zJ4anUe+LBu98NY0SOWfP2oFyme6hhw4cfK+NVqc4tOPY3VOGlhzQt69sLP132J2MI3h32kp9tTTwm6q3ZsvJ1QBSp9QbHljZt4dsrS00s7nRFJHi34R6m2MH3O3SfaE5llOSnVs0srGwOtyoJ4sfbHHcDqrjC2+/9mOX1zvj8e5F1MnmMY9eoQ+K+9q1ksKxX7NIwwuLd5wCfoLD0xcfhtuj9lo3lmss9SpVQ3JSDlXrc/MfAYO/8BRVdVFVrFeOKMJGrDIhyk5XYkXKAWsANbXxZqKiAlzoftNRwEhFoohzEY/EfG+vNhwxbV0WanTQ09UXCC3bfV98Lz82+hHclCblLdg/djdaPZ1PHHlzP8ypzd+c0nRRyHLTnbFiqqeeCnkeFO2qpOFyAMx5knRVFvYDBDZ2yRGS7nPI3FjgTLJJRVBlmkMlPOQGdrfcNwUaaCFuF/wnj82nQ00xpjyx9W+7fmyLKTk8je6O+EEtqVkalqUHep5dGPVlPCUE65hxviVtbZgbaFJMgAkUSK55mMrwPgHykYk7x7p01cgWdLsuqSKcroeqMNVOIWxKOSjps1VM082ozva+UE5F042HHqT5Y3GJO2tJ2jrAv4tWtyUfN5aG3m46YLKoAsBYDgBiBsmiKgu4+8fU+A5L73PiTghgBYWFhYAEVdM0MhmjuVOrp06sPA8x6jmDMoljAZ4wBnOdsvM2GunEkAa89MS8B6mkeFu0hGZT80Y5eK9R1X1HMEAfUbcqKsOmzwEC3UzzKQAw4oifMxB4sbAfvYrW6GzRJtiR2jdHpIAkjSMHZppjctn/ABDIunCwbgMX6lrFlUtCVDt1HEjrbU9Oo9sBtxdjTQCqepAE89Q8jFTdSNAmU8SAoA1wBP3q21DSwdrUKzRXCsVFyMxAFhxNybaYjUtKuYimlaNhqYm5X4Eo3AeIt54Db6zGo2hRUYVnSMmrmVbcI9Iwdebm9vDCgrX2htGmnpVZael7VJZGGUuxGUwhT3u6Rc3HIYANS00ubM8EbsPxxko3rxv9cS//ABk2sYJf8p/viBv5NVxUzT0bkNF3njyq2dAbuBcXDAXI8sLaW8xNLA9GySS1OXsA4uGBF2ZspGVVW5JHC1uePMI9cm+oO2xu7TVeUT01RKqm4RmAS/UgNr63xOpdjFQqw0sMSr8ubvZfIWABxI3pqaqHZ8ssToJ4oy+kd1YqL2AZiR9cTd2qsy0kMpcuZY1ck2/EoOlgABrjVXp6q0lCKSXyPXKT6sGbb7OnhaevnYxLa4scoubDuqNdTzvg5RiNogYSMjLdWWxuCNCDwOA+/wAv/JklM4WWI5LA5vvk7uuhve2vXFV2XUT7He80ZTZsr91c+dqQtwzECwiYngCcvXG4xO67cpYqw9rVVyx1DfdyrUMMkh/wnButm4qbdV6XJT/D+pKsq7VqirAqVlWKQEHQg5lF8Wqrp4qqBkOWWNxbQ6HoQRwPMEcOOIVAzUkCipnM0gGrEAeAGn0udWP0wBzu7Qy0dKsVRP25j0VyuUlRwDXJuQOfQYdpKZppBNJcKNUTr0Y+A5D1PIDympHmbtJhlUfLGefi3QdF9TyAMYAWFhYWAFhYWFgBYWFhYAHVuxwzZ4z2cnUcG/UOfmLHxwwm1nj7tQuXlmGqn10H1sfA4MY8ZQRY6g8RgADsvdyFKqSqikcvKoVwzZtF1UDN3ktfgNMD12fJRbRkmRWalqwDKFFzFMunaEDXK66EjgRrg5LsFOMZaI/u/L/KdPpbHIjqU4FJB5lT9Dce4wASkYWJa1ra34W8cZ/8KKGHNWPGcyx1EkMIzXEcWbNlTopYk+Nh0xbztKT5XgfXoLj2LYah2pCpJWJlJ42iYH2XXABGvgDxOjaKylTfoQQf64ovw23qiTZcMbl2liDJkRHZjkYhbZQeItbFtk25GRbI7A8uzf8A7cejaMnBIH06iw9yBgCNtylnqKIKiqszlGsxIVCHV+9bU2y20xL2hSRyw9nVZWU/OouFb90i92Xw544MdS/EpGPMsfoLD3OOotgpxkJlP73y/wAo0+t8ARoavuiKjiARdAQAqL6gW9ACfAYl0WxwrZ5D2knU8F/SOXmbnxwQVQBYaAcse4AWFhYWAFhYWF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pic>
        <p:nvPicPr>
          <p:cNvPr id="14" name="Picture 8" descr="http://upload.wikimedia.org/wikipedia/en/thumb/4/4a/University_of_Maryland_seal.png/200px-University_of_Maryland_seal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343400"/>
            <a:ext cx="1412454" cy="141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619223"/>
            <a:ext cx="2133600" cy="908933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619223"/>
            <a:ext cx="2581275" cy="1005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187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Simplified Contract Programming Model</a:t>
            </a:r>
            <a:endParaRPr lang="en-US" sz="3600" b="1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5163727"/>
              </p:ext>
            </p:extLst>
          </p:nvPr>
        </p:nvGraphicFramePr>
        <p:xfrm>
          <a:off x="3962400" y="1828800"/>
          <a:ext cx="457200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2" descr="data:image/jpeg;base64,/9j/4AAQSkZJRgABAQAAAQABAAD/2wCEAAkGBxQQEBQQDhAPDw0QDQ8PEBAPDxEPDhAPFBEWFhURExUYHSggGBolHBQUIjEhJSkrLi4yFx8zODQsNygtLisBCgoKDg0OGhAQGiwkHyQuLSwsLCwsLC8sLCwsLCwsLCwsLywsLCwsLCwsLC8sLCwsKywsLCwsLCwsLC8sLCwsK//AABEIAMkA+wMBIgACEQEDEQH/xAAcAAEAAQUBAQAAAAAAAAAAAAAABAIDBQYHAQj/xABCEAACAgEBBAcEBwUFCQAAAAAAAQIDEQQFEiExBgdBUWFxkRMygaEiQlJikrHRFCNTcsEVFiSCwjNDc5OissPS0//EABkBAQADAQEAAAAAAAAAAAAAAAACAwQBBf/EACURAQEAAgEDAwUBAQAAAAAAAAABAgMRBCExEjJBExRRYXEiM//aAAwDAQACEQMRAD8A7iAAAAAAAAAAAAAAAAAAAKbLFFZk1Fd8mkiJ/a+n5ftOnz3e2rz+YE0FFV0ZrMJRku+LUl8isAAAB5KOVh8vQ9AFv2K+9+OX6j2C8eafvS5+pcAFr2C+9+OX6lUq01jjw7pNfkVgC2qV97lj3pfqeewX3vxS/UugCncWMccfzPPqUulfe/HL9S4ALapX3vxy/UrisLH5tt/M9AAAAAAAAAAAAAAAAMX0k25XoNNPU3e7BfRgsb1lj4Rrj4t+nF9h2TnsKeknSKjZ9XtdVPdTeIQit622X2YR7fPku1o4/wBIOtDWaluOma0VHYoYnqJL71jWI9nCKWO9mo7e23drtRLUamW9OXCMV7lUOyuC7EvnzfEhwZv1aMZ3y71Rnnb4StROVz3r52Xz+1dOVsvWTZ5HTx+zH8KFZIhE1zhRVFFSg96vNcvtVt1yXk44Zs+xunGv0rWL3qalzq1f7zK8LffT82/IwMYFW4MteOXmOTKzw7b0R6dUbQfssPT6xRy9PY095Lm6p8rF6PvSNqPmiVecNNxlGSlCcW4zhNPKlFrimmdg6t+mD1kHptU1+30RTcsJLUU8lcl9pPCkl2tPtwvP6jpvR/rHw069vq7Vu4AMi4AAAAAAAAAAAAAAAAAAAAAAAAAAA4d12bcd2sjo4v8AdaWClNLt1Fkc8fKDjj+eR3E+Wuk2pduu1Vknlz1moa/lVslFfCKS+Bo6fHnLlDZezHRLkC2vAr5c018DdFFS6mTKjH1WLvROokWxXUuES5uEa7VezSbjKUXza7H4nn9owmmlN1T7HJcE/HswS9UiPFSnEq0uunpLq9XVn2mnn7TdXDfr5WVvzi2iNo9bv4U0oybwmnmEn3J9/gSJxO9s5w53xr6K018bIRsg96FkIzi++MllP0ZcNW6sNQ7Nk6be51xso+FN064/KCNpPDynFsehLzOQAEXQAAAAAAAAAAAAAAAAAAAAAAAA+VduV7mq1EHzhrNTB/5bpL+h9F9OtrWaPQW6jTqLtg61FyW9GO/ZGDljtxvHzjrbZXXzssw7LrpWTaWE5zk5SaXZxbNfTY3i1Vsvwk7J0e9xfb+RsNOzljkWdnVYRl6T0cZJGLPK2of9h1y5wi/hh+o/utS/qyXlOX6mZqRNqicsiMyrW/7oVv61q8p/qjJU9HoKG5LNiXDNijJ47uRna4EmFZVal6rWoXdGIRUt2OIy5xy93Peu5+RhlXKEpVz4zra4/ag/dl+a80zpk6Mo07pXpvZ2Qt7HCyuXi0t+PyU/U7rz4qXl0bqupcdl054OVmqn8Jaq1p+mH8TazAdC4Sr00KJY/c00w5Y+lu/S+aM+eXs99bsLzjAAEEgAAAAAAAAAAAAAAAAAAAAAAAGN6S7P/adHfQuMrKJxhnl7TGYf9SR84V6V+0WU04ykpJrDT4rDXemfUJzrrD6IRxPX0YhJYlfXj6M+OHbHulx49/Pnz1dNskvpvyq242zmNC0/BGQpZjqidQz02CslST6UY6hmRoIZOJtSJdcSNUS6yjJOLqiY/aeyle6s8q9RC1+KipZj8c4+Jk4k7Zmh9q3l4hHGe9+CK7lx3Txlt4jJbCrxW5fak/RcPzyZIphFJJJYSWEvAqMOV5vLbjOJwAA4kAAAAAAAAAAAAAAAAAAAAAAAAEfaOlV1NlMvdtqnW/Dei1n5kgAfPm44txksTjJxku6UXhr1TJVMjO9YuyvYax2xX7rUp2LuVqwrI/lL/M+412lnta8/VjK87PH03hlqJGRokYjTyMlRIVWylMiXXIx9MiXCRTlEomRkbPsWndqT7ZNy+HJfl8zWtnUOyaiu148u9+hucI4SS5JJLyRk334atGPfl6ADM0gAAAAAAAAAAAAAAAAAAAAAAAAAAAADE9J9ix1unlS8Rmvp1Tf1LVyfk8tPwbOLzqlXOVc1uzhOUJrKeJReGs+aO+ykkm20kk223hJLtZ8v7Y6QOO0dVdX+90t2tusSzjMHN4nB9mVh+Jr6bbceZfCjdh6v626iRkaJGE2RrK9Qs0WRk+2Evo2R84/15Gd0+ln3fNG/1435Y7jYnUyJung5PCIns41R377IVVrnKUkl6s1zbfS9TTp0eY1PhO15U5ruiuaXjz8iu3ntHZjXWujVUHX7WDUlJyjFrliMnF/OL9DMmr9Wt6ls2lJ8YO2Ml3P2s2vk0bQebt99b9ckxnAACtMAAAAAAAAAAAAAAAAAAAAAADC9JOlWl2fHOqtUZyWYVRW/dP8AlguOPF4Xidkt7QZo8bxxfBLtfI4ztfrZ1V7cdn6eOnr5K23FtuO/HuRfh9I1LX26nVvOt1d1yf1HNuv4Q4RXwRpw6TPJVltxjue1OnGg02VbrKXOPOFUvb2J9zjXlr4mo7R64quMdFpL75clK1xqg/FKO9LHmkc3p2fVH6u9/Nx+XIkOxJYSSXclhGjHo8Z5VXffhL6Q9Ktdr4uGptjTpnz09C3IyXdN5bkvBvHgahq9OZm+0x9zyTuvGTiIzK281iXVh5XBrk1wa8mXoba1UOEdVqUu720/lx4F2cSw6uJVcFkq6r52Petsstl9qycpy9WydpmQ6oE6hF2EQybl0S6ST0n0VvOtvP0X9KL7cZ4NeDOi6DptGS+koz8nuT/C+fwOO6ZmTosJ5aMM/Kr6mWPh2ajpPp5e9N1vusi0vVZXzMpp9TCxZrnCa74SUl8jidWofe/Uv12tPehKUJdkotxfqinLoJ8VOdVZ5jtQOW6Hpbqqec1fBdlq3n+JYl65Nr2N02ovahb/AIe18MTea2/Cf64MuzpdmHfjn+L8N+GTZwAZlwAAAAAAAAAAAAAAELbW0I6XTXaifGNFNlrXa92Le6vF4x8QNN6yenv7D/hdHievnFNya3o6eMuTa7Zvsi+XN8MJ8iWldk5Xamcrr5y3pynJybl3yfb+RXTOds56m972ovnKycn3yeeHcvDsWEXXI9jRomE7+WLZstvZVy5cjxzLUplmdhfarkX5Wliy0sysLMpldyTmKuywjzkJSLbZXanINhIpyVRZx1dgiRUR4l+DJxGp9MibXYYyuRKhMtiqxkoWl+FxjYzK42k+ULGVVxRY1Lnz7yHGwrVhJHhsvRfpjPRSjVqG7NE3jPFyp8Y9u73x9O59aqsUoqUGpQlFSjKLzGUWspp9qPn6zEk0+TOg9T+2XZRbpLHmelmnDP8ACm39H4SjL4SSPN6zRJ/uNnT7L7a6EADzmoAAAAAAAAAAA1TrSb/snUJfWemg/wCWepqjL5Nm1ms9ZNe9sy9d3sJfhvrl/Qnq98/sRy9tcPky3KR7Nkecj27WGR7OZGssFkyJKZVlknIvOZQ5FG8eZIcp8PWykHhwCuJQVRDq9EvQZYiXoFkQqTBl+EiNAuxZOIVJUj3fLCkUymS5R4T4TLsZEKqZIjInKjYv5Ni6pLGtrXwXuy0EpvzVlOP+5mtJmy9UUM7V1Evs6Fx/FZT/AOrKOr/5VZo97soAPFbwAAAAAAAAAADH9INC9RpbqI43raLIRzy33H6OfjgyAOy8Xkvd807R0tlE3XdCVVsfehNYkvHxXiuDMdZI+l9s7Fo1kPZ6qqNsexvhOL74yXGPwOZdIuqWazPQXe0jz9ldhTXgprg/jg9HHqscvPast1XHw5XbMi73EzG1+j+p08nG6iyL/lbz4rtaMG8p4aafc1h+h3KmK+melEWVHY69AB0CqJSVxAuRL0CzEuxJxCr0S4mWoleSaKpyLVkzyUiNdYRyydkZHTzJtbMdoKpzxuwnLPLEXh+T5G67D6A6zUYc4x0tT+tdlzx4Vrjnz4EpsmM5yqNxtvEa/KxRTlJqMVxbbwl8TofU7sS2t6nWX1zqjqHXChWR3Zyri5Nz3XxSeY4z9l9mDYuj3QTS6Rqxxep1MeKuvxLdffXD3YeaWfE2kw9T1U2T04+GjVq9PegAMS8AAAAAAAAAAAAAAABa1GnhZHdshGyD5xnFSi/gzXNpdBNJdyg633LE4fhkn8sG0Anjnlj4qOWGOXmOY63qqr+pGma+7v0S9IvHzMPqOq5LnDUw/wCHKFkfybOzAtnU5fKF0z4tcLt6tV2aiyD7rKU/6ojy6s7Pq6qt+dUo/wCpne2i3LTQfOEH5xRL7n9I/Sv5cCl1ban6t2mfm7Y/6GeLq41X8TSf8y7/AOZ3t6Gv+HD8KPP2Cv8Ahx9Dv3J9LL8uEQ6utT226X4Ttf8A4yRDq8t+tfSvKM5fng7f+wV/w4+hUtHWv93D8KO/dOfSy/LicegbXvalPwjT+siRV0AcuS1M/GMFGPq0ztMYJckl5JIqOfd38H0P25NperCUverjBd9tzb9IZNg2b1aaevjZLefdVCNa8m3lv1RvIK8upzv6TmnH57oGztjUaf8A2NMIS5b2N6x+cnx+ZPAKbbbzVkkngABx0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155575" y="-2071688"/>
            <a:ext cx="541020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4917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6" y="2971800"/>
            <a:ext cx="14917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6" y="4495800"/>
            <a:ext cx="14917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2209800" y="2286000"/>
            <a:ext cx="1447800" cy="762000"/>
          </a:xfrm>
          <a:prstGeom prst="left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$$$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2209800" y="3733800"/>
            <a:ext cx="1447800" cy="762000"/>
          </a:xfrm>
          <a:prstGeom prst="left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msg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86200" y="5486400"/>
            <a:ext cx="4746812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228600" rIns="182880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Data stored on block chain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Program executed by all miners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964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Simplified Contract Programming Model</a:t>
            </a:r>
            <a:endParaRPr lang="en-US" sz="3600" b="1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426956947"/>
              </p:ext>
            </p:extLst>
          </p:nvPr>
        </p:nvGraphicFramePr>
        <p:xfrm>
          <a:off x="3962400" y="1828800"/>
          <a:ext cx="457200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2" descr="data:image/jpeg;base64,/9j/4AAQSkZJRgABAQAAAQABAAD/2wCEAAkGBxQQEBQQDhAPDw0QDQ8PEBAPDxEPDhAPFBEWFhURExUYHSggGBolHBQUIjEhJSkrLi4yFx8zODQsNygtLisBCgoKDg0OGhAQGiwkHyQuLSwsLCwsLC8sLCwsLCwsLCwsLywsLCwsLCwsLC8sLCwsKywsLCwsLCwsLC8sLCwsK//AABEIAMkA+wMBIgACEQEDEQH/xAAcAAEAAQUBAQAAAAAAAAAAAAAABAIDBQYHAQj/xABCEAACAgEBBAcEBwUFCQAAAAAAAQIDEQQFEiExBgdBUWFxkRMygaEiQlJikrHRFCNTcsEVFiSCwjNDc5OissPS0//EABkBAQADAQEAAAAAAAAAAAAAAAACAwQBBf/EACURAQEAAgEDAwUBAQAAAAAAAAABAgMRBCExEjJBExRRYXEiM//aAAwDAQACEQMRAD8A7iAAAAAAAAAAAAAAAAAAAKbLFFZk1Fd8mkiJ/a+n5ftOnz3e2rz+YE0FFV0ZrMJRku+LUl8isAAAB5KOVh8vQ9AFv2K+9+OX6j2C8eafvS5+pcAFr2C+9+OX6lUq01jjw7pNfkVgC2qV97lj3pfqeewX3vxS/UugCncWMccfzPPqUulfe/HL9S4ALapX3vxy/UrisLH5tt/M9AAAAAAAAAAAAAAAAMX0k25XoNNPU3e7BfRgsb1lj4Rrj4t+nF9h2TnsKeknSKjZ9XtdVPdTeIQit622X2YR7fPku1o4/wBIOtDWaluOma0VHYoYnqJL71jWI9nCKWO9mo7e23drtRLUamW9OXCMV7lUOyuC7EvnzfEhwZv1aMZ3y71Rnnb4StROVz3r52Xz+1dOVsvWTZ5HTx+zH8KFZIhE1zhRVFFSg96vNcvtVt1yXk44Zs+xunGv0rWL3qalzq1f7zK8LffT82/IwMYFW4MteOXmOTKzw7b0R6dUbQfssPT6xRy9PY095Lm6p8rF6PvSNqPmiVecNNxlGSlCcW4zhNPKlFrimmdg6t+mD1kHptU1+30RTcsJLUU8lcl9pPCkl2tPtwvP6jpvR/rHw069vq7Vu4AMi4AAAAAAAAAAAAAAAAAAAAAAAAAAA4d12bcd2sjo4v8AdaWClNLt1Fkc8fKDjj+eR3E+Wuk2pduu1Vknlz1moa/lVslFfCKS+Bo6fHnLlDZezHRLkC2vAr5c018DdFFS6mTKjH1WLvROokWxXUuES5uEa7VezSbjKUXza7H4nn9owmmlN1T7HJcE/HswS9UiPFSnEq0uunpLq9XVn2mnn7TdXDfr5WVvzi2iNo9bv4U0oybwmnmEn3J9/gSJxO9s5w53xr6K018bIRsg96FkIzi++MllP0ZcNW6sNQ7Nk6be51xso+FN064/KCNpPDynFsehLzOQAEXQAAAAAAAAAAAAAAAAAAAAAAAA+VduV7mq1EHzhrNTB/5bpL+h9F9OtrWaPQW6jTqLtg61FyW9GO/ZGDljtxvHzjrbZXXzssw7LrpWTaWE5zk5SaXZxbNfTY3i1Vsvwk7J0e9xfb+RsNOzljkWdnVYRl6T0cZJGLPK2of9h1y5wi/hh+o/utS/qyXlOX6mZqRNqicsiMyrW/7oVv61q8p/qjJU9HoKG5LNiXDNijJ47uRna4EmFZVal6rWoXdGIRUt2OIy5xy93Peu5+RhlXKEpVz4zra4/ag/dl+a80zpk6Mo07pXpvZ2Qt7HCyuXi0t+PyU/U7rz4qXl0bqupcdl054OVmqn8Jaq1p+mH8TazAdC4Sr00KJY/c00w5Y+lu/S+aM+eXs99bsLzjAAEEgAAAAAAAAAAAAAAAAAAAAAAAGN6S7P/adHfQuMrKJxhnl7TGYf9SR84V6V+0WU04ykpJrDT4rDXemfUJzrrD6IRxPX0YhJYlfXj6M+OHbHulx49/Pnz1dNskvpvyq242zmNC0/BGQpZjqidQz02CslST6UY6hmRoIZOJtSJdcSNUS6yjJOLqiY/aeyle6s8q9RC1+KipZj8c4+Jk4k7Zmh9q3l4hHGe9+CK7lx3Txlt4jJbCrxW5fak/RcPzyZIphFJJJYSWEvAqMOV5vLbjOJwAA4kAAAAAAAAAAAAAAAAAAAAAAAAEfaOlV1NlMvdtqnW/Dei1n5kgAfPm44txksTjJxku6UXhr1TJVMjO9YuyvYax2xX7rUp2LuVqwrI/lL/M+412lnta8/VjK87PH03hlqJGRokYjTyMlRIVWylMiXXIx9MiXCRTlEomRkbPsWndqT7ZNy+HJfl8zWtnUOyaiu148u9+hucI4SS5JJLyRk334atGPfl6ADM0gAAAAAAAAAAAAAAAAAAAAAAAAAAAADE9J9ix1unlS8Rmvp1Tf1LVyfk8tPwbOLzqlXOVc1uzhOUJrKeJReGs+aO+ykkm20kk223hJLtZ8v7Y6QOO0dVdX+90t2tusSzjMHN4nB9mVh+Jr6bbceZfCjdh6v626iRkaJGE2RrK9Qs0WRk+2Evo2R84/15Gd0+ln3fNG/1435Y7jYnUyJung5PCIns41R377IVVrnKUkl6s1zbfS9TTp0eY1PhO15U5ruiuaXjz8iu3ntHZjXWujVUHX7WDUlJyjFrliMnF/OL9DMmr9Wt6ls2lJ8YO2Ml3P2s2vk0bQebt99b9ckxnAACtMAAAAAAAAAAAAAAAAAAAAAADC9JOlWl2fHOqtUZyWYVRW/dP8AlguOPF4Xidkt7QZo8bxxfBLtfI4ztfrZ1V7cdn6eOnr5K23FtuO/HuRfh9I1LX26nVvOt1d1yf1HNuv4Q4RXwRpw6TPJVltxjue1OnGg02VbrKXOPOFUvb2J9zjXlr4mo7R64quMdFpL75clK1xqg/FKO9LHmkc3p2fVH6u9/Nx+XIkOxJYSSXclhGjHo8Z5VXffhL6Q9Ktdr4uGptjTpnz09C3IyXdN5bkvBvHgahq9OZm+0x9zyTuvGTiIzK281iXVh5XBrk1wa8mXoba1UOEdVqUu720/lx4F2cSw6uJVcFkq6r52Petsstl9qycpy9WydpmQ6oE6hF2EQybl0S6ST0n0VvOtvP0X9KL7cZ4NeDOi6DptGS+koz8nuT/C+fwOO6ZmTosJ5aMM/Kr6mWPh2ajpPp5e9N1vusi0vVZXzMpp9TCxZrnCa74SUl8jidWofe/Uv12tPehKUJdkotxfqinLoJ8VOdVZ5jtQOW6Hpbqqec1fBdlq3n+JYl65Nr2N02ovahb/AIe18MTea2/Cf64MuzpdmHfjn+L8N+GTZwAZlwAAAAAAAAAAAAAAELbW0I6XTXaifGNFNlrXa92Le6vF4x8QNN6yenv7D/hdHievnFNya3o6eMuTa7Zvsi+XN8MJ8iWldk5Xamcrr5y3pynJybl3yfb+RXTOds56m972ovnKycn3yeeHcvDsWEXXI9jRomE7+WLZstvZVy5cjxzLUplmdhfarkX5Wliy0sysLMpldyTmKuywjzkJSLbZXanINhIpyVRZx1dgiRUR4l+DJxGp9MibXYYyuRKhMtiqxkoWl+FxjYzK42k+ULGVVxRY1Lnz7yHGwrVhJHhsvRfpjPRSjVqG7NE3jPFyp8Y9u73x9O59aqsUoqUGpQlFSjKLzGUWspp9qPn6zEk0+TOg9T+2XZRbpLHmelmnDP8ACm39H4SjL4SSPN6zRJ/uNnT7L7a6EADzmoAAAAAAAAAAA1TrSb/snUJfWemg/wCWepqjL5Nm1ms9ZNe9sy9d3sJfhvrl/Qnq98/sRy9tcPky3KR7Nkecj27WGR7OZGssFkyJKZVlknIvOZQ5FG8eZIcp8PWykHhwCuJQVRDq9EvQZYiXoFkQqTBl+EiNAuxZOIVJUj3fLCkUymS5R4T4TLsZEKqZIjInKjYv5Ni6pLGtrXwXuy0EpvzVlOP+5mtJmy9UUM7V1Evs6Fx/FZT/AOrKOr/5VZo97soAPFbwAAAAAAAAAADH9INC9RpbqI43raLIRzy33H6OfjgyAOy8Xkvd807R0tlE3XdCVVsfehNYkvHxXiuDMdZI+l9s7Fo1kPZ6qqNsexvhOL74yXGPwOZdIuqWazPQXe0jz9ldhTXgprg/jg9HHqscvPast1XHw5XbMi73EzG1+j+p08nG6iyL/lbz4rtaMG8p4aafc1h+h3KmK+melEWVHY69AB0CqJSVxAuRL0CzEuxJxCr0S4mWoleSaKpyLVkzyUiNdYRyydkZHTzJtbMdoKpzxuwnLPLEXh+T5G67D6A6zUYc4x0tT+tdlzx4Vrjnz4EpsmM5yqNxtvEa/KxRTlJqMVxbbwl8TofU7sS2t6nWX1zqjqHXChWR3Zyri5Nz3XxSeY4z9l9mDYuj3QTS6Rqxxep1MeKuvxLdffXD3YeaWfE2kw9T1U2T04+GjVq9PegAMS8AAAAAAAAAAAAAAABa1GnhZHdshGyD5xnFSi/gzXNpdBNJdyg633LE4fhkn8sG0Anjnlj4qOWGOXmOY63qqr+pGma+7v0S9IvHzMPqOq5LnDUw/wCHKFkfybOzAtnU5fKF0z4tcLt6tV2aiyD7rKU/6ojy6s7Pq6qt+dUo/wCpne2i3LTQfOEH5xRL7n9I/Sv5cCl1ban6t2mfm7Y/6GeLq41X8TSf8y7/AOZ3t6Gv+HD8KPP2Cv8Ahx9Dv3J9LL8uEQ6utT226X4Ttf8A4yRDq8t+tfSvKM5fng7f+wV/w4+hUtHWv93D8KO/dOfSy/LicegbXvalPwjT+siRV0AcuS1M/GMFGPq0ztMYJckl5JIqOfd38H0P25NperCUverjBd9tzb9IZNg2b1aaevjZLefdVCNa8m3lv1RvIK8upzv6TmnH57oGztjUaf8A2NMIS5b2N6x+cnx+ZPAKbbbzVkkngABx0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155575" y="-2071688"/>
            <a:ext cx="541020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4917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6" y="2971800"/>
            <a:ext cx="14917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6" y="4495800"/>
            <a:ext cx="14917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2209800" y="2286000"/>
            <a:ext cx="1447800" cy="762000"/>
          </a:xfrm>
          <a:prstGeom prst="left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$$$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2209800" y="3733800"/>
            <a:ext cx="1447800" cy="762000"/>
          </a:xfrm>
          <a:prstGeom prst="left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msg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19600" y="5486400"/>
            <a:ext cx="3692678" cy="83099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lIns="228600" rIns="182880" rtlCol="0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“A trusted 3</a:t>
            </a:r>
            <a:r>
              <a:rPr lang="en-US" sz="2400" baseline="30000" dirty="0" smtClean="0">
                <a:latin typeface="Arial" pitchFamily="34" charset="0"/>
                <a:cs typeface="Arial" pitchFamily="34" charset="0"/>
              </a:rPr>
              <a:t>rd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party with </a:t>
            </a:r>
          </a:p>
          <a:p>
            <a:pPr 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no privacy”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8981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add_player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/* Player 1 and 2 enter the game by sending money.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Contract records their identities. */</a:t>
            </a:r>
          </a:p>
          <a:p>
            <a:pPr marL="0" indent="0"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36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input()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/* Player 1 and 2 sends their input to contract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Contract records their inputs*/</a:t>
            </a:r>
          </a:p>
          <a:p>
            <a:pPr marL="0" indent="0">
              <a:buNone/>
            </a:pPr>
            <a:endParaRPr lang="en-US" sz="11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3600" b="1" dirty="0" err="1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winner()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/* Decide the winner and sends balance on the contract </a:t>
            </a:r>
          </a:p>
          <a:p>
            <a:pPr marL="0" indent="0">
              <a:buNone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to the winner*/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b="1" dirty="0" smtClean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rPr>
              <a:t>Rock Paper Scissors Example</a:t>
            </a:r>
            <a:endParaRPr lang="en-US" sz="4800" b="1" dirty="0">
              <a:solidFill>
                <a:schemeClr val="lt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" y="2057400"/>
            <a:ext cx="9067801" cy="269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Typical mistake 1: </a:t>
            </a:r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corner cases in state machine</a:t>
            </a:r>
            <a:endParaRPr lang="en-US" sz="4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6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1" y="2057400"/>
            <a:ext cx="9067801" cy="269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Typical mistake 1: corner cases in state machine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4234542"/>
            <a:ext cx="2819400" cy="48353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66800" y="49530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If 3</a:t>
            </a:r>
            <a:r>
              <a:rPr lang="en-US" sz="2400" b="1" baseline="30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rd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player enters, or player sends &lt; 1000 ethers, money is leaked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9316" y="5943600"/>
            <a:ext cx="4722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 mistakes arise in other applications.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7018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1369"/>
            <a:ext cx="8976322" cy="335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Typical mistake 2: </a:t>
            </a:r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failure to use cryptography</a:t>
            </a:r>
            <a:endParaRPr lang="en-US" sz="4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9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1369"/>
            <a:ext cx="8976322" cy="335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Typical mistake 2: failure to use cryptography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7028" y="1944913"/>
            <a:ext cx="1143000" cy="381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7228" y="2641599"/>
            <a:ext cx="1143000" cy="381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06342" y="3773711"/>
            <a:ext cx="1143000" cy="381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5648980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Players’ choices sent and stored in </a:t>
            </a:r>
            <a:r>
              <a:rPr lang="en-US" sz="2800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cleartext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59799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01369"/>
            <a:ext cx="8976322" cy="335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Typical mistake 2: failure to use cryptography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7028" y="1944913"/>
            <a:ext cx="1143000" cy="381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17228" y="2641599"/>
            <a:ext cx="1143000" cy="381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206342" y="3773711"/>
            <a:ext cx="1143000" cy="381000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43000" y="5648980"/>
            <a:ext cx="69342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Solution: use cryptographic commitment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56203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Typical mistake 3: </a:t>
            </a:r>
            <a:r>
              <a:rPr lang="en-US" sz="4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incentive incompatible contracts</a:t>
            </a:r>
            <a:endParaRPr lang="en-US" sz="4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" y="1752600"/>
            <a:ext cx="9112368" cy="270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23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Typical mistake 3: incentive incompatible contracts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000" y="51816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Player has no incentive to open commitment when he sees that he is losing.</a:t>
            </a:r>
            <a:endParaRPr lang="en-US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" y="1752600"/>
            <a:ext cx="9112368" cy="270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807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 err="1">
                <a:latin typeface="Arial" pitchFamily="34" charset="0"/>
                <a:cs typeface="Arial" pitchFamily="34" charset="0"/>
              </a:rPr>
              <a:t>Ethereum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Lab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Setup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Students worked in groups of 4.</a:t>
            </a:r>
          </a:p>
          <a:p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Each group is assigned one graduate student advisor</a:t>
            </a:r>
            <a:endParaRPr lang="en-US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My Ph.D. students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Typical mistake 3: incentive incompatible contracts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4939605"/>
            <a:ext cx="7391400" cy="141577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</a:p>
          <a:p>
            <a:endParaRPr lang="en-US" sz="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Require deposit to play. Player loses deposit if commitment is not opened after a time-out.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" y="1752600"/>
            <a:ext cx="9112368" cy="270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36937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Coming Up Soon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722437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Online course materials for programming smart contracts</a:t>
            </a:r>
          </a:p>
          <a:p>
            <a:endParaRPr 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6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Lab instructions and accompanying virtual machines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For instructors teaching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cryptocurrency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2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38400"/>
            <a:ext cx="9157610" cy="299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More Subtle Bugs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14800" y="2438400"/>
            <a:ext cx="49530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609850"/>
            <a:ext cx="43053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61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38400"/>
            <a:ext cx="9157610" cy="299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2493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9144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 smtClean="0">
                <a:latin typeface="Arial" pitchFamily="34" charset="0"/>
                <a:cs typeface="Arial" pitchFamily="34" charset="0"/>
              </a:rPr>
              <a:t>More Subtle Bugs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 smtClean="0">
                <a:latin typeface="Arial" pitchFamily="34" charset="0"/>
                <a:cs typeface="Arial" pitchFamily="34" charset="0"/>
                <a:hlinkClick r:id="rId2"/>
              </a:rPr>
              <a:t>elaine@cs.umd.edu</a:t>
            </a:r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600" dirty="0" smtClean="0">
                <a:latin typeface="Arial" pitchFamily="34" charset="0"/>
                <a:cs typeface="Arial" pitchFamily="34" charset="0"/>
              </a:rPr>
              <a:t>http://www.cs.umd.edu/~elaine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5576" y="998538"/>
            <a:ext cx="8836024" cy="27352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>
            <a:softEdge rad="317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000" b="1" dirty="0" smtClean="0">
                <a:ln w="18000">
                  <a:noFill/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Thank you!</a:t>
            </a:r>
            <a:endParaRPr lang="en-US" sz="4800" b="1" dirty="0">
              <a:ln w="18000">
                <a:noFill/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8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Phase 1: Proposer 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phase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 </a:t>
            </a:r>
            <a:r>
              <a:rPr lang="en-US" dirty="0">
                <a:latin typeface="Arial" pitchFamily="34" charset="0"/>
                <a:cs typeface="Arial" pitchFamily="34" charset="0"/>
              </a:rPr>
              <a:t>develop of choice 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Ethereum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Phase </a:t>
            </a: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2: Amendment/critique 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phase</a:t>
            </a:r>
            <a:endParaRPr lang="en-US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Instructors </a:t>
            </a:r>
            <a:r>
              <a:rPr lang="en-US" dirty="0">
                <a:latin typeface="Arial" pitchFamily="34" charset="0"/>
                <a:cs typeface="Arial" pitchFamily="34" charset="0"/>
              </a:rPr>
              <a:t>and graduate TAs give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feedback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 </a:t>
            </a:r>
            <a:r>
              <a:rPr lang="en-US" dirty="0">
                <a:latin typeface="Arial" pitchFamily="34" charset="0"/>
                <a:cs typeface="Arial" pitchFamily="34" charset="0"/>
              </a:rPr>
              <a:t>critique each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other’s designs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Students </a:t>
            </a:r>
            <a:r>
              <a:rPr lang="en-US" dirty="0">
                <a:latin typeface="Arial" pitchFamily="34" charset="0"/>
                <a:cs typeface="Arial" pitchFamily="34" charset="0"/>
              </a:rPr>
              <a:t>amend their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designs</a:t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800" b="1" dirty="0" err="1">
                <a:latin typeface="Arial" pitchFamily="34" charset="0"/>
                <a:cs typeface="Arial" pitchFamily="34" charset="0"/>
              </a:rPr>
              <a:t>Ethereum</a:t>
            </a:r>
            <a:r>
              <a:rPr lang="en-US" sz="4800" b="1" dirty="0">
                <a:latin typeface="Arial" pitchFamily="34" charset="0"/>
                <a:cs typeface="Arial" pitchFamily="34" charset="0"/>
              </a:rPr>
              <a:t> Lab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Setup</a:t>
            </a:r>
            <a:endParaRPr lang="en-US" sz="4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2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good news: </a:t>
            </a:r>
            <a:endParaRPr lang="en-US" dirty="0" smtClean="0">
              <a:solidFill>
                <a:schemeClr val="accent1"/>
              </a:solidFill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An inspiring experience where the students, my Ph.D. students, and I learned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together</a:t>
            </a:r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dirty="0">
                <a:latin typeface="Arial" pitchFamily="34" charset="0"/>
                <a:cs typeface="Arial" pitchFamily="34" charset="0"/>
              </a:rPr>
              <a:t>students said that they really enjoy learning about crypto-currency. Crypto-currency is awesome.</a:t>
            </a:r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US" dirty="0">
                <a:latin typeface="Arial" pitchFamily="34" charset="0"/>
                <a:cs typeface="Arial" pitchFamily="34" charset="0"/>
              </a:rPr>
              <a:t>students did an impressive job!</a:t>
            </a: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rPr>
              <a:t>Ethereum</a:t>
            </a:r>
            <a:r>
              <a:rPr lang="en-US" sz="4800" b="1" dirty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rPr>
              <a:t> Lab Outcome</a:t>
            </a:r>
          </a:p>
        </p:txBody>
      </p:sp>
    </p:spTree>
    <p:extLst>
      <p:ext uri="{BB962C8B-B14F-4D97-AF65-F5344CB8AC3E}">
        <p14:creationId xmlns:p14="http://schemas.microsoft.com/office/powerpoint/2010/main" val="3933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bad news</a:t>
            </a: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Some </a:t>
            </a:r>
            <a:r>
              <a:rPr lang="en-US" dirty="0">
                <a:latin typeface="Arial" pitchFamily="34" charset="0"/>
                <a:cs typeface="Arial" pitchFamily="34" charset="0"/>
              </a:rPr>
              <a:t>students did not like the experience due to the in-development nature of the Serpent language -- despite the fact that they all did an impressive job!!</a:t>
            </a:r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 err="1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rPr>
              <a:t>Ethereum</a:t>
            </a:r>
            <a:r>
              <a:rPr lang="en-US" sz="4800" b="1" dirty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rPr>
              <a:t> Lab Outcome</a:t>
            </a:r>
          </a:p>
        </p:txBody>
      </p:sp>
    </p:spTree>
    <p:extLst>
      <p:ext uri="{BB962C8B-B14F-4D97-AF65-F5344CB8AC3E}">
        <p14:creationId xmlns:p14="http://schemas.microsoft.com/office/powerpoint/2010/main" val="18392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Games (where people play for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money)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Rock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paper scissors, Russian Roulette, and many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others</a:t>
            </a:r>
            <a:endParaRPr lang="en-US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Escrow service</a:t>
            </a:r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Auctions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blind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auctions, silent auction</a:t>
            </a:r>
            <a:endParaRPr lang="en-US" sz="2000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Parking meter</a:t>
            </a:r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Stock market app</a:t>
            </a:r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endParaRPr lang="en-US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rPr>
              <a:t>Apps Created by Students</a:t>
            </a:r>
          </a:p>
        </p:txBody>
      </p:sp>
    </p:spTree>
    <p:extLst>
      <p:ext uri="{BB962C8B-B14F-4D97-AF65-F5344CB8AC3E}">
        <p14:creationId xmlns:p14="http://schemas.microsoft.com/office/powerpoint/2010/main" val="6365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dirty="0">
                <a:latin typeface="Arial" pitchFamily="34" charset="0"/>
                <a:cs typeface="Arial" pitchFamily="34" charset="0"/>
              </a:rPr>
              <a:t>Phase 1, we noticed that students created many “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insecure</a:t>
            </a:r>
            <a:r>
              <a:rPr lang="en-US" dirty="0">
                <a:latin typeface="Arial" pitchFamily="34" charset="0"/>
                <a:cs typeface="Arial" pitchFamily="34" charset="0"/>
              </a:rPr>
              <a:t>” contracts.  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Conclusion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Security </a:t>
            </a:r>
            <a:r>
              <a:rPr lang="en-US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is difficult. </a:t>
            </a:r>
            <a:endParaRPr lang="en-US" b="1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Programming smart contracts: </a:t>
            </a:r>
            <a:r>
              <a:rPr lang="en-US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you can mess up in new ways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in comparison with traditional programming. </a:t>
            </a:r>
            <a:endParaRPr lang="en-US" dirty="0" smtClean="0">
              <a:effectLst/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lt1"/>
                </a:solidFill>
                <a:latin typeface="Arial" pitchFamily="34" charset="0"/>
                <a:ea typeface="+mn-ea"/>
                <a:cs typeface="Arial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2337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576" y="1447800"/>
            <a:ext cx="8836024" cy="2735262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000" b="1" dirty="0" smtClean="0">
                <a:ln w="18000">
                  <a:noFill/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Step by Step Towards a Safe Contract</a:t>
            </a:r>
            <a:endParaRPr lang="en-US" sz="4000" b="1" dirty="0">
              <a:ln w="18000">
                <a:noFill/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4345" name="AutoShape 4" descr="data:image/jpg;base64,/9j/4AAQSkZJRgABAQAAAQABAAD/2wBDAAkGBwgHBgkIBwgKCgkLDRYPDQwMDRsUFRAWIB0iIiAdHx8kKDQsJCYxJx8fLT0tMTU3Ojo6Iys/RD84QzQ5Ojf/2wBDAQoKCg0MDRoPDxo3JR8lNzc3Nzc3Nzc3Nzc3Nzc3Nzc3Nzc3Nzc3Nzc3Nzc3Nzc3Nzc3Nzc3Nzc3Nzc3Nzc3Nzf/wAARCACMAIwDASIAAhEBAxEB/8QAHAAAAQQDAQAAAAAAAAAAAAAAAAQFBgcBAwgC/8QASxAAAQMDAgMFAwcIBggHAAAAAQIDBAAFERIhBjFBExQiUWEHMnEVI0JSgZGhM2NydIKSwdEWNWKTsbIXJDY3Q0RVs1Nkc4Ph8PH/xAAaAQACAwEBAAAAAAAAAAAAAAAAAQIEBQMG/8QALBEAAgIBAgMFCQEAAAAAAAAAAAECEQMSIQQFQRMxUYGRIjJCYXGCobHwwf/aAAwDAQACEQMRAD8AvGiiigAooooAKKxmo5eONLTbZBhtLdnzx/ykJHarH6WNk/aaaTfcBJKxkZx1qqbv7RrlqUlL1ttY5aATMfH2I8APoTUce4tuE9agm48RzT1EdTcZP7raVn8a6LDJisvmjNc8zL3IiOhE2HfGlncCTdXkqPw8ArdF4kmIaVIYXxKyyk4U61cS6gHyOpvH40+wfiFnQAOazVL232h3JogIvjT/AObukLs8/wDuNE/eQKmFu9okbs0KvcJyE2o4ExlYkRlHy7RHL4GovFJBZOKK0xZTEthEiK828ysZS42oKSoehFbq5jCiiigAooooAKKKKACkN4usKzwHJtyfSwwjmpXU9AB1J8hXm+XaJZba9Pnu9mw0nJxuVHoAOpNUzxHfbldLw2VtFy7KViLCSNSYAPLbkXiNyTsj4+7OENQmxy4t42lzQW5C37fDWMogML0yX0nkXV/8JJ+qMk+RG9RCS7McsqZOtiHa3Hw0IcRWCsjc6huSQOrhyc7bUpjvO8H8SPIu9vamvAAuqcUsLGpOVKbXn3vEfHvuNiOdb7paYrXDM2XZ5Xe7WZLDrZVgOsKwtCkOJ88KTg8jirSSiIWItEdqLb5tntkWTClQ3Fum4L1L7VOoKaSQUgK28JSnOd+VIPZ4458uyIrbrjTcuDIRgKO/gUQduZGOdJodytquFRarg3JkSBML8ZLACS3lOFAqUDkK2OADypYl+9RZkeexDh2gR4ojsGYtCChHiycOnJUdRydO+TtTp00wMcQLfTwXZGg8Z0PtXHBNJPzayMdjg7pwN9+edthTlaj3qHBYiSnbdfbVCWUxnd2ZbRSXCcg7KKV5Oee3lkMTSpLMeXGb4jtLbEo6n2W1ns1H4Ja0j7P4Ctva3d9taI1xtUx5TJZLrTzXb9mRjQFLCV4xt8NuVKnVAeOGGYrdgvU+4RGJUdhppthDoIy+tWE4UMKGACSARWbDEElbTViuMhu8vBSlMhshkpAzoKidyACTqGk8sjmfN0mqi8PN2J+0v290SRJKlKOHzp05IUPLcYJFKoobsPCUqdFkMyJ1yV3QOsKKhFaxlQUcApWrlgjkDjOKk73fiBvtN6m2SYCM2aWvCshBMKV6rQMhOfrt7eg51a/C/Fse8r7nLa7ndEIC1RlLCgtP121DZaT5j/5qnOElN3V1Fruaddshx5UkpScKRlIUSk9CCkY6bnnmktvmOxozLj6JQtXeFCJKRjtIrgwrKCDzwQSjkrfG+9c5409uoWdJA5FZqIcFcUqug+Trmtr5SbbDiXG/yctro6j+I6HPLcCX5qq006ZIKKKKQBWCcA1mon7Rbm5FtLduiuhqVc19glwn8k3jLjnwSnP300rdAQDjnik3CYZrSwqLHWpu2I6OODZcgjqE8k+u/RQqIm1d5iNPW2YmbOUlTkmOgntE538IIy5sTqxkgk7Y3O1m42l29d5ucN962Mo7KNFaVoOhOyQTkY2yo45qJ86e3bgxHxLsfCtpkx0nKZAS6+WyMnxpKsoIAJ322yCRV1JxVJERHbbjCvVkct3ETymzAb7SFPSApxCcgdiRkawc7DO3oBTXbrap1BdcdkMQn19m2htOt6UQdkoQDhRBA390Eee1LQ45xFclXa4RGVZWlpEeG12RlvHcIGN+uVK5gepFXDwhwqm0pE+5dm9dnEBKlpT4I6OjTY+ikDbbnUZTUEBG+GuAZqmg5JX8isKH5GKoLlLH9t8jb9FIA9BUpi8KcLWNAdMGGkjm/LIcUT+kvO9IeKOMBDcXCtelb6SQt4jKUHyA6n8B61AZUmRLdLsp5bzh+ktWaw+K5rHHLTHdmjw/Lp5Fqlsi0zfuHGvCJcMDlhKdvwFYXH4ZvyS2ti2TMjkUIKv51VFAJBBB3HL0qjHnGRPeKLb5VCtpMnty9nkdLC02GW5DSrcxHx28VZ9UKzj4jlVaX7hZ6JMEZyJ3Ccv8mwXNbEr/ANFw8j/YUc77HpU1sHGEy3rS1OUqVGzjxHK0D0PX4Gp3Nh2ziW0lmShuVDkJyPT1HkR+FbXB8wjmWz8jM4jhZ4HUu4oqDeItksUlFvjrZvT6u7yHJA16GuuhJTgZIwQrcevRnkXO6XDLL8yXJC8DslOKUDg5GE8ufkKlnGPDEqJNMOQpT0vQVQpZG81tPNtf51I5H6Q256abLZd1WHhZMi04buU2S407L0grabQlJCUHpnVnPp92mmqtblYT8PzpMaSzCLiospp3tILq/CWXj9E5+gv3SDtnB+tm+uFr03frQ1NSgtO5Lb7KveadTspJ+B/A1Rbpn3bhSZc7zIdkBh9puG/IUVKUpROtCVHcpxg45AgY61K/Zvfy3do7jq/m7me7SsnlKQMoX+2jY+aga5ZY6lY0XBRWByFZqqMwapr2m3QvXi6OJV4YrTduY35Lc8bx/cAT+1VymucOKZZlNMvEkmZKlTD6hTnZp/Bo/fXbArkJmtNxRBhsWq42aM+2j58lbi0OkuBKtQUk7eHQMYPLzzQpopbac4fXISi5lUJcd5QKwrKDo1DAUk6k74B5gjzVjjae+nsrtCt9zjDZLMmOPmx5IUnBSB0515ZuffZL0qLBYhMW2I4qLHYyQhxwhAUSdyrUtJyfqjyqzv4CLC9mlkZcfVdAAuJB1RLeSNlkflXvipWQPIDHSpLxBfYjTEiCzcmo0z3SpaFnRnnjA54pz4etqLRY4NvbGBHZSg+qsbn7Tk1AOKLNc5PEE16PAkONLWClaUbHwgVjcwz5IwuCu9i5wmKGSdTdUN3yXb/+uxP7lz+VHyXAHO+xNvNl3+VZjcM3mQ8loQHm881ujSkfE06/JMm0bQLXImzR/wA06yezbP8AYSefxP3VhRxOW7x0vM2J5UnSyW/IT/0VSG2VrvENtL5w12qVIK/gFYNJ5dhjw31MSrxGadTzSpl3+W9apVnv0p9T0mDMddX7y1IJJ/8AvlThEjXgsJh3OzypkMbJBQQ41+grp8DkVJQhJ0sbXqR1zSvtE/QbvkuBz+XYn9y7/KpDwrcIVkLrT16jOxl7hCW3AUq8xkdaaLjwncGAl6Ew9IYX7oLelxHopP8AEbUi/o/eP+myv7ulB5ME7jj3X1CSx5oVLJt5FjcR2ljiawKbYXpcUlL8OQNi24N0KB5j+RqmEuymLvGcjJisoubuiRHlsJcZRJSrSsFBG2FEEEcg5jkKvaxtras0Jp1CkOIYQlSVcwQkbVUftKtojXW8NoGAvsbm1joSexdx8SUn7BXq+Gm2qfU8/NU6R4vTCZKG5PFvEUdbUJwNC32lkOJaUcnT0SknSRvnlzpjaCWbxcolv1Iakt99gbYKVJHbNfbp1I+30pkbuU1qNIjNyXEsyVan0g/lf0jzI3OxpVHvEh2+wZ8taVdg60AlKQlKW0keEAcgBkVbUGkROjrNPRdLTDntY0yWUOgDpkA4pbUT9maijhruSjkwJb8X7ErOPwIqWVQls6JGmYsoivLHNKFEfYK5nvBPd7QPK3oP3uOH+NdNPIDrS2zyUCk/bXM96QREtBPMQy2fQoedSR/h99WOH7xMbMHTq+jnGemakPCbQdQtBOz1wgMn9EuqJ/yimhU5aoSYpxpB97O/Pl8P5U4cOSOwjzVggdguNLHwbeSD+Dldk5uL1KtxyUVWl2dKDlVV8aygb6+0yhbS21YcWHVeMkAg46eVWmhQUkKScg7g+dVXxg649fJsdLCSGnSsrQ34saE5yfKvPc0bWFU+pf5ck8u/gJrS878mXkl1zIjt4Oo7fOCsvvO/0ZhntXMmY6M6j9VNa7T/AFXev1dv/uih/wD2Xhfrjv8AlTWQm+z7/h/01Gl2j26r9G68OugWfDrgzCaJ8R38SqcUOOf6QVo7RenvKxjUce6aa7z7tm/UWv8AMqnJv/eGv9aX/lNdE3q+6P6ObS0fbL9jdZ3nTbryS64cREkeI/XTTazJWh9CnFOOICgVI1qGoZ3FLrN/V15/VE/9xNIoa3I7qZaGA4lpW+tGpGema4TlLTDf+tliKVz2/qRcVlWly0w1toKEKYQUpKs6RgbZ61XvtXbT8qMnG7tomJP7OlY/EVP7Ac2SAcAZjt7DkPCKrr2rSUm7upyP9Ws7mfi86lsD7smvW8Nvp+h5nJtJlShJUsJTuonYedeVHwEjyP8AhSmFLXEe7RAB2xpVyrW4VSnzj33VYA9TyFaCc+0aa9nxFUdKd7l9ezlWTxAnoLs4oftJQf41Mqh/s5Tli9vdHbu/j4Jwn+FTAVQn7zEjB5Vz7xxBMR+dHxjuVzdAGOTb6Q4j8UrroOqx9qFo13Rt5Aw3dWO6E9BIQdbJPxIKPtNTwyqQMp2nXh5Cu9OLdBEFSe7SndsNpeBQCfQKwf2aTWq2y7tcWoEBkuSHlYSnljzJ8gOtSy9Xi2cO29zhizNsTkLSpNzlL5vuYIARjkEnBHqMb7k3Jy+FCLU4Cua7hw1HRJ2mwyYkpB5pcb8J+8YP21FeI4V3HENwfgxZhbd8OttpRC0lIBGcctqZuEb8/YLkZFxSptCktsXVCtyg4HZSNuYIISo+e/0hT7xDCvcm8ynoDc1cVxSVNKaWdBGkbjBxisHmuP2Fs3v0L/ASSyPdLbqaoljnRrbcUiO84p+I2QlLKgQrtASncbkAZrQ9abieHIjQgSi4mW6ooDKsgFKcHGPSl9phX5mLcC/GmLc7JHZIcUo6iHASBv5Ulbtt9kS3VyGbjGQrUUhrUoA9ABq5ZrLeNaUlF7qvyX1N6ncls7/B4u1quLibT2cCSrRDbSvDSvCQpWQdtqcEW6cOOlyTDkdgZC1BzszpI0nrim5iy8ROtPrX35pTadSEKUrLhzyG9ZFpv3cyspuneNeA34saepzqpU7vQ+j9Btqq1rqvUxaLRcUQrqhcKS2pyMlKNTKhk608tt9hmk8mzXiKp+IzHluxyoEltlWheOR5dKeYUe/Ktc1h6HKbcTF0tKyrU4ouA+fPGfsppNr4m/8AAuP76v51HJiShFKMiUMjcpNyX9XzLKsiVM2SCh5JQpEdAUFDBSQkZzVHcbXcXF2ZMSdrlKyz+rMgoQf2llR/YqecWXxcawRbAh5TMx6Gk3B5RyYjASAtR/tH3QOpPqKg9vRw1eYUyTdBcWHYqgltqIUq7GKAEoJSfewc6iOqsnnt6nhY6YKTXgYOR3JkMpy4cbQu9xFuj5phfeHP0GwVn8E4+2pQOCbLNdjNWvillL0lCVsx5sctrUFe7169Nt8jzFJbRZGXbg9At7q3kTpIt7TxGNTadKpDgHQYAA9FfGrbyRaZCi2/Z1EXE4Pt3bDDz6DIcJ5lTiiv+IqS14abQ00httIShACUpHQDkK91Qbt2SCmniizIv1kkwFq0LWnLTg5tuDdKvsNO1FJOtwOfZF1utgfkz4CWoz8tRYnoWwlSmX0++kZGyVe+Oh3G+mmpviq9spCY00RgOQjMNtY/dSKtX2i8Ng9teYzCnmlthFyjN+842n3XUfnEc/Ubcsg1ZE4bemXNuCzLigyAFQ3XFFKJSScZScHB55Sd8gp57G7jlBq2RF9hdvnFF2CUvqkzo8VzQp5sKDyM7tuq28JBIGepA25iWcI8WOWFK4spqQu1snS6yvKpFtOcEKHNbWeSunXHIx7iK7ReHoDvDHDjhJJKblPxhb6xsUJ8kjcfePMlJwXb0z13O5z5MmOxAjdoZ7Th7RpfJIGfeyAU4PTalJao21sMv2DMi3CMiTCfafYcGUuNqyDSe9SlwoqHG1oSS62glYyMFQB6jkCT9lUuzPes7DN3gSXY0eS4UCdbkAIU4Nyl6Mo6QrH1SBjcZqT232kTwhKXk2m4+SmZXdXD+w7gZ+BxVeeCTT0koySdskhmyoirg6leotJWUFQJye0wAtPnj3cfRpzYucg3NuM4gFDi3EjCCPClIIXnkQc/iKYm+P1FHi4cuur82ppY+/VTfN4+eacU+1ZWYzqhpDlxuLSNI8tAJV93Oq8eGyRpJk3ki+hY2MVDeKON2IfbwbKWZM5tPzzylfMRBy1OK8/JI3J257GD3bii73qM+tyRMmRWx86xaWFsx0jyW8oayPMAY9RzpjtLsO9R3oLqXEyeycNvhsp7OMHAnIzg6lOEasE9QASc4FuOHqzlY6MWaVxFbbg7FeW8otmSlK1pTJuToOO0KTultPiCU+fqciFwZci3TUSGCEOtEjStOx2wpKh1BBII+IrFvmyLdLZmQXlMyGlakOI2I/8A0dKmd4Nl4kso4il9pbbkHOwfaZZ1JmuY2LYzz5aj065OM2Pd2fcxCC82wT5MO7W2XpcuqwpiKrKVsacheSMANo04Cvq+WmrC9mFmaOq8JSe7Ntd0t2pOCWwolbuOhWvJ9BtyqIcH8LyLjKVbSpYKUhNyfBz3drOe7IP11HJVjly+tm7YzDcZhthhCW2m0hKEJGAkAYAFcMs6WlDRtoooquMKKKKAMEZqs+M+CjGS/KtUVb9vcWXX4TWzjC+rrHkdt08j92mzawdxUoycXaA5muEGQ9LEt6ah+PKd0/KC86Qo9HNiUK8wR6jI3qcIiwIcew8Gup7di6ESJcyO5gKcOdGhQ2UElODkEcuRqbcRcExbk87NtrogXBwYdWlsLakDydbOyh68/jVa3KwTuHZzEt6O5bHYzvaMyEBUiCVZ57ZW3nG4IVn0qysinsREN2uSJMaNwjaYHc2G52FqddLi3XtRRknAwPTHl5Up4tmR+GbiqxWKLGQIiUiRLejtuuvuEAnJWDgYI2HrTZdEXOTdlXyLBaUe0S+p2AsvtFwHJVsSU5O+DjmaX36RD4hvKb5bLhBhynAgyIdwUE9m4kAZBUClaSANufp5TpKvD/QGa8SbXNtsF+PCYj3MOLTMDSNLbgGnSoJ91OcnIGNweVPc/uz3s7ZuMS22+LIM8xpK2Y6QSnSVJwTkjpyNI+OpNpcmRo9lZt6kNsI7eTEa0dq7ghWOQxyPKldncgHgK4WyfdYMZ6RJRIjJcWpRTpwFagkEp5H76H7qfzA08E8R3aHI+S41wdbQ+gtxQtWUNPZ1I2OwClZSf089KWJv9gu8lKr9bnLRdG15FwtycaVpPNbfmCPU7VEoFvmTXAYcWQ8lJBUtlBwkeerkPiak1zitcQ3tbqIye8LOVRbWe8vOE/Sdc/JpPmR1ztRKMdVgIeKbWyviMpsTrU9mant2u6bgE++MfRwoHY8gRnkaeODuGJU6SEWxxKnGzh65J8TUTPNLP13T9YbDp0VUq4d9nbrjIF3S3ChKxqgRVlS3h+ee5q/RThPlirEiRGIUduPEZbZYbTpQ22nSlI9BXKebakOhNY7RCsltZg29rs2Wx13Uo9VKPUnzpwooqsMKKKKACiiigAooooAKwUgjBG3LFZooAjdy4I4fnvF/5PTGk9H4iiysHzynH4imiX7PFrx2F/mKSOSZ0dqVj7Vpz+NTuipKcl1ArRfszmFW1wtCh5qsrQ/wNKI/s3kNkar0w0P/AClpYbV+8QTVh0U+0kKiIs+z60KKVXR6fdSnkJslSk/ujAqTQYMSAwGIUZmO0PoNICR+FKKKi5N94wooop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6" name="AutoShape 8" descr="data:image/jpg;base64,/9j/4AAQSkZJRgABAQAAAQABAAD/2wBDAAkGBwgHBgkIBwgKCgkLDRYPDQwMDRsUFRAWIB0iIiAdHx8kKDQsJCYxJx8fLT0tMTU3Ojo6Iys/RD84QzQ5Ojf/2wBDAQoKCg0MDRoPDxo3JR8lNzc3Nzc3Nzc3Nzc3Nzc3Nzc3Nzc3Nzc3Nzc3Nzc3Nzc3Nzc3Nzc3Nzc3Nzc3Nzc3Nzf/wAARCACMAIwDASIAAhEBAxEB/8QAHAAAAQUBAQEAAAAAAAAAAAAABQADBAYHAgEI/8QAQxAAAQMDAgMFBQYFAgILAAAAAQIDBAAFEQYhEjFBEyJRYYEHFDJxkRUjQqGxwTNSYnLRFoI18CQ0Q0RTkqKywuHx/8QAGgEBAAIDAQAAAAAAAAAAAAAAAAEFAgMEBv/EAC4RAAICAgEDAgMIAwEAAAAAAAABAgMEESESMUEFE2GB0RQiMlFxkaHxI1Kx8P/aAAwDAQACEQMRAD8A22lSpUMRUqROOdQp9wbjENoSXZB3S0k4Pqeg39elCSYpSQCVFIGNyT0ocq7NOKKITSpJ5ZGyP/MefpmuEQHpag7c3OPfKWQO4n06n505GnsSYclyzBt9TK1NAFRSFOJ5pJ+e2aE6EEXR/wCN1qOn+VtGT9T/AIr024L/AI8x9zi24S5wjz2GKDaZ1F9rogSHZ7QXLZJMJtknsV9UqXzCgQob4z4UKvKVN3zVUZMKTNLtuYkMssklSV99BKN9jsDtg7UBbDYLdjdkk9SVKz+tcNWmClavdXVtrAwrs3zt+e1N6anR5enIqk3JEwNsJbekjKSVJThZUDuk5ByDuOtBtNM/Y91iWW5R23XmmHV264t/94ayOJK/6xxJyeSuYoCw+4zG8iPPWrwDoC/zxmuffZ0X/rcUOo/nYVjHof8ANDtNrdmXnUM3tnVMIm+6sNFZKE9mgBRA8Ssqz8q5+2blEvP2Utlu5KTFMp1TADSmk8WEjBOCTvgZHwmgDsOdGlhQZdytIypCtlJ+YO4qSDnlQ1yPEuTDDwQpla0hbZPcWjIz8wd98U37zLtyuGcFPx8bPAZUn+4Dn6DPkaEaC1KuUOIcSFtqCkkZCknIPrXVCBUqVKgFSpcudQrnMVHZCWU8Uh3ZpJ8epPy/+qEnk2WvtDGh4VII3P8AIPH5+H1O1QpT0DTVtdnzlKCAQXXlAqUSTjJ+vM4wPAVPt8FMNjBUVOK3WtfNRPPJoULkYDyoV/fjvRpKylqSMJR3v+ycSTtzwDuFdcHmJPb6zdxIj3OzSBISyk8ducUEtyEnqFjkvwJyn5ZzTWk7tGuU28e69ogpebcdYdQUuMrU2ElKknkcoz4b86c09b51mkyLakB2yoSFw3Fud9oHOWf6kp6EkYBA3xmpj9wbRJWzbo4flqxxlAACR041ch/zigBlvsV0i/a0dqY3Dgy5Tj7RZRl5vjHewonhHeyobHGaIvNWiNdVXN58Jmdj2HEXD8Gc4xnHPehN5uEeAwuReZqnQn4mYyuzaT5KUT+/pVYlawDctECzQY4uLu6IjTIcdA6KcWrAQPmM+Vc8sqteTNQbLv29gTJfkIZY7WQOF5xLP8QdeLx9a9hP2KO8HGSy26lvsklZIKUc+FOeQ2HLwHhVGterb3I11E025dW3HeBxUpbTKeBtQQVJQnbKsbZO3XlzotcdWy7dclW6/NJjlKsNygxxtODoSknI9Ca2RsUl1GUKJ2NqPdFsskCHb4S2Lc6VtrcW6StzjPEo8SjnnzJqNpy1y4c67zrl2SpU2SFBbSiUhpKQltIzvtvnzJqryNQW6FJabuEb3ftk9ozNtrhLbifHh6eY3xVjt91cVGEiI+3c4OM8bAHaI+af8fSslJPgTosglJrgh61kMsXnTBcDqiJriuBpKlLUA0vYBO5GSnblyzRy2vzpnbGdbxFZP8ALdCnFDrxpGyTnlgn0pmHDtsu6C+RjxyVsdjxcWQE5zsOm/h4b0XJCEknbHnWRqBJjuWt5T0dJMZaip1roOe6R0P6/nRNh1D7SXGlBSFbgjrQqHqiz3J1TMSSXUhXD2waV2Kj4BeOE+hr1YNpmF0ZMR4/eDOzav5h+/wBehoQF6VKlQHilhKck7YJKvDFCoJ7dx66SThABLfF+Fsbj/Pr5U7eVFTLUROSqQsJIBx3RufrsPWmbxeY1hTGEtmQqOvIceaZK0MgD4l45Anb18KEoGXa02rWUSPcIzzclTIy0lwqU0c80uIz1z/cOngW7Jp/TMlLyVaYiRpEdXA8lyOFJCuZCVHZQxg5HlyOwdu8i1uNxLlaJDCp8h1CIrkZwEyMqGUnHxJ4eInPIAmi13kLHBDikB58nvHklP4lH0/UVDegMSn3Zrpiw1hqO2cPPAfD/AEpH82Pp9KzvUntHtkFx+32hwJhxv4zjSu+8s8kNnxP4lnkOW9N+0nUUjto+jNMkmXJwh5YO6UnxPirck9B86qv+h2JGtoViYBEKDEbdlvY3dKt1Z81EgAdAKrrciuW3N6jpv9UvP0NsYPfBDvRvt4sR1Xc3nGkpeQ3bYjQwlOSe+B5YwCdyd6vGmLSzonSku5XBAXclMqflOL3OcZCM8+ZGfE5qdrK72yysWhiYygtOTWuBvkG0IPx/7dqFe2W4e66STHSoccx9KMg54kp7x9M8NUn2m3KVVSj0xk3+y8fU6VBQ22+UVL2MyVyvaSiZKWCtTMh1xaz1Kdzn1rUtRa3RBv4iqhxpVvbCVKdB4lEnfKTy2rEPZsiI7qZtmfJejRnmnG1utEApynr5HGDW4QvZ9YZYUYt1ff4ccXZOIIH0G1epntfdiTiqhf5Lt/seastduSwZrBaVb3/vJEZKgFIJx9834KHUcj6UxomBcbPc1oTBEq3PkLROZUE7EbK57jxHQ0rppnR1heaF1fm8biSpHEtRzg7nYc9xUS8vspsEeRpS5y41qYeLElsKVlvP49+9jfxxWHZ8nTH79ftxb6X5a4/svE5tpi4g259pueoFxUUrA7cDmcdDy369a8unFqDTM+LEWpp95hbZBylSTjBB8Oo8qps7REy2xWLrZpz024NrS7kn4046ePqdxmrgl15lmLeS0pkvpbMtlQwUEgDJHiOR8vlW2MnLuiuurhBJwltDV1v9ks1oLDa2+Psuyj25kAuqOMJQGxuPDwHWidrjvmxQ2LmMyhHQl7r3wkZx60xeJb8NtiRbLQJ8l5XZghaW+zyCQVKO4TtvjPyoIwu+C6OSrjP7aZCWkG2Qm8NFlwgFQz3lq65JAHCdt6yNBYrQ4tAcgvH7xg4Rn8SDy+mCKI5GTsaGXJJiyWJqeSFcDn9p5/sf9tE0kAfFQA5tPb3txR3THQEjPid/8UTKRjHShtnwsyngQQ4+rBHIgHA/SiWaAGRrHaIM1yfFtkKPKcB432mEpWfUDrQK9Xdq12y66gfHdQkoaz1Sk8h/cr9BVmur/YW+Q6DgpQaxz25TjB0/arM2d3SFLA68IB/NSh9K58nlKH+3H1/gyh3Insmtr06RcNU3H7yRJcU2yVDPmsj68P1q22K5wZ+oL81GaSJEZ1ppxeclaUpI9MHIpyzMt6b0fHStOBBhFxZPVXDxH86xTQepTZ9WomS1ZjS1luWcfhWc8Xod68yqJeoSvsh44Xy/o7Ov2lH+Qh7YrmZmqzESr7qE0loD+o95X6ih95uV2vekLa7JaU5EtrioxkZzkkApCvMDbPpQTUEtdwvk+U58T0hxZ2xzVWxeye3R5Gg3GZbKXWZchwOIIyFAYH/4auLpwwMSuUl+HS/fuaY7tm9GTaS/4qM5x2av0rUtIane02+59wH47wHaNBWFZHUVV7lpB/S2o0lBU7b3kq7B4jltnhV5/rUmt/vxs1ZW9pl96djxnjOFi4bLDrHU/wDqSSypEcsNMJISFKyok4yT9Klez0GVKnWx5pa4k9goWrgJSlYHdJPQ4z9BVTrZPZoqOdKMBkjjC1h0A7hec7+mDWde5T3s2Z3TjYvRBcbB+jNSx4MNNlvMhLUyK+YyCvPeA2Sc8h4b1eltoeZUh1KVJUCCCMgg8wfKsa9pURMTVLrgPC3JbS7k7AHko/lWn6Refkabtzsri7VTCeIkYJ8D9K6ISe3FlNmUQVcb4v8AF4H7GtSGnYThJXFcKMk/En8J+hFEwhIJISATz2oYQWNQcWO5IY3/ALkn/BFFMithXEecwHojrRAwpJFM2txT0BlXNQHAonxG37VNVgjBxQq2vtxxJZW62nhfVgE42IB/egGrGHBYkqZ4A5hRBXyzxHnihQ1BKa01Y7lKSVIlBJmOx2uJSAUE5SgZJGRvjJA3xsaNWVtSbc7HKgFoWtviG+DxGmI2nG40S0tNyFF21ghh0pG4KeEgjlyPOgIyZzlw0kmYtxlwvbpW0oKStHEQk7bZxjI6HNZn7a7XOl6ysqxDfVC7iC8EEoCivcE9Nsc61SRambbp+RHjkkAreUTzUpSionbluaMJKXmkuJ5LSFD6Vrsr6+fJKejNvaI+YuiryoZGWuzHTmoCvn+wtdve7eyRs5JbTj/cK+jdWoaueroGn5rSVW2Q0VPtgY7RXexk+RGfnWYXHTUPT+pFoZbPawpIU0SokEDCk5HyxVZhYv2KicG9tss1izyZLp/LY/7XNGlp1y/21rLa1Ey0JHwq/n+R61cPZa32ehLcMHiWXFf+s/4oWdZz1oUh+NEdQsYWlSDhQ6jGeRpq1apXaYDcKJBaTHaKuBBcUeEEk4z5Zqqyasu7DVE1tp9/gdUfTrY2dSRZNd/8DWB1dRWdkj8qJav1o+7ZlIMJsfep34yfGqIdVvbgRm8+ZNd3pWHbVR0zXk668qvFXRbwy1cjg86n2m9XG0LcNvluMpWO8kAEHzweuOtAdUm7aeMZa47C4sppLjL6Wzg5AJSfAjNWj2bW+NqOzvTbigqcRJLaQhRSnhCUnl8zXRdfHHq95vaMpeoY1u4SW9/At+uAJN70zJjgOh9QTnGQsZSTn0JrQwpthHDlKANgOQFYd7VpcjT1rsrVnkOxOB10IKFnKRgbAncV17GJUmVAu8mbIdfPbN991wrOySeZqXnpYn2qK7/XRQ3Prcavy2ahAvMO+yoUuApSmUSH2Asp4eIpwDjyyK5dvLzeqEw356GGFL4ENOQVgOq4c4S8e7nrw89jQT2ZMcGnrESCFPJkSzkbDjc2/KrVLs7899szZgcjsy0SWmktBJBRulJV1AVvyztVot65OJkew6gauzwcDrTbLynBFaweJ5KDgrzy6fCOQ5+Qa+K4brICFEbpzvzPCKNwdNNRVW5vt1rj211x2K2RukqSpO56gBagPmPCor9scuM2W8FNgB3gAVzGEp8vGpAXt/3c6Y0NgXAsAdcjnRKhcs+7XKNIPwODslfPmP3omCCMjwoDmQ2l1lbahkKSRQ6wulVuS0s/eR1Fpef6eX5Yoi84lttTi1BKEDiUo8gBQUPtxp6JTTiVQ5yRlaDlIV+FWfAjbPyoDMEzJbGvWVXB9alsTygFw/ClStgPAYNXHW2i485mXc4ZcRNx2ikE5S5gcsHlsOlM6msUTULM64QA4zd4mULa8VJ3TxDzHI+dd3fWqoumoMtiMXhOYIDnFs24BuD8t/pWlRS2mXTunZKuVPDXDMqByKVe4357Y514CFAFKgQeRG9cbWux6TwCtTtOO2lfAgq4FhS8DOBvv8uVUnH1NbXolKV3ktuIStC47iVIUAQobbEVXtd+zxdtlouNmbU5b3HUhxobljJ/NPn0qKvUKoXOifD8fE816vU3f1I1KTaod3sDdvuDXGyuOgHxSrhGFDzFDNAWYaet821LfQ66zMUo8PPhUlHASOmQKs6UFIDeMlICRjxG1YlI1iu1e0y43BtRXDW/2DredlNpwnPzGMivMYdV2ZXdTF8d/ns0zca3FhD25yQqXaYgOS204tQHmoAfoaJaEjOwfZm8Y6SJd0eW1HHUrXhtH/yPyBqm62lK1Xr5Ue3q7VClojR1DkQNs/LOTWy2uAmH7miMgKjWhHYREnk9KKSkq+SAVEnxUfCr2vHaopxfm/0XP/Tlc/vSmWbTkNqM6pmOD7tBZbhsnxCBgn61YKBqudp05Fjx7rcosRa05HvDyUKWepx13oww+3IaS6w4hxtY4krQrIUPEGr05jp1XC2o+AqBZkgwy6rYuuKX88nb8qV7eLcQtt7uukIQPM7CpTDKWGG2UjIQkJzQDc+MZcRbQPCs7pVjkobg/WoJurrdndlNwnJDzCe/GaI4zjmE52J5/Six3GOdCpg+z5gmIGGHTh4dEqPI+uw+ePGhCKjrBNzuMeLAlvITKuy+wiQGVHs2W8ZW66rmspTvjZOcbHGauMe0Qolkj2llITFZaDTYPgB+tBNSwbRCnK1Nd7tOipSwI6VNOcKEozkpBSMgqIHIjJwKC2vSv+pZrV0ucWTBtraw5FjPPuGTIPRx5ZUSkdQgY86Ehh9ic1NCoamU3Ztvs09uSETWhyCiOS07748+ROK0m1z5abjabhbXbezJcMmM6o8TTLvNXeHJJ3+taHeG4PuRduD7bDTfCQ+44E9mc7HiPI561F97diIMe8IDsdY4UyUo4kkHosdPny+VYuO+50U5Mq/BR9N6JlsXmLIniDMhpJKg29kHbY46jNWrVOkIN0tjvukVpmclBLK0AIJV0B6YNBn9FWyNKVJbafdtz/eSuI+QpnPkPiR8tx+ga56dvrMpS7BNkzoRPcLUw8ST4K35+f5Vq6emOtFg7nfap+7p/wDvie2HT10sl9bVPjBLbjSwFoVxJB22zRfWE77O0tdJQWUKTHUEKBwQo7DHnnFEoOnJNsYVJl3SdLcKQA087lCM89up86z72z3UM2mLaGcl6W4HFJH/AIaeX1UfyrzWZjOz1SEfHD+QyMn3IuTe2dab9ozUnSk5+4uJTc4LB57dv0SR55IyKz/QOnXdS6hT2yVGKyrtpS/IH4fmTtVw0poNtFhmRrihP21cmOFpgp4lRm9iFKAGUknHh4CrtaNMRrDbkWsKW0yoBT7bW8mYf6iP4aOnjjbbrZVVxr92OItOT7+F+hwSk3pzIFm0ozF1RedQOhDCXFq7FYGQwg4Clp/qUchI/wCTcEqRbLe5dHITxbjt8MSE2njWc+Q5qUdyfn55nQrYtwtOS20tNM47GI2O43jYE+Jx9OgFMzZcyzXYS57yHLQ9hoFI4RDVnuqV4pVnBUfhOOhNWOPR7S3J7lrTZplJN8DWmhp+9wXJcf3a4OunEtb7Q7QL6pWlQynHIJ6V5pa1Cw3q6W6CkotakNyGGc91hauILSnwScA48zXeo9LNTH13W1OuW+9IR3JUfA7XHJLieS09N6da95gwW2pSm5F3lpHbqSMJUvG+PBIGfQZ610mBMbJnXUObdjF5HxWR+w/93lRMDPLao8GKmHGSyk8RG61EbqV1JqTQhnlcuoS42pCxxJUMEeINdUqAClhMZJgTx20Jw4QtzfbmAfMePXHjTt6uj8FtpMSC7KefWENqB4WkKPIrV+EeYHlzNEn2UPtFt1IUhWxBoUFSbTs8VPQxkh38TY/q/wAj1oCkawtFzlzrdb704xPVdZjTba0ZQmKhPfdSls55hJ7/AD3xWgX6c3arLKnOtpWzGaLq0qUE91IycHx/eh5tImamg3tEztWozLiEx1YIQpzHfSeedsYORjlQr2gSEXN22aVYcQXrjKSZCSTlMdvvryOe+APWhJLgOwpRiKjGVaJc1ntmmF4HaAjPLdJIByRzqaYMxErt1R4j7mcl1ALSz5Ejn60FZMm/azTHmluGNPrD6IzZKlSS4gpS5xdEAFQ4dznn0qbryNLbgIvNtXJU/bVh5cdp5SUyWQcrQQDgnGSPMUAUfflyGy27bCQeeHh/igremYv2ku4psbC5xwTJlSFOLHy/l9Keizl6mucd+0Tn2rVGRxuvMqAElagClsZzskbqPjhPjTOoA5H1tp1SpD3uc0vsOx+1PZlwI4kHHLOxFYOuHV1a5J2wvHtMkJKTIbitKOVNxEBGfmeZPnzqJpq7WSZPuEC3hSJkJ0oeS8nCl4JHGDzUnIIzVj3IPiazv/Ts+5PTLhDuTMGVbrhKVCdS1kglZJQ6onds53SB51kkl2IJutNONLmIvjj1zcjtgplMsTHEFtrY9o2En8PMpwcjPUCnRo0SIvHC1VfTHfb2S5JRIbcSoeC0kEEGi+mLy9e7aH5VvkQpDZ4HUuJIQpQOCW1fiTtkHwxTMNmHYw5EtaFvPvLU4GwrITkk4SCcJSM8tgPyqQO2mO5p6ysQXpzlwdaHA044gBa0/hBxzIGBmptuhrbcXJkqKn3NsZyG0/yj9zSgwVocMiYsOyCTjHwtjwHj5mp9CBUqVKhAqVKlQCpH5A0qVCQa5aw24Xbev3dfPgxltXp09KYdkFCmzdYABQrKHgniAPiCBkeuPWjPWveEAnrnnmgK9Mt7M+6xLzbJjbM1hBZORlDzSiCULHzAII5HxzRqYXfdV+6NtvO4PCla+FJPmd6ZftsN1RUqOgKxniR3T+VR5MDsGlrZlSU8KSQCsKGceYNAiJoO1ybHpWDbZrbTb8dJSvs1hSVqJJJBwOprnV9on3RdpctgjB+DORLC31qSnCQoFPdBO4VQxd4uCHCkSjgHG6E7/lU60vSri8tL8t0JTnAQEj9qEhKI1cfe+3uUqN2SWilMeOlQTkndSiTk7AAbDG/jUaJ9n2x2UYq35D8p1TriSsuZUT0T0HpU5NrjlCS8XXiRk9o4SD6cqksttsAJYaQ2D0QnFAQA1cZ2Q7/0NjwwCs+XMgfn6VNhwmIiClhJSVbrUd1LPmetPnAVgAV7QjYqVKlQgVKlS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7" name="AutoShape 10" descr="data:image/jpg;base64,/9j/4AAQSkZJRgABAQAAAQABAAD/2wBDAAkGBwgHBgkIBwgKCgkLDRYPDQwMDRsUFRAWIB0iIiAdHx8kKDQsJCYxJx8fLT0tMTU3Ojo6Iys/RD84QzQ5Ojf/2wBDAQoKCg0MDRoPDxo3JR8lNzc3Nzc3Nzc3Nzc3Nzc3Nzc3Nzc3Nzc3Nzc3Nzc3Nzc3Nzc3Nzc3Nzc3Nzc3Nzc3Nzf/wAARCACMAIwDASIAAhEBAxEB/8QAHAAAAQUBAQEAAAAAAAAAAAAABQADBAYHAgEI/8QAQxAAAQMDAgMFBQYFAgILAAAAAQIDBAAFEQYhEjFBEyJRYYEHFDJxkRUjQqGxwTNSYnLRFoI18CQ0Q0RTkqKywuHx/8QAGgEBAAIDAQAAAAAAAAAAAAAAAAEFAgMEBv/EAC4RAAICAgEDAgMIAwEAAAAAAAABAgMEESESMUEFE2GB0RQiMlFxkaHxI1Kx8P/aAAwDAQACEQMRAD8A22lSpUMRUqROOdQp9wbjENoSXZB3S0k4Pqeg39elCSYpSQCVFIGNyT0ocq7NOKKITSpJ5ZGyP/MefpmuEQHpag7c3OPfKWQO4n06n505GnsSYclyzBt9TK1NAFRSFOJ5pJ+e2aE6EEXR/wCN1qOn+VtGT9T/AIr024L/AI8x9zi24S5wjz2GKDaZ1F9rogSHZ7QXLZJMJtknsV9UqXzCgQob4z4UKvKVN3zVUZMKTNLtuYkMssklSV99BKN9jsDtg7UBbDYLdjdkk9SVKz+tcNWmClavdXVtrAwrs3zt+e1N6anR5enIqk3JEwNsJbekjKSVJThZUDuk5ByDuOtBtNM/Y91iWW5R23XmmHV264t/94ayOJK/6xxJyeSuYoCw+4zG8iPPWrwDoC/zxmuffZ0X/rcUOo/nYVjHof8ANDtNrdmXnUM3tnVMIm+6sNFZKE9mgBRA8Ssqz8q5+2blEvP2Utlu5KTFMp1TADSmk8WEjBOCTvgZHwmgDsOdGlhQZdytIypCtlJ+YO4qSDnlQ1yPEuTDDwQpla0hbZPcWjIz8wd98U37zLtyuGcFPx8bPAZUn+4Dn6DPkaEaC1KuUOIcSFtqCkkZCknIPrXVCBUqVKgFSpcudQrnMVHZCWU8Uh3ZpJ8epPy/+qEnk2WvtDGh4VII3P8AIPH5+H1O1QpT0DTVtdnzlKCAQXXlAqUSTjJ+vM4wPAVPt8FMNjBUVOK3WtfNRPPJoULkYDyoV/fjvRpKylqSMJR3v+ycSTtzwDuFdcHmJPb6zdxIj3OzSBISyk8ducUEtyEnqFjkvwJyn5ZzTWk7tGuU28e69ogpebcdYdQUuMrU2ElKknkcoz4b86c09b51mkyLakB2yoSFw3Fud9oHOWf6kp6EkYBA3xmpj9wbRJWzbo4flqxxlAACR041ch/zigBlvsV0i/a0dqY3Dgy5Tj7RZRl5vjHewonhHeyobHGaIvNWiNdVXN58Jmdj2HEXD8Gc4xnHPehN5uEeAwuReZqnQn4mYyuzaT5KUT+/pVYlawDctECzQY4uLu6IjTIcdA6KcWrAQPmM+Vc8sqteTNQbLv29gTJfkIZY7WQOF5xLP8QdeLx9a9hP2KO8HGSy26lvsklZIKUc+FOeQ2HLwHhVGterb3I11E025dW3HeBxUpbTKeBtQQVJQnbKsbZO3XlzotcdWy7dclW6/NJjlKsNygxxtODoSknI9Ca2RsUl1GUKJ2NqPdFsskCHb4S2Lc6VtrcW6StzjPEo8SjnnzJqNpy1y4c67zrl2SpU2SFBbSiUhpKQltIzvtvnzJqryNQW6FJabuEb3ftk9ozNtrhLbifHh6eY3xVjt91cVGEiI+3c4OM8bAHaI+af8fSslJPgTosglJrgh61kMsXnTBcDqiJriuBpKlLUA0vYBO5GSnblyzRy2vzpnbGdbxFZP8ALdCnFDrxpGyTnlgn0pmHDtsu6C+RjxyVsdjxcWQE5zsOm/h4b0XJCEknbHnWRqBJjuWt5T0dJMZaip1roOe6R0P6/nRNh1D7SXGlBSFbgjrQqHqiz3J1TMSSXUhXD2waV2Kj4BeOE+hr1YNpmF0ZMR4/eDOzav5h+/wBehoQF6VKlQHilhKck7YJKvDFCoJ7dx66SThABLfF+Fsbj/Pr5U7eVFTLUROSqQsJIBx3RufrsPWmbxeY1hTGEtmQqOvIceaZK0MgD4l45Anb18KEoGXa02rWUSPcIzzclTIy0lwqU0c80uIz1z/cOngW7Jp/TMlLyVaYiRpEdXA8lyOFJCuZCVHZQxg5HlyOwdu8i1uNxLlaJDCp8h1CIrkZwEyMqGUnHxJ4eInPIAmi13kLHBDikB58nvHklP4lH0/UVDegMSn3Zrpiw1hqO2cPPAfD/AEpH82Pp9KzvUntHtkFx+32hwJhxv4zjSu+8s8kNnxP4lnkOW9N+0nUUjto+jNMkmXJwh5YO6UnxPirck9B86qv+h2JGtoViYBEKDEbdlvY3dKt1Z81EgAdAKrrciuW3N6jpv9UvP0NsYPfBDvRvt4sR1Xc3nGkpeQ3bYjQwlOSe+B5YwCdyd6vGmLSzonSku5XBAXclMqflOL3OcZCM8+ZGfE5qdrK72yysWhiYygtOTWuBvkG0IPx/7dqFe2W4e66STHSoccx9KMg54kp7x9M8NUn2m3KVVSj0xk3+y8fU6VBQ22+UVL2MyVyvaSiZKWCtTMh1xaz1Kdzn1rUtRa3RBv4iqhxpVvbCVKdB4lEnfKTy2rEPZsiI7qZtmfJejRnmnG1utEApynr5HGDW4QvZ9YZYUYt1ff4ccXZOIIH0G1epntfdiTiqhf5Lt/seastduSwZrBaVb3/vJEZKgFIJx9834KHUcj6UxomBcbPc1oTBEq3PkLROZUE7EbK57jxHQ0rppnR1heaF1fm8biSpHEtRzg7nYc9xUS8vspsEeRpS5y41qYeLElsKVlvP49+9jfxxWHZ8nTH79ftxb6X5a4/svE5tpi4g259pueoFxUUrA7cDmcdDy369a8unFqDTM+LEWpp95hbZBylSTjBB8Oo8qps7REy2xWLrZpz024NrS7kn4046ePqdxmrgl15lmLeS0pkvpbMtlQwUEgDJHiOR8vlW2MnLuiuurhBJwltDV1v9ks1oLDa2+Psuyj25kAuqOMJQGxuPDwHWidrjvmxQ2LmMyhHQl7r3wkZx60xeJb8NtiRbLQJ8l5XZghaW+zyCQVKO4TtvjPyoIwu+C6OSrjP7aZCWkG2Qm8NFlwgFQz3lq65JAHCdt6yNBYrQ4tAcgvH7xg4Rn8SDy+mCKI5GTsaGXJJiyWJqeSFcDn9p5/sf9tE0kAfFQA5tPb3txR3THQEjPid/8UTKRjHShtnwsyngQQ4+rBHIgHA/SiWaAGRrHaIM1yfFtkKPKcB432mEpWfUDrQK9Xdq12y66gfHdQkoaz1Sk8h/cr9BVmur/YW+Q6DgpQaxz25TjB0/arM2d3SFLA68IB/NSh9K58nlKH+3H1/gyh3Insmtr06RcNU3H7yRJcU2yVDPmsj68P1q22K5wZ+oL81GaSJEZ1ppxeclaUpI9MHIpyzMt6b0fHStOBBhFxZPVXDxH86xTQepTZ9WomS1ZjS1luWcfhWc8Xod68yqJeoSvsh44Xy/o7Ov2lH+Qh7YrmZmqzESr7qE0loD+o95X6ih95uV2vekLa7JaU5EtrioxkZzkkApCvMDbPpQTUEtdwvk+U58T0hxZ2xzVWxeye3R5Gg3GZbKXWZchwOIIyFAYH/4auLpwwMSuUl+HS/fuaY7tm9GTaS/4qM5x2av0rUtIane02+59wH47wHaNBWFZHUVV7lpB/S2o0lBU7b3kq7B4jltnhV5/rUmt/vxs1ZW9pl96djxnjOFi4bLDrHU/wDqSSypEcsNMJISFKyok4yT9Klez0GVKnWx5pa4k9goWrgJSlYHdJPQ4z9BVTrZPZoqOdKMBkjjC1h0A7hec7+mDWde5T3s2Z3TjYvRBcbB+jNSx4MNNlvMhLUyK+YyCvPeA2Sc8h4b1eltoeZUh1KVJUCCCMgg8wfKsa9pURMTVLrgPC3JbS7k7AHko/lWn6Refkabtzsri7VTCeIkYJ8D9K6ISe3FlNmUQVcb4v8AF4H7GtSGnYThJXFcKMk/En8J+hFEwhIJISATz2oYQWNQcWO5IY3/ALkn/BFFMithXEecwHojrRAwpJFM2txT0BlXNQHAonxG37VNVgjBxQq2vtxxJZW62nhfVgE42IB/egGrGHBYkqZ4A5hRBXyzxHnihQ1BKa01Y7lKSVIlBJmOx2uJSAUE5SgZJGRvjJA3xsaNWVtSbc7HKgFoWtviG+DxGmI2nG40S0tNyFF21ghh0pG4KeEgjlyPOgIyZzlw0kmYtxlwvbpW0oKStHEQk7bZxjI6HNZn7a7XOl6ysqxDfVC7iC8EEoCivcE9Nsc61SRambbp+RHjkkAreUTzUpSionbluaMJKXmkuJ5LSFD6Vrsr6+fJKejNvaI+YuiryoZGWuzHTmoCvn+wtdve7eyRs5JbTj/cK+jdWoaueroGn5rSVW2Q0VPtgY7RXexk+RGfnWYXHTUPT+pFoZbPawpIU0SokEDCk5HyxVZhYv2KicG9tss1izyZLp/LY/7XNGlp1y/21rLa1Ey0JHwq/n+R61cPZa32ehLcMHiWXFf+s/4oWdZz1oUh+NEdQsYWlSDhQ6jGeRpq1apXaYDcKJBaTHaKuBBcUeEEk4z5Zqqyasu7DVE1tp9/gdUfTrY2dSRZNd/8DWB1dRWdkj8qJav1o+7ZlIMJsfep34yfGqIdVvbgRm8+ZNd3pWHbVR0zXk668qvFXRbwy1cjg86n2m9XG0LcNvluMpWO8kAEHzweuOtAdUm7aeMZa47C4sppLjL6Wzg5AJSfAjNWj2bW+NqOzvTbigqcRJLaQhRSnhCUnl8zXRdfHHq95vaMpeoY1u4SW9/At+uAJN70zJjgOh9QTnGQsZSTn0JrQwpthHDlKANgOQFYd7VpcjT1rsrVnkOxOB10IKFnKRgbAncV17GJUmVAu8mbIdfPbN991wrOySeZqXnpYn2qK7/XRQ3Prcavy2ahAvMO+yoUuApSmUSH2Asp4eIpwDjyyK5dvLzeqEw356GGFL4ENOQVgOq4c4S8e7nrw89jQT2ZMcGnrESCFPJkSzkbDjc2/KrVLs7899szZgcjsy0SWmktBJBRulJV1AVvyztVot65OJkew6gauzwcDrTbLynBFaweJ5KDgrzy6fCOQ5+Qa+K4brICFEbpzvzPCKNwdNNRVW5vt1rj211x2K2RukqSpO56gBagPmPCor9scuM2W8FNgB3gAVzGEp8vGpAXt/3c6Y0NgXAsAdcjnRKhcs+7XKNIPwODslfPmP3omCCMjwoDmQ2l1lbahkKSRQ6wulVuS0s/eR1Fpef6eX5Yoi84lttTi1BKEDiUo8gBQUPtxp6JTTiVQ5yRlaDlIV+FWfAjbPyoDMEzJbGvWVXB9alsTygFw/ClStgPAYNXHW2i485mXc4ZcRNx2ikE5S5gcsHlsOlM6msUTULM64QA4zd4mULa8VJ3TxDzHI+dd3fWqoumoMtiMXhOYIDnFs24BuD8t/pWlRS2mXTunZKuVPDXDMqByKVe4357Y514CFAFKgQeRG9cbWux6TwCtTtOO2lfAgq4FhS8DOBvv8uVUnH1NbXolKV3ktuIStC47iVIUAQobbEVXtd+zxdtlouNmbU5b3HUhxobljJ/NPn0qKvUKoXOifD8fE816vU3f1I1KTaod3sDdvuDXGyuOgHxSrhGFDzFDNAWYaet821LfQ66zMUo8PPhUlHASOmQKs6UFIDeMlICRjxG1YlI1iu1e0y43BtRXDW/2DredlNpwnPzGMivMYdV2ZXdTF8d/ns0zca3FhD25yQqXaYgOS204tQHmoAfoaJaEjOwfZm8Y6SJd0eW1HHUrXhtH/yPyBqm62lK1Xr5Ue3q7VClojR1DkQNs/LOTWy2uAmH7miMgKjWhHYREnk9KKSkq+SAVEnxUfCr2vHaopxfm/0XP/Tlc/vSmWbTkNqM6pmOD7tBZbhsnxCBgn61YKBqudp05Fjx7rcosRa05HvDyUKWepx13oww+3IaS6w4hxtY4krQrIUPEGr05jp1XC2o+AqBZkgwy6rYuuKX88nb8qV7eLcQtt7uukIQPM7CpTDKWGG2UjIQkJzQDc+MZcRbQPCs7pVjkobg/WoJurrdndlNwnJDzCe/GaI4zjmE52J5/Six3GOdCpg+z5gmIGGHTh4dEqPI+uw+ePGhCKjrBNzuMeLAlvITKuy+wiQGVHs2W8ZW66rmspTvjZOcbHGauMe0Qolkj2llITFZaDTYPgB+tBNSwbRCnK1Nd7tOipSwI6VNOcKEozkpBSMgqIHIjJwKC2vSv+pZrV0ucWTBtraw5FjPPuGTIPRx5ZUSkdQgY86Ehh9ic1NCoamU3Ztvs09uSETWhyCiOS07748+ROK0m1z5abjabhbXbezJcMmM6o8TTLvNXeHJJ3+taHeG4PuRduD7bDTfCQ+44E9mc7HiPI561F97diIMe8IDsdY4UyUo4kkHosdPny+VYuO+50U5Mq/BR9N6JlsXmLIniDMhpJKg29kHbY46jNWrVOkIN0tjvukVpmclBLK0AIJV0B6YNBn9FWyNKVJbafdtz/eSuI+QpnPkPiR8tx+ga56dvrMpS7BNkzoRPcLUw8ST4K35+f5Vq6emOtFg7nfap+7p/wDvie2HT10sl9bVPjBLbjSwFoVxJB22zRfWE77O0tdJQWUKTHUEKBwQo7DHnnFEoOnJNsYVJl3SdLcKQA087lCM89up86z72z3UM2mLaGcl6W4HFJH/AIaeX1UfyrzWZjOz1SEfHD+QyMn3IuTe2dab9ozUnSk5+4uJTc4LB57dv0SR55IyKz/QOnXdS6hT2yVGKyrtpS/IH4fmTtVw0poNtFhmRrihP21cmOFpgp4lRm9iFKAGUknHh4CrtaNMRrDbkWsKW0yoBT7bW8mYf6iP4aOnjjbbrZVVxr92OItOT7+F+hwSk3pzIFm0ozF1RedQOhDCXFq7FYGQwg4Clp/qUchI/wCTcEqRbLe5dHITxbjt8MSE2njWc+Q5qUdyfn55nQrYtwtOS20tNM47GI2O43jYE+Jx9OgFMzZcyzXYS57yHLQ9hoFI4RDVnuqV4pVnBUfhOOhNWOPR7S3J7lrTZplJN8DWmhp+9wXJcf3a4OunEtb7Q7QL6pWlQynHIJ6V5pa1Cw3q6W6CkotakNyGGc91hauILSnwScA48zXeo9LNTH13W1OuW+9IR3JUfA7XHJLieS09N6da95gwW2pSm5F3lpHbqSMJUvG+PBIGfQZ610mBMbJnXUObdjF5HxWR+w/93lRMDPLao8GKmHGSyk8RG61EbqV1JqTQhnlcuoS42pCxxJUMEeINdUqAClhMZJgTx20Jw4QtzfbmAfMePXHjTt6uj8FtpMSC7KefWENqB4WkKPIrV+EeYHlzNEn2UPtFt1IUhWxBoUFSbTs8VPQxkh38TY/q/wAj1oCkawtFzlzrdb704xPVdZjTba0ZQmKhPfdSls55hJ7/AD3xWgX6c3arLKnOtpWzGaLq0qUE91IycHx/eh5tImamg3tEztWozLiEx1YIQpzHfSeedsYORjlQr2gSEXN22aVYcQXrjKSZCSTlMdvvryOe+APWhJLgOwpRiKjGVaJc1ntmmF4HaAjPLdJIByRzqaYMxErt1R4j7mcl1ALSz5Ejn60FZMm/azTHmluGNPrD6IzZKlSS4gpS5xdEAFQ4dznn0qbryNLbgIvNtXJU/bVh5cdp5SUyWQcrQQDgnGSPMUAUfflyGy27bCQeeHh/igremYv2ku4psbC5xwTJlSFOLHy/l9Keizl6mucd+0Tn2rVGRxuvMqAElagClsZzskbqPjhPjTOoA5H1tp1SpD3uc0vsOx+1PZlwI4kHHLOxFYOuHV1a5J2wvHtMkJKTIbitKOVNxEBGfmeZPnzqJpq7WSZPuEC3hSJkJ0oeS8nCl4JHGDzUnIIzVj3IPiazv/Ts+5PTLhDuTMGVbrhKVCdS1kglZJQ6onds53SB51kkl2IJutNONLmIvjj1zcjtgplMsTHEFtrY9o2En8PMpwcjPUCnRo0SIvHC1VfTHfb2S5JRIbcSoeC0kEEGi+mLy9e7aH5VvkQpDZ4HUuJIQpQOCW1fiTtkHwxTMNmHYw5EtaFvPvLU4GwrITkk4SCcJSM8tgPyqQO2mO5p6ysQXpzlwdaHA044gBa0/hBxzIGBmptuhrbcXJkqKn3NsZyG0/yj9zSgwVocMiYsOyCTjHwtjwHj5mp9CBUqVKhAqVKlQCpH5A0qVCQa5aw24Xbev3dfPgxltXp09KYdkFCmzdYABQrKHgniAPiCBkeuPWjPWveEAnrnnmgK9Mt7M+6xLzbJjbM1hBZORlDzSiCULHzAII5HxzRqYXfdV+6NtvO4PCla+FJPmd6ZftsN1RUqOgKxniR3T+VR5MDsGlrZlSU8KSQCsKGceYNAiJoO1ybHpWDbZrbTb8dJSvs1hSVqJJJBwOprnV9on3RdpctgjB+DORLC31qSnCQoFPdBO4VQxd4uCHCkSjgHG6E7/lU60vSri8tL8t0JTnAQEj9qEhKI1cfe+3uUqN2SWilMeOlQTkndSiTk7AAbDG/jUaJ9n2x2UYq35D8p1TriSsuZUT0T0HpU5NrjlCS8XXiRk9o4SD6cqksttsAJYaQ2D0QnFAQA1cZ2Q7/0NjwwCs+XMgfn6VNhwmIiClhJSVbrUd1LPmetPnAVgAV7QjYqVKlQgVKlS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8" name="AutoShape 12" descr="data:image/jpg;base64,/9j/4AAQSkZJRgABAQAAAQABAAD/2wBDAAkGBwgHBgkIBwgKCgkLDRYPDQwMDRsUFRAWIB0iIiAdHx8kKDQsJCYxJx8fLT0tMTU3Ojo6Iys/RD84QzQ5Ojf/2wBDAQoKCg0MDRoPDxo3JR8lNzc3Nzc3Nzc3Nzc3Nzc3Nzc3Nzc3Nzc3Nzc3Nzc3Nzc3Nzc3Nzc3Nzc3Nzc3Nzc3Nzf/wAARCACMAIwDASIAAhEBAxEB/8QAHAAAAQUBAQEAAAAAAAAAAAAABQADBAYHAgEI/8QAQxAAAQMDAgMFBQYFAgILAAAAAQIDBAAFEQYhEjFBEyJRYYEHFDJxkRUjQqGxwTNSYnLRFoI18CQ0Q0RTkqKywuHx/8QAGgEBAAIDAQAAAAAAAAAAAAAAAAEFAgMEBv/EAC4RAAICAgEDAgMIAwEAAAAAAAABAgMEESESMUEFE2GB0RQiMlFxkaHxI1Kx8P/aAAwDAQACEQMRAD8A22lSpUMRUqROOdQp9wbjENoSXZB3S0k4Pqeg39elCSYpSQCVFIGNyT0ocq7NOKKITSpJ5ZGyP/MefpmuEQHpag7c3OPfKWQO4n06n505GnsSYclyzBt9TK1NAFRSFOJ5pJ+e2aE6EEXR/wCN1qOn+VtGT9T/AIr024L/AI8x9zi24S5wjz2GKDaZ1F9rogSHZ7QXLZJMJtknsV9UqXzCgQob4z4UKvKVN3zVUZMKTNLtuYkMssklSV99BKN9jsDtg7UBbDYLdjdkk9SVKz+tcNWmClavdXVtrAwrs3zt+e1N6anR5enIqk3JEwNsJbekjKSVJThZUDuk5ByDuOtBtNM/Y91iWW5R23XmmHV264t/94ayOJK/6xxJyeSuYoCw+4zG8iPPWrwDoC/zxmuffZ0X/rcUOo/nYVjHof8ANDtNrdmXnUM3tnVMIm+6sNFZKE9mgBRA8Ssqz8q5+2blEvP2Utlu5KTFMp1TADSmk8WEjBOCTvgZHwmgDsOdGlhQZdytIypCtlJ+YO4qSDnlQ1yPEuTDDwQpla0hbZPcWjIz8wd98U37zLtyuGcFPx8bPAZUn+4Dn6DPkaEaC1KuUOIcSFtqCkkZCknIPrXVCBUqVKgFSpcudQrnMVHZCWU8Uh3ZpJ8epPy/+qEnk2WvtDGh4VII3P8AIPH5+H1O1QpT0DTVtdnzlKCAQXXlAqUSTjJ+vM4wPAVPt8FMNjBUVOK3WtfNRPPJoULkYDyoV/fjvRpKylqSMJR3v+ycSTtzwDuFdcHmJPb6zdxIj3OzSBISyk8ducUEtyEnqFjkvwJyn5ZzTWk7tGuU28e69ogpebcdYdQUuMrU2ElKknkcoz4b86c09b51mkyLakB2yoSFw3Fud9oHOWf6kp6EkYBA3xmpj9wbRJWzbo4flqxxlAACR041ch/zigBlvsV0i/a0dqY3Dgy5Tj7RZRl5vjHewonhHeyobHGaIvNWiNdVXN58Jmdj2HEXD8Gc4xnHPehN5uEeAwuReZqnQn4mYyuzaT5KUT+/pVYlawDctECzQY4uLu6IjTIcdA6KcWrAQPmM+Vc8sqteTNQbLv29gTJfkIZY7WQOF5xLP8QdeLx9a9hP2KO8HGSy26lvsklZIKUc+FOeQ2HLwHhVGterb3I11E025dW3HeBxUpbTKeBtQQVJQnbKsbZO3XlzotcdWy7dclW6/NJjlKsNygxxtODoSknI9Ca2RsUl1GUKJ2NqPdFsskCHb4S2Lc6VtrcW6StzjPEo8SjnnzJqNpy1y4c67zrl2SpU2SFBbSiUhpKQltIzvtvnzJqryNQW6FJabuEb3ftk9ozNtrhLbifHh6eY3xVjt91cVGEiI+3c4OM8bAHaI+af8fSslJPgTosglJrgh61kMsXnTBcDqiJriuBpKlLUA0vYBO5GSnblyzRy2vzpnbGdbxFZP8ALdCnFDrxpGyTnlgn0pmHDtsu6C+RjxyVsdjxcWQE5zsOm/h4b0XJCEknbHnWRqBJjuWt5T0dJMZaip1roOe6R0P6/nRNh1D7SXGlBSFbgjrQqHqiz3J1TMSSXUhXD2waV2Kj4BeOE+hr1YNpmF0ZMR4/eDOzav5h+/wBehoQF6VKlQHilhKck7YJKvDFCoJ7dx66SThABLfF+Fsbj/Pr5U7eVFTLUROSqQsJIBx3RufrsPWmbxeY1hTGEtmQqOvIceaZK0MgD4l45Anb18KEoGXa02rWUSPcIzzclTIy0lwqU0c80uIz1z/cOngW7Jp/TMlLyVaYiRpEdXA8lyOFJCuZCVHZQxg5HlyOwdu8i1uNxLlaJDCp8h1CIrkZwEyMqGUnHxJ4eInPIAmi13kLHBDikB58nvHklP4lH0/UVDegMSn3Zrpiw1hqO2cPPAfD/AEpH82Pp9KzvUntHtkFx+32hwJhxv4zjSu+8s8kNnxP4lnkOW9N+0nUUjto+jNMkmXJwh5YO6UnxPirck9B86qv+h2JGtoViYBEKDEbdlvY3dKt1Z81EgAdAKrrciuW3N6jpv9UvP0NsYPfBDvRvt4sR1Xc3nGkpeQ3bYjQwlOSe+B5YwCdyd6vGmLSzonSku5XBAXclMqflOL3OcZCM8+ZGfE5qdrK72yysWhiYygtOTWuBvkG0IPx/7dqFe2W4e66STHSoccx9KMg54kp7x9M8NUn2m3KVVSj0xk3+y8fU6VBQ22+UVL2MyVyvaSiZKWCtTMh1xaz1Kdzn1rUtRa3RBv4iqhxpVvbCVKdB4lEnfKTy2rEPZsiI7qZtmfJejRnmnG1utEApynr5HGDW4QvZ9YZYUYt1ff4ccXZOIIH0G1epntfdiTiqhf5Lt/seastduSwZrBaVb3/vJEZKgFIJx9834KHUcj6UxomBcbPc1oTBEq3PkLROZUE7EbK57jxHQ0rppnR1heaF1fm8biSpHEtRzg7nYc9xUS8vspsEeRpS5y41qYeLElsKVlvP49+9jfxxWHZ8nTH79ftxb6X5a4/svE5tpi4g259pueoFxUUrA7cDmcdDy369a8unFqDTM+LEWpp95hbZBylSTjBB8Oo8qps7REy2xWLrZpz024NrS7kn4046ePqdxmrgl15lmLeS0pkvpbMtlQwUEgDJHiOR8vlW2MnLuiuurhBJwltDV1v9ks1oLDa2+Psuyj25kAuqOMJQGxuPDwHWidrjvmxQ2LmMyhHQl7r3wkZx60xeJb8NtiRbLQJ8l5XZghaW+zyCQVKO4TtvjPyoIwu+C6OSrjP7aZCWkG2Qm8NFlwgFQz3lq65JAHCdt6yNBYrQ4tAcgvH7xg4Rn8SDy+mCKI5GTsaGXJJiyWJqeSFcDn9p5/sf9tE0kAfFQA5tPb3txR3THQEjPid/8UTKRjHShtnwsyngQQ4+rBHIgHA/SiWaAGRrHaIM1yfFtkKPKcB432mEpWfUDrQK9Xdq12y66gfHdQkoaz1Sk8h/cr9BVmur/YW+Q6DgpQaxz25TjB0/arM2d3SFLA68IB/NSh9K58nlKH+3H1/gyh3Insmtr06RcNU3H7yRJcU2yVDPmsj68P1q22K5wZ+oL81GaSJEZ1ppxeclaUpI9MHIpyzMt6b0fHStOBBhFxZPVXDxH86xTQepTZ9WomS1ZjS1luWcfhWc8Xod68yqJeoSvsh44Xy/o7Ov2lH+Qh7YrmZmqzESr7qE0loD+o95X6ih95uV2vekLa7JaU5EtrioxkZzkkApCvMDbPpQTUEtdwvk+U58T0hxZ2xzVWxeye3R5Gg3GZbKXWZchwOIIyFAYH/4auLpwwMSuUl+HS/fuaY7tm9GTaS/4qM5x2av0rUtIane02+59wH47wHaNBWFZHUVV7lpB/S2o0lBU7b3kq7B4jltnhV5/rUmt/vxs1ZW9pl96djxnjOFi4bLDrHU/wDqSSypEcsNMJISFKyok4yT9Klez0GVKnWx5pa4k9goWrgJSlYHdJPQ4z9BVTrZPZoqOdKMBkjjC1h0A7hec7+mDWde5T3s2Z3TjYvRBcbB+jNSx4MNNlvMhLUyK+YyCvPeA2Sc8h4b1eltoeZUh1KVJUCCCMgg8wfKsa9pURMTVLrgPC3JbS7k7AHko/lWn6Refkabtzsri7VTCeIkYJ8D9K6ISe3FlNmUQVcb4v8AF4H7GtSGnYThJXFcKMk/En8J+hFEwhIJISATz2oYQWNQcWO5IY3/ALkn/BFFMithXEecwHojrRAwpJFM2txT0BlXNQHAonxG37VNVgjBxQq2vtxxJZW62nhfVgE42IB/egGrGHBYkqZ4A5hRBXyzxHnihQ1BKa01Y7lKSVIlBJmOx2uJSAUE5SgZJGRvjJA3xsaNWVtSbc7HKgFoWtviG+DxGmI2nG40S0tNyFF21ghh0pG4KeEgjlyPOgIyZzlw0kmYtxlwvbpW0oKStHEQk7bZxjI6HNZn7a7XOl6ysqxDfVC7iC8EEoCivcE9Nsc61SRambbp+RHjkkAreUTzUpSionbluaMJKXmkuJ5LSFD6Vrsr6+fJKejNvaI+YuiryoZGWuzHTmoCvn+wtdve7eyRs5JbTj/cK+jdWoaueroGn5rSVW2Q0VPtgY7RXexk+RGfnWYXHTUPT+pFoZbPawpIU0SokEDCk5HyxVZhYv2KicG9tss1izyZLp/LY/7XNGlp1y/21rLa1Ey0JHwq/n+R61cPZa32ehLcMHiWXFf+s/4oWdZz1oUh+NEdQsYWlSDhQ6jGeRpq1apXaYDcKJBaTHaKuBBcUeEEk4z5Zqqyasu7DVE1tp9/gdUfTrY2dSRZNd/8DWB1dRWdkj8qJav1o+7ZlIMJsfep34yfGqIdVvbgRm8+ZNd3pWHbVR0zXk668qvFXRbwy1cjg86n2m9XG0LcNvluMpWO8kAEHzweuOtAdUm7aeMZa47C4sppLjL6Wzg5AJSfAjNWj2bW+NqOzvTbigqcRJLaQhRSnhCUnl8zXRdfHHq95vaMpeoY1u4SW9/At+uAJN70zJjgOh9QTnGQsZSTn0JrQwpthHDlKANgOQFYd7VpcjT1rsrVnkOxOB10IKFnKRgbAncV17GJUmVAu8mbIdfPbN991wrOySeZqXnpYn2qK7/XRQ3Prcavy2ahAvMO+yoUuApSmUSH2Asp4eIpwDjyyK5dvLzeqEw356GGFL4ENOQVgOq4c4S8e7nrw89jQT2ZMcGnrESCFPJkSzkbDjc2/KrVLs7899szZgcjsy0SWmktBJBRulJV1AVvyztVot65OJkew6gauzwcDrTbLynBFaweJ5KDgrzy6fCOQ5+Qa+K4brICFEbpzvzPCKNwdNNRVW5vt1rj211x2K2RukqSpO56gBagPmPCor9scuM2W8FNgB3gAVzGEp8vGpAXt/3c6Y0NgXAsAdcjnRKhcs+7XKNIPwODslfPmP3omCCMjwoDmQ2l1lbahkKSRQ6wulVuS0s/eR1Fpef6eX5Yoi84lttTi1BKEDiUo8gBQUPtxp6JTTiVQ5yRlaDlIV+FWfAjbPyoDMEzJbGvWVXB9alsTygFw/ClStgPAYNXHW2i485mXc4ZcRNx2ikE5S5gcsHlsOlM6msUTULM64QA4zd4mULa8VJ3TxDzHI+dd3fWqoumoMtiMXhOYIDnFs24BuD8t/pWlRS2mXTunZKuVPDXDMqByKVe4357Y514CFAFKgQeRG9cbWux6TwCtTtOO2lfAgq4FhS8DOBvv8uVUnH1NbXolKV3ktuIStC47iVIUAQobbEVXtd+zxdtlouNmbU5b3HUhxobljJ/NPn0qKvUKoXOifD8fE816vU3f1I1KTaod3sDdvuDXGyuOgHxSrhGFDzFDNAWYaet821LfQ66zMUo8PPhUlHASOmQKs6UFIDeMlICRjxG1YlI1iu1e0y43BtRXDW/2DredlNpwnPzGMivMYdV2ZXdTF8d/ns0zca3FhD25yQqXaYgOS204tQHmoAfoaJaEjOwfZm8Y6SJd0eW1HHUrXhtH/yPyBqm62lK1Xr5Ue3q7VClojR1DkQNs/LOTWy2uAmH7miMgKjWhHYREnk9KKSkq+SAVEnxUfCr2vHaopxfm/0XP/Tlc/vSmWbTkNqM6pmOD7tBZbhsnxCBgn61YKBqudp05Fjx7rcosRa05HvDyUKWepx13oww+3IaS6w4hxtY4krQrIUPEGr05jp1XC2o+AqBZkgwy6rYuuKX88nb8qV7eLcQtt7uukIQPM7CpTDKWGG2UjIQkJzQDc+MZcRbQPCs7pVjkobg/WoJurrdndlNwnJDzCe/GaI4zjmE52J5/Six3GOdCpg+z5gmIGGHTh4dEqPI+uw+ePGhCKjrBNzuMeLAlvITKuy+wiQGVHs2W8ZW66rmspTvjZOcbHGauMe0Qolkj2llITFZaDTYPgB+tBNSwbRCnK1Nd7tOipSwI6VNOcKEozkpBSMgqIHIjJwKC2vSv+pZrV0ucWTBtraw5FjPPuGTIPRx5ZUSkdQgY86Ehh9ic1NCoamU3Ztvs09uSETWhyCiOS07748+ROK0m1z5abjabhbXbezJcMmM6o8TTLvNXeHJJ3+taHeG4PuRduD7bDTfCQ+44E9mc7HiPI561F97diIMe8IDsdY4UyUo4kkHosdPny+VYuO+50U5Mq/BR9N6JlsXmLIniDMhpJKg29kHbY46jNWrVOkIN0tjvukVpmclBLK0AIJV0B6YNBn9FWyNKVJbafdtz/eSuI+QpnPkPiR8tx+ga56dvrMpS7BNkzoRPcLUw8ST4K35+f5Vq6emOtFg7nfap+7p/wDvie2HT10sl9bVPjBLbjSwFoVxJB22zRfWE77O0tdJQWUKTHUEKBwQo7DHnnFEoOnJNsYVJl3SdLcKQA087lCM89up86z72z3UM2mLaGcl6W4HFJH/AIaeX1UfyrzWZjOz1SEfHD+QyMn3IuTe2dab9ozUnSk5+4uJTc4LB57dv0SR55IyKz/QOnXdS6hT2yVGKyrtpS/IH4fmTtVw0poNtFhmRrihP21cmOFpgp4lRm9iFKAGUknHh4CrtaNMRrDbkWsKW0yoBT7bW8mYf6iP4aOnjjbbrZVVxr92OItOT7+F+hwSk3pzIFm0ozF1RedQOhDCXFq7FYGQwg4Clp/qUchI/wCTcEqRbLe5dHITxbjt8MSE2njWc+Q5qUdyfn55nQrYtwtOS20tNM47GI2O43jYE+Jx9OgFMzZcyzXYS57yHLQ9hoFI4RDVnuqV4pVnBUfhOOhNWOPR7S3J7lrTZplJN8DWmhp+9wXJcf3a4OunEtb7Q7QL6pWlQynHIJ6V5pa1Cw3q6W6CkotakNyGGc91hauILSnwScA48zXeo9LNTH13W1OuW+9IR3JUfA7XHJLieS09N6da95gwW2pSm5F3lpHbqSMJUvG+PBIGfQZ610mBMbJnXUObdjF5HxWR+w/93lRMDPLao8GKmHGSyk8RG61EbqV1JqTQhnlcuoS42pCxxJUMEeINdUqAClhMZJgTx20Jw4QtzfbmAfMePXHjTt6uj8FtpMSC7KefWENqB4WkKPIrV+EeYHlzNEn2UPtFt1IUhWxBoUFSbTs8VPQxkh38TY/q/wAj1oCkawtFzlzrdb704xPVdZjTba0ZQmKhPfdSls55hJ7/AD3xWgX6c3arLKnOtpWzGaLq0qUE91IycHx/eh5tImamg3tEztWozLiEx1YIQpzHfSeedsYORjlQr2gSEXN22aVYcQXrjKSZCSTlMdvvryOe+APWhJLgOwpRiKjGVaJc1ntmmF4HaAjPLdJIByRzqaYMxErt1R4j7mcl1ALSz5Ejn60FZMm/azTHmluGNPrD6IzZKlSS4gpS5xdEAFQ4dznn0qbryNLbgIvNtXJU/bVh5cdp5SUyWQcrQQDgnGSPMUAUfflyGy27bCQeeHh/igremYv2ku4psbC5xwTJlSFOLHy/l9Keizl6mucd+0Tn2rVGRxuvMqAElagClsZzskbqPjhPjTOoA5H1tp1SpD3uc0vsOx+1PZlwI4kHHLOxFYOuHV1a5J2wvHtMkJKTIbitKOVNxEBGfmeZPnzqJpq7WSZPuEC3hSJkJ0oeS8nCl4JHGDzUnIIzVj3IPiazv/Ts+5PTLhDuTMGVbrhKVCdS1kglZJQ6onds53SB51kkl2IJutNONLmIvjj1zcjtgplMsTHEFtrY9o2En8PMpwcjPUCnRo0SIvHC1VfTHfb2S5JRIbcSoeC0kEEGi+mLy9e7aH5VvkQpDZ4HUuJIQpQOCW1fiTtkHwxTMNmHYw5EtaFvPvLU4GwrITkk4SCcJSM8tgPyqQO2mO5p6ysQXpzlwdaHA044gBa0/hBxzIGBmptuhrbcXJkqKn3NsZyG0/yj9zSgwVocMiYsOyCTjHwtjwHj5mp9CBUqVKhAqVKlQCpH5A0qVCQa5aw24Xbev3dfPgxltXp09KYdkFCmzdYABQrKHgniAPiCBkeuPWjPWveEAnrnnmgK9Mt7M+6xLzbJjbM1hBZORlDzSiCULHzAII5HxzRqYXfdV+6NtvO4PCla+FJPmd6ZftsN1RUqOgKxniR3T+VR5MDsGlrZlSU8KSQCsKGceYNAiJoO1ybHpWDbZrbTb8dJSvs1hSVqJJJBwOprnV9on3RdpctgjB+DORLC31qSnCQoFPdBO4VQxd4uCHCkSjgHG6E7/lU60vSri8tL8t0JTnAQEj9qEhKI1cfe+3uUqN2SWilMeOlQTkndSiTk7AAbDG/jUaJ9n2x2UYq35D8p1TriSsuZUT0T0HpU5NrjlCS8XXiRk9o4SD6cqksttsAJYaQ2D0QnFAQA1cZ2Q7/0NjwwCs+XMgfn6VNhwmIiClhJSVbrUd1LPmetPnAVgAV7QjYqVKlQgVKlSo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49" name="AutoShape 2" descr="data:image/jpg;base64,/9j/4AAQSkZJRgABAQAAAQABAAD/2wCEAAkGBhMSERUUEhQVFBUWGSIaGRgXGBofHhsgHBoeHB0YGyIaHSYeGBwjIBcgHy8gIycqLyw4FyUxNjArNycrLSwBCQoKDgwOGg8PGjUlHiU1LCk1NTEyKSkyKjEqNC8qNjIuNSwpKSouNSwyMSw0Li4tKikwNS0uKi0vLCwtLCwvLP/AABEIAKAAoAMBIgACEQEDEQH/xAAcAAABBQEBAQAAAAAAAAAAAAAFAAMEBgcCAQj/xABDEAACAQIDBQYDBQYEBAcAAAABAgMEEQASIQUGMUFREyJhcYGhBzKRFCNCUnIzYoKSscFDorLCFiRT0hUlY3Oj0fD/xAAaAQEAAgMBAAAAAAAAAAAAAAAABAUCAwYB/8QALhEAAgIBAgQEBQUBAQAAAAAAAAECAxEEIQUSMUEiUXGRE2GBobEUMsHR4fBC/9oADAMBAAIRAxEAPwDccLCwsALCwsLACx4zAC50A4nA+t2wFbJGO0k6Dgv6jy8hc+GGY9kvJ3qhs3PKNFHpqPrc+IwA5Lt1OEYMp/d+X+Y6fS+ORJUvySMeRY/U2HscLa+1YaKBpnVsii5KLmNup8PE4doa2Z378SohW6ntAzX8QBYCx4gnAHA2ZITdpn9DYf5QMIbATm0h/jf/ALsAqqvK7SnhnqHSE0yzJ3guSzsrkEAeB1va2CW49bNLRRvOczMWyvpd0zHs3NtLlbE+eAJR2An5pB/G/wD3Y9Oy5AbrM/qbj/MDivbbrDBWSfa2kWmnVUgnRiFgexBV7HuFiQQ505HBLfDaUtPTJ2D/AHzyxxIxANy7hSSOelzgCaZKlOISQeRU/UXHsMdRbeThIGiP73y/zDT62w/WTyoq5I+2a/e7wXQDU66X6D3wO2fvLS1XdBs2YplcZTmU2ZVPBiDp3ScAHFYEXGoPA49wIk2S8fep2y/unVT6aD6WPicPUW2AzZJB2cnQ8G/SefkbHwwARwsLCwAsLCwsALCwsLACwHqat5m7OE5VHzSDn4L0HVvQcyPaupaaQwx3CjR369VHgOZ9BzIfkroadooiwVpDZB1sOfIcLD6DADtHQJCtkXX3OANLt5asz0lQjU02uWIsQzpawkR1NnB55TpwOG9uPLQ1P23M8tM4CTodTCAe7NGAPlF++PXlgvtfYsFdEufW1njljNmQ8Q8bDUH2PO+AGdkU61GzkjkHdeHs3H8ORv6HFX3PntTpaOaetgzwXOfKcjZAczWQIwAOhxbdiUH2SmWKaXtSpa7kAZszFtQNOetscjbZfSniLj83BfqdPpfADFTsGR6+Oq+7CLA0TqwJLZmDachYjxvfHtBuoKeYvSytDE5u8Fg0d+bIDrETzC6eGGq3aTIbT1MUJ/Kt2b6af0wIn3tolzZ6ybufMQmgvoL9zS/IccYOyCeGz3DD+1tgSTxTwtMDFPcHMl2RWABVTe3iCQbXw1tjYUkk1Fky9jTvnYFjmJCFEtpYgZr6nljiJ4mLBKqTOvFDbMP4Sub6Y7hqpC1oqiKVh+B+6301PtjLKMnXNdUOb57f+yUkki6yEZYhY6u3dXwAuQdemHdg7uJT0kEBAbsgDc83GpfzLEm/jjxttFNKmIoDpm4r9Rp9bYJwTKy9yxFtLe3lj0wAn/ico2qacMOyNMJSCNQ3aFO6eQI4g34Ymh6esVwjI+RijZSCVYcj0P8A+GAVJu49VWz1FYrRgKIY4lc5WjBz53K2z5mY93lbW+LZT0iRgBEVABYBQAAOmmABlNVvC3ZzG6n5ZDy8GPMdG9DyJMYbqKcOpVhcHAykqWhkEMlyp0R+nRT4HkfQ8iQC+FhYWAFgftatKgIh+8fQeA5t72HiRiezAC5NgOJOBOyY+0dp2/Fot+Sj5fLQ383PTADjlaSnLBHfKL5I1zMx6KOZ8/PFdbemWri7uyp5YpB+KSAA/wDyXBB9QR1wcm21LFI/bQsILjJInfsLal1XvKL8CAdONsMy0DFlnoXQdqR2g4xuDxkAB0kA5jjwPgBH3WetYSRVcBSK33bPKjvY6FHy/Nbk3PnrqZcQhookp6aPUaLGvuT/AHJ4eGJm1domMBUGaR9FH9/Dr4WJ5YqG9290OyIC7HtKiTQdWP5R+VBfj/UnGm66NSy+r2S7t/IyjFyC9WY4yrVbiSRjZYR8t+NrfjtxJIsOgxn++3xcUSdhBIDY2YoSI0HMsy95yPyqQOV8ZvtPfCsqHaPv/aZzkbkVU/LDGPwA3ux4nnwxZdt/Ds02zYoYwHqJ50WRvMGyjoin62vik1F0viR/UTwpbKKfu2+uF9yRGKw+VdO53u9V1O1JGjgZoKRD97KABJJ+6CNEv+VeA4k4Eb+7TT7ZDQ0wCQQOoIH4pCRcseLEXtc+ONUo6KLZlAQnywRlifzMBcsfEnHzzs6pMlZG7m5eZWYnxcE4j8J5dVqJWxWIQ2Xzb7vzePbOxnfmEVF9WfVm+G6IrEVlfs5Y/lflryNteXEcMV+t2TVJTEV4SZBcCZbmSD8shIsXXrbUeOB+/wDvvFUx9jA0ndfU2srAX4G97X6jHu5XxCSGF4qtnYC3Z6FjY3up8Ol+uL+UoORZ1UamFCljOH0xuvR/9/BBg3trqBwkrCeMi65jmV15MjcbfXyxf6SkLIstOOxZgG7MkFGvr3SLhfMadRihLtOjnlamGcU0hvEzCxgkP5df2ZPEeOLhsRoNmRlJa5ZF5Icvd/SAS3pj2uTXfYx19UZRWI4n6Pf22z5/ksGztrCQlHBSReKnHu3drLS08s7AsI1LWHE9FHiTYeuK3Sb0U20JWjiJjlTWJ20zjmLcbX/Dx5jXBqNlqoZIJhZrZXHTxHXkQfI4kJp7opbKp1S5ZrDImx6XaLAS1E8aM2v2dIgUT90uTnY9SLeWCXcqoTpzKkdGUlWX0I4+RxD2ptSsRckFL2spGjl0WIH8zXOe3PKFvyvzx1sGiFDSIs8oZyxaSQ6BpJXubdAWawHlj01kzZNYWBR/2iaHxHJvax8QcEMCNrR9m6zr+HRrc1Pzewv5oOuCysCLjUHAA3b0vcEY4yHL6cW9tPXHu0zNHTn7MiyTADKrNlBN9STy545kGeqA5Rr15tr6Gyj+bBTAFWi+IlMvdq89FKOMc4tf/wBthdZR+k38MTN3XywSTMpjWWRpERhYqrWtcfhLWzW5ZteeDbxg2uAbcLjArbhztHAP8Q979I1b209cACaza6U8ElbObXUlb/hTqB+ZtP8AKOWMi3PoZNsV711ULwxNaNDwvxVPEL8x6k4m/HXeVppoqGHW5BYDnc2jX/d6jF02Ps+PZ1CqHRYYyznqQMzH1OOR4nrJKv4kf3TzGPyj3a+cvxgnU1pvD6Ld+v8AhTfhpuznqqmvmFz2rrFfrmOZ/T5R64JfETfj7FPSIPz9pKP3B3betyf4cHNxdrrU0MUqqq3LZlXgGzEn+t/XGHfEXa/2jaM7Xuqt2a+Sd3+oJ9cRdJTLXa+fxltBNY8seFL+TZZJV1Ll7mr/ABa2uF2WcjAidlVSOanv3HovvjDNnPaWMkA2dTY8D3hocHnqaup2YFtngo5NW5gSDQH91bHXlmxX6L9on6h/UY6HhWlWkplVnLy/8+2CPZP4lifofT2x6zY85jRYUEjm2Qobg9L8LeOLO27dKillpoiQCbZF1ty1xg9NUtG6uhyspuD0Ixepvi3K0JXsVEhFs+bT9WW3HwviZC2OPEi71XD7uZfBk2u+X0Ja/FGmQ/d0eXr8gt14DESbdqlXaSCRb09UM8RBsAx1ym3LX3GKAcaDDSSVGxu8rrLStmjJBBKjUEX46H/KMYKTl1JNunhpsOttc3he779H9H+Q1vFuARJFPQBY5IiO5wBseN+vI344sO14CmWoUd5B94BzXmfHLcnyuOeIG7W/NPULFGZAJ2UXUgjvcwDwJ0vbFmIviXBR6xOd1Mrtq7lus9ev+/IF7XkqHgDUZjEhI/aAlQCbMdCLkXv428cVw7mqalPtrS1zSIbO47sLLzVF7kYIOhNyCvHXFh2GcjSQH/DPd/SdV9tPTBfGZDIFBBIadVnt2mWzWN9RwPnoCccbCl7hjPGM5fTivtp6YJYFxjJVHpIvXmuvqbMf5cAe7MBMszH85HoLKP8ATgngVsI2jc8e+x0/W2IsO9Y+yz1EkZQQO6lbgn7tstzbQdT0wAfwCeS88zn/AA0CjzY6n6L74lbP2v2krRkA2jWQOhupDkgC/Xu38Qb4BbbqClFXSDiM2vlHp74jauTjRNx64ZnD9yyYpul/5ht5521VGaQeSd1B/TF3+L21Oy2a6g2MzCP0+ZvZffFY+BNLdqqTmAiX8yWP+kYc+O9XpSx8u+59lH98crdBWcWrpXSGF7LmJsXy0OXmBvhVvoKXt4ZDZWRpEvydFJt/EB7Yz6RyxJOpJufXFj+HNCs20qdHAZcxJB4EBSbHDvxC3MagqDlBMElzG3Tqh8R7jXF/B0U62UFtOaT9cZRFfNKtPsjRPgpRA0ExYAiSUgg8CAgFj14nFQ37+H7UNQksIJpncW/9Mk/IfDofTGgfB6K2y0P5nc+9v7Yte1YlaCUMAwyNoRcaC49xfHKS4jZpuI2Sjum8NeeNvsWNdKnCJkuPMLCx1Z1wR3dRTVwB7ZTIt78OPPH0BLEGUqRoRYjwOmPm8HGnbj7/AE880dNKqHQ3k1zHKNLjhfxxIpmlsyj4tpbLErIf+c5/JndbC0E7qDZonIB8VOh9sfQOz5y8UbnQsoJ9QDjMqjZkbbeaOVA6Oc1jfiUzA6eIxqgFuGNlMcNkHitysjXtvjPuCqoZKuNvzqVP8JuPZj9MFsBtqVKM0eVgxSbI1jwOQkqfHUY72ttaaN1SGDtiRc/eqltbD5h3r68OmJBSBbAzaYIlhYfnA9Dcf7sd1O1wsiQhS0zrmyA/KoNi7HktzYdTwHHDe3h3FPR1/wBa4A92C3cbwdv9bYD0mz6kUlWiKY5XmkdM1tVd7+IBK3GvAnBjZhIlmU/nJ9DY/wC7BPAFZ3d3fFPUSNAjQ0zRi8ROnaXN3UXOXu6G2hPlifsqFW+0I4DAubgi4IKjQg8RgvgTSnJVyL+dQw/hNj7MPpgCLs7cijpu0NPEIe0ILBSbXAOtjoOPLGTb97sNtZXqaZrJSXQqw1Zb5jILcPLwxsW9G3UpKcyOpYEhbLa5zac8Uv4VMGjrIxqDYgHmCGH9sQJaan9QrVHx77/TBaUVt6adk1lJrHvuZPuHss0ddHPKQUUN8upuVIGnrjSdubVoK2BoZmOVuBym6nkw8Rip7V2JPTMFnjKE8L8D5EaHEHFbqtDHUWq6TakvLbpv5F/Xw/T8ng6P55LnuRXU9JRpA8yEozagGxBYkHhpccsGNobz0vYyffJ8jdfynwxmmGNofspP0N/pOIc+DVWWuxyeW89v6Pf0MK47N7Eb/iCn/wCoPf8A+sdDbcJRnDEqpAYhTYFr2vppex+mM+xqfwU2ekyVqSqHRxGrKeBHf98XOtlHS0u574x92kVVfF7py5Ul9/7Arb00/JmPkpxo2x90amKSOZZI1ZSGHE+hsOBGmMv343DkoJxlu0Ejfdv01+Rv3h74+hEWwA6YpeKcRdVddmmltLP2wbK9ffZzRml7Gd79/EZqDahkWBJJTCtizHKpIIJAAueFuOLL8PN/araFPJLOUUiQqBGLADKDzJPPrjIvjFNm2m4/KiL/AJb/AN8Xn4av9m2LJM2n7ST6Cw9xjdrr7Xw2uWfHPl6bZzv2KuL5rvF0W3okWP4Zp/yMZ/6lbK9+oBYX9sWrevZcM+ZXpXllER7KQLwYk2Cte8bAgG+nngbuRsowwUMBHejg7R/1Sd438eP1xeMdPFYWCAykwbvypJI9QrztJSRR50Jv2kSuHGhGUszhg3nwwUaKVKOnSobNMOzDnq11ufHXnixYGbTJMsKj84PoLsf9OPQeSHJVDpIvuunqbMP5cFMDdux9wSDjGc3pwb219MToJcyg9cAOYEbb+7aOcfgPe/SdG9tfTBZmABJNgOJOK5Q74U9XVS0kV3yRB+0AOQ3YrYHgfPgdemAJG+OxjV0ckaatoyeJXUD14euM++FtUYq5onBUuhWx0IZTe3nxxeBUzRxtDHrLD3kU/wCKg4x36gG1/wBJ5nAzeqQSwQbRpxdoGzMLa5b2dW8QePrjRNeLm8i30drdLofSW3o+3uE/iHQJJQSlrXjGdT0IP9+HrjEMXf4j7QmZ0Kyu1NOgkRb6X5j+9vHFNpqZ5GCRqXY8FUXJxotfNIuuGVOqjxPrv6DWO4qMSsIibCQ5CRyzaX98Tdo7AqIADNC8YPMjT6jTDGzT99H+tf8AUMR7Mxi/MseaM4tp5RQd6t05qCYxyi4OqOPlcdR49RyxpHwIh+6qm6ug+isf92NB3g3fhrIWhnW6ngeankynkcAvh1u2aBKiBnV2EubQ65SoyEjit7H6Y5zUcXWr0Eq57T2+u/U5CFHw7U10C+95QUU7SKrhELgNwzLqp/mtjzdLeaOvp1mTQ8HX8rcx5cwcAvi/tPstmut9ZmVB5XzH2X3xlnw925UQSTCnUvmhcst+GVSQ/mv98R9Jwz9ToZWZw09vLG2f++RlZdyW4IG+dd9o2hUOuuaUhfEA5Rb6Y2+h2B9xRbO5EK8/hHHZ5L/qcqnqcZR8Lt3vtFX20v7Gn+8cngW/CviSdbeGN6oqBrsGFp6m2cf9KEXyx+Ba5J826DHSzpV2oqoj+2rDfr0iv5Ialyxcu7DuwxnaSc/jPd/SNF9tfXBfFb2lvG0F4qWlmq2TR+zyqqnoWcgFv3Re3hjrdbfWKsZ4zHJT1EX7SCUWcA8GHJl8Ri8IxYsC4znqj0jXpzbT0NlP82CFRLlUnpiBsGLuGQ8ZDm9OC+2vrgAkygix1BwJ2W5jZoCfl+Qn8p+U+Ogt5oeuC+B+1qMsA6D7xNR4jmvtceIGAK9tSJlhmqNqODDBmIhjuI3C/Kz3N5GbTuHugngeOPdxaDsIHqasrHPVt2rhiBkW33cQvawRbC3W+Clfsyn2jTqkwLoGDlQxW5XhexBtfW3UeGKZUyRVMpptlQIZFNpquZGYQdVHa3Lzfu8sAXOaohq7mmmjeWEjVGDZTyBseeunPUYDz7LknLtSzfZ5j+2hYXjcnQvYjg3W3nrgvuvubT0KWiUmRtZJW1eQniWPny4DDu1IYmlRRKsdQQWQZgGIHEgcx10Ix40mbK7ZVvMf7Kam67JSNBtA5Io2zxTRnNkvoVItcLr0x3upsWjp6hZoq+OQAEFWyg2I65tD6YtqbWteKrULfTNbuMDpr+W/Q6eOAT7jU0TktTrNAxuCL5478tD308tR440uvDTRaV6z4sZRm2s9ljDz169/r9y0VckE0bRs8bK4IIzKePrjOJ/hm8WWSKdJSjAlbWNgQTbU3wzt74dsZC9AUljP4A4zJ4anUe+LBu98NY0SOWfP2oFyme6hhw4cfK+NVqc4tOPY3VOGlhzQt69sLP132J2MI3h32kp9tTTwm6q3ZsvJ1QBSp9QbHljZt4dsrS00s7nRFJHi34R6m2MH3O3SfaE5llOSnVs0srGwOtyoJ4sfbHHcDqrjC2+/9mOX1zvj8e5F1MnmMY9eoQ+K+9q1ksKxX7NIwwuLd5wCfoLD0xcfhtuj9lo3lmss9SpVQ3JSDlXrc/MfAYO/8BRVdVFVrFeOKMJGrDIhyk5XYkXKAWsANbXxZqKiAlzoftNRwEhFoohzEY/EfG+vNhwxbV0WanTQ09UXCC3bfV98Lz82+hHclCblLdg/djdaPZ1PHHlzP8ypzd+c0nRRyHLTnbFiqqeeCnkeFO2qpOFyAMx5knRVFvYDBDZ2yRGS7nPI3FjgTLJJRVBlmkMlPOQGdrfcNwUaaCFuF/wnj82nQ00xpjyx9W+7fmyLKTk8je6O+EEtqVkalqUHep5dGPVlPCUE65hxviVtbZgbaFJMgAkUSK55mMrwPgHykYk7x7p01cgWdLsuqSKcroeqMNVOIWxKOSjps1VM082ozva+UE5F042HHqT5Y3GJO2tJ2jrAv4tWtyUfN5aG3m46YLKoAsBYDgBiBsmiKgu4+8fU+A5L73PiTghgBYWFhYAEVdM0MhmjuVOrp06sPA8x6jmDMoljAZ4wBnOdsvM2GunEkAa89MS8B6mkeFu0hGZT80Y5eK9R1X1HMEAfUbcqKsOmzwEC3UzzKQAw4oifMxB4sbAfvYrW6GzRJtiR2jdHpIAkjSMHZppjctn/ABDIunCwbgMX6lrFlUtCVDt1HEjrbU9Oo9sBtxdjTQCqepAE89Q8jFTdSNAmU8SAoA1wBP3q21DSwdrUKzRXCsVFyMxAFhxNybaYjUtKuYimlaNhqYm5X4Eo3AeIt54Db6zGo2hRUYVnSMmrmVbcI9Iwdebm9vDCgrX2htGmnpVZael7VJZGGUuxGUwhT3u6Rc3HIYANS00ubM8EbsPxxko3rxv9cS//ABk2sYJf8p/viBv5NVxUzT0bkNF3njyq2dAbuBcXDAXI8sLaW8xNLA9GySS1OXsA4uGBF2ZspGVVW5JHC1uePMI9cm+oO2xu7TVeUT01RKqm4RmAS/UgNr63xOpdjFQqw0sMSr8ubvZfIWABxI3pqaqHZ8ssToJ4oy+kd1YqL2AZiR9cTd2qsy0kMpcuZY1ck2/EoOlgABrjVXp6q0lCKSXyPXKT6sGbb7OnhaevnYxLa4scoubDuqNdTzvg5RiNogYSMjLdWWxuCNCDwOA+/wAv/JklM4WWI5LA5vvk7uuhve2vXFV2XUT7He80ZTZsr91c+dqQtwzECwiYngCcvXG4xO67cpYqw9rVVyx1DfdyrUMMkh/wnButm4qbdV6XJT/D+pKsq7VqirAqVlWKQEHQg5lF8Wqrp4qqBkOWWNxbQ6HoQRwPMEcOOIVAzUkCipnM0gGrEAeAGn0udWP0wBzu7Qy0dKsVRP25j0VyuUlRwDXJuQOfQYdpKZppBNJcKNUTr0Y+A5D1PIDympHmbtJhlUfLGefi3QdF9TyAMYAWFhYWAFhYWFgBYWFhYAHVuxwzZ4z2cnUcG/UOfmLHxwwm1nj7tQuXlmGqn10H1sfA4MY8ZQRY6g8RgADsvdyFKqSqikcvKoVwzZtF1UDN3ktfgNMD12fJRbRkmRWalqwDKFFzFMunaEDXK66EjgRrg5LsFOMZaI/u/L/KdPpbHIjqU4FJB5lT9Dce4wASkYWJa1ra34W8cZ/8KKGHNWPGcyx1EkMIzXEcWbNlTopYk+Nh0xbztKT5XgfXoLj2LYah2pCpJWJlJ42iYH2XXABGvgDxOjaKylTfoQQf64ovw23qiTZcMbl2liDJkRHZjkYhbZQeItbFtk25GRbI7A8uzf8A7cejaMnBIH06iw9yBgCNtylnqKIKiqszlGsxIVCHV+9bU2y20xL2hSRyw9nVZWU/OouFb90i92Xw544MdS/EpGPMsfoLD3OOotgpxkJlP73y/wAo0+t8ARoavuiKjiARdAQAqL6gW9ACfAYl0WxwrZ5D2knU8F/SOXmbnxwQVQBYaAcse4AWFhYWAFhYWF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50" name="AutoShape 4" descr="data:image/jpg;base64,/9j/4AAQSkZJRgABAQAAAQABAAD/2wCEAAkGBhMSERUUEhQVFBUWGSIaGRgXGBofHhsgHBoeHB0YGyIaHSYeGBwjIBcgHy8gIycqLyw4FyUxNjArNycrLSwBCQoKDgwOGg8PGjUlHiU1LCk1NTEyKSkyKjEqNC8qNjIuNSwpKSouNSwyMSw0Li4tKikwNS0uKi0vLCwtLCwvLP/AABEIAKAAoAMBIgACEQEDEQH/xAAcAAABBQEBAQAAAAAAAAAAAAAFAAMEBgcCAQj/xABDEAACAQIDBQYDBQYEBAcAAAABAgMEEQASIQUGMUFREyJhcYGhBzKRFCNCUnIzYoKSscFDorLCFiRT0hUlY3Oj0fD/xAAaAQEAAgMBAAAAAAAAAAAAAAAABAUCAwYB/8QALhEAAgIBAgQEBQUBAQAAAAAAAAECAxEEIQUSMUEiUXGRE2GBobEUMsHR4fBC/9oADAMBAAIRAxEAPwDccLCwsALCwsLACx4zAC50A4nA+t2wFbJGO0k6Dgv6jy8hc+GGY9kvJ3qhs3PKNFHpqPrc+IwA5Lt1OEYMp/d+X+Y6fS+ORJUvySMeRY/U2HscLa+1YaKBpnVsii5KLmNup8PE4doa2Z378SohW6ntAzX8QBYCx4gnAHA2ZITdpn9DYf5QMIbATm0h/jf/ALsAqqvK7SnhnqHSE0yzJ3guSzsrkEAeB1va2CW49bNLRRvOczMWyvpd0zHs3NtLlbE+eAJR2An5pB/G/wD3Y9Oy5AbrM/qbj/MDivbbrDBWSfa2kWmnVUgnRiFgexBV7HuFiQQ505HBLfDaUtPTJ2D/AHzyxxIxANy7hSSOelzgCaZKlOISQeRU/UXHsMdRbeThIGiP73y/zDT62w/WTyoq5I+2a/e7wXQDU66X6D3wO2fvLS1XdBs2YplcZTmU2ZVPBiDp3ScAHFYEXGoPA49wIk2S8fep2y/unVT6aD6WPicPUW2AzZJB2cnQ8G/SefkbHwwARwsLCwAsLCwsALCwsLACwHqat5m7OE5VHzSDn4L0HVvQcyPaupaaQwx3CjR369VHgOZ9BzIfkroadooiwVpDZB1sOfIcLD6DADtHQJCtkXX3OANLt5asz0lQjU02uWIsQzpawkR1NnB55TpwOG9uPLQ1P23M8tM4CTodTCAe7NGAPlF++PXlgvtfYsFdEufW1njljNmQ8Q8bDUH2PO+AGdkU61GzkjkHdeHs3H8ORv6HFX3PntTpaOaetgzwXOfKcjZAczWQIwAOhxbdiUH2SmWKaXtSpa7kAZszFtQNOetscjbZfSniLj83BfqdPpfADFTsGR6+Oq+7CLA0TqwJLZmDachYjxvfHtBuoKeYvSytDE5u8Fg0d+bIDrETzC6eGGq3aTIbT1MUJ/Kt2b6af0wIn3tolzZ6ybufMQmgvoL9zS/IccYOyCeGz3DD+1tgSTxTwtMDFPcHMl2RWABVTe3iCQbXw1tjYUkk1Fky9jTvnYFjmJCFEtpYgZr6nljiJ4mLBKqTOvFDbMP4Sub6Y7hqpC1oqiKVh+B+6301PtjLKMnXNdUOb57f+yUkki6yEZYhY6u3dXwAuQdemHdg7uJT0kEBAbsgDc83GpfzLEm/jjxttFNKmIoDpm4r9Rp9bYJwTKy9yxFtLe3lj0wAn/ico2qacMOyNMJSCNQ3aFO6eQI4g34Ymh6esVwjI+RijZSCVYcj0P8A+GAVJu49VWz1FYrRgKIY4lc5WjBz53K2z5mY93lbW+LZT0iRgBEVABYBQAAOmmABlNVvC3ZzG6n5ZDy8GPMdG9DyJMYbqKcOpVhcHAykqWhkEMlyp0R+nRT4HkfQ8iQC+FhYWAFgftatKgIh+8fQeA5t72HiRiezAC5NgOJOBOyY+0dp2/Fot+Sj5fLQ383PTADjlaSnLBHfKL5I1zMx6KOZ8/PFdbemWri7uyp5YpB+KSAA/wDyXBB9QR1wcm21LFI/bQsILjJInfsLal1XvKL8CAdONsMy0DFlnoXQdqR2g4xuDxkAB0kA5jjwPgBH3WetYSRVcBSK33bPKjvY6FHy/Nbk3PnrqZcQhookp6aPUaLGvuT/AHJ4eGJm1domMBUGaR9FH9/Dr4WJ5YqG9290OyIC7HtKiTQdWP5R+VBfj/UnGm66NSy+r2S7t/IyjFyC9WY4yrVbiSRjZYR8t+NrfjtxJIsOgxn++3xcUSdhBIDY2YoSI0HMsy95yPyqQOV8ZvtPfCsqHaPv/aZzkbkVU/LDGPwA3ux4nnwxZdt/Ds02zYoYwHqJ50WRvMGyjoin62vik1F0viR/UTwpbKKfu2+uF9yRGKw+VdO53u9V1O1JGjgZoKRD97KABJJ+6CNEv+VeA4k4Eb+7TT7ZDQ0wCQQOoIH4pCRcseLEXtc+ONUo6KLZlAQnywRlifzMBcsfEnHzzs6pMlZG7m5eZWYnxcE4j8J5dVqJWxWIQ2Xzb7vzePbOxnfmEVF9WfVm+G6IrEVlfs5Y/lflryNteXEcMV+t2TVJTEV4SZBcCZbmSD8shIsXXrbUeOB+/wDvvFUx9jA0ndfU2srAX4G97X6jHu5XxCSGF4qtnYC3Z6FjY3up8Ol+uL+UoORZ1UamFCljOH0xuvR/9/BBg3trqBwkrCeMi65jmV15MjcbfXyxf6SkLIstOOxZgG7MkFGvr3SLhfMadRihLtOjnlamGcU0hvEzCxgkP5df2ZPEeOLhsRoNmRlJa5ZF5Icvd/SAS3pj2uTXfYx19UZRWI4n6Pf22z5/ksGztrCQlHBSReKnHu3drLS08s7AsI1LWHE9FHiTYeuK3Sb0U20JWjiJjlTWJ20zjmLcbX/Dx5jXBqNlqoZIJhZrZXHTxHXkQfI4kJp7opbKp1S5ZrDImx6XaLAS1E8aM2v2dIgUT90uTnY9SLeWCXcqoTpzKkdGUlWX0I4+RxD2ptSsRckFL2spGjl0WIH8zXOe3PKFvyvzx1sGiFDSIs8oZyxaSQ6BpJXubdAWawHlj01kzZNYWBR/2iaHxHJvax8QcEMCNrR9m6zr+HRrc1Pzewv5oOuCysCLjUHAA3b0vcEY4yHL6cW9tPXHu0zNHTn7MiyTADKrNlBN9STy545kGeqA5Rr15tr6Gyj+bBTAFWi+IlMvdq89FKOMc4tf/wBthdZR+k38MTN3XywSTMpjWWRpERhYqrWtcfhLWzW5ZteeDbxg2uAbcLjArbhztHAP8Q979I1b209cACaza6U8ElbObXUlb/hTqB+ZtP8AKOWMi3PoZNsV711ULwxNaNDwvxVPEL8x6k4m/HXeVppoqGHW5BYDnc2jX/d6jF02Ps+PZ1CqHRYYyznqQMzH1OOR4nrJKv4kf3TzGPyj3a+cvxgnU1pvD6Ld+v8AhTfhpuznqqmvmFz2rrFfrmOZ/T5R64JfETfj7FPSIPz9pKP3B3betyf4cHNxdrrU0MUqqq3LZlXgGzEn+t/XGHfEXa/2jaM7Xuqt2a+Sd3+oJ9cRdJTLXa+fxltBNY8seFL+TZZJV1Ll7mr/ABa2uF2WcjAidlVSOanv3HovvjDNnPaWMkA2dTY8D3hocHnqaup2YFtngo5NW5gSDQH91bHXlmxX6L9on6h/UY6HhWlWkplVnLy/8+2CPZP4lifofT2x6zY85jRYUEjm2Qobg9L8LeOLO27dKillpoiQCbZF1ty1xg9NUtG6uhyspuD0Ixepvi3K0JXsVEhFs+bT9WW3HwviZC2OPEi71XD7uZfBk2u+X0Ja/FGmQ/d0eXr8gt14DESbdqlXaSCRb09UM8RBsAx1ym3LX3GKAcaDDSSVGxu8rrLStmjJBBKjUEX46H/KMYKTl1JNunhpsOttc3he779H9H+Q1vFuARJFPQBY5IiO5wBseN+vI344sO14CmWoUd5B94BzXmfHLcnyuOeIG7W/NPULFGZAJ2UXUgjvcwDwJ0vbFmIviXBR6xOd1Mrtq7lus9ev+/IF7XkqHgDUZjEhI/aAlQCbMdCLkXv428cVw7mqalPtrS1zSIbO47sLLzVF7kYIOhNyCvHXFh2GcjSQH/DPd/SdV9tPTBfGZDIFBBIadVnt2mWzWN9RwPnoCccbCl7hjPGM5fTivtp6YJYFxjJVHpIvXmuvqbMf5cAe7MBMszH85HoLKP8ATgngVsI2jc8e+x0/W2IsO9Y+yz1EkZQQO6lbgn7tstzbQdT0wAfwCeS88zn/AA0CjzY6n6L74lbP2v2krRkA2jWQOhupDkgC/Xu38Qb4BbbqClFXSDiM2vlHp74jauTjRNx64ZnD9yyYpul/5ht5521VGaQeSd1B/TF3+L21Oy2a6g2MzCP0+ZvZffFY+BNLdqqTmAiX8yWP+kYc+O9XpSx8u+59lH98crdBWcWrpXSGF7LmJsXy0OXmBvhVvoKXt4ZDZWRpEvydFJt/EB7Yz6RyxJOpJufXFj+HNCs20qdHAZcxJB4EBSbHDvxC3MagqDlBMElzG3Tqh8R7jXF/B0U62UFtOaT9cZRFfNKtPsjRPgpRA0ExYAiSUgg8CAgFj14nFQ37+H7UNQksIJpncW/9Mk/IfDofTGgfB6K2y0P5nc+9v7Yte1YlaCUMAwyNoRcaC49xfHKS4jZpuI2Sjum8NeeNvsWNdKnCJkuPMLCx1Z1wR3dRTVwB7ZTIt78OPPH0BLEGUqRoRYjwOmPm8HGnbj7/AE880dNKqHQ3k1zHKNLjhfxxIpmlsyj4tpbLErIf+c5/JndbC0E7qDZonIB8VOh9sfQOz5y8UbnQsoJ9QDjMqjZkbbeaOVA6Oc1jfiUzA6eIxqgFuGNlMcNkHitysjXtvjPuCqoZKuNvzqVP8JuPZj9MFsBtqVKM0eVgxSbI1jwOQkqfHUY72ttaaN1SGDtiRc/eqltbD5h3r68OmJBSBbAzaYIlhYfnA9Dcf7sd1O1wsiQhS0zrmyA/KoNi7HktzYdTwHHDe3h3FPR1/wBa4A92C3cbwdv9bYD0mz6kUlWiKY5XmkdM1tVd7+IBK3GvAnBjZhIlmU/nJ9DY/wC7BPAFZ3d3fFPUSNAjQ0zRi8ROnaXN3UXOXu6G2hPlifsqFW+0I4DAubgi4IKjQg8RgvgTSnJVyL+dQw/hNj7MPpgCLs7cijpu0NPEIe0ILBSbXAOtjoOPLGTb97sNtZXqaZrJSXQqw1Zb5jILcPLwxsW9G3UpKcyOpYEhbLa5zac8Uv4VMGjrIxqDYgHmCGH9sQJaan9QrVHx77/TBaUVt6adk1lJrHvuZPuHss0ddHPKQUUN8upuVIGnrjSdubVoK2BoZmOVuBym6nkw8Rip7V2JPTMFnjKE8L8D5EaHEHFbqtDHUWq6TakvLbpv5F/Xw/T8ng6P55LnuRXU9JRpA8yEozagGxBYkHhpccsGNobz0vYyffJ8jdfynwxmmGNofspP0N/pOIc+DVWWuxyeW89v6Pf0MK47N7Eb/iCn/wCoPf8A+sdDbcJRnDEqpAYhTYFr2vppex+mM+xqfwU2ekyVqSqHRxGrKeBHf98XOtlHS0u574x92kVVfF7py5Ul9/7Arb00/JmPkpxo2x90amKSOZZI1ZSGHE+hsOBGmMv343DkoJxlu0Ejfdv01+Rv3h74+hEWwA6YpeKcRdVddmmltLP2wbK9ffZzRml7Gd79/EZqDahkWBJJTCtizHKpIIJAAueFuOLL8PN/araFPJLOUUiQqBGLADKDzJPPrjIvjFNm2m4/KiL/AJb/AN8Xn4av9m2LJM2n7ST6Cw9xjdrr7Xw2uWfHPl6bZzv2KuL5rvF0W3okWP4Zp/yMZ/6lbK9+oBYX9sWrevZcM+ZXpXllER7KQLwYk2Cte8bAgG+nngbuRsowwUMBHejg7R/1Sd438eP1xeMdPFYWCAykwbvypJI9QrztJSRR50Jv2kSuHGhGUszhg3nwwUaKVKOnSobNMOzDnq11ufHXnixYGbTJMsKj84PoLsf9OPQeSHJVDpIvuunqbMP5cFMDdux9wSDjGc3pwb219MToJcyg9cAOYEbb+7aOcfgPe/SdG9tfTBZmABJNgOJOK5Q74U9XVS0kV3yRB+0AOQ3YrYHgfPgdemAJG+OxjV0ckaatoyeJXUD14euM++FtUYq5onBUuhWx0IZTe3nxxeBUzRxtDHrLD3kU/wCKg4x36gG1/wBJ5nAzeqQSwQbRpxdoGzMLa5b2dW8QePrjRNeLm8i30drdLofSW3o+3uE/iHQJJQSlrXjGdT0IP9+HrjEMXf4j7QmZ0Kyu1NOgkRb6X5j+9vHFNpqZ5GCRqXY8FUXJxotfNIuuGVOqjxPrv6DWO4qMSsIibCQ5CRyzaX98Tdo7AqIADNC8YPMjT6jTDGzT99H+tf8AUMR7Mxi/MseaM4tp5RQd6t05qCYxyi4OqOPlcdR49RyxpHwIh+6qm6ug+isf92NB3g3fhrIWhnW6ngeankynkcAvh1u2aBKiBnV2EubQ65SoyEjit7H6Y5zUcXWr0Eq57T2+u/U5CFHw7U10C+95QUU7SKrhELgNwzLqp/mtjzdLeaOvp1mTQ8HX8rcx5cwcAvi/tPstmut9ZmVB5XzH2X3xlnw925UQSTCnUvmhcst+GVSQ/mv98R9Jwz9ToZWZw09vLG2f++RlZdyW4IG+dd9o2hUOuuaUhfEA5Rb6Y2+h2B9xRbO5EK8/hHHZ5L/qcqnqcZR8Lt3vtFX20v7Gn+8cngW/CviSdbeGN6oqBrsGFp6m2cf9KEXyx+Ba5J826DHSzpV2oqoj+2rDfr0iv5Ialyxcu7DuwxnaSc/jPd/SNF9tfXBfFb2lvG0F4qWlmq2TR+zyqqnoWcgFv3Re3hjrdbfWKsZ4zHJT1EX7SCUWcA8GHJl8Ri8IxYsC4znqj0jXpzbT0NlP82CFRLlUnpiBsGLuGQ8ZDm9OC+2vrgAkygix1BwJ2W5jZoCfl+Qn8p+U+Ogt5oeuC+B+1qMsA6D7xNR4jmvtceIGAK9tSJlhmqNqODDBmIhjuI3C/Kz3N5GbTuHugngeOPdxaDsIHqasrHPVt2rhiBkW33cQvawRbC3W+Clfsyn2jTqkwLoGDlQxW5XhexBtfW3UeGKZUyRVMpptlQIZFNpquZGYQdVHa3Lzfu8sAXOaohq7mmmjeWEjVGDZTyBseeunPUYDz7LknLtSzfZ5j+2hYXjcnQvYjg3W3nrgvuvubT0KWiUmRtZJW1eQniWPny4DDu1IYmlRRKsdQQWQZgGIHEgcx10Ix40mbK7ZVvMf7Kam67JSNBtA5Io2zxTRnNkvoVItcLr0x3upsWjp6hZoq+OQAEFWyg2I65tD6YtqbWteKrULfTNbuMDpr+W/Q6eOAT7jU0TktTrNAxuCL5478tD308tR440uvDTRaV6z4sZRm2s9ljDz169/r9y0VckE0bRs8bK4IIzKePrjOJ/hm8WWSKdJSjAlbWNgQTbU3wzt74dsZC9AUljP4A4zJ4anUe+LBu98NY0SOWfP2oFyme6hhw4cfK+NVqc4tOPY3VOGlhzQt69sLP132J2MI3h32kp9tTTwm6q3ZsvJ1QBSp9QbHljZt4dsrS00s7nRFJHi34R6m2MH3O3SfaE5llOSnVs0srGwOtyoJ4sfbHHcDqrjC2+/9mOX1zvj8e5F1MnmMY9eoQ+K+9q1ksKxX7NIwwuLd5wCfoLD0xcfhtuj9lo3lmss9SpVQ3JSDlXrc/MfAYO/8BRVdVFVrFeOKMJGrDIhyk5XYkXKAWsANbXxZqKiAlzoftNRwEhFoohzEY/EfG+vNhwxbV0WanTQ09UXCC3bfV98Lz82+hHclCblLdg/djdaPZ1PHHlzP8ypzd+c0nRRyHLTnbFiqqeeCnkeFO2qpOFyAMx5knRVFvYDBDZ2yRGS7nPI3FjgTLJJRVBlmkMlPOQGdrfcNwUaaCFuF/wnj82nQ00xpjyx9W+7fmyLKTk8je6O+EEtqVkalqUHep5dGPVlPCUE65hxviVtbZgbaFJMgAkUSK55mMrwPgHykYk7x7p01cgWdLsuqSKcroeqMNVOIWxKOSjps1VM082ozva+UE5F042HHqT5Y3GJO2tJ2jrAv4tWtyUfN5aG3m46YLKoAsBYDgBiBsmiKgu4+8fU+A5L73PiTghgBYWFhYAEVdM0MhmjuVOrp06sPA8x6jmDMoljAZ4wBnOdsvM2GunEkAa89MS8B6mkeFu0hGZT80Y5eK9R1X1HMEAfUbcqKsOmzwEC3UzzKQAw4oifMxB4sbAfvYrW6GzRJtiR2jdHpIAkjSMHZppjctn/ABDIunCwbgMX6lrFlUtCVDt1HEjrbU9Oo9sBtxdjTQCqepAE89Q8jFTdSNAmU8SAoA1wBP3q21DSwdrUKzRXCsVFyMxAFhxNybaYjUtKuYimlaNhqYm5X4Eo3AeIt54Db6zGo2hRUYVnSMmrmVbcI9Iwdebm9vDCgrX2htGmnpVZael7VJZGGUuxGUwhT3u6Rc3HIYANS00ubM8EbsPxxko3rxv9cS//ABk2sYJf8p/viBv5NVxUzT0bkNF3njyq2dAbuBcXDAXI8sLaW8xNLA9GySS1OXsA4uGBF2ZspGVVW5JHC1uePMI9cm+oO2xu7TVeUT01RKqm4RmAS/UgNr63xOpdjFQqw0sMSr8ubvZfIWABxI3pqaqHZ8ssToJ4oy+kd1YqL2AZiR9cTd2qsy0kMpcuZY1ck2/EoOlgABrjVXp6q0lCKSXyPXKT6sGbb7OnhaevnYxLa4scoubDuqNdTzvg5RiNogYSMjLdWWxuCNCDwOA+/wAv/JklM4WWI5LA5vvk7uuhve2vXFV2XUT7He80ZTZsr91c+dqQtwzECwiYngCcvXG4xO67cpYqw9rVVyx1DfdyrUMMkh/wnButm4qbdV6XJT/D+pKsq7VqirAqVlWKQEHQg5lF8Wqrp4qqBkOWWNxbQ6HoQRwPMEcOOIVAzUkCipnM0gGrEAeAGn0udWP0wBzu7Qy0dKsVRP25j0VyuUlRwDXJuQOfQYdpKZppBNJcKNUTr0Y+A5D1PIDympHmbtJhlUfLGefi3QdF9TyAMYAWFhYWAFhYWFgBYWFhYAHVuxwzZ4z2cnUcG/UOfmLHxwwm1nj7tQuXlmGqn10H1sfA4MY8ZQRY6g8RgADsvdyFKqSqikcvKoVwzZtF1UDN3ktfgNMD12fJRbRkmRWalqwDKFFzFMunaEDXK66EjgRrg5LsFOMZaI/u/L/KdPpbHIjqU4FJB5lT9Dce4wASkYWJa1ra34W8cZ/8KKGHNWPGcyx1EkMIzXEcWbNlTopYk+Nh0xbztKT5XgfXoLj2LYah2pCpJWJlJ42iYH2XXABGvgDxOjaKylTfoQQf64ovw23qiTZcMbl2liDJkRHZjkYhbZQeItbFtk25GRbI7A8uzf8A7cejaMnBIH06iw9yBgCNtylnqKIKiqszlGsxIVCHV+9bU2y20xL2hSRyw9nVZWU/OouFb90i92Xw544MdS/EpGPMsfoLD3OOotgpxkJlP73y/wAo0+t8ARoavuiKjiARdAQAqL6gW9ACfAYl0WxwrZ5D2knU8F/SOXmbnxwQVQBYaAcse4AWFhYWAFhYWF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351" name="AutoShape 6" descr="data:image/jpg;base64,/9j/4AAQSkZJRgABAQAAAQABAAD/2wCEAAkGBhMSERUUEhQVFBUWGSIaGRgXGBofHhsgHBoeHB0YGyIaHSYeGBwjIBcgHy8gIycqLyw4FyUxNjArNycrLSwBCQoKDgwOGg8PGjUlHiU1LCk1NTEyKSkyKjEqNC8qNjIuNSwpKSouNSwyMSw0Li4tKikwNS0uKi0vLCwtLCwvLP/AABEIAKAAoAMBIgACEQEDEQH/xAAcAAABBQEBAQAAAAAAAAAAAAAFAAMEBgcCAQj/xABDEAACAQIDBQYDBQYEBAcAAAABAgMEEQASIQUGMUFREyJhcYGhBzKRFCNCUnIzYoKSscFDorLCFiRT0hUlY3Oj0fD/xAAaAQEAAgMBAAAAAAAAAAAAAAAABAUCAwYB/8QALhEAAgIBAgQEBQUBAQAAAAAAAAECAxEEIQUSMUEiUXGRE2GBobEUMsHR4fBC/9oADAMBAAIRAxEAPwDccLCwsALCwsLACx4zAC50A4nA+t2wFbJGO0k6Dgv6jy8hc+GGY9kvJ3qhs3PKNFHpqPrc+IwA5Lt1OEYMp/d+X+Y6fS+ORJUvySMeRY/U2HscLa+1YaKBpnVsii5KLmNup8PE4doa2Z378SohW6ntAzX8QBYCx4gnAHA2ZITdpn9DYf5QMIbATm0h/jf/ALsAqqvK7SnhnqHSE0yzJ3guSzsrkEAeB1va2CW49bNLRRvOczMWyvpd0zHs3NtLlbE+eAJR2An5pB/G/wD3Y9Oy5AbrM/qbj/MDivbbrDBWSfa2kWmnVUgnRiFgexBV7HuFiQQ505HBLfDaUtPTJ2D/AHzyxxIxANy7hSSOelzgCaZKlOISQeRU/UXHsMdRbeThIGiP73y/zDT62w/WTyoq5I+2a/e7wXQDU66X6D3wO2fvLS1XdBs2YplcZTmU2ZVPBiDp3ScAHFYEXGoPA49wIk2S8fep2y/unVT6aD6WPicPUW2AzZJB2cnQ8G/SefkbHwwARwsLCwAsLCwsALCwsLACwHqat5m7OE5VHzSDn4L0HVvQcyPaupaaQwx3CjR369VHgOZ9BzIfkroadooiwVpDZB1sOfIcLD6DADtHQJCtkXX3OANLt5asz0lQjU02uWIsQzpawkR1NnB55TpwOG9uPLQ1P23M8tM4CTodTCAe7NGAPlF++PXlgvtfYsFdEufW1njljNmQ8Q8bDUH2PO+AGdkU61GzkjkHdeHs3H8ORv6HFX3PntTpaOaetgzwXOfKcjZAczWQIwAOhxbdiUH2SmWKaXtSpa7kAZszFtQNOetscjbZfSniLj83BfqdPpfADFTsGR6+Oq+7CLA0TqwJLZmDachYjxvfHtBuoKeYvSytDE5u8Fg0d+bIDrETzC6eGGq3aTIbT1MUJ/Kt2b6af0wIn3tolzZ6ybufMQmgvoL9zS/IccYOyCeGz3DD+1tgSTxTwtMDFPcHMl2RWABVTe3iCQbXw1tjYUkk1Fky9jTvnYFjmJCFEtpYgZr6nljiJ4mLBKqTOvFDbMP4Sub6Y7hqpC1oqiKVh+B+6301PtjLKMnXNdUOb57f+yUkki6yEZYhY6u3dXwAuQdemHdg7uJT0kEBAbsgDc83GpfzLEm/jjxttFNKmIoDpm4r9Rp9bYJwTKy9yxFtLe3lj0wAn/ico2qacMOyNMJSCNQ3aFO6eQI4g34Ymh6esVwjI+RijZSCVYcj0P8A+GAVJu49VWz1FYrRgKIY4lc5WjBz53K2z5mY93lbW+LZT0iRgBEVABYBQAAOmmABlNVvC3ZzG6n5ZDy8GPMdG9DyJMYbqKcOpVhcHAykqWhkEMlyp0R+nRT4HkfQ8iQC+FhYWAFgftatKgIh+8fQeA5t72HiRiezAC5NgOJOBOyY+0dp2/Fot+Sj5fLQ383PTADjlaSnLBHfKL5I1zMx6KOZ8/PFdbemWri7uyp5YpB+KSAA/wDyXBB9QR1wcm21LFI/bQsILjJInfsLal1XvKL8CAdONsMy0DFlnoXQdqR2g4xuDxkAB0kA5jjwPgBH3WetYSRVcBSK33bPKjvY6FHy/Nbk3PnrqZcQhookp6aPUaLGvuT/AHJ4eGJm1domMBUGaR9FH9/Dr4WJ5YqG9290OyIC7HtKiTQdWP5R+VBfj/UnGm66NSy+r2S7t/IyjFyC9WY4yrVbiSRjZYR8t+NrfjtxJIsOgxn++3xcUSdhBIDY2YoSI0HMsy95yPyqQOV8ZvtPfCsqHaPv/aZzkbkVU/LDGPwA3ux4nnwxZdt/Ds02zYoYwHqJ50WRvMGyjoin62vik1F0viR/UTwpbKKfu2+uF9yRGKw+VdO53u9V1O1JGjgZoKRD97KABJJ+6CNEv+VeA4k4Eb+7TT7ZDQ0wCQQOoIH4pCRcseLEXtc+ONUo6KLZlAQnywRlifzMBcsfEnHzzs6pMlZG7m5eZWYnxcE4j8J5dVqJWxWIQ2Xzb7vzePbOxnfmEVF9WfVm+G6IrEVlfs5Y/lflryNteXEcMV+t2TVJTEV4SZBcCZbmSD8shIsXXrbUeOB+/wDvvFUx9jA0ndfU2srAX4G97X6jHu5XxCSGF4qtnYC3Z6FjY3up8Ol+uL+UoORZ1UamFCljOH0xuvR/9/BBg3trqBwkrCeMi65jmV15MjcbfXyxf6SkLIstOOxZgG7MkFGvr3SLhfMadRihLtOjnlamGcU0hvEzCxgkP5df2ZPEeOLhsRoNmRlJa5ZF5Icvd/SAS3pj2uTXfYx19UZRWI4n6Pf22z5/ksGztrCQlHBSReKnHu3drLS08s7AsI1LWHE9FHiTYeuK3Sb0U20JWjiJjlTWJ20zjmLcbX/Dx5jXBqNlqoZIJhZrZXHTxHXkQfI4kJp7opbKp1S5ZrDImx6XaLAS1E8aM2v2dIgUT90uTnY9SLeWCXcqoTpzKkdGUlWX0I4+RxD2ptSsRckFL2spGjl0WIH8zXOe3PKFvyvzx1sGiFDSIs8oZyxaSQ6BpJXubdAWawHlj01kzZNYWBR/2iaHxHJvax8QcEMCNrR9m6zr+HRrc1Pzewv5oOuCysCLjUHAA3b0vcEY4yHL6cW9tPXHu0zNHTn7MiyTADKrNlBN9STy545kGeqA5Rr15tr6Gyj+bBTAFWi+IlMvdq89FKOMc4tf/wBthdZR+k38MTN3XywSTMpjWWRpERhYqrWtcfhLWzW5ZteeDbxg2uAbcLjArbhztHAP8Q979I1b209cACaza6U8ElbObXUlb/hTqB+ZtP8AKOWMi3PoZNsV711ULwxNaNDwvxVPEL8x6k4m/HXeVppoqGHW5BYDnc2jX/d6jF02Ps+PZ1CqHRYYyznqQMzH1OOR4nrJKv4kf3TzGPyj3a+cvxgnU1pvD6Ld+v8AhTfhpuznqqmvmFz2rrFfrmOZ/T5R64JfETfj7FPSIPz9pKP3B3betyf4cHNxdrrU0MUqqq3LZlXgGzEn+t/XGHfEXa/2jaM7Xuqt2a+Sd3+oJ9cRdJTLXa+fxltBNY8seFL+TZZJV1Ll7mr/ABa2uF2WcjAidlVSOanv3HovvjDNnPaWMkA2dTY8D3hocHnqaup2YFtngo5NW5gSDQH91bHXlmxX6L9on6h/UY6HhWlWkplVnLy/8+2CPZP4lifofT2x6zY85jRYUEjm2Qobg9L8LeOLO27dKillpoiQCbZF1ty1xg9NUtG6uhyspuD0Ixepvi3K0JXsVEhFs+bT9WW3HwviZC2OPEi71XD7uZfBk2u+X0Ja/FGmQ/d0eXr8gt14DESbdqlXaSCRb09UM8RBsAx1ym3LX3GKAcaDDSSVGxu8rrLStmjJBBKjUEX46H/KMYKTl1JNunhpsOttc3he779H9H+Q1vFuARJFPQBY5IiO5wBseN+vI344sO14CmWoUd5B94BzXmfHLcnyuOeIG7W/NPULFGZAJ2UXUgjvcwDwJ0vbFmIviXBR6xOd1Mrtq7lus9ev+/IF7XkqHgDUZjEhI/aAlQCbMdCLkXv428cVw7mqalPtrS1zSIbO47sLLzVF7kYIOhNyCvHXFh2GcjSQH/DPd/SdV9tPTBfGZDIFBBIadVnt2mWzWN9RwPnoCccbCl7hjPGM5fTivtp6YJYFxjJVHpIvXmuvqbMf5cAe7MBMszH85HoLKP8ATgngVsI2jc8e+x0/W2IsO9Y+yz1EkZQQO6lbgn7tstzbQdT0wAfwCeS88zn/AA0CjzY6n6L74lbP2v2krRkA2jWQOhupDkgC/Xu38Qb4BbbqClFXSDiM2vlHp74jauTjRNx64ZnD9yyYpul/5ht5521VGaQeSd1B/TF3+L21Oy2a6g2MzCP0+ZvZffFY+BNLdqqTmAiX8yWP+kYc+O9XpSx8u+59lH98crdBWcWrpXSGF7LmJsXy0OXmBvhVvoKXt4ZDZWRpEvydFJt/EB7Yz6RyxJOpJufXFj+HNCs20qdHAZcxJB4EBSbHDvxC3MagqDlBMElzG3Tqh8R7jXF/B0U62UFtOaT9cZRFfNKtPsjRPgpRA0ExYAiSUgg8CAgFj14nFQ37+H7UNQksIJpncW/9Mk/IfDofTGgfB6K2y0P5nc+9v7Yte1YlaCUMAwyNoRcaC49xfHKS4jZpuI2Sjum8NeeNvsWNdKnCJkuPMLCx1Z1wR3dRTVwB7ZTIt78OPPH0BLEGUqRoRYjwOmPm8HGnbj7/AE880dNKqHQ3k1zHKNLjhfxxIpmlsyj4tpbLErIf+c5/JndbC0E7qDZonIB8VOh9sfQOz5y8UbnQsoJ9QDjMqjZkbbeaOVA6Oc1jfiUzA6eIxqgFuGNlMcNkHitysjXtvjPuCqoZKuNvzqVP8JuPZj9MFsBtqVKM0eVgxSbI1jwOQkqfHUY72ttaaN1SGDtiRc/eqltbD5h3r68OmJBSBbAzaYIlhYfnA9Dcf7sd1O1wsiQhS0zrmyA/KoNi7HktzYdTwHHDe3h3FPR1/wBa4A92C3cbwdv9bYD0mz6kUlWiKY5XmkdM1tVd7+IBK3GvAnBjZhIlmU/nJ9DY/wC7BPAFZ3d3fFPUSNAjQ0zRi8ROnaXN3UXOXu6G2hPlifsqFW+0I4DAubgi4IKjQg8RgvgTSnJVyL+dQw/hNj7MPpgCLs7cijpu0NPEIe0ILBSbXAOtjoOPLGTb97sNtZXqaZrJSXQqw1Zb5jILcPLwxsW9G3UpKcyOpYEhbLa5zac8Uv4VMGjrIxqDYgHmCGH9sQJaan9QrVHx77/TBaUVt6adk1lJrHvuZPuHss0ddHPKQUUN8upuVIGnrjSdubVoK2BoZmOVuBym6nkw8Rip7V2JPTMFnjKE8L8D5EaHEHFbqtDHUWq6TakvLbpv5F/Xw/T8ng6P55LnuRXU9JRpA8yEozagGxBYkHhpccsGNobz0vYyffJ8jdfynwxmmGNofspP0N/pOIc+DVWWuxyeW89v6Pf0MK47N7Eb/iCn/wCoPf8A+sdDbcJRnDEqpAYhTYFr2vppex+mM+xqfwU2ekyVqSqHRxGrKeBHf98XOtlHS0u574x92kVVfF7py5Ul9/7Arb00/JmPkpxo2x90amKSOZZI1ZSGHE+hsOBGmMv343DkoJxlu0Ejfdv01+Rv3h74+hEWwA6YpeKcRdVddmmltLP2wbK9ffZzRml7Gd79/EZqDahkWBJJTCtizHKpIIJAAueFuOLL8PN/araFPJLOUUiQqBGLADKDzJPPrjIvjFNm2m4/KiL/AJb/AN8Xn4av9m2LJM2n7ST6Cw9xjdrr7Xw2uWfHPl6bZzv2KuL5rvF0W3okWP4Zp/yMZ/6lbK9+oBYX9sWrevZcM+ZXpXllER7KQLwYk2Cte8bAgG+nngbuRsowwUMBHejg7R/1Sd438eP1xeMdPFYWCAykwbvypJI9QrztJSRR50Jv2kSuHGhGUszhg3nwwUaKVKOnSobNMOzDnq11ufHXnixYGbTJMsKj84PoLsf9OPQeSHJVDpIvuunqbMP5cFMDdux9wSDjGc3pwb219MToJcyg9cAOYEbb+7aOcfgPe/SdG9tfTBZmABJNgOJOK5Q74U9XVS0kV3yRB+0AOQ3YrYHgfPgdemAJG+OxjV0ckaatoyeJXUD14euM++FtUYq5onBUuhWx0IZTe3nxxeBUzRxtDHrLD3kU/wCKg4x36gG1/wBJ5nAzeqQSwQbRpxdoGzMLa5b2dW8QePrjRNeLm8i30drdLofSW3o+3uE/iHQJJQSlrXjGdT0IP9+HrjEMXf4j7QmZ0Kyu1NOgkRb6X5j+9vHFNpqZ5GCRqXY8FUXJxotfNIuuGVOqjxPrv6DWO4qMSsIibCQ5CRyzaX98Tdo7AqIADNC8YPMjT6jTDGzT99H+tf8AUMR7Mxi/MseaM4tp5RQd6t05qCYxyi4OqOPlcdR49RyxpHwIh+6qm6ug+isf92NB3g3fhrIWhnW6ngeankynkcAvh1u2aBKiBnV2EubQ65SoyEjit7H6Y5zUcXWr0Eq57T2+u/U5CFHw7U10C+95QUU7SKrhELgNwzLqp/mtjzdLeaOvp1mTQ8HX8rcx5cwcAvi/tPstmut9ZmVB5XzH2X3xlnw925UQSTCnUvmhcst+GVSQ/mv98R9Jwz9ToZWZw09vLG2f++RlZdyW4IG+dd9o2hUOuuaUhfEA5Rb6Y2+h2B9xRbO5EK8/hHHZ5L/qcqnqcZR8Lt3vtFX20v7Gn+8cngW/CviSdbeGN6oqBrsGFp6m2cf9KEXyx+Ba5J826DHSzpV2oqoj+2rDfr0iv5Ialyxcu7DuwxnaSc/jPd/SNF9tfXBfFb2lvG0F4qWlmq2TR+zyqqnoWcgFv3Re3hjrdbfWKsZ4zHJT1EX7SCUWcA8GHJl8Ri8IxYsC4znqj0jXpzbT0NlP82CFRLlUnpiBsGLuGQ8ZDm9OC+2vrgAkygix1BwJ2W5jZoCfl+Qn8p+U+Ogt5oeuC+B+1qMsA6D7xNR4jmvtceIGAK9tSJlhmqNqODDBmIhjuI3C/Kz3N5GbTuHugngeOPdxaDsIHqasrHPVt2rhiBkW33cQvawRbC3W+Clfsyn2jTqkwLoGDlQxW5XhexBtfW3UeGKZUyRVMpptlQIZFNpquZGYQdVHa3Lzfu8sAXOaohq7mmmjeWEjVGDZTyBseeunPUYDz7LknLtSzfZ5j+2hYXjcnQvYjg3W3nrgvuvubT0KWiUmRtZJW1eQniWPny4DDu1IYmlRRKsdQQWQZgGIHEgcx10Ix40mbK7ZVvMf7Kam67JSNBtA5Io2zxTRnNkvoVItcLr0x3upsWjp6hZoq+OQAEFWyg2I65tD6YtqbWteKrULfTNbuMDpr+W/Q6eOAT7jU0TktTrNAxuCL5478tD308tR440uvDTRaV6z4sZRm2s9ljDz169/r9y0VckE0bRs8bK4IIzKePrjOJ/hm8WWSKdJSjAlbWNgQTbU3wzt74dsZC9AUljP4A4zJ4anUe+LBu98NY0SOWfP2oFyme6hhw4cfK+NVqc4tOPY3VOGlhzQt69sLP132J2MI3h32kp9tTTwm6q3ZsvJ1QBSp9QbHljZt4dsrS00s7nRFJHi34R6m2MH3O3SfaE5llOSnVs0srGwOtyoJ4sfbHHcDqrjC2+/9mOX1zvj8e5F1MnmMY9eoQ+K+9q1ksKxX7NIwwuLd5wCfoLD0xcfhtuj9lo3lmss9SpVQ3JSDlXrc/MfAYO/8BRVdVFVrFeOKMJGrDIhyk5XYkXKAWsANbXxZqKiAlzoftNRwEhFoohzEY/EfG+vNhwxbV0WanTQ09UXCC3bfV98Lz82+hHclCblLdg/djdaPZ1PHHlzP8ypzd+c0nRRyHLTnbFiqqeeCnkeFO2qpOFyAMx5knRVFvYDBDZ2yRGS7nPI3FjgTLJJRVBlmkMlPOQGdrfcNwUaaCFuF/wnj82nQ00xpjyx9W+7fmyLKTk8je6O+EEtqVkalqUHep5dGPVlPCUE65hxviVtbZgbaFJMgAkUSK55mMrwPgHykYk7x7p01cgWdLsuqSKcroeqMNVOIWxKOSjps1VM082ozva+UE5F042HHqT5Y3GJO2tJ2jrAv4tWtyUfN5aG3m46YLKoAsBYDgBiBsmiKgu4+8fU+A5L73PiTghgBYWFhYAEVdM0MhmjuVOrp06sPA8x6jmDMoljAZ4wBnOdsvM2GunEkAa89MS8B6mkeFu0hGZT80Y5eK9R1X1HMEAfUbcqKsOmzwEC3UzzKQAw4oifMxB4sbAfvYrW6GzRJtiR2jdHpIAkjSMHZppjctn/ABDIunCwbgMX6lrFlUtCVDt1HEjrbU9Oo9sBtxdjTQCqepAE89Q8jFTdSNAmU8SAoA1wBP3q21DSwdrUKzRXCsVFyMxAFhxNybaYjUtKuYimlaNhqYm5X4Eo3AeIt54Db6zGo2hRUYVnSMmrmVbcI9Iwdebm9vDCgrX2htGmnpVZael7VJZGGUuxGUwhT3u6Rc3HIYANS00ubM8EbsPxxko3rxv9cS//ABk2sYJf8p/viBv5NVxUzT0bkNF3njyq2dAbuBcXDAXI8sLaW8xNLA9GySS1OXsA4uGBF2ZspGVVW5JHC1uePMI9cm+oO2xu7TVeUT01RKqm4RmAS/UgNr63xOpdjFQqw0sMSr8ubvZfIWABxI3pqaqHZ8ssToJ4oy+kd1YqL2AZiR9cTd2qsy0kMpcuZY1ck2/EoOlgABrjVXp6q0lCKSXyPXKT6sGbb7OnhaevnYxLa4scoubDuqNdTzvg5RiNogYSMjLdWWxuCNCDwOA+/wAv/JklM4WWI5LA5vvk7uuhve2vXFV2XUT7He80ZTZsr91c+dqQtwzECwiYngCcvXG4xO67cpYqw9rVVyx1DfdyrUMMkh/wnButm4qbdV6XJT/D+pKsq7VqirAqVlWKQEHQg5lF8Wqrp4qqBkOWWNxbQ6HoQRwPMEcOOIVAzUkCipnM0gGrEAeAGn0udWP0wBzu7Qy0dKsVRP25j0VyuUlRwDXJuQOfQYdpKZppBNJcKNUTr0Y+A5D1PIDympHmbtJhlUfLGefi3QdF9TyAMYAWFhYWAFhYWFgBYWFhYAHVuxwzZ4z2cnUcG/UOfmLHxwwm1nj7tQuXlmGqn10H1sfA4MY8ZQRY6g8RgADsvdyFKqSqikcvKoVwzZtF1UDN3ktfgNMD12fJRbRkmRWalqwDKFFzFMunaEDXK66EjgRrg5LsFOMZaI/u/L/KdPpbHIjqU4FJB5lT9Dce4wASkYWJa1ra34W8cZ/8KKGHNWPGcyx1EkMIzXEcWbNlTopYk+Nh0xbztKT5XgfXoLj2LYah2pCpJWJlJ42iYH2XXABGvgDxOjaKylTfoQQf64ovw23qiTZcMbl2liDJkRHZjkYhbZQeItbFtk25GRbI7A8uzf8A7cejaMnBIH06iw9yBgCNtylnqKIKiqszlGsxIVCHV+9bU2y20xL2hSRyw9nVZWU/OouFb90i92Xw544MdS/EpGPMsfoLD3OOotgpxkJlP73y/wAo0+t8ARoavuiKjiARdAQAqL6gW9ACfAYl0WxwrZ5D2knU8F/SOXmbnxwQVQBYaAcse4AWFhYWAFhYWFg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Simplified Contract Programming Model</a:t>
            </a:r>
            <a:endParaRPr lang="en-US" sz="3600" b="1" dirty="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43847407"/>
              </p:ext>
            </p:extLst>
          </p:nvPr>
        </p:nvGraphicFramePr>
        <p:xfrm>
          <a:off x="3962400" y="1828800"/>
          <a:ext cx="4572000" cy="331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utoShape 2" descr="data:image/jpeg;base64,/9j/4AAQSkZJRgABAQAAAQABAAD/2wCEAAkGBxQQEBQQDhAPDw0QDQ8PEBAPDxEPDhAPFBEWFhURExUYHSggGBolHBQUIjEhJSkrLi4yFx8zODQsNygtLisBCgoKDg0OGhAQGiwkHyQuLSwsLCwsLC8sLCwsLCwsLCwsLywsLCwsLCwsLC8sLCwsKywsLCwsLCwsLC8sLCwsK//AABEIAMkA+wMBIgACEQEDEQH/xAAcAAEAAQUBAQAAAAAAAAAAAAAABAIDBQYHAQj/xABCEAACAgEBBAcEBwUFCQAAAAAAAQIDEQQFEiExBgdBUWFxkRMygaEiQlJikrHRFCNTcsEVFiSCwjNDc5OissPS0//EABkBAQADAQEAAAAAAAAAAAAAAAACAwQBBf/EACURAQEAAgEDAwUBAQAAAAAAAAABAgMRBCExEjJBExRRYXEiM//aAAwDAQACEQMRAD8A7iAAAAAAAAAAAAAAAAAAAKbLFFZk1Fd8mkiJ/a+n5ftOnz3e2rz+YE0FFV0ZrMJRku+LUl8isAAAB5KOVh8vQ9AFv2K+9+OX6j2C8eafvS5+pcAFr2C+9+OX6lUq01jjw7pNfkVgC2qV97lj3pfqeewX3vxS/UugCncWMccfzPPqUulfe/HL9S4ALapX3vxy/UrisLH5tt/M9AAAAAAAAAAAAAAAAMX0k25XoNNPU3e7BfRgsb1lj4Rrj4t+nF9h2TnsKeknSKjZ9XtdVPdTeIQit622X2YR7fPku1o4/wBIOtDWaluOma0VHYoYnqJL71jWI9nCKWO9mo7e23drtRLUamW9OXCMV7lUOyuC7EvnzfEhwZv1aMZ3y71Rnnb4StROVz3r52Xz+1dOVsvWTZ5HTx+zH8KFZIhE1zhRVFFSg96vNcvtVt1yXk44Zs+xunGv0rWL3qalzq1f7zK8LffT82/IwMYFW4MteOXmOTKzw7b0R6dUbQfssPT6xRy9PY095Lm6p8rF6PvSNqPmiVecNNxlGSlCcW4zhNPKlFrimmdg6t+mD1kHptU1+30RTcsJLUU8lcl9pPCkl2tPtwvP6jpvR/rHw069vq7Vu4AMi4AAAAAAAAAAAAAAAAAAAAAAAAAAA4d12bcd2sjo4v8AdaWClNLt1Fkc8fKDjj+eR3E+Wuk2pduu1Vknlz1moa/lVslFfCKS+Bo6fHnLlDZezHRLkC2vAr5c018DdFFS6mTKjH1WLvROokWxXUuES5uEa7VezSbjKUXza7H4nn9owmmlN1T7HJcE/HswS9UiPFSnEq0uunpLq9XVn2mnn7TdXDfr5WVvzi2iNo9bv4U0oybwmnmEn3J9/gSJxO9s5w53xr6K018bIRsg96FkIzi++MllP0ZcNW6sNQ7Nk6be51xso+FN064/KCNpPDynFsehLzOQAEXQAAAAAAAAAAAAAAAAAAAAAAAA+VduV7mq1EHzhrNTB/5bpL+h9F9OtrWaPQW6jTqLtg61FyW9GO/ZGDljtxvHzjrbZXXzssw7LrpWTaWE5zk5SaXZxbNfTY3i1Vsvwk7J0e9xfb+RsNOzljkWdnVYRl6T0cZJGLPK2of9h1y5wi/hh+o/utS/qyXlOX6mZqRNqicsiMyrW/7oVv61q8p/qjJU9HoKG5LNiXDNijJ47uRna4EmFZVal6rWoXdGIRUt2OIy5xy93Peu5+RhlXKEpVz4zra4/ag/dl+a80zpk6Mo07pXpvZ2Qt7HCyuXi0t+PyU/U7rz4qXl0bqupcdl054OVmqn8Jaq1p+mH8TazAdC4Sr00KJY/c00w5Y+lu/S+aM+eXs99bsLzjAAEEgAAAAAAAAAAAAAAAAAAAAAAAGN6S7P/adHfQuMrKJxhnl7TGYf9SR84V6V+0WU04ykpJrDT4rDXemfUJzrrD6IRxPX0YhJYlfXj6M+OHbHulx49/Pnz1dNskvpvyq242zmNC0/BGQpZjqidQz02CslST6UY6hmRoIZOJtSJdcSNUS6yjJOLqiY/aeyle6s8q9RC1+KipZj8c4+Jk4k7Zmh9q3l4hHGe9+CK7lx3Txlt4jJbCrxW5fak/RcPzyZIphFJJJYSWEvAqMOV5vLbjOJwAA4kAAAAAAAAAAAAAAAAAAAAAAAAEfaOlV1NlMvdtqnW/Dei1n5kgAfPm44txksTjJxku6UXhr1TJVMjO9YuyvYax2xX7rUp2LuVqwrI/lL/M+412lnta8/VjK87PH03hlqJGRokYjTyMlRIVWylMiXXIx9MiXCRTlEomRkbPsWndqT7ZNy+HJfl8zWtnUOyaiu148u9+hucI4SS5JJLyRk334atGPfl6ADM0gAAAAAAAAAAAAAAAAAAAAAAAAAAAADE9J9ix1unlS8Rmvp1Tf1LVyfk8tPwbOLzqlXOVc1uzhOUJrKeJReGs+aO+ykkm20kk223hJLtZ8v7Y6QOO0dVdX+90t2tusSzjMHN4nB9mVh+Jr6bbceZfCjdh6v626iRkaJGE2RrK9Qs0WRk+2Evo2R84/15Gd0+ln3fNG/1435Y7jYnUyJung5PCIns41R377IVVrnKUkl6s1zbfS9TTp0eY1PhO15U5ruiuaXjz8iu3ntHZjXWujVUHX7WDUlJyjFrliMnF/OL9DMmr9Wt6ls2lJ8YO2Ml3P2s2vk0bQebt99b9ckxnAACtMAAAAAAAAAAAAAAAAAAAAAADC9JOlWl2fHOqtUZyWYVRW/dP8AlguOPF4Xidkt7QZo8bxxfBLtfI4ztfrZ1V7cdn6eOnr5K23FtuO/HuRfh9I1LX26nVvOt1d1yf1HNuv4Q4RXwRpw6TPJVltxjue1OnGg02VbrKXOPOFUvb2J9zjXlr4mo7R64quMdFpL75clK1xqg/FKO9LHmkc3p2fVH6u9/Nx+XIkOxJYSSXclhGjHo8Z5VXffhL6Q9Ktdr4uGptjTpnz09C3IyXdN5bkvBvHgahq9OZm+0x9zyTuvGTiIzK281iXVh5XBrk1wa8mXoba1UOEdVqUu720/lx4F2cSw6uJVcFkq6r52Petsstl9qycpy9WydpmQ6oE6hF2EQybl0S6ST0n0VvOtvP0X9KL7cZ4NeDOi6DptGS+koz8nuT/C+fwOO6ZmTosJ5aMM/Kr6mWPh2ajpPp5e9N1vusi0vVZXzMpp9TCxZrnCa74SUl8jidWofe/Uv12tPehKUJdkotxfqinLoJ8VOdVZ5jtQOW6Hpbqqec1fBdlq3n+JYl65Nr2N02ovahb/AIe18MTea2/Cf64MuzpdmHfjn+L8N+GTZwAZlwAAAAAAAAAAAAAAELbW0I6XTXaifGNFNlrXa92Le6vF4x8QNN6yenv7D/hdHievnFNya3o6eMuTa7Zvsi+XN8MJ8iWldk5Xamcrr5y3pynJybl3yfb+RXTOds56m972ovnKycn3yeeHcvDsWEXXI9jRomE7+WLZstvZVy5cjxzLUplmdhfarkX5Wliy0sysLMpldyTmKuywjzkJSLbZXanINhIpyVRZx1dgiRUR4l+DJxGp9MibXYYyuRKhMtiqxkoWl+FxjYzK42k+ULGVVxRY1Lnz7yHGwrVhJHhsvRfpjPRSjVqG7NE3jPFyp8Y9u73x9O59aqsUoqUGpQlFSjKLzGUWspp9qPn6zEk0+TOg9T+2XZRbpLHmelmnDP8ACm39H4SjL4SSPN6zRJ/uNnT7L7a6EADzmoAAAAAAAAAAA1TrSb/snUJfWemg/wCWepqjL5Nm1ms9ZNe9sy9d3sJfhvrl/Qnq98/sRy9tcPky3KR7Nkecj27WGR7OZGssFkyJKZVlknIvOZQ5FG8eZIcp8PWykHhwCuJQVRDq9EvQZYiXoFkQqTBl+EiNAuxZOIVJUj3fLCkUymS5R4T4TLsZEKqZIjInKjYv5Ni6pLGtrXwXuy0EpvzVlOP+5mtJmy9UUM7V1Evs6Fx/FZT/AOrKOr/5VZo97soAPFbwAAAAAAAAAADH9INC9RpbqI43raLIRzy33H6OfjgyAOy8Xkvd807R0tlE3XdCVVsfehNYkvHxXiuDMdZI+l9s7Fo1kPZ6qqNsexvhOL74yXGPwOZdIuqWazPQXe0jz9ldhTXgprg/jg9HHqscvPast1XHw5XbMi73EzG1+j+p08nG6iyL/lbz4rtaMG8p4aafc1h+h3KmK+melEWVHY69AB0CqJSVxAuRL0CzEuxJxCr0S4mWoleSaKpyLVkzyUiNdYRyydkZHTzJtbMdoKpzxuwnLPLEXh+T5G67D6A6zUYc4x0tT+tdlzx4Vrjnz4EpsmM5yqNxtvEa/KxRTlJqMVxbbwl8TofU7sS2t6nWX1zqjqHXChWR3Zyri5Nz3XxSeY4z9l9mDYuj3QTS6Rqxxep1MeKuvxLdffXD3YeaWfE2kw9T1U2T04+GjVq9PegAMS8AAAAAAAAAAAAAAABa1GnhZHdshGyD5xnFSi/gzXNpdBNJdyg633LE4fhkn8sG0Anjnlj4qOWGOXmOY63qqr+pGma+7v0S9IvHzMPqOq5LnDUw/wCHKFkfybOzAtnU5fKF0z4tcLt6tV2aiyD7rKU/6ojy6s7Pq6qt+dUo/wCpne2i3LTQfOEH5xRL7n9I/Sv5cCl1ban6t2mfm7Y/6GeLq41X8TSf8y7/AOZ3t6Gv+HD8KPP2Cv8Ahx9Dv3J9LL8uEQ6utT226X4Ttf8A4yRDq8t+tfSvKM5fng7f+wV/w4+hUtHWv93D8KO/dOfSy/LicegbXvalPwjT+siRV0AcuS1M/GMFGPq0ztMYJckl5JIqOfd38H0P25NperCUverjBd9tzb9IZNg2b1aaevjZLefdVCNa8m3lv1RvIK8upzv6TmnH57oGztjUaf8A2NMIS5b2N6x+cnx+ZPAKbbbzVkkngABx0AAAAAAAAAAAAAAAAAAAAAAAAAAAAAAAAAAAAAAAAAAAAAAAAAAH/9k="/>
          <p:cNvSpPr>
            <a:spLocks noChangeAspect="1" noChangeArrowheads="1"/>
          </p:cNvSpPr>
          <p:nvPr/>
        </p:nvSpPr>
        <p:spPr bwMode="auto">
          <a:xfrm>
            <a:off x="155575" y="-2071688"/>
            <a:ext cx="5410200" cy="432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14917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6" y="2971800"/>
            <a:ext cx="14917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6" y="4495800"/>
            <a:ext cx="1491714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eft-Right Arrow 7"/>
          <p:cNvSpPr/>
          <p:nvPr/>
        </p:nvSpPr>
        <p:spPr>
          <a:xfrm>
            <a:off x="2209800" y="2286000"/>
            <a:ext cx="1447800" cy="762000"/>
          </a:xfrm>
          <a:prstGeom prst="left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$$$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eft-Right Arrow 12"/>
          <p:cNvSpPr/>
          <p:nvPr/>
        </p:nvSpPr>
        <p:spPr>
          <a:xfrm>
            <a:off x="2209800" y="3733800"/>
            <a:ext cx="1447800" cy="762000"/>
          </a:xfrm>
          <a:prstGeom prst="leftRightArrow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msg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851</TotalTime>
  <Words>512</Words>
  <Application>Microsoft Office PowerPoint</Application>
  <PresentationFormat>On-screen Show (4:3)</PresentationFormat>
  <Paragraphs>107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Step by Step Towards a Safe Contract: Insights from an Undergraduate Ethereum Lab</vt:lpstr>
      <vt:lpstr>Ethereum Lab Setup</vt:lpstr>
      <vt:lpstr>Ethereum Lab Setup</vt:lpstr>
      <vt:lpstr>Ethereum Lab Outcome</vt:lpstr>
      <vt:lpstr>Ethereum Lab Outcome</vt:lpstr>
      <vt:lpstr>Apps Created by Students</vt:lpstr>
      <vt:lpstr>Lessons Learned</vt:lpstr>
      <vt:lpstr>Step by Step Towards a Safe Contract</vt:lpstr>
      <vt:lpstr>The Simplified Contract Programming Model</vt:lpstr>
      <vt:lpstr>The Simplified Contract Programming Model</vt:lpstr>
      <vt:lpstr>The Simplified Contract Programming Model</vt:lpstr>
      <vt:lpstr>Rock Paper Scissors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UMIACS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 by Step Towards a Safe Contract: Insights from an Undergraduate Ethereum Lab</dc:title>
  <dc:creator>elaine</dc:creator>
  <cp:lastModifiedBy>elaine</cp:lastModifiedBy>
  <cp:revision>64</cp:revision>
  <dcterms:created xsi:type="dcterms:W3CDTF">2015-03-08T00:33:42Z</dcterms:created>
  <dcterms:modified xsi:type="dcterms:W3CDTF">2015-03-08T14:46:07Z</dcterms:modified>
</cp:coreProperties>
</file>