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62" r:id="rId4"/>
    <p:sldId id="261" r:id="rId5"/>
    <p:sldId id="260" r:id="rId6"/>
    <p:sldId id="265" r:id="rId7"/>
    <p:sldId id="267" r:id="rId8"/>
    <p:sldId id="270" r:id="rId9"/>
    <p:sldId id="266" r:id="rId10"/>
    <p:sldId id="268" r:id="rId11"/>
    <p:sldId id="263" r:id="rId12"/>
    <p:sldId id="264" r:id="rId13"/>
    <p:sldId id="279" r:id="rId14"/>
    <p:sldId id="277" r:id="rId15"/>
    <p:sldId id="272" r:id="rId16"/>
    <p:sldId id="281" r:id="rId17"/>
    <p:sldId id="273" r:id="rId18"/>
    <p:sldId id="283" r:id="rId19"/>
    <p:sldId id="286" r:id="rId20"/>
    <p:sldId id="287" r:id="rId21"/>
    <p:sldId id="288" r:id="rId22"/>
    <p:sldId id="289" r:id="rId23"/>
    <p:sldId id="298" r:id="rId24"/>
    <p:sldId id="290" r:id="rId25"/>
    <p:sldId id="296" r:id="rId26"/>
    <p:sldId id="291" r:id="rId27"/>
    <p:sldId id="295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79799" autoAdjust="0"/>
  </p:normalViewPr>
  <p:slideViewPr>
    <p:cSldViewPr snapToGrid="0">
      <p:cViewPr varScale="1">
        <p:scale>
          <a:sx n="57" d="100"/>
          <a:sy n="57" d="100"/>
        </p:scale>
        <p:origin x="8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9334A-8E7D-4DAA-A270-B0AF781244AA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8210E-2351-4580-B65C-DDFB3D250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2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683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abs/1704.05426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8%B0%EA%B3%84_%ED%95%99%EC%8A%B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%EC%9E%90%EC%9C%A8_%ED%95%99%EC%8A%B5_(%EA%B8%B0%EA%B3%84_%ED%95%99%EC%8A%B5)" TargetMode="External"/><Relationship Id="rId4" Type="http://schemas.openxmlformats.org/officeDocument/2006/relationships/hyperlink" Target="https://ko.wikipedia.org/wiki/%EC%A7%80%EB%8F%84_%ED%95%99%EC%8A%B5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https://openai.com/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로봇의 한 손으로 </a:t>
            </a:r>
            <a:r>
              <a:rPr lang="ko-KR" altLang="en-US" dirty="0" err="1"/>
              <a:t>루빅스</a:t>
            </a:r>
            <a:r>
              <a:rPr lang="ko-KR" altLang="en-US" dirty="0"/>
              <a:t> 큐브를 맞추는데 약 </a:t>
            </a:r>
            <a:r>
              <a:rPr lang="en-US" altLang="ko-KR" dirty="0"/>
              <a:t>4</a:t>
            </a:r>
            <a:r>
              <a:rPr lang="ko-KR" altLang="en-US" dirty="0"/>
              <a:t>분 정도 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강화학습 기반</a:t>
            </a:r>
            <a:endParaRPr lang="en-US" altLang="ko-KR" dirty="0"/>
          </a:p>
          <a:p>
            <a:r>
              <a:rPr lang="ko-KR" altLang="en-US" dirty="0"/>
              <a:t>학습하지 않은 상황 해결 가능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강화 학습이 단순히 가상의 작업을 위한 도구가 아니라 전례 없는 손놀림이 필요한 물리적 세계 문제를 해결할 수 있다는 것을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세부 세팅을 대부분 따르지만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Encoder-Decoder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반복되지만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반복한다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1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datasets with diverse sources, including image captions (SNLI), transcribed speech, popular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fiction, and government reports (MNLI), Wikipedia articles (QNLI), science exams (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SciTail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or news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articles (RTE).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6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the correct ending to multi-sentence stories from two options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English passages with associated questions from middle and high school exams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6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 of Linguistic Acceptability (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CoLA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문법성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Stanford Sentiment Treebank (SST-2):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이진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6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그래프는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따른 정확도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(accuracy)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변화를 나타낸다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RACE(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https://arxiv.org/abs/1704.04683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MultiNLI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https://arxiv.org/abs/1704.05426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Answering(QA)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목적으로 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MultiNLI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textual entailment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NLI(Natural Language Inference)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목적으로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결과에서도 보이듯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데이터셋 모두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많아질수록 정확도가 비약적으로 상승하는 것을 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정도에서 정확도가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듯하다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4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학습하지 않은 데이터에 대한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3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모델이나 알고리즘의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"feature"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제거해 나가면서 그 행위가 성능에 얼마나 영향을 미치는지를 확인해보는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표에서는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Objective(sub-task)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있을때와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성능을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왼쪽의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오른쪽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결과가 다른데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데이터셋의 크기가 다르기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데이터셋이 클수록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(QQP, MNLI, QNLI, RTE) auxiliary 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성능 개선에 영향이 더 크며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작을수록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SST2, MRPC, STSB) auxiliary 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 학습하는 것이 오히려 성능에 도움이 되는 것을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유무에 대해서도 성능을 측정하는데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 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없을 경우 전체적으로 성능이 매우 감소하는 것을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 않는다는 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사용되는 구조를 모두 넘겨버리는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supervised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부분만 사용하는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8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2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준 지도 학습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기계 학습"/>
              </a:rPr>
              <a:t>기계 학습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(Machine Learning)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 범주로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표시된 데이터와 표시되지 않은 데이터를 모두 훈련에 사용하는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대개의 경우 이러한 방법에 사용되는 훈련 데이터는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표시된 데이터가 적고 표시되지 않은 데이터를 많이 갖고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준 지도 학습은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충분히 표시된 훈련 데이터를 사용하는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지도 학습"/>
              </a:rPr>
              <a:t>지도 학습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표시되지 않은 훈련 데이터를 사용하는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자율 학습 (기계 학습)"/>
              </a:rPr>
              <a:t>자율 학습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사이에 위치한다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기계 학습 연구자들이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없는 데이터에 적은 양의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포함한 데이터를 사용할 경우 학습 정확도에 있어서 상당히 좋아짐을 확인하였다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훈련 방법이 사용되는 이유는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포함한 데이터를 얻기 위해서는 훈련된 사람의 손을 거쳐야 하기 때문이고 그 비용이 감당할 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없을만큼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 수 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그러한 경우 준 지도 학습을 사용하여 결과를 향상 시킬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/>
            <a:r>
              <a:rPr lang="en-US" altLang="ko-KR" dirty="0"/>
              <a:t>Spam vs. good webpage classification</a:t>
            </a:r>
          </a:p>
          <a:p>
            <a:pPr marL="0" lvl="1"/>
            <a:r>
              <a:rPr lang="en-US" altLang="ko-KR" dirty="0"/>
              <a:t>edge means hyperlink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4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stick to = </a:t>
            </a:r>
            <a:r>
              <a:rPr lang="ko-KR" altLang="en-US" dirty="0"/>
              <a:t>계속하다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stick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”” has multiple meanings depending on where it’s used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using a fixed embedding for each word,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at the entire sentence before assigning each word in it an embedding. It uses a bi-directional LSTM trained on a specific task to be able to create those embeddings.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2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modeling objective 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unsupervised training objective</a:t>
            </a:r>
            <a:r>
              <a:rPr lang="ko-KR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두면 성능 향상 효과</a:t>
            </a:r>
            <a:endParaRPr lang="en-US" altLang="ko-K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improving generalization of the supervised model, and (b) accelerating convergence.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9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아기들은 단어나 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문장의 뜻을 전혀 모르는 상태로 학습을 시작하게 되고 음소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(phoneme),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(sentence)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learning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수행하게 되며 그 후에 정답을 가지고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learning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(Kim, n.d.).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방법을 통해 앞서 언급한 다중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퍼셉트론의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단점들이 많이 해결되는데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Unlabeled 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이용할 수 있고 이를 이용해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수행함으로서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vanishing gradient problem, overfitting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극복될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올바른 초기값 선정에도 도움을 주어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minima problem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해결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minima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에러를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최적의 파라미터를 찾는 문제에 있어서 아래 그림처럼 파라미터 공간에 수많은 지역적인 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존재하여 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minima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빠질 경우 전역적인 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(global minimum)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찾기 힘들게 되는 문제를 일컫는다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9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 Transformer 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context token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multi-head self-attention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넣고 나서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wise feedforward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넣고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token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6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8210E-2351-4580-B65C-DDFB3D250F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6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2771-75DD-4748-8AC9-F0AC92E95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F1353-7048-4450-9691-9C86C5494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8A200-1221-4A53-A46D-19BA056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675C9-9D82-45B4-BBC0-CFB84E9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748A0-82FD-4A7F-80E4-F85D692C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D69F5-CD51-4416-8E75-48D74600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BB49A-7BC1-4AC1-BE19-4A50D410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BA1FB-0E14-4146-BAE7-B8525191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8D72-A794-41BA-A109-D00E2A9F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5EC3D-5C21-4FD5-983F-AAF1EB3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1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72F829-D80E-4743-86B4-954A34A2E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4D27A-3C35-42DF-9CDA-C9B6770E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1AEA-4F64-4803-8AA4-6F3B4649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B83DE-2EB2-4EEB-A785-8BC79B7E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9C5C9-8A6C-40F6-BAE2-61BBDD37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2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155C5-8751-42B6-96AC-F385EFBA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36DCD-A1E7-4CA6-A1DE-07C8B84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294DE-0688-457B-819B-0072922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92F2E-47D6-4829-B543-D33E1C3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4067F-8953-4E71-B874-3EE5B73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9BB7B-4690-40ED-A494-CF05045C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D74C9-6A88-4095-BBE1-80ACC60F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B3DCF-9A03-45D6-AF4D-09BE1BB3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F4606-33C9-45CA-820F-D14C30A2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DA0D0-A042-42BA-AC9A-0C25058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7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A8238-5219-47AC-B5DC-E2DD28DA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38EA4-BBBC-45CB-9888-CE730C0D8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EC02C-3E60-4FF0-B928-51C4D4E2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CFF08-0865-4C3C-AD53-8E5E0BF0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61709-C915-4085-AFAE-192BFCBA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B6E01-32E6-49DA-B71B-2B50AAFB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8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C68DA-7B79-4513-868D-BABC3898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7F2BD-3A21-4D9F-BD4D-012337B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F1706-C091-4329-99B1-E114A24A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D064C-9B87-451C-B5E5-B7DC24762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8D780-E2C1-496B-8EB8-3A0B802DF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98C13-D977-492C-8D89-FDF9065B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0819E-B798-4C8C-8A4B-BCFBA637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7B615C-9A42-47FA-AC20-E57DC4C2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20CC-A20E-4B55-8205-7A2AD6C1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C5D2B-0D3D-4451-A7D0-5807CC9D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1A312-273E-4CFA-9D9E-7C10048B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B6FC8-E018-497F-A525-ADA080FF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208CE-D862-462E-B841-6DAE3C74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608BA-E234-4918-BAC0-5738E4A3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A23EA-3DB5-402D-A6E9-A5D5A840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5A9F-A3F1-4797-8F4E-B163F13C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8A239-C0D6-4850-A7FF-510D0206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96AC0-B2DD-40A3-828E-33857609D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571F0-BEAD-4160-9772-DCF1A6F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0AF62-AB18-4A22-B1F5-6B8AEFE6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E4A38-FAFE-4FB6-A36D-AF63DC5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CC9FB-D0A2-433F-945A-3FC7EA47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6D084-382C-478B-A662-E0DE6B219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813A0-CE4F-4494-82F9-84A69FEB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1EA10-BA34-42EA-AF69-225E904F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F246E-4957-48EB-9C94-B4CA2428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C4305-57C9-4E57-B3FE-2AC579B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7F5D2-A136-429A-B9B0-FBC37B9F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54A73-3DDD-431C-9CE0-98B68AC0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2097B-0097-4B74-8E36-790B9E7D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561BF-D80F-4E30-AD38-7A8B3D19AB1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5601A-75E7-40FB-A242-ACE2FEAD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686FA-FC3E-4C98-AFDA-811B9A411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8B38-A95E-4A00-AF7E-35356CBF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4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95B1D-7346-40BE-8C0B-4F0E5563B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Improving Language Understanding </a:t>
            </a:r>
            <a:br>
              <a:rPr lang="en-US" altLang="ko-KR" sz="3600" dirty="0"/>
            </a:br>
            <a:r>
              <a:rPr lang="en-US" altLang="ko-KR" sz="3600" dirty="0"/>
              <a:t>by  Generative Pre-Training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4045B-21D2-4233-86C1-9C55D52F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5" y="1718914"/>
            <a:ext cx="10091351" cy="3420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D976E-20E9-4C80-A440-8FE9B3C3F644}"/>
              </a:ext>
            </a:extLst>
          </p:cNvPr>
          <p:cNvSpPr txBox="1"/>
          <p:nvPr/>
        </p:nvSpPr>
        <p:spPr>
          <a:xfrm>
            <a:off x="10243751" y="6375401"/>
            <a:ext cx="19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발제자</a:t>
            </a:r>
            <a:r>
              <a:rPr lang="en-US" altLang="ko-KR" dirty="0"/>
              <a:t>: </a:t>
            </a:r>
            <a:r>
              <a:rPr lang="ko-KR" altLang="en-US" dirty="0" err="1"/>
              <a:t>윤민주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42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6016-3447-4E68-9E81-C834E7D8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③ </a:t>
            </a:r>
            <a:r>
              <a:rPr lang="en-US" altLang="ko-KR" dirty="0"/>
              <a:t>Auxiliary training 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F8BF3-EDA3-445C-8032-9CEFB06D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초기 </a:t>
            </a:r>
            <a:r>
              <a:rPr lang="en-US" altLang="ko-KR" dirty="0"/>
              <a:t>entity recognition</a:t>
            </a:r>
            <a:r>
              <a:rPr lang="ko-KR" altLang="en-US" dirty="0"/>
              <a:t> → </a:t>
            </a:r>
            <a:r>
              <a:rPr lang="en-US" altLang="ko-KR" dirty="0"/>
              <a:t>sequence labeling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ex) POS tagging, chunking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A21C5-DFBF-43E2-9878-53F88A0B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8" y="1835687"/>
            <a:ext cx="9798522" cy="32087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4C1EBD-0A63-4096-B0B1-00574D2BB9D6}"/>
              </a:ext>
            </a:extLst>
          </p:cNvPr>
          <p:cNvSpPr/>
          <p:nvPr/>
        </p:nvSpPr>
        <p:spPr>
          <a:xfrm>
            <a:off x="159495" y="247467"/>
            <a:ext cx="1691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29FB8A-8096-4D69-BCD6-C50525A6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085" y="1700750"/>
            <a:ext cx="3333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1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E1BF1-3755-4E87-A5A0-390D5C96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Model Framework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095CB7-5166-4AAF-AFB9-D9EC9893574B}"/>
              </a:ext>
            </a:extLst>
          </p:cNvPr>
          <p:cNvGrpSpPr/>
          <p:nvPr/>
        </p:nvGrpSpPr>
        <p:grpSpPr>
          <a:xfrm>
            <a:off x="1119438" y="2028120"/>
            <a:ext cx="9656562" cy="3600836"/>
            <a:chOff x="1119438" y="1700213"/>
            <a:chExt cx="9656562" cy="360083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2904DC3-7E27-4BF7-B9F3-34ECCEA3E90E}"/>
                </a:ext>
              </a:extLst>
            </p:cNvPr>
            <p:cNvGrpSpPr/>
            <p:nvPr/>
          </p:nvGrpSpPr>
          <p:grpSpPr>
            <a:xfrm>
              <a:off x="1416000" y="1700213"/>
              <a:ext cx="9360000" cy="3600836"/>
              <a:chOff x="273050" y="1700213"/>
              <a:chExt cx="9360000" cy="4176712"/>
            </a:xfrm>
          </p:grpSpPr>
          <p:sp>
            <p:nvSpPr>
              <p:cNvPr id="10" name="오각형 22">
                <a:extLst>
                  <a:ext uri="{FF2B5EF4-FFF2-40B4-BE49-F238E27FC236}">
                    <a16:creationId xmlns:a16="http://schemas.microsoft.com/office/drawing/2014/main" id="{E37ACDD5-4959-4C8E-8970-5A2D1B6DB072}"/>
                  </a:ext>
                </a:extLst>
              </p:cNvPr>
              <p:cNvSpPr/>
              <p:nvPr/>
            </p:nvSpPr>
            <p:spPr>
              <a:xfrm>
                <a:off x="273050" y="1700213"/>
                <a:ext cx="4672003" cy="463290"/>
              </a:xfrm>
              <a:prstGeom prst="homePlate">
                <a:avLst>
                  <a:gd name="adj" fmla="val 31872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tIns="0" rIns="0" bIns="0"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srgbClr val="FBB040"/>
                  </a:buClr>
                </a:pPr>
                <a:r>
                  <a:rPr lang="en-US" altLang="ko-KR" sz="2000" b="1" kern="0" dirty="0">
                    <a:solidFill>
                      <a:srgbClr val="FFFF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Unsupervised Pre-training</a:t>
                </a:r>
                <a:endParaRPr kumimoji="0" lang="en-US" altLang="ko-KR" sz="2000" b="1" kern="0" dirty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갈매기형 수장 23">
                <a:extLst>
                  <a:ext uri="{FF2B5EF4-FFF2-40B4-BE49-F238E27FC236}">
                    <a16:creationId xmlns:a16="http://schemas.microsoft.com/office/drawing/2014/main" id="{5C6D4A58-1444-4B84-8609-F8F2194E4CC2}"/>
                  </a:ext>
                </a:extLst>
              </p:cNvPr>
              <p:cNvSpPr/>
              <p:nvPr/>
            </p:nvSpPr>
            <p:spPr>
              <a:xfrm>
                <a:off x="4961047" y="1700213"/>
                <a:ext cx="4672003" cy="463290"/>
              </a:xfrm>
              <a:prstGeom prst="chevron">
                <a:avLst>
                  <a:gd name="adj" fmla="val 33685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tIns="0" rIns="0" bIns="0"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srgbClr val="FBB040"/>
                  </a:buClr>
                </a:pPr>
                <a:r>
                  <a:rPr kumimoji="0" lang="en-US" altLang="ko-KR" sz="2000" b="1" kern="0" dirty="0">
                    <a:solidFill>
                      <a:srgbClr val="FFFF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Supervised Fine-tuning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7CC3028-CD48-415D-862F-B229162F4791}"/>
                  </a:ext>
                </a:extLst>
              </p:cNvPr>
              <p:cNvSpPr/>
              <p:nvPr/>
            </p:nvSpPr>
            <p:spPr>
              <a:xfrm>
                <a:off x="273050" y="4840840"/>
                <a:ext cx="4519390" cy="36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108000" rIns="0" bIns="0" rtlCol="0" anchor="t" anchorCtr="0"/>
              <a:lstStyle/>
              <a:p>
                <a:pPr marL="239713" marR="0" lvl="1" indent="-150813" defTabSz="91440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200"/>
                  </a:spcAft>
                  <a:buClr>
                    <a:srgbClr val="58595B">
                      <a:lumMod val="5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altLang="ko-KR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Multi Layer Perceptron</a:t>
                </a:r>
                <a:r>
                  <a:rPr lang="ko-KR" altLang="en-US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에서 </a:t>
                </a:r>
                <a:r>
                  <a:rPr lang="en-US" altLang="ko-KR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weight</a:t>
                </a:r>
                <a:r>
                  <a:rPr lang="ko-KR" altLang="en-US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와 </a:t>
                </a:r>
                <a:r>
                  <a:rPr lang="en-US" altLang="ko-KR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bias</a:t>
                </a:r>
                <a:r>
                  <a:rPr lang="ko-KR" altLang="en-US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를 초기화</a:t>
                </a:r>
                <a:endParaRPr lang="en-US" altLang="ko-KR" kern="0" dirty="0">
                  <a:solidFill>
                    <a:srgbClr val="58595B">
                      <a:lumMod val="50000"/>
                    </a:srgb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239713" marR="0" lvl="1" indent="-150813" defTabSz="91440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200"/>
                  </a:spcAft>
                  <a:buClr>
                    <a:srgbClr val="58595B">
                      <a:lumMod val="5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기존</a:t>
                </a:r>
                <a:r>
                  <a:rPr lang="en-US" altLang="ko-KR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MLP</a:t>
                </a:r>
                <a:r>
                  <a:rPr lang="ko-KR" altLang="en-US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의 단점 해결</a:t>
                </a:r>
                <a:endParaRPr lang="en-US" altLang="ko-KR" kern="0" dirty="0">
                  <a:solidFill>
                    <a:srgbClr val="58595B">
                      <a:lumMod val="50000"/>
                    </a:srgb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자유형 32">
                <a:extLst>
                  <a:ext uri="{FF2B5EF4-FFF2-40B4-BE49-F238E27FC236}">
                    <a16:creationId xmlns:a16="http://schemas.microsoft.com/office/drawing/2014/main" id="{1EE183B5-83C1-4E4E-8F87-726B1D40AFAD}"/>
                  </a:ext>
                </a:extLst>
              </p:cNvPr>
              <p:cNvSpPr/>
              <p:nvPr/>
            </p:nvSpPr>
            <p:spPr>
              <a:xfrm>
                <a:off x="4876743" y="2061332"/>
                <a:ext cx="0" cy="3815593"/>
              </a:xfrm>
              <a:custGeom>
                <a:avLst/>
                <a:gdLst>
                  <a:gd name="connsiteX0" fmla="*/ 0 w 0"/>
                  <a:gd name="connsiteY0" fmla="*/ 0 h 3771900"/>
                  <a:gd name="connsiteX1" fmla="*/ 0 w 0"/>
                  <a:gd name="connsiteY1" fmla="*/ 3771900 h 377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771900">
                    <a:moveTo>
                      <a:pt x="0" y="0"/>
                    </a:moveTo>
                    <a:lnTo>
                      <a:pt x="0" y="3771900"/>
                    </a:lnTo>
                  </a:path>
                </a:pathLst>
              </a:custGeom>
              <a:noFill/>
              <a:ln w="6350" cap="flat" cmpd="sng" algn="ctr">
                <a:solidFill>
                  <a:srgbClr val="FFFFFF">
                    <a:lumMod val="65000"/>
                  </a:srgbClr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71D9DD-6250-4078-BB48-2D5D8C54D5AA}"/>
                  </a:ext>
                </a:extLst>
              </p:cNvPr>
              <p:cNvSpPr/>
              <p:nvPr/>
            </p:nvSpPr>
            <p:spPr>
              <a:xfrm>
                <a:off x="4961047" y="4840840"/>
                <a:ext cx="4519390" cy="36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108000" rIns="0" bIns="0" rtlCol="0" anchor="t" anchorCtr="0"/>
              <a:lstStyle/>
              <a:p>
                <a:pPr marL="239713" lvl="1" indent="-150813" latinLnBrk="0">
                  <a:spcBef>
                    <a:spcPts val="200"/>
                  </a:spcBef>
                  <a:spcAft>
                    <a:spcPts val="200"/>
                  </a:spcAft>
                  <a:buClr>
                    <a:srgbClr val="58595B">
                      <a:lumMod val="5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/>
                  <a:t>모델의 파라미터를 미세하게 조정</a:t>
                </a:r>
                <a:endParaRPr lang="en-US" altLang="ko-KR" dirty="0"/>
              </a:p>
              <a:p>
                <a:pPr marL="540000" lvl="2" indent="-150813" latinLnBrk="0">
                  <a:spcBef>
                    <a:spcPts val="200"/>
                  </a:spcBef>
                  <a:spcAft>
                    <a:spcPts val="200"/>
                  </a:spcAft>
                  <a:buClr>
                    <a:srgbClr val="58595B">
                      <a:lumMod val="5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/>
                  <a:t>기존 학습모델 기반</a:t>
                </a:r>
                <a:endParaRPr lang="en-US" altLang="ko-KR" dirty="0"/>
              </a:p>
              <a:p>
                <a:pPr marL="540000" lvl="2" indent="-150813" latinLnBrk="0">
                  <a:spcBef>
                    <a:spcPts val="200"/>
                  </a:spcBef>
                  <a:spcAft>
                    <a:spcPts val="200"/>
                  </a:spcAft>
                  <a:buClr>
                    <a:srgbClr val="58595B">
                      <a:lumMod val="5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task-specific</a:t>
                </a:r>
                <a:r>
                  <a:rPr lang="ko-KR" altLang="en-US" kern="0" dirty="0">
                    <a:solidFill>
                      <a:srgbClr val="58595B">
                        <a:lumMod val="50000"/>
                      </a:srgb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하게 변형</a:t>
                </a:r>
                <a:endParaRPr lang="en-US" altLang="ko-KR" kern="0" dirty="0">
                  <a:solidFill>
                    <a:srgbClr val="58595B">
                      <a:lumMod val="50000"/>
                    </a:srgb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40F29F-EA19-4FE4-B154-159EF828A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4499" y="2246315"/>
              <a:ext cx="3810998" cy="207489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180237B-DE35-4604-9CCE-17FA8F63B241}"/>
                </a:ext>
              </a:extLst>
            </p:cNvPr>
            <p:cNvGrpSpPr/>
            <p:nvPr/>
          </p:nvGrpSpPr>
          <p:grpSpPr>
            <a:xfrm>
              <a:off x="1119438" y="2246315"/>
              <a:ext cx="4519390" cy="2010069"/>
              <a:chOff x="1119438" y="2246315"/>
              <a:chExt cx="4519390" cy="201006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93E456C-92A7-4D69-ABB1-FA4B76383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9438" y="2301920"/>
                <a:ext cx="4519390" cy="1954464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7F6984-054F-426F-BC71-B3470F50E067}"/>
                  </a:ext>
                </a:extLst>
              </p:cNvPr>
              <p:cNvSpPr/>
              <p:nvPr/>
            </p:nvSpPr>
            <p:spPr>
              <a:xfrm>
                <a:off x="1119438" y="2246315"/>
                <a:ext cx="388085" cy="1675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05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0D91-AFD8-4E91-BF49-3D79E1EF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Unsupervised pre-training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A6B061-5C27-41D4-B958-F772CB9C6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66739"/>
                <a:ext cx="10515600" cy="1567893"/>
              </a:xfrm>
            </p:spPr>
            <p:txBody>
              <a:bodyPr numCol="2" anchor="t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unlabeled corpus of tokens</a:t>
                </a:r>
                <a:endParaRPr lang="en-US" altLang="ko-KR" sz="2000" dirty="0">
                  <a:sym typeface="Symbol" panose="05050102010706020507" pitchFamily="18" charset="2"/>
                </a:endParaRPr>
              </a:p>
              <a:p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): likelihood function to maximize</a:t>
                </a:r>
                <a:endParaRPr lang="en-US" altLang="ko-KR" sz="2000" dirty="0">
                  <a:sym typeface="Symbol" panose="05050102010706020507" pitchFamily="18" charset="2"/>
                </a:endParaRPr>
              </a:p>
              <a:p>
                <a:r>
                  <a:rPr lang="en-US" altLang="ko-KR" sz="2000" dirty="0">
                    <a:sym typeface="Symbol" panose="05050102010706020507" pitchFamily="18" charset="2"/>
                  </a:rPr>
                  <a:t>k: context window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의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 size</a:t>
                </a:r>
              </a:p>
              <a:p>
                <a:r>
                  <a:rPr lang="en-US" altLang="ko-KR" sz="2000" dirty="0">
                    <a:sym typeface="Symbol" panose="05050102010706020507" pitchFamily="18" charset="2"/>
                  </a:rPr>
                  <a:t>U: </a:t>
                </a:r>
                <a:r>
                  <a:rPr lang="en-US" altLang="ko-KR" sz="2000" dirty="0"/>
                  <a:t>input context token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W</a:t>
                </a:r>
                <a:r>
                  <a:rPr lang="en-US" altLang="ko-KR" sz="2000" baseline="-25000" dirty="0"/>
                  <a:t>e</a:t>
                </a:r>
                <a:r>
                  <a:rPr lang="en-US" altLang="ko-KR" sz="2000" dirty="0"/>
                  <a:t>: token embedding matrix</a:t>
                </a:r>
              </a:p>
              <a:p>
                <a:r>
                  <a:rPr lang="en-US" altLang="ko-KR" sz="2000" dirty="0"/>
                  <a:t>W</a:t>
                </a:r>
                <a:r>
                  <a:rPr lang="en-US" altLang="ko-KR" sz="2000" baseline="-25000" dirty="0"/>
                  <a:t>p</a:t>
                </a:r>
                <a:r>
                  <a:rPr lang="en-US" altLang="ko-KR" sz="2000" dirty="0"/>
                  <a:t>: position embedding matrix</a:t>
                </a:r>
              </a:p>
              <a:p>
                <a:r>
                  <a:rPr lang="en-US" altLang="ko-KR" sz="2000" dirty="0"/>
                  <a:t>n: number of layers</a:t>
                </a:r>
              </a:p>
              <a:p>
                <a:r>
                  <a:rPr lang="en-US" altLang="ko-KR" sz="2000" dirty="0">
                    <a:sym typeface="Symbol" panose="05050102010706020507" pitchFamily="18" charset="2"/>
                  </a:rPr>
                  <a:t>: parameter trained using SGD</a:t>
                </a:r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A6B061-5C27-41D4-B958-F772CB9C6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66739"/>
                <a:ext cx="10515600" cy="1567893"/>
              </a:xfrm>
              <a:blipFill>
                <a:blip r:embed="rId2"/>
                <a:stretch>
                  <a:fillRect l="-522" t="-3876" b="-6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A243F1-C66F-4BFD-892E-F0684AE60224}"/>
              </a:ext>
            </a:extLst>
          </p:cNvPr>
          <p:cNvGrpSpPr/>
          <p:nvPr/>
        </p:nvGrpSpPr>
        <p:grpSpPr>
          <a:xfrm>
            <a:off x="1035909" y="1690688"/>
            <a:ext cx="7774459" cy="2349971"/>
            <a:chOff x="481012" y="2676525"/>
            <a:chExt cx="12192000" cy="41814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7F4685-6959-4E80-A402-DE1024107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2676525"/>
              <a:ext cx="11229975" cy="15049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0D3F09A-D7E4-426A-8260-700B05D0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2" y="4199252"/>
              <a:ext cx="12192000" cy="2658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3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0D91-AFD8-4E91-BF49-3D79E1EF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2-1. Unsupervised pre-training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B061-5C27-41D4-B958-F772CB9C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altLang="ko-KR"/>
              <a:t>Transformer block</a:t>
            </a:r>
            <a:r>
              <a:rPr lang="ko-KR" altLang="en-US"/>
              <a:t>으로 </a:t>
            </a:r>
            <a:r>
              <a:rPr lang="en-US" altLang="ko-KR"/>
              <a:t>language model</a:t>
            </a:r>
            <a:r>
              <a:rPr lang="ko-KR" altLang="en-US"/>
              <a:t>을 구성한다</a:t>
            </a:r>
            <a:r>
              <a:rPr lang="en-US" altLang="ko-KR"/>
              <a:t>.</a:t>
            </a:r>
          </a:p>
          <a:p>
            <a:r>
              <a:rPr lang="en-US" altLang="ko-KR"/>
              <a:t>Multi-layer Transformer decoder</a:t>
            </a:r>
            <a:r>
              <a:rPr lang="ko-KR" altLang="en-US"/>
              <a:t>를 사용</a:t>
            </a:r>
            <a:endParaRPr lang="en-US" altLang="ko-KR"/>
          </a:p>
          <a:p>
            <a:pPr lvl="1"/>
            <a:r>
              <a:rPr lang="en-US" altLang="ko-KR"/>
              <a:t>variant of the transformer</a:t>
            </a:r>
          </a:p>
          <a:p>
            <a:r>
              <a:rPr lang="en-US" altLang="ko-KR"/>
              <a:t>BPE</a:t>
            </a:r>
            <a:r>
              <a:rPr lang="ko-KR" altLang="en-US"/>
              <a:t> → </a:t>
            </a:r>
            <a:r>
              <a:rPr lang="en-US" altLang="ko-KR"/>
              <a:t>Transformer Decoder </a:t>
            </a:r>
            <a:r>
              <a:rPr lang="ko-KR" altLang="en-US"/>
              <a:t>→ </a:t>
            </a:r>
            <a:r>
              <a:rPr lang="en-US" altLang="ko-KR"/>
              <a:t>context level Embedding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39ADA0-0522-4325-829B-3CBE5C74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8656"/>
            <a:ext cx="10067925" cy="26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D86F-9BE1-47A6-95DE-57E5CBB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Stochastic Gradient Descent?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DA5DE3-16E3-4031-A9C5-D3C130E247BD}"/>
              </a:ext>
            </a:extLst>
          </p:cNvPr>
          <p:cNvGrpSpPr/>
          <p:nvPr/>
        </p:nvGrpSpPr>
        <p:grpSpPr>
          <a:xfrm>
            <a:off x="1107088" y="1690687"/>
            <a:ext cx="9977825" cy="4248099"/>
            <a:chOff x="1071047" y="1690687"/>
            <a:chExt cx="9977825" cy="42480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B5A1C0-5044-4311-AE3A-261727E9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047" y="1690687"/>
              <a:ext cx="5365884" cy="424809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6B371E-AED0-4536-96C6-36BF070DE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6931" y="1690687"/>
              <a:ext cx="4611941" cy="4248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94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0D91-AFD8-4E91-BF49-3D79E1EF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Supervised fine-tuning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B061-5C27-41D4-B958-F772CB9C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C: labeled dataset</a:t>
            </a:r>
          </a:p>
          <a:p>
            <a:pPr lvl="1"/>
            <a:r>
              <a:rPr lang="en-US" altLang="ko-KR" dirty="0"/>
              <a:t>each instance consists of a sequence of input tokens, 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, … ,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m</a:t>
            </a:r>
            <a:r>
              <a:rPr lang="en-US" altLang="ko-KR" dirty="0"/>
              <a:t> along with a label y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auxiliary objective</a:t>
            </a:r>
          </a:p>
          <a:p>
            <a:pPr lvl="1"/>
            <a:r>
              <a:rPr lang="en-US" altLang="ko-KR" dirty="0"/>
              <a:t>improving </a:t>
            </a:r>
            <a:r>
              <a:rPr lang="en-US" altLang="ko-KR" u="sng" dirty="0"/>
              <a:t>generalization</a:t>
            </a:r>
            <a:r>
              <a:rPr lang="en-US" altLang="ko-KR" dirty="0"/>
              <a:t> of the supervised model</a:t>
            </a:r>
          </a:p>
          <a:p>
            <a:pPr lvl="1"/>
            <a:r>
              <a:rPr lang="en-US" altLang="ko-KR" u="sng" dirty="0"/>
              <a:t>accelerating</a:t>
            </a:r>
            <a:r>
              <a:rPr lang="en-US" altLang="ko-KR" dirty="0"/>
              <a:t> convergence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2B2F29-50E2-4A1C-A63B-38BCCEE14C33}"/>
              </a:ext>
            </a:extLst>
          </p:cNvPr>
          <p:cNvGrpSpPr/>
          <p:nvPr/>
        </p:nvGrpSpPr>
        <p:grpSpPr>
          <a:xfrm>
            <a:off x="1064090" y="1729149"/>
            <a:ext cx="4669445" cy="1325563"/>
            <a:chOff x="4622281" y="3239294"/>
            <a:chExt cx="4371975" cy="12668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EE1131-DE10-4214-84F6-0F35D459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2281" y="4001294"/>
              <a:ext cx="4371975" cy="5048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CD1BBD-437D-4C08-B131-D0B4B98EC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2281" y="3239294"/>
              <a:ext cx="4038600" cy="7620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15F5039-898A-4A4C-AF6D-A9D5C29C9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20" y="4729463"/>
            <a:ext cx="3333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0D91-AFD8-4E91-BF49-3D79E1EF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Supervised fine-tuning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B3799-7CFC-4FA8-A83B-2BEB57EC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003" y="3770717"/>
            <a:ext cx="7232797" cy="240624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*W</a:t>
            </a:r>
            <a:r>
              <a:rPr lang="en-US" altLang="ko-KR" baseline="-25000" dirty="0"/>
              <a:t>y </a:t>
            </a:r>
            <a:r>
              <a:rPr lang="en-US" altLang="ko-KR" dirty="0"/>
              <a:t>: 1</a:t>
            </a:r>
            <a:r>
              <a:rPr lang="ko-KR" altLang="en-US" dirty="0"/>
              <a:t>개의 </a:t>
            </a:r>
            <a:r>
              <a:rPr lang="en-US" altLang="ko-KR" dirty="0"/>
              <a:t>linear layer</a:t>
            </a:r>
            <a:r>
              <a:rPr lang="ko-KR" altLang="en-US" dirty="0"/>
              <a:t>가 추가됨</a:t>
            </a:r>
            <a:endParaRPr lang="ko-KR" altLang="en-US" baseline="-25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1A0DBE-40FF-4E42-9DBD-6066ADFA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13" y="1538868"/>
            <a:ext cx="3037377" cy="483080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88541A-C521-4D55-B715-FDADC5F3E61F}"/>
              </a:ext>
            </a:extLst>
          </p:cNvPr>
          <p:cNvGrpSpPr/>
          <p:nvPr/>
        </p:nvGrpSpPr>
        <p:grpSpPr>
          <a:xfrm>
            <a:off x="4132042" y="1825625"/>
            <a:ext cx="4669445" cy="1831975"/>
            <a:chOff x="4242189" y="3954269"/>
            <a:chExt cx="4669445" cy="18319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4A7294F-FA4A-4669-982F-86C3F8B80AD1}"/>
                </a:ext>
              </a:extLst>
            </p:cNvPr>
            <p:cNvGrpSpPr/>
            <p:nvPr/>
          </p:nvGrpSpPr>
          <p:grpSpPr>
            <a:xfrm>
              <a:off x="4242189" y="4460681"/>
              <a:ext cx="4669445" cy="1325563"/>
              <a:chOff x="4622281" y="3239294"/>
              <a:chExt cx="4371975" cy="126682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F9C93AF-736A-464F-951A-7FA1B6B60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2281" y="4001294"/>
                <a:ext cx="4371975" cy="504825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97283F-ACC4-4623-8B55-68971299E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2281" y="3239294"/>
                <a:ext cx="4038600" cy="762000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05E315-8693-434A-8335-65315D789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2189" y="3954269"/>
              <a:ext cx="3333750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36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0D91-AFD8-4E91-BF49-3D79E1EF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Task-specific input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B061-5C27-41D4-B958-F772CB9C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/>
              <a:t>별로 </a:t>
            </a:r>
            <a:r>
              <a:rPr lang="en-US" altLang="ko-KR" dirty="0"/>
              <a:t>input form</a:t>
            </a:r>
            <a:r>
              <a:rPr lang="ko-KR" altLang="en-US" dirty="0"/>
              <a:t>이 다르다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ex1) classification: single sequence</a:t>
            </a:r>
          </a:p>
          <a:p>
            <a:pPr lvl="1"/>
            <a:r>
              <a:rPr lang="en-US" altLang="ko-KR" dirty="0"/>
              <a:t>ex2) question answering: (question,</a:t>
            </a:r>
            <a:r>
              <a:rPr lang="ko-KR" altLang="en-US" dirty="0"/>
              <a:t> </a:t>
            </a:r>
            <a:r>
              <a:rPr lang="en-US" altLang="ko-KR" dirty="0"/>
              <a:t>answer)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traversal-style approach</a:t>
            </a:r>
          </a:p>
          <a:p>
            <a:pPr lvl="1"/>
            <a:r>
              <a:rPr lang="en-US" altLang="ko-KR" dirty="0"/>
              <a:t>convert </a:t>
            </a:r>
            <a:r>
              <a:rPr lang="en-US" altLang="ko-KR" u="sng" dirty="0"/>
              <a:t>structured inputs </a:t>
            </a:r>
            <a:r>
              <a:rPr lang="en-US" altLang="ko-KR" dirty="0"/>
              <a:t>into an </a:t>
            </a:r>
            <a:r>
              <a:rPr lang="en-US" altLang="ko-KR" u="sng" dirty="0"/>
              <a:t>ordered sequence </a:t>
            </a:r>
            <a:r>
              <a:rPr lang="en-US" altLang="ko-KR" dirty="0"/>
              <a:t>that our pre-trained model can process</a:t>
            </a:r>
          </a:p>
          <a:p>
            <a:pPr lvl="1"/>
            <a:r>
              <a:rPr lang="en-US" altLang="ko-KR" dirty="0"/>
              <a:t>avoid making extensive changes to the architecture across tasks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13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0D91-AFD8-4E91-BF49-3D79E1EF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Task-specific input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B061-5C27-41D4-B958-F772CB9C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9FF2C-7C1E-49E9-96D9-F5D2D46E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4" y="1615836"/>
            <a:ext cx="11267172" cy="45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1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20308-E5B3-42B5-8056-44CDD6F8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Books Corpus dataset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7,000 unique unpublished books from a variety of genres</a:t>
            </a:r>
          </a:p>
          <a:p>
            <a:r>
              <a:rPr lang="en-US" altLang="ko-KR" dirty="0"/>
              <a:t>1B Word Benchmark</a:t>
            </a:r>
          </a:p>
          <a:p>
            <a:pPr lvl="1"/>
            <a:r>
              <a:rPr lang="en-US" altLang="ko-KR" dirty="0"/>
              <a:t>alternative dataset</a:t>
            </a:r>
          </a:p>
          <a:p>
            <a:pPr lvl="1"/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but shuffled sentences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5BCA3-67E4-458C-B340-5C35ACDA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2427"/>
            <a:ext cx="10196455" cy="159273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8BA4600-06D8-4B39-A6F5-2C974CE4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1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575C-D7FD-492E-9C24-DA700845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6CD64-778B-4896-BDDE-C0EDDD40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Model Framework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Experiment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5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429FA98-C02A-4E85-9CBC-6CEDE68A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46FD0F2-5A6F-434F-98C2-3F8BEA81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06855"/>
              </p:ext>
            </p:extLst>
          </p:nvPr>
        </p:nvGraphicFramePr>
        <p:xfrm>
          <a:off x="1371600" y="1825624"/>
          <a:ext cx="9448800" cy="4411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2677">
                  <a:extLst>
                    <a:ext uri="{9D8B030D-6E8A-4147-A177-3AD203B41FA5}">
                      <a16:colId xmlns:a16="http://schemas.microsoft.com/office/drawing/2014/main" val="2326128432"/>
                    </a:ext>
                  </a:extLst>
                </a:gridCol>
                <a:gridCol w="7236123">
                  <a:extLst>
                    <a:ext uri="{9D8B030D-6E8A-4147-A177-3AD203B41FA5}">
                      <a16:colId xmlns:a16="http://schemas.microsoft.com/office/drawing/2014/main" val="2533196221"/>
                    </a:ext>
                  </a:extLst>
                </a:gridCol>
              </a:tblGrid>
              <a:tr h="4714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880082"/>
                  </a:ext>
                </a:extLst>
              </a:tr>
              <a:tr h="4714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decoder: 768, inner state: 3072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903989"/>
                  </a:ext>
                </a:extLst>
              </a:tr>
              <a:tr h="4714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 random sample ×× 512 token/sample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078729"/>
                  </a:ext>
                </a:extLst>
              </a:tr>
              <a:tr h="4714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 epochs,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190086"/>
                  </a:ext>
                </a:extLst>
              </a:tr>
              <a:tr h="4714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40896"/>
                  </a:ext>
                </a:extLst>
              </a:tr>
              <a:tr h="51155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0~2000 step</a:t>
                      </a:r>
                      <a:r>
                        <a:rPr lang="ko-KR" altLang="en-US" dirty="0">
                          <a:effectLst/>
                        </a:rPr>
                        <a:t>까지 </a:t>
                      </a:r>
                      <a:r>
                        <a:rPr lang="en-US" altLang="ko-KR" dirty="0">
                          <a:effectLst/>
                        </a:rPr>
                        <a:t>2.5e-4</a:t>
                      </a:r>
                      <a:r>
                        <a:rPr lang="ko-KR" altLang="en-US" dirty="0">
                          <a:effectLst/>
                        </a:rPr>
                        <a:t>까지 증가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이후 </a:t>
                      </a:r>
                      <a:r>
                        <a:rPr lang="en-US" altLang="ko-KR" dirty="0">
                          <a:effectLst/>
                        </a:rPr>
                        <a:t>cosine </a:t>
                      </a:r>
                      <a:r>
                        <a:rPr lang="ko-KR" altLang="en-US" dirty="0">
                          <a:effectLst/>
                        </a:rPr>
                        <a:t>함수를 따라 </a:t>
                      </a:r>
                      <a:r>
                        <a:rPr lang="en-US" altLang="ko-KR" dirty="0">
                          <a:effectLst/>
                        </a:rPr>
                        <a:t>0</a:t>
                      </a:r>
                      <a:r>
                        <a:rPr lang="ko-KR" altLang="en-US" dirty="0">
                          <a:effectLst/>
                        </a:rPr>
                        <a:t>으로 서서히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242889"/>
                  </a:ext>
                </a:extLst>
              </a:tr>
              <a:tr h="471405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warmup_steps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156538"/>
                  </a:ext>
                </a:extLst>
              </a:tr>
              <a:tr h="4714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L2(w=0.01w=0.01)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417320"/>
                  </a:ext>
                </a:extLst>
              </a:tr>
              <a:tr h="4714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GELU(Gaussian Error Linear Unit)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1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8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8BD3-F505-44A4-8ADD-6D0D2D74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Task-Specific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DCF29-A375-406E-9B40-232C3785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① </a:t>
            </a:r>
            <a:r>
              <a:rPr lang="en-US" altLang="ko-KR" dirty="0"/>
              <a:t>Natural Language Inference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② </a:t>
            </a:r>
            <a:r>
              <a:rPr lang="en-US" altLang="ko-KR" dirty="0"/>
              <a:t>Question answering and commonsense reasoning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③ </a:t>
            </a:r>
            <a:r>
              <a:rPr lang="en-US" altLang="ko-KR" dirty="0"/>
              <a:t>Semantic Similarity and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71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F72C-B52A-447F-B289-687DC9FE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① </a:t>
            </a:r>
            <a:r>
              <a:rPr lang="en-US" altLang="ko-KR" sz="3200" dirty="0"/>
              <a:t>Natural Language Inference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44B1F-1E43-4EBE-AD57-B1455092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sentences pair</a:t>
            </a:r>
            <a:r>
              <a:rPr lang="ko-KR" altLang="en-US" dirty="0"/>
              <a:t>의 관계 판단</a:t>
            </a:r>
            <a:endParaRPr lang="en-US" altLang="ko-KR" dirty="0"/>
          </a:p>
          <a:p>
            <a:pPr lvl="1"/>
            <a:r>
              <a:rPr lang="en-US" altLang="ko-KR" dirty="0"/>
              <a:t>entailment / contradiction / neutral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FCD82-3D14-428E-A7CB-50D573D8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28" y="2897205"/>
            <a:ext cx="9613145" cy="27546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CDF6DC-3FB3-4F12-AEAB-C18E6887D7A9}"/>
              </a:ext>
            </a:extLst>
          </p:cNvPr>
          <p:cNvSpPr/>
          <p:nvPr/>
        </p:nvSpPr>
        <p:spPr>
          <a:xfrm>
            <a:off x="75132" y="180459"/>
            <a:ext cx="229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Task-Specific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64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1DFD3-7C02-4226-94B1-702EBAD5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Text Entailment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76AD0-620F-4883-94DE-7BCD6B0A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A black race car starts up in front of a crowd of people.</a:t>
            </a:r>
          </a:p>
          <a:p>
            <a:pPr marL="0" indent="0">
              <a:buNone/>
            </a:pPr>
            <a:r>
              <a:rPr lang="en-US" altLang="ko-KR" dirty="0"/>
              <a:t>2) A man is driving down a lonely road.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Relationship between 1) and 2) ?</a:t>
            </a:r>
          </a:p>
          <a:p>
            <a:pPr marL="457200" lvl="1" indent="0">
              <a:buNone/>
            </a:pPr>
            <a:r>
              <a:rPr lang="ko-KR" altLang="en-US" dirty="0"/>
              <a:t>▶</a:t>
            </a:r>
            <a:r>
              <a:rPr lang="en-US" altLang="ko-KR" dirty="0"/>
              <a:t> Entail / Contradict / Neutral(None)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A89F510-56D2-4318-9736-B7D6F537FF44}"/>
              </a:ext>
            </a:extLst>
          </p:cNvPr>
          <p:cNvSpPr/>
          <p:nvPr/>
        </p:nvSpPr>
        <p:spPr>
          <a:xfrm rot="5400000">
            <a:off x="3669957" y="3002693"/>
            <a:ext cx="407773" cy="6301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BC1E9-3BF7-449F-9F14-D728B658411C}"/>
              </a:ext>
            </a:extLst>
          </p:cNvPr>
          <p:cNvSpPr/>
          <p:nvPr/>
        </p:nvSpPr>
        <p:spPr>
          <a:xfrm>
            <a:off x="75132" y="180459"/>
            <a:ext cx="229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Task-Specific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45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82C60-6128-418C-AA7F-C3A2B9E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② </a:t>
            </a:r>
            <a:r>
              <a:rPr lang="en-US" altLang="ko-KR" sz="3200" dirty="0"/>
              <a:t>Question answering and commonsense reasoning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30E68-8DB1-400B-959A-ACCBC10A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Story Cloze Test</a:t>
            </a:r>
          </a:p>
          <a:p>
            <a:r>
              <a:rPr lang="en-US" altLang="ko-KR" dirty="0"/>
              <a:t>RACE 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D7534-6D43-4E8C-B4AA-16819D10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56" y="3028190"/>
            <a:ext cx="10411326" cy="27890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C2F788-068D-4D32-B05C-7DACBD921371}"/>
              </a:ext>
            </a:extLst>
          </p:cNvPr>
          <p:cNvSpPr/>
          <p:nvPr/>
        </p:nvSpPr>
        <p:spPr>
          <a:xfrm>
            <a:off x="75132" y="180459"/>
            <a:ext cx="229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Task-Specific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29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AF23-703B-49BA-B6B0-1C87CD5B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Story Cloze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E8627-576A-44B8-9C5B-961792B6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Karen was assigned a roommate in her first year of college.</a:t>
            </a:r>
            <a:br>
              <a:rPr lang="en-US" altLang="ko-KR" dirty="0"/>
            </a:br>
            <a:r>
              <a:rPr lang="en-US" altLang="ko-KR" dirty="0"/>
              <a:t>Her roommate asked her to go to a nearby city for a concert.</a:t>
            </a:r>
            <a:br>
              <a:rPr lang="en-US" altLang="ko-KR" dirty="0"/>
            </a:br>
            <a:r>
              <a:rPr lang="en-US" altLang="ko-KR" dirty="0"/>
              <a:t>Karen agreed happily. The show was absolutely exhilarating.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Karen became good friends with her roommate. </a:t>
            </a:r>
          </a:p>
          <a:p>
            <a:pPr marL="0" indent="0">
              <a:buNone/>
            </a:pPr>
            <a:r>
              <a:rPr lang="en-US" altLang="ko-KR" dirty="0"/>
              <a:t>	2. Karen hated her roommate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3F81F7-31F2-4696-B86E-3633AA5ECE98}"/>
              </a:ext>
            </a:extLst>
          </p:cNvPr>
          <p:cNvSpPr/>
          <p:nvPr/>
        </p:nvSpPr>
        <p:spPr>
          <a:xfrm>
            <a:off x="75132" y="180459"/>
            <a:ext cx="229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Task-Specific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86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8BDCC-A31A-4E6A-9203-8C1BE1C0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③ </a:t>
            </a:r>
            <a:r>
              <a:rPr lang="en-US" altLang="ko-KR" sz="3200" dirty="0"/>
              <a:t>Classification and Semantic Similarity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77E-3005-4251-93D1-C519B9FB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대체로 좋은 결과가 나타남</a:t>
            </a:r>
            <a:endParaRPr lang="en-US" altLang="ko-KR" dirty="0"/>
          </a:p>
          <a:p>
            <a:pPr lvl="1"/>
            <a:r>
              <a:rPr lang="en-US" altLang="ko-KR" dirty="0"/>
              <a:t>mc= Mathews correlation, acc=Accuracy, pc=Pearson correlation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5A5AC-368B-4BA6-8C2A-3EE05E9F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53" y="2822704"/>
            <a:ext cx="9748094" cy="33542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30510F-567E-4408-94D6-4352D2557808}"/>
              </a:ext>
            </a:extLst>
          </p:cNvPr>
          <p:cNvSpPr/>
          <p:nvPr/>
        </p:nvSpPr>
        <p:spPr>
          <a:xfrm>
            <a:off x="75132" y="180459"/>
            <a:ext cx="229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Task-Specific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73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46B8-9CB3-4EA2-B830-9B091ACC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3E903-6136-4312-940F-CC613D16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① </a:t>
            </a:r>
            <a:r>
              <a:rPr lang="en-US" altLang="ko-KR" dirty="0"/>
              <a:t>Impact of number of layers transferred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② </a:t>
            </a:r>
            <a:r>
              <a:rPr lang="en-US" altLang="ko-KR" dirty="0"/>
              <a:t>Zero-shot Behaviors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③ </a:t>
            </a:r>
            <a:r>
              <a:rPr lang="en-US" altLang="ko-KR" dirty="0"/>
              <a:t>Ablation Studies</a:t>
            </a:r>
          </a:p>
        </p:txBody>
      </p:sp>
    </p:spTree>
    <p:extLst>
      <p:ext uri="{BB962C8B-B14F-4D97-AF65-F5344CB8AC3E}">
        <p14:creationId xmlns:p14="http://schemas.microsoft.com/office/powerpoint/2010/main" val="3780408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46B8-9CB3-4EA2-B830-9B091ACC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Impact of number of layers transferred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3E903-6136-4312-940F-CC613D16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32" y="1825625"/>
            <a:ext cx="4619368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Race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question answering</a:t>
            </a:r>
          </a:p>
          <a:p>
            <a:pPr>
              <a:lnSpc>
                <a:spcPct val="130000"/>
              </a:lnSpc>
            </a:pPr>
            <a:r>
              <a:rPr lang="en-US" altLang="ko-KR" dirty="0" err="1"/>
              <a:t>MultiNLI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textual entailment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182DB0-C3BB-42A9-A257-B38E11C6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3" y="1825625"/>
            <a:ext cx="538754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74EE30-E454-471D-9B6B-63F7C10BA22C}"/>
              </a:ext>
            </a:extLst>
          </p:cNvPr>
          <p:cNvSpPr/>
          <p:nvPr/>
        </p:nvSpPr>
        <p:spPr>
          <a:xfrm>
            <a:off x="200943" y="162419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70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46B8-9CB3-4EA2-B830-9B091ACC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② </a:t>
            </a:r>
            <a:r>
              <a:rPr lang="en-US" altLang="ko-KR" dirty="0"/>
              <a:t>Zero-shot Behaviors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3E903-6136-4312-940F-CC613D16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724" y="1825625"/>
            <a:ext cx="4817076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symbol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점선</a:t>
            </a:r>
            <a:r>
              <a:rPr lang="en-US" altLang="ko-KR" dirty="0"/>
              <a:t>: LSTM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실선</a:t>
            </a:r>
            <a:r>
              <a:rPr lang="en-US" altLang="ko-KR" dirty="0"/>
              <a:t>: Transformer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색상</a:t>
            </a:r>
            <a:r>
              <a:rPr lang="en-US" altLang="ko-KR" dirty="0"/>
              <a:t>: Task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pre-training update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performance </a:t>
            </a:r>
            <a:r>
              <a:rPr lang="ko-KR" altLang="en-US" dirty="0"/>
              <a:t>증가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Transformer &gt; LSTM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05CCD8-65CC-4BB0-B487-1BD46802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3" y="1750509"/>
            <a:ext cx="5054428" cy="44264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92F4D2-176C-44B2-B8FB-38F4805E4734}"/>
              </a:ext>
            </a:extLst>
          </p:cNvPr>
          <p:cNvSpPr/>
          <p:nvPr/>
        </p:nvSpPr>
        <p:spPr>
          <a:xfrm>
            <a:off x="200943" y="162419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04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0951-80D8-4B4D-B68F-D6EC58E9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B46C2-1F6F-4D3D-9BCA-B306BC94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C18AA-C677-47BD-96BB-BC16403C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54" y="1548163"/>
            <a:ext cx="1267137" cy="364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332BBE-14BD-440D-B011-C063020BF5F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44871" y="1885992"/>
            <a:ext cx="4166237" cy="405760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D4D5DF6-0C98-4D82-BCD2-96CD1C7198E0}"/>
              </a:ext>
            </a:extLst>
          </p:cNvPr>
          <p:cNvGrpSpPr/>
          <p:nvPr/>
        </p:nvGrpSpPr>
        <p:grpSpPr>
          <a:xfrm>
            <a:off x="1282046" y="1885992"/>
            <a:ext cx="4166237" cy="4057606"/>
            <a:chOff x="1183590" y="1825625"/>
            <a:chExt cx="3960000" cy="432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2BB8D10-A563-4BB5-B014-59C4D2EB789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3590" y="1825625"/>
              <a:ext cx="3960000" cy="4320000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FE45CA0-635B-40D3-A4E3-F1FB032C66D1}"/>
                </a:ext>
              </a:extLst>
            </p:cNvPr>
            <p:cNvCxnSpPr/>
            <p:nvPr/>
          </p:nvCxnSpPr>
          <p:spPr>
            <a:xfrm>
              <a:off x="4500979" y="2485748"/>
              <a:ext cx="51490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64844D0-573C-4209-B3B8-B79B8E6EABF9}"/>
                </a:ext>
              </a:extLst>
            </p:cNvPr>
            <p:cNvCxnSpPr>
              <a:cxnSpLocks/>
            </p:cNvCxnSpPr>
            <p:nvPr/>
          </p:nvCxnSpPr>
          <p:spPr>
            <a:xfrm>
              <a:off x="1262109" y="2797946"/>
              <a:ext cx="13834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9DC8BC-7EBE-43EA-9C05-DCBDBE948AD2}"/>
              </a:ext>
            </a:extLst>
          </p:cNvPr>
          <p:cNvGrpSpPr/>
          <p:nvPr/>
        </p:nvGrpSpPr>
        <p:grpSpPr>
          <a:xfrm>
            <a:off x="5876759" y="3595199"/>
            <a:ext cx="387123" cy="639192"/>
            <a:chOff x="5754210" y="3362102"/>
            <a:chExt cx="387123" cy="639192"/>
          </a:xfrm>
          <a:solidFill>
            <a:srgbClr val="0070C0"/>
          </a:solidFill>
        </p:grpSpPr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26F9961E-C53B-43C1-AC75-9853BC769AC2}"/>
                </a:ext>
              </a:extLst>
            </p:cNvPr>
            <p:cNvSpPr/>
            <p:nvPr/>
          </p:nvSpPr>
          <p:spPr>
            <a:xfrm>
              <a:off x="5754210" y="3362102"/>
              <a:ext cx="227860" cy="639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27BC4871-3836-41B4-9034-7ED74E072254}"/>
                </a:ext>
              </a:extLst>
            </p:cNvPr>
            <p:cNvSpPr/>
            <p:nvPr/>
          </p:nvSpPr>
          <p:spPr>
            <a:xfrm>
              <a:off x="5913473" y="3362102"/>
              <a:ext cx="227860" cy="639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8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46B8-9CB3-4EA2-B830-9B091ACC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③ </a:t>
            </a:r>
            <a:r>
              <a:rPr lang="en-US" altLang="ko-KR" dirty="0"/>
              <a:t>Ablation Studies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3E903-6136-4312-940F-CC613D16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altLang="ko-KR" dirty="0"/>
              <a:t>auxiliary objective</a:t>
            </a:r>
            <a:endParaRPr lang="ko-KR" altLang="en-US" dirty="0"/>
          </a:p>
          <a:p>
            <a:pPr lvl="1"/>
            <a:r>
              <a:rPr lang="en-US" altLang="ko-KR" dirty="0"/>
              <a:t>Larger dataset benefit from auxiliary objective</a:t>
            </a:r>
          </a:p>
          <a:p>
            <a:r>
              <a:rPr lang="en-US" altLang="ko-KR" dirty="0"/>
              <a:t>pre-training increases performances</a:t>
            </a:r>
          </a:p>
          <a:p>
            <a:r>
              <a:rPr lang="en-US" altLang="ko-KR" dirty="0"/>
              <a:t>Transformer &gt; LSTM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AF9071-BAF6-42E7-A8AF-F402B4EAA315}"/>
              </a:ext>
            </a:extLst>
          </p:cNvPr>
          <p:cNvGrpSpPr/>
          <p:nvPr/>
        </p:nvGrpSpPr>
        <p:grpSpPr>
          <a:xfrm>
            <a:off x="838200" y="1690688"/>
            <a:ext cx="10610334" cy="2493279"/>
            <a:chOff x="838200" y="3683684"/>
            <a:chExt cx="10610334" cy="2493279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EB44A8F-8E80-485B-837B-D2A4D8D2E4CC}"/>
                </a:ext>
              </a:extLst>
            </p:cNvPr>
            <p:cNvCxnSpPr/>
            <p:nvPr/>
          </p:nvCxnSpPr>
          <p:spPr>
            <a:xfrm>
              <a:off x="5288692" y="4102443"/>
              <a:ext cx="57458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4AA716-072B-43E6-8D4F-46541D3A0DE5}"/>
                </a:ext>
              </a:extLst>
            </p:cNvPr>
            <p:cNvGrpSpPr/>
            <p:nvPr/>
          </p:nvGrpSpPr>
          <p:grpSpPr>
            <a:xfrm>
              <a:off x="838200" y="3683684"/>
              <a:ext cx="10610334" cy="2493279"/>
              <a:chOff x="838200" y="3683684"/>
              <a:chExt cx="10610334" cy="249327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69045CA-BD0E-4851-BC14-A932C11A5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242182"/>
                <a:ext cx="10610334" cy="193478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434F8-E7B2-4FF1-BFA9-D3D5E5DD76B2}"/>
                  </a:ext>
                </a:extLst>
              </p:cNvPr>
              <p:cNvSpPr txBox="1"/>
              <p:nvPr/>
            </p:nvSpPr>
            <p:spPr>
              <a:xfrm>
                <a:off x="5288691" y="3683684"/>
                <a:ext cx="5869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(-)                              size                             (+)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C9D67-24B9-444B-9523-78D5094C82A1}"/>
              </a:ext>
            </a:extLst>
          </p:cNvPr>
          <p:cNvSpPr/>
          <p:nvPr/>
        </p:nvSpPr>
        <p:spPr>
          <a:xfrm>
            <a:off x="200943" y="162419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8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56623-6A3B-459D-A7E9-78FCAAC4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1-1.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832C4-CD9A-41E9-AB28-4209FB19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로부터 효과적인 학습이 필요</a:t>
            </a:r>
            <a:endParaRPr lang="en-US" altLang="ko-KR" dirty="0"/>
          </a:p>
          <a:p>
            <a:pPr lvl="1"/>
            <a:r>
              <a:rPr lang="en-US" altLang="ko-KR" dirty="0"/>
              <a:t>Most deep learning methods require substantial amounts of manually </a:t>
            </a:r>
            <a:r>
              <a:rPr lang="en-US" altLang="ko-KR" u="sng" dirty="0"/>
              <a:t>labeled data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raw text</a:t>
            </a:r>
            <a:r>
              <a:rPr lang="ko-KR" altLang="en-US" dirty="0"/>
              <a:t>로부터 의미 있는 정보 획득이 어려움</a:t>
            </a:r>
            <a:endParaRPr lang="en-US" altLang="ko-KR" dirty="0"/>
          </a:p>
          <a:p>
            <a:pPr lvl="1"/>
            <a:r>
              <a:rPr lang="en-US" altLang="ko-KR" u="sng" dirty="0"/>
              <a:t>Objective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: task</a:t>
            </a:r>
            <a:r>
              <a:rPr lang="ko-KR" altLang="en-US" dirty="0"/>
              <a:t>에 따른 최적의</a:t>
            </a:r>
            <a:r>
              <a:rPr lang="en-US" altLang="ko-KR" dirty="0"/>
              <a:t> function</a:t>
            </a:r>
          </a:p>
          <a:p>
            <a:pPr lvl="1"/>
            <a:r>
              <a:rPr lang="en-US" altLang="ko-KR" u="sng" dirty="0"/>
              <a:t>transfer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학습된 </a:t>
            </a:r>
            <a:r>
              <a:rPr lang="en-US" altLang="ko-KR" dirty="0"/>
              <a:t>representation</a:t>
            </a:r>
            <a:r>
              <a:rPr lang="ko-KR" altLang="en-US" dirty="0"/>
              <a:t>을 다양한 </a:t>
            </a:r>
            <a:r>
              <a:rPr lang="en-US" altLang="ko-KR" dirty="0"/>
              <a:t>task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738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7E1DA-2832-4517-A32D-A44F680C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1-2. 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A72A4-ED91-45EA-AD63-A1DE2C3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task</a:t>
            </a:r>
            <a:r>
              <a:rPr lang="ko-KR" altLang="en-US" dirty="0"/>
              <a:t>로 </a:t>
            </a:r>
            <a:r>
              <a:rPr lang="en-US" altLang="ko-KR" dirty="0"/>
              <a:t>transfer</a:t>
            </a:r>
            <a:r>
              <a:rPr lang="ko-KR" altLang="en-US" dirty="0"/>
              <a:t>가 가능한 </a:t>
            </a:r>
            <a:r>
              <a:rPr lang="en-US" altLang="ko-KR" u="sng" dirty="0"/>
              <a:t>universal representation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A45A9-148C-467C-9A7C-54486670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59" y="2561782"/>
            <a:ext cx="8334375" cy="2733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F99168-1C44-4929-BA64-CD2A0D534C10}"/>
              </a:ext>
            </a:extLst>
          </p:cNvPr>
          <p:cNvSpPr/>
          <p:nvPr/>
        </p:nvSpPr>
        <p:spPr>
          <a:xfrm>
            <a:off x="1602557" y="3035431"/>
            <a:ext cx="7946796" cy="393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BBE811-952F-48E9-838E-9B3BA12201FC}"/>
              </a:ext>
            </a:extLst>
          </p:cNvPr>
          <p:cNvSpPr/>
          <p:nvPr/>
        </p:nvSpPr>
        <p:spPr>
          <a:xfrm>
            <a:off x="1602557" y="3968372"/>
            <a:ext cx="7946796" cy="393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DAEA9-079F-4CFE-91F4-25AA239E59EC}"/>
              </a:ext>
            </a:extLst>
          </p:cNvPr>
          <p:cNvSpPr/>
          <p:nvPr/>
        </p:nvSpPr>
        <p:spPr>
          <a:xfrm>
            <a:off x="1602557" y="4901888"/>
            <a:ext cx="7946796" cy="393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F9DCA-17EF-4A73-9C2F-54053F65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1-3. Related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5460E-A2C3-4F31-9AA6-E7ED1A21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① </a:t>
            </a:r>
            <a:r>
              <a:rPr lang="en-US" altLang="ko-KR" dirty="0"/>
              <a:t>Semi-supervised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②</a:t>
            </a:r>
            <a:r>
              <a:rPr lang="en-US" altLang="ko-KR" dirty="0"/>
              <a:t> Unsupervised pre-training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③</a:t>
            </a:r>
            <a:r>
              <a:rPr lang="en-US" altLang="ko-KR" dirty="0"/>
              <a:t> Auxiliary training objectives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9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6016-3447-4E68-9E81-C834E7D8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① </a:t>
            </a:r>
            <a:r>
              <a:rPr lang="en-US" altLang="ko-KR" dirty="0"/>
              <a:t>Semi-supervised learning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293B21-E91B-4BD7-8E2D-12AC1D6B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7" y="1747250"/>
            <a:ext cx="7863923" cy="456088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3F6BA0-4A90-44F0-AE3F-D585C97BF293}"/>
              </a:ext>
            </a:extLst>
          </p:cNvPr>
          <p:cNvSpPr/>
          <p:nvPr/>
        </p:nvSpPr>
        <p:spPr>
          <a:xfrm>
            <a:off x="159495" y="247467"/>
            <a:ext cx="1691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95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EEC09-12FA-4FB8-A78A-831454F8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① </a:t>
            </a:r>
            <a:r>
              <a:rPr lang="en-US" altLang="ko-KR" dirty="0"/>
              <a:t>Semi-supervised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39EE8-79AA-4008-B6F4-48F6C8D8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Bootstrapping methods</a:t>
            </a:r>
          </a:p>
          <a:p>
            <a:pPr lvl="1"/>
            <a:r>
              <a:rPr lang="en-US" altLang="ko-KR" dirty="0"/>
              <a:t>labeled data</a:t>
            </a:r>
            <a:r>
              <a:rPr lang="ko-KR" altLang="en-US" dirty="0"/>
              <a:t> → </a:t>
            </a:r>
            <a:r>
              <a:rPr lang="en-US" altLang="ko-KR" dirty="0"/>
              <a:t>initial model </a:t>
            </a:r>
            <a:r>
              <a:rPr lang="ko-KR" altLang="en-US" dirty="0"/>
              <a:t>→ </a:t>
            </a:r>
            <a:r>
              <a:rPr lang="en-US" altLang="ko-KR" dirty="0"/>
              <a:t>unlabeled data </a:t>
            </a:r>
            <a:r>
              <a:rPr lang="ko-KR" altLang="en-US" dirty="0"/>
              <a:t>→ </a:t>
            </a:r>
            <a:r>
              <a:rPr lang="en-US" altLang="ko-KR" dirty="0"/>
              <a:t>re-train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Graph regularization methods</a:t>
            </a:r>
          </a:p>
          <a:p>
            <a:pPr lvl="1"/>
            <a:r>
              <a:rPr lang="en-US" altLang="ko-KR" dirty="0"/>
              <a:t>node: labeled / unlabeled data</a:t>
            </a:r>
          </a:p>
          <a:p>
            <a:pPr lvl="1"/>
            <a:r>
              <a:rPr lang="en-US" altLang="ko-KR" dirty="0"/>
              <a:t>edge: relationship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Structural learning</a:t>
            </a:r>
          </a:p>
          <a:p>
            <a:pPr lvl="1"/>
            <a:r>
              <a:rPr lang="en-US" altLang="ko-KR" dirty="0"/>
              <a:t>unlabeled data </a:t>
            </a:r>
            <a:r>
              <a:rPr lang="ko-KR" altLang="en-US" dirty="0"/>
              <a:t>→ </a:t>
            </a:r>
            <a:r>
              <a:rPr lang="en-US" altLang="ko-KR" dirty="0"/>
              <a:t>reduced-complexity hypothesis space</a:t>
            </a:r>
          </a:p>
          <a:p>
            <a:pPr lvl="1"/>
            <a:r>
              <a:rPr lang="en-US" altLang="ko-KR" dirty="0"/>
              <a:t>supervised learning</a:t>
            </a:r>
            <a:r>
              <a:rPr lang="ko-KR" altLang="en-US" dirty="0"/>
              <a:t>으로 </a:t>
            </a:r>
            <a:r>
              <a:rPr lang="en-US" altLang="ko-KR" dirty="0"/>
              <a:t>hypothesis</a:t>
            </a:r>
            <a:r>
              <a:rPr lang="ko-KR" altLang="en-US" dirty="0"/>
              <a:t>의 성능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51F6AD-E7BA-46B1-998C-9606AE98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03" y="2790799"/>
            <a:ext cx="2620652" cy="1919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BE6891-5939-4B03-9426-5612D690183B}"/>
              </a:ext>
            </a:extLst>
          </p:cNvPr>
          <p:cNvSpPr/>
          <p:nvPr/>
        </p:nvSpPr>
        <p:spPr>
          <a:xfrm>
            <a:off x="159495" y="247467"/>
            <a:ext cx="1691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6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6016-3447-4E68-9E81-C834E7D8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② </a:t>
            </a:r>
            <a:r>
              <a:rPr lang="en-US" altLang="ko-KR" dirty="0"/>
              <a:t>Unsupervised pre-training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F8BF3-EDA3-445C-8032-9CEFB06D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Word-level embedding</a:t>
            </a:r>
            <a:r>
              <a:rPr lang="ko-KR" altLang="en-US" dirty="0"/>
              <a:t> → </a:t>
            </a:r>
            <a:r>
              <a:rPr lang="en-US" altLang="ko-KR" dirty="0"/>
              <a:t>Context-level embedding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ELMo</a:t>
            </a:r>
            <a:endParaRPr lang="en-US" altLang="ko-KR" dirty="0"/>
          </a:p>
          <a:p>
            <a:pPr lvl="1"/>
            <a:r>
              <a:rPr lang="en-US" altLang="ko-KR" dirty="0"/>
              <a:t>contextualized word-embeddings</a:t>
            </a:r>
          </a:p>
          <a:p>
            <a:pPr lvl="1"/>
            <a:r>
              <a:rPr lang="en-US" altLang="ko-KR" dirty="0"/>
              <a:t>consider entire sentence</a:t>
            </a:r>
          </a:p>
          <a:p>
            <a:pPr lvl="1"/>
            <a:r>
              <a:rPr lang="en-US" altLang="ko-KR" dirty="0"/>
              <a:t>bi-directional LSTM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6EE6B7-BBD9-434E-A326-63316CD9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32" y="2458244"/>
            <a:ext cx="8418899" cy="1750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225787-4F8E-41E2-867E-13BD54BD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993" y="4105275"/>
            <a:ext cx="3483428" cy="2387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BCFADE-9868-4D31-BFF3-0C7E35597DC8}"/>
              </a:ext>
            </a:extLst>
          </p:cNvPr>
          <p:cNvSpPr/>
          <p:nvPr/>
        </p:nvSpPr>
        <p:spPr>
          <a:xfrm>
            <a:off x="159495" y="247467"/>
            <a:ext cx="1691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91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1557</Words>
  <Application>Microsoft Office PowerPoint</Application>
  <PresentationFormat>와이드스크린</PresentationFormat>
  <Paragraphs>237</Paragraphs>
  <Slides>30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맑은 고딕</vt:lpstr>
      <vt:lpstr>Arial</vt:lpstr>
      <vt:lpstr>Cambria Math</vt:lpstr>
      <vt:lpstr>Wingdings</vt:lpstr>
      <vt:lpstr>Office 테마</vt:lpstr>
      <vt:lpstr>Improving Language Understanding  by  Generative Pre-Training</vt:lpstr>
      <vt:lpstr>Contents</vt:lpstr>
      <vt:lpstr>1. Introduction</vt:lpstr>
      <vt:lpstr>1-1. Background</vt:lpstr>
      <vt:lpstr>1-2. Outline</vt:lpstr>
      <vt:lpstr>1-3. Related Works</vt:lpstr>
      <vt:lpstr>① Semi-supervised learning</vt:lpstr>
      <vt:lpstr>① Semi-supervised learning</vt:lpstr>
      <vt:lpstr>② Unsupervised pre-training</vt:lpstr>
      <vt:lpstr>③ Auxiliary training objectives</vt:lpstr>
      <vt:lpstr>2. Model Framework</vt:lpstr>
      <vt:lpstr>2-1. Unsupervised pre-training</vt:lpstr>
      <vt:lpstr>2-1. Unsupervised pre-training</vt:lpstr>
      <vt:lpstr>* Stochastic Gradient Descent?</vt:lpstr>
      <vt:lpstr>2-2. Supervised fine-tuning</vt:lpstr>
      <vt:lpstr>2-2. Supervised fine-tuning</vt:lpstr>
      <vt:lpstr>2-3. Task-specific input transformations</vt:lpstr>
      <vt:lpstr>2-3. Task-specific input transformations</vt:lpstr>
      <vt:lpstr>3. Experiments</vt:lpstr>
      <vt:lpstr>3. Experiments</vt:lpstr>
      <vt:lpstr>3-1. Task-Specific Results</vt:lpstr>
      <vt:lpstr>① Natural Language Inference</vt:lpstr>
      <vt:lpstr>* Text Entailment</vt:lpstr>
      <vt:lpstr>② Question answering and commonsense reasoning</vt:lpstr>
      <vt:lpstr>* Story Cloze Test</vt:lpstr>
      <vt:lpstr>③ Classification and Semantic Similarity</vt:lpstr>
      <vt:lpstr>3-2. Analysis</vt:lpstr>
      <vt:lpstr>① Impact of number of layers transferred</vt:lpstr>
      <vt:lpstr>② Zero-shot Behaviors</vt:lpstr>
      <vt:lpstr>③ Ablation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Language Understanding by  Generative Pre-Training</dc:title>
  <dc:creator>user</dc:creator>
  <cp:lastModifiedBy>user</cp:lastModifiedBy>
  <cp:revision>435</cp:revision>
  <dcterms:created xsi:type="dcterms:W3CDTF">2020-05-02T10:53:37Z</dcterms:created>
  <dcterms:modified xsi:type="dcterms:W3CDTF">2020-05-07T08:54:44Z</dcterms:modified>
</cp:coreProperties>
</file>