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CF14A-DDFC-4E1B-A52D-25E81950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0AB27F-7C6A-4C21-9291-01031857F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B6511-5B36-47A1-A7BD-D7C1470F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76CA9-F1AB-405A-AC8A-021D6BA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DD117-F01E-45D3-B53F-5F2FB0A3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C0A0D-CE05-4BD9-89C7-C495653C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CA993-769B-4BB0-A5D1-5F9DC1092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6375F-EA09-483A-AE0A-0D23F412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39300-1467-4F1C-BC65-6B23D53E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147A9-2861-450F-9BBD-897DF4EB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7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E4557F-E18E-44B8-9B92-98AA07EA4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89A87A-AB06-4273-825F-5308ECAF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0871F-3617-4224-9E96-04F59F99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75AD-7811-4BA8-A3F8-AA3578BA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8EC84-A04B-4666-92D6-1B2EEBDD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0F0D8-E7A0-4289-B9C0-56067AEE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54062-93B3-4746-9A16-FDF64A78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5BD62-001B-4AB7-BC66-051D6FCA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498AA-CA66-49EA-92E0-0324B9C2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D59FD-37B3-4688-A89F-4A7D8E49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5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A8151-0E42-4528-8144-8C8FCD39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5218B-5B91-4EF4-8639-C9F18F05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C41FD-800C-4467-B7A9-ECAEECD6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6A0AA-02B2-4BD3-9A12-C904683F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C9DD6-EFE9-4675-B81E-1C300628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1D411-E47A-4213-A78B-9596C665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728A4-14C5-4DF1-A921-8800FE6B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247C5-6DDA-4DA4-A895-7B9E567B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073D2-698D-460D-86F7-A72B3F8E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18320-BA1D-47B6-BB15-B59F4A03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8D046-4D82-4A43-A1C6-C1E6CA5C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4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26B8-4A3C-483B-9B51-F7D1FEDB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6A107-673E-4ECF-A4EC-2833CC77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380BB-7AFF-4254-A417-4C9B3C057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00C13D-E250-43FA-9D8B-2AEC43BF5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D6AD28-2CDC-4F84-AF7F-CCBA074E2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207A63-C48B-4B23-8932-25A6F2E0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FE72AF-0E33-4611-BC12-3D09FCDF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810B5C-3A94-49ED-A720-C601BE08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5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3EE6F-4461-4495-99DB-F6CCF80C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8D341B-B5D5-4DD8-A469-59C5D3D1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D119AF-65FB-4067-B078-D1E4A648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9186F6-6399-4AEA-97FD-C7983C89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C01633-4451-4970-9E27-8CB5C214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B66C0-855A-48CF-B1EB-F9950140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4E835F-553B-42D9-A080-6FF591F4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5542D-CF47-474B-B127-5C4DEB76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C6CDF-B0F1-4C2A-ADDB-6AA84CE3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61128-F2BD-4E53-967B-A3B5CAA48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4B85B-0000-4BD8-AE08-14D4A0C2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1C5AE-9EEB-4962-A751-370309D8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F0C300-44AF-45A0-8D49-3A4AB350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5BD72-7E14-4E2F-AFB5-D1134B18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3550C0-DA9F-42EE-AE69-1BB42D70B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7531D-72F0-4BC7-B3BE-537174936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45B19-690F-4C9F-A1E4-459B24D8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2A1FD-F2CC-4DAF-BB4A-900AF9FE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3FA13-2CBD-4DFD-A022-3EA010EC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0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5AF787-BC94-43CD-B1D9-BC9CBF08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79A09-1E76-4A3C-8CE0-F76992FA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5B86E-ACAB-4749-A45E-3FBA1B14D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ED40-EF80-442B-B1DB-B5D711A81A0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B8465-5570-4F2A-A95A-4E2078B75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4A1A0-2947-4550-994D-B1DE9BFA0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745A-0F90-420A-BA41-B0296FE4C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5E1C5B-EE16-45B4-AD7B-69C6E1B2A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/>
              <a:t>GloVe</a:t>
            </a:r>
            <a:endParaRPr lang="ko-KR" altLang="en-US" sz="7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EB13C9-2950-49C9-8606-06A45BA37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ko-KR" alt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27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C92C7-1A35-4719-9F88-CA1A38C5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설계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D4ED9-1C48-4517-8F12-5C183C6C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좌변 </a:t>
            </a:r>
            <a:r>
              <a:rPr lang="en-US" altLang="ko-KR" dirty="0"/>
              <a:t>: </a:t>
            </a:r>
            <a:r>
              <a:rPr lang="ko-KR" altLang="en-US" dirty="0" err="1"/>
              <a:t>벡터값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우변 </a:t>
            </a:r>
            <a:r>
              <a:rPr lang="en-US" altLang="ko-KR" dirty="0"/>
              <a:t>: </a:t>
            </a:r>
            <a:r>
              <a:rPr lang="ko-KR" altLang="en-US" dirty="0" err="1"/>
              <a:t>스칼라값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좌변에 내적이 수행되어야 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CE394F-F778-4400-8265-CD0688FF16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2813" y="1825625"/>
            <a:ext cx="5001377" cy="18370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05206D-63C3-4B89-8766-EC0F24699D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69193" y="5241005"/>
            <a:ext cx="4568616" cy="16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7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C92C7-1A35-4719-9F88-CA1A38C5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설계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D4ED9-1C48-4517-8F12-5C183C6C7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함수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가 만족해야 할 필수조건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 </a:t>
                </a:r>
                <a:r>
                  <a:rPr lang="ko-KR" altLang="en-US" dirty="0"/>
                  <a:t>중심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주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단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는 사실 무작위로 선정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dirty="0"/>
                  <a:t>둘의 위치가 바뀌어도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주변 단어여도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함수는 </a:t>
                </a:r>
                <a:r>
                  <a:rPr lang="ko-KR" altLang="en-US" dirty="0" err="1"/>
                  <a:t>성립해야함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endParaRPr lang="en-US" altLang="ko-KR" dirty="0"/>
              </a:p>
              <a:p>
                <a:pPr>
                  <a:buFontTx/>
                  <a:buChar char="-"/>
                </a:pP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dirty="0"/>
                  <a:t>함수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는 </a:t>
                </a:r>
                <a:r>
                  <a:rPr lang="ko-KR" altLang="en-US" b="1" dirty="0"/>
                  <a:t>준동형</a:t>
                </a:r>
                <a:r>
                  <a:rPr lang="ko-KR" altLang="en-US" dirty="0"/>
                  <a:t>을 만족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en-US" altLang="ko-KR" dirty="0"/>
                  <a:t>F(</a:t>
                </a:r>
                <a:r>
                  <a:rPr lang="en-US" altLang="ko-KR" dirty="0" err="1"/>
                  <a:t>a+b</a:t>
                </a:r>
                <a:r>
                  <a:rPr lang="en-US" altLang="ko-KR" dirty="0"/>
                  <a:t>) = F(a) x F(b)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F(a-b) = F(a) / F(b)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D4ED9-1C48-4517-8F12-5C183C6C7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88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5DFC4AA-0C69-4D59-9829-280CE334055C}"/>
              </a:ext>
            </a:extLst>
          </p:cNvPr>
          <p:cNvSpPr/>
          <p:nvPr/>
        </p:nvSpPr>
        <p:spPr>
          <a:xfrm>
            <a:off x="838200" y="4499811"/>
            <a:ext cx="2514600" cy="569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F1A02C-F2C4-4AC6-985D-162AD6A58A05}"/>
              </a:ext>
            </a:extLst>
          </p:cNvPr>
          <p:cNvSpPr/>
          <p:nvPr/>
        </p:nvSpPr>
        <p:spPr>
          <a:xfrm>
            <a:off x="7234989" y="3031958"/>
            <a:ext cx="2277979" cy="5293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1C92C7-1A35-4719-9F88-CA1A38C5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설계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D4ED9-1C48-4517-8F12-5C183C6C7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ko-KR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/>
                  <a:t>에 준동형 적용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ko-KR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Sup>
                          <m:sSubSupPr>
                            <m:ctrlPr>
                              <a:rPr lang="ko-KR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 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“</a:t>
                </a:r>
                <a:r>
                  <a:rPr lang="ko-KR" altLang="en-US" sz="1800" dirty="0"/>
                  <a:t>임베딩 된 </a:t>
                </a:r>
                <a:r>
                  <a:rPr lang="ko-KR" altLang="en-US" sz="1800" dirty="0">
                    <a:solidFill>
                      <a:schemeClr val="accent1"/>
                    </a:solidFill>
                  </a:rPr>
                  <a:t>중심 단어와 </a:t>
                </a:r>
                <a:r>
                  <a:rPr lang="ko-KR" altLang="en-US" sz="1800" dirty="0">
                    <a:solidFill>
                      <a:schemeClr val="accent2"/>
                    </a:solidFill>
                  </a:rPr>
                  <a:t>주변 단어 </a:t>
                </a:r>
                <a:r>
                  <a:rPr lang="ko-KR" altLang="en-US" sz="1800" dirty="0"/>
                  <a:t>벡터의 </a:t>
                </a:r>
                <a:r>
                  <a:rPr lang="ko-KR" altLang="en-US" sz="1800" b="1" dirty="0"/>
                  <a:t>내적</a:t>
                </a:r>
                <a:r>
                  <a:rPr lang="ko-KR" altLang="en-US" sz="1800" dirty="0"/>
                  <a:t>이 전체 코퍼스에서의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동시 등장 확률이 </a:t>
                </a:r>
                <a:r>
                  <a:rPr lang="ko-KR" altLang="en-US" sz="1800" dirty="0"/>
                  <a:t>되도록 임베딩 벡터를 만드는 것</a:t>
                </a:r>
                <a:r>
                  <a:rPr lang="en-US" altLang="ko-KR" sz="1800" dirty="0"/>
                  <a:t>”</a:t>
                </a: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D4ED9-1C48-4517-8F12-5C183C6C7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09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65595D-5D89-4499-AC66-303F90B8F354}"/>
              </a:ext>
            </a:extLst>
          </p:cNvPr>
          <p:cNvSpPr/>
          <p:nvPr/>
        </p:nvSpPr>
        <p:spPr>
          <a:xfrm>
            <a:off x="649705" y="5180388"/>
            <a:ext cx="2141621" cy="48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B0D981-32FE-4BCE-B9DA-FCEEC5A7DCBF}"/>
              </a:ext>
            </a:extLst>
          </p:cNvPr>
          <p:cNvSpPr/>
          <p:nvPr/>
        </p:nvSpPr>
        <p:spPr>
          <a:xfrm>
            <a:off x="4491790" y="3584199"/>
            <a:ext cx="1411705" cy="490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F6D24-C5DC-444B-A278-24C55900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70A06B-0F6A-4300-B974-D22E0E9FF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 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만족하는 함수 </a:t>
                </a:r>
                <a:r>
                  <a:rPr lang="en-US" altLang="ko-KR" dirty="0"/>
                  <a:t>F?</a:t>
                </a:r>
              </a:p>
              <a:p>
                <a:pPr>
                  <a:buFontTx/>
                  <a:buChar char="-"/>
                </a:pPr>
                <a:r>
                  <a:rPr lang="ko-KR" altLang="en-US" b="1" dirty="0"/>
                  <a:t>지수 함수</a:t>
                </a:r>
                <a:endParaRPr lang="en-US" altLang="ko-KR" b="1" dirty="0"/>
              </a:p>
              <a:p>
                <a:pPr>
                  <a:buFontTx/>
                  <a:buChar char="-"/>
                </a:pPr>
                <a:endParaRPr lang="en-US" altLang="ko-KR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70A06B-0F6A-4300-B974-D22E0E9FF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97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3CB23-1647-40AB-94ED-598D6305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5D9C89-4C6C-49AA-93F1-E81D21CED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/>
                  <a:t>양변에 로그를 취해보자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ko-KR" dirty="0">
                    <a:solidFill>
                      <a:srgbClr val="FF0000"/>
                    </a:solidFill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ko-KR" dirty="0">
                    <a:solidFill>
                      <a:srgbClr val="FF0000"/>
                    </a:solidFill>
                  </a:rPr>
                  <a:t>는 두 값의 위치를 바꾸어도 식이 성립해야 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 </a:t>
                </a:r>
                <a:r>
                  <a:rPr lang="ko-KR" altLang="ko-KR" dirty="0">
                    <a:solidFill>
                      <a:srgbClr val="FF0000"/>
                    </a:solidFill>
                  </a:rPr>
                  <a:t>그렇다면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ko-KR" dirty="0">
                    <a:solidFill>
                      <a:srgbClr val="FF0000"/>
                    </a:solidFill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ko-KR" dirty="0">
                    <a:solidFill>
                      <a:srgbClr val="FF0000"/>
                    </a:solidFill>
                  </a:rPr>
                  <a:t>에도 똑같이 적용되어야 하는데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ko-KR" dirty="0">
                    <a:solidFill>
                      <a:srgbClr val="FF0000"/>
                    </a:solidFill>
                  </a:rPr>
                  <a:t>이 걸린다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5D9C89-4C6C-49AA-93F1-E81D21CED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4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3881D-8862-4584-8F74-E77CC96B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51CBF2-2C47-42B8-9BF2-93C92E185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ko-KR" altLang="en-US" dirty="0"/>
                  <a:t>의 문제를 해결하기 위해 </a:t>
                </a:r>
                <a:r>
                  <a:rPr lang="en-US" altLang="ko-KR" dirty="0" err="1"/>
                  <a:t>GloVe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연구진은</a:t>
                </a:r>
                <a:r>
                  <a:rPr lang="en-US" altLang="ko-KR" dirty="0"/>
                  <a:t>..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ko-KR" altLang="en-US" dirty="0"/>
                  <a:t> 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에 대한 편향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ko-KR" dirty="0"/>
                  <a:t>라는 상수항으로 대체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에 대한 편향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도 추가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i="1" dirty="0"/>
                  <a:t>“</a:t>
                </a:r>
                <a:r>
                  <a:rPr lang="ko-KR" altLang="en-US" i="1" dirty="0"/>
                  <a:t>좌변과 우변의 값을 최소화하는 방향으로 학습 진행</a:t>
                </a:r>
                <a:r>
                  <a:rPr lang="en-US" altLang="ko-KR" i="1" dirty="0"/>
                  <a:t>＂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51CBF2-2C47-42B8-9BF2-93C92E185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25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2B73E-21A1-4F26-B0FB-D3C7BB33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5413D-AF4B-4810-A92A-C948B0536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마지막 문제점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dirty="0"/>
                  <a:t>동시 등장 행렬인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는 데이터가 클수록 희소 행렬일 가능성이 커진다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ko-KR" altLang="en-US" dirty="0"/>
                  <a:t> 값에 영향을 받는 가중치 함수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를 손실함수에 도입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5413D-AF4B-4810-A92A-C948B0536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1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72077-5C65-4FF5-BE2F-A0A6076A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</a:t>
            </a:r>
            <a:r>
              <a:rPr lang="en-US" altLang="ko-KR" dirty="0"/>
              <a:t>(6) – </a:t>
            </a:r>
            <a:r>
              <a:rPr lang="ko-KR" altLang="en-US" dirty="0"/>
              <a:t>가중치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78F6A-945C-47AB-B833-BB05A8364F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90201" y="1915277"/>
            <a:ext cx="5362575" cy="2619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69A950-3DB6-48DD-AB53-6F2A92EC394B}"/>
                  </a:ext>
                </a:extLst>
              </p:cNvPr>
              <p:cNvSpPr txBox="1"/>
              <p:nvPr/>
            </p:nvSpPr>
            <p:spPr>
              <a:xfrm>
                <a:off x="1042737" y="5117432"/>
                <a:ext cx="10515600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(1, 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type m:val="lin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69A950-3DB6-48DD-AB53-6F2A92EC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7" y="5117432"/>
                <a:ext cx="10515600" cy="689932"/>
              </a:xfrm>
              <a:prstGeom prst="rect">
                <a:avLst/>
              </a:prstGeom>
              <a:blipFill>
                <a:blip r:embed="rId3"/>
                <a:stretch>
                  <a:fillRect t="-42982" b="-11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86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1C119-51A8-49E9-A13A-23E0CE9D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손실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392757-1DDC-4193-9789-2BEB42F4A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392757-1DDC-4193-9789-2BEB42F4A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55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8F573-AD85-4DF6-B0D5-04EBE482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GloVe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CC46A-E57E-4A1A-90DC-45FDB66F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Global Vectors for Word Representation</a:t>
            </a:r>
            <a:r>
              <a:rPr lang="ko-KR" altLang="en-US" dirty="0"/>
              <a:t>의 약자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카운트 기반과 예측 기반을 모두 사용하는 방법론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카운트 기반의 </a:t>
            </a:r>
            <a:r>
              <a:rPr lang="en-US" altLang="ko-KR" dirty="0"/>
              <a:t>LSA</a:t>
            </a:r>
            <a:r>
              <a:rPr lang="ko-KR" altLang="en-US" dirty="0"/>
              <a:t>와 예측 기반의 </a:t>
            </a:r>
            <a:r>
              <a:rPr lang="en-US" altLang="ko-KR" dirty="0"/>
              <a:t>Word2Vec</a:t>
            </a:r>
            <a:r>
              <a:rPr lang="ko-KR" altLang="en-US" dirty="0"/>
              <a:t>의 단점을 보완하기 위해 개발됨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83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F3D0E-03A9-44DD-9260-861B1EB4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카운트 기반 </a:t>
            </a:r>
            <a:r>
              <a:rPr lang="en-US" altLang="ko-KR" dirty="0"/>
              <a:t>vs </a:t>
            </a:r>
            <a:r>
              <a:rPr lang="ko-KR" altLang="en-US" dirty="0"/>
              <a:t>예측기반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CD6DA30-56AB-4D6E-9DA4-DDA0F7E5C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692458"/>
              </p:ext>
            </p:extLst>
          </p:nvPr>
        </p:nvGraphicFramePr>
        <p:xfrm>
          <a:off x="838200" y="1825625"/>
          <a:ext cx="10515600" cy="404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054160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4714612"/>
                    </a:ext>
                  </a:extLst>
                </a:gridCol>
              </a:tblGrid>
              <a:tr h="818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카운트 기반 </a:t>
                      </a:r>
                      <a:r>
                        <a:rPr lang="en-US" altLang="ko-KR" dirty="0"/>
                        <a:t>(LSA)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예측 기반 </a:t>
                      </a:r>
                      <a:r>
                        <a:rPr lang="en-US" altLang="ko-KR" dirty="0"/>
                        <a:t>(Word2Vec)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44068"/>
                  </a:ext>
                </a:extLst>
              </a:tr>
              <a:tr h="161383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어떤 글의 문맥 안에 단어가 동시에 등장하는 횟수를 세는 방법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단어 빈도수 통계 정보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차원 축소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잠재적 의미 도출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특정 문맥에서 어떤 단어가 나올지 예측하면서 단어를 벡터로 만드는 방법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중심단어로 주변단어 예측 </a:t>
                      </a:r>
                      <a:r>
                        <a:rPr lang="en-US" altLang="ko-KR" dirty="0"/>
                        <a:t>or </a:t>
                      </a:r>
                      <a:r>
                        <a:rPr lang="ko-KR" altLang="en-US" dirty="0"/>
                        <a:t>주변단어로 중심단어 예측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 err="1"/>
                        <a:t>실제값과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예측값의</a:t>
                      </a:r>
                      <a:r>
                        <a:rPr lang="ko-KR" altLang="en-US" dirty="0"/>
                        <a:t> 오차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손실함수를 통해 줄여가며 학습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3780"/>
                  </a:ext>
                </a:extLst>
              </a:tr>
              <a:tr h="161383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전체적인 통계 정보 고려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단어 의미의 유추 작업에서는 성능 감소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단어와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단어간의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관계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유추 작업에 유리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윈도우 크기 내에서만 주변 단어 고려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=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전체적인 통계 정보 반영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7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9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39075-CB97-476D-B35F-823005C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GloVe</a:t>
            </a:r>
            <a:r>
              <a:rPr lang="en-US" altLang="ko-KR" dirty="0"/>
              <a:t> </a:t>
            </a:r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99FA2-8AED-4A00-8E57-DCEBA47B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“</a:t>
            </a:r>
            <a:r>
              <a:rPr lang="ko-KR" altLang="en-US" dirty="0" err="1"/>
              <a:t>임베딩</a:t>
            </a:r>
            <a:r>
              <a:rPr lang="ko-KR" altLang="en-US" dirty="0"/>
              <a:t> 된 </a:t>
            </a:r>
            <a:r>
              <a:rPr lang="ko-KR" altLang="en-US" dirty="0">
                <a:solidFill>
                  <a:schemeClr val="accent1"/>
                </a:solidFill>
              </a:rPr>
              <a:t>중심 단어와 </a:t>
            </a:r>
            <a:r>
              <a:rPr lang="ko-KR" altLang="en-US" dirty="0">
                <a:solidFill>
                  <a:schemeClr val="accent2"/>
                </a:solidFill>
              </a:rPr>
              <a:t>주변 단어 </a:t>
            </a:r>
            <a:r>
              <a:rPr lang="ko-KR" altLang="en-US" dirty="0"/>
              <a:t>벡터의 </a:t>
            </a:r>
            <a:r>
              <a:rPr lang="ko-KR" altLang="en-US" b="1" dirty="0"/>
              <a:t>내적</a:t>
            </a:r>
            <a:r>
              <a:rPr lang="ko-KR" altLang="en-US" dirty="0"/>
              <a:t>이 전체 코퍼스에서의 </a:t>
            </a:r>
            <a:r>
              <a:rPr lang="ko-KR" altLang="en-US" dirty="0">
                <a:solidFill>
                  <a:srgbClr val="FF0000"/>
                </a:solidFill>
              </a:rPr>
              <a:t>동시 등장 확률이 </a:t>
            </a:r>
            <a:r>
              <a:rPr lang="ko-KR" altLang="en-US" dirty="0"/>
              <a:t>되도록 </a:t>
            </a:r>
            <a:r>
              <a:rPr lang="en-US" altLang="ko-KR" dirty="0"/>
              <a:t>(</a:t>
            </a:r>
            <a:r>
              <a:rPr lang="ko-KR" altLang="en-US" dirty="0"/>
              <a:t>중심단어의</a:t>
            </a:r>
            <a:r>
              <a:rPr lang="en-US" altLang="ko-KR" dirty="0"/>
              <a:t>) </a:t>
            </a:r>
            <a:r>
              <a:rPr lang="ko-KR" altLang="en-US" dirty="0" err="1"/>
              <a:t>임베딩</a:t>
            </a:r>
            <a:r>
              <a:rPr lang="ko-KR" altLang="en-US" dirty="0"/>
              <a:t> 벡터를 만드는 것</a:t>
            </a:r>
            <a:r>
              <a:rPr lang="en-US" altLang="ko-KR" dirty="0"/>
              <a:t>”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900" dirty="0"/>
              <a:t>동시 등장 확률 </a:t>
            </a:r>
            <a:r>
              <a:rPr lang="en-US" altLang="ko-KR" sz="1900" dirty="0"/>
              <a:t>= </a:t>
            </a:r>
            <a:r>
              <a:rPr lang="ko-KR" altLang="en-US" sz="1900" dirty="0"/>
              <a:t>특정 단어 </a:t>
            </a:r>
            <a:r>
              <a:rPr lang="en-US" altLang="ko-KR" sz="1900" dirty="0"/>
              <a:t>A</a:t>
            </a:r>
            <a:r>
              <a:rPr lang="ko-KR" altLang="en-US" sz="1900" dirty="0"/>
              <a:t>의 전체 등장 횟수를 카운트하고</a:t>
            </a:r>
            <a:r>
              <a:rPr lang="en-US" altLang="ko-KR" sz="1900" dirty="0"/>
              <a:t>, </a:t>
            </a:r>
            <a:r>
              <a:rPr lang="ko-KR" altLang="en-US" sz="1900" dirty="0"/>
              <a:t>특정 단어 </a:t>
            </a:r>
            <a:r>
              <a:rPr lang="en-US" altLang="ko-KR" sz="1900" dirty="0"/>
              <a:t>A</a:t>
            </a:r>
            <a:r>
              <a:rPr lang="ko-KR" altLang="en-US" sz="1900" dirty="0"/>
              <a:t>가 등장했을 </a:t>
            </a:r>
            <a:r>
              <a:rPr lang="ko-KR" altLang="en-US" sz="1900" dirty="0" err="1"/>
              <a:t>떄</a:t>
            </a:r>
            <a:r>
              <a:rPr lang="ko-KR" altLang="en-US" sz="1900" dirty="0"/>
              <a:t> 다른 단어 </a:t>
            </a:r>
            <a:r>
              <a:rPr lang="en-US" altLang="ko-KR" sz="1900" dirty="0"/>
              <a:t>B</a:t>
            </a:r>
            <a:r>
              <a:rPr lang="ko-KR" altLang="en-US" sz="1900" dirty="0"/>
              <a:t>가 등장한 횟수를 카운트하여 계산한 </a:t>
            </a:r>
            <a:r>
              <a:rPr lang="ko-KR" altLang="en-US" sz="1900" b="1" dirty="0"/>
              <a:t>조건부 확률</a:t>
            </a:r>
            <a:endParaRPr lang="en-US" altLang="ko-KR" sz="1900" b="1" dirty="0"/>
          </a:p>
        </p:txBody>
      </p:sp>
    </p:spTree>
    <p:extLst>
      <p:ext uri="{BB962C8B-B14F-4D97-AF65-F5344CB8AC3E}">
        <p14:creationId xmlns:p14="http://schemas.microsoft.com/office/powerpoint/2010/main" val="887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A6497-1F30-4011-BA58-21F2AE81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19EE9-F2AC-4EE8-88C4-78FCB57B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GloVe</a:t>
            </a:r>
            <a:r>
              <a:rPr lang="ko-KR" altLang="en-US" dirty="0"/>
              <a:t>는 카운트 기반과 예측 기반 방법론의 단점을 보완하기 위해 설계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</a:rPr>
              <a:t>카운트 기반</a:t>
            </a:r>
            <a:r>
              <a:rPr lang="ko-KR" altLang="en-US" dirty="0"/>
              <a:t>에서 사용하던 </a:t>
            </a:r>
            <a:r>
              <a:rPr lang="ko-KR" altLang="en-US" dirty="0">
                <a:solidFill>
                  <a:schemeClr val="accent1"/>
                </a:solidFill>
              </a:rPr>
              <a:t>전체 통계 정보</a:t>
            </a:r>
            <a:r>
              <a:rPr lang="en-US" altLang="ko-KR" dirty="0"/>
              <a:t>(</a:t>
            </a:r>
            <a:r>
              <a:rPr lang="ko-KR" altLang="en-US" dirty="0"/>
              <a:t>전체 코퍼스에서의 동시 등장 확률</a:t>
            </a:r>
            <a:r>
              <a:rPr lang="en-US" altLang="ko-KR" dirty="0"/>
              <a:t>) + </a:t>
            </a:r>
            <a:r>
              <a:rPr lang="ko-KR" altLang="en-US" dirty="0">
                <a:solidFill>
                  <a:srgbClr val="FF0000"/>
                </a:solidFill>
              </a:rPr>
              <a:t>예측 기반</a:t>
            </a:r>
            <a:r>
              <a:rPr lang="ko-KR" altLang="en-US" dirty="0"/>
              <a:t>에서 사용하던 </a:t>
            </a:r>
            <a:r>
              <a:rPr lang="ko-KR" altLang="en-US" dirty="0">
                <a:solidFill>
                  <a:srgbClr val="FF0000"/>
                </a:solidFill>
              </a:rPr>
              <a:t>중심 단어와 주변 단어 벡터</a:t>
            </a:r>
            <a:r>
              <a:rPr lang="en-US" altLang="ko-KR" dirty="0"/>
              <a:t>(</a:t>
            </a:r>
            <a:r>
              <a:rPr lang="ko-KR" altLang="en-US" dirty="0"/>
              <a:t>두 벡터의 내적을 통해 두 단어의 관계성 도출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dirty="0"/>
              <a:t>(‘</a:t>
            </a:r>
            <a:r>
              <a:rPr lang="ko-KR" altLang="en-US" dirty="0"/>
              <a:t>두 방법 적절히 잘 섞어서 쓰면 성능 나아지지 않을까</a:t>
            </a:r>
            <a:r>
              <a:rPr lang="en-US" altLang="ko-KR" dirty="0"/>
              <a:t>? </a:t>
            </a:r>
            <a:r>
              <a:rPr lang="ko-KR" altLang="en-US" dirty="0"/>
              <a:t>하는 기대감에서 시작“</a:t>
            </a:r>
          </a:p>
        </p:txBody>
      </p:sp>
    </p:spTree>
    <p:extLst>
      <p:ext uri="{BB962C8B-B14F-4D97-AF65-F5344CB8AC3E}">
        <p14:creationId xmlns:p14="http://schemas.microsoft.com/office/powerpoint/2010/main" val="269665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20D6D-22AF-47BE-95A1-C2028ED8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손실함수 </a:t>
            </a:r>
            <a:r>
              <a:rPr lang="en-US" altLang="ko-KR" dirty="0"/>
              <a:t>– </a:t>
            </a:r>
            <a:r>
              <a:rPr lang="ko-KR" altLang="en-US" dirty="0"/>
              <a:t>용어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B5CDAD-6874-42E9-8EBC-BF9FF0C09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1800" dirty="0"/>
                  <a:t>“</a:t>
                </a:r>
                <a:r>
                  <a:rPr lang="ko-KR" altLang="en-US" sz="1800" dirty="0" err="1"/>
                  <a:t>임베딩</a:t>
                </a:r>
                <a:r>
                  <a:rPr lang="ko-KR" altLang="en-US" sz="1800" dirty="0"/>
                  <a:t> 된 </a:t>
                </a:r>
                <a:r>
                  <a:rPr lang="ko-KR" altLang="en-US" sz="1800" dirty="0">
                    <a:solidFill>
                      <a:schemeClr val="accent1"/>
                    </a:solidFill>
                  </a:rPr>
                  <a:t>중심 단어와 </a:t>
                </a:r>
                <a:r>
                  <a:rPr lang="ko-KR" altLang="en-US" sz="1800" dirty="0">
                    <a:solidFill>
                      <a:schemeClr val="accent2"/>
                    </a:solidFill>
                  </a:rPr>
                  <a:t>주변 단어 </a:t>
                </a:r>
                <a:r>
                  <a:rPr lang="ko-KR" altLang="en-US" sz="1800" dirty="0"/>
                  <a:t>벡터의 </a:t>
                </a:r>
                <a:r>
                  <a:rPr lang="ko-KR" altLang="en-US" sz="1800" b="1" dirty="0"/>
                  <a:t>내적</a:t>
                </a:r>
                <a:r>
                  <a:rPr lang="ko-KR" altLang="en-US" sz="1800" dirty="0"/>
                  <a:t>이 전체 코퍼스에서의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동시 등장 확률이 </a:t>
                </a:r>
                <a:r>
                  <a:rPr lang="ko-KR" altLang="en-US" sz="1800" dirty="0"/>
                  <a:t>되도록 </a:t>
                </a:r>
                <a:r>
                  <a:rPr lang="ko-KR" altLang="en-US" sz="1800" dirty="0" err="1"/>
                  <a:t>임베딩</a:t>
                </a:r>
                <a:r>
                  <a:rPr lang="ko-KR" altLang="en-US" sz="1800" dirty="0"/>
                  <a:t> 벡터를 만드는 것</a:t>
                </a:r>
                <a:r>
                  <a:rPr lang="en-US" altLang="ko-KR" sz="1800" dirty="0"/>
                  <a:t>”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80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ko-K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ko-K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ko-K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ko-K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ko-K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동시 등장 행렬</a:t>
                </a:r>
                <a:r>
                  <a:rPr lang="en-US" altLang="ko-KR" sz="1600" dirty="0"/>
                  <a:t>(Co-occurrence Matrix)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중심 단어 </a:t>
                </a:r>
                <a:r>
                  <a:rPr lang="en-US" altLang="ko-KR" sz="1600" dirty="0" err="1"/>
                  <a:t>i</a:t>
                </a:r>
                <a:r>
                  <a:rPr lang="ko-KR" altLang="en-US" sz="1600" dirty="0"/>
                  <a:t>가 등장했을 때 윈도우 내 주변 단어 </a:t>
                </a:r>
                <a:r>
                  <a:rPr lang="en-US" altLang="ko-KR" sz="1600" dirty="0"/>
                  <a:t>j</a:t>
                </a:r>
                <a:r>
                  <a:rPr lang="ko-KR" altLang="en-US" sz="1600" dirty="0"/>
                  <a:t>이 등장하는 횟수</a:t>
                </a:r>
                <a:endParaRPr lang="en-US" altLang="ko-KR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동시 등장 행렬에서 </a:t>
                </a:r>
                <a:r>
                  <a:rPr lang="en-US" altLang="ko-KR" sz="1600" dirty="0"/>
                  <a:t>m</a:t>
                </a:r>
                <a:r>
                  <a:rPr lang="ko-KR" altLang="en-US" sz="1600" dirty="0"/>
                  <a:t>행의 값을 모두 더한 값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단어 </a:t>
                </a:r>
                <a:r>
                  <a:rPr lang="en-US" altLang="ko-KR" sz="1600" dirty="0" err="1"/>
                  <a:t>i</a:t>
                </a:r>
                <a:r>
                  <a:rPr lang="ko-KR" altLang="en-US" sz="1600" dirty="0"/>
                  <a:t>의 등장 횟수</a:t>
                </a:r>
                <a:endParaRPr lang="en-US" altLang="ko-KR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중심 단어 </a:t>
                </a:r>
                <a:r>
                  <a:rPr lang="en-US" altLang="ko-KR" sz="1600" dirty="0" err="1"/>
                  <a:t>i</a:t>
                </a:r>
                <a:r>
                  <a:rPr lang="ko-KR" altLang="en-US" sz="1600" dirty="0"/>
                  <a:t>가 등장했을 때 윈도우 내 주변 단어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가 등장할 확률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중심 단어 </a:t>
                </a:r>
                <a:r>
                  <a:rPr lang="en-US" altLang="ko-KR" sz="1600" dirty="0" err="1"/>
                  <a:t>i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err="1"/>
                  <a:t>임베딩</a:t>
                </a:r>
                <a:r>
                  <a:rPr lang="ko-KR" altLang="en-US" sz="1600" dirty="0"/>
                  <a:t> 벡터</a:t>
                </a:r>
                <a:endParaRPr lang="en-US" altLang="ko-KR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주변 단어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err="1"/>
                  <a:t>임베딩</a:t>
                </a:r>
                <a:r>
                  <a:rPr lang="ko-KR" altLang="en-US" sz="1600" dirty="0"/>
                  <a:t> 벡터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B5CDAD-6874-42E9-8EBC-BF9FF0C09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B1E5C-B9F7-4ABB-867F-2F5A50A3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BCBA48-AA58-4FAB-9657-0C2D86534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1800" dirty="0"/>
                  <a:t>“</a:t>
                </a:r>
                <a:r>
                  <a:rPr lang="ko-KR" altLang="en-US" sz="1800" dirty="0" err="1"/>
                  <a:t>임베딩</a:t>
                </a:r>
                <a:r>
                  <a:rPr lang="ko-KR" altLang="en-US" sz="1800" dirty="0"/>
                  <a:t> 된 </a:t>
                </a:r>
                <a:r>
                  <a:rPr lang="ko-KR" altLang="en-US" sz="1800" dirty="0">
                    <a:solidFill>
                      <a:schemeClr val="accent1"/>
                    </a:solidFill>
                  </a:rPr>
                  <a:t>중심 단어와 </a:t>
                </a:r>
                <a:r>
                  <a:rPr lang="ko-KR" altLang="en-US" sz="1800" dirty="0">
                    <a:solidFill>
                      <a:schemeClr val="accent2"/>
                    </a:solidFill>
                  </a:rPr>
                  <a:t>주변 단어 </a:t>
                </a:r>
                <a:r>
                  <a:rPr lang="ko-KR" altLang="en-US" sz="1800" dirty="0"/>
                  <a:t>벡터의 </a:t>
                </a:r>
                <a:r>
                  <a:rPr lang="ko-KR" altLang="en-US" sz="1800" b="1" dirty="0"/>
                  <a:t>내적</a:t>
                </a:r>
                <a:r>
                  <a:rPr lang="ko-KR" altLang="en-US" sz="1800" dirty="0"/>
                  <a:t>이 전체 코퍼스에서의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동시 등장 확률이 </a:t>
                </a:r>
                <a:r>
                  <a:rPr lang="ko-KR" altLang="en-US" sz="1800" dirty="0"/>
                  <a:t>되도록 </a:t>
                </a:r>
                <a:r>
                  <a:rPr lang="ko-KR" altLang="en-US" sz="1800" dirty="0" err="1"/>
                  <a:t>임베딩</a:t>
                </a:r>
                <a:r>
                  <a:rPr lang="ko-KR" altLang="en-US" sz="1800" dirty="0"/>
                  <a:t> 벡터를 만드는 것</a:t>
                </a:r>
                <a:r>
                  <a:rPr lang="en-US" altLang="ko-KR" sz="1800" dirty="0"/>
                  <a:t>”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product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BUT, </a:t>
                </a:r>
                <a:r>
                  <a:rPr lang="en-US" altLang="ko-KR" sz="2400" dirty="0" err="1"/>
                  <a:t>GloVe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연구진은 동시 등장 확률에 </a:t>
                </a:r>
                <a:r>
                  <a:rPr lang="en-US" altLang="ko-KR" sz="2400" dirty="0"/>
                  <a:t>log</a:t>
                </a:r>
                <a:r>
                  <a:rPr lang="ko-KR" altLang="en-US" sz="2400" dirty="0"/>
                  <a:t>를 취하여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𝐝𝐨𝐭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𝐩𝐫𝐨𝐝𝐮𝐜𝐭</m:t>
                      </m:r>
                      <m:d>
                        <m:dPr>
                          <m:ctrlPr>
                            <a:rPr lang="ko-KR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ko-KR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≈</m:t>
                      </m:r>
                      <m:func>
                        <m:funcPr>
                          <m:ctrlPr>
                            <a:rPr lang="ko-KR" altLang="ko-KR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ko-KR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func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2400" b="1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/>
                  <a:t>의 관계를 가지도록 </a:t>
                </a:r>
                <a:r>
                  <a:rPr lang="ko-KR" altLang="en-US" sz="2400" dirty="0" err="1"/>
                  <a:t>임베딩</a:t>
                </a:r>
                <a:r>
                  <a:rPr lang="ko-KR" altLang="en-US" sz="2400" dirty="0"/>
                  <a:t> 벡터를 설계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BCBA48-AA58-4FAB-9657-0C2D86534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0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5665C-E75E-42C3-A65C-072F3EE7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설계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4323C9C-B3E4-4D2E-8B9E-F7B4A01E2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𝐝𝐨𝐭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𝐩𝐫𝐨𝐝𝐮𝐜𝐭</m:t>
                      </m:r>
                      <m:d>
                        <m:dPr>
                          <m:ctrlPr>
                            <a:rPr lang="ko-KR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ko-KR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≈</m:t>
                      </m:r>
                      <m:func>
                        <m:funcPr>
                          <m:ctrlPr>
                            <a:rPr lang="ko-KR" altLang="ko-KR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ko-KR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func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dirty="0"/>
                  <a:t>연구진의 생각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“</a:t>
                </a:r>
                <a:r>
                  <a:rPr lang="ko-KR" altLang="en-US" dirty="0"/>
                  <a:t>단어 벡터들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어떤 함수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를 수행해서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 가 나오게 하면 왠지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𝐝𝐨𝐭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𝐩𝐫𝐨𝐝𝐮𝐜𝐭</m:t>
                    </m:r>
                    <m:d>
                      <m:dPr>
                        <m:ctrlPr>
                          <a:rPr lang="ko-KR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ko-KR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 ≈</m:t>
                    </m:r>
                    <m:func>
                      <m:funcPr>
                        <m:ctrlPr>
                          <a:rPr lang="ko-KR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ko-KR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func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sSub>
                          <m:sSubPr>
                            <m:ctrlPr>
                              <a:rPr lang="ko-KR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 관</a:t>
                </a:r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dirty="0"/>
                  <a:t>계를 만족시키게 </a:t>
                </a:r>
                <a:r>
                  <a:rPr lang="ko-KR" altLang="en-US" dirty="0" err="1"/>
                  <a:t>임베딩</a:t>
                </a:r>
                <a:r>
                  <a:rPr lang="ko-KR" altLang="en-US" dirty="0"/>
                  <a:t> 벡터를 만들 수 있을 것 같아</a:t>
                </a:r>
                <a:r>
                  <a:rPr lang="en-US" altLang="ko-KR" dirty="0"/>
                  <a:t>!”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ko-KR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>
                    <a:solidFill>
                      <a:schemeClr val="accent1"/>
                    </a:solidFill>
                  </a:rPr>
                  <a:t>  </a:t>
                </a:r>
                <a:r>
                  <a:rPr lang="ko-KR" altLang="en-US" i="1" dirty="0"/>
                  <a:t>위 수식을 만족하게끔 </a:t>
                </a:r>
                <a:r>
                  <a:rPr lang="en-US" altLang="ko-KR" i="1" dirty="0"/>
                  <a:t>F</a:t>
                </a:r>
                <a:r>
                  <a:rPr lang="ko-KR" altLang="en-US" i="1" dirty="0"/>
                  <a:t>라는 함수를 찾아보자</a:t>
                </a:r>
                <a:endParaRPr lang="ko-KR" alt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4323C9C-B3E4-4D2E-8B9E-F7B4A01E2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60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C92C7-1A35-4719-9F88-CA1A38C5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설계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D4ED9-1C48-4517-8F12-5C183C6C7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함수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에 필요한 것</a:t>
                </a:r>
                <a:r>
                  <a:rPr lang="en-US" altLang="ko-KR" dirty="0"/>
                  <a:t>?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어떤 두 단어 사이의 동시 등장 확률의 크기 관계 비율 정보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를 벡터 공간안에 인코딩하는 것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F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함수에 넣을 인풋으로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의 차이를 사용하기로 결정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D4ED9-1C48-4517-8F12-5C183C6C7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2CE394F-F778-4400-8265-CD0688FF16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72602" y="4884570"/>
            <a:ext cx="5001377" cy="18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2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839</Words>
  <Application>Microsoft Office PowerPoint</Application>
  <PresentationFormat>와이드스크린</PresentationFormat>
  <Paragraphs>117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Office 테마</vt:lpstr>
      <vt:lpstr>GloVe</vt:lpstr>
      <vt:lpstr>GloVe란</vt:lpstr>
      <vt:lpstr>카운트 기반 vs 예측기반</vt:lpstr>
      <vt:lpstr>GloVe 목표</vt:lpstr>
      <vt:lpstr>Why?</vt:lpstr>
      <vt:lpstr>손실함수 – 용어 정리</vt:lpstr>
      <vt:lpstr>손실 함수</vt:lpstr>
      <vt:lpstr>손실 함수 설계 (1)</vt:lpstr>
      <vt:lpstr>손실 함수 설계 (2)</vt:lpstr>
      <vt:lpstr>손실 함수 설계 (2)</vt:lpstr>
      <vt:lpstr>손실 함수 설계 (3)</vt:lpstr>
      <vt:lpstr>손실 함수 설계 (3)</vt:lpstr>
      <vt:lpstr>손실 함수 (4)</vt:lpstr>
      <vt:lpstr>손실 함수 (4)</vt:lpstr>
      <vt:lpstr>손실 함수 (5)</vt:lpstr>
      <vt:lpstr>손실 함수 (6)</vt:lpstr>
      <vt:lpstr>손실 함수 (6) – 가중치 함수</vt:lpstr>
      <vt:lpstr>최종 손실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</dc:title>
  <dc:creator>jisu Kim</dc:creator>
  <cp:lastModifiedBy>jisu Kim</cp:lastModifiedBy>
  <cp:revision>13</cp:revision>
  <dcterms:created xsi:type="dcterms:W3CDTF">2020-04-13T12:13:18Z</dcterms:created>
  <dcterms:modified xsi:type="dcterms:W3CDTF">2020-04-14T11:59:43Z</dcterms:modified>
</cp:coreProperties>
</file>