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28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4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6" r:id="rId19"/>
    <p:sldId id="335" r:id="rId20"/>
    <p:sldId id="337" r:id="rId21"/>
    <p:sldId id="334" r:id="rId22"/>
    <p:sldId id="338" r:id="rId23"/>
    <p:sldId id="339" r:id="rId24"/>
    <p:sldId id="340" r:id="rId25"/>
    <p:sldId id="341" r:id="rId26"/>
    <p:sldId id="342" r:id="rId27"/>
    <p:sldId id="34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2256" y="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201B7-FAA9-CD44-9452-65F172FB68AD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C588-0595-FD47-A322-CBDBF782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623C6BB-E97C-4ACE-9CBE-FA67262611AA}"/>
              </a:ext>
            </a:extLst>
          </p:cNvPr>
          <p:cNvGrpSpPr/>
          <p:nvPr/>
        </p:nvGrpSpPr>
        <p:grpSpPr>
          <a:xfrm>
            <a:off x="1719943" y="1449000"/>
            <a:ext cx="8752114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27BCED4-FE5C-455B-9D6D-A12DE0E08097}"/>
                </a:ext>
              </a:extLst>
            </p:cNvPr>
            <p:cNvSpPr txBox="1"/>
            <p:nvPr/>
          </p:nvSpPr>
          <p:spPr>
            <a:xfrm>
              <a:off x="4322698" y="2161316"/>
              <a:ext cx="346430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YDIYGO310" charset="-127"/>
                  <a:ea typeface="YDIYGO310" charset="-127"/>
                  <a:cs typeface="YDIYGO310" charset="-127"/>
                </a:rPr>
                <a:t>Attention &amp; Transformer</a:t>
              </a:r>
              <a:endPara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YDIYGO310" charset="-127"/>
                <a:ea typeface="YDIYGO310" charset="-127"/>
                <a:cs typeface="YDIYGO310" charset="-127"/>
              </a:endParaRPr>
            </a:p>
            <a:p>
              <a:pPr algn="ctr"/>
              <a:endPara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YDIYGO310" charset="-127"/>
                <a:ea typeface="YDIYGO310" charset="-127"/>
                <a:cs typeface="YDIYGO310" charset="-127"/>
              </a:endParaRPr>
            </a:p>
            <a:p>
              <a:pPr algn="ctr"/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YDIYGO310" charset="-127"/>
                <a:ea typeface="YDIYGO310" charset="-127"/>
                <a:cs typeface="YDIYGO310" charset="-127"/>
              </a:endParaRPr>
            </a:p>
            <a:p>
              <a:pPr algn="ctr"/>
              <a:endPara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YDIYGO310" charset="-127"/>
                <a:ea typeface="YDIYGO310" charset="-127"/>
                <a:cs typeface="YDIYGO310" charset="-127"/>
              </a:endParaRPr>
            </a:p>
            <a:p>
              <a:pPr algn="ctr"/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YDIYGO310" charset="-127"/>
                <a:ea typeface="YDIYGO310" charset="-127"/>
                <a:cs typeface="YDIYGO310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YDIYGO310" charset="-127"/>
                  <a:ea typeface="YDIYGO310" charset="-127"/>
                  <a:cs typeface="YDIYGO310" charset="-127"/>
                </a:rPr>
                <a:t>발제자 </a:t>
              </a:r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YDIYGO310" charset="-127"/>
                  <a:ea typeface="YDIYGO310" charset="-127"/>
                  <a:cs typeface="YDIYGO310" charset="-127"/>
                </a:rPr>
                <a:t>안유선</a:t>
              </a:r>
            </a:p>
            <a:p>
              <a:pPr algn="ctr"/>
              <a:endParaRPr lang="ko-KR" altLang="en-US" sz="28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YDIYGO360" charset="-127"/>
                <a:ea typeface="YDIYGO360" charset="-127"/>
                <a:cs typeface="YDIYGO360" charset="-127"/>
              </a:endParaRPr>
            </a:p>
            <a:p>
              <a:pPr algn="ctr"/>
              <a:endParaRPr lang="ko-KR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YDIYGO310" charset="-127"/>
                <a:ea typeface="YDIYGO310" charset="-127"/>
                <a:cs typeface="YDIYGO310" charset="-127"/>
              </a:rPr>
              <a:t>Transformer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Seq2seq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와 구조가 같지만 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RNN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을 쓰지 않고 인코더와 디코더를 어텐션으로 구성</a:t>
            </a:r>
            <a:endParaRPr lang="en-US" altLang="ko-KR" dirty="0">
              <a:latin typeface="YDIYGO310" charset="-127"/>
              <a:ea typeface="YDIYGO310" charset="-127"/>
              <a:cs typeface="YDIYGO310" charset="-127"/>
            </a:endParaRPr>
          </a:p>
          <a:p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2017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년 구글이 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“Attention is all you need”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에서 제시한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모델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88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33" y="676377"/>
            <a:ext cx="99695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6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Structure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90" y="1530658"/>
            <a:ext cx="3840845" cy="4351338"/>
          </a:xfrm>
        </p:spPr>
      </p:pic>
    </p:spTree>
    <p:extLst>
      <p:ext uri="{BB962C8B-B14F-4D97-AF65-F5344CB8AC3E}">
        <p14:creationId xmlns:p14="http://schemas.microsoft.com/office/powerpoint/2010/main" val="151005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YDIYGO310" charset="-127"/>
                <a:ea typeface="YDIYGO310" charset="-127"/>
                <a:cs typeface="YDIYGO310" charset="-127"/>
              </a:rPr>
              <a:t>Transformer</a:t>
            </a:r>
            <a:r>
              <a:rPr lang="ko-KR" altLang="en-US" b="1" dirty="0" smtClean="0">
                <a:latin typeface="YDIYGO310" charset="-127"/>
                <a:ea typeface="YDIYGO310" charset="-127"/>
                <a:cs typeface="YDIYGO310" charset="-127"/>
              </a:rPr>
              <a:t>의 입력</a:t>
            </a:r>
            <a:r>
              <a:rPr lang="en-US" altLang="ko-KR" b="1" dirty="0" smtClean="0">
                <a:latin typeface="YDIYGO310" charset="-127"/>
                <a:ea typeface="YDIYGO310" charset="-127"/>
                <a:cs typeface="YDIYGO310" charset="-127"/>
              </a:rPr>
              <a:t>:</a:t>
            </a:r>
            <a:r>
              <a:rPr lang="ko-KR" altLang="en-US" b="1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altLang="ko-KR" b="1" dirty="0" smtClean="0">
                <a:latin typeface="YDIYGO310" charset="-127"/>
                <a:ea typeface="YDIYGO310" charset="-127"/>
                <a:cs typeface="YDIYGO310" charset="-127"/>
              </a:rPr>
              <a:t>Positional Encoding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RNN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은 단어를 순차적으로 입력받아 처리했기 때문에 각 단어의 위치 정보를 가짐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트렌스포머는 각 단어의 임베딩 벡터에 위치 정보를 더해 모델의 입력으로 사용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: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positional encoding</a:t>
            </a:r>
          </a:p>
          <a:p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7161"/>
            <a:ext cx="4686300" cy="223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5811"/>
            <a:ext cx="3670300" cy="977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3821" y="5625671"/>
            <a:ext cx="342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model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은 임베딩 벡터의 크기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.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논문에서는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512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79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YDIYGO310" charset="-127"/>
                <a:ea typeface="YDIYGO310" charset="-127"/>
                <a:cs typeface="YDIYGO310" charset="-127"/>
              </a:rPr>
              <a:t>Transformer</a:t>
            </a:r>
            <a:r>
              <a:rPr lang="ko-KR" altLang="en-US" b="1" dirty="0" smtClean="0">
                <a:latin typeface="YDIYGO310" charset="-127"/>
                <a:ea typeface="YDIYGO310" charset="-127"/>
                <a:cs typeface="YDIYGO310" charset="-127"/>
              </a:rPr>
              <a:t>의 인코더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113"/>
            <a:ext cx="2794000" cy="36830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32200" y="2076946"/>
            <a:ext cx="72660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인코더는 크게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Self-attention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과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Position-wise F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F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NN,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총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2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개의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sublayer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로 나누어짐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60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Self-Attention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133" y="1903684"/>
            <a:ext cx="4594970" cy="4351338"/>
          </a:xfrm>
        </p:spPr>
        <p:txBody>
          <a:bodyPr/>
          <a:lstStyle/>
          <a:p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Query = Keys = Values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=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입력 문장의 모든 단어 벡터들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1" y="1669989"/>
            <a:ext cx="50673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9303"/>
            <a:ext cx="4000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6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Self-Attention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199" y="1690688"/>
            <a:ext cx="6618961" cy="4351338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각 단어 벡터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(1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*</a:t>
            </a:r>
            <a:r>
              <a:rPr lang="en-US" altLang="ko-KR" dirty="0" err="1" smtClean="0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)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에 가중치 행렬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W (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*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(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/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num_heads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)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)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를 곱해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Q, K, V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벡터를 만든다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.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가중치 행렬은 처음에 랜덤하게 초기화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이후 훈련 과정에서 학습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이것을 모든 단어에 반복하면 각 단어가 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Q, K, V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벡터를 갖게 된다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.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8" y="1674690"/>
            <a:ext cx="4318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58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Self-Attention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ㅇ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2" y="1519084"/>
            <a:ext cx="58039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0632" y="1415845"/>
            <a:ext cx="494316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이게 진짜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!</a:t>
            </a:r>
            <a:endParaRPr lang="en-US" altLang="ko-KR" dirty="0">
              <a:latin typeface="YDIYGO310" charset="-127"/>
              <a:ea typeface="YDIYGO310" charset="-127"/>
              <a:cs typeface="YDIYGO310" charset="-127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문장 행렬의 크기는 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seq_len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Q 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행렬과 K 행렬의 크기는 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seq_len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dk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V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행렬의 크기는 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seq_len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dv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WQ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와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 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WK는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 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dk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WV는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 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dv)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/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num_heads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=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dk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=dv</a:t>
            </a:r>
            <a:r>
              <a:rPr lang="en-US" dirty="0"/>
              <a:t/>
            </a:r>
            <a:br>
              <a:rPr lang="en-US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323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Self-Attention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Scaled dot product Attention score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19" y="2375694"/>
            <a:ext cx="60833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4353"/>
            <a:ext cx="7112000" cy="231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6485695"/>
            <a:ext cx="2032000" cy="27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7686" y="5259737"/>
            <a:ext cx="28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어텐션 값 행렬 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a의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크기는 </a:t>
            </a:r>
            <a:endParaRPr lang="en-US" dirty="0" smtClean="0">
              <a:latin typeface="YDIYGO310" charset="-127"/>
              <a:ea typeface="YDIYGO310" charset="-127"/>
              <a:cs typeface="YDIYGO310" charset="-127"/>
            </a:endParaRPr>
          </a:p>
          <a:p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seq_len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dv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)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41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Self-Attention</a:t>
            </a:r>
            <a:r>
              <a:rPr lang="ko-KR" altLang="en-US" b="1" dirty="0" smtClean="0">
                <a:latin typeface="YDIYGO310" charset="-127"/>
                <a:ea typeface="YDIYGO310" charset="-127"/>
                <a:cs typeface="YDIYGO310" charset="-127"/>
              </a:rPr>
              <a:t>의 효과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ㅇ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7" y="1690688"/>
            <a:ext cx="3848100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4953" y="2492478"/>
            <a:ext cx="69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It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이 문장에서 어떤 단어를 지시하는지 알 수 있다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8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YDIYGO310" charset="-127"/>
                <a:ea typeface="YDIYGO310" charset="-127"/>
                <a:cs typeface="YDIYGO310" charset="-127"/>
              </a:rPr>
              <a:t>등장 배경</a:t>
            </a:r>
            <a:r>
              <a:rPr lang="en-US" altLang="ko-KR" b="1" dirty="0" smtClean="0">
                <a:latin typeface="YDIYGO310" charset="-127"/>
                <a:ea typeface="YDIYGO310" charset="-127"/>
                <a:cs typeface="YDIYGO310" charset="-127"/>
              </a:rPr>
              <a:t>: seq</a:t>
            </a:r>
            <a:r>
              <a:rPr lang="en-US" altLang="ko-KR" b="1" dirty="0">
                <a:latin typeface="YDIYGO310" charset="-127"/>
                <a:ea typeface="YDIYGO310" charset="-127"/>
                <a:cs typeface="YDIYGO310" charset="-127"/>
              </a:rPr>
              <a:t>2</a:t>
            </a:r>
            <a:r>
              <a:rPr lang="en-US" altLang="ko-KR" b="1" dirty="0" smtClean="0">
                <a:latin typeface="YDIYGO310" charset="-127"/>
                <a:ea typeface="YDIYGO310" charset="-127"/>
                <a:cs typeface="YDIYGO310" charset="-127"/>
              </a:rPr>
              <a:t>seq</a:t>
            </a:r>
            <a:r>
              <a:rPr lang="ko-KR" altLang="en-US" b="1" dirty="0" smtClean="0">
                <a:latin typeface="YDIYGO310" charset="-127"/>
                <a:ea typeface="YDIYGO310" charset="-127"/>
                <a:cs typeface="YDIYGO310" charset="-127"/>
              </a:rPr>
              <a:t>를 발전시켜보자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smtClean="0">
                <a:latin typeface="YDIYGO310" charset="-127"/>
                <a:ea typeface="YDIYGO310" charset="-127"/>
                <a:cs typeface="YDIYGO310" charset="-127"/>
              </a:rPr>
              <a:t>Information bottleneck problem: Encoder RNN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의 마지막 셀에서 나온 벡터가 전체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source sentence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에 관한 모든 정보를 담고 있어야 함</a:t>
            </a:r>
            <a:r>
              <a:rPr lang="en-US" altLang="ko-KR" sz="2800" dirty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-&gt; </a:t>
            </a:r>
            <a:r>
              <a:rPr lang="en-US" sz="2800" dirty="0" smtClean="0">
                <a:latin typeface="YDIYGO310" charset="-127"/>
                <a:ea typeface="YDIYGO310" charset="-127"/>
                <a:cs typeface="YDIYGO310" charset="-127"/>
              </a:rPr>
              <a:t>Too much pressure on the single vector -&gt; 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정보 손실 발생</a:t>
            </a:r>
            <a:endParaRPr lang="en-US" altLang="ko-KR" sz="2800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YDIYGO310" charset="-127"/>
                <a:ea typeface="YDIYGO310" charset="-127"/>
                <a:cs typeface="YDIYGO310" charset="-127"/>
              </a:rPr>
              <a:t>Vanishing Gradient problem </a:t>
            </a:r>
          </a:p>
        </p:txBody>
      </p:sp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Multi-head 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Self attention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여러개로 구성된 것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한 번의 어텐션을 하는 것보다 여러번의 어텐션을 병렬로 사용하는 것이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단어 간 연관성 파악에 더 효과적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Q, K, V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벡터를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구하는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가중치 행렬의 값이 어텐션마다 다르다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각 어텐션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값을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어텐션 헤드라 한다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논문에서는 하이퍼파라미터인 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num_heads의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값을 8로 지정</a:t>
            </a:r>
            <a:endParaRPr lang="ko-KR" altLang="en-US" dirty="0">
              <a:latin typeface="YDIYGO310" charset="-127"/>
              <a:ea typeface="YDIYGO310" charset="-127"/>
              <a:cs typeface="YDIYGO310" charset="-127"/>
            </a:endParaRPr>
          </a:p>
          <a:p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6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Multi-head 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YDIYGO310" charset="-127"/>
                <a:ea typeface="YDIYGO310" charset="-127"/>
                <a:cs typeface="YDIYGO310" charset="-127"/>
              </a:rPr>
              <a:t>ㅇ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8" y="1690688"/>
            <a:ext cx="8953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Multi-head 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ㅇ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62500" cy="2476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1903113"/>
            <a:ext cx="555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어텐션 헤드를 모두 연결한다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모두 연결된 어텐션 헤드 행렬의 크기는 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seq_len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)</a:t>
            </a:r>
          </a:p>
          <a:p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3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Multi-head 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3138" y="1903113"/>
            <a:ext cx="4153547" cy="4373701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Concatenated matrix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에 또다른 가중치 행렬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Wo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를 곱해준다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그 결과 행렬이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multi-head attention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의 최종결과물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1" y="1690688"/>
            <a:ext cx="6959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Multi-head 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이 때 결과물인 멀티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-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헤드 어텐션 행렬은 인코더의 입력이었던 문장 행렬의 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(</a:t>
            </a:r>
            <a:r>
              <a:rPr lang="en-US" altLang="ko-KR" dirty="0" err="1">
                <a:latin typeface="YDIYGO310" charset="-127"/>
                <a:ea typeface="YDIYGO310" charset="-127"/>
                <a:cs typeface="YDIYGO310" charset="-127"/>
              </a:rPr>
              <a:t>seq_len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, </a:t>
            </a:r>
            <a:r>
              <a:rPr lang="en-US" altLang="ko-KR" dirty="0" err="1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)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 크기와 동일</a:t>
            </a:r>
            <a:endParaRPr lang="en-US" altLang="ko-KR" dirty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첫번째 서브층인 멀티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-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헤드 어텐션과 두번째 서브층인 포지션 와이즈 피드 포워드 신경망을 지나면서 인코더의 입력으로 들어올 때의 행렬의 크기는 계속 유지되어야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함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트랜스포머는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다수의 인코더를 쌓은 형태인데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(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논문에서는 인코더가 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6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개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),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인코더에서의 입력의 크기가 출력에서도 동일 크기로 계속 유지되어야만 다음 인코더에서도 다시 입력이 될 수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있기 때문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7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YDIYGO310" charset="-127"/>
                <a:ea typeface="YDIYGO310" charset="-127"/>
                <a:cs typeface="YDIYGO310" charset="-127"/>
              </a:rPr>
              <a:t>Position Wise FFNN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950" y="2157113"/>
            <a:ext cx="7603211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X = 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멀티 헤드 어텐션의 결과로 나온 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seq_len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)의 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크기를 가지는 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행렬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가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중치 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행렬 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W1은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 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dff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)의 크기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가중치 행렬 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W2은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 (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dff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, </a:t>
            </a: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dmodel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d</a:t>
            </a:r>
            <a:r>
              <a:rPr lang="en-US" dirty="0" err="1" smtClean="0">
                <a:latin typeface="YDIYGO310" charset="-127"/>
                <a:ea typeface="YDIYGO310" charset="-127"/>
                <a:cs typeface="YDIYGO310" charset="-127"/>
              </a:rPr>
              <a:t>ff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는 하이퍼 파라미터로서 여기선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2048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W1,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 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b1,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 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W2,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 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b2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는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하나의 인코더 층 내에서는 다른 문장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,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다른 단어들마다 정확하게 동일하게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사용된다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하지만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인코더 층마다는 다른 값을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가짐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1649113"/>
            <a:ext cx="3848100" cy="5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7" y="1746250"/>
            <a:ext cx="2959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Decoder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9"/>
          <a:stretch/>
        </p:blipFill>
        <p:spPr>
          <a:xfrm>
            <a:off x="4711485" y="2187992"/>
            <a:ext cx="6128034" cy="36576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37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Decoder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는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self-attention, position wise </a:t>
            </a:r>
            <a:r>
              <a:rPr lang="en-US" altLang="ko-KR" dirty="0" err="1" smtClean="0">
                <a:latin typeface="YDIYGO310" charset="-127"/>
                <a:ea typeface="YDIYGO310" charset="-127"/>
                <a:cs typeface="YDIYGO310" charset="-127"/>
              </a:rPr>
              <a:t>ffnn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외에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encoder-decoder attention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이 존재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70000"/>
              </a:lnSpc>
            </a:pPr>
            <a:r>
              <a:rPr lang="en-US" dirty="0" err="1">
                <a:latin typeface="YDIYGO310" charset="-127"/>
                <a:ea typeface="YDIYGO310" charset="-127"/>
                <a:cs typeface="YDIYGO310" charset="-127"/>
              </a:rPr>
              <a:t>Q는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 자기 블럭의 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self-attention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레이어에서 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가져옴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K,V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는 마지막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encoder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블럭에서 가져옴</a:t>
            </a: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Encoder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에서 표현된 단어 간 관계 반영 </a:t>
            </a:r>
            <a:endParaRPr lang="ko-KR" alt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0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Decoder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1126492" cy="4351338"/>
          </a:xfrm>
        </p:spPr>
        <p:txBody>
          <a:bodyPr/>
          <a:lstStyle/>
          <a:p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Decoder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에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&lt;start token&gt;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Transformer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블럭들을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통과하면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token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하나가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나온다 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(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예시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: You)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이제 Decoder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다시 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"&lt;</a:t>
            </a: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start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token&gt; You”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를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input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으로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feed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다음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output: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Next input: </a:t>
            </a:r>
            <a:r>
              <a:rPr lang="en-US" dirty="0">
                <a:latin typeface="YDIYGO310" charset="-127"/>
                <a:ea typeface="YDIYGO310" charset="-127"/>
                <a:cs typeface="YDIYGO310" charset="-127"/>
              </a:rPr>
              <a:t>"&lt;start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token&gt;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You are”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End token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이 나올 때까지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decoder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를 반복 실행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208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smtClean="0">
                <a:latin typeface="YDIYGO310" charset="-127"/>
                <a:ea typeface="YDIYGO310" charset="-127"/>
                <a:cs typeface="YDIYGO310" charset="-127"/>
              </a:rPr>
              <a:t>Decoder 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의 각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time step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마다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encoder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의 전체 문장과의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direct connection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 맺음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.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 이 때 해당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time step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에서 예측해야 할 단어와 관련있는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source sequence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의 특정 단어에 집중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(attention)</a:t>
            </a:r>
            <a:endParaRPr lang="en-US" sz="2800" dirty="0" smtClean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74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Dot-Product Attention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YDIYGO310" charset="-127"/>
                <a:ea typeface="YDIYGO310" charset="-127"/>
                <a:cs typeface="YDIYGO310" charset="-127"/>
              </a:rPr>
              <a:t>Attention score 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구한다</a:t>
            </a:r>
            <a:endParaRPr lang="en-US" altLang="ko-KR" sz="2800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YDIYGO310" charset="-127"/>
                <a:ea typeface="YDIYGO310" charset="-127"/>
                <a:cs typeface="YDIYGO310" charset="-127"/>
              </a:rPr>
              <a:t>Softmax</a:t>
            </a:r>
            <a:r>
              <a:rPr lang="en-US" sz="2800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함수 통해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Attention Distribution 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구한다</a:t>
            </a:r>
            <a:endParaRPr lang="en-US" altLang="ko-KR" sz="2800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각 인코더의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attention weight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와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hidden state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를 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가중합하여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attention value(context vector) 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를 구한다</a:t>
            </a:r>
            <a:endParaRPr lang="en-US" altLang="ko-KR" sz="2800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attention value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와 디코더의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t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 시점의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hidden state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를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concatenate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해 예측 연산의 입력으로 사용한다</a:t>
            </a:r>
            <a:endParaRPr lang="en-US" sz="2800" dirty="0" smtClean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72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latin typeface="YDIYGO310" charset="-127"/>
                <a:ea typeface="YDIYGO310" charset="-127"/>
                <a:cs typeface="YDIYGO310" charset="-127"/>
              </a:rPr>
              <a:t>1. Attention score 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구한다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55697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7"/>
          <a:stretch/>
        </p:blipFill>
        <p:spPr>
          <a:xfrm>
            <a:off x="7654011" y="2070212"/>
            <a:ext cx="8242300" cy="1748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04" r="68232" b="18714"/>
          <a:stretch/>
        </p:blipFill>
        <p:spPr>
          <a:xfrm>
            <a:off x="7882468" y="4198133"/>
            <a:ext cx="2618384" cy="598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82" r="62795" b="1537"/>
          <a:stretch/>
        </p:blipFill>
        <p:spPr>
          <a:xfrm>
            <a:off x="7882468" y="4797031"/>
            <a:ext cx="3066639" cy="3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5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latin typeface="YDIYGO310" charset="-127"/>
                <a:ea typeface="YDIYGO310" charset="-127"/>
                <a:cs typeface="YDIYGO310" charset="-127"/>
              </a:rPr>
              <a:t>2. </a:t>
            </a:r>
            <a:r>
              <a:rPr lang="en-US" altLang="ko-KR" sz="2800" dirty="0" smtClean="0">
                <a:latin typeface="YDIYGO310" charset="-127"/>
                <a:ea typeface="YDIYGO310" charset="-127"/>
                <a:cs typeface="YDIYGO310" charset="-127"/>
              </a:rPr>
              <a:t>Attention Distribution </a:t>
            </a:r>
            <a:r>
              <a:rPr lang="ko-KR" altLang="en-US" sz="2800" dirty="0" smtClean="0">
                <a:latin typeface="YDIYGO310" charset="-127"/>
                <a:ea typeface="YDIYGO310" charset="-127"/>
                <a:cs typeface="YDIYGO310" charset="-127"/>
              </a:rPr>
              <a:t>구한다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715362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32839" y="1445342"/>
            <a:ext cx="3569109" cy="211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YDIYGO310" charset="-127"/>
                <a:ea typeface="YDIYGO310" charset="-127"/>
                <a:cs typeface="YDIYGO310" charset="-127"/>
              </a:rPr>
              <a:t>Attention score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의 모음값에 </a:t>
            </a:r>
            <a:r>
              <a:rPr lang="en-US" altLang="ko-KR" dirty="0" err="1" smtClean="0">
                <a:latin typeface="YDIYGO310" charset="-127"/>
                <a:ea typeface="YDIYGO310" charset="-127"/>
                <a:cs typeface="YDIYGO310" charset="-127"/>
              </a:rPr>
              <a:t>softmax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함수 적용해 확률 분포인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attention distribution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도출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.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 </a:t>
            </a:r>
            <a:endParaRPr lang="en-US" altLang="ko-KR" dirty="0">
              <a:latin typeface="YDIYGO310" charset="-127"/>
              <a:ea typeface="YDIYGO310" charset="-127"/>
              <a:cs typeface="YDIYGO310" charset="-127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이 때 각각의 값은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attention weight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55" y="3809858"/>
            <a:ext cx="180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0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DIYGO310" charset="-127"/>
                <a:ea typeface="YDIYGO310" charset="-127"/>
                <a:cs typeface="YDIYGO310" charset="-127"/>
              </a:rPr>
              <a:t>3. Attention Value </a:t>
            </a:r>
            <a:r>
              <a:rPr lang="ko-KR" altLang="en-US" b="1" dirty="0" smtClean="0">
                <a:latin typeface="YDIYGO310" charset="-127"/>
                <a:ea typeface="YDIYGO310" charset="-127"/>
                <a:cs typeface="YDIYGO310" charset="-127"/>
              </a:rPr>
              <a:t>구한다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1" y="1690688"/>
            <a:ext cx="740278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39" y="3564512"/>
            <a:ext cx="1460500" cy="97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6427" y="1445342"/>
            <a:ext cx="43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400" dirty="0" smtClean="0">
                <a:latin typeface="YDIYGO310" charset="-127"/>
                <a:ea typeface="YDIYGO310" charset="-127"/>
                <a:cs typeface="YDIYGO310" charset="-127"/>
              </a:rPr>
              <a:t>이 때 </a:t>
            </a:r>
            <a:r>
              <a:rPr lang="en-US" altLang="ko-KR" sz="2400" dirty="0" smtClean="0">
                <a:latin typeface="YDIYGO310" charset="-127"/>
                <a:ea typeface="YDIYGO310" charset="-127"/>
                <a:cs typeface="YDIYGO310" charset="-127"/>
              </a:rPr>
              <a:t>attention value</a:t>
            </a:r>
            <a:r>
              <a:rPr lang="ko-KR" altLang="en-US" sz="2400" dirty="0" smtClean="0">
                <a:latin typeface="YDIYGO310" charset="-127"/>
                <a:ea typeface="YDIYGO310" charset="-127"/>
                <a:cs typeface="YDIYGO310" charset="-127"/>
              </a:rPr>
              <a:t>를 </a:t>
            </a:r>
            <a:r>
              <a:rPr lang="en-US" altLang="ko-KR" sz="2400" dirty="0" smtClean="0">
                <a:latin typeface="YDIYGO310" charset="-127"/>
                <a:ea typeface="YDIYGO310" charset="-127"/>
                <a:cs typeface="YDIYGO310" charset="-127"/>
              </a:rPr>
              <a:t>context vector </a:t>
            </a:r>
            <a:r>
              <a:rPr lang="ko-KR" altLang="en-US" sz="2400" dirty="0" smtClean="0">
                <a:latin typeface="YDIYGO310" charset="-127"/>
                <a:ea typeface="YDIYGO310" charset="-127"/>
                <a:cs typeface="YDIYGO310" charset="-127"/>
              </a:rPr>
              <a:t>라고도 함</a:t>
            </a:r>
            <a:endParaRPr lang="en-US" sz="2400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0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YDIYGO310" charset="-127"/>
                <a:ea typeface="YDIYGO310" charset="-127"/>
                <a:cs typeface="YDIYGO310" charset="-127"/>
              </a:rPr>
              <a:t>4. Attention value + decoder t</a:t>
            </a:r>
            <a:r>
              <a:rPr lang="ko-KR" altLang="en-US" b="1" dirty="0" smtClean="0">
                <a:latin typeface="YDIYGO310" charset="-127"/>
                <a:ea typeface="YDIYGO310" charset="-127"/>
                <a:cs typeface="YDIYGO310" charset="-127"/>
              </a:rPr>
              <a:t>시점의</a:t>
            </a:r>
            <a:r>
              <a:rPr lang="en-US" altLang="ko-KR" b="1" dirty="0" smtClean="0">
                <a:latin typeface="YDIYGO310" charset="-127"/>
                <a:ea typeface="YDIYGO310" charset="-127"/>
                <a:cs typeface="YDIYGO310" charset="-127"/>
              </a:rPr>
              <a:t> hidden state</a:t>
            </a:r>
            <a:endParaRPr lang="en-US" b="1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30" y="1825625"/>
            <a:ext cx="8571539" cy="4351338"/>
          </a:xfrm>
        </p:spPr>
      </p:pic>
    </p:spTree>
    <p:extLst>
      <p:ext uri="{BB962C8B-B14F-4D97-AF65-F5344CB8AC3E}">
        <p14:creationId xmlns:p14="http://schemas.microsoft.com/office/powerpoint/2010/main" val="141183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556677AB-AB66-470E-99D9-C651016F3355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Attention(Q, K, V) = Attention Value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9" y="1903113"/>
            <a:ext cx="5067300" cy="3124200"/>
          </a:xfrm>
        </p:spPr>
      </p:pic>
      <p:sp>
        <p:nvSpPr>
          <p:cNvPr id="5" name="TextBox 4"/>
          <p:cNvSpPr txBox="1"/>
          <p:nvPr/>
        </p:nvSpPr>
        <p:spPr>
          <a:xfrm>
            <a:off x="5959380" y="1916721"/>
            <a:ext cx="5815781" cy="311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Query: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디코더의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hidden state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Key: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인코더의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hidden state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Value: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인코더의 </a:t>
            </a:r>
            <a:r>
              <a:rPr lang="en-US" altLang="ko-KR" dirty="0" smtClean="0">
                <a:latin typeface="YDIYGO310" charset="-127"/>
                <a:ea typeface="YDIYGO310" charset="-127"/>
                <a:cs typeface="YDIYGO310" charset="-127"/>
              </a:rPr>
              <a:t>hidden state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YDIYGO310" charset="-127"/>
              <a:ea typeface="YDIYGO310" charset="-127"/>
              <a:cs typeface="YDIYGO31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각 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Q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벡터는 모든 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K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벡터에 대해서 어텐션 스코어를 구하고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,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어텐션 분포를 구한 뒤에 이를 사용하여 모든 </a:t>
            </a:r>
            <a:r>
              <a:rPr lang="en-US" altLang="ko-KR" dirty="0">
                <a:latin typeface="YDIYGO310" charset="-127"/>
                <a:ea typeface="YDIYGO310" charset="-127"/>
                <a:cs typeface="YDIYGO310" charset="-127"/>
              </a:rPr>
              <a:t>V </a:t>
            </a:r>
            <a:r>
              <a:rPr lang="ko-KR" altLang="en-US" dirty="0">
                <a:latin typeface="YDIYGO310" charset="-127"/>
                <a:ea typeface="YDIYGO310" charset="-127"/>
                <a:cs typeface="YDIYGO310" charset="-127"/>
              </a:rPr>
              <a:t>벡터를 가중합하여 어텐션 값 또는 컨텍스트 벡터를 </a:t>
            </a:r>
            <a:r>
              <a:rPr lang="ko-KR" altLang="en-US" dirty="0" smtClean="0">
                <a:latin typeface="YDIYGO310" charset="-127"/>
                <a:ea typeface="YDIYGO310" charset="-127"/>
                <a:cs typeface="YDIYGO310" charset="-127"/>
              </a:rPr>
              <a:t>구한다</a:t>
            </a:r>
            <a:endParaRPr lang="en-US" dirty="0">
              <a:latin typeface="YDIYGO310" charset="-127"/>
              <a:ea typeface="YDIYGO310" charset="-127"/>
              <a:cs typeface="YDIYGO31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16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594</Words>
  <Application>Microsoft Macintosh PowerPoint</Application>
  <PresentationFormat>Widescreen</PresentationFormat>
  <Paragraphs>102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YDIYGO310</vt:lpstr>
      <vt:lpstr>YDIYGO360</vt:lpstr>
      <vt:lpstr>나눔스퀘어</vt:lpstr>
      <vt:lpstr>나눔스퀘어 Bold</vt:lpstr>
      <vt:lpstr>Arial</vt:lpstr>
      <vt:lpstr>Office 테마</vt:lpstr>
      <vt:lpstr>PowerPoint Presentation</vt:lpstr>
      <vt:lpstr>등장 배경: seq2seq를 발전시켜보자</vt:lpstr>
      <vt:lpstr>Attention</vt:lpstr>
      <vt:lpstr>Dot-Product Attention</vt:lpstr>
      <vt:lpstr>1. Attention score 구한다</vt:lpstr>
      <vt:lpstr>2. Attention Distribution 구한다</vt:lpstr>
      <vt:lpstr>3. Attention Value 구한다</vt:lpstr>
      <vt:lpstr>4. Attention value + decoder t시점의 hidden state</vt:lpstr>
      <vt:lpstr>Attention(Q, K, V) = Attention Value</vt:lpstr>
      <vt:lpstr>Transformer</vt:lpstr>
      <vt:lpstr>PowerPoint Presentation</vt:lpstr>
      <vt:lpstr>Structure</vt:lpstr>
      <vt:lpstr>Transformer의 입력: Positional Encoding</vt:lpstr>
      <vt:lpstr>Transformer의 인코더</vt:lpstr>
      <vt:lpstr>Self-Attention</vt:lpstr>
      <vt:lpstr>Self-Attention</vt:lpstr>
      <vt:lpstr>Self-Attention</vt:lpstr>
      <vt:lpstr>Self-Attention</vt:lpstr>
      <vt:lpstr>Self-Attention의 효과</vt:lpstr>
      <vt:lpstr>Multi-head Attention</vt:lpstr>
      <vt:lpstr>Multi-head Attention</vt:lpstr>
      <vt:lpstr>Multi-head Attention</vt:lpstr>
      <vt:lpstr>Multi-head Attention</vt:lpstr>
      <vt:lpstr>Multi-head Attention</vt:lpstr>
      <vt:lpstr>Position Wise FFNN</vt:lpstr>
      <vt:lpstr>Decoder</vt:lpstr>
      <vt:lpstr>Decoder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안 유선</cp:lastModifiedBy>
  <cp:revision>89</cp:revision>
  <dcterms:created xsi:type="dcterms:W3CDTF">2019-05-05T04:26:09Z</dcterms:created>
  <dcterms:modified xsi:type="dcterms:W3CDTF">2020-04-28T08:21:56Z</dcterms:modified>
</cp:coreProperties>
</file>