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71" r:id="rId14"/>
    <p:sldId id="267" r:id="rId15"/>
    <p:sldId id="273" r:id="rId16"/>
    <p:sldId id="269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90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6941F-19E4-4CAE-A835-99F16EAA129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22D4-57C8-4960-BDDD-0571A719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8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Maximizing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probability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correct</a:t>
            </a:r>
            <a:r>
              <a:rPr lang="ko-KR" altLang="en-US" dirty="0"/>
              <a:t> </a:t>
            </a:r>
            <a:r>
              <a:rPr lang="en-US" altLang="ko-KR" dirty="0"/>
              <a:t>translation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given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sentence S.</a:t>
            </a:r>
          </a:p>
          <a:p>
            <a:r>
              <a:rPr lang="ko-KR" altLang="en-US" dirty="0"/>
              <a:t>입력문장을 넣었을 때</a:t>
            </a:r>
            <a:r>
              <a:rPr lang="en-US" altLang="ko-KR" dirty="0"/>
              <a:t>, </a:t>
            </a:r>
            <a:r>
              <a:rPr lang="ko-KR" altLang="en-US" dirty="0"/>
              <a:t>맞는 번역 문장 </a:t>
            </a:r>
            <a:r>
              <a:rPr lang="en-US" altLang="ko-KR" dirty="0"/>
              <a:t>T</a:t>
            </a:r>
            <a:r>
              <a:rPr lang="ko-KR" altLang="en-US" dirty="0"/>
              <a:t>가 나올 확률의 </a:t>
            </a:r>
            <a:r>
              <a:rPr lang="ko-KR" altLang="en-US" dirty="0" err="1"/>
              <a:t>로그값을</a:t>
            </a:r>
            <a:r>
              <a:rPr lang="ko-KR" altLang="en-US" dirty="0"/>
              <a:t> </a:t>
            </a:r>
            <a:r>
              <a:rPr lang="ko-KR" altLang="en-US" dirty="0" err="1"/>
              <a:t>최대화시키는</a:t>
            </a:r>
            <a:r>
              <a:rPr lang="ko-KR" altLang="en-US" dirty="0"/>
              <a:t> 방향으로 훈련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22D4-57C8-4960-BDDD-0571A71999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6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061D1-ED07-4258-BECB-5B10C04E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17734-70DA-43EE-B124-2B0AD123A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96249-2D46-4883-A45F-D49B0F30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439CA-F236-4603-8E4A-38164773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1E604-0A60-46F8-94A4-68ED47AD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0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BA93-8865-4CC7-B84E-014F780F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4D2ED-C3A0-424C-9759-CDC31DF7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21A53-1F15-4C4D-8301-8991314F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130E8-3A92-4FB9-9AA4-81CA4052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B167B-7197-4817-864F-52319A40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1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AFA5C4-E10E-41E1-A944-DB6E9D027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A9B6C-47C7-4E56-8955-1075E0F6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C9146-8B14-42E9-A067-C6C0D245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D06AB-6C9A-45BC-A4D7-3F743D97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AB61F-1C6E-40F3-B6FF-A44D7804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D3E26-2A5E-4EB1-BB47-2A5A5AB9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73022-CE5B-4A71-B1F6-73E30F8F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F8093-A2EC-497D-A1FA-5F4021B9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9FC58-0117-4079-BA0D-C039821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41D73-DFDC-4C48-9079-1841152E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5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A2A3A-D8CE-425D-8127-2F4A14FF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3A5DA-A27B-4014-8D05-87034A1F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003C2-CE83-48C5-B026-8B13777E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FC24D-8A07-42E7-9F56-2A697331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8A35E-2DD3-458F-BA70-5AF35DC8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C2539-40B2-4729-93C5-DC93BCA4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DC629-AD4A-446B-8FD8-BD00AA35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42539-91B1-4ECB-A905-5D5BE93E6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D1B79-4B75-4FA7-B0B8-D5DF553E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CE85B-C970-4376-A0C7-1057C0BA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B5CE5-E05A-4106-BC64-98AEAE73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9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4B690-7EEA-4CEF-BCED-2F42CB47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33856-D6FC-48D7-8E0E-355EF59E7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93F6B-37E5-4C9C-BFFB-BA6BEBED6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B55379-BC59-49E4-A24A-16E266C7F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FA4D97-3F62-42C2-ACD8-EFB1DFEEB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60AC7D-6C65-4E97-85C5-9A00FDEA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F65C4-17A0-4D6D-87DF-30AF64A0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0B9A00-7403-4F54-B318-5EF83A04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1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5FE5D-8BFC-413E-A8DA-562ACEC8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50368-DD37-4C09-9109-663B9CC0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7B968C-F32F-4BEE-B807-6D500C1F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84FF36-F6A3-4D90-8EE3-C9FA77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4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1B4A62-502A-4F9B-B0EE-901BDF62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68C26D-29CB-49F3-BA60-7EE830E5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B9EE8-4930-42E2-8AD1-9B6E3E6B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0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27441-18B4-4C87-BAE3-3AB47D73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F42BA-1F0A-4EB9-ABC5-7675F3B7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09E8A-C7F9-4701-B4A8-8B5AD746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9C106-E2B0-49B4-982F-17951AC2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01AE3-BBAB-405C-B9BC-5DFE79D3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DEB69-5265-431B-8938-F47072EB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7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D3D5F-D82E-4DF6-8C82-CAFE4975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EC3359-25FF-41FC-B01A-CF0151ED2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3B220-9CE5-4E7D-A045-E76E707D7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B7BB7-69F9-4B91-B155-631393CB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B9012-31C5-47CC-81C9-495BCC4A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6D0F9-C66A-46E0-A0F5-34E47BE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0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614AA7-F869-4803-B76D-94B55011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EB3D9-69B3-433A-BAB6-82A44A1DF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AAD5E-4C1C-4348-850F-8653D9EA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D2F6-1DB9-4CE3-A5EF-18782D65A1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D590C-AD94-4298-AA4F-D30B7560D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4353-D8BF-47A3-A1E1-B2DC879A9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8B6A-8C29-41DD-B491-D68EF8AF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FD29D-6551-4089-AB53-E3C70CC09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Sequence to Sequence Learning with 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EE1CDA-D878-4063-9A89-9E715023E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4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BDEAF-0AB7-4CE2-9A9B-8C546891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50E9D-D8BC-4D5B-8B46-FA547AF44254}"/>
              </a:ext>
            </a:extLst>
          </p:cNvPr>
          <p:cNvSpPr txBox="1"/>
          <p:nvPr/>
        </p:nvSpPr>
        <p:spPr>
          <a:xfrm>
            <a:off x="577516" y="1690688"/>
            <a:ext cx="983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디코더는</a:t>
            </a:r>
            <a:r>
              <a:rPr lang="ko-KR" altLang="en-US" dirty="0"/>
              <a:t> 초기 입력으로 문장의 시작을 의미하는 심볼 </a:t>
            </a:r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인코더의 결과인 컨텍스트 벡터와 </a:t>
            </a:r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r>
              <a:rPr lang="ko-KR" altLang="en-US" dirty="0"/>
              <a:t>를 통해 첫 단어를 예측하고</a:t>
            </a:r>
            <a:r>
              <a:rPr lang="en-US" altLang="ko-KR" dirty="0"/>
              <a:t>, </a:t>
            </a:r>
            <a:r>
              <a:rPr lang="ko-KR" altLang="en-US" dirty="0"/>
              <a:t>계속해서 다음 단어를 예측 </a:t>
            </a:r>
            <a:r>
              <a:rPr lang="en-US" altLang="ko-KR" dirty="0"/>
              <a:t>(&lt;</a:t>
            </a:r>
            <a:r>
              <a:rPr lang="en-US" altLang="ko-KR" dirty="0" err="1"/>
              <a:t>eos</a:t>
            </a:r>
            <a:r>
              <a:rPr lang="en-US" altLang="ko-KR" dirty="0"/>
              <a:t>&gt; </a:t>
            </a:r>
            <a:r>
              <a:rPr lang="ko-KR" altLang="en-US" dirty="0" err="1"/>
              <a:t>나올때까지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소프트맥스</a:t>
            </a:r>
            <a:r>
              <a:rPr lang="ko-KR" altLang="en-US" dirty="0"/>
              <a:t> 함수를 통해 출력 시퀀스의 각 </a:t>
            </a:r>
            <a:r>
              <a:rPr lang="ko-KR" altLang="en-US" dirty="0" err="1"/>
              <a:t>단어별</a:t>
            </a:r>
            <a:r>
              <a:rPr lang="ko-KR" altLang="en-US" dirty="0"/>
              <a:t> </a:t>
            </a:r>
            <a:r>
              <a:rPr lang="ko-KR" altLang="en-US" dirty="0" err="1"/>
              <a:t>확률값을</a:t>
            </a:r>
            <a:r>
              <a:rPr lang="ko-KR" altLang="en-US" dirty="0"/>
              <a:t> 반환하고</a:t>
            </a:r>
            <a:r>
              <a:rPr lang="en-US" altLang="ko-KR" dirty="0"/>
              <a:t>, </a:t>
            </a:r>
            <a:r>
              <a:rPr lang="ko-KR" altLang="en-US" dirty="0"/>
              <a:t>출력 단어를 결정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950B212-7352-4FBC-93DF-03B1F6772F2D}"/>
              </a:ext>
            </a:extLst>
          </p:cNvPr>
          <p:cNvSpPr/>
          <p:nvPr/>
        </p:nvSpPr>
        <p:spPr>
          <a:xfrm>
            <a:off x="3347009" y="4251846"/>
            <a:ext cx="1203157" cy="12003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F02493-8590-472E-8741-33177601AC78}"/>
              </a:ext>
            </a:extLst>
          </p:cNvPr>
          <p:cNvSpPr/>
          <p:nvPr/>
        </p:nvSpPr>
        <p:spPr>
          <a:xfrm>
            <a:off x="5655067" y="4250428"/>
            <a:ext cx="1203157" cy="12003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006B52-BC1F-417A-BAF2-68EA91A50759}"/>
              </a:ext>
            </a:extLst>
          </p:cNvPr>
          <p:cNvSpPr/>
          <p:nvPr/>
        </p:nvSpPr>
        <p:spPr>
          <a:xfrm>
            <a:off x="7963125" y="4251845"/>
            <a:ext cx="1203157" cy="12003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4B01551-9D3F-4016-B454-D9C39C122D49}"/>
              </a:ext>
            </a:extLst>
          </p:cNvPr>
          <p:cNvSpPr/>
          <p:nvPr/>
        </p:nvSpPr>
        <p:spPr>
          <a:xfrm>
            <a:off x="10271183" y="4250427"/>
            <a:ext cx="1203157" cy="12003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E9429-4E9C-45F8-B6FA-6644761AE793}"/>
              </a:ext>
            </a:extLst>
          </p:cNvPr>
          <p:cNvSpPr txBox="1"/>
          <p:nvPr/>
        </p:nvSpPr>
        <p:spPr>
          <a:xfrm>
            <a:off x="3459304" y="6198019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3BD2F5-BB64-4F0F-A492-CC68E2DCC6A4}"/>
              </a:ext>
            </a:extLst>
          </p:cNvPr>
          <p:cNvSpPr txBox="1"/>
          <p:nvPr/>
        </p:nvSpPr>
        <p:spPr>
          <a:xfrm>
            <a:off x="6057125" y="6173495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D2D42-D47B-4DC9-8EA9-6DFD63CCD296}"/>
              </a:ext>
            </a:extLst>
          </p:cNvPr>
          <p:cNvSpPr txBox="1"/>
          <p:nvPr/>
        </p:nvSpPr>
        <p:spPr>
          <a:xfrm>
            <a:off x="8243867" y="6198019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suis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9657A0-9F71-4563-86CE-62A0AFFEA0CB}"/>
              </a:ext>
            </a:extLst>
          </p:cNvPr>
          <p:cNvSpPr txBox="1"/>
          <p:nvPr/>
        </p:nvSpPr>
        <p:spPr>
          <a:xfrm>
            <a:off x="10333345" y="6198019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etudiant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A8A087-7CD4-4234-8EB3-EB55FE658C83}"/>
              </a:ext>
            </a:extLst>
          </p:cNvPr>
          <p:cNvCxnSpPr/>
          <p:nvPr/>
        </p:nvCxnSpPr>
        <p:spPr>
          <a:xfrm flipV="1">
            <a:off x="3948587" y="5632884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65E162-1510-408F-8198-AD6EE935EB7C}"/>
              </a:ext>
            </a:extLst>
          </p:cNvPr>
          <p:cNvCxnSpPr/>
          <p:nvPr/>
        </p:nvCxnSpPr>
        <p:spPr>
          <a:xfrm flipV="1">
            <a:off x="6256645" y="5632883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DCAA5F3-73FD-4E1C-8EBC-75DC85EB0EB2}"/>
              </a:ext>
            </a:extLst>
          </p:cNvPr>
          <p:cNvCxnSpPr/>
          <p:nvPr/>
        </p:nvCxnSpPr>
        <p:spPr>
          <a:xfrm flipV="1">
            <a:off x="8564703" y="5560601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9CDF56-3FF1-4D04-A3AB-A26223F97A56}"/>
              </a:ext>
            </a:extLst>
          </p:cNvPr>
          <p:cNvCxnSpPr/>
          <p:nvPr/>
        </p:nvCxnSpPr>
        <p:spPr>
          <a:xfrm flipV="1">
            <a:off x="10872761" y="5560416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B7A30D-E095-4340-A711-814A9C2707B2}"/>
              </a:ext>
            </a:extLst>
          </p:cNvPr>
          <p:cNvCxnSpPr/>
          <p:nvPr/>
        </p:nvCxnSpPr>
        <p:spPr>
          <a:xfrm>
            <a:off x="4770746" y="4850591"/>
            <a:ext cx="65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E94B4E7-CFD9-4CC8-9D14-48583B316983}"/>
              </a:ext>
            </a:extLst>
          </p:cNvPr>
          <p:cNvCxnSpPr/>
          <p:nvPr/>
        </p:nvCxnSpPr>
        <p:spPr>
          <a:xfrm>
            <a:off x="6986562" y="4894467"/>
            <a:ext cx="65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D43C08F-90F8-4C03-8659-EF7B4E758ADC}"/>
              </a:ext>
            </a:extLst>
          </p:cNvPr>
          <p:cNvCxnSpPr/>
          <p:nvPr/>
        </p:nvCxnSpPr>
        <p:spPr>
          <a:xfrm>
            <a:off x="9340743" y="4850591"/>
            <a:ext cx="65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C9A156-A795-496B-A8AD-7B82F9C59763}"/>
              </a:ext>
            </a:extLst>
          </p:cNvPr>
          <p:cNvCxnSpPr/>
          <p:nvPr/>
        </p:nvCxnSpPr>
        <p:spPr>
          <a:xfrm>
            <a:off x="2235410" y="4894467"/>
            <a:ext cx="65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DBA746-55B6-4113-B43B-E85C5E45955E}"/>
              </a:ext>
            </a:extLst>
          </p:cNvPr>
          <p:cNvSpPr/>
          <p:nvPr/>
        </p:nvSpPr>
        <p:spPr>
          <a:xfrm rot="5400000">
            <a:off x="510636" y="4409308"/>
            <a:ext cx="1694301" cy="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Context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24D376-2280-4F77-876A-611FB42D383F}"/>
              </a:ext>
            </a:extLst>
          </p:cNvPr>
          <p:cNvCxnSpPr/>
          <p:nvPr/>
        </p:nvCxnSpPr>
        <p:spPr>
          <a:xfrm flipV="1">
            <a:off x="3945025" y="3429000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03402F4-3C36-49ED-A482-E878760FC68D}"/>
              </a:ext>
            </a:extLst>
          </p:cNvPr>
          <p:cNvCxnSpPr/>
          <p:nvPr/>
        </p:nvCxnSpPr>
        <p:spPr>
          <a:xfrm flipV="1">
            <a:off x="6256645" y="3429000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D239269-47DD-46A4-968F-915863C2F9C2}"/>
              </a:ext>
            </a:extLst>
          </p:cNvPr>
          <p:cNvCxnSpPr/>
          <p:nvPr/>
        </p:nvCxnSpPr>
        <p:spPr>
          <a:xfrm flipV="1">
            <a:off x="8579412" y="3530926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777E2B8-8C07-4001-9A5C-05174B99196F}"/>
              </a:ext>
            </a:extLst>
          </p:cNvPr>
          <p:cNvCxnSpPr/>
          <p:nvPr/>
        </p:nvCxnSpPr>
        <p:spPr>
          <a:xfrm flipV="1">
            <a:off x="10925794" y="3566235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2A2E316-93DE-4C55-90A7-B955089DA35F}"/>
              </a:ext>
            </a:extLst>
          </p:cNvPr>
          <p:cNvSpPr txBox="1"/>
          <p:nvPr/>
        </p:nvSpPr>
        <p:spPr>
          <a:xfrm>
            <a:off x="3755083" y="2934177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C30751-F2BB-4AFC-ABE4-B0DBB8A62FC8}"/>
              </a:ext>
            </a:extLst>
          </p:cNvPr>
          <p:cNvSpPr txBox="1"/>
          <p:nvPr/>
        </p:nvSpPr>
        <p:spPr>
          <a:xfrm>
            <a:off x="6030605" y="2884199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suis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19ADEF-11DF-467D-B3A0-0779EAA1FE8E}"/>
              </a:ext>
            </a:extLst>
          </p:cNvPr>
          <p:cNvSpPr txBox="1"/>
          <p:nvPr/>
        </p:nvSpPr>
        <p:spPr>
          <a:xfrm>
            <a:off x="8125779" y="2921756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etudiant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9C6A97-3AD8-43C5-B561-83B71E4BFE63}"/>
              </a:ext>
            </a:extLst>
          </p:cNvPr>
          <p:cNvSpPr txBox="1"/>
          <p:nvPr/>
        </p:nvSpPr>
        <p:spPr>
          <a:xfrm>
            <a:off x="10425816" y="3007938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297012-B4BC-493E-99C8-623A2362F168}"/>
              </a:ext>
            </a:extLst>
          </p:cNvPr>
          <p:cNvSpPr/>
          <p:nvPr/>
        </p:nvSpPr>
        <p:spPr>
          <a:xfrm>
            <a:off x="3447166" y="3865399"/>
            <a:ext cx="1090859" cy="3403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F77892-D989-4BC2-B6E2-0C3FC9B34B9E}"/>
              </a:ext>
            </a:extLst>
          </p:cNvPr>
          <p:cNvSpPr/>
          <p:nvPr/>
        </p:nvSpPr>
        <p:spPr>
          <a:xfrm>
            <a:off x="5711215" y="3853357"/>
            <a:ext cx="1090859" cy="3403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00C209-D5E0-4F4C-B883-65FC2F815064}"/>
              </a:ext>
            </a:extLst>
          </p:cNvPr>
          <p:cNvSpPr/>
          <p:nvPr/>
        </p:nvSpPr>
        <p:spPr>
          <a:xfrm>
            <a:off x="7982058" y="3841834"/>
            <a:ext cx="1090859" cy="3403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C9BC32-0FEF-4DDC-BE78-C903F9C483EA}"/>
              </a:ext>
            </a:extLst>
          </p:cNvPr>
          <p:cNvSpPr/>
          <p:nvPr/>
        </p:nvSpPr>
        <p:spPr>
          <a:xfrm>
            <a:off x="10333345" y="3831820"/>
            <a:ext cx="1090859" cy="3403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47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57E89-A1D2-4350-A9A3-F53E9ECF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E206F0-3339-4813-99BD-43A9826F3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sz="2400" dirty="0"/>
                  <a:t>1. Encoder</a:t>
                </a:r>
                <a:r>
                  <a:rPr lang="ko-KR" altLang="en-US" sz="2400" dirty="0"/>
                  <a:t>와 </a:t>
                </a:r>
                <a:r>
                  <a:rPr lang="en-US" altLang="ko-KR" sz="2400" dirty="0"/>
                  <a:t>Decoder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LSTM</a:t>
                </a:r>
                <a:r>
                  <a:rPr lang="ko-KR" altLang="en-US" sz="2400" dirty="0"/>
                  <a:t>은 서로 다른 모델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각각 다른 </a:t>
                </a:r>
                <a:r>
                  <a:rPr lang="en-US" altLang="ko-KR" sz="2400" dirty="0"/>
                  <a:t>parameter </a:t>
                </a:r>
                <a:r>
                  <a:rPr lang="ko-KR" altLang="en-US" sz="2400" dirty="0"/>
                  <a:t>사용</a:t>
                </a:r>
                <a:r>
                  <a:rPr lang="en-US" altLang="ko-KR" sz="2400" dirty="0"/>
                  <a:t>)</a:t>
                </a:r>
              </a:p>
              <a:p>
                <a:pPr lvl="1"/>
                <a:r>
                  <a:rPr lang="ko-KR" altLang="en-US" sz="2000" dirty="0"/>
                  <a:t>모델의 </a:t>
                </a:r>
                <a:r>
                  <a:rPr lang="en-US" altLang="ko-KR" sz="2000" dirty="0"/>
                  <a:t>parameter</a:t>
                </a:r>
                <a:r>
                  <a:rPr lang="ko-KR" altLang="en-US" sz="2000" dirty="0"/>
                  <a:t>를 늘리는데 아주 약간의 </a:t>
                </a:r>
                <a:r>
                  <a:rPr lang="en-US" altLang="ko-KR" sz="2000" dirty="0"/>
                  <a:t>computational cost</a:t>
                </a:r>
                <a:r>
                  <a:rPr lang="ko-KR" altLang="en-US" sz="2000" dirty="0"/>
                  <a:t>만 든다</a:t>
                </a:r>
                <a:r>
                  <a:rPr lang="en-US" altLang="ko-KR" sz="2000" dirty="0"/>
                  <a:t>.</a:t>
                </a:r>
              </a:p>
              <a:p>
                <a:pPr lvl="1"/>
                <a:r>
                  <a:rPr lang="ko-KR" altLang="en-US" sz="2000" dirty="0"/>
                  <a:t>다양한 언어 쌍을 학습시키는데 효과적</a:t>
                </a:r>
                <a:endParaRPr lang="en-US" altLang="ko-KR" sz="2000" dirty="0"/>
              </a:p>
              <a:p>
                <a:r>
                  <a:rPr lang="en-US" altLang="ko-KR" sz="2400" dirty="0"/>
                  <a:t>2. deep LSTM &gt; shallow LSTM</a:t>
                </a:r>
              </a:p>
              <a:p>
                <a:pPr lvl="1"/>
                <a:r>
                  <a:rPr lang="en-US" altLang="ko-KR" sz="2000" dirty="0"/>
                  <a:t>4</a:t>
                </a:r>
                <a:r>
                  <a:rPr lang="ko-KR" altLang="en-US" sz="2000" dirty="0"/>
                  <a:t>개의 </a:t>
                </a:r>
                <a:r>
                  <a:rPr lang="en-US" altLang="ko-KR" sz="2000" dirty="0"/>
                  <a:t>layer</a:t>
                </a:r>
                <a:r>
                  <a:rPr lang="ko-KR" altLang="en-US" sz="2000" dirty="0"/>
                  <a:t>를 갖는 </a:t>
                </a:r>
                <a:r>
                  <a:rPr lang="en-US" altLang="ko-KR" sz="2000" dirty="0"/>
                  <a:t>LSTM</a:t>
                </a:r>
                <a:r>
                  <a:rPr lang="ko-KR" altLang="en-US" sz="2000" dirty="0"/>
                  <a:t>이 가장 성능이 좋음</a:t>
                </a:r>
                <a:endParaRPr lang="en-US" altLang="ko-KR" sz="2000" dirty="0"/>
              </a:p>
              <a:p>
                <a:r>
                  <a:rPr lang="en-US" altLang="ko-KR" sz="2400" dirty="0"/>
                  <a:t>3. </a:t>
                </a:r>
                <a:r>
                  <a:rPr lang="ko-KR" altLang="en-US" sz="2400" dirty="0"/>
                  <a:t>입력 시퀀스의 단어 순서를 거꾸로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정확한 이유는 알 수 없으나 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a,b,c</a:t>
                </a:r>
                <a:r>
                  <a:rPr lang="en-US" altLang="ko-KR" sz="2000" dirty="0"/>
                  <a:t>) -&gt; (A,B,C)</a:t>
                </a:r>
                <a:r>
                  <a:rPr lang="ko-KR" altLang="en-US" sz="2000" dirty="0"/>
                  <a:t>로 번역하는 것보다 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c,b,a</a:t>
                </a:r>
                <a:r>
                  <a:rPr lang="en-US" altLang="ko-KR" sz="2000" dirty="0"/>
                  <a:t>) -&gt; (A,B,C)</a:t>
                </a:r>
                <a:r>
                  <a:rPr lang="ko-KR" altLang="en-US" sz="2000" dirty="0"/>
                  <a:t>로 번역하면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간의 거리가 가까워지면서 빠르게 </a:t>
                </a:r>
                <a:r>
                  <a:rPr lang="ko-KR" altLang="en-US" sz="2000" dirty="0" err="1"/>
                  <a:t>최적값을</a:t>
                </a:r>
                <a:r>
                  <a:rPr lang="ko-KR" altLang="en-US" sz="2000" dirty="0"/>
                  <a:t> 찾을 수 있는 것으로 예상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/>
                  <a:t>Bi-LSTM</a:t>
                </a:r>
                <a:r>
                  <a:rPr lang="ko-KR" altLang="en-US" sz="2000" dirty="0"/>
                  <a:t>의 구조와 비슷하지만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논문이 쓰여진 당시 아직 </a:t>
                </a:r>
                <a:r>
                  <a:rPr lang="en-US" altLang="ko-KR" sz="2000" dirty="0"/>
                  <a:t>Bi-LSTM</a:t>
                </a:r>
                <a:r>
                  <a:rPr lang="ko-KR" altLang="en-US" sz="2000" dirty="0"/>
                  <a:t>이 쓰이기 이전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𝑠𝑖𝑔𝑚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h𝑥</m:t>
                        </m:r>
                      </m:sup>
                    </m:sSup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𝑦h</m:t>
                        </m:r>
                      </m:sup>
                    </m:sSup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E206F0-3339-4813-99BD-43A9826F3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4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5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D9F29-F33E-48DF-95E4-8105CA8F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6FE33-44B3-4C9F-9647-15BAF7F6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WMT’14</a:t>
            </a:r>
            <a:r>
              <a:rPr lang="ko-KR" altLang="en-US" dirty="0"/>
              <a:t> </a:t>
            </a:r>
            <a:r>
              <a:rPr lang="en-US" altLang="ko-KR" dirty="0" err="1"/>
              <a:t>Eng</a:t>
            </a:r>
            <a:r>
              <a:rPr lang="en-US" altLang="ko-KR" dirty="0"/>
              <a:t>-Fr </a:t>
            </a:r>
            <a:r>
              <a:rPr lang="ko-KR" altLang="en-US" dirty="0"/>
              <a:t>에 대해 기존 </a:t>
            </a:r>
            <a:r>
              <a:rPr lang="en-US" altLang="ko-KR" dirty="0"/>
              <a:t>SMT</a:t>
            </a:r>
            <a:r>
              <a:rPr lang="ko-KR" altLang="en-US" dirty="0"/>
              <a:t>를 참고하지 않고 바로 번역을 하는 것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WMT’14 </a:t>
            </a:r>
            <a:r>
              <a:rPr lang="en-US" altLang="ko-KR" dirty="0" err="1"/>
              <a:t>Eng</a:t>
            </a:r>
            <a:r>
              <a:rPr lang="en-US" altLang="ko-KR" dirty="0"/>
              <a:t>-Fr</a:t>
            </a:r>
            <a:r>
              <a:rPr lang="ko-KR" altLang="en-US" dirty="0"/>
              <a:t>에 대해 기존 </a:t>
            </a:r>
            <a:r>
              <a:rPr lang="en-US" altLang="ko-KR" dirty="0"/>
              <a:t>SMT</a:t>
            </a:r>
            <a:r>
              <a:rPr lang="ko-KR" altLang="en-US" dirty="0"/>
              <a:t>를 이용해 번역한 문장들을 </a:t>
            </a:r>
            <a:r>
              <a:rPr lang="en-US" altLang="ko-KR" dirty="0"/>
              <a:t>rescore 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30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F74F1-CCA7-4260-9DCC-318410BB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D4F88-5907-442B-9BB7-6A612353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WMT’14 English to French dataset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천 </a:t>
            </a:r>
            <a:r>
              <a:rPr lang="en-US" altLang="ko-KR" dirty="0"/>
              <a:t>2</a:t>
            </a:r>
            <a:r>
              <a:rPr lang="ko-KR" altLang="en-US" dirty="0"/>
              <a:t>백만개의 문장 중 일부를 학습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억</a:t>
            </a:r>
            <a:r>
              <a:rPr lang="en-US" altLang="ko-KR" dirty="0"/>
              <a:t>4</a:t>
            </a:r>
            <a:r>
              <a:rPr lang="ko-KR" altLang="en-US" dirty="0"/>
              <a:t>천</a:t>
            </a:r>
            <a:r>
              <a:rPr lang="en-US" altLang="ko-KR" dirty="0"/>
              <a:t>8</a:t>
            </a:r>
            <a:r>
              <a:rPr lang="ko-KR" altLang="en-US" dirty="0"/>
              <a:t>백만</a:t>
            </a:r>
            <a:r>
              <a:rPr lang="en-US" altLang="ko-KR" dirty="0"/>
              <a:t> French words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억 </a:t>
            </a:r>
            <a:r>
              <a:rPr lang="en-US" altLang="ko-KR" dirty="0"/>
              <a:t>4</a:t>
            </a:r>
            <a:r>
              <a:rPr lang="ko-KR" altLang="en-US" dirty="0"/>
              <a:t>백만</a:t>
            </a:r>
            <a:r>
              <a:rPr lang="en-US" altLang="ko-KR" dirty="0"/>
              <a:t> English words</a:t>
            </a:r>
          </a:p>
          <a:p>
            <a:r>
              <a:rPr lang="ko-KR" altLang="en-US" dirty="0"/>
              <a:t>두 언어에 대해서 각각 일정한 </a:t>
            </a:r>
            <a:r>
              <a:rPr lang="en-US" altLang="ko-KR" dirty="0"/>
              <a:t>vocabulary </a:t>
            </a:r>
            <a:r>
              <a:rPr lang="ko-KR" altLang="en-US" dirty="0"/>
              <a:t>사용 </a:t>
            </a:r>
            <a:r>
              <a:rPr lang="en-US" altLang="ko-KR" dirty="0"/>
              <a:t>(</a:t>
            </a:r>
            <a:r>
              <a:rPr lang="ko-KR" altLang="en-US" dirty="0"/>
              <a:t>공역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160,000 – input</a:t>
            </a:r>
          </a:p>
          <a:p>
            <a:pPr lvl="1"/>
            <a:r>
              <a:rPr lang="en-US" altLang="ko-KR" dirty="0"/>
              <a:t>80,000 – output</a:t>
            </a:r>
          </a:p>
          <a:p>
            <a:pPr lvl="1"/>
            <a:r>
              <a:rPr lang="en-US" altLang="ko-KR" dirty="0"/>
              <a:t>Vocabulary</a:t>
            </a:r>
            <a:r>
              <a:rPr lang="ko-KR" altLang="en-US" dirty="0"/>
              <a:t>에 포함되지 않은 단어는 </a:t>
            </a:r>
            <a:r>
              <a:rPr lang="en-US" altLang="ko-KR" dirty="0"/>
              <a:t>‘UNK’</a:t>
            </a:r>
            <a:r>
              <a:rPr lang="ko-KR" altLang="en-US" dirty="0"/>
              <a:t>라는 토큰으로 대체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layers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마다 </a:t>
            </a:r>
            <a:r>
              <a:rPr lang="en-US" altLang="ko-KR" dirty="0"/>
              <a:t>1000</a:t>
            </a:r>
            <a:r>
              <a:rPr lang="ko-KR" altLang="en-US" dirty="0"/>
              <a:t>개의 </a:t>
            </a:r>
            <a:r>
              <a:rPr lang="en-US" altLang="ko-KR" dirty="0"/>
              <a:t>cells</a:t>
            </a:r>
          </a:p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/>
              <a:t>= 1000 dimensions</a:t>
            </a:r>
          </a:p>
          <a:p>
            <a:r>
              <a:rPr lang="en-US" altLang="ko-KR" dirty="0"/>
              <a:t>SGD</a:t>
            </a:r>
            <a:r>
              <a:rPr lang="ko-KR" altLang="en-US" dirty="0"/>
              <a:t>사용</a:t>
            </a:r>
            <a:r>
              <a:rPr lang="en-US" altLang="ko-KR" dirty="0"/>
              <a:t>, learning rate= 0.7 (</a:t>
            </a:r>
            <a:r>
              <a:rPr lang="ko-KR" altLang="en-US" dirty="0"/>
              <a:t>단</a:t>
            </a:r>
            <a:r>
              <a:rPr lang="en-US" altLang="ko-KR" dirty="0"/>
              <a:t>, 5 epochs</a:t>
            </a:r>
            <a:r>
              <a:rPr lang="ko-KR" altLang="en-US" dirty="0"/>
              <a:t>이후 반 </a:t>
            </a:r>
            <a:r>
              <a:rPr lang="ko-KR" altLang="en-US" dirty="0" err="1"/>
              <a:t>에폭마다</a:t>
            </a:r>
            <a:r>
              <a:rPr lang="ko-KR" altLang="en-US" dirty="0"/>
              <a:t> </a:t>
            </a:r>
            <a:r>
              <a:rPr lang="en-US" altLang="ko-KR" dirty="0"/>
              <a:t>learning rate </a:t>
            </a:r>
            <a:r>
              <a:rPr lang="ko-KR" altLang="en-US" dirty="0"/>
              <a:t>절반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128</a:t>
            </a:r>
            <a:r>
              <a:rPr lang="ko-KR" altLang="en-US" dirty="0"/>
              <a:t>개의 미니배치 사용 </a:t>
            </a:r>
            <a:r>
              <a:rPr lang="en-US" altLang="ko-KR" dirty="0"/>
              <a:t>(</a:t>
            </a:r>
            <a:r>
              <a:rPr lang="ko-KR" altLang="en-US" dirty="0"/>
              <a:t>각 미니배치에서는 문장의 길이 고정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974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905A-B51E-4DDD-9C6E-51BDB839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훈련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D51B0F-A0C4-4792-AAE8-AD26DE7CE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800" b="1" dirty="0"/>
                  <a:t>T</a:t>
                </a:r>
                <a:r>
                  <a:rPr lang="ko-KR" altLang="en-US" sz="1800" b="1" dirty="0"/>
                  <a:t>는 </a:t>
                </a:r>
                <a:r>
                  <a:rPr lang="en-US" altLang="ko-KR" sz="1800" b="1" dirty="0"/>
                  <a:t>Sequence Prediction, S</a:t>
                </a:r>
                <a:r>
                  <a:rPr lang="ko-KR" altLang="en-US" sz="1800" b="1" dirty="0"/>
                  <a:t>는 </a:t>
                </a:r>
                <a:r>
                  <a:rPr lang="en-US" altLang="ko-KR" sz="1800" b="1" dirty="0"/>
                  <a:t>Input Sequence, |S|</a:t>
                </a:r>
                <a:r>
                  <a:rPr lang="ko-KR" altLang="en-US" sz="1800" b="1" dirty="0"/>
                  <a:t>는 </a:t>
                </a:r>
                <a:r>
                  <a:rPr lang="en-US" altLang="ko-KR" sz="1800" b="1" dirty="0"/>
                  <a:t>Training Dataset</a:t>
                </a:r>
                <a:r>
                  <a:rPr lang="ko-KR" altLang="en-US" sz="1800" b="1" dirty="0"/>
                  <a:t>을 나타낸다</a:t>
                </a:r>
                <a:r>
                  <a:rPr lang="en-US" altLang="ko-KR" sz="1800" b="1" dirty="0"/>
                  <a:t>. </a:t>
                </a:r>
                <a:r>
                  <a:rPr lang="ko-KR" altLang="en-US" sz="1800" b="1" dirty="0"/>
                  <a:t>즉</a:t>
                </a:r>
                <a:r>
                  <a:rPr lang="en-US" altLang="ko-KR" sz="1800" b="1" dirty="0"/>
                  <a:t>, Input Sequence</a:t>
                </a:r>
                <a:r>
                  <a:rPr lang="ko-KR" altLang="en-US" sz="1800" b="1" dirty="0"/>
                  <a:t>가 주어질때의 </a:t>
                </a:r>
                <a:r>
                  <a:rPr lang="en-US" altLang="ko-KR" sz="1800" b="1" dirty="0"/>
                  <a:t>Sequence Prediction</a:t>
                </a:r>
                <a:r>
                  <a:rPr lang="ko-KR" altLang="en-US" sz="1800" b="1" dirty="0"/>
                  <a:t>의 확률을 모두 더한 후 평균을 낸 값을 최대화 하고자 하는 것이 목적이다</a:t>
                </a:r>
                <a:r>
                  <a:rPr lang="en-US" altLang="ko-KR" sz="1800" b="1" dirty="0"/>
                  <a:t>.</a:t>
                </a:r>
                <a14:m>
                  <m:oMath xmlns:m="http://schemas.openxmlformats.org/officeDocument/2006/math"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b="1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1/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dirty="0"/>
                  <a:t>※</a:t>
                </a:r>
                <a:r>
                  <a:rPr lang="ko-KR" altLang="en-US" dirty="0"/>
                  <a:t>논문에서는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개일 때 성능이 가장 좋았다고 함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D51B0F-A0C4-4792-AAE8-AD26DE7CE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6443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C04C728-CE22-4669-8871-08D1F86F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043" y="3718552"/>
            <a:ext cx="5765988" cy="27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1304E-AAE4-4113-9F9A-759BAABF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 </a:t>
            </a:r>
            <a:r>
              <a:rPr lang="en-US" altLang="ko-KR" dirty="0"/>
              <a:t>– </a:t>
            </a:r>
            <a:r>
              <a:rPr lang="ko-KR" altLang="en-US" dirty="0"/>
              <a:t>교사 강요</a:t>
            </a:r>
            <a:r>
              <a:rPr lang="en-US" altLang="ko-KR" dirty="0"/>
              <a:t>(Teacher</a:t>
            </a:r>
            <a:r>
              <a:rPr lang="ko-KR" altLang="en-US" dirty="0"/>
              <a:t> </a:t>
            </a:r>
            <a:r>
              <a:rPr lang="en-US" altLang="ko-KR" dirty="0"/>
              <a:t>Forcing)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5100B-04A1-4409-B980-84581A9A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가 들어온 후의 </a:t>
            </a:r>
            <a:r>
              <a:rPr lang="en-US" altLang="ko-KR" dirty="0"/>
              <a:t>output</a:t>
            </a:r>
            <a:r>
              <a:rPr lang="ko-KR" altLang="en-US" dirty="0"/>
              <a:t>이 </a:t>
            </a:r>
            <a:r>
              <a:rPr lang="ko-KR" altLang="en-US" dirty="0" err="1"/>
              <a:t>실제값과</a:t>
            </a:r>
            <a:r>
              <a:rPr lang="ko-KR" altLang="en-US" dirty="0"/>
              <a:t> 다르다면 첫 단추가 잘못 끼워진 셈이 되므로 예측 문장이 실제 문장과 크게 어긋날 수 있음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step</a:t>
            </a:r>
            <a:r>
              <a:rPr lang="ko-KR" altLang="en-US" dirty="0"/>
              <a:t>에서의 </a:t>
            </a:r>
            <a:r>
              <a:rPr lang="en-US" altLang="ko-KR" dirty="0"/>
              <a:t>output</a:t>
            </a:r>
            <a:r>
              <a:rPr lang="ko-KR" altLang="en-US" dirty="0"/>
              <a:t>과 관계없이 </a:t>
            </a:r>
            <a:r>
              <a:rPr lang="en-US" altLang="ko-KR" dirty="0"/>
              <a:t>Target sequence</a:t>
            </a:r>
            <a:r>
              <a:rPr lang="ko-KR" altLang="en-US" dirty="0"/>
              <a:t>를 계속해서 넣어주는 것</a:t>
            </a:r>
          </a:p>
        </p:txBody>
      </p:sp>
    </p:spTree>
    <p:extLst>
      <p:ext uri="{BB962C8B-B14F-4D97-AF65-F5344CB8AC3E}">
        <p14:creationId xmlns:p14="http://schemas.microsoft.com/office/powerpoint/2010/main" val="35591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6AD5-2C7B-4B33-A002-51BDF3D1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319834-CDAB-425E-AF46-A56AEF8E4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6516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000" dirty="0"/>
                  <a:t>P(T|S)</a:t>
                </a:r>
                <a:r>
                  <a:rPr lang="ko-KR" altLang="en-US" sz="2000" dirty="0"/>
                  <a:t>를 최대화 시키는 번역 문장 </a:t>
                </a:r>
                <a:r>
                  <a:rPr lang="en-US" altLang="ko-KR" sz="2000" dirty="0"/>
                  <a:t>T’</a:t>
                </a:r>
                <a:r>
                  <a:rPr lang="ko-KR" altLang="en-US" sz="2000" dirty="0"/>
                  <a:t>를 출력한다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※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찾는 방법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– Simple left-to right beam search decoder</a:t>
                </a:r>
                <a:endParaRPr lang="ko-KR" altLang="en-US" sz="2000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319834-CDAB-425E-AF46-A56AEF8E4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65168" cy="4351338"/>
              </a:xfrm>
              <a:blipFill>
                <a:blip r:embed="rId2"/>
                <a:stretch>
                  <a:fillRect l="-831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8CB8F5A-69E1-4258-AACC-2037FD7B8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22" y="3607664"/>
            <a:ext cx="4425114" cy="2704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347B05-84B2-49F5-AC0F-A845FE8C3B8B}"/>
              </a:ext>
            </a:extLst>
          </p:cNvPr>
          <p:cNvSpPr txBox="1"/>
          <p:nvPr/>
        </p:nvSpPr>
        <p:spPr>
          <a:xfrm>
            <a:off x="7138737" y="4186989"/>
            <a:ext cx="442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September </a:t>
            </a:r>
            <a:r>
              <a:rPr lang="ko-KR" altLang="en-US" dirty="0"/>
              <a:t>다음에 </a:t>
            </a:r>
            <a:r>
              <a:rPr lang="en-US" altLang="ko-KR" dirty="0"/>
              <a:t>&lt;EOS&gt;</a:t>
            </a:r>
            <a:r>
              <a:rPr lang="ko-KR" altLang="en-US" dirty="0"/>
              <a:t>가 나올 확률이 가장 높으므로 </a:t>
            </a:r>
            <a:r>
              <a:rPr lang="en-US" altLang="ko-KR" dirty="0"/>
              <a:t>in </a:t>
            </a:r>
            <a:r>
              <a:rPr lang="en-US" altLang="ko-KR" dirty="0" err="1"/>
              <a:t>september</a:t>
            </a:r>
            <a:r>
              <a:rPr lang="ko-KR" altLang="en-US" dirty="0"/>
              <a:t>을 채택</a:t>
            </a:r>
          </a:p>
        </p:txBody>
      </p:sp>
    </p:spTree>
    <p:extLst>
      <p:ext uri="{BB962C8B-B14F-4D97-AF65-F5344CB8AC3E}">
        <p14:creationId xmlns:p14="http://schemas.microsoft.com/office/powerpoint/2010/main" val="362992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615EC-A5E6-4749-AD57-C804C0A2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CCAB1-7AEA-47C4-B531-5A8E8D34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 sequence</a:t>
            </a:r>
            <a:r>
              <a:rPr lang="ko-KR" altLang="en-US" dirty="0"/>
              <a:t>를 </a:t>
            </a:r>
            <a:r>
              <a:rPr lang="en-US" altLang="ko-KR" dirty="0"/>
              <a:t>reverse </a:t>
            </a:r>
            <a:r>
              <a:rPr lang="ko-KR" altLang="en-US" dirty="0"/>
              <a:t>방향으로</a:t>
            </a:r>
            <a:endParaRPr lang="en-US" altLang="ko-KR" dirty="0"/>
          </a:p>
          <a:p>
            <a:r>
              <a:rPr lang="en-US" altLang="ko-KR" dirty="0"/>
              <a:t>Beam size</a:t>
            </a:r>
            <a:r>
              <a:rPr lang="ko-KR" altLang="en-US" dirty="0"/>
              <a:t>가 클수록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F366F-EDD9-4779-9A0E-9896D67F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10" y="1528011"/>
            <a:ext cx="6019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98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615EC-A5E6-4749-AD57-C804C0A2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CCAB1-7AEA-47C4-B531-5A8E8D34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SMT</a:t>
            </a:r>
            <a:r>
              <a:rPr lang="ko-KR" altLang="en-US" dirty="0"/>
              <a:t>와 함께 사용했을 때 가장 좋은 결과는 아니지만 전반적으로 성능이 올라감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4C3141-DE80-485F-8175-C652328F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690688"/>
            <a:ext cx="80391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615EC-A5E6-4749-AD57-C804C0A2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CCAB1-7AEA-47C4-B531-5A8E8D34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PCA</a:t>
            </a:r>
            <a:r>
              <a:rPr lang="ko-KR" altLang="en-US" dirty="0"/>
              <a:t>를 통해 </a:t>
            </a:r>
            <a:r>
              <a:rPr lang="en-US" altLang="ko-KR" dirty="0"/>
              <a:t>hidden states</a:t>
            </a:r>
            <a:r>
              <a:rPr lang="ko-KR" altLang="en-US" dirty="0"/>
              <a:t>을 </a:t>
            </a:r>
            <a:r>
              <a:rPr lang="en-US" altLang="ko-KR" dirty="0"/>
              <a:t>clustering</a:t>
            </a:r>
            <a:r>
              <a:rPr lang="ko-KR" altLang="en-US" dirty="0"/>
              <a:t>을 해보면</a:t>
            </a:r>
            <a:r>
              <a:rPr lang="en-US" altLang="ko-KR" dirty="0"/>
              <a:t>, </a:t>
            </a:r>
            <a:r>
              <a:rPr lang="ko-KR" altLang="en-US" dirty="0"/>
              <a:t>의미가 유사한 문장들끼리 </a:t>
            </a:r>
            <a:r>
              <a:rPr lang="ko-KR" altLang="en-US" dirty="0" err="1"/>
              <a:t>모여있는</a:t>
            </a:r>
            <a:r>
              <a:rPr lang="ko-KR" altLang="en-US" dirty="0"/>
              <a:t> 것을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단어의 주어</a:t>
            </a:r>
            <a:r>
              <a:rPr lang="en-US" altLang="ko-KR" dirty="0"/>
              <a:t>/</a:t>
            </a:r>
            <a:r>
              <a:rPr lang="ko-KR" altLang="en-US" dirty="0" err="1"/>
              <a:t>동사별</a:t>
            </a:r>
            <a:r>
              <a:rPr lang="ko-KR" altLang="en-US" dirty="0"/>
              <a:t> 의미단위로 조밀하게 </a:t>
            </a:r>
            <a:r>
              <a:rPr lang="ko-KR" altLang="en-US" dirty="0" err="1"/>
              <a:t>모여있고</a:t>
            </a:r>
            <a:r>
              <a:rPr lang="en-US" altLang="ko-KR" dirty="0"/>
              <a:t>, </a:t>
            </a:r>
            <a:r>
              <a:rPr lang="ko-KR" altLang="en-US" dirty="0"/>
              <a:t>수</a:t>
            </a:r>
            <a:r>
              <a:rPr lang="en-US" altLang="ko-KR" dirty="0"/>
              <a:t>/</a:t>
            </a:r>
            <a:r>
              <a:rPr lang="ko-KR" altLang="en-US" dirty="0"/>
              <a:t>능동태 단위의 영향도는 거의 없음을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7AFE1-C7E2-4F32-A20C-E3951CEA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90688"/>
            <a:ext cx="5638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2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3F28E-E50C-4DC4-8F99-D480099B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 설명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F02BF39-0DA2-4C38-98AB-16288FD0EAF3}"/>
                  </a:ext>
                </a:extLst>
              </p:cNvPr>
              <p:cNvSpPr/>
              <p:nvPr/>
            </p:nvSpPr>
            <p:spPr>
              <a:xfrm>
                <a:off x="2061882" y="1873624"/>
                <a:ext cx="537883" cy="528918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F02BF39-0DA2-4C38-98AB-16288FD0E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82" y="1873624"/>
                <a:ext cx="537883" cy="52891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46CA4FD0-F092-4500-AA67-DB03F171112B}"/>
              </a:ext>
            </a:extLst>
          </p:cNvPr>
          <p:cNvSpPr/>
          <p:nvPr/>
        </p:nvSpPr>
        <p:spPr>
          <a:xfrm>
            <a:off x="1927412" y="2931459"/>
            <a:ext cx="833717" cy="717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tanh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95B4E5-DE72-45B1-9519-3B5F74860067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2330824" y="2402542"/>
            <a:ext cx="13447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30C3A9-0B6D-4A2E-BBF8-8910C440222C}"/>
              </a:ext>
            </a:extLst>
          </p:cNvPr>
          <p:cNvCxnSpPr/>
          <p:nvPr/>
        </p:nvCxnSpPr>
        <p:spPr>
          <a:xfrm flipH="1" flipV="1">
            <a:off x="2344269" y="3643313"/>
            <a:ext cx="13447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9A4C16-AF41-4813-BCD8-E04BC172C27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761129" y="3290047"/>
            <a:ext cx="672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E0FB53-039F-4AE4-83E2-99456AA89736}"/>
              </a:ext>
            </a:extLst>
          </p:cNvPr>
          <p:cNvCxnSpPr/>
          <p:nvPr/>
        </p:nvCxnSpPr>
        <p:spPr>
          <a:xfrm>
            <a:off x="1434353" y="3307976"/>
            <a:ext cx="493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6273C-C6E2-41AA-B456-FF65236488E5}"/>
                  </a:ext>
                </a:extLst>
              </p:cNvPr>
              <p:cNvSpPr txBox="1"/>
              <p:nvPr/>
            </p:nvSpPr>
            <p:spPr>
              <a:xfrm>
                <a:off x="2841812" y="2900082"/>
                <a:ext cx="6364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6273C-C6E2-41AA-B456-FF652364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2900082"/>
                <a:ext cx="63649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608657-9000-4C78-B610-1456C246698E}"/>
                  </a:ext>
                </a:extLst>
              </p:cNvPr>
              <p:cNvSpPr txBox="1"/>
              <p:nvPr/>
            </p:nvSpPr>
            <p:spPr>
              <a:xfrm>
                <a:off x="1436595" y="2979186"/>
                <a:ext cx="6499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608657-9000-4C78-B610-1456C246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5" y="2979186"/>
                <a:ext cx="64994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EFE3502-DD0E-4EBE-AA7C-275F5258279E}"/>
                  </a:ext>
                </a:extLst>
              </p:cNvPr>
              <p:cNvSpPr/>
              <p:nvPr/>
            </p:nvSpPr>
            <p:spPr>
              <a:xfrm>
                <a:off x="2478741" y="2614990"/>
                <a:ext cx="537883" cy="52891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EFE3502-DD0E-4EBE-AA7C-275F52582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41" y="2614990"/>
                <a:ext cx="537883" cy="52891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38051F60-7A70-44D7-97AA-074E83E83BFD}"/>
                  </a:ext>
                </a:extLst>
              </p:cNvPr>
              <p:cNvSpPr/>
              <p:nvPr/>
            </p:nvSpPr>
            <p:spPr>
              <a:xfrm>
                <a:off x="838200" y="2625080"/>
                <a:ext cx="537883" cy="52891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38051F60-7A70-44D7-97AA-074E83E83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25080"/>
                <a:ext cx="537883" cy="528918"/>
              </a:xfrm>
              <a:prstGeom prst="ellipse">
                <a:avLst/>
              </a:prstGeom>
              <a:blipFill>
                <a:blip r:embed="rId6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0435C5-F1B3-4A16-B862-F1CE52200989}"/>
                  </a:ext>
                </a:extLst>
              </p:cNvPr>
              <p:cNvSpPr txBox="1"/>
              <p:nvPr/>
            </p:nvSpPr>
            <p:spPr>
              <a:xfrm>
                <a:off x="1927412" y="2508321"/>
                <a:ext cx="649941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0435C5-F1B3-4A16-B862-F1CE52200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12" y="2508321"/>
                <a:ext cx="649941" cy="2916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F86DF2-01F5-4C1D-956D-ACA75462301E}"/>
              </a:ext>
            </a:extLst>
          </p:cNvPr>
          <p:cNvSpPr/>
          <p:nvPr/>
        </p:nvSpPr>
        <p:spPr>
          <a:xfrm>
            <a:off x="3433482" y="2931459"/>
            <a:ext cx="833717" cy="717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tanh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9FA934-C3C6-4FFC-BF18-EA09C11D790D}"/>
                  </a:ext>
                </a:extLst>
              </p:cNvPr>
              <p:cNvSpPr txBox="1"/>
              <p:nvPr/>
            </p:nvSpPr>
            <p:spPr>
              <a:xfrm>
                <a:off x="3242982" y="2464147"/>
                <a:ext cx="649941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9FA934-C3C6-4FFC-BF18-EA09C11D7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982" y="2464147"/>
                <a:ext cx="649941" cy="2916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4FA316FA-C845-467D-AAA7-9EFE9F27E06C}"/>
                  </a:ext>
                </a:extLst>
              </p:cNvPr>
              <p:cNvSpPr/>
              <p:nvPr/>
            </p:nvSpPr>
            <p:spPr>
              <a:xfrm>
                <a:off x="3567952" y="1845831"/>
                <a:ext cx="537883" cy="528918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4FA316FA-C845-467D-AAA7-9EFE9F27E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952" y="1845831"/>
                <a:ext cx="537883" cy="528918"/>
              </a:xfrm>
              <a:prstGeom prst="roundRect">
                <a:avLst/>
              </a:prstGeom>
              <a:blipFill>
                <a:blip r:embed="rId8"/>
                <a:stretch>
                  <a:fillRect l="-10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413D507-EA36-4F74-89E8-A771277B65E7}"/>
              </a:ext>
            </a:extLst>
          </p:cNvPr>
          <p:cNvCxnSpPr/>
          <p:nvPr/>
        </p:nvCxnSpPr>
        <p:spPr>
          <a:xfrm flipH="1" flipV="1">
            <a:off x="3866029" y="2402542"/>
            <a:ext cx="13447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61D352AA-010E-4100-A100-50EABD8238BF}"/>
                  </a:ext>
                </a:extLst>
              </p:cNvPr>
              <p:cNvSpPr/>
              <p:nvPr/>
            </p:nvSpPr>
            <p:spPr>
              <a:xfrm>
                <a:off x="2075328" y="4177552"/>
                <a:ext cx="537883" cy="528918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61D352AA-010E-4100-A100-50EABD823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28" y="4177552"/>
                <a:ext cx="537883" cy="52891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03E5EC-44BA-45C3-AE09-7691041C3BCA}"/>
                  </a:ext>
                </a:extLst>
              </p:cNvPr>
              <p:cNvSpPr txBox="1"/>
              <p:nvPr/>
            </p:nvSpPr>
            <p:spPr>
              <a:xfrm>
                <a:off x="2375647" y="3757360"/>
                <a:ext cx="6499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03E5EC-44BA-45C3-AE09-7691041C3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47" y="3757360"/>
                <a:ext cx="64994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8129CC80-A188-4C90-AB1C-09CB91ED003D}"/>
                  </a:ext>
                </a:extLst>
              </p:cNvPr>
              <p:cNvSpPr/>
              <p:nvPr/>
            </p:nvSpPr>
            <p:spPr>
              <a:xfrm>
                <a:off x="3623981" y="4177552"/>
                <a:ext cx="537883" cy="528918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8129CC80-A188-4C90-AB1C-09CB91ED0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81" y="4177552"/>
                <a:ext cx="537883" cy="528918"/>
              </a:xfrm>
              <a:prstGeom prst="roundRect">
                <a:avLst/>
              </a:prstGeom>
              <a:blipFill>
                <a:blip r:embed="rId11"/>
                <a:stretch>
                  <a:fillRect l="-6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CF8D62-1A67-4433-A826-F182FAB24252}"/>
                  </a:ext>
                </a:extLst>
              </p:cNvPr>
              <p:cNvSpPr txBox="1"/>
              <p:nvPr/>
            </p:nvSpPr>
            <p:spPr>
              <a:xfrm>
                <a:off x="3789829" y="3788801"/>
                <a:ext cx="6499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CF8D62-1A67-4433-A826-F182FAB24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29" y="3788801"/>
                <a:ext cx="64994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E6B39F-10A4-43D2-A7AF-B422B2777494}"/>
              </a:ext>
            </a:extLst>
          </p:cNvPr>
          <p:cNvCxnSpPr/>
          <p:nvPr/>
        </p:nvCxnSpPr>
        <p:spPr>
          <a:xfrm flipH="1" flipV="1">
            <a:off x="3859305" y="3631400"/>
            <a:ext cx="13447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FAE5E2-9A4D-488A-91D4-248681DF00AC}"/>
                  </a:ext>
                </a:extLst>
              </p:cNvPr>
              <p:cNvSpPr/>
              <p:nvPr/>
            </p:nvSpPr>
            <p:spPr>
              <a:xfrm>
                <a:off x="4004981" y="2596917"/>
                <a:ext cx="537883" cy="52891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FAE5E2-9A4D-488A-91D4-248681DF0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981" y="2596917"/>
                <a:ext cx="537883" cy="528918"/>
              </a:xfrm>
              <a:prstGeom prst="ellipse">
                <a:avLst/>
              </a:prstGeom>
              <a:blipFill>
                <a:blip r:embed="rId13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C4AF00-0BFB-4535-9F89-C228F42ACEED}"/>
                  </a:ext>
                </a:extLst>
              </p:cNvPr>
              <p:cNvSpPr txBox="1"/>
              <p:nvPr/>
            </p:nvSpPr>
            <p:spPr>
              <a:xfrm>
                <a:off x="6239435" y="2320330"/>
                <a:ext cx="4025153" cy="177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으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만들기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tanh(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b)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</a:t>
                </a:r>
                <a:r>
                  <a:rPr lang="ko-KR" altLang="en-US" dirty="0"/>
                  <a:t>는 비선형함수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C4AF00-0BFB-4535-9F89-C228F42A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35" y="2320330"/>
                <a:ext cx="4025153" cy="1776255"/>
              </a:xfrm>
              <a:prstGeom prst="rect">
                <a:avLst/>
              </a:prstGeom>
              <a:blipFill>
                <a:blip r:embed="rId14"/>
                <a:stretch>
                  <a:fillRect l="-1364" t="-2062" b="-4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3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615EC-A5E6-4749-AD57-C804C0A2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CCAB1-7AEA-47C4-B531-5A8E8D34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문장의 길이가 </a:t>
            </a:r>
            <a:r>
              <a:rPr lang="en-US" altLang="ko-KR" dirty="0"/>
              <a:t>35</a:t>
            </a:r>
            <a:r>
              <a:rPr lang="ko-KR" altLang="en-US" dirty="0"/>
              <a:t>단어 미만일 때 성능이 지속적으로 증가</a:t>
            </a:r>
            <a:endParaRPr lang="en-US" altLang="ko-KR" dirty="0"/>
          </a:p>
          <a:p>
            <a:r>
              <a:rPr lang="ko-KR" altLang="en-US" dirty="0"/>
              <a:t>등장하는 단어의 평균 횟수에 따라 성능이 하락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939EB7-40AC-4BEC-B03E-D011FF22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92417"/>
            <a:ext cx="5334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8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74868-19CE-4B25-803B-2697E2C8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19CAB6-E221-49B2-8EF0-3528DEFE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90688"/>
            <a:ext cx="52863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7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3B1FC1-553E-436F-B9B0-BE88455C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19" y="2595563"/>
            <a:ext cx="4352925" cy="3171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974868-19CE-4B25-803B-2697E2C8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323D87-257F-4885-A3F4-E8B5FE46B407}"/>
                  </a:ext>
                </a:extLst>
              </p:cNvPr>
              <p:cNvSpPr txBox="1"/>
              <p:nvPr/>
            </p:nvSpPr>
            <p:spPr>
              <a:xfrm>
                <a:off x="6988548" y="2686613"/>
                <a:ext cx="4052047" cy="2073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입력 게이트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𝑥𝑔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h𝑔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0 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1</a:t>
                </a:r>
                <a:r>
                  <a:rPr lang="ko-KR" altLang="en-US" dirty="0"/>
                  <a:t>사이</a:t>
                </a:r>
                <a:endParaRPr lang="en-US" altLang="ko-KR" dirty="0"/>
              </a:p>
              <a:p>
                <a:r>
                  <a:rPr lang="en-US" altLang="ko-KR" dirty="0"/>
                  <a:t>Tanh : -1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사이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323D87-257F-4885-A3F4-E8B5FE46B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48" y="2686613"/>
                <a:ext cx="4052047" cy="2073645"/>
              </a:xfrm>
              <a:prstGeom prst="rect">
                <a:avLst/>
              </a:prstGeom>
              <a:blipFill>
                <a:blip r:embed="rId3"/>
                <a:stretch>
                  <a:fillRect l="-1203" t="-1765" b="-3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C6D5823C-870D-4748-BE52-A85F196243F0}"/>
              </a:ext>
            </a:extLst>
          </p:cNvPr>
          <p:cNvCxnSpPr/>
          <p:nvPr/>
        </p:nvCxnSpPr>
        <p:spPr>
          <a:xfrm rot="16200000" flipH="1">
            <a:off x="4213412" y="4536141"/>
            <a:ext cx="457200" cy="385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A86FFDF-9EC6-4544-90FD-9141D1B620D7}"/>
              </a:ext>
            </a:extLst>
          </p:cNvPr>
          <p:cNvCxnSpPr/>
          <p:nvPr/>
        </p:nvCxnSpPr>
        <p:spPr>
          <a:xfrm rot="5400000">
            <a:off x="3729319" y="4652682"/>
            <a:ext cx="394447" cy="215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FD4D6B-3BCA-447D-BEF4-C2A1D1BDF605}"/>
                  </a:ext>
                </a:extLst>
              </p:cNvPr>
              <p:cNvSpPr txBox="1"/>
              <p:nvPr/>
            </p:nvSpPr>
            <p:spPr>
              <a:xfrm>
                <a:off x="4155981" y="4808437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FD4D6B-3BCA-447D-BEF4-C2A1D1BDF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81" y="4808437"/>
                <a:ext cx="762000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BE54F1-ECE8-4911-B480-C057694C1B63}"/>
                  </a:ext>
                </a:extLst>
              </p:cNvPr>
              <p:cNvSpPr txBox="1"/>
              <p:nvPr/>
            </p:nvSpPr>
            <p:spPr>
              <a:xfrm>
                <a:off x="3304335" y="4817401"/>
                <a:ext cx="7620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BE54F1-ECE8-4911-B480-C057694C1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35" y="4817401"/>
                <a:ext cx="762000" cy="39190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939DCD5-78DE-4B59-BC72-D0912212FAEB}"/>
              </a:ext>
            </a:extLst>
          </p:cNvPr>
          <p:cNvCxnSpPr/>
          <p:nvPr/>
        </p:nvCxnSpPr>
        <p:spPr>
          <a:xfrm rot="5400000">
            <a:off x="2896021" y="4616403"/>
            <a:ext cx="842683" cy="7359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D6155E-AACD-4219-92B0-FCD0D4DA50C1}"/>
                  </a:ext>
                </a:extLst>
              </p:cNvPr>
              <p:cNvSpPr txBox="1"/>
              <p:nvPr/>
            </p:nvSpPr>
            <p:spPr>
              <a:xfrm>
                <a:off x="2542335" y="534464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D6155E-AACD-4219-92B0-FCD0D4DA5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35" y="5344643"/>
                <a:ext cx="762000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9F1A07D5-10A5-4AF5-9C6F-5B0B473D3BC0}"/>
              </a:ext>
            </a:extLst>
          </p:cNvPr>
          <p:cNvCxnSpPr/>
          <p:nvPr/>
        </p:nvCxnSpPr>
        <p:spPr>
          <a:xfrm rot="10800000">
            <a:off x="2635624" y="4025153"/>
            <a:ext cx="977152" cy="4751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96751E-AD79-4825-8E8B-49F37ED7A7D2}"/>
                  </a:ext>
                </a:extLst>
              </p:cNvPr>
              <p:cNvSpPr txBox="1"/>
              <p:nvPr/>
            </p:nvSpPr>
            <p:spPr>
              <a:xfrm>
                <a:off x="1999128" y="3777733"/>
                <a:ext cx="7620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h𝑔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96751E-AD79-4825-8E8B-49F37ED7A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28" y="3777733"/>
                <a:ext cx="762000" cy="39190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46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EC77CF-0E98-4FE4-8F34-C43088E9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06" y="2686050"/>
            <a:ext cx="4400550" cy="2990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974868-19CE-4B25-803B-2697E2C8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ED528-9525-428C-BD34-4FB95895CB55}"/>
                  </a:ext>
                </a:extLst>
              </p:cNvPr>
              <p:cNvSpPr txBox="1"/>
              <p:nvPr/>
            </p:nvSpPr>
            <p:spPr>
              <a:xfrm>
                <a:off x="6988548" y="2686613"/>
                <a:ext cx="4052047" cy="151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삭제 게이트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0 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1</a:t>
                </a:r>
                <a:r>
                  <a:rPr lang="ko-KR" altLang="en-US" dirty="0"/>
                  <a:t>사이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ED528-9525-428C-BD34-4FB95895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48" y="2686613"/>
                <a:ext cx="4052047" cy="1519327"/>
              </a:xfrm>
              <a:prstGeom prst="rect">
                <a:avLst/>
              </a:prstGeom>
              <a:blipFill>
                <a:blip r:embed="rId3"/>
                <a:stretch>
                  <a:fillRect l="-1203" t="-2410" b="-5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8555B18C-F8D1-4496-8830-FD5EE5F26DA6}"/>
              </a:ext>
            </a:extLst>
          </p:cNvPr>
          <p:cNvCxnSpPr/>
          <p:nvPr/>
        </p:nvCxnSpPr>
        <p:spPr>
          <a:xfrm rot="5400000">
            <a:off x="3245224" y="4598893"/>
            <a:ext cx="618565" cy="4751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B7677E-3EDE-4D51-A1B5-6B937E7F94F9}"/>
                  </a:ext>
                </a:extLst>
              </p:cNvPr>
              <p:cNvSpPr txBox="1"/>
              <p:nvPr/>
            </p:nvSpPr>
            <p:spPr>
              <a:xfrm>
                <a:off x="2935941" y="5100917"/>
                <a:ext cx="7620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B7677E-3EDE-4D51-A1B5-6B937E7F9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41" y="5100917"/>
                <a:ext cx="762000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E686B80F-99CD-48D4-866D-CF2506523743}"/>
              </a:ext>
            </a:extLst>
          </p:cNvPr>
          <p:cNvCxnSpPr/>
          <p:nvPr/>
        </p:nvCxnSpPr>
        <p:spPr>
          <a:xfrm rot="16200000" flipV="1">
            <a:off x="2445124" y="3921919"/>
            <a:ext cx="699246" cy="6633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2EBA0B-C8F6-45C0-9C41-C382B0412382}"/>
                  </a:ext>
                </a:extLst>
              </p:cNvPr>
              <p:cNvSpPr txBox="1"/>
              <p:nvPr/>
            </p:nvSpPr>
            <p:spPr>
              <a:xfrm>
                <a:off x="1951223" y="3548644"/>
                <a:ext cx="7620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2EBA0B-C8F6-45C0-9C41-C382B0412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223" y="3548644"/>
                <a:ext cx="762000" cy="39158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63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4460FE-5381-4F53-86F7-1A79E9F3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06" y="2571750"/>
            <a:ext cx="4162425" cy="3105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974868-19CE-4B25-803B-2697E2C8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7A478-3733-433A-87C8-8DB773F433B2}"/>
                  </a:ext>
                </a:extLst>
              </p:cNvPr>
              <p:cNvSpPr txBox="1"/>
              <p:nvPr/>
            </p:nvSpPr>
            <p:spPr>
              <a:xfrm>
                <a:off x="6988548" y="2686613"/>
                <a:ext cx="405204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셀 상태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장기 상태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0 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1</a:t>
                </a:r>
                <a:r>
                  <a:rPr lang="ko-KR" altLang="en-US" dirty="0"/>
                  <a:t>사이</a:t>
                </a:r>
                <a:endParaRPr lang="en-US" altLang="ko-KR" dirty="0"/>
              </a:p>
              <a:p>
                <a:r>
                  <a:rPr lang="ko-KR" altLang="en-US" dirty="0"/>
                  <a:t>삭제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게이트인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=0 </a:t>
                </a:r>
                <a:r>
                  <a:rPr lang="ko-KR" altLang="en-US" dirty="0"/>
                  <a:t>이면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영향력 </a:t>
                </a:r>
                <a:r>
                  <a:rPr lang="en-US" altLang="ko-KR" dirty="0"/>
                  <a:t>0 =&gt; </a:t>
                </a:r>
                <a:r>
                  <a:rPr lang="ko-KR" altLang="en-US" dirty="0"/>
                  <a:t>입력 게이트만이 셀 </a:t>
                </a:r>
                <a:r>
                  <a:rPr lang="ko-KR" altLang="en-US" dirty="0" err="1"/>
                  <a:t>상태값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결정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전체 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…</a:t>
                </a:r>
                <a:r>
                  <a:rPr lang="ko-KR" altLang="en-US" dirty="0"/>
                  <a:t>에 대한 흐름을 기억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7A478-3733-433A-87C8-8DB773F4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48" y="2686613"/>
                <a:ext cx="4052047" cy="3139321"/>
              </a:xfrm>
              <a:prstGeom prst="rect">
                <a:avLst/>
              </a:prstGeom>
              <a:blipFill>
                <a:blip r:embed="rId3"/>
                <a:stretch>
                  <a:fillRect l="-1203" t="-1165" r="-1353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42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F47140-684A-4C35-B56F-E4088BE1B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06" y="2571750"/>
            <a:ext cx="4191000" cy="31146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974868-19CE-4B25-803B-2697E2C8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5667E3-6245-46DF-A6E2-F289C020903E}"/>
                  </a:ext>
                </a:extLst>
              </p:cNvPr>
              <p:cNvSpPr txBox="1"/>
              <p:nvPr/>
            </p:nvSpPr>
            <p:spPr>
              <a:xfrm>
                <a:off x="6988548" y="2686613"/>
                <a:ext cx="4052047" cy="1519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출력 게이트와 은닉 상태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단기 상태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𝑥𝑜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</m:t>
                            </m:r>
                          </m:sub>
                        </m:s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5667E3-6245-46DF-A6E2-F289C020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48" y="2686613"/>
                <a:ext cx="4052047" cy="1519647"/>
              </a:xfrm>
              <a:prstGeom prst="rect">
                <a:avLst/>
              </a:prstGeom>
              <a:blipFill>
                <a:blip r:embed="rId3"/>
                <a:stretch>
                  <a:fillRect l="-1203" t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9290255-7C9C-40AF-A25B-75167485A57B}"/>
              </a:ext>
            </a:extLst>
          </p:cNvPr>
          <p:cNvCxnSpPr/>
          <p:nvPr/>
        </p:nvCxnSpPr>
        <p:spPr>
          <a:xfrm rot="16200000" flipH="1">
            <a:off x="4244788" y="4728882"/>
            <a:ext cx="636494" cy="2510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06DB7F-B569-45D7-B3DD-B90F9660621A}"/>
                  </a:ext>
                </a:extLst>
              </p:cNvPr>
              <p:cNvSpPr txBox="1"/>
              <p:nvPr/>
            </p:nvSpPr>
            <p:spPr>
              <a:xfrm>
                <a:off x="4307541" y="503794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06DB7F-B569-45D7-B3DD-B90F96606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41" y="5037948"/>
                <a:ext cx="76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95195FF9-666C-4F72-8D7F-4BEA6E11BFED}"/>
              </a:ext>
            </a:extLst>
          </p:cNvPr>
          <p:cNvCxnSpPr/>
          <p:nvPr/>
        </p:nvCxnSpPr>
        <p:spPr>
          <a:xfrm rot="5400000">
            <a:off x="3021106" y="4545105"/>
            <a:ext cx="815789" cy="797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FE77C2-12F8-4E33-94F8-9186E8C0422C}"/>
                  </a:ext>
                </a:extLst>
              </p:cNvPr>
              <p:cNvSpPr txBox="1"/>
              <p:nvPr/>
            </p:nvSpPr>
            <p:spPr>
              <a:xfrm>
                <a:off x="2649071" y="5299675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FE77C2-12F8-4E33-94F8-9186E8C0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071" y="5299675"/>
                <a:ext cx="76200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F09D886-A41C-43A7-B161-9E64AE51A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901" y="1685365"/>
            <a:ext cx="8096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5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5EAA6-BF70-4DA9-AE45-985EF145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to Sequence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D982B-ECCB-4C29-B65A-704C34F5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Idea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Use one LSTM to read input sequence (one time step at a time)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Large fixed dimensional vector representation (</a:t>
            </a:r>
            <a:r>
              <a:rPr lang="ko-KR" altLang="en-US" dirty="0"/>
              <a:t>컨텍스트 벡터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Use another LSTM to extract the output sequence from that vector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RNNLM (but conditioned on the input sequence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7EC4B-9055-419E-A482-549E2395F64E}"/>
              </a:ext>
            </a:extLst>
          </p:cNvPr>
          <p:cNvSpPr txBox="1"/>
          <p:nvPr/>
        </p:nvSpPr>
        <p:spPr>
          <a:xfrm>
            <a:off x="465220" y="5601676"/>
            <a:ext cx="186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am a student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F9CD6-A1F4-40DA-986D-06E5CA5EE799}"/>
              </a:ext>
            </a:extLst>
          </p:cNvPr>
          <p:cNvSpPr txBox="1"/>
          <p:nvPr/>
        </p:nvSpPr>
        <p:spPr>
          <a:xfrm>
            <a:off x="9841831" y="5645428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Je </a:t>
            </a:r>
            <a:r>
              <a:rPr lang="en-US" altLang="ko-KR" dirty="0" err="1"/>
              <a:t>suis</a:t>
            </a:r>
            <a:r>
              <a:rPr lang="en-US" altLang="ko-KR" dirty="0"/>
              <a:t> ‘</a:t>
            </a:r>
            <a:r>
              <a:rPr lang="en-US" altLang="ko-KR" dirty="0" err="1"/>
              <a:t>etudiant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A997D4-18C0-4664-89CE-C3668CF92845}"/>
              </a:ext>
            </a:extLst>
          </p:cNvPr>
          <p:cNvSpPr/>
          <p:nvPr/>
        </p:nvSpPr>
        <p:spPr>
          <a:xfrm>
            <a:off x="3256547" y="5167312"/>
            <a:ext cx="200526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C86959-9F96-40B9-99CC-F3D3B0ED93E1}"/>
              </a:ext>
            </a:extLst>
          </p:cNvPr>
          <p:cNvSpPr/>
          <p:nvPr/>
        </p:nvSpPr>
        <p:spPr>
          <a:xfrm>
            <a:off x="7218947" y="5151996"/>
            <a:ext cx="2005263" cy="13255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874DB-9548-42BD-ADDA-BB06AB055319}"/>
              </a:ext>
            </a:extLst>
          </p:cNvPr>
          <p:cNvSpPr txBox="1"/>
          <p:nvPr/>
        </p:nvSpPr>
        <p:spPr>
          <a:xfrm>
            <a:off x="5927558" y="5167311"/>
            <a:ext cx="62564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</a:p>
          <a:p>
            <a:r>
              <a:rPr lang="en-US" altLang="ko-KR" dirty="0"/>
              <a:t>0.2</a:t>
            </a:r>
          </a:p>
          <a:p>
            <a:r>
              <a:rPr lang="en-US" altLang="ko-KR" dirty="0"/>
              <a:t>-0.1</a:t>
            </a:r>
          </a:p>
          <a:p>
            <a:r>
              <a:rPr lang="en-US" altLang="ko-KR" dirty="0"/>
              <a:t>0.4</a:t>
            </a:r>
          </a:p>
          <a:p>
            <a:r>
              <a:rPr lang="en-US" altLang="ko-KR" dirty="0"/>
              <a:t>1.2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DEE624-2A8B-4055-81B7-BE8BADA5948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26105" y="5786342"/>
            <a:ext cx="57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0A3FDB-9AF0-46E1-98FF-63D4082B48B2}"/>
              </a:ext>
            </a:extLst>
          </p:cNvPr>
          <p:cNvCxnSpPr>
            <a:cxnSpLocks/>
          </p:cNvCxnSpPr>
          <p:nvPr/>
        </p:nvCxnSpPr>
        <p:spPr>
          <a:xfrm>
            <a:off x="9312444" y="5854564"/>
            <a:ext cx="52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EF8410-8BD5-41DF-A1A5-10C24B825B27}"/>
              </a:ext>
            </a:extLst>
          </p:cNvPr>
          <p:cNvCxnSpPr>
            <a:cxnSpLocks/>
          </p:cNvCxnSpPr>
          <p:nvPr/>
        </p:nvCxnSpPr>
        <p:spPr>
          <a:xfrm>
            <a:off x="5350042" y="5830638"/>
            <a:ext cx="57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3C1D2C-46FF-4A12-BE27-10E8337A40FE}"/>
              </a:ext>
            </a:extLst>
          </p:cNvPr>
          <p:cNvCxnSpPr>
            <a:cxnSpLocks/>
          </p:cNvCxnSpPr>
          <p:nvPr/>
        </p:nvCxnSpPr>
        <p:spPr>
          <a:xfrm>
            <a:off x="6553199" y="5854564"/>
            <a:ext cx="57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BDEAF-0AB7-4CE2-9A9B-8C546891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50E9D-D8BC-4D5B-8B46-FA547AF44254}"/>
              </a:ext>
            </a:extLst>
          </p:cNvPr>
          <p:cNvSpPr txBox="1"/>
          <p:nvPr/>
        </p:nvSpPr>
        <p:spPr>
          <a:xfrm>
            <a:off x="577516" y="1690688"/>
            <a:ext cx="983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입력 문장을 단어 토큰화를 통해 단어 단위로 쪼개고</a:t>
            </a:r>
            <a:r>
              <a:rPr lang="en-US" altLang="ko-KR" dirty="0"/>
              <a:t>, </a:t>
            </a:r>
            <a:r>
              <a:rPr lang="ko-KR" altLang="en-US" dirty="0"/>
              <a:t>각 단어 토큰은 </a:t>
            </a:r>
            <a:r>
              <a:rPr lang="en-US" altLang="ko-KR" dirty="0"/>
              <a:t>LSTM </a:t>
            </a:r>
            <a:r>
              <a:rPr lang="ko-KR" altLang="en-US" dirty="0"/>
              <a:t>셀의 각 시점의 입력이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모든 단어를 </a:t>
            </a:r>
            <a:r>
              <a:rPr lang="ko-KR" altLang="en-US" dirty="0" err="1"/>
              <a:t>입력받은</a:t>
            </a:r>
            <a:r>
              <a:rPr lang="ko-KR" altLang="en-US" dirty="0"/>
              <a:t> 뒤</a:t>
            </a:r>
            <a:r>
              <a:rPr lang="en-US" altLang="ko-KR" dirty="0"/>
              <a:t>, </a:t>
            </a:r>
            <a:r>
              <a:rPr lang="ko-KR" altLang="en-US" dirty="0"/>
              <a:t>인코더 셀의 마지막 시점의 은닉 상태를 </a:t>
            </a:r>
            <a:r>
              <a:rPr lang="ko-KR" altLang="en-US" dirty="0" err="1"/>
              <a:t>디코더로</a:t>
            </a:r>
            <a:r>
              <a:rPr lang="ko-KR" altLang="en-US" dirty="0"/>
              <a:t> 넘겨주는데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b="1" dirty="0"/>
              <a:t>컨텍스트</a:t>
            </a:r>
            <a:r>
              <a:rPr lang="ko-KR" altLang="en-US" dirty="0"/>
              <a:t> </a:t>
            </a:r>
            <a:r>
              <a:rPr lang="ko-KR" altLang="en-US" b="1" dirty="0"/>
              <a:t>벡터</a:t>
            </a:r>
            <a:r>
              <a:rPr lang="ko-KR" altLang="en-US" dirty="0"/>
              <a:t>라고 부르고</a:t>
            </a:r>
            <a:r>
              <a:rPr lang="en-US" altLang="ko-KR" dirty="0"/>
              <a:t>, </a:t>
            </a:r>
            <a:r>
              <a:rPr lang="ko-KR" altLang="en-US" dirty="0" err="1"/>
              <a:t>디코더</a:t>
            </a:r>
            <a:r>
              <a:rPr lang="ko-KR" altLang="en-US" dirty="0"/>
              <a:t> 셀의 첫번째 은닉 상태로 사용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950B212-7352-4FBC-93DF-03B1F6772F2D}"/>
              </a:ext>
            </a:extLst>
          </p:cNvPr>
          <p:cNvSpPr/>
          <p:nvPr/>
        </p:nvSpPr>
        <p:spPr>
          <a:xfrm>
            <a:off x="1014663" y="4362036"/>
            <a:ext cx="1203157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F02493-8590-472E-8741-33177601AC78}"/>
              </a:ext>
            </a:extLst>
          </p:cNvPr>
          <p:cNvSpPr/>
          <p:nvPr/>
        </p:nvSpPr>
        <p:spPr>
          <a:xfrm>
            <a:off x="3322721" y="4360618"/>
            <a:ext cx="1203157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006B52-BC1F-417A-BAF2-68EA91A50759}"/>
              </a:ext>
            </a:extLst>
          </p:cNvPr>
          <p:cNvSpPr/>
          <p:nvPr/>
        </p:nvSpPr>
        <p:spPr>
          <a:xfrm>
            <a:off x="5630779" y="4362035"/>
            <a:ext cx="1203157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4B01551-9D3F-4016-B454-D9C39C122D49}"/>
              </a:ext>
            </a:extLst>
          </p:cNvPr>
          <p:cNvSpPr/>
          <p:nvPr/>
        </p:nvSpPr>
        <p:spPr>
          <a:xfrm>
            <a:off x="7938837" y="4360617"/>
            <a:ext cx="1203157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E9429-4E9C-45F8-B6FA-6644761AE793}"/>
              </a:ext>
            </a:extLst>
          </p:cNvPr>
          <p:cNvSpPr txBox="1"/>
          <p:nvPr/>
        </p:nvSpPr>
        <p:spPr>
          <a:xfrm>
            <a:off x="1469857" y="6308209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3BD2F5-BB64-4F0F-A492-CC68E2DCC6A4}"/>
              </a:ext>
            </a:extLst>
          </p:cNvPr>
          <p:cNvSpPr txBox="1"/>
          <p:nvPr/>
        </p:nvSpPr>
        <p:spPr>
          <a:xfrm>
            <a:off x="3651585" y="6224155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D2D42-D47B-4DC9-8EA9-6DFD63CCD296}"/>
              </a:ext>
            </a:extLst>
          </p:cNvPr>
          <p:cNvSpPr txBox="1"/>
          <p:nvPr/>
        </p:nvSpPr>
        <p:spPr>
          <a:xfrm>
            <a:off x="6134103" y="6256421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9657A0-9F71-4563-86CE-62A0AFFEA0CB}"/>
              </a:ext>
            </a:extLst>
          </p:cNvPr>
          <p:cNvSpPr txBox="1"/>
          <p:nvPr/>
        </p:nvSpPr>
        <p:spPr>
          <a:xfrm>
            <a:off x="8015042" y="6224155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student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A8A087-7CD4-4234-8EB3-EB55FE658C83}"/>
              </a:ext>
            </a:extLst>
          </p:cNvPr>
          <p:cNvCxnSpPr/>
          <p:nvPr/>
        </p:nvCxnSpPr>
        <p:spPr>
          <a:xfrm flipV="1">
            <a:off x="1616241" y="5743074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65E162-1510-408F-8198-AD6EE935EB7C}"/>
              </a:ext>
            </a:extLst>
          </p:cNvPr>
          <p:cNvCxnSpPr/>
          <p:nvPr/>
        </p:nvCxnSpPr>
        <p:spPr>
          <a:xfrm flipV="1">
            <a:off x="3924299" y="5743073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DCAA5F3-73FD-4E1C-8EBC-75DC85EB0EB2}"/>
              </a:ext>
            </a:extLst>
          </p:cNvPr>
          <p:cNvCxnSpPr/>
          <p:nvPr/>
        </p:nvCxnSpPr>
        <p:spPr>
          <a:xfrm flipV="1">
            <a:off x="6232357" y="5670791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9CDF56-3FF1-4D04-A3AB-A26223F97A56}"/>
              </a:ext>
            </a:extLst>
          </p:cNvPr>
          <p:cNvCxnSpPr/>
          <p:nvPr/>
        </p:nvCxnSpPr>
        <p:spPr>
          <a:xfrm flipV="1">
            <a:off x="8540415" y="5670606"/>
            <a:ext cx="0" cy="4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B7A30D-E095-4340-A711-814A9C2707B2}"/>
              </a:ext>
            </a:extLst>
          </p:cNvPr>
          <p:cNvCxnSpPr/>
          <p:nvPr/>
        </p:nvCxnSpPr>
        <p:spPr>
          <a:xfrm>
            <a:off x="2438400" y="4960781"/>
            <a:ext cx="65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E94B4E7-CFD9-4CC8-9D14-48583B316983}"/>
              </a:ext>
            </a:extLst>
          </p:cNvPr>
          <p:cNvCxnSpPr/>
          <p:nvPr/>
        </p:nvCxnSpPr>
        <p:spPr>
          <a:xfrm>
            <a:off x="4654216" y="5004657"/>
            <a:ext cx="65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D43C08F-90F8-4C03-8659-EF7B4E758ADC}"/>
              </a:ext>
            </a:extLst>
          </p:cNvPr>
          <p:cNvCxnSpPr/>
          <p:nvPr/>
        </p:nvCxnSpPr>
        <p:spPr>
          <a:xfrm>
            <a:off x="7008397" y="4960781"/>
            <a:ext cx="65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C9A156-A795-496B-A8AD-7B82F9C59763}"/>
              </a:ext>
            </a:extLst>
          </p:cNvPr>
          <p:cNvCxnSpPr/>
          <p:nvPr/>
        </p:nvCxnSpPr>
        <p:spPr>
          <a:xfrm>
            <a:off x="9422733" y="5004657"/>
            <a:ext cx="65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DBA746-55B6-4113-B43B-E85C5E45955E}"/>
              </a:ext>
            </a:extLst>
          </p:cNvPr>
          <p:cNvSpPr/>
          <p:nvPr/>
        </p:nvSpPr>
        <p:spPr>
          <a:xfrm rot="5400000">
            <a:off x="9933487" y="4514413"/>
            <a:ext cx="1694301" cy="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70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899</Words>
  <Application>Microsoft Office PowerPoint</Application>
  <PresentationFormat>와이드스크린</PresentationFormat>
  <Paragraphs>181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Sequence to Sequence Learning with Neural Network</vt:lpstr>
      <vt:lpstr>RNN 설명</vt:lpstr>
      <vt:lpstr>LSTM</vt:lpstr>
      <vt:lpstr>LSTM</vt:lpstr>
      <vt:lpstr>LSTM</vt:lpstr>
      <vt:lpstr>LSTM</vt:lpstr>
      <vt:lpstr>LSTM</vt:lpstr>
      <vt:lpstr>Sequence to Sequence</vt:lpstr>
      <vt:lpstr>Encoder</vt:lpstr>
      <vt:lpstr>Decoder</vt:lpstr>
      <vt:lpstr>The model</vt:lpstr>
      <vt:lpstr>Experiment</vt:lpstr>
      <vt:lpstr>Training details</vt:lpstr>
      <vt:lpstr>훈련</vt:lpstr>
      <vt:lpstr>훈련 – 교사 강요(Teacher Forcing)</vt:lpstr>
      <vt:lpstr>예측</vt:lpstr>
      <vt:lpstr>결과</vt:lpstr>
      <vt:lpstr>결과</vt:lpstr>
      <vt:lpstr>결과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jisu Kim</dc:creator>
  <cp:lastModifiedBy>jisu Kim</cp:lastModifiedBy>
  <cp:revision>28</cp:revision>
  <dcterms:created xsi:type="dcterms:W3CDTF">2020-04-24T07:09:15Z</dcterms:created>
  <dcterms:modified xsi:type="dcterms:W3CDTF">2020-04-28T03:27:57Z</dcterms:modified>
</cp:coreProperties>
</file>