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590" r:id="rId3"/>
    <p:sldId id="258" r:id="rId4"/>
    <p:sldId id="257" r:id="rId5"/>
    <p:sldId id="280" r:id="rId6"/>
    <p:sldId id="563" r:id="rId7"/>
    <p:sldId id="568" r:id="rId8"/>
    <p:sldId id="562" r:id="rId9"/>
    <p:sldId id="564" r:id="rId10"/>
    <p:sldId id="565" r:id="rId11"/>
    <p:sldId id="566" r:id="rId12"/>
    <p:sldId id="567" r:id="rId13"/>
    <p:sldId id="281" r:id="rId14"/>
    <p:sldId id="282" r:id="rId15"/>
    <p:sldId id="532" r:id="rId16"/>
    <p:sldId id="569" r:id="rId17"/>
    <p:sldId id="570" r:id="rId18"/>
    <p:sldId id="572" r:id="rId19"/>
    <p:sldId id="571" r:id="rId20"/>
    <p:sldId id="573" r:id="rId21"/>
    <p:sldId id="575" r:id="rId22"/>
    <p:sldId id="577" r:id="rId23"/>
    <p:sldId id="578" r:id="rId24"/>
    <p:sldId id="579" r:id="rId25"/>
    <p:sldId id="580" r:id="rId26"/>
    <p:sldId id="589" r:id="rId27"/>
    <p:sldId id="581" r:id="rId28"/>
    <p:sldId id="574" r:id="rId29"/>
    <p:sldId id="585" r:id="rId30"/>
    <p:sldId id="582" r:id="rId31"/>
    <p:sldId id="586" r:id="rId32"/>
    <p:sldId id="584" r:id="rId33"/>
    <p:sldId id="587" r:id="rId34"/>
    <p:sldId id="583" r:id="rId35"/>
    <p:sldId id="588" r:id="rId36"/>
    <p:sldId id="576" r:id="rId37"/>
    <p:sldId id="55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3624D"/>
    <a:srgbClr val="43BB93"/>
    <a:srgbClr val="1E6B52"/>
    <a:srgbClr val="808285"/>
    <a:srgbClr val="295135"/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7280" autoAdjust="0"/>
  </p:normalViewPr>
  <p:slideViewPr>
    <p:cSldViewPr snapToGrid="0">
      <p:cViewPr varScale="1">
        <p:scale>
          <a:sx n="86" d="100"/>
          <a:sy n="86" d="100"/>
        </p:scale>
        <p:origin x="132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12C1-4AAF-487C-BE09-BEA7B3A2FED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42B2F-FB57-417B-ACE5-9CFB996F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37" y="4343820"/>
            <a:ext cx="5485928" cy="4113543"/>
          </a:xfrm>
        </p:spPr>
        <p:txBody>
          <a:bodyPr/>
          <a:lstStyle/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8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7EB-A1EF-46B1-BC4A-F2A1858E67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42B2F-FB57-417B-ACE5-9CFB996FE6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42B2F-FB57-417B-ACE5-9CFB996FE6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7EB-A1EF-46B1-BC4A-F2A1858E67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1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A438-6820-7560-AA6A-81A57EA6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C6150-3257-D758-CE6A-21FB1A970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95BF-099C-144F-A345-4B438365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FB37-237D-49EE-B192-023B2E07E01D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6E53-BF4F-665B-BBE6-D827D6EE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B001-BD6B-F49E-9130-3A4C6974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8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3799-DA60-4A05-B17D-63D97A97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3069-1525-6030-A8D5-3AC41F4E9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6A56-AED7-A3C2-353F-43AD7400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D264-6822-4D9B-B46E-14FE4D977A6E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0C5D-33BC-3F9B-2870-98080FDD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AF5C-A558-48C5-D60D-45A9440E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6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88C54-B94B-9035-495D-AB2007AD2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1B80-8FAF-B470-6AA2-3F4AA0CCD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E069F-3907-C16A-52E3-3EF63D2A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A375-539C-4DA7-A583-470DD42CDB22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B1B8-2422-D457-AA99-1DC44858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9D62C-2250-F28F-4E9E-0DA024C4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D3B5-BCE3-C66A-7E4A-EDB0B163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78E9-073C-2DB7-42EC-36E6DCD7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F9D-7C8D-CD3B-C186-D0194CF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45CB-036C-4CC4-B5C1-FD5459F930DF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151E-B098-A3E0-34D1-8EEDD832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53D2-A0B4-8D3F-846A-B1B33129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9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4B62-AF30-9EE3-5E1D-5677A139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3C26-ECDE-79EC-5C27-B7F09830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439A-A13C-9EA6-036F-6F712CC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DB7-D0EA-4F9E-8017-F5892F4F15FA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C269-A5F5-12EB-4C6D-BAA07DD1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A223-D3D8-FAD0-8C83-7EF5229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ED48-BAA3-A385-461A-13329715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021B-EED9-FEE3-3E0D-B8FEA2C70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5D49-851D-F3F3-E05A-86AAE592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9F80E-8493-00C6-E07A-8ADA2EE2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84E9-40FF-44AE-82B4-865FB88F2A1D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6A99-8E31-6674-679B-399A689B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F358B-DE94-DCFF-B5F4-447FBD49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6506-DF16-C228-2709-146273A3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8095-5199-9A15-4CED-D16F3BBA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C9D8F-72E1-C282-15FF-E22F0852F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35FFB-EEF9-5721-AD1E-BA8B91FD0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C03F3-76C3-2C73-B696-D77AD956C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8A45C-C96C-BDB4-C2E4-3B7051AD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33E6-EF36-4BA5-BBBA-9E229CE6193F}" type="datetime1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A2EB-C967-EB05-19F4-13F095B8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76AA4-7035-1A88-24F5-F332D962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0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D8E4-1885-3181-93E7-2C7B1012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6074-4703-D436-1A96-C9D3C196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B27A-6D56-4806-95E3-378603417977}" type="datetime1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A1B7D-1E4F-2344-1026-4BD57375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40F4C-D9D7-D4E5-9F75-9C75AF3C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6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D13D3-EDCC-8218-7FB2-E70AB3FE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9967-F52B-4317-9F7C-0A359B67B896}" type="datetime1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A489C-E1C3-DD2E-BD02-24F577CC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FAA8F-8628-4F5D-063A-5EAD7BE6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E7F7-FEA7-7497-039F-F5857A7D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C1DA-A93C-1225-BEBB-A3663863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3961C-2B50-809A-5235-8DC57C690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8C74-28BA-DAE5-C7E9-32FDBE5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E33E-AA78-4E7A-B098-15B0783FC66A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027B-9DB2-35CC-68B7-7B0DADF6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C5BB8-9D25-A590-97DA-414A9AF3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4D82-264F-89E1-0E46-C6483065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B1F43-760A-F999-A8FF-378E95214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9633-B5EE-B12E-1792-19E6F1FA0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CF54E-0E48-B202-B274-9645B11A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69D3-0D67-4C3D-A279-F2D5F6AF1EF0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0514B-8656-CA50-E420-5D9F5ECF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Radiology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36645-32D1-BBCB-3E40-155964AB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0E17A-63AC-539F-3E36-17D358CF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6DF0-E583-1C16-EFB3-9FA711A7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83DAE-0321-A7EE-62AF-69499A94A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21C0-6BAC-4358-8BA3-189C63687A65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3CE2-B540-A75D-94EC-A196416CF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Radiology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51547-16E4-E082-4AD6-7821E7BCD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47FC-9158-4575-9B37-72F7CA48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ASILab/Synb0-DISC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sl.fmrib.ox.ac.uk/fsl/fslwiki/TBSS/UserGui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ti-tk.sourceforge.net/pmwiki/pmwiki.php?n=Documentation.HomePag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ab.edu/en4d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trix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08868CD-E28F-73DB-C96F-8E7195EF1242}"/>
              </a:ext>
            </a:extLst>
          </p:cNvPr>
          <p:cNvSpPr txBox="1"/>
          <p:nvPr/>
        </p:nvSpPr>
        <p:spPr>
          <a:xfrm>
            <a:off x="502589" y="1305342"/>
            <a:ext cx="111872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Hands on analysis of conventional and advanced diffusion weighted MRI in the brain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5D4A4E-A7E9-2AD1-6153-C05F0066EEB1}"/>
              </a:ext>
            </a:extLst>
          </p:cNvPr>
          <p:cNvSpPr txBox="1"/>
          <p:nvPr/>
        </p:nvSpPr>
        <p:spPr>
          <a:xfrm>
            <a:off x="6909729" y="4338857"/>
            <a:ext cx="4903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Virendra R. Mishra, Ph.D.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Associate Professor, Department of Radiology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University of Alabama at Birmingham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86751-DC09-C1DF-A4E4-1BF55FB0D59E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DADCA9C-921A-FCCD-0BC0-B521C13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26" name="Slide Number Placeholder 19">
            <a:extLst>
              <a:ext uri="{FF2B5EF4-FFF2-40B4-BE49-F238E27FC236}">
                <a16:creationId xmlns:a16="http://schemas.microsoft.com/office/drawing/2014/main" id="{A422299F-3384-7661-2142-414F7906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4853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E9DF1F30-B96E-2C54-5736-DEE72164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AC643-46A7-B54E-595E-376F36D5EC10}"/>
              </a:ext>
            </a:extLst>
          </p:cNvPr>
          <p:cNvSpPr txBox="1"/>
          <p:nvPr/>
        </p:nvSpPr>
        <p:spPr>
          <a:xfrm>
            <a:off x="502589" y="4338857"/>
            <a:ext cx="4339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Sonal Krishan, M. D.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Associate Director, Body and GI Imaging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Medanta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Hospital, India</a:t>
            </a:r>
          </a:p>
        </p:txBody>
      </p:sp>
    </p:spTree>
    <p:extLst>
      <p:ext uri="{BB962C8B-B14F-4D97-AF65-F5344CB8AC3E}">
        <p14:creationId xmlns:p14="http://schemas.microsoft.com/office/powerpoint/2010/main" val="306126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0" y="15081"/>
            <a:ext cx="90678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Problem # 3: Susceptibility Artifacts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ECF8E11-9BB8-0190-8018-F621BA10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10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68654-6AD7-8FDB-BFE0-7027C97B94A1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7DD538-10F3-9771-F4B9-BA3CC4C5C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28" name="Slide Number Placeholder 19">
            <a:extLst>
              <a:ext uri="{FF2B5EF4-FFF2-40B4-BE49-F238E27FC236}">
                <a16:creationId xmlns:a16="http://schemas.microsoft.com/office/drawing/2014/main" id="{F55117D3-12BF-0F39-8D04-CB8CFA64FF5C}"/>
              </a:ext>
            </a:extLst>
          </p:cNvPr>
          <p:cNvSpPr txBox="1">
            <a:spLocks/>
          </p:cNvSpPr>
          <p:nvPr/>
        </p:nvSpPr>
        <p:spPr>
          <a:xfrm>
            <a:off x="9448800" y="6472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ooter Placeholder 18">
            <a:extLst>
              <a:ext uri="{FF2B5EF4-FFF2-40B4-BE49-F238E27FC236}">
                <a16:creationId xmlns:a16="http://schemas.microsoft.com/office/drawing/2014/main" id="{02A7723B-4714-748D-5B89-5DA04C7C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BEF2F-E387-5121-1EF6-CCFC9E3AF5EC}"/>
              </a:ext>
            </a:extLst>
          </p:cNvPr>
          <p:cNvSpPr txBox="1"/>
          <p:nvPr/>
        </p:nvSpPr>
        <p:spPr>
          <a:xfrm>
            <a:off x="641515" y="655454"/>
            <a:ext cx="1007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Take home: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Always correct for these artifacts: See next slide on how to correct this in FSL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865A0-77C9-0541-5E0C-B6891FF33F9C}"/>
              </a:ext>
            </a:extLst>
          </p:cNvPr>
          <p:cNvSpPr txBox="1"/>
          <p:nvPr/>
        </p:nvSpPr>
        <p:spPr>
          <a:xfrm>
            <a:off x="10250443" y="6189893"/>
            <a:ext cx="1941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Jones and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Cercignani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</a:p>
        </p:txBody>
      </p:sp>
      <p:pic>
        <p:nvPicPr>
          <p:cNvPr id="2050" name="Picture 2" descr="Details are in the caption following the image">
            <a:extLst>
              <a:ext uri="{FF2B5EF4-FFF2-40B4-BE49-F238E27FC236}">
                <a16:creationId xmlns:a16="http://schemas.microsoft.com/office/drawing/2014/main" id="{CE603E55-614D-6029-C2AF-2616C7CA7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1360873"/>
            <a:ext cx="8510912" cy="18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tails are in the caption following the image">
            <a:extLst>
              <a:ext uri="{FF2B5EF4-FFF2-40B4-BE49-F238E27FC236}">
                <a16:creationId xmlns:a16="http://schemas.microsoft.com/office/drawing/2014/main" id="{8C4367A3-CFFB-0A4E-3A8A-62BC33C1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3586382"/>
            <a:ext cx="8440774" cy="28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E438FD-0446-4698-9E14-90BC83C68209}"/>
              </a:ext>
            </a:extLst>
          </p:cNvPr>
          <p:cNvSpPr txBox="1"/>
          <p:nvPr/>
        </p:nvSpPr>
        <p:spPr>
          <a:xfrm>
            <a:off x="3361180" y="1008164"/>
            <a:ext cx="581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Using field map technique with two different echo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A2F43-FB59-0B89-FA66-2CFBA073AACD}"/>
              </a:ext>
            </a:extLst>
          </p:cNvPr>
          <p:cNvSpPr txBox="1"/>
          <p:nvPr/>
        </p:nvSpPr>
        <p:spPr>
          <a:xfrm>
            <a:off x="4426312" y="3226404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Using reverse gradient method</a:t>
            </a:r>
          </a:p>
        </p:txBody>
      </p:sp>
    </p:spTree>
    <p:extLst>
      <p:ext uri="{BB962C8B-B14F-4D97-AF65-F5344CB8AC3E}">
        <p14:creationId xmlns:p14="http://schemas.microsoft.com/office/powerpoint/2010/main" val="3997819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47292" y="15081"/>
            <a:ext cx="934450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Problem # 4: Eddy current and Motion Artifacts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ECF8E11-9BB8-0190-8018-F621BA10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11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68654-6AD7-8FDB-BFE0-7027C97B94A1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7DD538-10F3-9771-F4B9-BA3CC4C5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28" name="Slide Number Placeholder 19">
            <a:extLst>
              <a:ext uri="{FF2B5EF4-FFF2-40B4-BE49-F238E27FC236}">
                <a16:creationId xmlns:a16="http://schemas.microsoft.com/office/drawing/2014/main" id="{F55117D3-12BF-0F39-8D04-CB8CFA64FF5C}"/>
              </a:ext>
            </a:extLst>
          </p:cNvPr>
          <p:cNvSpPr txBox="1">
            <a:spLocks/>
          </p:cNvSpPr>
          <p:nvPr/>
        </p:nvSpPr>
        <p:spPr>
          <a:xfrm>
            <a:off x="9448800" y="6472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ooter Placeholder 18">
            <a:extLst>
              <a:ext uri="{FF2B5EF4-FFF2-40B4-BE49-F238E27FC236}">
                <a16:creationId xmlns:a16="http://schemas.microsoft.com/office/drawing/2014/main" id="{02A7723B-4714-748D-5B89-5DA04C7C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FE8F607-7461-3BB9-8C70-99557D7D9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94" y="617192"/>
            <a:ext cx="7792178" cy="26351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2847466-FFC6-EBDB-0814-D28D5B5D1986}"/>
              </a:ext>
            </a:extLst>
          </p:cNvPr>
          <p:cNvSpPr txBox="1"/>
          <p:nvPr/>
        </p:nvSpPr>
        <p:spPr>
          <a:xfrm>
            <a:off x="896854" y="164239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17CF26-0348-3871-6D53-3F983F473DE2}"/>
              </a:ext>
            </a:extLst>
          </p:cNvPr>
          <p:cNvSpPr txBox="1"/>
          <p:nvPr/>
        </p:nvSpPr>
        <p:spPr>
          <a:xfrm>
            <a:off x="870426" y="4510109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35B5057-C843-9F14-6E2F-8CE9DBDF19F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388748" y="1473489"/>
            <a:ext cx="1203052" cy="46745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EF7CA1-4979-C24C-855A-819096A0FC54}"/>
              </a:ext>
            </a:extLst>
          </p:cNvPr>
          <p:cNvSpPr txBox="1"/>
          <p:nvPr/>
        </p:nvSpPr>
        <p:spPr>
          <a:xfrm>
            <a:off x="9497978" y="1940942"/>
            <a:ext cx="218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Conventional eddy-current correction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93E19F3-8ECE-23DD-5B54-3448690BEE6C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368942" y="4360091"/>
            <a:ext cx="1203052" cy="46745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D57F4D-0EBB-BC88-28D0-9A45F4BE13F4}"/>
              </a:ext>
            </a:extLst>
          </p:cNvPr>
          <p:cNvSpPr txBox="1"/>
          <p:nvPr/>
        </p:nvSpPr>
        <p:spPr>
          <a:xfrm>
            <a:off x="9478172" y="4827544"/>
            <a:ext cx="2187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State of the art: eddy-current correction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C1E07C-6C3D-2377-CCEE-C3740A64C2B2}"/>
              </a:ext>
            </a:extLst>
          </p:cNvPr>
          <p:cNvGrpSpPr/>
          <p:nvPr/>
        </p:nvGrpSpPr>
        <p:grpSpPr>
          <a:xfrm>
            <a:off x="1685994" y="3429000"/>
            <a:ext cx="7792178" cy="2688255"/>
            <a:chOff x="1685994" y="3429000"/>
            <a:chExt cx="7792178" cy="268825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9768D4-3F88-4CF0-43C9-BABE5F0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5994" y="3487739"/>
              <a:ext cx="7792178" cy="2629516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EF0EF9-F201-61A5-3F28-5A9B3849845B}"/>
                </a:ext>
              </a:extLst>
            </p:cNvPr>
            <p:cNvSpPr/>
            <p:nvPr/>
          </p:nvSpPr>
          <p:spPr>
            <a:xfrm>
              <a:off x="4597400" y="3429000"/>
              <a:ext cx="393700" cy="120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217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47292" y="15081"/>
            <a:ext cx="934450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Problem # 4: Eddy current and Motion Artifacts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ECF8E11-9BB8-0190-8018-F621BA10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12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68654-6AD7-8FDB-BFE0-7027C97B94A1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7DD538-10F3-9771-F4B9-BA3CC4C5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28" name="Slide Number Placeholder 19">
            <a:extLst>
              <a:ext uri="{FF2B5EF4-FFF2-40B4-BE49-F238E27FC236}">
                <a16:creationId xmlns:a16="http://schemas.microsoft.com/office/drawing/2014/main" id="{F55117D3-12BF-0F39-8D04-CB8CFA64FF5C}"/>
              </a:ext>
            </a:extLst>
          </p:cNvPr>
          <p:cNvSpPr txBox="1">
            <a:spLocks/>
          </p:cNvSpPr>
          <p:nvPr/>
        </p:nvSpPr>
        <p:spPr>
          <a:xfrm>
            <a:off x="9448800" y="6472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ooter Placeholder 18">
            <a:extLst>
              <a:ext uri="{FF2B5EF4-FFF2-40B4-BE49-F238E27FC236}">
                <a16:creationId xmlns:a16="http://schemas.microsoft.com/office/drawing/2014/main" id="{02A7723B-4714-748D-5B89-5DA04C7C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BEF2F-E387-5121-1EF6-CCFC9E3AF5EC}"/>
              </a:ext>
            </a:extLst>
          </p:cNvPr>
          <p:cNvSpPr txBox="1"/>
          <p:nvPr/>
        </p:nvSpPr>
        <p:spPr>
          <a:xfrm>
            <a:off x="123034" y="655454"/>
            <a:ext cx="11878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Take home: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Always correct for these artifacts: FSL is currently the best. See GitHub document for the exact steps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-- Run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Topup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topup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imain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your_denoised_data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(AP/PA) –datain=acqparams.txt –config --config=b02b0.cnf --out=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topup_results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iout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=corr_b0 --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fout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fieldmap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nthr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=96</a:t>
            </a:r>
          </a:p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Acqparams.txt file: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0 0.1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Tells FSL that PA is the first volume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0 0.1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Tells FSL that AP is the second volume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-- Run Eddy: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eddy_cuda10.2 --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imain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your_dwi_file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--mask=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skull_extracted_brain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--acqp=acqparams.txt --index= row_of_1s_as_the_number_of_DEC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bvals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txt_file_with_b_values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bvecs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txt_file_with_bvecs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topup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topup_results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cnr_maps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--residuals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estimate_move_by_susceptibility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--mb=3 --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mb_offs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=1 --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repol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--out=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desired_output_name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-v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C39CC94-05AD-8FA9-A7C0-E3FDF388EA78}"/>
              </a:ext>
            </a:extLst>
          </p:cNvPr>
          <p:cNvCxnSpPr>
            <a:cxnSpLocks/>
          </p:cNvCxnSpPr>
          <p:nvPr/>
        </p:nvCxnSpPr>
        <p:spPr>
          <a:xfrm>
            <a:off x="1037742" y="2894706"/>
            <a:ext cx="419100" cy="39837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EF9808-5AA7-3198-6643-70DDAC61AD3A}"/>
              </a:ext>
            </a:extLst>
          </p:cNvPr>
          <p:cNvSpPr txBox="1"/>
          <p:nvPr/>
        </p:nvSpPr>
        <p:spPr>
          <a:xfrm>
            <a:off x="1393342" y="2883937"/>
            <a:ext cx="1054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Tells FSL about the echo 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dwell time" multiplied by "number of PE steps - 1" and it is also the reciprocal of the PE bandwidth/pixel; </a:t>
            </a: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 Spacing * EPI Factor - 1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C9729-9173-276B-1543-364A12618375}"/>
              </a:ext>
            </a:extLst>
          </p:cNvPr>
          <p:cNvSpPr txBox="1"/>
          <p:nvPr/>
        </p:nvSpPr>
        <p:spPr>
          <a:xfrm>
            <a:off x="123034" y="5226904"/>
            <a:ext cx="118784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Important points: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can also run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topup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pass the results even if you don’t have opposite polarity data. Requirement is to have T1 and your DWI. You can download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https://github.com/MASILab/Synb0-DISCO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. Execution steps in GitHub</a:t>
            </a:r>
          </a:p>
        </p:txBody>
      </p:sp>
    </p:spTree>
    <p:extLst>
      <p:ext uri="{BB962C8B-B14F-4D97-AF65-F5344CB8AC3E}">
        <p14:creationId xmlns:p14="http://schemas.microsoft.com/office/powerpoint/2010/main" val="2942459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4" y="185561"/>
            <a:ext cx="9144000" cy="623887"/>
          </a:xfrm>
        </p:spPr>
        <p:txBody>
          <a:bodyPr/>
          <a:lstStyle/>
          <a:p>
            <a:pPr algn="ctr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Fit single tensors only at b-value&lt;=1000s/mm</a:t>
            </a:r>
            <a:r>
              <a:rPr lang="en-US" altLang="ja-JP" sz="3200" b="1" baseline="30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8CF3F6-3101-EC76-5FCF-D26C49A1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4BC8F-C8D9-B629-1546-B9949D30AB20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B5033F-296B-FB25-952A-56615F3D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17" name="Slide Number Placeholder 19">
            <a:extLst>
              <a:ext uri="{FF2B5EF4-FFF2-40B4-BE49-F238E27FC236}">
                <a16:creationId xmlns:a16="http://schemas.microsoft.com/office/drawing/2014/main" id="{3DFA2D06-D536-5105-505B-1835B1F1B0EA}"/>
              </a:ext>
            </a:extLst>
          </p:cNvPr>
          <p:cNvSpPr txBox="1">
            <a:spLocks/>
          </p:cNvSpPr>
          <p:nvPr/>
        </p:nvSpPr>
        <p:spPr>
          <a:xfrm>
            <a:off x="9448800" y="6472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5AF119-5E37-59D2-0850-997D16A6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A33354-29A9-0D15-C90A-597EA4EE574D}"/>
              </a:ext>
            </a:extLst>
          </p:cNvPr>
          <p:cNvCxnSpPr/>
          <p:nvPr/>
        </p:nvCxnSpPr>
        <p:spPr>
          <a:xfrm>
            <a:off x="1310488" y="3508918"/>
            <a:ext cx="35444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2A88F4-7E95-938E-A44D-27A679791A94}"/>
              </a:ext>
            </a:extLst>
          </p:cNvPr>
          <p:cNvCxnSpPr/>
          <p:nvPr/>
        </p:nvCxnSpPr>
        <p:spPr>
          <a:xfrm flipV="1">
            <a:off x="1310488" y="1357506"/>
            <a:ext cx="0" cy="2151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94B3EB-86F6-08D8-66EA-BEF1CA695376}"/>
              </a:ext>
            </a:extLst>
          </p:cNvPr>
          <p:cNvCxnSpPr/>
          <p:nvPr/>
        </p:nvCxnSpPr>
        <p:spPr>
          <a:xfrm>
            <a:off x="1818488" y="3508918"/>
            <a:ext cx="0" cy="2902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03130D-29B8-FE12-AEAD-D342C5D6AFD3}"/>
              </a:ext>
            </a:extLst>
          </p:cNvPr>
          <p:cNvCxnSpPr/>
          <p:nvPr/>
        </p:nvCxnSpPr>
        <p:spPr>
          <a:xfrm>
            <a:off x="2301159" y="3523432"/>
            <a:ext cx="0" cy="2902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BE9C5A-8AFB-8B08-9BE7-5B70EAA85E3A}"/>
              </a:ext>
            </a:extLst>
          </p:cNvPr>
          <p:cNvCxnSpPr/>
          <p:nvPr/>
        </p:nvCxnSpPr>
        <p:spPr>
          <a:xfrm>
            <a:off x="3077673" y="3530689"/>
            <a:ext cx="0" cy="2902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F3B2E-797D-2999-8E78-18F745D2922D}"/>
              </a:ext>
            </a:extLst>
          </p:cNvPr>
          <p:cNvCxnSpPr/>
          <p:nvPr/>
        </p:nvCxnSpPr>
        <p:spPr>
          <a:xfrm>
            <a:off x="3995631" y="3523432"/>
            <a:ext cx="0" cy="2902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2CEC41-C3F1-CCE1-6853-6EE69843A50D}"/>
              </a:ext>
            </a:extLst>
          </p:cNvPr>
          <p:cNvSpPr txBox="1"/>
          <p:nvPr/>
        </p:nvSpPr>
        <p:spPr>
          <a:xfrm>
            <a:off x="4786108" y="3322150"/>
            <a:ext cx="1495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b-value</a:t>
            </a:r>
          </a:p>
          <a:p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(s/mm</a:t>
            </a:r>
            <a:r>
              <a:rPr lang="en-US" b="1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AB6DFD-92FD-A25A-EBCD-36944F422874}"/>
                  </a:ext>
                </a:extLst>
              </p:cNvPr>
              <p:cNvSpPr txBox="1"/>
              <p:nvPr/>
            </p:nvSpPr>
            <p:spPr>
              <a:xfrm rot="16200000">
                <a:off x="101579" y="1902969"/>
                <a:ext cx="1496948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𝒍𝒏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𝑺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AB6DFD-92FD-A25A-EBCD-36944F42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1579" y="1902969"/>
                <a:ext cx="1496948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62729F-2098-D07E-24CA-603CD341F475}"/>
              </a:ext>
            </a:extLst>
          </p:cNvPr>
          <p:cNvSpPr txBox="1"/>
          <p:nvPr/>
        </p:nvSpPr>
        <p:spPr>
          <a:xfrm>
            <a:off x="1481104" y="3784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29770C-5BE6-B70E-3F95-DCFFF7A18F97}"/>
              </a:ext>
            </a:extLst>
          </p:cNvPr>
          <p:cNvSpPr txBox="1"/>
          <p:nvPr/>
        </p:nvSpPr>
        <p:spPr>
          <a:xfrm>
            <a:off x="1958409" y="37848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71661-FCEB-DCA0-D9A2-5F1C12EC070C}"/>
              </a:ext>
            </a:extLst>
          </p:cNvPr>
          <p:cNvSpPr txBox="1"/>
          <p:nvPr/>
        </p:nvSpPr>
        <p:spPr>
          <a:xfrm>
            <a:off x="2686486" y="3813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B3EC4-2ED3-55D6-FF74-F1A1A099A736}"/>
              </a:ext>
            </a:extLst>
          </p:cNvPr>
          <p:cNvSpPr txBox="1"/>
          <p:nvPr/>
        </p:nvSpPr>
        <p:spPr>
          <a:xfrm>
            <a:off x="3646817" y="382097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43C5-EC06-E296-3AAA-FEC0DC5C3B9B}"/>
              </a:ext>
            </a:extLst>
          </p:cNvPr>
          <p:cNvCxnSpPr/>
          <p:nvPr/>
        </p:nvCxnSpPr>
        <p:spPr>
          <a:xfrm>
            <a:off x="1310488" y="1839772"/>
            <a:ext cx="3265714" cy="165535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4245CC-2DC0-772D-DCF3-6B1723688479}"/>
              </a:ext>
            </a:extLst>
          </p:cNvPr>
          <p:cNvCxnSpPr/>
          <p:nvPr/>
        </p:nvCxnSpPr>
        <p:spPr>
          <a:xfrm>
            <a:off x="1310488" y="1852471"/>
            <a:ext cx="2189674" cy="1641934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D85282-AE00-9FE0-F24C-320A2E7F7691}"/>
              </a:ext>
            </a:extLst>
          </p:cNvPr>
          <p:cNvCxnSpPr/>
          <p:nvPr/>
        </p:nvCxnSpPr>
        <p:spPr>
          <a:xfrm>
            <a:off x="6598267" y="3508918"/>
            <a:ext cx="35444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75F26B-D30C-02D5-B0F7-23E1136555BA}"/>
              </a:ext>
            </a:extLst>
          </p:cNvPr>
          <p:cNvCxnSpPr/>
          <p:nvPr/>
        </p:nvCxnSpPr>
        <p:spPr>
          <a:xfrm flipV="1">
            <a:off x="6598267" y="1357506"/>
            <a:ext cx="0" cy="2151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FF438C-FFD8-AB4B-EBF4-5205720FDE14}"/>
              </a:ext>
            </a:extLst>
          </p:cNvPr>
          <p:cNvCxnSpPr/>
          <p:nvPr/>
        </p:nvCxnSpPr>
        <p:spPr>
          <a:xfrm>
            <a:off x="7106267" y="3508918"/>
            <a:ext cx="0" cy="2902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F5FC44-2864-31C8-381B-EDDB06934E54}"/>
              </a:ext>
            </a:extLst>
          </p:cNvPr>
          <p:cNvCxnSpPr/>
          <p:nvPr/>
        </p:nvCxnSpPr>
        <p:spPr>
          <a:xfrm>
            <a:off x="7588938" y="3523432"/>
            <a:ext cx="0" cy="2902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101B8D-8871-5AC8-5741-2289D04D1322}"/>
              </a:ext>
            </a:extLst>
          </p:cNvPr>
          <p:cNvCxnSpPr/>
          <p:nvPr/>
        </p:nvCxnSpPr>
        <p:spPr>
          <a:xfrm>
            <a:off x="8365452" y="3530689"/>
            <a:ext cx="0" cy="2902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D80E62-F520-C040-C927-133E449FFD3D}"/>
              </a:ext>
            </a:extLst>
          </p:cNvPr>
          <p:cNvCxnSpPr/>
          <p:nvPr/>
        </p:nvCxnSpPr>
        <p:spPr>
          <a:xfrm>
            <a:off x="9283410" y="3523432"/>
            <a:ext cx="0" cy="2902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107CE4-5396-2F38-D377-17B9F10E7E30}"/>
              </a:ext>
            </a:extLst>
          </p:cNvPr>
          <p:cNvSpPr txBox="1"/>
          <p:nvPr/>
        </p:nvSpPr>
        <p:spPr>
          <a:xfrm>
            <a:off x="10111419" y="3469395"/>
            <a:ext cx="1495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b-value</a:t>
            </a:r>
          </a:p>
          <a:p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(s/mm</a:t>
            </a:r>
            <a:r>
              <a:rPr lang="en-US" b="1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40EC40-9EE8-13F3-290F-3E281A0E2376}"/>
                  </a:ext>
                </a:extLst>
              </p:cNvPr>
              <p:cNvSpPr txBox="1"/>
              <p:nvPr/>
            </p:nvSpPr>
            <p:spPr>
              <a:xfrm rot="16200000">
                <a:off x="5389358" y="1902969"/>
                <a:ext cx="1496948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𝒍𝒏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𝑺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40EC40-9EE8-13F3-290F-3E281A0E2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89358" y="1902969"/>
                <a:ext cx="1496948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CD5162D-0E95-4308-0992-58812295D555}"/>
              </a:ext>
            </a:extLst>
          </p:cNvPr>
          <p:cNvSpPr txBox="1"/>
          <p:nvPr/>
        </p:nvSpPr>
        <p:spPr>
          <a:xfrm>
            <a:off x="6768883" y="3784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00758E-18EA-F97C-139B-A7900744646D}"/>
              </a:ext>
            </a:extLst>
          </p:cNvPr>
          <p:cNvSpPr txBox="1"/>
          <p:nvPr/>
        </p:nvSpPr>
        <p:spPr>
          <a:xfrm>
            <a:off x="7246188" y="37848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E3606B-0A08-2983-C04E-EBE3C4581640}"/>
              </a:ext>
            </a:extLst>
          </p:cNvPr>
          <p:cNvSpPr txBox="1"/>
          <p:nvPr/>
        </p:nvSpPr>
        <p:spPr>
          <a:xfrm>
            <a:off x="7974265" y="3813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AD96E1-203F-B819-0E03-3AA217FC01B6}"/>
              </a:ext>
            </a:extLst>
          </p:cNvPr>
          <p:cNvSpPr txBox="1"/>
          <p:nvPr/>
        </p:nvSpPr>
        <p:spPr>
          <a:xfrm>
            <a:off x="8934596" y="382097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85AA351-987E-A4B0-30A2-6921B79CE326}"/>
              </a:ext>
            </a:extLst>
          </p:cNvPr>
          <p:cNvCxnSpPr/>
          <p:nvPr/>
        </p:nvCxnSpPr>
        <p:spPr>
          <a:xfrm>
            <a:off x="6598267" y="1839772"/>
            <a:ext cx="3265714" cy="165535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16">
            <a:extLst>
              <a:ext uri="{FF2B5EF4-FFF2-40B4-BE49-F238E27FC236}">
                <a16:creationId xmlns:a16="http://schemas.microsoft.com/office/drawing/2014/main" id="{0F7A6B66-3ABF-231D-CD11-88149E042341}"/>
              </a:ext>
            </a:extLst>
          </p:cNvPr>
          <p:cNvSpPr/>
          <p:nvPr/>
        </p:nvSpPr>
        <p:spPr>
          <a:xfrm>
            <a:off x="8155401" y="2638061"/>
            <a:ext cx="1956018" cy="633890"/>
          </a:xfrm>
          <a:custGeom>
            <a:avLst/>
            <a:gdLst>
              <a:gd name="connsiteX0" fmla="*/ 0 w 2326772"/>
              <a:gd name="connsiteY0" fmla="*/ 0 h 633890"/>
              <a:gd name="connsiteX1" fmla="*/ 1712686 w 2326772"/>
              <a:gd name="connsiteY1" fmla="*/ 522514 h 633890"/>
              <a:gd name="connsiteX2" fmla="*/ 2293257 w 2326772"/>
              <a:gd name="connsiteY2" fmla="*/ 624114 h 633890"/>
              <a:gd name="connsiteX3" fmla="*/ 2206172 w 2326772"/>
              <a:gd name="connsiteY3" fmla="*/ 624114 h 63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772" h="633890">
                <a:moveTo>
                  <a:pt x="0" y="0"/>
                </a:moveTo>
                <a:lnTo>
                  <a:pt x="1712686" y="522514"/>
                </a:lnTo>
                <a:cubicBezTo>
                  <a:pt x="2094896" y="626533"/>
                  <a:pt x="2211009" y="607181"/>
                  <a:pt x="2293257" y="624114"/>
                </a:cubicBezTo>
                <a:cubicBezTo>
                  <a:pt x="2375505" y="641047"/>
                  <a:pt x="2290838" y="632580"/>
                  <a:pt x="2206172" y="624114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2B5803-23A8-407D-0F07-7AD7D7BC3AD3}"/>
              </a:ext>
            </a:extLst>
          </p:cNvPr>
          <p:cNvCxnSpPr/>
          <p:nvPr/>
        </p:nvCxnSpPr>
        <p:spPr>
          <a:xfrm flipH="1">
            <a:off x="8167456" y="2217508"/>
            <a:ext cx="395991" cy="4499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02AB62-BE86-2156-9BAA-CF7F626BC850}"/>
              </a:ext>
            </a:extLst>
          </p:cNvPr>
          <p:cNvSpPr txBox="1"/>
          <p:nvPr/>
        </p:nvSpPr>
        <p:spPr>
          <a:xfrm>
            <a:off x="8483462" y="202733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~b&gt;1500s/mm</a:t>
            </a:r>
            <a:r>
              <a:rPr lang="en-US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DDC29-0E36-243A-CB0A-6FD17656E41D}"/>
              </a:ext>
            </a:extLst>
          </p:cNvPr>
          <p:cNvSpPr txBox="1"/>
          <p:nvPr/>
        </p:nvSpPr>
        <p:spPr>
          <a:xfrm>
            <a:off x="319811" y="4713950"/>
            <a:ext cx="1128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Take home: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Only use b&lt;=1000s/mm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data if your acquisition has b-values&gt;1000s/mm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You can run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dtifit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 FSL to get your tensors. Exact execution steps in GitHub.</a:t>
            </a:r>
            <a:endParaRPr lang="en-US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3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8" grpId="0"/>
      <p:bldP spid="49" grpId="0"/>
      <p:bldP spid="50" grpId="0"/>
      <p:bldP spid="52" grpId="0" animBg="1"/>
      <p:bldP spid="59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3486677" y="-68495"/>
            <a:ext cx="63642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Diffusion Tensor Imaging (DTI)</a:t>
            </a:r>
          </a:p>
        </p:txBody>
      </p:sp>
      <p:sp>
        <p:nvSpPr>
          <p:cNvPr id="222260" name="Text Box 52"/>
          <p:cNvSpPr txBox="1">
            <a:spLocks noChangeArrowheads="1"/>
          </p:cNvSpPr>
          <p:nvPr/>
        </p:nvSpPr>
        <p:spPr bwMode="auto">
          <a:xfrm>
            <a:off x="2277532" y="1919871"/>
            <a:ext cx="36988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Diffusion ellipsoid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285" name="Oval 77"/>
          <p:cNvSpPr>
            <a:spLocks noChangeArrowheads="1"/>
          </p:cNvSpPr>
          <p:nvPr/>
        </p:nvSpPr>
        <p:spPr bwMode="auto">
          <a:xfrm rot="2074646">
            <a:off x="7490882" y="3326394"/>
            <a:ext cx="2792413" cy="1238250"/>
          </a:xfrm>
          <a:prstGeom prst="ellipse">
            <a:avLst/>
          </a:prstGeom>
          <a:gradFill rotWithShape="0">
            <a:gsLst>
              <a:gs pos="0">
                <a:srgbClr val="007676"/>
              </a:gs>
              <a:gs pos="100000">
                <a:srgbClr val="00FFFF"/>
              </a:gs>
            </a:gsLst>
            <a:lin ang="189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86" name="Oval 78"/>
          <p:cNvSpPr>
            <a:spLocks noChangeArrowheads="1"/>
          </p:cNvSpPr>
          <p:nvPr/>
        </p:nvSpPr>
        <p:spPr bwMode="auto">
          <a:xfrm rot="2308150">
            <a:off x="8635469" y="3358145"/>
            <a:ext cx="538162" cy="1139825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87" name="Line 79"/>
          <p:cNvSpPr>
            <a:spLocks noChangeShapeType="1"/>
          </p:cNvSpPr>
          <p:nvPr/>
        </p:nvSpPr>
        <p:spPr bwMode="auto">
          <a:xfrm>
            <a:off x="7690907" y="3148594"/>
            <a:ext cx="2430463" cy="15128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88" name="Line 80"/>
          <p:cNvSpPr>
            <a:spLocks noChangeShapeType="1"/>
          </p:cNvSpPr>
          <p:nvPr/>
        </p:nvSpPr>
        <p:spPr bwMode="auto">
          <a:xfrm flipH="1">
            <a:off x="8564031" y="3494670"/>
            <a:ext cx="681038" cy="879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89" name="Line 81"/>
          <p:cNvSpPr>
            <a:spLocks noChangeShapeType="1"/>
          </p:cNvSpPr>
          <p:nvPr/>
        </p:nvSpPr>
        <p:spPr bwMode="auto">
          <a:xfrm>
            <a:off x="8835494" y="3616908"/>
            <a:ext cx="125412" cy="6175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90" name="Rectangle 82"/>
          <p:cNvSpPr>
            <a:spLocks noChangeArrowheads="1"/>
          </p:cNvSpPr>
          <p:nvPr/>
        </p:nvSpPr>
        <p:spPr bwMode="auto">
          <a:xfrm>
            <a:off x="7260694" y="2888245"/>
            <a:ext cx="501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latin typeface="Symbol" pitchFamily="18" charset="2"/>
              </a:rPr>
              <a:t>l</a:t>
            </a:r>
            <a:r>
              <a:rPr lang="en-US" sz="3600" baseline="-25000">
                <a:latin typeface="Symbol" pitchFamily="18" charset="2"/>
              </a:rPr>
              <a:t>1</a:t>
            </a:r>
            <a:endParaRPr lang="en-US" sz="3600">
              <a:latin typeface="Symbol" pitchFamily="18" charset="2"/>
            </a:endParaRPr>
          </a:p>
        </p:txBody>
      </p:sp>
      <p:sp>
        <p:nvSpPr>
          <p:cNvPr id="222291" name="Rectangle 83"/>
          <p:cNvSpPr>
            <a:spLocks noChangeArrowheads="1"/>
          </p:cNvSpPr>
          <p:nvPr/>
        </p:nvSpPr>
        <p:spPr bwMode="auto">
          <a:xfrm>
            <a:off x="9370517" y="2985987"/>
            <a:ext cx="403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Symbol" pitchFamily="18" charset="2"/>
              </a:rPr>
              <a:t>l</a:t>
            </a:r>
            <a:r>
              <a:rPr lang="en-US" sz="3600" baseline="-25000" dirty="0">
                <a:latin typeface="Symbol" pitchFamily="18" charset="2"/>
              </a:rPr>
              <a:t>2</a:t>
            </a:r>
            <a:endParaRPr lang="en-US" sz="3600" dirty="0">
              <a:latin typeface="Symbol" pitchFamily="18" charset="2"/>
            </a:endParaRPr>
          </a:p>
        </p:txBody>
      </p:sp>
      <p:sp>
        <p:nvSpPr>
          <p:cNvPr id="222292" name="Rectangle 84"/>
          <p:cNvSpPr>
            <a:spLocks noChangeArrowheads="1"/>
          </p:cNvSpPr>
          <p:nvPr/>
        </p:nvSpPr>
        <p:spPr bwMode="auto">
          <a:xfrm>
            <a:off x="8925982" y="4228095"/>
            <a:ext cx="403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Symbol" pitchFamily="18" charset="2"/>
              </a:rPr>
              <a:t>l</a:t>
            </a:r>
            <a:r>
              <a:rPr lang="en-US" sz="3600" baseline="-25000" dirty="0">
                <a:latin typeface="Symbol" pitchFamily="18" charset="2"/>
              </a:rPr>
              <a:t>3</a:t>
            </a:r>
            <a:endParaRPr lang="en-US" sz="3600" dirty="0">
              <a:latin typeface="Symbol" pitchFamily="18" charset="2"/>
            </a:endParaRPr>
          </a:p>
        </p:txBody>
      </p:sp>
      <p:sp>
        <p:nvSpPr>
          <p:cNvPr id="222293" name="Line 85"/>
          <p:cNvSpPr>
            <a:spLocks noChangeShapeType="1"/>
          </p:cNvSpPr>
          <p:nvPr/>
        </p:nvSpPr>
        <p:spPr bwMode="auto">
          <a:xfrm>
            <a:off x="6973357" y="3928057"/>
            <a:ext cx="3800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94" name="Line 86"/>
          <p:cNvSpPr>
            <a:spLocks noChangeShapeType="1"/>
          </p:cNvSpPr>
          <p:nvPr/>
        </p:nvSpPr>
        <p:spPr bwMode="auto">
          <a:xfrm>
            <a:off x="8910106" y="2499307"/>
            <a:ext cx="0" cy="285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95" name="Line 87"/>
          <p:cNvSpPr>
            <a:spLocks noChangeShapeType="1"/>
          </p:cNvSpPr>
          <p:nvPr/>
        </p:nvSpPr>
        <p:spPr bwMode="auto">
          <a:xfrm flipH="1">
            <a:off x="7617882" y="3213682"/>
            <a:ext cx="2582863" cy="1428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96" name="Oval 88"/>
          <p:cNvSpPr>
            <a:spLocks noChangeArrowheads="1"/>
          </p:cNvSpPr>
          <p:nvPr/>
        </p:nvSpPr>
        <p:spPr bwMode="auto">
          <a:xfrm rot="2074646">
            <a:off x="2950632" y="3324808"/>
            <a:ext cx="2841625" cy="1163637"/>
          </a:xfrm>
          <a:prstGeom prst="ellips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97" name="Line 89"/>
          <p:cNvSpPr>
            <a:spLocks noChangeShapeType="1"/>
          </p:cNvSpPr>
          <p:nvPr/>
        </p:nvSpPr>
        <p:spPr bwMode="auto">
          <a:xfrm>
            <a:off x="2455332" y="3928057"/>
            <a:ext cx="3800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98" name="Line 90"/>
          <p:cNvSpPr>
            <a:spLocks noChangeShapeType="1"/>
          </p:cNvSpPr>
          <p:nvPr/>
        </p:nvSpPr>
        <p:spPr bwMode="auto">
          <a:xfrm>
            <a:off x="4392081" y="2499307"/>
            <a:ext cx="0" cy="285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299" name="Line 91"/>
          <p:cNvSpPr>
            <a:spLocks noChangeShapeType="1"/>
          </p:cNvSpPr>
          <p:nvPr/>
        </p:nvSpPr>
        <p:spPr bwMode="auto">
          <a:xfrm flipH="1">
            <a:off x="3101445" y="3213682"/>
            <a:ext cx="2581275" cy="1428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300" name="Line 92"/>
          <p:cNvSpPr>
            <a:spLocks noChangeShapeType="1"/>
          </p:cNvSpPr>
          <p:nvPr/>
        </p:nvSpPr>
        <p:spPr bwMode="auto">
          <a:xfrm>
            <a:off x="3230032" y="3135895"/>
            <a:ext cx="2295525" cy="155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301" name="Line 93"/>
          <p:cNvSpPr>
            <a:spLocks noChangeShapeType="1"/>
          </p:cNvSpPr>
          <p:nvPr/>
        </p:nvSpPr>
        <p:spPr bwMode="auto">
          <a:xfrm>
            <a:off x="3172882" y="3539120"/>
            <a:ext cx="2365375" cy="77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302" name="Line 94"/>
          <p:cNvSpPr>
            <a:spLocks noChangeShapeType="1"/>
          </p:cNvSpPr>
          <p:nvPr/>
        </p:nvSpPr>
        <p:spPr bwMode="auto">
          <a:xfrm>
            <a:off x="3603094" y="3018419"/>
            <a:ext cx="1504950" cy="175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303" name="Line 95"/>
          <p:cNvSpPr>
            <a:spLocks noChangeShapeType="1"/>
          </p:cNvSpPr>
          <p:nvPr/>
        </p:nvSpPr>
        <p:spPr bwMode="auto">
          <a:xfrm>
            <a:off x="4176182" y="3148595"/>
            <a:ext cx="430213" cy="155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304" name="Line 96"/>
          <p:cNvSpPr>
            <a:spLocks noChangeShapeType="1"/>
          </p:cNvSpPr>
          <p:nvPr/>
        </p:nvSpPr>
        <p:spPr bwMode="auto">
          <a:xfrm flipH="1">
            <a:off x="4176182" y="3343857"/>
            <a:ext cx="430213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305" name="Line 97"/>
          <p:cNvSpPr>
            <a:spLocks noChangeShapeType="1"/>
          </p:cNvSpPr>
          <p:nvPr/>
        </p:nvSpPr>
        <p:spPr bwMode="auto">
          <a:xfrm flipV="1">
            <a:off x="3603094" y="3786769"/>
            <a:ext cx="150495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306" name="Line 98"/>
          <p:cNvSpPr>
            <a:spLocks noChangeShapeType="1"/>
          </p:cNvSpPr>
          <p:nvPr/>
        </p:nvSpPr>
        <p:spPr bwMode="auto">
          <a:xfrm>
            <a:off x="3458632" y="3928057"/>
            <a:ext cx="1865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307" name="AutoShape 99"/>
          <p:cNvSpPr>
            <a:spLocks noChangeArrowheads="1"/>
          </p:cNvSpPr>
          <p:nvPr/>
        </p:nvSpPr>
        <p:spPr bwMode="auto">
          <a:xfrm>
            <a:off x="6327244" y="3667708"/>
            <a:ext cx="646112" cy="390525"/>
          </a:xfrm>
          <a:prstGeom prst="rightArrow">
            <a:avLst>
              <a:gd name="adj1" fmla="val 50000"/>
              <a:gd name="adj2" fmla="val 4136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2308" name="Text Box 100"/>
          <p:cNvSpPr txBox="1">
            <a:spLocks noChangeArrowheads="1"/>
          </p:cNvSpPr>
          <p:nvPr/>
        </p:nvSpPr>
        <p:spPr bwMode="auto">
          <a:xfrm>
            <a:off x="5562087" y="4162998"/>
            <a:ext cx="2165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Tensor Calculation</a:t>
            </a:r>
          </a:p>
        </p:txBody>
      </p:sp>
      <p:sp>
        <p:nvSpPr>
          <p:cNvPr id="222311" name="Text Box 103"/>
          <p:cNvSpPr txBox="1">
            <a:spLocks noChangeArrowheads="1"/>
          </p:cNvSpPr>
          <p:nvPr/>
        </p:nvSpPr>
        <p:spPr bwMode="auto">
          <a:xfrm>
            <a:off x="2553757" y="5596520"/>
            <a:ext cx="3711575" cy="847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latin typeface="Arial" charset="0"/>
                <a:ea typeface="ＭＳ Ｐゴシック" pitchFamily="34" charset="-128"/>
              </a:rPr>
              <a:t>Measure diffusion along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latin typeface="Arial" charset="0"/>
                <a:ea typeface="ＭＳ Ｐゴシック" pitchFamily="34" charset="-128"/>
              </a:rPr>
              <a:t>various directions (&gt; 6)</a:t>
            </a:r>
          </a:p>
        </p:txBody>
      </p:sp>
      <p:sp>
        <p:nvSpPr>
          <p:cNvPr id="222315" name="Text Box 107"/>
          <p:cNvSpPr txBox="1">
            <a:spLocks noChangeArrowheads="1"/>
          </p:cNvSpPr>
          <p:nvPr/>
        </p:nvSpPr>
        <p:spPr bwMode="auto">
          <a:xfrm>
            <a:off x="7392457" y="5806070"/>
            <a:ext cx="2900363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latin typeface="Arial" charset="0"/>
                <a:ea typeface="ＭＳ Ｐゴシック" pitchFamily="34" charset="-128"/>
              </a:rPr>
              <a:t>Diffusion ellipsoid</a:t>
            </a:r>
          </a:p>
        </p:txBody>
      </p:sp>
      <p:sp>
        <p:nvSpPr>
          <p:cNvPr id="222316" name="AutoShape 108"/>
          <p:cNvSpPr>
            <a:spLocks noChangeArrowheads="1"/>
          </p:cNvSpPr>
          <p:nvPr/>
        </p:nvSpPr>
        <p:spPr bwMode="auto">
          <a:xfrm>
            <a:off x="6609819" y="5780669"/>
            <a:ext cx="527050" cy="433388"/>
          </a:xfrm>
          <a:prstGeom prst="rightArrow">
            <a:avLst>
              <a:gd name="adj1" fmla="val 39361"/>
              <a:gd name="adj2" fmla="val 59348"/>
            </a:avLst>
          </a:prstGeom>
          <a:solidFill>
            <a:schemeClr val="accent1"/>
          </a:solidFill>
          <a:ln w="5715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673828"/>
              </p:ext>
            </p:extLst>
          </p:nvPr>
        </p:nvGraphicFramePr>
        <p:xfrm>
          <a:off x="6252631" y="253264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631" y="2532644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34732" y="653045"/>
            <a:ext cx="3076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Positive symmetric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baseline="30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order tensor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760196-D9A2-6766-761C-57D4781B2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209" y="551066"/>
            <a:ext cx="3848100" cy="18573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94C570-7A78-1B3D-EF83-6543F98055A1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8BA47C8-E6D6-8245-0A03-3A6FE0D7E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35" name="Slide Number Placeholder 19">
            <a:extLst>
              <a:ext uri="{FF2B5EF4-FFF2-40B4-BE49-F238E27FC236}">
                <a16:creationId xmlns:a16="http://schemas.microsoft.com/office/drawing/2014/main" id="{078C1F5A-0062-5939-D992-616648436918}"/>
              </a:ext>
            </a:extLst>
          </p:cNvPr>
          <p:cNvSpPr txBox="1">
            <a:spLocks/>
          </p:cNvSpPr>
          <p:nvPr/>
        </p:nvSpPr>
        <p:spPr>
          <a:xfrm>
            <a:off x="9448800" y="6472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ooter Placeholder 18">
            <a:extLst>
              <a:ext uri="{FF2B5EF4-FFF2-40B4-BE49-F238E27FC236}">
                <a16:creationId xmlns:a16="http://schemas.microsoft.com/office/drawing/2014/main" id="{63D3B028-8EBA-623A-DBB7-FAF880C5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</p:spTree>
    <p:extLst>
      <p:ext uri="{BB962C8B-B14F-4D97-AF65-F5344CB8AC3E}">
        <p14:creationId xmlns:p14="http://schemas.microsoft.com/office/powerpoint/2010/main" val="108947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0" y="15081"/>
            <a:ext cx="9067800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Contrasts derived from Diffusion Tensor Imaging (DTI)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61455"/>
            <a:ext cx="18859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09" y="1926115"/>
            <a:ext cx="18669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1920568"/>
            <a:ext cx="18954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18462" y="1185748"/>
            <a:ext cx="173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Axial Diffusivity</a:t>
            </a:r>
          </a:p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AxD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l-GR" dirty="0">
                <a:latin typeface="Arial" pitchFamily="34" charset="0"/>
                <a:cs typeface="Arial" pitchFamily="34" charset="0"/>
              </a:rPr>
              <a:t>λ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3803" y="1101810"/>
            <a:ext cx="2142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    Radial Diffusivity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RD = </a:t>
            </a:r>
            <a:r>
              <a:rPr lang="el-GR" dirty="0">
                <a:latin typeface="Arial" pitchFamily="34" charset="0"/>
                <a:cs typeface="Arial" pitchFamily="34" charset="0"/>
              </a:rPr>
              <a:t>λ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+</a:t>
            </a:r>
            <a:r>
              <a:rPr lang="el-GR" dirty="0">
                <a:latin typeface="Arial" pitchFamily="34" charset="0"/>
                <a:cs typeface="Arial" pitchFamily="34" charset="0"/>
              </a:rPr>
              <a:t> λ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          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96507" y="1068637"/>
            <a:ext cx="1848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Mean Diffusivity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MD = </a:t>
            </a:r>
            <a:r>
              <a:rPr lang="el-GR" dirty="0">
                <a:latin typeface="Arial" pitchFamily="34" charset="0"/>
                <a:cs typeface="Arial" pitchFamily="34" charset="0"/>
              </a:rPr>
              <a:t>λ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+ </a:t>
            </a:r>
            <a:r>
              <a:rPr lang="el-GR" dirty="0">
                <a:latin typeface="Arial" pitchFamily="34" charset="0"/>
                <a:cs typeface="Arial" pitchFamily="34" charset="0"/>
              </a:rPr>
              <a:t>λ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+</a:t>
            </a:r>
            <a:r>
              <a:rPr lang="el-GR" dirty="0">
                <a:latin typeface="Arial" pitchFamily="34" charset="0"/>
                <a:cs typeface="Arial" pitchFamily="34" charset="0"/>
              </a:rPr>
              <a:t> λ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          3 </a:t>
            </a:r>
          </a:p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035735" y="1731041"/>
            <a:ext cx="631506" cy="0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8939760" y="1679952"/>
            <a:ext cx="1149577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005806" y="4987205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DTI-based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Tractography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lum contrast="40000"/>
          </a:blip>
          <a:srcRect/>
          <a:stretch>
            <a:fillRect/>
          </a:stretch>
        </p:blipFill>
        <p:spPr bwMode="auto">
          <a:xfrm>
            <a:off x="6643688" y="4496472"/>
            <a:ext cx="2819400" cy="18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4191001" y="4584280"/>
            <a:ext cx="1978427" cy="1729457"/>
            <a:chOff x="5334000" y="1714500"/>
            <a:chExt cx="1581152" cy="1562102"/>
          </a:xfrm>
        </p:grpSpPr>
        <p:sp>
          <p:nvSpPr>
            <p:cNvPr id="14" name="Rectangle 13"/>
            <p:cNvSpPr/>
            <p:nvPr/>
          </p:nvSpPr>
          <p:spPr>
            <a:xfrm>
              <a:off x="5334000" y="1714500"/>
              <a:ext cx="1581152" cy="1562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6" r="9505" b="33518"/>
            <a:stretch/>
          </p:blipFill>
          <p:spPr bwMode="auto">
            <a:xfrm>
              <a:off x="5334000" y="1734373"/>
              <a:ext cx="1581151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9677400" y="5847459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10058400" y="5466459"/>
            <a:ext cx="0" cy="762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9982200" y="5771259"/>
            <a:ext cx="152400" cy="152400"/>
          </a:xfrm>
          <a:prstGeom prst="ellipse">
            <a:avLst/>
          </a:prstGeom>
          <a:solidFill>
            <a:srgbClr val="3333CC"/>
          </a:solidFill>
          <a:ln w="127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4A7BBF-84C5-BE68-8CC6-47A2537EA52C}"/>
              </a:ext>
            </a:extLst>
          </p:cNvPr>
          <p:cNvCxnSpPr>
            <a:cxnSpLocks/>
          </p:cNvCxnSpPr>
          <p:nvPr/>
        </p:nvCxnSpPr>
        <p:spPr>
          <a:xfrm>
            <a:off x="5823505" y="1746961"/>
            <a:ext cx="10618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81EC2A-D63A-B929-6E16-BCD02983A06E}"/>
              </a:ext>
            </a:extLst>
          </p:cNvPr>
          <p:cNvCxnSpPr>
            <a:cxnSpLocks/>
          </p:cNvCxnSpPr>
          <p:nvPr/>
        </p:nvCxnSpPr>
        <p:spPr>
          <a:xfrm>
            <a:off x="8992302" y="1684166"/>
            <a:ext cx="10618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ECF8E11-9BB8-0190-8018-F621BA10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15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68654-6AD7-8FDB-BFE0-7027C97B94A1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7DD538-10F3-9771-F4B9-BA3CC4C5CF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28" name="Slide Number Placeholder 19">
            <a:extLst>
              <a:ext uri="{FF2B5EF4-FFF2-40B4-BE49-F238E27FC236}">
                <a16:creationId xmlns:a16="http://schemas.microsoft.com/office/drawing/2014/main" id="{F55117D3-12BF-0F39-8D04-CB8CFA64FF5C}"/>
              </a:ext>
            </a:extLst>
          </p:cNvPr>
          <p:cNvSpPr txBox="1">
            <a:spLocks/>
          </p:cNvSpPr>
          <p:nvPr/>
        </p:nvSpPr>
        <p:spPr>
          <a:xfrm>
            <a:off x="9448800" y="6472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ooter Placeholder 18">
            <a:extLst>
              <a:ext uri="{FF2B5EF4-FFF2-40B4-BE49-F238E27FC236}">
                <a16:creationId xmlns:a16="http://schemas.microsoft.com/office/drawing/2014/main" id="{02A7723B-4714-748D-5B89-5DA04C7C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</p:spTree>
    <p:extLst>
      <p:ext uri="{BB962C8B-B14F-4D97-AF65-F5344CB8AC3E}">
        <p14:creationId xmlns:p14="http://schemas.microsoft.com/office/powerpoint/2010/main" val="174999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57CC9-C696-B338-D1EC-66F1C1671826}"/>
              </a:ext>
            </a:extLst>
          </p:cNvPr>
          <p:cNvSpPr txBox="1"/>
          <p:nvPr/>
        </p:nvSpPr>
        <p:spPr>
          <a:xfrm>
            <a:off x="238351" y="161340"/>
            <a:ext cx="398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22F27-CFFD-A9A2-B51E-45C83674465F}"/>
              </a:ext>
            </a:extLst>
          </p:cNvPr>
          <p:cNvSpPr txBox="1"/>
          <p:nvPr/>
        </p:nvSpPr>
        <p:spPr>
          <a:xfrm>
            <a:off x="238351" y="845062"/>
            <a:ext cx="11778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Diffusion MRI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Artifacts and their corrected in preprocessing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Groupwise analysis consideration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DKI, NODDI, etc.…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outside the brain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pic>
        <p:nvPicPr>
          <p:cNvPr id="3" name="Picture 2" descr="A qr code with a few squares&#10;&#10;Description automatically generated">
            <a:extLst>
              <a:ext uri="{FF2B5EF4-FFF2-40B4-BE49-F238E27FC236}">
                <a16:creationId xmlns:a16="http://schemas.microsoft.com/office/drawing/2014/main" id="{DACE8CE0-BB28-C1E1-C83E-C20E35AD9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65" y="447128"/>
            <a:ext cx="4117805" cy="41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653F346-4EDD-F4A0-E123-6EA9902DD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5" y="15081"/>
            <a:ext cx="1187211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Run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voxelwise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statistics to answer your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A6B97-CA3C-87B2-AB76-29064DCBEEB2}"/>
              </a:ext>
            </a:extLst>
          </p:cNvPr>
          <p:cNvSpPr txBox="1"/>
          <p:nvPr/>
        </p:nvSpPr>
        <p:spPr>
          <a:xfrm>
            <a:off x="292100" y="612131"/>
            <a:ext cx="117030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TBSS: Tract Based Spatial Statistics in FSL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Follow the steps outlined: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https://fsl.fmrib.ox.ac.uk/fsl/fslwiki/TBSS/UserGuide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TBSS uses intensity based registration which may not prove very sensitive to detecting differences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DTI-TK: Tensor Based Registration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Follow the steps outlined: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https://dti-tk.sourceforge.net/pmwiki/pmwiki.php?n=Documentation.HomePage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them run TBSS on this tensor registered file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33706-B041-7FC5-392B-56431B18FF19}"/>
              </a:ext>
            </a:extLst>
          </p:cNvPr>
          <p:cNvSpPr txBox="1"/>
          <p:nvPr/>
        </p:nvSpPr>
        <p:spPr>
          <a:xfrm>
            <a:off x="9939130" y="6169186"/>
            <a:ext cx="2252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Atkinson-Clement et al., 2017</a:t>
            </a:r>
          </a:p>
        </p:txBody>
      </p:sp>
      <p:pic>
        <p:nvPicPr>
          <p:cNvPr id="4" name="Picture 2" descr="Fig. 2">
            <a:extLst>
              <a:ext uri="{FF2B5EF4-FFF2-40B4-BE49-F238E27FC236}">
                <a16:creationId xmlns:a16="http://schemas.microsoft.com/office/drawing/2014/main" id="{4A334E72-47D9-5BE5-FE45-053467F69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520861"/>
            <a:ext cx="75247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012F9A-92FC-8C7F-B592-62B5AF8FC786}"/>
              </a:ext>
            </a:extLst>
          </p:cNvPr>
          <p:cNvSpPr txBox="1">
            <a:spLocks/>
          </p:cNvSpPr>
          <p:nvPr/>
        </p:nvSpPr>
        <p:spPr>
          <a:xfrm>
            <a:off x="942006" y="-25120"/>
            <a:ext cx="10515600" cy="40314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32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66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9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931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 changes in PD</a:t>
            </a:r>
            <a:endParaRPr lang="en-US" sz="3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7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7CFF0E-F3EB-820F-105A-E385BF693378}"/>
              </a:ext>
            </a:extLst>
          </p:cNvPr>
          <p:cNvSpPr txBox="1"/>
          <p:nvPr/>
        </p:nvSpPr>
        <p:spPr>
          <a:xfrm>
            <a:off x="10726527" y="6186522"/>
            <a:ext cx="1462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Mishra et al., 2019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70B0AB-4DA0-1D47-1CBC-AFA3E8F05C9D}"/>
              </a:ext>
            </a:extLst>
          </p:cNvPr>
          <p:cNvSpPr txBox="1">
            <a:spLocks/>
          </p:cNvSpPr>
          <p:nvPr/>
        </p:nvSpPr>
        <p:spPr>
          <a:xfrm>
            <a:off x="942006" y="199062"/>
            <a:ext cx="10515600" cy="40314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32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66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9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931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 changes correlated with disease in PD</a:t>
            </a:r>
            <a:endParaRPr lang="en-US" sz="3600" kern="0" dirty="0">
              <a:solidFill>
                <a:schemeClr val="tx1"/>
              </a:solidFill>
            </a:endParaRPr>
          </a:p>
        </p:txBody>
      </p:sp>
      <p:pic>
        <p:nvPicPr>
          <p:cNvPr id="7" name="Picture 2" descr="Fig. 1">
            <a:extLst>
              <a:ext uri="{FF2B5EF4-FFF2-40B4-BE49-F238E27FC236}">
                <a16:creationId xmlns:a16="http://schemas.microsoft.com/office/drawing/2014/main" id="{6421A8F4-9B6D-12A5-1CA0-E3742918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9" y="869121"/>
            <a:ext cx="10820982" cy="51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08868CD-E28F-73DB-C96F-8E7195EF1242}"/>
              </a:ext>
            </a:extLst>
          </p:cNvPr>
          <p:cNvSpPr txBox="1"/>
          <p:nvPr/>
        </p:nvSpPr>
        <p:spPr>
          <a:xfrm>
            <a:off x="502589" y="1305342"/>
            <a:ext cx="111872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Hands on analysis of conventional and advanced diffusion weighted MRI in the </a:t>
            </a:r>
            <a:r>
              <a:rPr lang="en-US" sz="44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brain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sz="4400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5D4A4E-A7E9-2AD1-6153-C05F0066EEB1}"/>
              </a:ext>
            </a:extLst>
          </p:cNvPr>
          <p:cNvSpPr txBox="1"/>
          <p:nvPr/>
        </p:nvSpPr>
        <p:spPr>
          <a:xfrm>
            <a:off x="6898843" y="4338857"/>
            <a:ext cx="4903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Virendra R. Mishra, Ph.D.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Associate Professor, Department of Radiology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University of Alabama at Birmingham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86751-DC09-C1DF-A4E4-1BF55FB0D59E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DADCA9C-921A-FCCD-0BC0-B521C13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26" name="Slide Number Placeholder 19">
            <a:extLst>
              <a:ext uri="{FF2B5EF4-FFF2-40B4-BE49-F238E27FC236}">
                <a16:creationId xmlns:a16="http://schemas.microsoft.com/office/drawing/2014/main" id="{A422299F-3384-7661-2142-414F7906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4853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E9DF1F30-B96E-2C54-5736-DEE72164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AC643-46A7-B54E-595E-376F36D5EC10}"/>
              </a:ext>
            </a:extLst>
          </p:cNvPr>
          <p:cNvSpPr txBox="1"/>
          <p:nvPr/>
        </p:nvSpPr>
        <p:spPr>
          <a:xfrm>
            <a:off x="502589" y="4338857"/>
            <a:ext cx="4339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Sonal Krishnan, M. D.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Associate Director, Body and GI Imaging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Medanta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Hospital, India</a:t>
            </a:r>
          </a:p>
        </p:txBody>
      </p:sp>
    </p:spTree>
    <p:extLst>
      <p:ext uri="{BB962C8B-B14F-4D97-AF65-F5344CB8AC3E}">
        <p14:creationId xmlns:p14="http://schemas.microsoft.com/office/powerpoint/2010/main" val="234433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F2FDB27-44A6-5F47-74E6-83F4B7B1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5" y="15081"/>
            <a:ext cx="1187211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Run nonparametric statistics in FSL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F29CA-E3D4-2D15-8756-79D2E6D706CD}"/>
              </a:ext>
            </a:extLst>
          </p:cNvPr>
          <p:cNvSpPr txBox="1"/>
          <p:nvPr/>
        </p:nvSpPr>
        <p:spPr>
          <a:xfrm>
            <a:off x="307975" y="825500"/>
            <a:ext cx="11576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Either run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randomise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FSL</a:t>
            </a:r>
          </a:p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randomise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-i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your_DWI_contrast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your_desired_output_prefix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-d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design.mat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-t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design.con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-m typically_your_denoised_eddy_corrected_brain_mask_derived_from_b0 -n 500 –T</a:t>
            </a:r>
          </a:p>
          <a:p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2) You may also run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palm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/Octave if you want to dig deeper into some complex analysis.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Execution steps in GitHub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0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57CC9-C696-B338-D1EC-66F1C1671826}"/>
              </a:ext>
            </a:extLst>
          </p:cNvPr>
          <p:cNvSpPr txBox="1"/>
          <p:nvPr/>
        </p:nvSpPr>
        <p:spPr>
          <a:xfrm>
            <a:off x="238351" y="161340"/>
            <a:ext cx="398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22F27-CFFD-A9A2-B51E-45C83674465F}"/>
              </a:ext>
            </a:extLst>
          </p:cNvPr>
          <p:cNvSpPr txBox="1"/>
          <p:nvPr/>
        </p:nvSpPr>
        <p:spPr>
          <a:xfrm>
            <a:off x="238351" y="845062"/>
            <a:ext cx="11778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Diffusion MRI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Artifacts and their corrected in preprocessing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Groupwise analysis consideration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DKI, NODDI, etc.…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outside the brain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pic>
        <p:nvPicPr>
          <p:cNvPr id="3" name="Picture 2" descr="A qr code with a few squares&#10;&#10;Description automatically generated">
            <a:extLst>
              <a:ext uri="{FF2B5EF4-FFF2-40B4-BE49-F238E27FC236}">
                <a16:creationId xmlns:a16="http://schemas.microsoft.com/office/drawing/2014/main" id="{59E2B861-3182-3270-9ADD-C6EAE8425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65" y="453952"/>
            <a:ext cx="4117805" cy="41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5D9EE-B3B1-4E5C-BD8F-591C6A3F80A9}"/>
              </a:ext>
            </a:extLst>
          </p:cNvPr>
          <p:cNvSpPr txBox="1"/>
          <p:nvPr/>
        </p:nvSpPr>
        <p:spPr>
          <a:xfrm>
            <a:off x="410365" y="0"/>
            <a:ext cx="11658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Arial" charset="0"/>
                <a:ea typeface="ＭＳ Ｐゴシック" charset="-128"/>
              </a:rPr>
              <a:t>Additionally, brain voxels can contain cells or macromolecules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4A099-D6A2-DCF5-3348-A250CEE359A3}"/>
              </a:ext>
            </a:extLst>
          </p:cNvPr>
          <p:cNvSpPr/>
          <p:nvPr/>
        </p:nvSpPr>
        <p:spPr bwMode="auto">
          <a:xfrm>
            <a:off x="1130578" y="1041720"/>
            <a:ext cx="4080388" cy="590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Gray Matter (GM) /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8D671-850B-EE36-73D8-A778E4567D95}"/>
              </a:ext>
            </a:extLst>
          </p:cNvPr>
          <p:cNvSpPr/>
          <p:nvPr/>
        </p:nvSpPr>
        <p:spPr bwMode="auto">
          <a:xfrm>
            <a:off x="1096165" y="3023170"/>
            <a:ext cx="4114801" cy="5039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GM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F4235-326B-8753-C02E-770675788B38}"/>
              </a:ext>
            </a:extLst>
          </p:cNvPr>
          <p:cNvSpPr txBox="1"/>
          <p:nvPr/>
        </p:nvSpPr>
        <p:spPr>
          <a:xfrm>
            <a:off x="10862790" y="6182149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Assaf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et al, 2004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4CBC06-86C5-5330-E52E-72F821F2DB5E}"/>
              </a:ext>
            </a:extLst>
          </p:cNvPr>
          <p:cNvSpPr/>
          <p:nvPr/>
        </p:nvSpPr>
        <p:spPr bwMode="auto">
          <a:xfrm>
            <a:off x="5568921" y="908985"/>
            <a:ext cx="1828800" cy="1047135"/>
          </a:xfrm>
          <a:prstGeom prst="rect">
            <a:avLst/>
          </a:prstGeom>
          <a:solidFill>
            <a:schemeClr val="tx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Isotropic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unrestricted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7DA3F-FB27-6EC9-C121-ED5B00599A41}"/>
              </a:ext>
            </a:extLst>
          </p:cNvPr>
          <p:cNvSpPr/>
          <p:nvPr/>
        </p:nvSpPr>
        <p:spPr bwMode="auto">
          <a:xfrm>
            <a:off x="5586435" y="2765324"/>
            <a:ext cx="1828800" cy="1019596"/>
          </a:xfrm>
          <a:prstGeom prst="rect">
            <a:avLst/>
          </a:prstGeom>
          <a:solidFill>
            <a:schemeClr val="tx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Isotropic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restricted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536C57-5C6E-912E-8B86-75201EADDE29}"/>
              </a:ext>
            </a:extLst>
          </p:cNvPr>
          <p:cNvSpPr/>
          <p:nvPr/>
        </p:nvSpPr>
        <p:spPr bwMode="auto">
          <a:xfrm>
            <a:off x="5633622" y="4722670"/>
            <a:ext cx="1811286" cy="1066800"/>
          </a:xfrm>
          <a:prstGeom prst="rect">
            <a:avLst/>
          </a:prstGeom>
          <a:solidFill>
            <a:schemeClr val="tx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Anisotropic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Hindered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93D99-9AD3-603D-8239-31346D329282}"/>
              </a:ext>
            </a:extLst>
          </p:cNvPr>
          <p:cNvSpPr/>
          <p:nvPr/>
        </p:nvSpPr>
        <p:spPr bwMode="auto">
          <a:xfrm>
            <a:off x="1254668" y="5004118"/>
            <a:ext cx="4114801" cy="5039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Coherent 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841F53-19DA-6C73-E6D7-9140FD2F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365" y="756277"/>
            <a:ext cx="1476375" cy="1352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93928-39D5-19D8-9AC1-155072D16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91" y="2556117"/>
            <a:ext cx="1476375" cy="13049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506528-DC1D-68B8-3760-6C9E41D3C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214" y="4308333"/>
            <a:ext cx="15906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0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A228-89CF-ADED-F788-F104CAD78EC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06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Free-Water Corrected Diffusion Tensor Imaging (FW-DTI)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526406-80EC-D181-5C63-620C950FCE42}"/>
                  </a:ext>
                </a:extLst>
              </p:cNvPr>
              <p:cNvSpPr txBox="1"/>
              <p:nvPr/>
            </p:nvSpPr>
            <p:spPr>
              <a:xfrm>
                <a:off x="5071097" y="1089683"/>
                <a:ext cx="3992055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𝒊𝒔𝒐</m:t>
                          </m:r>
                        </m:sub>
                      </m:sSub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𝒊𝒔𝒐</m:t>
                              </m:r>
                            </m:sub>
                          </m:sSub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𝒊𝒔𝒐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𝒃𝑫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526406-80EC-D181-5C63-620C950FC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97" y="1089683"/>
                <a:ext cx="3992055" cy="722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652F11-168F-5AEE-671D-CB8355615CD0}"/>
                  </a:ext>
                </a:extLst>
              </p:cNvPr>
              <p:cNvSpPr txBox="1"/>
              <p:nvPr/>
            </p:nvSpPr>
            <p:spPr>
              <a:xfrm>
                <a:off x="3068125" y="1095788"/>
                <a:ext cx="1382366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𝐛𝐃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652F11-168F-5AEE-671D-CB8355615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125" y="1095788"/>
                <a:ext cx="1382366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6">
            <a:extLst>
              <a:ext uri="{FF2B5EF4-FFF2-40B4-BE49-F238E27FC236}">
                <a16:creationId xmlns:a16="http://schemas.microsoft.com/office/drawing/2014/main" id="{9249CECD-14F5-8BCB-77A9-41432B6F5268}"/>
              </a:ext>
            </a:extLst>
          </p:cNvPr>
          <p:cNvSpPr/>
          <p:nvPr/>
        </p:nvSpPr>
        <p:spPr>
          <a:xfrm>
            <a:off x="4450491" y="1324441"/>
            <a:ext cx="483471" cy="252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75AB79-5C57-6CBC-1D87-0482633CF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19" y="2144569"/>
            <a:ext cx="1800225" cy="2514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AB4DCA-23C3-90FC-6E63-ED3213CB4F5F}"/>
              </a:ext>
            </a:extLst>
          </p:cNvPr>
          <p:cNvSpPr txBox="1"/>
          <p:nvPr/>
        </p:nvSpPr>
        <p:spPr>
          <a:xfrm>
            <a:off x="1182660" y="182509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Free-water 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iso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C3F53E-7D50-F4F9-D3ED-61A78C21F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353" y="2144569"/>
            <a:ext cx="1775012" cy="2514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1B59B5-FAA1-DB01-1DD6-98C0ED13CD75}"/>
              </a:ext>
            </a:extLst>
          </p:cNvPr>
          <p:cNvSpPr txBox="1"/>
          <p:nvPr/>
        </p:nvSpPr>
        <p:spPr>
          <a:xfrm>
            <a:off x="3100621" y="1811997"/>
            <a:ext cx="19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iso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-corrected AxD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E1E41E4-BECB-96AC-9C5C-E5FAFC539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974" y="2144569"/>
            <a:ext cx="1818861" cy="2514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1FB30C-3BF1-DC2E-8298-8418D194E631}"/>
              </a:ext>
            </a:extLst>
          </p:cNvPr>
          <p:cNvSpPr txBox="1"/>
          <p:nvPr/>
        </p:nvSpPr>
        <p:spPr>
          <a:xfrm>
            <a:off x="5202592" y="1819871"/>
            <a:ext cx="18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iso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-corrected RD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F8BAC9-1DDB-6825-F7C8-55C8505881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44" y="2144569"/>
            <a:ext cx="1752600" cy="2514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992517-87CF-3702-7CBB-B33F646BE145}"/>
              </a:ext>
            </a:extLst>
          </p:cNvPr>
          <p:cNvSpPr txBox="1"/>
          <p:nvPr/>
        </p:nvSpPr>
        <p:spPr>
          <a:xfrm>
            <a:off x="7201908" y="181987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iso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-corrected MD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101F7A-3E82-BDAE-9913-48B953E874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1653" y="2149331"/>
            <a:ext cx="1809750" cy="25050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8A66E6-8F36-07EA-82E4-F91DFCFFF2B2}"/>
              </a:ext>
            </a:extLst>
          </p:cNvPr>
          <p:cNvSpPr txBox="1"/>
          <p:nvPr/>
        </p:nvSpPr>
        <p:spPr>
          <a:xfrm>
            <a:off x="9265311" y="1811997"/>
            <a:ext cx="18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iso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-corrected FA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C2936F-DC2D-9321-EB29-487E0DF26EFB}"/>
              </a:ext>
            </a:extLst>
          </p:cNvPr>
          <p:cNvSpPr txBox="1"/>
          <p:nvPr/>
        </p:nvSpPr>
        <p:spPr>
          <a:xfrm>
            <a:off x="432455" y="4814943"/>
            <a:ext cx="1145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nonlinear fitting, at least 2 b-values dMRI data is required, both should be less than or equal to  1000s/mm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your eddy corrected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https://dipy.org/documentation/0.16.0./examples_built/reconst_fwdti/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48F899-CD49-B0FC-8A3D-B1E863892243}"/>
              </a:ext>
            </a:extLst>
          </p:cNvPr>
          <p:cNvSpPr txBox="1"/>
          <p:nvPr/>
        </p:nvSpPr>
        <p:spPr>
          <a:xfrm>
            <a:off x="10536108" y="6186522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Pasternak et al, 2009</a:t>
            </a:r>
          </a:p>
        </p:txBody>
      </p:sp>
    </p:spTree>
    <p:extLst>
      <p:ext uri="{BB962C8B-B14F-4D97-AF65-F5344CB8AC3E}">
        <p14:creationId xmlns:p14="http://schemas.microsoft.com/office/powerpoint/2010/main" val="5655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3969F-9086-9420-5A49-012D854132A9}"/>
              </a:ext>
            </a:extLst>
          </p:cNvPr>
          <p:cNvSpPr txBox="1"/>
          <p:nvPr/>
        </p:nvSpPr>
        <p:spPr>
          <a:xfrm>
            <a:off x="422787" y="113766"/>
            <a:ext cx="11658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charset="0"/>
                <a:ea typeface="ＭＳ Ｐゴシック" charset="-128"/>
              </a:rPr>
              <a:t>And there is intra-axonal water diffusion too!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12A9-189C-3350-92DC-06DFC350EA1A}"/>
              </a:ext>
            </a:extLst>
          </p:cNvPr>
          <p:cNvSpPr/>
          <p:nvPr/>
        </p:nvSpPr>
        <p:spPr bwMode="auto">
          <a:xfrm>
            <a:off x="1482213" y="1172692"/>
            <a:ext cx="4080388" cy="590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Gray Matter (GM) /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E82E68-5B0B-8DD4-DE5A-404CDC17F277}"/>
              </a:ext>
            </a:extLst>
          </p:cNvPr>
          <p:cNvSpPr/>
          <p:nvPr/>
        </p:nvSpPr>
        <p:spPr bwMode="auto">
          <a:xfrm>
            <a:off x="1447800" y="3154142"/>
            <a:ext cx="4114801" cy="5039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GM 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44898D-D528-2D1A-49FE-DDB00903603B}"/>
              </a:ext>
            </a:extLst>
          </p:cNvPr>
          <p:cNvSpPr/>
          <p:nvPr/>
        </p:nvSpPr>
        <p:spPr bwMode="auto">
          <a:xfrm>
            <a:off x="5920556" y="1039957"/>
            <a:ext cx="1828800" cy="1047135"/>
          </a:xfrm>
          <a:prstGeom prst="rect">
            <a:avLst/>
          </a:prstGeom>
          <a:solidFill>
            <a:schemeClr val="tx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Isotropic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unrestricted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DBBE5D-164B-A90A-379C-338447489DCE}"/>
              </a:ext>
            </a:extLst>
          </p:cNvPr>
          <p:cNvSpPr/>
          <p:nvPr/>
        </p:nvSpPr>
        <p:spPr bwMode="auto">
          <a:xfrm>
            <a:off x="5938070" y="2896296"/>
            <a:ext cx="1828800" cy="1019596"/>
          </a:xfrm>
          <a:prstGeom prst="rect">
            <a:avLst/>
          </a:prstGeom>
          <a:solidFill>
            <a:schemeClr val="tx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Isotropic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restricted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EA0B0A-AE0E-FC01-DDD1-F8D3C3F441DD}"/>
              </a:ext>
            </a:extLst>
          </p:cNvPr>
          <p:cNvSpPr/>
          <p:nvPr/>
        </p:nvSpPr>
        <p:spPr bwMode="auto">
          <a:xfrm>
            <a:off x="5985257" y="4853642"/>
            <a:ext cx="1811286" cy="1272050"/>
          </a:xfrm>
          <a:prstGeom prst="rect">
            <a:avLst/>
          </a:prstGeom>
          <a:solidFill>
            <a:schemeClr val="tx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Anisotropic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Hindered and Restricted diffusion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818E9C-463E-958B-5BE1-63B6DF92C5BC}"/>
              </a:ext>
            </a:extLst>
          </p:cNvPr>
          <p:cNvSpPr/>
          <p:nvPr/>
        </p:nvSpPr>
        <p:spPr bwMode="auto">
          <a:xfrm>
            <a:off x="1606303" y="5135090"/>
            <a:ext cx="4114801" cy="5039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53EED64-DD60-9AB2-E0D7-A4594E177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887249"/>
            <a:ext cx="1476375" cy="13525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3D6EFD-A45A-BD39-CF4A-B00B62F20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626" y="2687089"/>
            <a:ext cx="1476375" cy="1304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A446E2-180A-6C20-B6BC-CC38767B1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49" y="4439305"/>
            <a:ext cx="1590675" cy="1895475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0ECB2D32-8CC6-3A7A-BE36-72A82DBDE9E5}"/>
              </a:ext>
            </a:extLst>
          </p:cNvPr>
          <p:cNvSpPr/>
          <p:nvPr/>
        </p:nvSpPr>
        <p:spPr bwMode="auto">
          <a:xfrm>
            <a:off x="8585200" y="4947767"/>
            <a:ext cx="1298575" cy="1330325"/>
          </a:xfrm>
          <a:custGeom>
            <a:avLst/>
            <a:gdLst>
              <a:gd name="connsiteX0" fmla="*/ 0 w 1298575"/>
              <a:gd name="connsiteY0" fmla="*/ 1330325 h 1330325"/>
              <a:gd name="connsiteX1" fmla="*/ 3175 w 1298575"/>
              <a:gd name="connsiteY1" fmla="*/ 1311275 h 1330325"/>
              <a:gd name="connsiteX2" fmla="*/ 9525 w 1298575"/>
              <a:gd name="connsiteY2" fmla="*/ 1276350 h 1330325"/>
              <a:gd name="connsiteX3" fmla="*/ 15875 w 1298575"/>
              <a:gd name="connsiteY3" fmla="*/ 1257300 h 1330325"/>
              <a:gd name="connsiteX4" fmla="*/ 19050 w 1298575"/>
              <a:gd name="connsiteY4" fmla="*/ 1247775 h 1330325"/>
              <a:gd name="connsiteX5" fmla="*/ 34925 w 1298575"/>
              <a:gd name="connsiteY5" fmla="*/ 1263650 h 1330325"/>
              <a:gd name="connsiteX6" fmla="*/ 73025 w 1298575"/>
              <a:gd name="connsiteY6" fmla="*/ 1254125 h 1330325"/>
              <a:gd name="connsiteX7" fmla="*/ 98425 w 1298575"/>
              <a:gd name="connsiteY7" fmla="*/ 1250950 h 1330325"/>
              <a:gd name="connsiteX8" fmla="*/ 101600 w 1298575"/>
              <a:gd name="connsiteY8" fmla="*/ 1171575 h 1330325"/>
              <a:gd name="connsiteX9" fmla="*/ 88900 w 1298575"/>
              <a:gd name="connsiteY9" fmla="*/ 1168400 h 1330325"/>
              <a:gd name="connsiteX10" fmla="*/ 69850 w 1298575"/>
              <a:gd name="connsiteY10" fmla="*/ 1171575 h 1330325"/>
              <a:gd name="connsiteX11" fmla="*/ 60325 w 1298575"/>
              <a:gd name="connsiteY11" fmla="*/ 1177925 h 1330325"/>
              <a:gd name="connsiteX12" fmla="*/ 142875 w 1298575"/>
              <a:gd name="connsiteY12" fmla="*/ 1181100 h 1330325"/>
              <a:gd name="connsiteX13" fmla="*/ 130175 w 1298575"/>
              <a:gd name="connsiteY13" fmla="*/ 1193800 h 1330325"/>
              <a:gd name="connsiteX14" fmla="*/ 120650 w 1298575"/>
              <a:gd name="connsiteY14" fmla="*/ 1196975 h 1330325"/>
              <a:gd name="connsiteX15" fmla="*/ 104775 w 1298575"/>
              <a:gd name="connsiteY15" fmla="*/ 1206500 h 1330325"/>
              <a:gd name="connsiteX16" fmla="*/ 69850 w 1298575"/>
              <a:gd name="connsiteY16" fmla="*/ 1219200 h 1330325"/>
              <a:gd name="connsiteX17" fmla="*/ 76200 w 1298575"/>
              <a:gd name="connsiteY17" fmla="*/ 1206500 h 1330325"/>
              <a:gd name="connsiteX18" fmla="*/ 79375 w 1298575"/>
              <a:gd name="connsiteY18" fmla="*/ 1193800 h 1330325"/>
              <a:gd name="connsiteX19" fmla="*/ 95250 w 1298575"/>
              <a:gd name="connsiteY19" fmla="*/ 1174750 h 1330325"/>
              <a:gd name="connsiteX20" fmla="*/ 107950 w 1298575"/>
              <a:gd name="connsiteY20" fmla="*/ 1171575 h 1330325"/>
              <a:gd name="connsiteX21" fmla="*/ 123825 w 1298575"/>
              <a:gd name="connsiteY21" fmla="*/ 1165225 h 1330325"/>
              <a:gd name="connsiteX22" fmla="*/ 142875 w 1298575"/>
              <a:gd name="connsiteY22" fmla="*/ 1158875 h 1330325"/>
              <a:gd name="connsiteX23" fmla="*/ 152400 w 1298575"/>
              <a:gd name="connsiteY23" fmla="*/ 1149350 h 1330325"/>
              <a:gd name="connsiteX24" fmla="*/ 158750 w 1298575"/>
              <a:gd name="connsiteY24" fmla="*/ 1133475 h 1330325"/>
              <a:gd name="connsiteX25" fmla="*/ 193675 w 1298575"/>
              <a:gd name="connsiteY25" fmla="*/ 1123950 h 1330325"/>
              <a:gd name="connsiteX26" fmla="*/ 215900 w 1298575"/>
              <a:gd name="connsiteY26" fmla="*/ 1117600 h 1330325"/>
              <a:gd name="connsiteX27" fmla="*/ 225425 w 1298575"/>
              <a:gd name="connsiteY27" fmla="*/ 1114425 h 1330325"/>
              <a:gd name="connsiteX28" fmla="*/ 238125 w 1298575"/>
              <a:gd name="connsiteY28" fmla="*/ 1111250 h 1330325"/>
              <a:gd name="connsiteX29" fmla="*/ 228600 w 1298575"/>
              <a:gd name="connsiteY29" fmla="*/ 1073150 h 1330325"/>
              <a:gd name="connsiteX30" fmla="*/ 222250 w 1298575"/>
              <a:gd name="connsiteY30" fmla="*/ 1054100 h 1330325"/>
              <a:gd name="connsiteX31" fmla="*/ 165100 w 1298575"/>
              <a:gd name="connsiteY31" fmla="*/ 1057275 h 1330325"/>
              <a:gd name="connsiteX32" fmla="*/ 155575 w 1298575"/>
              <a:gd name="connsiteY32" fmla="*/ 1060450 h 1330325"/>
              <a:gd name="connsiteX33" fmla="*/ 152400 w 1298575"/>
              <a:gd name="connsiteY33" fmla="*/ 1069975 h 1330325"/>
              <a:gd name="connsiteX34" fmla="*/ 250825 w 1298575"/>
              <a:gd name="connsiteY34" fmla="*/ 1076325 h 1330325"/>
              <a:gd name="connsiteX35" fmla="*/ 276225 w 1298575"/>
              <a:gd name="connsiteY35" fmla="*/ 1063625 h 1330325"/>
              <a:gd name="connsiteX36" fmla="*/ 298450 w 1298575"/>
              <a:gd name="connsiteY36" fmla="*/ 1057275 h 1330325"/>
              <a:gd name="connsiteX37" fmla="*/ 301625 w 1298575"/>
              <a:gd name="connsiteY37" fmla="*/ 1028700 h 1330325"/>
              <a:gd name="connsiteX38" fmla="*/ 295275 w 1298575"/>
              <a:gd name="connsiteY38" fmla="*/ 1009650 h 1330325"/>
              <a:gd name="connsiteX39" fmla="*/ 257175 w 1298575"/>
              <a:gd name="connsiteY39" fmla="*/ 1006475 h 1330325"/>
              <a:gd name="connsiteX40" fmla="*/ 263525 w 1298575"/>
              <a:gd name="connsiteY40" fmla="*/ 996950 h 1330325"/>
              <a:gd name="connsiteX41" fmla="*/ 273050 w 1298575"/>
              <a:gd name="connsiteY41" fmla="*/ 990600 h 1330325"/>
              <a:gd name="connsiteX42" fmla="*/ 301625 w 1298575"/>
              <a:gd name="connsiteY42" fmla="*/ 977900 h 1330325"/>
              <a:gd name="connsiteX43" fmla="*/ 320675 w 1298575"/>
              <a:gd name="connsiteY43" fmla="*/ 974725 h 1330325"/>
              <a:gd name="connsiteX44" fmla="*/ 330200 w 1298575"/>
              <a:gd name="connsiteY44" fmla="*/ 971550 h 1330325"/>
              <a:gd name="connsiteX45" fmla="*/ 320675 w 1298575"/>
              <a:gd name="connsiteY45" fmla="*/ 968375 h 1330325"/>
              <a:gd name="connsiteX46" fmla="*/ 323850 w 1298575"/>
              <a:gd name="connsiteY46" fmla="*/ 958850 h 1330325"/>
              <a:gd name="connsiteX47" fmla="*/ 342900 w 1298575"/>
              <a:gd name="connsiteY47" fmla="*/ 946150 h 1330325"/>
              <a:gd name="connsiteX48" fmla="*/ 336550 w 1298575"/>
              <a:gd name="connsiteY48" fmla="*/ 965200 h 1330325"/>
              <a:gd name="connsiteX49" fmla="*/ 330200 w 1298575"/>
              <a:gd name="connsiteY49" fmla="*/ 974725 h 1330325"/>
              <a:gd name="connsiteX50" fmla="*/ 339725 w 1298575"/>
              <a:gd name="connsiteY50" fmla="*/ 977900 h 1330325"/>
              <a:gd name="connsiteX51" fmla="*/ 381000 w 1298575"/>
              <a:gd name="connsiteY51" fmla="*/ 962025 h 1330325"/>
              <a:gd name="connsiteX52" fmla="*/ 390525 w 1298575"/>
              <a:gd name="connsiteY52" fmla="*/ 942975 h 1330325"/>
              <a:gd name="connsiteX53" fmla="*/ 396875 w 1298575"/>
              <a:gd name="connsiteY53" fmla="*/ 901700 h 1330325"/>
              <a:gd name="connsiteX54" fmla="*/ 403225 w 1298575"/>
              <a:gd name="connsiteY54" fmla="*/ 876300 h 1330325"/>
              <a:gd name="connsiteX55" fmla="*/ 434975 w 1298575"/>
              <a:gd name="connsiteY55" fmla="*/ 838200 h 1330325"/>
              <a:gd name="connsiteX56" fmla="*/ 444500 w 1298575"/>
              <a:gd name="connsiteY56" fmla="*/ 831850 h 1330325"/>
              <a:gd name="connsiteX57" fmla="*/ 454025 w 1298575"/>
              <a:gd name="connsiteY57" fmla="*/ 828675 h 1330325"/>
              <a:gd name="connsiteX58" fmla="*/ 441325 w 1298575"/>
              <a:gd name="connsiteY58" fmla="*/ 841375 h 1330325"/>
              <a:gd name="connsiteX59" fmla="*/ 403225 w 1298575"/>
              <a:gd name="connsiteY59" fmla="*/ 854075 h 1330325"/>
              <a:gd name="connsiteX60" fmla="*/ 390525 w 1298575"/>
              <a:gd name="connsiteY60" fmla="*/ 860425 h 1330325"/>
              <a:gd name="connsiteX61" fmla="*/ 390525 w 1298575"/>
              <a:gd name="connsiteY61" fmla="*/ 901700 h 1330325"/>
              <a:gd name="connsiteX62" fmla="*/ 409575 w 1298575"/>
              <a:gd name="connsiteY62" fmla="*/ 895350 h 1330325"/>
              <a:gd name="connsiteX63" fmla="*/ 431800 w 1298575"/>
              <a:gd name="connsiteY63" fmla="*/ 885825 h 1330325"/>
              <a:gd name="connsiteX64" fmla="*/ 450850 w 1298575"/>
              <a:gd name="connsiteY64" fmla="*/ 882650 h 1330325"/>
              <a:gd name="connsiteX65" fmla="*/ 463550 w 1298575"/>
              <a:gd name="connsiteY65" fmla="*/ 879475 h 1330325"/>
              <a:gd name="connsiteX66" fmla="*/ 482600 w 1298575"/>
              <a:gd name="connsiteY66" fmla="*/ 869950 h 1330325"/>
              <a:gd name="connsiteX67" fmla="*/ 501650 w 1298575"/>
              <a:gd name="connsiteY67" fmla="*/ 863600 h 1330325"/>
              <a:gd name="connsiteX68" fmla="*/ 514350 w 1298575"/>
              <a:gd name="connsiteY68" fmla="*/ 777875 h 1330325"/>
              <a:gd name="connsiteX69" fmla="*/ 520700 w 1298575"/>
              <a:gd name="connsiteY69" fmla="*/ 768350 h 1330325"/>
              <a:gd name="connsiteX70" fmla="*/ 539750 w 1298575"/>
              <a:gd name="connsiteY70" fmla="*/ 755650 h 1330325"/>
              <a:gd name="connsiteX71" fmla="*/ 542925 w 1298575"/>
              <a:gd name="connsiteY71" fmla="*/ 746125 h 1330325"/>
              <a:gd name="connsiteX72" fmla="*/ 552450 w 1298575"/>
              <a:gd name="connsiteY72" fmla="*/ 742950 h 1330325"/>
              <a:gd name="connsiteX73" fmla="*/ 565150 w 1298575"/>
              <a:gd name="connsiteY73" fmla="*/ 733425 h 1330325"/>
              <a:gd name="connsiteX74" fmla="*/ 574675 w 1298575"/>
              <a:gd name="connsiteY74" fmla="*/ 727075 h 1330325"/>
              <a:gd name="connsiteX75" fmla="*/ 581025 w 1298575"/>
              <a:gd name="connsiteY75" fmla="*/ 717550 h 1330325"/>
              <a:gd name="connsiteX76" fmla="*/ 590550 w 1298575"/>
              <a:gd name="connsiteY76" fmla="*/ 714375 h 1330325"/>
              <a:gd name="connsiteX77" fmla="*/ 593725 w 1298575"/>
              <a:gd name="connsiteY77" fmla="*/ 704850 h 1330325"/>
              <a:gd name="connsiteX78" fmla="*/ 600075 w 1298575"/>
              <a:gd name="connsiteY78" fmla="*/ 679450 h 1330325"/>
              <a:gd name="connsiteX79" fmla="*/ 603250 w 1298575"/>
              <a:gd name="connsiteY79" fmla="*/ 666750 h 1330325"/>
              <a:gd name="connsiteX80" fmla="*/ 606425 w 1298575"/>
              <a:gd name="connsiteY80" fmla="*/ 657225 h 1330325"/>
              <a:gd name="connsiteX81" fmla="*/ 615950 w 1298575"/>
              <a:gd name="connsiteY81" fmla="*/ 654050 h 1330325"/>
              <a:gd name="connsiteX82" fmla="*/ 625475 w 1298575"/>
              <a:gd name="connsiteY82" fmla="*/ 647700 h 1330325"/>
              <a:gd name="connsiteX83" fmla="*/ 688975 w 1298575"/>
              <a:gd name="connsiteY83" fmla="*/ 619125 h 1330325"/>
              <a:gd name="connsiteX84" fmla="*/ 708025 w 1298575"/>
              <a:gd name="connsiteY84" fmla="*/ 615950 h 1330325"/>
              <a:gd name="connsiteX85" fmla="*/ 720725 w 1298575"/>
              <a:gd name="connsiteY85" fmla="*/ 612775 h 1330325"/>
              <a:gd name="connsiteX86" fmla="*/ 727075 w 1298575"/>
              <a:gd name="connsiteY86" fmla="*/ 577850 h 1330325"/>
              <a:gd name="connsiteX87" fmla="*/ 714375 w 1298575"/>
              <a:gd name="connsiteY87" fmla="*/ 574675 h 1330325"/>
              <a:gd name="connsiteX88" fmla="*/ 685800 w 1298575"/>
              <a:gd name="connsiteY88" fmla="*/ 581025 h 1330325"/>
              <a:gd name="connsiteX89" fmla="*/ 673100 w 1298575"/>
              <a:gd name="connsiteY89" fmla="*/ 587375 h 1330325"/>
              <a:gd name="connsiteX90" fmla="*/ 663575 w 1298575"/>
              <a:gd name="connsiteY90" fmla="*/ 590550 h 1330325"/>
              <a:gd name="connsiteX91" fmla="*/ 657225 w 1298575"/>
              <a:gd name="connsiteY91" fmla="*/ 600075 h 1330325"/>
              <a:gd name="connsiteX92" fmla="*/ 676275 w 1298575"/>
              <a:gd name="connsiteY92" fmla="*/ 596900 h 1330325"/>
              <a:gd name="connsiteX93" fmla="*/ 701675 w 1298575"/>
              <a:gd name="connsiteY93" fmla="*/ 584200 h 1330325"/>
              <a:gd name="connsiteX94" fmla="*/ 723900 w 1298575"/>
              <a:gd name="connsiteY94" fmla="*/ 565150 h 1330325"/>
              <a:gd name="connsiteX95" fmla="*/ 733425 w 1298575"/>
              <a:gd name="connsiteY95" fmla="*/ 546100 h 1330325"/>
              <a:gd name="connsiteX96" fmla="*/ 736600 w 1298575"/>
              <a:gd name="connsiteY96" fmla="*/ 536575 h 1330325"/>
              <a:gd name="connsiteX97" fmla="*/ 746125 w 1298575"/>
              <a:gd name="connsiteY97" fmla="*/ 533400 h 1330325"/>
              <a:gd name="connsiteX98" fmla="*/ 749300 w 1298575"/>
              <a:gd name="connsiteY98" fmla="*/ 542925 h 1330325"/>
              <a:gd name="connsiteX99" fmla="*/ 752475 w 1298575"/>
              <a:gd name="connsiteY99" fmla="*/ 533400 h 1330325"/>
              <a:gd name="connsiteX100" fmla="*/ 758825 w 1298575"/>
              <a:gd name="connsiteY100" fmla="*/ 501650 h 1330325"/>
              <a:gd name="connsiteX101" fmla="*/ 765175 w 1298575"/>
              <a:gd name="connsiteY101" fmla="*/ 492125 h 1330325"/>
              <a:gd name="connsiteX102" fmla="*/ 771525 w 1298575"/>
              <a:gd name="connsiteY102" fmla="*/ 469900 h 1330325"/>
              <a:gd name="connsiteX103" fmla="*/ 777875 w 1298575"/>
              <a:gd name="connsiteY103" fmla="*/ 447675 h 1330325"/>
              <a:gd name="connsiteX104" fmla="*/ 796925 w 1298575"/>
              <a:gd name="connsiteY104" fmla="*/ 450850 h 1330325"/>
              <a:gd name="connsiteX105" fmla="*/ 809625 w 1298575"/>
              <a:gd name="connsiteY105" fmla="*/ 454025 h 1330325"/>
              <a:gd name="connsiteX106" fmla="*/ 803275 w 1298575"/>
              <a:gd name="connsiteY106" fmla="*/ 488950 h 1330325"/>
              <a:gd name="connsiteX107" fmla="*/ 796925 w 1298575"/>
              <a:gd name="connsiteY107" fmla="*/ 508000 h 1330325"/>
              <a:gd name="connsiteX108" fmla="*/ 800100 w 1298575"/>
              <a:gd name="connsiteY108" fmla="*/ 517525 h 1330325"/>
              <a:gd name="connsiteX109" fmla="*/ 838200 w 1298575"/>
              <a:gd name="connsiteY109" fmla="*/ 501650 h 1330325"/>
              <a:gd name="connsiteX110" fmla="*/ 847725 w 1298575"/>
              <a:gd name="connsiteY110" fmla="*/ 498475 h 1330325"/>
              <a:gd name="connsiteX111" fmla="*/ 857250 w 1298575"/>
              <a:gd name="connsiteY111" fmla="*/ 485775 h 1330325"/>
              <a:gd name="connsiteX112" fmla="*/ 866775 w 1298575"/>
              <a:gd name="connsiteY112" fmla="*/ 479425 h 1330325"/>
              <a:gd name="connsiteX113" fmla="*/ 857250 w 1298575"/>
              <a:gd name="connsiteY113" fmla="*/ 473075 h 1330325"/>
              <a:gd name="connsiteX114" fmla="*/ 831850 w 1298575"/>
              <a:gd name="connsiteY114" fmla="*/ 469900 h 1330325"/>
              <a:gd name="connsiteX115" fmla="*/ 815975 w 1298575"/>
              <a:gd name="connsiteY115" fmla="*/ 466725 h 1330325"/>
              <a:gd name="connsiteX116" fmla="*/ 831850 w 1298575"/>
              <a:gd name="connsiteY116" fmla="*/ 441325 h 1330325"/>
              <a:gd name="connsiteX117" fmla="*/ 841375 w 1298575"/>
              <a:gd name="connsiteY117" fmla="*/ 431800 h 1330325"/>
              <a:gd name="connsiteX118" fmla="*/ 854075 w 1298575"/>
              <a:gd name="connsiteY118" fmla="*/ 425450 h 1330325"/>
              <a:gd name="connsiteX119" fmla="*/ 863600 w 1298575"/>
              <a:gd name="connsiteY119" fmla="*/ 419100 h 1330325"/>
              <a:gd name="connsiteX120" fmla="*/ 876300 w 1298575"/>
              <a:gd name="connsiteY120" fmla="*/ 409575 h 1330325"/>
              <a:gd name="connsiteX121" fmla="*/ 895350 w 1298575"/>
              <a:gd name="connsiteY121" fmla="*/ 396875 h 1330325"/>
              <a:gd name="connsiteX122" fmla="*/ 958850 w 1298575"/>
              <a:gd name="connsiteY122" fmla="*/ 396875 h 1330325"/>
              <a:gd name="connsiteX123" fmla="*/ 968375 w 1298575"/>
              <a:gd name="connsiteY123" fmla="*/ 390525 h 1330325"/>
              <a:gd name="connsiteX124" fmla="*/ 984250 w 1298575"/>
              <a:gd name="connsiteY124" fmla="*/ 384175 h 1330325"/>
              <a:gd name="connsiteX125" fmla="*/ 987425 w 1298575"/>
              <a:gd name="connsiteY125" fmla="*/ 333375 h 1330325"/>
              <a:gd name="connsiteX126" fmla="*/ 990600 w 1298575"/>
              <a:gd name="connsiteY126" fmla="*/ 320675 h 1330325"/>
              <a:gd name="connsiteX127" fmla="*/ 977900 w 1298575"/>
              <a:gd name="connsiteY127" fmla="*/ 314325 h 1330325"/>
              <a:gd name="connsiteX128" fmla="*/ 958850 w 1298575"/>
              <a:gd name="connsiteY128" fmla="*/ 311150 h 1330325"/>
              <a:gd name="connsiteX129" fmla="*/ 942975 w 1298575"/>
              <a:gd name="connsiteY129" fmla="*/ 307975 h 1330325"/>
              <a:gd name="connsiteX130" fmla="*/ 911225 w 1298575"/>
              <a:gd name="connsiteY130" fmla="*/ 323850 h 1330325"/>
              <a:gd name="connsiteX131" fmla="*/ 908050 w 1298575"/>
              <a:gd name="connsiteY131" fmla="*/ 342900 h 1330325"/>
              <a:gd name="connsiteX132" fmla="*/ 914400 w 1298575"/>
              <a:gd name="connsiteY132" fmla="*/ 365125 h 1330325"/>
              <a:gd name="connsiteX133" fmla="*/ 942975 w 1298575"/>
              <a:gd name="connsiteY133" fmla="*/ 342900 h 1330325"/>
              <a:gd name="connsiteX134" fmla="*/ 949325 w 1298575"/>
              <a:gd name="connsiteY134" fmla="*/ 333375 h 1330325"/>
              <a:gd name="connsiteX135" fmla="*/ 974725 w 1298575"/>
              <a:gd name="connsiteY135" fmla="*/ 320675 h 1330325"/>
              <a:gd name="connsiteX136" fmla="*/ 1006475 w 1298575"/>
              <a:gd name="connsiteY136" fmla="*/ 298450 h 1330325"/>
              <a:gd name="connsiteX137" fmla="*/ 1016000 w 1298575"/>
              <a:gd name="connsiteY137" fmla="*/ 292100 h 1330325"/>
              <a:gd name="connsiteX138" fmla="*/ 1028700 w 1298575"/>
              <a:gd name="connsiteY138" fmla="*/ 285750 h 1330325"/>
              <a:gd name="connsiteX139" fmla="*/ 1028700 w 1298575"/>
              <a:gd name="connsiteY139" fmla="*/ 260350 h 1330325"/>
              <a:gd name="connsiteX140" fmla="*/ 1022350 w 1298575"/>
              <a:gd name="connsiteY140" fmla="*/ 260350 h 1330325"/>
              <a:gd name="connsiteX141" fmla="*/ 1044575 w 1298575"/>
              <a:gd name="connsiteY141" fmla="*/ 247650 h 1330325"/>
              <a:gd name="connsiteX142" fmla="*/ 1054100 w 1298575"/>
              <a:gd name="connsiteY142" fmla="*/ 244475 h 1330325"/>
              <a:gd name="connsiteX143" fmla="*/ 1085850 w 1298575"/>
              <a:gd name="connsiteY143" fmla="*/ 225425 h 1330325"/>
              <a:gd name="connsiteX144" fmla="*/ 1104900 w 1298575"/>
              <a:gd name="connsiteY144" fmla="*/ 219075 h 1330325"/>
              <a:gd name="connsiteX145" fmla="*/ 1111250 w 1298575"/>
              <a:gd name="connsiteY145" fmla="*/ 168275 h 1330325"/>
              <a:gd name="connsiteX146" fmla="*/ 1117600 w 1298575"/>
              <a:gd name="connsiteY146" fmla="*/ 158750 h 1330325"/>
              <a:gd name="connsiteX147" fmla="*/ 1108075 w 1298575"/>
              <a:gd name="connsiteY147" fmla="*/ 155575 h 1330325"/>
              <a:gd name="connsiteX148" fmla="*/ 1076325 w 1298575"/>
              <a:gd name="connsiteY148" fmla="*/ 165100 h 1330325"/>
              <a:gd name="connsiteX149" fmla="*/ 1063625 w 1298575"/>
              <a:gd name="connsiteY149" fmla="*/ 168275 h 1330325"/>
              <a:gd name="connsiteX150" fmla="*/ 1057275 w 1298575"/>
              <a:gd name="connsiteY150" fmla="*/ 177800 h 1330325"/>
              <a:gd name="connsiteX151" fmla="*/ 1085850 w 1298575"/>
              <a:gd name="connsiteY151" fmla="*/ 180975 h 1330325"/>
              <a:gd name="connsiteX152" fmla="*/ 1123950 w 1298575"/>
              <a:gd name="connsiteY152" fmla="*/ 161925 h 1330325"/>
              <a:gd name="connsiteX153" fmla="*/ 1136650 w 1298575"/>
              <a:gd name="connsiteY153" fmla="*/ 155575 h 1330325"/>
              <a:gd name="connsiteX154" fmla="*/ 1146175 w 1298575"/>
              <a:gd name="connsiteY154" fmla="*/ 149225 h 1330325"/>
              <a:gd name="connsiteX155" fmla="*/ 1158875 w 1298575"/>
              <a:gd name="connsiteY155" fmla="*/ 146050 h 1330325"/>
              <a:gd name="connsiteX156" fmla="*/ 1177925 w 1298575"/>
              <a:gd name="connsiteY156" fmla="*/ 136525 h 1330325"/>
              <a:gd name="connsiteX157" fmla="*/ 1187450 w 1298575"/>
              <a:gd name="connsiteY157" fmla="*/ 130175 h 1330325"/>
              <a:gd name="connsiteX158" fmla="*/ 1200150 w 1298575"/>
              <a:gd name="connsiteY158" fmla="*/ 111125 h 1330325"/>
              <a:gd name="connsiteX159" fmla="*/ 1206500 w 1298575"/>
              <a:gd name="connsiteY159" fmla="*/ 88900 h 1330325"/>
              <a:gd name="connsiteX160" fmla="*/ 1216025 w 1298575"/>
              <a:gd name="connsiteY160" fmla="*/ 79375 h 1330325"/>
              <a:gd name="connsiteX161" fmla="*/ 1244600 w 1298575"/>
              <a:gd name="connsiteY161" fmla="*/ 60325 h 1330325"/>
              <a:gd name="connsiteX162" fmla="*/ 1260475 w 1298575"/>
              <a:gd name="connsiteY162" fmla="*/ 47625 h 1330325"/>
              <a:gd name="connsiteX163" fmla="*/ 1266825 w 1298575"/>
              <a:gd name="connsiteY163" fmla="*/ 38100 h 1330325"/>
              <a:gd name="connsiteX164" fmla="*/ 1235075 w 1298575"/>
              <a:gd name="connsiteY164" fmla="*/ 28575 h 1330325"/>
              <a:gd name="connsiteX165" fmla="*/ 1247775 w 1298575"/>
              <a:gd name="connsiteY165" fmla="*/ 22225 h 1330325"/>
              <a:gd name="connsiteX166" fmla="*/ 1257300 w 1298575"/>
              <a:gd name="connsiteY166" fmla="*/ 19050 h 1330325"/>
              <a:gd name="connsiteX167" fmla="*/ 1260475 w 1298575"/>
              <a:gd name="connsiteY167" fmla="*/ 6350 h 1330325"/>
              <a:gd name="connsiteX168" fmla="*/ 1279525 w 1298575"/>
              <a:gd name="connsiteY168" fmla="*/ 0 h 1330325"/>
              <a:gd name="connsiteX169" fmla="*/ 1289050 w 1298575"/>
              <a:gd name="connsiteY169" fmla="*/ 3175 h 1330325"/>
              <a:gd name="connsiteX170" fmla="*/ 1298575 w 1298575"/>
              <a:gd name="connsiteY170" fmla="*/ 12700 h 133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8575" h="1330325">
                <a:moveTo>
                  <a:pt x="0" y="1330325"/>
                </a:moveTo>
                <a:cubicBezTo>
                  <a:pt x="1058" y="1323975"/>
                  <a:pt x="2196" y="1317638"/>
                  <a:pt x="3175" y="1311275"/>
                </a:cubicBezTo>
                <a:cubicBezTo>
                  <a:pt x="5764" y="1294445"/>
                  <a:pt x="5236" y="1290645"/>
                  <a:pt x="9525" y="1276350"/>
                </a:cubicBezTo>
                <a:cubicBezTo>
                  <a:pt x="11448" y="1269939"/>
                  <a:pt x="13758" y="1263650"/>
                  <a:pt x="15875" y="1257300"/>
                </a:cubicBezTo>
                <a:lnTo>
                  <a:pt x="19050" y="1247775"/>
                </a:lnTo>
                <a:cubicBezTo>
                  <a:pt x="21572" y="1251558"/>
                  <a:pt x="28170" y="1264100"/>
                  <a:pt x="34925" y="1263650"/>
                </a:cubicBezTo>
                <a:cubicBezTo>
                  <a:pt x="47987" y="1262779"/>
                  <a:pt x="60035" y="1255749"/>
                  <a:pt x="73025" y="1254125"/>
                </a:cubicBezTo>
                <a:lnTo>
                  <a:pt x="98425" y="1250950"/>
                </a:lnTo>
                <a:cubicBezTo>
                  <a:pt x="108630" y="1220334"/>
                  <a:pt x="112684" y="1215912"/>
                  <a:pt x="101600" y="1171575"/>
                </a:cubicBezTo>
                <a:cubicBezTo>
                  <a:pt x="100542" y="1167342"/>
                  <a:pt x="93133" y="1169458"/>
                  <a:pt x="88900" y="1168400"/>
                </a:cubicBezTo>
                <a:cubicBezTo>
                  <a:pt x="82550" y="1169458"/>
                  <a:pt x="75957" y="1169539"/>
                  <a:pt x="69850" y="1171575"/>
                </a:cubicBezTo>
                <a:cubicBezTo>
                  <a:pt x="66230" y="1172782"/>
                  <a:pt x="56541" y="1177431"/>
                  <a:pt x="60325" y="1177925"/>
                </a:cubicBezTo>
                <a:cubicBezTo>
                  <a:pt x="87631" y="1181487"/>
                  <a:pt x="115358" y="1180042"/>
                  <a:pt x="142875" y="1181100"/>
                </a:cubicBezTo>
                <a:cubicBezTo>
                  <a:pt x="138642" y="1185333"/>
                  <a:pt x="135047" y="1190320"/>
                  <a:pt x="130175" y="1193800"/>
                </a:cubicBezTo>
                <a:cubicBezTo>
                  <a:pt x="127452" y="1195745"/>
                  <a:pt x="123643" y="1195478"/>
                  <a:pt x="120650" y="1196975"/>
                </a:cubicBezTo>
                <a:cubicBezTo>
                  <a:pt x="115130" y="1199735"/>
                  <a:pt x="110295" y="1203740"/>
                  <a:pt x="104775" y="1206500"/>
                </a:cubicBezTo>
                <a:cubicBezTo>
                  <a:pt x="86035" y="1215870"/>
                  <a:pt x="86311" y="1215085"/>
                  <a:pt x="69850" y="1219200"/>
                </a:cubicBezTo>
                <a:cubicBezTo>
                  <a:pt x="71967" y="1214967"/>
                  <a:pt x="74538" y="1210932"/>
                  <a:pt x="76200" y="1206500"/>
                </a:cubicBezTo>
                <a:cubicBezTo>
                  <a:pt x="77732" y="1202414"/>
                  <a:pt x="77656" y="1197811"/>
                  <a:pt x="79375" y="1193800"/>
                </a:cubicBezTo>
                <a:cubicBezTo>
                  <a:pt x="81508" y="1188824"/>
                  <a:pt x="90920" y="1177224"/>
                  <a:pt x="95250" y="1174750"/>
                </a:cubicBezTo>
                <a:cubicBezTo>
                  <a:pt x="99039" y="1172585"/>
                  <a:pt x="103810" y="1172955"/>
                  <a:pt x="107950" y="1171575"/>
                </a:cubicBezTo>
                <a:cubicBezTo>
                  <a:pt x="113357" y="1169773"/>
                  <a:pt x="118469" y="1167173"/>
                  <a:pt x="123825" y="1165225"/>
                </a:cubicBezTo>
                <a:cubicBezTo>
                  <a:pt x="130115" y="1162938"/>
                  <a:pt x="142875" y="1158875"/>
                  <a:pt x="142875" y="1158875"/>
                </a:cubicBezTo>
                <a:cubicBezTo>
                  <a:pt x="146050" y="1155700"/>
                  <a:pt x="150980" y="1153610"/>
                  <a:pt x="152400" y="1149350"/>
                </a:cubicBezTo>
                <a:cubicBezTo>
                  <a:pt x="159191" y="1128976"/>
                  <a:pt x="151823" y="1105769"/>
                  <a:pt x="158750" y="1133475"/>
                </a:cubicBezTo>
                <a:cubicBezTo>
                  <a:pt x="179301" y="1126625"/>
                  <a:pt x="157866" y="1133499"/>
                  <a:pt x="193675" y="1123950"/>
                </a:cubicBezTo>
                <a:cubicBezTo>
                  <a:pt x="201120" y="1121965"/>
                  <a:pt x="208520" y="1119814"/>
                  <a:pt x="215900" y="1117600"/>
                </a:cubicBezTo>
                <a:cubicBezTo>
                  <a:pt x="219106" y="1116638"/>
                  <a:pt x="222207" y="1115344"/>
                  <a:pt x="225425" y="1114425"/>
                </a:cubicBezTo>
                <a:cubicBezTo>
                  <a:pt x="229621" y="1113226"/>
                  <a:pt x="233892" y="1112308"/>
                  <a:pt x="238125" y="1111250"/>
                </a:cubicBezTo>
                <a:cubicBezTo>
                  <a:pt x="233439" y="1078447"/>
                  <a:pt x="238266" y="1099732"/>
                  <a:pt x="228600" y="1073150"/>
                </a:cubicBezTo>
                <a:cubicBezTo>
                  <a:pt x="226313" y="1066860"/>
                  <a:pt x="222250" y="1054100"/>
                  <a:pt x="222250" y="1054100"/>
                </a:cubicBezTo>
                <a:cubicBezTo>
                  <a:pt x="203200" y="1055158"/>
                  <a:pt x="184093" y="1055466"/>
                  <a:pt x="165100" y="1057275"/>
                </a:cubicBezTo>
                <a:cubicBezTo>
                  <a:pt x="161768" y="1057592"/>
                  <a:pt x="157942" y="1058083"/>
                  <a:pt x="155575" y="1060450"/>
                </a:cubicBezTo>
                <a:cubicBezTo>
                  <a:pt x="153208" y="1062817"/>
                  <a:pt x="153458" y="1066800"/>
                  <a:pt x="152400" y="1069975"/>
                </a:cubicBezTo>
                <a:cubicBezTo>
                  <a:pt x="165295" y="1108660"/>
                  <a:pt x="155323" y="1088891"/>
                  <a:pt x="250825" y="1076325"/>
                </a:cubicBezTo>
                <a:cubicBezTo>
                  <a:pt x="260210" y="1075090"/>
                  <a:pt x="267042" y="1065921"/>
                  <a:pt x="276225" y="1063625"/>
                </a:cubicBezTo>
                <a:cubicBezTo>
                  <a:pt x="292172" y="1059638"/>
                  <a:pt x="284785" y="1061830"/>
                  <a:pt x="298450" y="1057275"/>
                </a:cubicBezTo>
                <a:cubicBezTo>
                  <a:pt x="307551" y="1043623"/>
                  <a:pt x="306810" y="1049440"/>
                  <a:pt x="301625" y="1028700"/>
                </a:cubicBezTo>
                <a:cubicBezTo>
                  <a:pt x="300002" y="1022206"/>
                  <a:pt x="301262" y="1012643"/>
                  <a:pt x="295275" y="1009650"/>
                </a:cubicBezTo>
                <a:cubicBezTo>
                  <a:pt x="283876" y="1003951"/>
                  <a:pt x="269875" y="1007533"/>
                  <a:pt x="257175" y="1006475"/>
                </a:cubicBezTo>
                <a:cubicBezTo>
                  <a:pt x="259292" y="1003300"/>
                  <a:pt x="260827" y="999648"/>
                  <a:pt x="263525" y="996950"/>
                </a:cubicBezTo>
                <a:cubicBezTo>
                  <a:pt x="266223" y="994252"/>
                  <a:pt x="269737" y="992493"/>
                  <a:pt x="273050" y="990600"/>
                </a:cubicBezTo>
                <a:cubicBezTo>
                  <a:pt x="279419" y="986960"/>
                  <a:pt x="295117" y="979675"/>
                  <a:pt x="301625" y="977900"/>
                </a:cubicBezTo>
                <a:cubicBezTo>
                  <a:pt x="307836" y="976206"/>
                  <a:pt x="314391" y="976122"/>
                  <a:pt x="320675" y="974725"/>
                </a:cubicBezTo>
                <a:cubicBezTo>
                  <a:pt x="323942" y="973999"/>
                  <a:pt x="327025" y="972608"/>
                  <a:pt x="330200" y="971550"/>
                </a:cubicBezTo>
                <a:cubicBezTo>
                  <a:pt x="327025" y="970492"/>
                  <a:pt x="322172" y="971368"/>
                  <a:pt x="320675" y="968375"/>
                </a:cubicBezTo>
                <a:cubicBezTo>
                  <a:pt x="319178" y="965382"/>
                  <a:pt x="321994" y="961635"/>
                  <a:pt x="323850" y="958850"/>
                </a:cubicBezTo>
                <a:cubicBezTo>
                  <a:pt x="330645" y="948657"/>
                  <a:pt x="332914" y="949479"/>
                  <a:pt x="342900" y="946150"/>
                </a:cubicBezTo>
                <a:cubicBezTo>
                  <a:pt x="340783" y="952500"/>
                  <a:pt x="339268" y="959083"/>
                  <a:pt x="336550" y="965200"/>
                </a:cubicBezTo>
                <a:cubicBezTo>
                  <a:pt x="335000" y="968687"/>
                  <a:pt x="329275" y="971023"/>
                  <a:pt x="330200" y="974725"/>
                </a:cubicBezTo>
                <a:cubicBezTo>
                  <a:pt x="331012" y="977972"/>
                  <a:pt x="336550" y="976842"/>
                  <a:pt x="339725" y="977900"/>
                </a:cubicBezTo>
                <a:cubicBezTo>
                  <a:pt x="357121" y="973551"/>
                  <a:pt x="367534" y="973567"/>
                  <a:pt x="381000" y="962025"/>
                </a:cubicBezTo>
                <a:cubicBezTo>
                  <a:pt x="385938" y="957792"/>
                  <a:pt x="389010" y="949036"/>
                  <a:pt x="390525" y="942975"/>
                </a:cubicBezTo>
                <a:cubicBezTo>
                  <a:pt x="396600" y="918676"/>
                  <a:pt x="391091" y="932546"/>
                  <a:pt x="396875" y="901700"/>
                </a:cubicBezTo>
                <a:cubicBezTo>
                  <a:pt x="398483" y="893122"/>
                  <a:pt x="398384" y="883562"/>
                  <a:pt x="403225" y="876300"/>
                </a:cubicBezTo>
                <a:cubicBezTo>
                  <a:pt x="412596" y="862243"/>
                  <a:pt x="420307" y="847979"/>
                  <a:pt x="434975" y="838200"/>
                </a:cubicBezTo>
                <a:cubicBezTo>
                  <a:pt x="438150" y="836083"/>
                  <a:pt x="441087" y="833557"/>
                  <a:pt x="444500" y="831850"/>
                </a:cubicBezTo>
                <a:cubicBezTo>
                  <a:pt x="447493" y="830353"/>
                  <a:pt x="450850" y="829733"/>
                  <a:pt x="454025" y="828675"/>
                </a:cubicBezTo>
                <a:cubicBezTo>
                  <a:pt x="449792" y="832908"/>
                  <a:pt x="446376" y="838161"/>
                  <a:pt x="441325" y="841375"/>
                </a:cubicBezTo>
                <a:cubicBezTo>
                  <a:pt x="427085" y="850437"/>
                  <a:pt x="418336" y="851053"/>
                  <a:pt x="403225" y="854075"/>
                </a:cubicBezTo>
                <a:cubicBezTo>
                  <a:pt x="398992" y="856192"/>
                  <a:pt x="394161" y="857395"/>
                  <a:pt x="390525" y="860425"/>
                </a:cubicBezTo>
                <a:cubicBezTo>
                  <a:pt x="376778" y="871881"/>
                  <a:pt x="387415" y="886148"/>
                  <a:pt x="390525" y="901700"/>
                </a:cubicBezTo>
                <a:cubicBezTo>
                  <a:pt x="396875" y="899583"/>
                  <a:pt x="403328" y="897753"/>
                  <a:pt x="409575" y="895350"/>
                </a:cubicBezTo>
                <a:cubicBezTo>
                  <a:pt x="417098" y="892457"/>
                  <a:pt x="424096" y="888195"/>
                  <a:pt x="431800" y="885825"/>
                </a:cubicBezTo>
                <a:cubicBezTo>
                  <a:pt x="437953" y="883932"/>
                  <a:pt x="444537" y="883913"/>
                  <a:pt x="450850" y="882650"/>
                </a:cubicBezTo>
                <a:cubicBezTo>
                  <a:pt x="455129" y="881794"/>
                  <a:pt x="459354" y="880674"/>
                  <a:pt x="463550" y="879475"/>
                </a:cubicBezTo>
                <a:cubicBezTo>
                  <a:pt x="487866" y="872527"/>
                  <a:pt x="457553" y="881082"/>
                  <a:pt x="482600" y="869950"/>
                </a:cubicBezTo>
                <a:cubicBezTo>
                  <a:pt x="488717" y="867232"/>
                  <a:pt x="501650" y="863600"/>
                  <a:pt x="501650" y="863600"/>
                </a:cubicBezTo>
                <a:cubicBezTo>
                  <a:pt x="530264" y="834986"/>
                  <a:pt x="504684" y="864865"/>
                  <a:pt x="514350" y="777875"/>
                </a:cubicBezTo>
                <a:cubicBezTo>
                  <a:pt x="514771" y="774082"/>
                  <a:pt x="517828" y="770863"/>
                  <a:pt x="520700" y="768350"/>
                </a:cubicBezTo>
                <a:cubicBezTo>
                  <a:pt x="526443" y="763324"/>
                  <a:pt x="539750" y="755650"/>
                  <a:pt x="539750" y="755650"/>
                </a:cubicBezTo>
                <a:cubicBezTo>
                  <a:pt x="540808" y="752475"/>
                  <a:pt x="540558" y="748492"/>
                  <a:pt x="542925" y="746125"/>
                </a:cubicBezTo>
                <a:cubicBezTo>
                  <a:pt x="545292" y="743758"/>
                  <a:pt x="549544" y="744610"/>
                  <a:pt x="552450" y="742950"/>
                </a:cubicBezTo>
                <a:cubicBezTo>
                  <a:pt x="557044" y="740325"/>
                  <a:pt x="560844" y="736501"/>
                  <a:pt x="565150" y="733425"/>
                </a:cubicBezTo>
                <a:cubicBezTo>
                  <a:pt x="568255" y="731207"/>
                  <a:pt x="571500" y="729192"/>
                  <a:pt x="574675" y="727075"/>
                </a:cubicBezTo>
                <a:cubicBezTo>
                  <a:pt x="576792" y="723900"/>
                  <a:pt x="578045" y="719934"/>
                  <a:pt x="581025" y="717550"/>
                </a:cubicBezTo>
                <a:cubicBezTo>
                  <a:pt x="583638" y="715459"/>
                  <a:pt x="588183" y="716742"/>
                  <a:pt x="590550" y="714375"/>
                </a:cubicBezTo>
                <a:cubicBezTo>
                  <a:pt x="592917" y="712008"/>
                  <a:pt x="592844" y="708079"/>
                  <a:pt x="593725" y="704850"/>
                </a:cubicBezTo>
                <a:cubicBezTo>
                  <a:pt x="596021" y="696430"/>
                  <a:pt x="597958" y="687917"/>
                  <a:pt x="600075" y="679450"/>
                </a:cubicBezTo>
                <a:cubicBezTo>
                  <a:pt x="601133" y="675217"/>
                  <a:pt x="601870" y="670890"/>
                  <a:pt x="603250" y="666750"/>
                </a:cubicBezTo>
                <a:cubicBezTo>
                  <a:pt x="604308" y="663575"/>
                  <a:pt x="604058" y="659592"/>
                  <a:pt x="606425" y="657225"/>
                </a:cubicBezTo>
                <a:cubicBezTo>
                  <a:pt x="608792" y="654858"/>
                  <a:pt x="612957" y="655547"/>
                  <a:pt x="615950" y="654050"/>
                </a:cubicBezTo>
                <a:cubicBezTo>
                  <a:pt x="619363" y="652343"/>
                  <a:pt x="622125" y="649527"/>
                  <a:pt x="625475" y="647700"/>
                </a:cubicBezTo>
                <a:cubicBezTo>
                  <a:pt x="642441" y="638446"/>
                  <a:pt x="672281" y="624690"/>
                  <a:pt x="688975" y="619125"/>
                </a:cubicBezTo>
                <a:cubicBezTo>
                  <a:pt x="695082" y="617089"/>
                  <a:pt x="701712" y="617213"/>
                  <a:pt x="708025" y="615950"/>
                </a:cubicBezTo>
                <a:cubicBezTo>
                  <a:pt x="712304" y="615094"/>
                  <a:pt x="716492" y="613833"/>
                  <a:pt x="720725" y="612775"/>
                </a:cubicBezTo>
                <a:cubicBezTo>
                  <a:pt x="721293" y="609935"/>
                  <a:pt x="727629" y="579143"/>
                  <a:pt x="727075" y="577850"/>
                </a:cubicBezTo>
                <a:cubicBezTo>
                  <a:pt x="725356" y="573839"/>
                  <a:pt x="718608" y="575733"/>
                  <a:pt x="714375" y="574675"/>
                </a:cubicBezTo>
                <a:cubicBezTo>
                  <a:pt x="710064" y="575537"/>
                  <a:pt x="690924" y="579103"/>
                  <a:pt x="685800" y="581025"/>
                </a:cubicBezTo>
                <a:cubicBezTo>
                  <a:pt x="681368" y="582687"/>
                  <a:pt x="677450" y="585511"/>
                  <a:pt x="673100" y="587375"/>
                </a:cubicBezTo>
                <a:cubicBezTo>
                  <a:pt x="670024" y="588693"/>
                  <a:pt x="666750" y="589492"/>
                  <a:pt x="663575" y="590550"/>
                </a:cubicBezTo>
                <a:cubicBezTo>
                  <a:pt x="661458" y="593725"/>
                  <a:pt x="653812" y="598368"/>
                  <a:pt x="657225" y="600075"/>
                </a:cubicBezTo>
                <a:cubicBezTo>
                  <a:pt x="662983" y="602954"/>
                  <a:pt x="670064" y="598594"/>
                  <a:pt x="676275" y="596900"/>
                </a:cubicBezTo>
                <a:cubicBezTo>
                  <a:pt x="687798" y="593757"/>
                  <a:pt x="692694" y="590615"/>
                  <a:pt x="701675" y="584200"/>
                </a:cubicBezTo>
                <a:cubicBezTo>
                  <a:pt x="707277" y="580199"/>
                  <a:pt x="719704" y="571444"/>
                  <a:pt x="723900" y="565150"/>
                </a:cubicBezTo>
                <a:cubicBezTo>
                  <a:pt x="727838" y="559243"/>
                  <a:pt x="730542" y="552588"/>
                  <a:pt x="733425" y="546100"/>
                </a:cubicBezTo>
                <a:cubicBezTo>
                  <a:pt x="734784" y="543042"/>
                  <a:pt x="734233" y="538942"/>
                  <a:pt x="736600" y="536575"/>
                </a:cubicBezTo>
                <a:cubicBezTo>
                  <a:pt x="738967" y="534208"/>
                  <a:pt x="742950" y="534458"/>
                  <a:pt x="746125" y="533400"/>
                </a:cubicBezTo>
                <a:cubicBezTo>
                  <a:pt x="747183" y="536575"/>
                  <a:pt x="745953" y="542925"/>
                  <a:pt x="749300" y="542925"/>
                </a:cubicBezTo>
                <a:cubicBezTo>
                  <a:pt x="752647" y="542925"/>
                  <a:pt x="751749" y="536667"/>
                  <a:pt x="752475" y="533400"/>
                </a:cubicBezTo>
                <a:cubicBezTo>
                  <a:pt x="753687" y="527945"/>
                  <a:pt x="755905" y="508462"/>
                  <a:pt x="758825" y="501650"/>
                </a:cubicBezTo>
                <a:cubicBezTo>
                  <a:pt x="760328" y="498143"/>
                  <a:pt x="763058" y="495300"/>
                  <a:pt x="765175" y="492125"/>
                </a:cubicBezTo>
                <a:cubicBezTo>
                  <a:pt x="767292" y="484717"/>
                  <a:pt x="769498" y="477333"/>
                  <a:pt x="771525" y="469900"/>
                </a:cubicBezTo>
                <a:cubicBezTo>
                  <a:pt x="777505" y="447973"/>
                  <a:pt x="771791" y="465926"/>
                  <a:pt x="777875" y="447675"/>
                </a:cubicBezTo>
                <a:cubicBezTo>
                  <a:pt x="784225" y="448733"/>
                  <a:pt x="790612" y="449587"/>
                  <a:pt x="796925" y="450850"/>
                </a:cubicBezTo>
                <a:cubicBezTo>
                  <a:pt x="801204" y="451706"/>
                  <a:pt x="808093" y="449939"/>
                  <a:pt x="809625" y="454025"/>
                </a:cubicBezTo>
                <a:cubicBezTo>
                  <a:pt x="810992" y="457669"/>
                  <a:pt x="805257" y="482343"/>
                  <a:pt x="803275" y="488950"/>
                </a:cubicBezTo>
                <a:cubicBezTo>
                  <a:pt x="801352" y="495361"/>
                  <a:pt x="796925" y="508000"/>
                  <a:pt x="796925" y="508000"/>
                </a:cubicBezTo>
                <a:cubicBezTo>
                  <a:pt x="797983" y="511175"/>
                  <a:pt x="796833" y="516799"/>
                  <a:pt x="800100" y="517525"/>
                </a:cubicBezTo>
                <a:cubicBezTo>
                  <a:pt x="827966" y="523717"/>
                  <a:pt x="821904" y="513290"/>
                  <a:pt x="838200" y="501650"/>
                </a:cubicBezTo>
                <a:cubicBezTo>
                  <a:pt x="840923" y="499705"/>
                  <a:pt x="844550" y="499533"/>
                  <a:pt x="847725" y="498475"/>
                </a:cubicBezTo>
                <a:cubicBezTo>
                  <a:pt x="850900" y="494242"/>
                  <a:pt x="853508" y="489517"/>
                  <a:pt x="857250" y="485775"/>
                </a:cubicBezTo>
                <a:cubicBezTo>
                  <a:pt x="859948" y="483077"/>
                  <a:pt x="866775" y="483241"/>
                  <a:pt x="866775" y="479425"/>
                </a:cubicBezTo>
                <a:cubicBezTo>
                  <a:pt x="866775" y="475609"/>
                  <a:pt x="860931" y="474079"/>
                  <a:pt x="857250" y="473075"/>
                </a:cubicBezTo>
                <a:cubicBezTo>
                  <a:pt x="849018" y="470830"/>
                  <a:pt x="840283" y="471197"/>
                  <a:pt x="831850" y="469900"/>
                </a:cubicBezTo>
                <a:cubicBezTo>
                  <a:pt x="826516" y="469079"/>
                  <a:pt x="821267" y="467783"/>
                  <a:pt x="815975" y="466725"/>
                </a:cubicBezTo>
                <a:cubicBezTo>
                  <a:pt x="822480" y="453716"/>
                  <a:pt x="821958" y="452865"/>
                  <a:pt x="831850" y="441325"/>
                </a:cubicBezTo>
                <a:cubicBezTo>
                  <a:pt x="834772" y="437916"/>
                  <a:pt x="837721" y="434410"/>
                  <a:pt x="841375" y="431800"/>
                </a:cubicBezTo>
                <a:cubicBezTo>
                  <a:pt x="845226" y="429049"/>
                  <a:pt x="849966" y="427798"/>
                  <a:pt x="854075" y="425450"/>
                </a:cubicBezTo>
                <a:cubicBezTo>
                  <a:pt x="857388" y="423557"/>
                  <a:pt x="860495" y="421318"/>
                  <a:pt x="863600" y="419100"/>
                </a:cubicBezTo>
                <a:cubicBezTo>
                  <a:pt x="867906" y="416024"/>
                  <a:pt x="871965" y="412610"/>
                  <a:pt x="876300" y="409575"/>
                </a:cubicBezTo>
                <a:cubicBezTo>
                  <a:pt x="882552" y="405198"/>
                  <a:pt x="895350" y="396875"/>
                  <a:pt x="895350" y="396875"/>
                </a:cubicBezTo>
                <a:cubicBezTo>
                  <a:pt x="919965" y="405080"/>
                  <a:pt x="912346" y="403851"/>
                  <a:pt x="958850" y="396875"/>
                </a:cubicBezTo>
                <a:cubicBezTo>
                  <a:pt x="962624" y="396309"/>
                  <a:pt x="964962" y="392232"/>
                  <a:pt x="968375" y="390525"/>
                </a:cubicBezTo>
                <a:cubicBezTo>
                  <a:pt x="973473" y="387976"/>
                  <a:pt x="978958" y="386292"/>
                  <a:pt x="984250" y="384175"/>
                </a:cubicBezTo>
                <a:cubicBezTo>
                  <a:pt x="985308" y="367242"/>
                  <a:pt x="985737" y="350257"/>
                  <a:pt x="987425" y="333375"/>
                </a:cubicBezTo>
                <a:cubicBezTo>
                  <a:pt x="987859" y="329033"/>
                  <a:pt x="992551" y="324578"/>
                  <a:pt x="990600" y="320675"/>
                </a:cubicBezTo>
                <a:cubicBezTo>
                  <a:pt x="988483" y="316442"/>
                  <a:pt x="982433" y="315685"/>
                  <a:pt x="977900" y="314325"/>
                </a:cubicBezTo>
                <a:cubicBezTo>
                  <a:pt x="971734" y="312475"/>
                  <a:pt x="965184" y="312302"/>
                  <a:pt x="958850" y="311150"/>
                </a:cubicBezTo>
                <a:cubicBezTo>
                  <a:pt x="953541" y="310185"/>
                  <a:pt x="948267" y="309033"/>
                  <a:pt x="942975" y="307975"/>
                </a:cubicBezTo>
                <a:cubicBezTo>
                  <a:pt x="932783" y="310887"/>
                  <a:pt x="916670" y="311599"/>
                  <a:pt x="911225" y="323850"/>
                </a:cubicBezTo>
                <a:cubicBezTo>
                  <a:pt x="908610" y="329733"/>
                  <a:pt x="909108" y="336550"/>
                  <a:pt x="908050" y="342900"/>
                </a:cubicBezTo>
                <a:cubicBezTo>
                  <a:pt x="910167" y="350308"/>
                  <a:pt x="907186" y="362420"/>
                  <a:pt x="914400" y="365125"/>
                </a:cubicBezTo>
                <a:cubicBezTo>
                  <a:pt x="918895" y="366811"/>
                  <a:pt x="938815" y="347892"/>
                  <a:pt x="942975" y="342900"/>
                </a:cubicBezTo>
                <a:cubicBezTo>
                  <a:pt x="945418" y="339969"/>
                  <a:pt x="946199" y="335563"/>
                  <a:pt x="949325" y="333375"/>
                </a:cubicBezTo>
                <a:cubicBezTo>
                  <a:pt x="957080" y="327947"/>
                  <a:pt x="967152" y="326355"/>
                  <a:pt x="974725" y="320675"/>
                </a:cubicBezTo>
                <a:cubicBezTo>
                  <a:pt x="993530" y="306571"/>
                  <a:pt x="983022" y="314085"/>
                  <a:pt x="1006475" y="298450"/>
                </a:cubicBezTo>
                <a:cubicBezTo>
                  <a:pt x="1009650" y="296333"/>
                  <a:pt x="1012587" y="293807"/>
                  <a:pt x="1016000" y="292100"/>
                </a:cubicBezTo>
                <a:lnTo>
                  <a:pt x="1028700" y="285750"/>
                </a:lnTo>
                <a:cubicBezTo>
                  <a:pt x="1030635" y="279945"/>
                  <a:pt x="1037282" y="265254"/>
                  <a:pt x="1028700" y="260350"/>
                </a:cubicBezTo>
                <a:cubicBezTo>
                  <a:pt x="1026331" y="258996"/>
                  <a:pt x="989180" y="268642"/>
                  <a:pt x="1022350" y="260350"/>
                </a:cubicBezTo>
                <a:cubicBezTo>
                  <a:pt x="1031916" y="253973"/>
                  <a:pt x="1033296" y="252484"/>
                  <a:pt x="1044575" y="247650"/>
                </a:cubicBezTo>
                <a:cubicBezTo>
                  <a:pt x="1047651" y="246332"/>
                  <a:pt x="1051153" y="246062"/>
                  <a:pt x="1054100" y="244475"/>
                </a:cubicBezTo>
                <a:cubicBezTo>
                  <a:pt x="1064967" y="238624"/>
                  <a:pt x="1074141" y="229328"/>
                  <a:pt x="1085850" y="225425"/>
                </a:cubicBezTo>
                <a:lnTo>
                  <a:pt x="1104900" y="219075"/>
                </a:lnTo>
                <a:cubicBezTo>
                  <a:pt x="1105247" y="215254"/>
                  <a:pt x="1107313" y="178773"/>
                  <a:pt x="1111250" y="168275"/>
                </a:cubicBezTo>
                <a:cubicBezTo>
                  <a:pt x="1112590" y="164702"/>
                  <a:pt x="1115483" y="161925"/>
                  <a:pt x="1117600" y="158750"/>
                </a:cubicBezTo>
                <a:cubicBezTo>
                  <a:pt x="1114425" y="157692"/>
                  <a:pt x="1111422" y="155575"/>
                  <a:pt x="1108075" y="155575"/>
                </a:cubicBezTo>
                <a:cubicBezTo>
                  <a:pt x="1095534" y="155575"/>
                  <a:pt x="1087787" y="161279"/>
                  <a:pt x="1076325" y="165100"/>
                </a:cubicBezTo>
                <a:cubicBezTo>
                  <a:pt x="1072185" y="166480"/>
                  <a:pt x="1067858" y="167217"/>
                  <a:pt x="1063625" y="168275"/>
                </a:cubicBezTo>
                <a:cubicBezTo>
                  <a:pt x="1061508" y="171450"/>
                  <a:pt x="1055858" y="174257"/>
                  <a:pt x="1057275" y="177800"/>
                </a:cubicBezTo>
                <a:cubicBezTo>
                  <a:pt x="1061819" y="189160"/>
                  <a:pt x="1080137" y="182118"/>
                  <a:pt x="1085850" y="180975"/>
                </a:cubicBezTo>
                <a:cubicBezTo>
                  <a:pt x="1140445" y="144579"/>
                  <a:pt x="1071370" y="188215"/>
                  <a:pt x="1123950" y="161925"/>
                </a:cubicBezTo>
                <a:cubicBezTo>
                  <a:pt x="1128183" y="159808"/>
                  <a:pt x="1132541" y="157923"/>
                  <a:pt x="1136650" y="155575"/>
                </a:cubicBezTo>
                <a:cubicBezTo>
                  <a:pt x="1139963" y="153682"/>
                  <a:pt x="1142668" y="150728"/>
                  <a:pt x="1146175" y="149225"/>
                </a:cubicBezTo>
                <a:cubicBezTo>
                  <a:pt x="1150186" y="147506"/>
                  <a:pt x="1154642" y="147108"/>
                  <a:pt x="1158875" y="146050"/>
                </a:cubicBezTo>
                <a:cubicBezTo>
                  <a:pt x="1186172" y="127852"/>
                  <a:pt x="1151635" y="149670"/>
                  <a:pt x="1177925" y="136525"/>
                </a:cubicBezTo>
                <a:cubicBezTo>
                  <a:pt x="1181338" y="134818"/>
                  <a:pt x="1184275" y="132292"/>
                  <a:pt x="1187450" y="130175"/>
                </a:cubicBezTo>
                <a:cubicBezTo>
                  <a:pt x="1191683" y="123825"/>
                  <a:pt x="1198299" y="118529"/>
                  <a:pt x="1200150" y="111125"/>
                </a:cubicBezTo>
                <a:cubicBezTo>
                  <a:pt x="1200573" y="109431"/>
                  <a:pt x="1204678" y="91633"/>
                  <a:pt x="1206500" y="88900"/>
                </a:cubicBezTo>
                <a:cubicBezTo>
                  <a:pt x="1208991" y="85164"/>
                  <a:pt x="1212433" y="82069"/>
                  <a:pt x="1216025" y="79375"/>
                </a:cubicBezTo>
                <a:cubicBezTo>
                  <a:pt x="1225183" y="72506"/>
                  <a:pt x="1244600" y="60325"/>
                  <a:pt x="1244600" y="60325"/>
                </a:cubicBezTo>
                <a:cubicBezTo>
                  <a:pt x="1262798" y="33028"/>
                  <a:pt x="1238567" y="65152"/>
                  <a:pt x="1260475" y="47625"/>
                </a:cubicBezTo>
                <a:cubicBezTo>
                  <a:pt x="1263455" y="45241"/>
                  <a:pt x="1264708" y="41275"/>
                  <a:pt x="1266825" y="38100"/>
                </a:cubicBezTo>
                <a:cubicBezTo>
                  <a:pt x="1243635" y="30370"/>
                  <a:pt x="1254269" y="33373"/>
                  <a:pt x="1235075" y="28575"/>
                </a:cubicBezTo>
                <a:cubicBezTo>
                  <a:pt x="1239308" y="26458"/>
                  <a:pt x="1243425" y="24089"/>
                  <a:pt x="1247775" y="22225"/>
                </a:cubicBezTo>
                <a:cubicBezTo>
                  <a:pt x="1250851" y="20907"/>
                  <a:pt x="1255209" y="21663"/>
                  <a:pt x="1257300" y="19050"/>
                </a:cubicBezTo>
                <a:cubicBezTo>
                  <a:pt x="1260026" y="15643"/>
                  <a:pt x="1257162" y="9190"/>
                  <a:pt x="1260475" y="6350"/>
                </a:cubicBezTo>
                <a:cubicBezTo>
                  <a:pt x="1265557" y="1994"/>
                  <a:pt x="1279525" y="0"/>
                  <a:pt x="1279525" y="0"/>
                </a:cubicBezTo>
                <a:cubicBezTo>
                  <a:pt x="1282700" y="1058"/>
                  <a:pt x="1286437" y="1084"/>
                  <a:pt x="1289050" y="3175"/>
                </a:cubicBezTo>
                <a:cubicBezTo>
                  <a:pt x="1302057" y="13581"/>
                  <a:pt x="1289901" y="12700"/>
                  <a:pt x="1298575" y="12700"/>
                </a:cubicBez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E92AB62-2A64-A483-D793-BA2C9F1ED924}"/>
              </a:ext>
            </a:extLst>
          </p:cNvPr>
          <p:cNvSpPr/>
          <p:nvPr/>
        </p:nvSpPr>
        <p:spPr bwMode="auto">
          <a:xfrm>
            <a:off x="8542900" y="4505977"/>
            <a:ext cx="1298575" cy="1330325"/>
          </a:xfrm>
          <a:custGeom>
            <a:avLst/>
            <a:gdLst>
              <a:gd name="connsiteX0" fmla="*/ 0 w 1298575"/>
              <a:gd name="connsiteY0" fmla="*/ 1330325 h 1330325"/>
              <a:gd name="connsiteX1" fmla="*/ 3175 w 1298575"/>
              <a:gd name="connsiteY1" fmla="*/ 1311275 h 1330325"/>
              <a:gd name="connsiteX2" fmla="*/ 9525 w 1298575"/>
              <a:gd name="connsiteY2" fmla="*/ 1276350 h 1330325"/>
              <a:gd name="connsiteX3" fmla="*/ 15875 w 1298575"/>
              <a:gd name="connsiteY3" fmla="*/ 1257300 h 1330325"/>
              <a:gd name="connsiteX4" fmla="*/ 19050 w 1298575"/>
              <a:gd name="connsiteY4" fmla="*/ 1247775 h 1330325"/>
              <a:gd name="connsiteX5" fmla="*/ 34925 w 1298575"/>
              <a:gd name="connsiteY5" fmla="*/ 1263650 h 1330325"/>
              <a:gd name="connsiteX6" fmla="*/ 73025 w 1298575"/>
              <a:gd name="connsiteY6" fmla="*/ 1254125 h 1330325"/>
              <a:gd name="connsiteX7" fmla="*/ 98425 w 1298575"/>
              <a:gd name="connsiteY7" fmla="*/ 1250950 h 1330325"/>
              <a:gd name="connsiteX8" fmla="*/ 101600 w 1298575"/>
              <a:gd name="connsiteY8" fmla="*/ 1171575 h 1330325"/>
              <a:gd name="connsiteX9" fmla="*/ 88900 w 1298575"/>
              <a:gd name="connsiteY9" fmla="*/ 1168400 h 1330325"/>
              <a:gd name="connsiteX10" fmla="*/ 69850 w 1298575"/>
              <a:gd name="connsiteY10" fmla="*/ 1171575 h 1330325"/>
              <a:gd name="connsiteX11" fmla="*/ 60325 w 1298575"/>
              <a:gd name="connsiteY11" fmla="*/ 1177925 h 1330325"/>
              <a:gd name="connsiteX12" fmla="*/ 142875 w 1298575"/>
              <a:gd name="connsiteY12" fmla="*/ 1181100 h 1330325"/>
              <a:gd name="connsiteX13" fmla="*/ 130175 w 1298575"/>
              <a:gd name="connsiteY13" fmla="*/ 1193800 h 1330325"/>
              <a:gd name="connsiteX14" fmla="*/ 120650 w 1298575"/>
              <a:gd name="connsiteY14" fmla="*/ 1196975 h 1330325"/>
              <a:gd name="connsiteX15" fmla="*/ 104775 w 1298575"/>
              <a:gd name="connsiteY15" fmla="*/ 1206500 h 1330325"/>
              <a:gd name="connsiteX16" fmla="*/ 69850 w 1298575"/>
              <a:gd name="connsiteY16" fmla="*/ 1219200 h 1330325"/>
              <a:gd name="connsiteX17" fmla="*/ 76200 w 1298575"/>
              <a:gd name="connsiteY17" fmla="*/ 1206500 h 1330325"/>
              <a:gd name="connsiteX18" fmla="*/ 79375 w 1298575"/>
              <a:gd name="connsiteY18" fmla="*/ 1193800 h 1330325"/>
              <a:gd name="connsiteX19" fmla="*/ 95250 w 1298575"/>
              <a:gd name="connsiteY19" fmla="*/ 1174750 h 1330325"/>
              <a:gd name="connsiteX20" fmla="*/ 107950 w 1298575"/>
              <a:gd name="connsiteY20" fmla="*/ 1171575 h 1330325"/>
              <a:gd name="connsiteX21" fmla="*/ 123825 w 1298575"/>
              <a:gd name="connsiteY21" fmla="*/ 1165225 h 1330325"/>
              <a:gd name="connsiteX22" fmla="*/ 142875 w 1298575"/>
              <a:gd name="connsiteY22" fmla="*/ 1158875 h 1330325"/>
              <a:gd name="connsiteX23" fmla="*/ 152400 w 1298575"/>
              <a:gd name="connsiteY23" fmla="*/ 1149350 h 1330325"/>
              <a:gd name="connsiteX24" fmla="*/ 158750 w 1298575"/>
              <a:gd name="connsiteY24" fmla="*/ 1133475 h 1330325"/>
              <a:gd name="connsiteX25" fmla="*/ 193675 w 1298575"/>
              <a:gd name="connsiteY25" fmla="*/ 1123950 h 1330325"/>
              <a:gd name="connsiteX26" fmla="*/ 215900 w 1298575"/>
              <a:gd name="connsiteY26" fmla="*/ 1117600 h 1330325"/>
              <a:gd name="connsiteX27" fmla="*/ 225425 w 1298575"/>
              <a:gd name="connsiteY27" fmla="*/ 1114425 h 1330325"/>
              <a:gd name="connsiteX28" fmla="*/ 238125 w 1298575"/>
              <a:gd name="connsiteY28" fmla="*/ 1111250 h 1330325"/>
              <a:gd name="connsiteX29" fmla="*/ 228600 w 1298575"/>
              <a:gd name="connsiteY29" fmla="*/ 1073150 h 1330325"/>
              <a:gd name="connsiteX30" fmla="*/ 222250 w 1298575"/>
              <a:gd name="connsiteY30" fmla="*/ 1054100 h 1330325"/>
              <a:gd name="connsiteX31" fmla="*/ 165100 w 1298575"/>
              <a:gd name="connsiteY31" fmla="*/ 1057275 h 1330325"/>
              <a:gd name="connsiteX32" fmla="*/ 155575 w 1298575"/>
              <a:gd name="connsiteY32" fmla="*/ 1060450 h 1330325"/>
              <a:gd name="connsiteX33" fmla="*/ 152400 w 1298575"/>
              <a:gd name="connsiteY33" fmla="*/ 1069975 h 1330325"/>
              <a:gd name="connsiteX34" fmla="*/ 250825 w 1298575"/>
              <a:gd name="connsiteY34" fmla="*/ 1076325 h 1330325"/>
              <a:gd name="connsiteX35" fmla="*/ 276225 w 1298575"/>
              <a:gd name="connsiteY35" fmla="*/ 1063625 h 1330325"/>
              <a:gd name="connsiteX36" fmla="*/ 298450 w 1298575"/>
              <a:gd name="connsiteY36" fmla="*/ 1057275 h 1330325"/>
              <a:gd name="connsiteX37" fmla="*/ 301625 w 1298575"/>
              <a:gd name="connsiteY37" fmla="*/ 1028700 h 1330325"/>
              <a:gd name="connsiteX38" fmla="*/ 295275 w 1298575"/>
              <a:gd name="connsiteY38" fmla="*/ 1009650 h 1330325"/>
              <a:gd name="connsiteX39" fmla="*/ 257175 w 1298575"/>
              <a:gd name="connsiteY39" fmla="*/ 1006475 h 1330325"/>
              <a:gd name="connsiteX40" fmla="*/ 263525 w 1298575"/>
              <a:gd name="connsiteY40" fmla="*/ 996950 h 1330325"/>
              <a:gd name="connsiteX41" fmla="*/ 273050 w 1298575"/>
              <a:gd name="connsiteY41" fmla="*/ 990600 h 1330325"/>
              <a:gd name="connsiteX42" fmla="*/ 301625 w 1298575"/>
              <a:gd name="connsiteY42" fmla="*/ 977900 h 1330325"/>
              <a:gd name="connsiteX43" fmla="*/ 320675 w 1298575"/>
              <a:gd name="connsiteY43" fmla="*/ 974725 h 1330325"/>
              <a:gd name="connsiteX44" fmla="*/ 330200 w 1298575"/>
              <a:gd name="connsiteY44" fmla="*/ 971550 h 1330325"/>
              <a:gd name="connsiteX45" fmla="*/ 320675 w 1298575"/>
              <a:gd name="connsiteY45" fmla="*/ 968375 h 1330325"/>
              <a:gd name="connsiteX46" fmla="*/ 323850 w 1298575"/>
              <a:gd name="connsiteY46" fmla="*/ 958850 h 1330325"/>
              <a:gd name="connsiteX47" fmla="*/ 342900 w 1298575"/>
              <a:gd name="connsiteY47" fmla="*/ 946150 h 1330325"/>
              <a:gd name="connsiteX48" fmla="*/ 336550 w 1298575"/>
              <a:gd name="connsiteY48" fmla="*/ 965200 h 1330325"/>
              <a:gd name="connsiteX49" fmla="*/ 330200 w 1298575"/>
              <a:gd name="connsiteY49" fmla="*/ 974725 h 1330325"/>
              <a:gd name="connsiteX50" fmla="*/ 339725 w 1298575"/>
              <a:gd name="connsiteY50" fmla="*/ 977900 h 1330325"/>
              <a:gd name="connsiteX51" fmla="*/ 381000 w 1298575"/>
              <a:gd name="connsiteY51" fmla="*/ 962025 h 1330325"/>
              <a:gd name="connsiteX52" fmla="*/ 390525 w 1298575"/>
              <a:gd name="connsiteY52" fmla="*/ 942975 h 1330325"/>
              <a:gd name="connsiteX53" fmla="*/ 396875 w 1298575"/>
              <a:gd name="connsiteY53" fmla="*/ 901700 h 1330325"/>
              <a:gd name="connsiteX54" fmla="*/ 403225 w 1298575"/>
              <a:gd name="connsiteY54" fmla="*/ 876300 h 1330325"/>
              <a:gd name="connsiteX55" fmla="*/ 434975 w 1298575"/>
              <a:gd name="connsiteY55" fmla="*/ 838200 h 1330325"/>
              <a:gd name="connsiteX56" fmla="*/ 444500 w 1298575"/>
              <a:gd name="connsiteY56" fmla="*/ 831850 h 1330325"/>
              <a:gd name="connsiteX57" fmla="*/ 454025 w 1298575"/>
              <a:gd name="connsiteY57" fmla="*/ 828675 h 1330325"/>
              <a:gd name="connsiteX58" fmla="*/ 441325 w 1298575"/>
              <a:gd name="connsiteY58" fmla="*/ 841375 h 1330325"/>
              <a:gd name="connsiteX59" fmla="*/ 403225 w 1298575"/>
              <a:gd name="connsiteY59" fmla="*/ 854075 h 1330325"/>
              <a:gd name="connsiteX60" fmla="*/ 390525 w 1298575"/>
              <a:gd name="connsiteY60" fmla="*/ 860425 h 1330325"/>
              <a:gd name="connsiteX61" fmla="*/ 390525 w 1298575"/>
              <a:gd name="connsiteY61" fmla="*/ 901700 h 1330325"/>
              <a:gd name="connsiteX62" fmla="*/ 409575 w 1298575"/>
              <a:gd name="connsiteY62" fmla="*/ 895350 h 1330325"/>
              <a:gd name="connsiteX63" fmla="*/ 431800 w 1298575"/>
              <a:gd name="connsiteY63" fmla="*/ 885825 h 1330325"/>
              <a:gd name="connsiteX64" fmla="*/ 450850 w 1298575"/>
              <a:gd name="connsiteY64" fmla="*/ 882650 h 1330325"/>
              <a:gd name="connsiteX65" fmla="*/ 463550 w 1298575"/>
              <a:gd name="connsiteY65" fmla="*/ 879475 h 1330325"/>
              <a:gd name="connsiteX66" fmla="*/ 482600 w 1298575"/>
              <a:gd name="connsiteY66" fmla="*/ 869950 h 1330325"/>
              <a:gd name="connsiteX67" fmla="*/ 501650 w 1298575"/>
              <a:gd name="connsiteY67" fmla="*/ 863600 h 1330325"/>
              <a:gd name="connsiteX68" fmla="*/ 514350 w 1298575"/>
              <a:gd name="connsiteY68" fmla="*/ 777875 h 1330325"/>
              <a:gd name="connsiteX69" fmla="*/ 520700 w 1298575"/>
              <a:gd name="connsiteY69" fmla="*/ 768350 h 1330325"/>
              <a:gd name="connsiteX70" fmla="*/ 539750 w 1298575"/>
              <a:gd name="connsiteY70" fmla="*/ 755650 h 1330325"/>
              <a:gd name="connsiteX71" fmla="*/ 542925 w 1298575"/>
              <a:gd name="connsiteY71" fmla="*/ 746125 h 1330325"/>
              <a:gd name="connsiteX72" fmla="*/ 552450 w 1298575"/>
              <a:gd name="connsiteY72" fmla="*/ 742950 h 1330325"/>
              <a:gd name="connsiteX73" fmla="*/ 565150 w 1298575"/>
              <a:gd name="connsiteY73" fmla="*/ 733425 h 1330325"/>
              <a:gd name="connsiteX74" fmla="*/ 574675 w 1298575"/>
              <a:gd name="connsiteY74" fmla="*/ 727075 h 1330325"/>
              <a:gd name="connsiteX75" fmla="*/ 581025 w 1298575"/>
              <a:gd name="connsiteY75" fmla="*/ 717550 h 1330325"/>
              <a:gd name="connsiteX76" fmla="*/ 590550 w 1298575"/>
              <a:gd name="connsiteY76" fmla="*/ 714375 h 1330325"/>
              <a:gd name="connsiteX77" fmla="*/ 593725 w 1298575"/>
              <a:gd name="connsiteY77" fmla="*/ 704850 h 1330325"/>
              <a:gd name="connsiteX78" fmla="*/ 600075 w 1298575"/>
              <a:gd name="connsiteY78" fmla="*/ 679450 h 1330325"/>
              <a:gd name="connsiteX79" fmla="*/ 603250 w 1298575"/>
              <a:gd name="connsiteY79" fmla="*/ 666750 h 1330325"/>
              <a:gd name="connsiteX80" fmla="*/ 606425 w 1298575"/>
              <a:gd name="connsiteY80" fmla="*/ 657225 h 1330325"/>
              <a:gd name="connsiteX81" fmla="*/ 615950 w 1298575"/>
              <a:gd name="connsiteY81" fmla="*/ 654050 h 1330325"/>
              <a:gd name="connsiteX82" fmla="*/ 625475 w 1298575"/>
              <a:gd name="connsiteY82" fmla="*/ 647700 h 1330325"/>
              <a:gd name="connsiteX83" fmla="*/ 688975 w 1298575"/>
              <a:gd name="connsiteY83" fmla="*/ 619125 h 1330325"/>
              <a:gd name="connsiteX84" fmla="*/ 708025 w 1298575"/>
              <a:gd name="connsiteY84" fmla="*/ 615950 h 1330325"/>
              <a:gd name="connsiteX85" fmla="*/ 720725 w 1298575"/>
              <a:gd name="connsiteY85" fmla="*/ 612775 h 1330325"/>
              <a:gd name="connsiteX86" fmla="*/ 727075 w 1298575"/>
              <a:gd name="connsiteY86" fmla="*/ 577850 h 1330325"/>
              <a:gd name="connsiteX87" fmla="*/ 714375 w 1298575"/>
              <a:gd name="connsiteY87" fmla="*/ 574675 h 1330325"/>
              <a:gd name="connsiteX88" fmla="*/ 685800 w 1298575"/>
              <a:gd name="connsiteY88" fmla="*/ 581025 h 1330325"/>
              <a:gd name="connsiteX89" fmla="*/ 673100 w 1298575"/>
              <a:gd name="connsiteY89" fmla="*/ 587375 h 1330325"/>
              <a:gd name="connsiteX90" fmla="*/ 663575 w 1298575"/>
              <a:gd name="connsiteY90" fmla="*/ 590550 h 1330325"/>
              <a:gd name="connsiteX91" fmla="*/ 657225 w 1298575"/>
              <a:gd name="connsiteY91" fmla="*/ 600075 h 1330325"/>
              <a:gd name="connsiteX92" fmla="*/ 676275 w 1298575"/>
              <a:gd name="connsiteY92" fmla="*/ 596900 h 1330325"/>
              <a:gd name="connsiteX93" fmla="*/ 701675 w 1298575"/>
              <a:gd name="connsiteY93" fmla="*/ 584200 h 1330325"/>
              <a:gd name="connsiteX94" fmla="*/ 723900 w 1298575"/>
              <a:gd name="connsiteY94" fmla="*/ 565150 h 1330325"/>
              <a:gd name="connsiteX95" fmla="*/ 733425 w 1298575"/>
              <a:gd name="connsiteY95" fmla="*/ 546100 h 1330325"/>
              <a:gd name="connsiteX96" fmla="*/ 736600 w 1298575"/>
              <a:gd name="connsiteY96" fmla="*/ 536575 h 1330325"/>
              <a:gd name="connsiteX97" fmla="*/ 746125 w 1298575"/>
              <a:gd name="connsiteY97" fmla="*/ 533400 h 1330325"/>
              <a:gd name="connsiteX98" fmla="*/ 749300 w 1298575"/>
              <a:gd name="connsiteY98" fmla="*/ 542925 h 1330325"/>
              <a:gd name="connsiteX99" fmla="*/ 752475 w 1298575"/>
              <a:gd name="connsiteY99" fmla="*/ 533400 h 1330325"/>
              <a:gd name="connsiteX100" fmla="*/ 758825 w 1298575"/>
              <a:gd name="connsiteY100" fmla="*/ 501650 h 1330325"/>
              <a:gd name="connsiteX101" fmla="*/ 765175 w 1298575"/>
              <a:gd name="connsiteY101" fmla="*/ 492125 h 1330325"/>
              <a:gd name="connsiteX102" fmla="*/ 771525 w 1298575"/>
              <a:gd name="connsiteY102" fmla="*/ 469900 h 1330325"/>
              <a:gd name="connsiteX103" fmla="*/ 777875 w 1298575"/>
              <a:gd name="connsiteY103" fmla="*/ 447675 h 1330325"/>
              <a:gd name="connsiteX104" fmla="*/ 796925 w 1298575"/>
              <a:gd name="connsiteY104" fmla="*/ 450850 h 1330325"/>
              <a:gd name="connsiteX105" fmla="*/ 809625 w 1298575"/>
              <a:gd name="connsiteY105" fmla="*/ 454025 h 1330325"/>
              <a:gd name="connsiteX106" fmla="*/ 803275 w 1298575"/>
              <a:gd name="connsiteY106" fmla="*/ 488950 h 1330325"/>
              <a:gd name="connsiteX107" fmla="*/ 796925 w 1298575"/>
              <a:gd name="connsiteY107" fmla="*/ 508000 h 1330325"/>
              <a:gd name="connsiteX108" fmla="*/ 800100 w 1298575"/>
              <a:gd name="connsiteY108" fmla="*/ 517525 h 1330325"/>
              <a:gd name="connsiteX109" fmla="*/ 838200 w 1298575"/>
              <a:gd name="connsiteY109" fmla="*/ 501650 h 1330325"/>
              <a:gd name="connsiteX110" fmla="*/ 847725 w 1298575"/>
              <a:gd name="connsiteY110" fmla="*/ 498475 h 1330325"/>
              <a:gd name="connsiteX111" fmla="*/ 857250 w 1298575"/>
              <a:gd name="connsiteY111" fmla="*/ 485775 h 1330325"/>
              <a:gd name="connsiteX112" fmla="*/ 866775 w 1298575"/>
              <a:gd name="connsiteY112" fmla="*/ 479425 h 1330325"/>
              <a:gd name="connsiteX113" fmla="*/ 857250 w 1298575"/>
              <a:gd name="connsiteY113" fmla="*/ 473075 h 1330325"/>
              <a:gd name="connsiteX114" fmla="*/ 831850 w 1298575"/>
              <a:gd name="connsiteY114" fmla="*/ 469900 h 1330325"/>
              <a:gd name="connsiteX115" fmla="*/ 815975 w 1298575"/>
              <a:gd name="connsiteY115" fmla="*/ 466725 h 1330325"/>
              <a:gd name="connsiteX116" fmla="*/ 831850 w 1298575"/>
              <a:gd name="connsiteY116" fmla="*/ 441325 h 1330325"/>
              <a:gd name="connsiteX117" fmla="*/ 841375 w 1298575"/>
              <a:gd name="connsiteY117" fmla="*/ 431800 h 1330325"/>
              <a:gd name="connsiteX118" fmla="*/ 854075 w 1298575"/>
              <a:gd name="connsiteY118" fmla="*/ 425450 h 1330325"/>
              <a:gd name="connsiteX119" fmla="*/ 863600 w 1298575"/>
              <a:gd name="connsiteY119" fmla="*/ 419100 h 1330325"/>
              <a:gd name="connsiteX120" fmla="*/ 876300 w 1298575"/>
              <a:gd name="connsiteY120" fmla="*/ 409575 h 1330325"/>
              <a:gd name="connsiteX121" fmla="*/ 895350 w 1298575"/>
              <a:gd name="connsiteY121" fmla="*/ 396875 h 1330325"/>
              <a:gd name="connsiteX122" fmla="*/ 958850 w 1298575"/>
              <a:gd name="connsiteY122" fmla="*/ 396875 h 1330325"/>
              <a:gd name="connsiteX123" fmla="*/ 968375 w 1298575"/>
              <a:gd name="connsiteY123" fmla="*/ 390525 h 1330325"/>
              <a:gd name="connsiteX124" fmla="*/ 984250 w 1298575"/>
              <a:gd name="connsiteY124" fmla="*/ 384175 h 1330325"/>
              <a:gd name="connsiteX125" fmla="*/ 987425 w 1298575"/>
              <a:gd name="connsiteY125" fmla="*/ 333375 h 1330325"/>
              <a:gd name="connsiteX126" fmla="*/ 990600 w 1298575"/>
              <a:gd name="connsiteY126" fmla="*/ 320675 h 1330325"/>
              <a:gd name="connsiteX127" fmla="*/ 977900 w 1298575"/>
              <a:gd name="connsiteY127" fmla="*/ 314325 h 1330325"/>
              <a:gd name="connsiteX128" fmla="*/ 958850 w 1298575"/>
              <a:gd name="connsiteY128" fmla="*/ 311150 h 1330325"/>
              <a:gd name="connsiteX129" fmla="*/ 942975 w 1298575"/>
              <a:gd name="connsiteY129" fmla="*/ 307975 h 1330325"/>
              <a:gd name="connsiteX130" fmla="*/ 911225 w 1298575"/>
              <a:gd name="connsiteY130" fmla="*/ 323850 h 1330325"/>
              <a:gd name="connsiteX131" fmla="*/ 908050 w 1298575"/>
              <a:gd name="connsiteY131" fmla="*/ 342900 h 1330325"/>
              <a:gd name="connsiteX132" fmla="*/ 914400 w 1298575"/>
              <a:gd name="connsiteY132" fmla="*/ 365125 h 1330325"/>
              <a:gd name="connsiteX133" fmla="*/ 942975 w 1298575"/>
              <a:gd name="connsiteY133" fmla="*/ 342900 h 1330325"/>
              <a:gd name="connsiteX134" fmla="*/ 949325 w 1298575"/>
              <a:gd name="connsiteY134" fmla="*/ 333375 h 1330325"/>
              <a:gd name="connsiteX135" fmla="*/ 974725 w 1298575"/>
              <a:gd name="connsiteY135" fmla="*/ 320675 h 1330325"/>
              <a:gd name="connsiteX136" fmla="*/ 1006475 w 1298575"/>
              <a:gd name="connsiteY136" fmla="*/ 298450 h 1330325"/>
              <a:gd name="connsiteX137" fmla="*/ 1016000 w 1298575"/>
              <a:gd name="connsiteY137" fmla="*/ 292100 h 1330325"/>
              <a:gd name="connsiteX138" fmla="*/ 1028700 w 1298575"/>
              <a:gd name="connsiteY138" fmla="*/ 285750 h 1330325"/>
              <a:gd name="connsiteX139" fmla="*/ 1028700 w 1298575"/>
              <a:gd name="connsiteY139" fmla="*/ 260350 h 1330325"/>
              <a:gd name="connsiteX140" fmla="*/ 1022350 w 1298575"/>
              <a:gd name="connsiteY140" fmla="*/ 260350 h 1330325"/>
              <a:gd name="connsiteX141" fmla="*/ 1044575 w 1298575"/>
              <a:gd name="connsiteY141" fmla="*/ 247650 h 1330325"/>
              <a:gd name="connsiteX142" fmla="*/ 1054100 w 1298575"/>
              <a:gd name="connsiteY142" fmla="*/ 244475 h 1330325"/>
              <a:gd name="connsiteX143" fmla="*/ 1085850 w 1298575"/>
              <a:gd name="connsiteY143" fmla="*/ 225425 h 1330325"/>
              <a:gd name="connsiteX144" fmla="*/ 1104900 w 1298575"/>
              <a:gd name="connsiteY144" fmla="*/ 219075 h 1330325"/>
              <a:gd name="connsiteX145" fmla="*/ 1111250 w 1298575"/>
              <a:gd name="connsiteY145" fmla="*/ 168275 h 1330325"/>
              <a:gd name="connsiteX146" fmla="*/ 1117600 w 1298575"/>
              <a:gd name="connsiteY146" fmla="*/ 158750 h 1330325"/>
              <a:gd name="connsiteX147" fmla="*/ 1108075 w 1298575"/>
              <a:gd name="connsiteY147" fmla="*/ 155575 h 1330325"/>
              <a:gd name="connsiteX148" fmla="*/ 1076325 w 1298575"/>
              <a:gd name="connsiteY148" fmla="*/ 165100 h 1330325"/>
              <a:gd name="connsiteX149" fmla="*/ 1063625 w 1298575"/>
              <a:gd name="connsiteY149" fmla="*/ 168275 h 1330325"/>
              <a:gd name="connsiteX150" fmla="*/ 1057275 w 1298575"/>
              <a:gd name="connsiteY150" fmla="*/ 177800 h 1330325"/>
              <a:gd name="connsiteX151" fmla="*/ 1085850 w 1298575"/>
              <a:gd name="connsiteY151" fmla="*/ 180975 h 1330325"/>
              <a:gd name="connsiteX152" fmla="*/ 1123950 w 1298575"/>
              <a:gd name="connsiteY152" fmla="*/ 161925 h 1330325"/>
              <a:gd name="connsiteX153" fmla="*/ 1136650 w 1298575"/>
              <a:gd name="connsiteY153" fmla="*/ 155575 h 1330325"/>
              <a:gd name="connsiteX154" fmla="*/ 1146175 w 1298575"/>
              <a:gd name="connsiteY154" fmla="*/ 149225 h 1330325"/>
              <a:gd name="connsiteX155" fmla="*/ 1158875 w 1298575"/>
              <a:gd name="connsiteY155" fmla="*/ 146050 h 1330325"/>
              <a:gd name="connsiteX156" fmla="*/ 1177925 w 1298575"/>
              <a:gd name="connsiteY156" fmla="*/ 136525 h 1330325"/>
              <a:gd name="connsiteX157" fmla="*/ 1187450 w 1298575"/>
              <a:gd name="connsiteY157" fmla="*/ 130175 h 1330325"/>
              <a:gd name="connsiteX158" fmla="*/ 1200150 w 1298575"/>
              <a:gd name="connsiteY158" fmla="*/ 111125 h 1330325"/>
              <a:gd name="connsiteX159" fmla="*/ 1206500 w 1298575"/>
              <a:gd name="connsiteY159" fmla="*/ 88900 h 1330325"/>
              <a:gd name="connsiteX160" fmla="*/ 1216025 w 1298575"/>
              <a:gd name="connsiteY160" fmla="*/ 79375 h 1330325"/>
              <a:gd name="connsiteX161" fmla="*/ 1244600 w 1298575"/>
              <a:gd name="connsiteY161" fmla="*/ 60325 h 1330325"/>
              <a:gd name="connsiteX162" fmla="*/ 1260475 w 1298575"/>
              <a:gd name="connsiteY162" fmla="*/ 47625 h 1330325"/>
              <a:gd name="connsiteX163" fmla="*/ 1266825 w 1298575"/>
              <a:gd name="connsiteY163" fmla="*/ 38100 h 1330325"/>
              <a:gd name="connsiteX164" fmla="*/ 1235075 w 1298575"/>
              <a:gd name="connsiteY164" fmla="*/ 28575 h 1330325"/>
              <a:gd name="connsiteX165" fmla="*/ 1247775 w 1298575"/>
              <a:gd name="connsiteY165" fmla="*/ 22225 h 1330325"/>
              <a:gd name="connsiteX166" fmla="*/ 1257300 w 1298575"/>
              <a:gd name="connsiteY166" fmla="*/ 19050 h 1330325"/>
              <a:gd name="connsiteX167" fmla="*/ 1260475 w 1298575"/>
              <a:gd name="connsiteY167" fmla="*/ 6350 h 1330325"/>
              <a:gd name="connsiteX168" fmla="*/ 1279525 w 1298575"/>
              <a:gd name="connsiteY168" fmla="*/ 0 h 1330325"/>
              <a:gd name="connsiteX169" fmla="*/ 1289050 w 1298575"/>
              <a:gd name="connsiteY169" fmla="*/ 3175 h 1330325"/>
              <a:gd name="connsiteX170" fmla="*/ 1298575 w 1298575"/>
              <a:gd name="connsiteY170" fmla="*/ 12700 h 133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8575" h="1330325">
                <a:moveTo>
                  <a:pt x="0" y="1330325"/>
                </a:moveTo>
                <a:cubicBezTo>
                  <a:pt x="1058" y="1323975"/>
                  <a:pt x="2196" y="1317638"/>
                  <a:pt x="3175" y="1311275"/>
                </a:cubicBezTo>
                <a:cubicBezTo>
                  <a:pt x="5764" y="1294445"/>
                  <a:pt x="5236" y="1290645"/>
                  <a:pt x="9525" y="1276350"/>
                </a:cubicBezTo>
                <a:cubicBezTo>
                  <a:pt x="11448" y="1269939"/>
                  <a:pt x="13758" y="1263650"/>
                  <a:pt x="15875" y="1257300"/>
                </a:cubicBezTo>
                <a:lnTo>
                  <a:pt x="19050" y="1247775"/>
                </a:lnTo>
                <a:cubicBezTo>
                  <a:pt x="21572" y="1251558"/>
                  <a:pt x="28170" y="1264100"/>
                  <a:pt x="34925" y="1263650"/>
                </a:cubicBezTo>
                <a:cubicBezTo>
                  <a:pt x="47987" y="1262779"/>
                  <a:pt x="60035" y="1255749"/>
                  <a:pt x="73025" y="1254125"/>
                </a:cubicBezTo>
                <a:lnTo>
                  <a:pt x="98425" y="1250950"/>
                </a:lnTo>
                <a:cubicBezTo>
                  <a:pt x="108630" y="1220334"/>
                  <a:pt x="112684" y="1215912"/>
                  <a:pt x="101600" y="1171575"/>
                </a:cubicBezTo>
                <a:cubicBezTo>
                  <a:pt x="100542" y="1167342"/>
                  <a:pt x="93133" y="1169458"/>
                  <a:pt x="88900" y="1168400"/>
                </a:cubicBezTo>
                <a:cubicBezTo>
                  <a:pt x="82550" y="1169458"/>
                  <a:pt x="75957" y="1169539"/>
                  <a:pt x="69850" y="1171575"/>
                </a:cubicBezTo>
                <a:cubicBezTo>
                  <a:pt x="66230" y="1172782"/>
                  <a:pt x="56541" y="1177431"/>
                  <a:pt x="60325" y="1177925"/>
                </a:cubicBezTo>
                <a:cubicBezTo>
                  <a:pt x="87631" y="1181487"/>
                  <a:pt x="115358" y="1180042"/>
                  <a:pt x="142875" y="1181100"/>
                </a:cubicBezTo>
                <a:cubicBezTo>
                  <a:pt x="138642" y="1185333"/>
                  <a:pt x="135047" y="1190320"/>
                  <a:pt x="130175" y="1193800"/>
                </a:cubicBezTo>
                <a:cubicBezTo>
                  <a:pt x="127452" y="1195745"/>
                  <a:pt x="123643" y="1195478"/>
                  <a:pt x="120650" y="1196975"/>
                </a:cubicBezTo>
                <a:cubicBezTo>
                  <a:pt x="115130" y="1199735"/>
                  <a:pt x="110295" y="1203740"/>
                  <a:pt x="104775" y="1206500"/>
                </a:cubicBezTo>
                <a:cubicBezTo>
                  <a:pt x="86035" y="1215870"/>
                  <a:pt x="86311" y="1215085"/>
                  <a:pt x="69850" y="1219200"/>
                </a:cubicBezTo>
                <a:cubicBezTo>
                  <a:pt x="71967" y="1214967"/>
                  <a:pt x="74538" y="1210932"/>
                  <a:pt x="76200" y="1206500"/>
                </a:cubicBezTo>
                <a:cubicBezTo>
                  <a:pt x="77732" y="1202414"/>
                  <a:pt x="77656" y="1197811"/>
                  <a:pt x="79375" y="1193800"/>
                </a:cubicBezTo>
                <a:cubicBezTo>
                  <a:pt x="81508" y="1188824"/>
                  <a:pt x="90920" y="1177224"/>
                  <a:pt x="95250" y="1174750"/>
                </a:cubicBezTo>
                <a:cubicBezTo>
                  <a:pt x="99039" y="1172585"/>
                  <a:pt x="103810" y="1172955"/>
                  <a:pt x="107950" y="1171575"/>
                </a:cubicBezTo>
                <a:cubicBezTo>
                  <a:pt x="113357" y="1169773"/>
                  <a:pt x="118469" y="1167173"/>
                  <a:pt x="123825" y="1165225"/>
                </a:cubicBezTo>
                <a:cubicBezTo>
                  <a:pt x="130115" y="1162938"/>
                  <a:pt x="142875" y="1158875"/>
                  <a:pt x="142875" y="1158875"/>
                </a:cubicBezTo>
                <a:cubicBezTo>
                  <a:pt x="146050" y="1155700"/>
                  <a:pt x="150980" y="1153610"/>
                  <a:pt x="152400" y="1149350"/>
                </a:cubicBezTo>
                <a:cubicBezTo>
                  <a:pt x="159191" y="1128976"/>
                  <a:pt x="151823" y="1105769"/>
                  <a:pt x="158750" y="1133475"/>
                </a:cubicBezTo>
                <a:cubicBezTo>
                  <a:pt x="179301" y="1126625"/>
                  <a:pt x="157866" y="1133499"/>
                  <a:pt x="193675" y="1123950"/>
                </a:cubicBezTo>
                <a:cubicBezTo>
                  <a:pt x="201120" y="1121965"/>
                  <a:pt x="208520" y="1119814"/>
                  <a:pt x="215900" y="1117600"/>
                </a:cubicBezTo>
                <a:cubicBezTo>
                  <a:pt x="219106" y="1116638"/>
                  <a:pt x="222207" y="1115344"/>
                  <a:pt x="225425" y="1114425"/>
                </a:cubicBezTo>
                <a:cubicBezTo>
                  <a:pt x="229621" y="1113226"/>
                  <a:pt x="233892" y="1112308"/>
                  <a:pt x="238125" y="1111250"/>
                </a:cubicBezTo>
                <a:cubicBezTo>
                  <a:pt x="233439" y="1078447"/>
                  <a:pt x="238266" y="1099732"/>
                  <a:pt x="228600" y="1073150"/>
                </a:cubicBezTo>
                <a:cubicBezTo>
                  <a:pt x="226313" y="1066860"/>
                  <a:pt x="222250" y="1054100"/>
                  <a:pt x="222250" y="1054100"/>
                </a:cubicBezTo>
                <a:cubicBezTo>
                  <a:pt x="203200" y="1055158"/>
                  <a:pt x="184093" y="1055466"/>
                  <a:pt x="165100" y="1057275"/>
                </a:cubicBezTo>
                <a:cubicBezTo>
                  <a:pt x="161768" y="1057592"/>
                  <a:pt x="157942" y="1058083"/>
                  <a:pt x="155575" y="1060450"/>
                </a:cubicBezTo>
                <a:cubicBezTo>
                  <a:pt x="153208" y="1062817"/>
                  <a:pt x="153458" y="1066800"/>
                  <a:pt x="152400" y="1069975"/>
                </a:cubicBezTo>
                <a:cubicBezTo>
                  <a:pt x="165295" y="1108660"/>
                  <a:pt x="155323" y="1088891"/>
                  <a:pt x="250825" y="1076325"/>
                </a:cubicBezTo>
                <a:cubicBezTo>
                  <a:pt x="260210" y="1075090"/>
                  <a:pt x="267042" y="1065921"/>
                  <a:pt x="276225" y="1063625"/>
                </a:cubicBezTo>
                <a:cubicBezTo>
                  <a:pt x="292172" y="1059638"/>
                  <a:pt x="284785" y="1061830"/>
                  <a:pt x="298450" y="1057275"/>
                </a:cubicBezTo>
                <a:cubicBezTo>
                  <a:pt x="307551" y="1043623"/>
                  <a:pt x="306810" y="1049440"/>
                  <a:pt x="301625" y="1028700"/>
                </a:cubicBezTo>
                <a:cubicBezTo>
                  <a:pt x="300002" y="1022206"/>
                  <a:pt x="301262" y="1012643"/>
                  <a:pt x="295275" y="1009650"/>
                </a:cubicBezTo>
                <a:cubicBezTo>
                  <a:pt x="283876" y="1003951"/>
                  <a:pt x="269875" y="1007533"/>
                  <a:pt x="257175" y="1006475"/>
                </a:cubicBezTo>
                <a:cubicBezTo>
                  <a:pt x="259292" y="1003300"/>
                  <a:pt x="260827" y="999648"/>
                  <a:pt x="263525" y="996950"/>
                </a:cubicBezTo>
                <a:cubicBezTo>
                  <a:pt x="266223" y="994252"/>
                  <a:pt x="269737" y="992493"/>
                  <a:pt x="273050" y="990600"/>
                </a:cubicBezTo>
                <a:cubicBezTo>
                  <a:pt x="279419" y="986960"/>
                  <a:pt x="295117" y="979675"/>
                  <a:pt x="301625" y="977900"/>
                </a:cubicBezTo>
                <a:cubicBezTo>
                  <a:pt x="307836" y="976206"/>
                  <a:pt x="314391" y="976122"/>
                  <a:pt x="320675" y="974725"/>
                </a:cubicBezTo>
                <a:cubicBezTo>
                  <a:pt x="323942" y="973999"/>
                  <a:pt x="327025" y="972608"/>
                  <a:pt x="330200" y="971550"/>
                </a:cubicBezTo>
                <a:cubicBezTo>
                  <a:pt x="327025" y="970492"/>
                  <a:pt x="322172" y="971368"/>
                  <a:pt x="320675" y="968375"/>
                </a:cubicBezTo>
                <a:cubicBezTo>
                  <a:pt x="319178" y="965382"/>
                  <a:pt x="321994" y="961635"/>
                  <a:pt x="323850" y="958850"/>
                </a:cubicBezTo>
                <a:cubicBezTo>
                  <a:pt x="330645" y="948657"/>
                  <a:pt x="332914" y="949479"/>
                  <a:pt x="342900" y="946150"/>
                </a:cubicBezTo>
                <a:cubicBezTo>
                  <a:pt x="340783" y="952500"/>
                  <a:pt x="339268" y="959083"/>
                  <a:pt x="336550" y="965200"/>
                </a:cubicBezTo>
                <a:cubicBezTo>
                  <a:pt x="335000" y="968687"/>
                  <a:pt x="329275" y="971023"/>
                  <a:pt x="330200" y="974725"/>
                </a:cubicBezTo>
                <a:cubicBezTo>
                  <a:pt x="331012" y="977972"/>
                  <a:pt x="336550" y="976842"/>
                  <a:pt x="339725" y="977900"/>
                </a:cubicBezTo>
                <a:cubicBezTo>
                  <a:pt x="357121" y="973551"/>
                  <a:pt x="367534" y="973567"/>
                  <a:pt x="381000" y="962025"/>
                </a:cubicBezTo>
                <a:cubicBezTo>
                  <a:pt x="385938" y="957792"/>
                  <a:pt x="389010" y="949036"/>
                  <a:pt x="390525" y="942975"/>
                </a:cubicBezTo>
                <a:cubicBezTo>
                  <a:pt x="396600" y="918676"/>
                  <a:pt x="391091" y="932546"/>
                  <a:pt x="396875" y="901700"/>
                </a:cubicBezTo>
                <a:cubicBezTo>
                  <a:pt x="398483" y="893122"/>
                  <a:pt x="398384" y="883562"/>
                  <a:pt x="403225" y="876300"/>
                </a:cubicBezTo>
                <a:cubicBezTo>
                  <a:pt x="412596" y="862243"/>
                  <a:pt x="420307" y="847979"/>
                  <a:pt x="434975" y="838200"/>
                </a:cubicBezTo>
                <a:cubicBezTo>
                  <a:pt x="438150" y="836083"/>
                  <a:pt x="441087" y="833557"/>
                  <a:pt x="444500" y="831850"/>
                </a:cubicBezTo>
                <a:cubicBezTo>
                  <a:pt x="447493" y="830353"/>
                  <a:pt x="450850" y="829733"/>
                  <a:pt x="454025" y="828675"/>
                </a:cubicBezTo>
                <a:cubicBezTo>
                  <a:pt x="449792" y="832908"/>
                  <a:pt x="446376" y="838161"/>
                  <a:pt x="441325" y="841375"/>
                </a:cubicBezTo>
                <a:cubicBezTo>
                  <a:pt x="427085" y="850437"/>
                  <a:pt x="418336" y="851053"/>
                  <a:pt x="403225" y="854075"/>
                </a:cubicBezTo>
                <a:cubicBezTo>
                  <a:pt x="398992" y="856192"/>
                  <a:pt x="394161" y="857395"/>
                  <a:pt x="390525" y="860425"/>
                </a:cubicBezTo>
                <a:cubicBezTo>
                  <a:pt x="376778" y="871881"/>
                  <a:pt x="387415" y="886148"/>
                  <a:pt x="390525" y="901700"/>
                </a:cubicBezTo>
                <a:cubicBezTo>
                  <a:pt x="396875" y="899583"/>
                  <a:pt x="403328" y="897753"/>
                  <a:pt x="409575" y="895350"/>
                </a:cubicBezTo>
                <a:cubicBezTo>
                  <a:pt x="417098" y="892457"/>
                  <a:pt x="424096" y="888195"/>
                  <a:pt x="431800" y="885825"/>
                </a:cubicBezTo>
                <a:cubicBezTo>
                  <a:pt x="437953" y="883932"/>
                  <a:pt x="444537" y="883913"/>
                  <a:pt x="450850" y="882650"/>
                </a:cubicBezTo>
                <a:cubicBezTo>
                  <a:pt x="455129" y="881794"/>
                  <a:pt x="459354" y="880674"/>
                  <a:pt x="463550" y="879475"/>
                </a:cubicBezTo>
                <a:cubicBezTo>
                  <a:pt x="487866" y="872527"/>
                  <a:pt x="457553" y="881082"/>
                  <a:pt x="482600" y="869950"/>
                </a:cubicBezTo>
                <a:cubicBezTo>
                  <a:pt x="488717" y="867232"/>
                  <a:pt x="501650" y="863600"/>
                  <a:pt x="501650" y="863600"/>
                </a:cubicBezTo>
                <a:cubicBezTo>
                  <a:pt x="530264" y="834986"/>
                  <a:pt x="504684" y="864865"/>
                  <a:pt x="514350" y="777875"/>
                </a:cubicBezTo>
                <a:cubicBezTo>
                  <a:pt x="514771" y="774082"/>
                  <a:pt x="517828" y="770863"/>
                  <a:pt x="520700" y="768350"/>
                </a:cubicBezTo>
                <a:cubicBezTo>
                  <a:pt x="526443" y="763324"/>
                  <a:pt x="539750" y="755650"/>
                  <a:pt x="539750" y="755650"/>
                </a:cubicBezTo>
                <a:cubicBezTo>
                  <a:pt x="540808" y="752475"/>
                  <a:pt x="540558" y="748492"/>
                  <a:pt x="542925" y="746125"/>
                </a:cubicBezTo>
                <a:cubicBezTo>
                  <a:pt x="545292" y="743758"/>
                  <a:pt x="549544" y="744610"/>
                  <a:pt x="552450" y="742950"/>
                </a:cubicBezTo>
                <a:cubicBezTo>
                  <a:pt x="557044" y="740325"/>
                  <a:pt x="560844" y="736501"/>
                  <a:pt x="565150" y="733425"/>
                </a:cubicBezTo>
                <a:cubicBezTo>
                  <a:pt x="568255" y="731207"/>
                  <a:pt x="571500" y="729192"/>
                  <a:pt x="574675" y="727075"/>
                </a:cubicBezTo>
                <a:cubicBezTo>
                  <a:pt x="576792" y="723900"/>
                  <a:pt x="578045" y="719934"/>
                  <a:pt x="581025" y="717550"/>
                </a:cubicBezTo>
                <a:cubicBezTo>
                  <a:pt x="583638" y="715459"/>
                  <a:pt x="588183" y="716742"/>
                  <a:pt x="590550" y="714375"/>
                </a:cubicBezTo>
                <a:cubicBezTo>
                  <a:pt x="592917" y="712008"/>
                  <a:pt x="592844" y="708079"/>
                  <a:pt x="593725" y="704850"/>
                </a:cubicBezTo>
                <a:cubicBezTo>
                  <a:pt x="596021" y="696430"/>
                  <a:pt x="597958" y="687917"/>
                  <a:pt x="600075" y="679450"/>
                </a:cubicBezTo>
                <a:cubicBezTo>
                  <a:pt x="601133" y="675217"/>
                  <a:pt x="601870" y="670890"/>
                  <a:pt x="603250" y="666750"/>
                </a:cubicBezTo>
                <a:cubicBezTo>
                  <a:pt x="604308" y="663575"/>
                  <a:pt x="604058" y="659592"/>
                  <a:pt x="606425" y="657225"/>
                </a:cubicBezTo>
                <a:cubicBezTo>
                  <a:pt x="608792" y="654858"/>
                  <a:pt x="612957" y="655547"/>
                  <a:pt x="615950" y="654050"/>
                </a:cubicBezTo>
                <a:cubicBezTo>
                  <a:pt x="619363" y="652343"/>
                  <a:pt x="622125" y="649527"/>
                  <a:pt x="625475" y="647700"/>
                </a:cubicBezTo>
                <a:cubicBezTo>
                  <a:pt x="642441" y="638446"/>
                  <a:pt x="672281" y="624690"/>
                  <a:pt x="688975" y="619125"/>
                </a:cubicBezTo>
                <a:cubicBezTo>
                  <a:pt x="695082" y="617089"/>
                  <a:pt x="701712" y="617213"/>
                  <a:pt x="708025" y="615950"/>
                </a:cubicBezTo>
                <a:cubicBezTo>
                  <a:pt x="712304" y="615094"/>
                  <a:pt x="716492" y="613833"/>
                  <a:pt x="720725" y="612775"/>
                </a:cubicBezTo>
                <a:cubicBezTo>
                  <a:pt x="721293" y="609935"/>
                  <a:pt x="727629" y="579143"/>
                  <a:pt x="727075" y="577850"/>
                </a:cubicBezTo>
                <a:cubicBezTo>
                  <a:pt x="725356" y="573839"/>
                  <a:pt x="718608" y="575733"/>
                  <a:pt x="714375" y="574675"/>
                </a:cubicBezTo>
                <a:cubicBezTo>
                  <a:pt x="710064" y="575537"/>
                  <a:pt x="690924" y="579103"/>
                  <a:pt x="685800" y="581025"/>
                </a:cubicBezTo>
                <a:cubicBezTo>
                  <a:pt x="681368" y="582687"/>
                  <a:pt x="677450" y="585511"/>
                  <a:pt x="673100" y="587375"/>
                </a:cubicBezTo>
                <a:cubicBezTo>
                  <a:pt x="670024" y="588693"/>
                  <a:pt x="666750" y="589492"/>
                  <a:pt x="663575" y="590550"/>
                </a:cubicBezTo>
                <a:cubicBezTo>
                  <a:pt x="661458" y="593725"/>
                  <a:pt x="653812" y="598368"/>
                  <a:pt x="657225" y="600075"/>
                </a:cubicBezTo>
                <a:cubicBezTo>
                  <a:pt x="662983" y="602954"/>
                  <a:pt x="670064" y="598594"/>
                  <a:pt x="676275" y="596900"/>
                </a:cubicBezTo>
                <a:cubicBezTo>
                  <a:pt x="687798" y="593757"/>
                  <a:pt x="692694" y="590615"/>
                  <a:pt x="701675" y="584200"/>
                </a:cubicBezTo>
                <a:cubicBezTo>
                  <a:pt x="707277" y="580199"/>
                  <a:pt x="719704" y="571444"/>
                  <a:pt x="723900" y="565150"/>
                </a:cubicBezTo>
                <a:cubicBezTo>
                  <a:pt x="727838" y="559243"/>
                  <a:pt x="730542" y="552588"/>
                  <a:pt x="733425" y="546100"/>
                </a:cubicBezTo>
                <a:cubicBezTo>
                  <a:pt x="734784" y="543042"/>
                  <a:pt x="734233" y="538942"/>
                  <a:pt x="736600" y="536575"/>
                </a:cubicBezTo>
                <a:cubicBezTo>
                  <a:pt x="738967" y="534208"/>
                  <a:pt x="742950" y="534458"/>
                  <a:pt x="746125" y="533400"/>
                </a:cubicBezTo>
                <a:cubicBezTo>
                  <a:pt x="747183" y="536575"/>
                  <a:pt x="745953" y="542925"/>
                  <a:pt x="749300" y="542925"/>
                </a:cubicBezTo>
                <a:cubicBezTo>
                  <a:pt x="752647" y="542925"/>
                  <a:pt x="751749" y="536667"/>
                  <a:pt x="752475" y="533400"/>
                </a:cubicBezTo>
                <a:cubicBezTo>
                  <a:pt x="753687" y="527945"/>
                  <a:pt x="755905" y="508462"/>
                  <a:pt x="758825" y="501650"/>
                </a:cubicBezTo>
                <a:cubicBezTo>
                  <a:pt x="760328" y="498143"/>
                  <a:pt x="763058" y="495300"/>
                  <a:pt x="765175" y="492125"/>
                </a:cubicBezTo>
                <a:cubicBezTo>
                  <a:pt x="767292" y="484717"/>
                  <a:pt x="769498" y="477333"/>
                  <a:pt x="771525" y="469900"/>
                </a:cubicBezTo>
                <a:cubicBezTo>
                  <a:pt x="777505" y="447973"/>
                  <a:pt x="771791" y="465926"/>
                  <a:pt x="777875" y="447675"/>
                </a:cubicBezTo>
                <a:cubicBezTo>
                  <a:pt x="784225" y="448733"/>
                  <a:pt x="790612" y="449587"/>
                  <a:pt x="796925" y="450850"/>
                </a:cubicBezTo>
                <a:cubicBezTo>
                  <a:pt x="801204" y="451706"/>
                  <a:pt x="808093" y="449939"/>
                  <a:pt x="809625" y="454025"/>
                </a:cubicBezTo>
                <a:cubicBezTo>
                  <a:pt x="810992" y="457669"/>
                  <a:pt x="805257" y="482343"/>
                  <a:pt x="803275" y="488950"/>
                </a:cubicBezTo>
                <a:cubicBezTo>
                  <a:pt x="801352" y="495361"/>
                  <a:pt x="796925" y="508000"/>
                  <a:pt x="796925" y="508000"/>
                </a:cubicBezTo>
                <a:cubicBezTo>
                  <a:pt x="797983" y="511175"/>
                  <a:pt x="796833" y="516799"/>
                  <a:pt x="800100" y="517525"/>
                </a:cubicBezTo>
                <a:cubicBezTo>
                  <a:pt x="827966" y="523717"/>
                  <a:pt x="821904" y="513290"/>
                  <a:pt x="838200" y="501650"/>
                </a:cubicBezTo>
                <a:cubicBezTo>
                  <a:pt x="840923" y="499705"/>
                  <a:pt x="844550" y="499533"/>
                  <a:pt x="847725" y="498475"/>
                </a:cubicBezTo>
                <a:cubicBezTo>
                  <a:pt x="850900" y="494242"/>
                  <a:pt x="853508" y="489517"/>
                  <a:pt x="857250" y="485775"/>
                </a:cubicBezTo>
                <a:cubicBezTo>
                  <a:pt x="859948" y="483077"/>
                  <a:pt x="866775" y="483241"/>
                  <a:pt x="866775" y="479425"/>
                </a:cubicBezTo>
                <a:cubicBezTo>
                  <a:pt x="866775" y="475609"/>
                  <a:pt x="860931" y="474079"/>
                  <a:pt x="857250" y="473075"/>
                </a:cubicBezTo>
                <a:cubicBezTo>
                  <a:pt x="849018" y="470830"/>
                  <a:pt x="840283" y="471197"/>
                  <a:pt x="831850" y="469900"/>
                </a:cubicBezTo>
                <a:cubicBezTo>
                  <a:pt x="826516" y="469079"/>
                  <a:pt x="821267" y="467783"/>
                  <a:pt x="815975" y="466725"/>
                </a:cubicBezTo>
                <a:cubicBezTo>
                  <a:pt x="822480" y="453716"/>
                  <a:pt x="821958" y="452865"/>
                  <a:pt x="831850" y="441325"/>
                </a:cubicBezTo>
                <a:cubicBezTo>
                  <a:pt x="834772" y="437916"/>
                  <a:pt x="837721" y="434410"/>
                  <a:pt x="841375" y="431800"/>
                </a:cubicBezTo>
                <a:cubicBezTo>
                  <a:pt x="845226" y="429049"/>
                  <a:pt x="849966" y="427798"/>
                  <a:pt x="854075" y="425450"/>
                </a:cubicBezTo>
                <a:cubicBezTo>
                  <a:pt x="857388" y="423557"/>
                  <a:pt x="860495" y="421318"/>
                  <a:pt x="863600" y="419100"/>
                </a:cubicBezTo>
                <a:cubicBezTo>
                  <a:pt x="867906" y="416024"/>
                  <a:pt x="871965" y="412610"/>
                  <a:pt x="876300" y="409575"/>
                </a:cubicBezTo>
                <a:cubicBezTo>
                  <a:pt x="882552" y="405198"/>
                  <a:pt x="895350" y="396875"/>
                  <a:pt x="895350" y="396875"/>
                </a:cubicBezTo>
                <a:cubicBezTo>
                  <a:pt x="919965" y="405080"/>
                  <a:pt x="912346" y="403851"/>
                  <a:pt x="958850" y="396875"/>
                </a:cubicBezTo>
                <a:cubicBezTo>
                  <a:pt x="962624" y="396309"/>
                  <a:pt x="964962" y="392232"/>
                  <a:pt x="968375" y="390525"/>
                </a:cubicBezTo>
                <a:cubicBezTo>
                  <a:pt x="973473" y="387976"/>
                  <a:pt x="978958" y="386292"/>
                  <a:pt x="984250" y="384175"/>
                </a:cubicBezTo>
                <a:cubicBezTo>
                  <a:pt x="985308" y="367242"/>
                  <a:pt x="985737" y="350257"/>
                  <a:pt x="987425" y="333375"/>
                </a:cubicBezTo>
                <a:cubicBezTo>
                  <a:pt x="987859" y="329033"/>
                  <a:pt x="992551" y="324578"/>
                  <a:pt x="990600" y="320675"/>
                </a:cubicBezTo>
                <a:cubicBezTo>
                  <a:pt x="988483" y="316442"/>
                  <a:pt x="982433" y="315685"/>
                  <a:pt x="977900" y="314325"/>
                </a:cubicBezTo>
                <a:cubicBezTo>
                  <a:pt x="971734" y="312475"/>
                  <a:pt x="965184" y="312302"/>
                  <a:pt x="958850" y="311150"/>
                </a:cubicBezTo>
                <a:cubicBezTo>
                  <a:pt x="953541" y="310185"/>
                  <a:pt x="948267" y="309033"/>
                  <a:pt x="942975" y="307975"/>
                </a:cubicBezTo>
                <a:cubicBezTo>
                  <a:pt x="932783" y="310887"/>
                  <a:pt x="916670" y="311599"/>
                  <a:pt x="911225" y="323850"/>
                </a:cubicBezTo>
                <a:cubicBezTo>
                  <a:pt x="908610" y="329733"/>
                  <a:pt x="909108" y="336550"/>
                  <a:pt x="908050" y="342900"/>
                </a:cubicBezTo>
                <a:cubicBezTo>
                  <a:pt x="910167" y="350308"/>
                  <a:pt x="907186" y="362420"/>
                  <a:pt x="914400" y="365125"/>
                </a:cubicBezTo>
                <a:cubicBezTo>
                  <a:pt x="918895" y="366811"/>
                  <a:pt x="938815" y="347892"/>
                  <a:pt x="942975" y="342900"/>
                </a:cubicBezTo>
                <a:cubicBezTo>
                  <a:pt x="945418" y="339969"/>
                  <a:pt x="946199" y="335563"/>
                  <a:pt x="949325" y="333375"/>
                </a:cubicBezTo>
                <a:cubicBezTo>
                  <a:pt x="957080" y="327947"/>
                  <a:pt x="967152" y="326355"/>
                  <a:pt x="974725" y="320675"/>
                </a:cubicBezTo>
                <a:cubicBezTo>
                  <a:pt x="993530" y="306571"/>
                  <a:pt x="983022" y="314085"/>
                  <a:pt x="1006475" y="298450"/>
                </a:cubicBezTo>
                <a:cubicBezTo>
                  <a:pt x="1009650" y="296333"/>
                  <a:pt x="1012587" y="293807"/>
                  <a:pt x="1016000" y="292100"/>
                </a:cubicBezTo>
                <a:lnTo>
                  <a:pt x="1028700" y="285750"/>
                </a:lnTo>
                <a:cubicBezTo>
                  <a:pt x="1030635" y="279945"/>
                  <a:pt x="1037282" y="265254"/>
                  <a:pt x="1028700" y="260350"/>
                </a:cubicBezTo>
                <a:cubicBezTo>
                  <a:pt x="1026331" y="258996"/>
                  <a:pt x="989180" y="268642"/>
                  <a:pt x="1022350" y="260350"/>
                </a:cubicBezTo>
                <a:cubicBezTo>
                  <a:pt x="1031916" y="253973"/>
                  <a:pt x="1033296" y="252484"/>
                  <a:pt x="1044575" y="247650"/>
                </a:cubicBezTo>
                <a:cubicBezTo>
                  <a:pt x="1047651" y="246332"/>
                  <a:pt x="1051153" y="246062"/>
                  <a:pt x="1054100" y="244475"/>
                </a:cubicBezTo>
                <a:cubicBezTo>
                  <a:pt x="1064967" y="238624"/>
                  <a:pt x="1074141" y="229328"/>
                  <a:pt x="1085850" y="225425"/>
                </a:cubicBezTo>
                <a:lnTo>
                  <a:pt x="1104900" y="219075"/>
                </a:lnTo>
                <a:cubicBezTo>
                  <a:pt x="1105247" y="215254"/>
                  <a:pt x="1107313" y="178773"/>
                  <a:pt x="1111250" y="168275"/>
                </a:cubicBezTo>
                <a:cubicBezTo>
                  <a:pt x="1112590" y="164702"/>
                  <a:pt x="1115483" y="161925"/>
                  <a:pt x="1117600" y="158750"/>
                </a:cubicBezTo>
                <a:cubicBezTo>
                  <a:pt x="1114425" y="157692"/>
                  <a:pt x="1111422" y="155575"/>
                  <a:pt x="1108075" y="155575"/>
                </a:cubicBezTo>
                <a:cubicBezTo>
                  <a:pt x="1095534" y="155575"/>
                  <a:pt x="1087787" y="161279"/>
                  <a:pt x="1076325" y="165100"/>
                </a:cubicBezTo>
                <a:cubicBezTo>
                  <a:pt x="1072185" y="166480"/>
                  <a:pt x="1067858" y="167217"/>
                  <a:pt x="1063625" y="168275"/>
                </a:cubicBezTo>
                <a:cubicBezTo>
                  <a:pt x="1061508" y="171450"/>
                  <a:pt x="1055858" y="174257"/>
                  <a:pt x="1057275" y="177800"/>
                </a:cubicBezTo>
                <a:cubicBezTo>
                  <a:pt x="1061819" y="189160"/>
                  <a:pt x="1080137" y="182118"/>
                  <a:pt x="1085850" y="180975"/>
                </a:cubicBezTo>
                <a:cubicBezTo>
                  <a:pt x="1140445" y="144579"/>
                  <a:pt x="1071370" y="188215"/>
                  <a:pt x="1123950" y="161925"/>
                </a:cubicBezTo>
                <a:cubicBezTo>
                  <a:pt x="1128183" y="159808"/>
                  <a:pt x="1132541" y="157923"/>
                  <a:pt x="1136650" y="155575"/>
                </a:cubicBezTo>
                <a:cubicBezTo>
                  <a:pt x="1139963" y="153682"/>
                  <a:pt x="1142668" y="150728"/>
                  <a:pt x="1146175" y="149225"/>
                </a:cubicBezTo>
                <a:cubicBezTo>
                  <a:pt x="1150186" y="147506"/>
                  <a:pt x="1154642" y="147108"/>
                  <a:pt x="1158875" y="146050"/>
                </a:cubicBezTo>
                <a:cubicBezTo>
                  <a:pt x="1186172" y="127852"/>
                  <a:pt x="1151635" y="149670"/>
                  <a:pt x="1177925" y="136525"/>
                </a:cubicBezTo>
                <a:cubicBezTo>
                  <a:pt x="1181338" y="134818"/>
                  <a:pt x="1184275" y="132292"/>
                  <a:pt x="1187450" y="130175"/>
                </a:cubicBezTo>
                <a:cubicBezTo>
                  <a:pt x="1191683" y="123825"/>
                  <a:pt x="1198299" y="118529"/>
                  <a:pt x="1200150" y="111125"/>
                </a:cubicBezTo>
                <a:cubicBezTo>
                  <a:pt x="1200573" y="109431"/>
                  <a:pt x="1204678" y="91633"/>
                  <a:pt x="1206500" y="88900"/>
                </a:cubicBezTo>
                <a:cubicBezTo>
                  <a:pt x="1208991" y="85164"/>
                  <a:pt x="1212433" y="82069"/>
                  <a:pt x="1216025" y="79375"/>
                </a:cubicBezTo>
                <a:cubicBezTo>
                  <a:pt x="1225183" y="72506"/>
                  <a:pt x="1244600" y="60325"/>
                  <a:pt x="1244600" y="60325"/>
                </a:cubicBezTo>
                <a:cubicBezTo>
                  <a:pt x="1262798" y="33028"/>
                  <a:pt x="1238567" y="65152"/>
                  <a:pt x="1260475" y="47625"/>
                </a:cubicBezTo>
                <a:cubicBezTo>
                  <a:pt x="1263455" y="45241"/>
                  <a:pt x="1264708" y="41275"/>
                  <a:pt x="1266825" y="38100"/>
                </a:cubicBezTo>
                <a:cubicBezTo>
                  <a:pt x="1243635" y="30370"/>
                  <a:pt x="1254269" y="33373"/>
                  <a:pt x="1235075" y="28575"/>
                </a:cubicBezTo>
                <a:cubicBezTo>
                  <a:pt x="1239308" y="26458"/>
                  <a:pt x="1243425" y="24089"/>
                  <a:pt x="1247775" y="22225"/>
                </a:cubicBezTo>
                <a:cubicBezTo>
                  <a:pt x="1250851" y="20907"/>
                  <a:pt x="1255209" y="21663"/>
                  <a:pt x="1257300" y="19050"/>
                </a:cubicBezTo>
                <a:cubicBezTo>
                  <a:pt x="1260026" y="15643"/>
                  <a:pt x="1257162" y="9190"/>
                  <a:pt x="1260475" y="6350"/>
                </a:cubicBezTo>
                <a:cubicBezTo>
                  <a:pt x="1265557" y="1994"/>
                  <a:pt x="1279525" y="0"/>
                  <a:pt x="1279525" y="0"/>
                </a:cubicBezTo>
                <a:cubicBezTo>
                  <a:pt x="1282700" y="1058"/>
                  <a:pt x="1286437" y="1084"/>
                  <a:pt x="1289050" y="3175"/>
                </a:cubicBezTo>
                <a:cubicBezTo>
                  <a:pt x="1302057" y="13581"/>
                  <a:pt x="1289901" y="12700"/>
                  <a:pt x="1298575" y="12700"/>
                </a:cubicBez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3F457-1F41-85EA-7C98-DFFA67012B80}"/>
              </a:ext>
            </a:extLst>
          </p:cNvPr>
          <p:cNvSpPr txBox="1"/>
          <p:nvPr/>
        </p:nvSpPr>
        <p:spPr>
          <a:xfrm>
            <a:off x="10862790" y="6182149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Assaf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et al, 2004</a:t>
            </a:r>
          </a:p>
        </p:txBody>
      </p:sp>
    </p:spTree>
    <p:extLst>
      <p:ext uri="{BB962C8B-B14F-4D97-AF65-F5344CB8AC3E}">
        <p14:creationId xmlns:p14="http://schemas.microsoft.com/office/powerpoint/2010/main" val="304989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6C9A15-DAC7-4FC3-8F17-E772BBC99326}"/>
              </a:ext>
            </a:extLst>
          </p:cNvPr>
          <p:cNvSpPr txBox="1">
            <a:spLocks/>
          </p:cNvSpPr>
          <p:nvPr/>
        </p:nvSpPr>
        <p:spPr>
          <a:xfrm>
            <a:off x="132979" y="-43496"/>
            <a:ext cx="11967365" cy="722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Diffusion Kurtosis Imaging (DKI)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D6BA5B-054E-C352-F7CB-C8C0D2738D22}"/>
                  </a:ext>
                </a:extLst>
              </p:cNvPr>
              <p:cNvSpPr txBox="1"/>
              <p:nvPr/>
            </p:nvSpPr>
            <p:spPr>
              <a:xfrm>
                <a:off x="6089415" y="727920"/>
                <a:ext cx="2330831" cy="862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𝐛𝐃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D6BA5B-054E-C352-F7CB-C8C0D273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415" y="727920"/>
                <a:ext cx="2330831" cy="862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096E16-5BFA-CB9C-8E5C-E4ACB5278670}"/>
                  </a:ext>
                </a:extLst>
              </p:cNvPr>
              <p:cNvSpPr txBox="1"/>
              <p:nvPr/>
            </p:nvSpPr>
            <p:spPr>
              <a:xfrm>
                <a:off x="4086443" y="734025"/>
                <a:ext cx="1382366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𝐛𝐃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096E16-5BFA-CB9C-8E5C-E4ACB527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43" y="734025"/>
                <a:ext cx="1382366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5">
            <a:extLst>
              <a:ext uri="{FF2B5EF4-FFF2-40B4-BE49-F238E27FC236}">
                <a16:creationId xmlns:a16="http://schemas.microsoft.com/office/drawing/2014/main" id="{9D1DA966-B026-B3F2-9546-70B3BBFDE4FE}"/>
              </a:ext>
            </a:extLst>
          </p:cNvPr>
          <p:cNvSpPr/>
          <p:nvPr/>
        </p:nvSpPr>
        <p:spPr>
          <a:xfrm>
            <a:off x="5468809" y="962678"/>
            <a:ext cx="483471" cy="252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B28FDD1-BDF2-10F3-1BAE-CAB9AC2D4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286" y="1740199"/>
            <a:ext cx="5256257" cy="45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5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6C9A15-DAC7-4FC3-8F17-E772BBC99326}"/>
              </a:ext>
            </a:extLst>
          </p:cNvPr>
          <p:cNvSpPr txBox="1">
            <a:spLocks/>
          </p:cNvSpPr>
          <p:nvPr/>
        </p:nvSpPr>
        <p:spPr>
          <a:xfrm>
            <a:off x="132979" y="-43496"/>
            <a:ext cx="11967365" cy="722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Diffusion Kurtosis Imaging (DKI)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D6BA5B-054E-C352-F7CB-C8C0D2738D22}"/>
                  </a:ext>
                </a:extLst>
              </p:cNvPr>
              <p:cNvSpPr txBox="1"/>
              <p:nvPr/>
            </p:nvSpPr>
            <p:spPr>
              <a:xfrm>
                <a:off x="6089415" y="727920"/>
                <a:ext cx="2330831" cy="862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𝐛𝐃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D6BA5B-054E-C352-F7CB-C8C0D273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415" y="727920"/>
                <a:ext cx="2330831" cy="862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096E16-5BFA-CB9C-8E5C-E4ACB5278670}"/>
                  </a:ext>
                </a:extLst>
              </p:cNvPr>
              <p:cNvSpPr txBox="1"/>
              <p:nvPr/>
            </p:nvSpPr>
            <p:spPr>
              <a:xfrm>
                <a:off x="4086443" y="734025"/>
                <a:ext cx="1382366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𝐛𝐃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096E16-5BFA-CB9C-8E5C-E4ACB527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43" y="734025"/>
                <a:ext cx="1382366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5">
            <a:extLst>
              <a:ext uri="{FF2B5EF4-FFF2-40B4-BE49-F238E27FC236}">
                <a16:creationId xmlns:a16="http://schemas.microsoft.com/office/drawing/2014/main" id="{9D1DA966-B026-B3F2-9546-70B3BBFDE4FE}"/>
              </a:ext>
            </a:extLst>
          </p:cNvPr>
          <p:cNvSpPr/>
          <p:nvPr/>
        </p:nvSpPr>
        <p:spPr>
          <a:xfrm>
            <a:off x="5468809" y="962678"/>
            <a:ext cx="483471" cy="252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03119F-DE08-234B-C3A0-7E080B167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209" y="2219766"/>
            <a:ext cx="1930627" cy="2676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E7F8E6-1D2E-17BC-163B-9F6E0D059C33}"/>
              </a:ext>
            </a:extLst>
          </p:cNvPr>
          <p:cNvSpPr txBox="1"/>
          <p:nvPr/>
        </p:nvSpPr>
        <p:spPr>
          <a:xfrm>
            <a:off x="1958165" y="1612543"/>
            <a:ext cx="180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Axonal Water</a:t>
            </a:r>
          </a:p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 Fraction (AWF)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6A8FC0-CC9C-58FF-0090-950803C4A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547" y="2219766"/>
            <a:ext cx="1882581" cy="2676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BDA439-AE69-CFB9-8B21-06455E6EF3A7}"/>
              </a:ext>
            </a:extLst>
          </p:cNvPr>
          <p:cNvSpPr txBox="1"/>
          <p:nvPr/>
        </p:nvSpPr>
        <p:spPr>
          <a:xfrm>
            <a:off x="4212833" y="1615983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Axonal Kurtosis</a:t>
            </a:r>
          </a:p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(AK)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C7DC6-5592-5A8C-A51D-6EAA9C5D4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125" y="2219766"/>
            <a:ext cx="1958532" cy="2676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3D01C6-E961-2399-FE3E-4AEC230E9DA8}"/>
              </a:ext>
            </a:extLst>
          </p:cNvPr>
          <p:cNvSpPr txBox="1"/>
          <p:nvPr/>
        </p:nvSpPr>
        <p:spPr>
          <a:xfrm>
            <a:off x="6536917" y="1612542"/>
            <a:ext cx="173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Radial Kurtosis</a:t>
            </a:r>
          </a:p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(RK)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1B0042-78E3-1F77-25A8-48EF58947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3653" y="2219766"/>
            <a:ext cx="1961271" cy="26763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EAA3C0-55C2-8DB4-F1D0-42EBCD1CFEF0}"/>
              </a:ext>
            </a:extLst>
          </p:cNvPr>
          <p:cNvSpPr txBox="1"/>
          <p:nvPr/>
        </p:nvSpPr>
        <p:spPr>
          <a:xfrm>
            <a:off x="8932370" y="1612541"/>
            <a:ext cx="165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Mean Kurtosis</a:t>
            </a:r>
          </a:p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(MK)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4DFB14-2883-7A10-459D-CC582463B020}"/>
              </a:ext>
            </a:extLst>
          </p:cNvPr>
          <p:cNvSpPr txBox="1"/>
          <p:nvPr/>
        </p:nvSpPr>
        <p:spPr>
          <a:xfrm>
            <a:off x="373325" y="4967013"/>
            <a:ext cx="11727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nonlinear fitting, at least 2 b-values dMRI data is required, with one equal to 1000s/mm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one greater than or equal to 1500s/mm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DKI parameters on your eddy corrected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the code from NYU: https://github.com/jelleveraart/RobustDKIFitting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1E665-AEE1-A6CA-0EF3-6AD01815210D}"/>
              </a:ext>
            </a:extLst>
          </p:cNvPr>
          <p:cNvSpPr txBox="1"/>
          <p:nvPr/>
        </p:nvSpPr>
        <p:spPr>
          <a:xfrm>
            <a:off x="10779419" y="6170484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Jensen et al, 2005</a:t>
            </a:r>
          </a:p>
        </p:txBody>
      </p:sp>
    </p:spTree>
    <p:extLst>
      <p:ext uri="{BB962C8B-B14F-4D97-AF65-F5344CB8AC3E}">
        <p14:creationId xmlns:p14="http://schemas.microsoft.com/office/powerpoint/2010/main" val="202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D9456-4991-E658-A862-9775DD86EDE5}"/>
              </a:ext>
            </a:extLst>
          </p:cNvPr>
          <p:cNvSpPr txBox="1">
            <a:spLocks/>
          </p:cNvSpPr>
          <p:nvPr/>
        </p:nvSpPr>
        <p:spPr>
          <a:xfrm>
            <a:off x="723417" y="0"/>
            <a:ext cx="10515600" cy="1023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Neurite Orientation Dispersion and Density Imaging (NODDI)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D9E95F-E8B1-37DA-4878-4DB5AF6BA866}"/>
                  </a:ext>
                </a:extLst>
              </p:cNvPr>
              <p:cNvSpPr txBox="1"/>
              <p:nvPr/>
            </p:nvSpPr>
            <p:spPr>
              <a:xfrm>
                <a:off x="3569785" y="966158"/>
                <a:ext cx="6878934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num>
                      <m:den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𝒊𝒔𝒐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𝒊𝒄𝒗𝒇</m:t>
                            </m:r>
                          </m:sub>
                        </m:sSub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𝒊𝒄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𝒊𝒄𝒗𝒇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𝒆𝒄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𝒊𝒔𝒐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𝒊𝒔𝒐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D9E95F-E8B1-37DA-4878-4DB5AF6BA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785" y="966158"/>
                <a:ext cx="6878934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B25169-9AEE-1B47-DA9D-6E455091523B}"/>
                  </a:ext>
                </a:extLst>
              </p:cNvPr>
              <p:cNvSpPr txBox="1"/>
              <p:nvPr/>
            </p:nvSpPr>
            <p:spPr>
              <a:xfrm>
                <a:off x="1479727" y="1039007"/>
                <a:ext cx="1382366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𝐛𝐃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B25169-9AEE-1B47-DA9D-6E455091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727" y="1039007"/>
                <a:ext cx="1382366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5">
            <a:extLst>
              <a:ext uri="{FF2B5EF4-FFF2-40B4-BE49-F238E27FC236}">
                <a16:creationId xmlns:a16="http://schemas.microsoft.com/office/drawing/2014/main" id="{B215D9E7-D549-9FCA-7DEF-D04AF64A77E5}"/>
              </a:ext>
            </a:extLst>
          </p:cNvPr>
          <p:cNvSpPr/>
          <p:nvPr/>
        </p:nvSpPr>
        <p:spPr>
          <a:xfrm>
            <a:off x="2862093" y="1267660"/>
            <a:ext cx="483471" cy="252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832720-1624-25ED-5130-F4E4BA344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31" y="2206508"/>
            <a:ext cx="2056386" cy="28100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CA29590-3B69-8B60-FD7F-56FB0A94D42E}"/>
              </a:ext>
            </a:extLst>
          </p:cNvPr>
          <p:cNvSpPr/>
          <p:nvPr/>
        </p:nvSpPr>
        <p:spPr>
          <a:xfrm>
            <a:off x="2101518" y="170403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err="1">
                <a:latin typeface="Arial" pitchFamily="34" charset="0"/>
                <a:cs typeface="Arial" pitchFamily="34" charset="0"/>
              </a:rPr>
              <a:t>f</a:t>
            </a:r>
            <a:r>
              <a:rPr lang="en-US" sz="1800" i="1" baseline="-25000" dirty="0" err="1">
                <a:latin typeface="Arial" pitchFamily="34" charset="0"/>
                <a:cs typeface="Arial" pitchFamily="34" charset="0"/>
              </a:rPr>
              <a:t>icvf</a:t>
            </a:r>
            <a:endParaRPr lang="en-US" sz="1800" i="1" baseline="-25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317870-7157-DA9B-A599-43141B259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161" y="2206508"/>
            <a:ext cx="2114776" cy="28100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A5158EE-866A-55F5-27E4-78CAD4BF67FA}"/>
              </a:ext>
            </a:extLst>
          </p:cNvPr>
          <p:cNvSpPr/>
          <p:nvPr/>
        </p:nvSpPr>
        <p:spPr>
          <a:xfrm>
            <a:off x="4413908" y="1704034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iso</a:t>
            </a:r>
            <a:endParaRPr lang="en-US" sz="1800" i="1" baseline="-25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BCEA7CC-D4A0-7AE6-352B-301DC35CE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981" y="2206507"/>
            <a:ext cx="2042679" cy="281003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DBAA0C0-7F05-B084-9770-92681071F6B7}"/>
              </a:ext>
            </a:extLst>
          </p:cNvPr>
          <p:cNvSpPr/>
          <p:nvPr/>
        </p:nvSpPr>
        <p:spPr>
          <a:xfrm>
            <a:off x="5903589" y="1580923"/>
            <a:ext cx="2531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Orientation Dispersion </a:t>
            </a:r>
          </a:p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(ODI</a:t>
            </a:r>
            <a:r>
              <a:rPr lang="en-US" sz="1800" i="1" dirty="0"/>
              <a:t>)</a:t>
            </a:r>
            <a:endParaRPr lang="en-US" sz="1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EABC53-FD3E-EEC0-9517-E49AB16D06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9443" y="2205663"/>
            <a:ext cx="2011608" cy="280764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1666EDA-5724-6882-9E6F-679B59FBD179}"/>
              </a:ext>
            </a:extLst>
          </p:cNvPr>
          <p:cNvSpPr/>
          <p:nvPr/>
        </p:nvSpPr>
        <p:spPr>
          <a:xfrm>
            <a:off x="9216753" y="1708848"/>
            <a:ext cx="9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latin typeface="Arial" pitchFamily="34" charset="0"/>
                <a:cs typeface="Arial" pitchFamily="34" charset="0"/>
              </a:rPr>
              <a:t>KAPPA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E2D652-0574-502E-87AE-7A70A3FAF1F5}"/>
              </a:ext>
            </a:extLst>
          </p:cNvPr>
          <p:cNvSpPr txBox="1"/>
          <p:nvPr/>
        </p:nvSpPr>
        <p:spPr>
          <a:xfrm>
            <a:off x="10813096" y="6169186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Zhang et al, 2012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415640-7ABF-CD62-82E2-BE0DFE03C1C8}"/>
              </a:ext>
            </a:extLst>
          </p:cNvPr>
          <p:cNvSpPr txBox="1"/>
          <p:nvPr/>
        </p:nvSpPr>
        <p:spPr>
          <a:xfrm>
            <a:off x="269576" y="5036203"/>
            <a:ext cx="11789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nonlinear fitting, at least 2 b-values dMRI data is required, with one equal to 1000s/mm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one greater than or equal to 1500s/mm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NODDI parameters on your eddy corrected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here: http://mig.cs.ucl.ac.uk/index.php?n=Download.NODDI</a:t>
            </a:r>
          </a:p>
        </p:txBody>
      </p:sp>
    </p:spTree>
    <p:extLst>
      <p:ext uri="{BB962C8B-B14F-4D97-AF65-F5344CB8AC3E}">
        <p14:creationId xmlns:p14="http://schemas.microsoft.com/office/powerpoint/2010/main" val="362499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57CC9-C696-B338-D1EC-66F1C1671826}"/>
              </a:ext>
            </a:extLst>
          </p:cNvPr>
          <p:cNvSpPr txBox="1"/>
          <p:nvPr/>
        </p:nvSpPr>
        <p:spPr>
          <a:xfrm>
            <a:off x="238351" y="161340"/>
            <a:ext cx="398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22F27-CFFD-A9A2-B51E-45C83674465F}"/>
              </a:ext>
            </a:extLst>
          </p:cNvPr>
          <p:cNvSpPr txBox="1"/>
          <p:nvPr/>
        </p:nvSpPr>
        <p:spPr>
          <a:xfrm>
            <a:off x="238351" y="845062"/>
            <a:ext cx="11778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Diffusion MRI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Artifacts and their corrected in preprocessing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Groupwise analysis consideration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DKI, NODDI, etc.…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outside the brain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pic>
        <p:nvPicPr>
          <p:cNvPr id="3" name="Picture 2" descr="A qr code with a few squares&#10;&#10;Description automatically generated">
            <a:extLst>
              <a:ext uri="{FF2B5EF4-FFF2-40B4-BE49-F238E27FC236}">
                <a16:creationId xmlns:a16="http://schemas.microsoft.com/office/drawing/2014/main" id="{767C8114-4A7B-8B2D-2FB8-C591B08D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65" y="447128"/>
            <a:ext cx="4117805" cy="41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DC7F8D-C57F-FA57-E6AB-009CC429E970}"/>
              </a:ext>
            </a:extLst>
          </p:cNvPr>
          <p:cNvSpPr txBox="1">
            <a:spLocks/>
          </p:cNvSpPr>
          <p:nvPr/>
        </p:nvSpPr>
        <p:spPr>
          <a:xfrm>
            <a:off x="780567" y="32610"/>
            <a:ext cx="10515600" cy="667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Diffusion imaging in the breast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6B3CF-86D1-205B-DDDB-9C7C57C0A945}"/>
              </a:ext>
            </a:extLst>
          </p:cNvPr>
          <p:cNvSpPr txBox="1"/>
          <p:nvPr/>
        </p:nvSpPr>
        <p:spPr>
          <a:xfrm>
            <a:off x="10668826" y="6169186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Donners et al, 2020</a:t>
            </a:r>
          </a:p>
        </p:txBody>
      </p:sp>
      <p:pic>
        <p:nvPicPr>
          <p:cNvPr id="6146" name="Picture 2" descr="Fig. 24.6">
            <a:extLst>
              <a:ext uri="{FF2B5EF4-FFF2-40B4-BE49-F238E27FC236}">
                <a16:creationId xmlns:a16="http://schemas.microsoft.com/office/drawing/2014/main" id="{6E1AF863-DD1C-1601-B17A-5D5A08DE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634" y="717556"/>
            <a:ext cx="6744731" cy="548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7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310011-4354-4531-65BA-F3018D805975}"/>
              </a:ext>
            </a:extLst>
          </p:cNvPr>
          <p:cNvSpPr txBox="1"/>
          <p:nvPr/>
        </p:nvSpPr>
        <p:spPr>
          <a:xfrm>
            <a:off x="232934" y="740881"/>
            <a:ext cx="5638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134" indent="-241134" algn="just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Hao Huang, Ph.D. and other mentors at The University of Texas at Southwestern Medical Center (UTSW) at Dallas, TX.</a:t>
            </a:r>
          </a:p>
          <a:p>
            <a:pPr marL="241134" indent="-241134" algn="just">
              <a:buFontTx/>
              <a:buChar char="-"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134" indent="-241134" algn="just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Neurologists at the Cleveland Clinic Lou Ruvo Center for Brain Health, Las Vegas, NV</a:t>
            </a:r>
          </a:p>
          <a:p>
            <a:pPr marL="385812" lvl="1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134" indent="-241134" algn="just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Neuroimaging Research Laboratory Members at the Cleveland Clinic Lou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Ruvo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for Brain Health, Las Vegas, NV</a:t>
            </a:r>
          </a:p>
          <a:p>
            <a:pPr marL="241134" indent="-241134" algn="just">
              <a:buFontTx/>
              <a:buChar char="-"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134" indent="-241134" algn="just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Neuroimaging Research Laboratory Members at the EN4D2 lab at the University of Alabama at Birmingham, Birmingham, AL;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https://sites.uab.edu/en4d2/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134" indent="-241134" algn="just">
              <a:buFontTx/>
              <a:buChar char="-"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134" indent="-241134" algn="just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6946" lvl="1" indent="-241134" algn="just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0C25B-6891-EB64-CABA-A073762D4E25}"/>
              </a:ext>
            </a:extLst>
          </p:cNvPr>
          <p:cNvSpPr txBox="1"/>
          <p:nvPr/>
        </p:nvSpPr>
        <p:spPr>
          <a:xfrm>
            <a:off x="1873039" y="137506"/>
            <a:ext cx="8768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Collaborators and Funding Acknowledgements (Mishra)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BCD18-AEA0-5F23-BCC1-D2D7D9E7EBB0}"/>
              </a:ext>
            </a:extLst>
          </p:cNvPr>
          <p:cNvSpPr txBox="1"/>
          <p:nvPr/>
        </p:nvSpPr>
        <p:spPr>
          <a:xfrm>
            <a:off x="6257067" y="740881"/>
            <a:ext cx="5638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134" indent="-241134" algn="just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Participants</a:t>
            </a:r>
          </a:p>
          <a:p>
            <a:pPr marL="241134" indent="-241134" algn="just">
              <a:buFontTx/>
              <a:buChar char="-"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134" indent="-241134" algn="just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Mothers of the UTSW Developing Brains Cohort Study</a:t>
            </a:r>
          </a:p>
          <a:p>
            <a:pPr marL="241134" indent="-241134" algn="just">
              <a:buFontTx/>
              <a:buChar char="-"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134" indent="-241134" algn="just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Fighters Brain Health Study</a:t>
            </a:r>
          </a:p>
          <a:p>
            <a:pPr marL="241134" indent="-241134" algn="just">
              <a:buFontTx/>
              <a:buChar char="-"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134" indent="-241134" algn="just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Funding Sources: </a:t>
            </a:r>
          </a:p>
          <a:p>
            <a:pPr marL="698334" lvl="1" indent="-241134" algn="just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NIH: Grant numbers P20GM109025 (PI: Cummings; Project-2 Leader: Mishra), R01NS117547 (PI: Mishra); </a:t>
            </a:r>
          </a:p>
          <a:p>
            <a:pPr marL="698334" lvl="1" indent="-241134" algn="just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334" lvl="1" indent="-241134" algn="just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Radiology Research Pilot Award (PI: Mishra);</a:t>
            </a:r>
          </a:p>
          <a:p>
            <a:pPr marL="241134" indent="-241134" algn="just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334" lvl="1" indent="-241134" algn="just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Philanthropy: Keep Memory Alive Young Scholar (PI: Mishra)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8">
            <a:extLst>
              <a:ext uri="{FF2B5EF4-FFF2-40B4-BE49-F238E27FC236}">
                <a16:creationId xmlns:a16="http://schemas.microsoft.com/office/drawing/2014/main" id="{7D7FDD2A-82A2-2E5A-812D-5B062751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pic>
        <p:nvPicPr>
          <p:cNvPr id="11" name="Picture 10" descr="A qr code with black squares&#10;&#10;Description automatically generated">
            <a:extLst>
              <a:ext uri="{FF2B5EF4-FFF2-40B4-BE49-F238E27FC236}">
                <a16:creationId xmlns:a16="http://schemas.microsoft.com/office/drawing/2014/main" id="{6BD44A58-B5C6-C759-B3FF-1767793A6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99" y="5020032"/>
            <a:ext cx="1431471" cy="14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0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pic>
        <p:nvPicPr>
          <p:cNvPr id="3074" name="Picture 2" descr="Fig. 24.1">
            <a:extLst>
              <a:ext uri="{FF2B5EF4-FFF2-40B4-BE49-F238E27FC236}">
                <a16:creationId xmlns:a16="http://schemas.microsoft.com/office/drawing/2014/main" id="{FD7B0E10-614E-C638-50DD-DE716ECA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31" y="737442"/>
            <a:ext cx="7907338" cy="55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DC7F8D-C57F-FA57-E6AB-009CC429E970}"/>
              </a:ext>
            </a:extLst>
          </p:cNvPr>
          <p:cNvSpPr txBox="1">
            <a:spLocks/>
          </p:cNvSpPr>
          <p:nvPr/>
        </p:nvSpPr>
        <p:spPr>
          <a:xfrm>
            <a:off x="780567" y="32610"/>
            <a:ext cx="10515600" cy="667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Abdominal Diffusion Imaging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6B3CF-86D1-205B-DDDB-9C7C57C0A945}"/>
              </a:ext>
            </a:extLst>
          </p:cNvPr>
          <p:cNvSpPr txBox="1"/>
          <p:nvPr/>
        </p:nvSpPr>
        <p:spPr>
          <a:xfrm>
            <a:off x="10668826" y="6169186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Donners et al, 2020</a:t>
            </a:r>
          </a:p>
        </p:txBody>
      </p:sp>
    </p:spTree>
    <p:extLst>
      <p:ext uri="{BB962C8B-B14F-4D97-AF65-F5344CB8AC3E}">
        <p14:creationId xmlns:p14="http://schemas.microsoft.com/office/powerpoint/2010/main" val="2675035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DC7F8D-C57F-FA57-E6AB-009CC429E970}"/>
              </a:ext>
            </a:extLst>
          </p:cNvPr>
          <p:cNvSpPr txBox="1">
            <a:spLocks/>
          </p:cNvSpPr>
          <p:nvPr/>
        </p:nvSpPr>
        <p:spPr>
          <a:xfrm>
            <a:off x="780567" y="32610"/>
            <a:ext cx="10515600" cy="667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Diffusion imaging in the pancreas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6B3CF-86D1-205B-DDDB-9C7C57C0A945}"/>
              </a:ext>
            </a:extLst>
          </p:cNvPr>
          <p:cNvSpPr txBox="1"/>
          <p:nvPr/>
        </p:nvSpPr>
        <p:spPr>
          <a:xfrm>
            <a:off x="10668826" y="6169186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Donners et al, 2020</a:t>
            </a:r>
          </a:p>
        </p:txBody>
      </p:sp>
      <p:pic>
        <p:nvPicPr>
          <p:cNvPr id="7170" name="Picture 2" descr="Fig. 24.8">
            <a:extLst>
              <a:ext uri="{FF2B5EF4-FFF2-40B4-BE49-F238E27FC236}">
                <a16:creationId xmlns:a16="http://schemas.microsoft.com/office/drawing/2014/main" id="{640DE1BB-036F-109C-E838-7F7AD198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12" y="900118"/>
            <a:ext cx="10050775" cy="480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6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DC7F8D-C57F-FA57-E6AB-009CC429E970}"/>
              </a:ext>
            </a:extLst>
          </p:cNvPr>
          <p:cNvSpPr txBox="1">
            <a:spLocks/>
          </p:cNvSpPr>
          <p:nvPr/>
        </p:nvSpPr>
        <p:spPr>
          <a:xfrm>
            <a:off x="780567" y="32610"/>
            <a:ext cx="10515600" cy="667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Diffusion imaging in the kidneys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6B3CF-86D1-205B-DDDB-9C7C57C0A945}"/>
              </a:ext>
            </a:extLst>
          </p:cNvPr>
          <p:cNvSpPr txBox="1"/>
          <p:nvPr/>
        </p:nvSpPr>
        <p:spPr>
          <a:xfrm>
            <a:off x="10668826" y="6169186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Donners et al, 2020</a:t>
            </a:r>
          </a:p>
        </p:txBody>
      </p:sp>
      <p:pic>
        <p:nvPicPr>
          <p:cNvPr id="5122" name="Picture 2" descr="Fig. 24.4">
            <a:extLst>
              <a:ext uri="{FF2B5EF4-FFF2-40B4-BE49-F238E27FC236}">
                <a16:creationId xmlns:a16="http://schemas.microsoft.com/office/drawing/2014/main" id="{7E9D50D0-E85C-E1A7-CE97-894EA5DE2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61" y="717556"/>
            <a:ext cx="9106078" cy="55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74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DC7F8D-C57F-FA57-E6AB-009CC429E970}"/>
              </a:ext>
            </a:extLst>
          </p:cNvPr>
          <p:cNvSpPr txBox="1">
            <a:spLocks/>
          </p:cNvSpPr>
          <p:nvPr/>
        </p:nvSpPr>
        <p:spPr>
          <a:xfrm>
            <a:off x="780567" y="32610"/>
            <a:ext cx="10515600" cy="667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Diffusion imaging in the kidneys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6B3CF-86D1-205B-DDDB-9C7C57C0A945}"/>
              </a:ext>
            </a:extLst>
          </p:cNvPr>
          <p:cNvSpPr txBox="1"/>
          <p:nvPr/>
        </p:nvSpPr>
        <p:spPr>
          <a:xfrm>
            <a:off x="10668826" y="6169186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Donners et al, 2020</a:t>
            </a:r>
          </a:p>
        </p:txBody>
      </p:sp>
      <p:pic>
        <p:nvPicPr>
          <p:cNvPr id="8194" name="Picture 2" descr="Fig. 24.9">
            <a:extLst>
              <a:ext uri="{FF2B5EF4-FFF2-40B4-BE49-F238E27FC236}">
                <a16:creationId xmlns:a16="http://schemas.microsoft.com/office/drawing/2014/main" id="{7396B936-CC2F-E151-85C2-A5710C3D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9" y="1793875"/>
            <a:ext cx="10312436" cy="32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23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DC7F8D-C57F-FA57-E6AB-009CC429E970}"/>
              </a:ext>
            </a:extLst>
          </p:cNvPr>
          <p:cNvSpPr txBox="1">
            <a:spLocks/>
          </p:cNvSpPr>
          <p:nvPr/>
        </p:nvSpPr>
        <p:spPr>
          <a:xfrm>
            <a:off x="780567" y="32610"/>
            <a:ext cx="10515600" cy="667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Limited FOV diffusion imaging in the prostate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6B3CF-86D1-205B-DDDB-9C7C57C0A945}"/>
              </a:ext>
            </a:extLst>
          </p:cNvPr>
          <p:cNvSpPr txBox="1"/>
          <p:nvPr/>
        </p:nvSpPr>
        <p:spPr>
          <a:xfrm>
            <a:off x="10668826" y="6169186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Donners et al, 2020</a:t>
            </a:r>
          </a:p>
        </p:txBody>
      </p:sp>
      <p:pic>
        <p:nvPicPr>
          <p:cNvPr id="4098" name="Picture 2" descr="Fig. 24.2">
            <a:extLst>
              <a:ext uri="{FF2B5EF4-FFF2-40B4-BE49-F238E27FC236}">
                <a16:creationId xmlns:a16="http://schemas.microsoft.com/office/drawing/2014/main" id="{226D06BE-6970-B148-7357-5A03C2EC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2309918"/>
            <a:ext cx="8918927" cy="25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54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F2FDB27-44A6-5F47-74E6-83F4B7B1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5" y="15081"/>
            <a:ext cx="11872115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Models routinely used for diffusion imaging outside the brain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F29CA-E3D4-2D15-8756-79D2E6D706CD}"/>
              </a:ext>
            </a:extLst>
          </p:cNvPr>
          <p:cNvSpPr txBox="1"/>
          <p:nvPr/>
        </p:nvSpPr>
        <p:spPr>
          <a:xfrm>
            <a:off x="307975" y="1177897"/>
            <a:ext cx="115760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Conventional single tensor model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2) Intravoxel incoherent motion (IVIM) model: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3) Diffusion Kurtosis Imaging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FDAB1-730D-492A-11DA-096D6B18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12" y="2736477"/>
            <a:ext cx="5248275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98156-4E8A-4026-7659-C6DE673843EE}"/>
              </a:ext>
            </a:extLst>
          </p:cNvPr>
          <p:cNvSpPr txBox="1"/>
          <p:nvPr/>
        </p:nvSpPr>
        <p:spPr>
          <a:xfrm>
            <a:off x="10668826" y="616918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Bihan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et al, 1986</a:t>
            </a:r>
          </a:p>
        </p:txBody>
      </p:sp>
    </p:spTree>
    <p:extLst>
      <p:ext uri="{BB962C8B-B14F-4D97-AF65-F5344CB8AC3E}">
        <p14:creationId xmlns:p14="http://schemas.microsoft.com/office/powerpoint/2010/main" val="232411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57CC9-C696-B338-D1EC-66F1C1671826}"/>
              </a:ext>
            </a:extLst>
          </p:cNvPr>
          <p:cNvSpPr txBox="1"/>
          <p:nvPr/>
        </p:nvSpPr>
        <p:spPr>
          <a:xfrm>
            <a:off x="238351" y="161340"/>
            <a:ext cx="398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22F27-CFFD-A9A2-B51E-45C83674465F}"/>
              </a:ext>
            </a:extLst>
          </p:cNvPr>
          <p:cNvSpPr txBox="1"/>
          <p:nvPr/>
        </p:nvSpPr>
        <p:spPr>
          <a:xfrm>
            <a:off x="238351" y="851886"/>
            <a:ext cx="11778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Diffusion MRI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Artifacts and their corrected in preprocessing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Groupwise analysis consideration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DKI, NODDI, etc.…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outside the brain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pic>
        <p:nvPicPr>
          <p:cNvPr id="3" name="Picture 2" descr="A qr code with a few squares&#10;&#10;Description automatically generated">
            <a:extLst>
              <a:ext uri="{FF2B5EF4-FFF2-40B4-BE49-F238E27FC236}">
                <a16:creationId xmlns:a16="http://schemas.microsoft.com/office/drawing/2014/main" id="{35495B80-E703-863F-2CCD-DCD0F7429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65" y="453952"/>
            <a:ext cx="4117805" cy="41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>
            <a:extLst>
              <a:ext uri="{FF2B5EF4-FFF2-40B4-BE49-F238E27FC236}">
                <a16:creationId xmlns:a16="http://schemas.microsoft.com/office/drawing/2014/main" id="{884CBC39-99A6-E4D3-7C17-4D27780FF11A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9" name="Picture 258">
            <a:extLst>
              <a:ext uri="{FF2B5EF4-FFF2-40B4-BE49-F238E27FC236}">
                <a16:creationId xmlns:a16="http://schemas.microsoft.com/office/drawing/2014/main" id="{7CDBFD7B-5159-03EE-D421-303B2E51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262" name="Slide Number Placeholder 19">
            <a:extLst>
              <a:ext uri="{FF2B5EF4-FFF2-40B4-BE49-F238E27FC236}">
                <a16:creationId xmlns:a16="http://schemas.microsoft.com/office/drawing/2014/main" id="{0CF9B946-9249-966F-6ED6-A2BE8C90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2F3EAB-0F42-C1CC-562D-FC57A060A0C5}"/>
              </a:ext>
            </a:extLst>
          </p:cNvPr>
          <p:cNvSpPr txBox="1">
            <a:spLocks/>
          </p:cNvSpPr>
          <p:nvPr/>
        </p:nvSpPr>
        <p:spPr>
          <a:xfrm>
            <a:off x="838200" y="88949"/>
            <a:ext cx="10515600" cy="43646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32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66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9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931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Discussions and Future Work</a:t>
            </a:r>
            <a:endParaRPr lang="en-US" sz="3200" kern="0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75F5CB-DDEA-6E40-B5F6-D003FEBB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90" y="670735"/>
            <a:ext cx="11644020" cy="56388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dMRI is a powerful technique to evaluate white matter disorganization in both neurodevelopment and neurodegenerative disorders.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 tensor (ST)-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metrics are very powerful and give us a good starting point to understand both white matter strength and brain configuration in neurological studies.</a:t>
            </a:r>
          </a:p>
          <a:p>
            <a:endParaRPr lang="en-US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 ST-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metrics are biased. Beyond ST-dMRI might provide additional insights into fiber dispersion, orientation, and inflammation through DKI and NODDI metrics.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 tensor tractography is also biased in the crossing-fiber regions. Hence results derived from any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tractographic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techniques should be interpreted with caution.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significantly affects the interpretation. Hence, a careful data processing is required.</a:t>
            </a:r>
          </a:p>
          <a:p>
            <a:pPr marL="0" indent="0">
              <a:buNone/>
            </a:pPr>
            <a:endParaRPr lang="en-US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18">
            <a:extLst>
              <a:ext uri="{FF2B5EF4-FFF2-40B4-BE49-F238E27FC236}">
                <a16:creationId xmlns:a16="http://schemas.microsoft.com/office/drawing/2014/main" id="{07CF3D15-F225-B14C-25D7-C0C29D86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57176-B1C9-02CF-C9AB-5FD35E7FA797}"/>
              </a:ext>
            </a:extLst>
          </p:cNvPr>
          <p:cNvSpPr txBox="1"/>
          <p:nvPr/>
        </p:nvSpPr>
        <p:spPr>
          <a:xfrm>
            <a:off x="10812669" y="11757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Contact me</a:t>
            </a:r>
          </a:p>
        </p:txBody>
      </p:sp>
      <p:pic>
        <p:nvPicPr>
          <p:cNvPr id="4" name="Picture 3" descr="A qr code with a few squares&#10;&#10;Description automatically generated">
            <a:extLst>
              <a:ext uri="{FF2B5EF4-FFF2-40B4-BE49-F238E27FC236}">
                <a16:creationId xmlns:a16="http://schemas.microsoft.com/office/drawing/2014/main" id="{D5626031-82B2-902D-762B-549F3E73A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451" y="4532006"/>
            <a:ext cx="1888671" cy="1888671"/>
          </a:xfrm>
          <a:prstGeom prst="rect">
            <a:avLst/>
          </a:prstGeom>
        </p:spPr>
      </p:pic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7929BC11-E066-3B27-660B-D2613CF5B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38" y="91994"/>
            <a:ext cx="1157481" cy="11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57CC9-C696-B338-D1EC-66F1C1671826}"/>
              </a:ext>
            </a:extLst>
          </p:cNvPr>
          <p:cNvSpPr txBox="1"/>
          <p:nvPr/>
        </p:nvSpPr>
        <p:spPr>
          <a:xfrm>
            <a:off x="238351" y="161340"/>
            <a:ext cx="398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22F27-CFFD-A9A2-B51E-45C83674465F}"/>
              </a:ext>
            </a:extLst>
          </p:cNvPr>
          <p:cNvSpPr txBox="1"/>
          <p:nvPr/>
        </p:nvSpPr>
        <p:spPr>
          <a:xfrm>
            <a:off x="238351" y="845062"/>
            <a:ext cx="11778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Diffusion MRI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Artifacts and their corrected in preprocessing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Groupwise analysis consideration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DKI, NODDI, etc.…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outside the brain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pic>
        <p:nvPicPr>
          <p:cNvPr id="8" name="Picture 7" descr="A qr code with a few squares&#10;&#10;Description automatically generated">
            <a:extLst>
              <a:ext uri="{FF2B5EF4-FFF2-40B4-BE49-F238E27FC236}">
                <a16:creationId xmlns:a16="http://schemas.microsoft.com/office/drawing/2014/main" id="{A03866FC-6CCF-C2DA-60EA-7C53953FB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65" y="447128"/>
            <a:ext cx="4117805" cy="41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646" y="271464"/>
            <a:ext cx="10612507" cy="623887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dMRI is based on water diffusion measurement </a:t>
            </a:r>
          </a:p>
        </p:txBody>
      </p:sp>
      <p:sp>
        <p:nvSpPr>
          <p:cNvPr id="500749" name="Text Box 13"/>
          <p:cNvSpPr txBox="1">
            <a:spLocks noChangeArrowheads="1"/>
          </p:cNvSpPr>
          <p:nvPr/>
        </p:nvSpPr>
        <p:spPr bwMode="auto">
          <a:xfrm>
            <a:off x="2133600" y="4123201"/>
            <a:ext cx="14157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In situ</a:t>
            </a:r>
            <a:endParaRPr kumimoji="1" lang="en-US" altLang="ja-JP" sz="3600" dirty="0">
              <a:solidFill>
                <a:schemeClr val="accent2">
                  <a:lumMod val="75000"/>
                </a:schemeClr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500750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307226"/>
            <a:ext cx="2286000" cy="2090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00751" name="Line 15"/>
          <p:cNvSpPr>
            <a:spLocks noChangeShapeType="1"/>
          </p:cNvSpPr>
          <p:nvPr/>
        </p:nvSpPr>
        <p:spPr bwMode="auto">
          <a:xfrm flipH="1">
            <a:off x="6858000" y="3612026"/>
            <a:ext cx="11430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500752" name="Text Box 16"/>
          <p:cNvSpPr txBox="1">
            <a:spLocks noChangeArrowheads="1"/>
          </p:cNvSpPr>
          <p:nvPr/>
        </p:nvSpPr>
        <p:spPr bwMode="auto">
          <a:xfrm>
            <a:off x="7985126" y="3272302"/>
            <a:ext cx="2231701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2.5 </a:t>
            </a:r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ＭＳ Ｐゴシック" pitchFamily="34" charset="-128"/>
              </a:rPr>
              <a:t>–</a:t>
            </a:r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 3.0 x 10</a:t>
            </a:r>
            <a:r>
              <a:rPr kumimoji="1" lang="en-US" altLang="ja-JP" sz="2400" baseline="300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-3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mm</a:t>
            </a:r>
            <a:r>
              <a:rPr kumimoji="1" lang="en-US" altLang="ja-JP" sz="2400" baseline="300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2</a:t>
            </a:r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/s </a:t>
            </a:r>
          </a:p>
        </p:txBody>
      </p:sp>
      <p:sp>
        <p:nvSpPr>
          <p:cNvPr id="500753" name="Text Box 17"/>
          <p:cNvSpPr txBox="1">
            <a:spLocks noChangeArrowheads="1"/>
          </p:cNvSpPr>
          <p:nvPr/>
        </p:nvSpPr>
        <p:spPr bwMode="auto">
          <a:xfrm>
            <a:off x="8001001" y="4221627"/>
            <a:ext cx="21804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0.6 - 0.8 x 10</a:t>
            </a:r>
            <a:r>
              <a:rPr kumimoji="1" lang="en-US" altLang="ja-JP" sz="2400" baseline="300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-3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mm</a:t>
            </a:r>
            <a:r>
              <a:rPr kumimoji="1" lang="en-US" altLang="ja-JP" sz="2400" baseline="300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2</a:t>
            </a:r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/s </a:t>
            </a:r>
          </a:p>
        </p:txBody>
      </p:sp>
      <p:sp>
        <p:nvSpPr>
          <p:cNvPr id="500754" name="Line 18"/>
          <p:cNvSpPr>
            <a:spLocks noChangeShapeType="1"/>
          </p:cNvSpPr>
          <p:nvPr/>
        </p:nvSpPr>
        <p:spPr bwMode="auto">
          <a:xfrm flipH="1" flipV="1">
            <a:off x="7086600" y="4297826"/>
            <a:ext cx="914400" cy="15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91200" y="1707026"/>
            <a:ext cx="3276600" cy="1371600"/>
            <a:chOff x="1632" y="1296"/>
            <a:chExt cx="2064" cy="864"/>
          </a:xfrm>
        </p:grpSpPr>
        <p:sp>
          <p:nvSpPr>
            <p:cNvPr id="500756" name="AutoShape 20"/>
            <p:cNvSpPr>
              <a:spLocks noChangeArrowheads="1"/>
            </p:cNvSpPr>
            <p:nvPr/>
          </p:nvSpPr>
          <p:spPr bwMode="auto">
            <a:xfrm>
              <a:off x="1632" y="1824"/>
              <a:ext cx="192" cy="336"/>
            </a:xfrm>
            <a:prstGeom prst="upArrow">
              <a:avLst>
                <a:gd name="adj1" fmla="val 50000"/>
                <a:gd name="adj2" fmla="val 74999"/>
              </a:avLst>
            </a:prstGeom>
            <a:noFill/>
            <a:ln w="38100">
              <a:solidFill>
                <a:schemeClr val="accent5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</a:pPr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500757" name="AutoShape 21"/>
            <p:cNvSpPr>
              <a:spLocks noChangeArrowheads="1"/>
            </p:cNvSpPr>
            <p:nvPr/>
          </p:nvSpPr>
          <p:spPr bwMode="auto">
            <a:xfrm>
              <a:off x="2006" y="1728"/>
              <a:ext cx="192" cy="432"/>
            </a:xfrm>
            <a:prstGeom prst="upArrow">
              <a:avLst>
                <a:gd name="adj1" fmla="val 50000"/>
                <a:gd name="adj2" fmla="val 96427"/>
              </a:avLst>
            </a:prstGeom>
            <a:noFill/>
            <a:ln w="38100">
              <a:solidFill>
                <a:schemeClr val="accent5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</a:pPr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500758" name="AutoShape 22"/>
            <p:cNvSpPr>
              <a:spLocks noChangeArrowheads="1"/>
            </p:cNvSpPr>
            <p:nvPr/>
          </p:nvSpPr>
          <p:spPr bwMode="auto">
            <a:xfrm>
              <a:off x="2380" y="1632"/>
              <a:ext cx="192" cy="528"/>
            </a:xfrm>
            <a:prstGeom prst="upArrow">
              <a:avLst>
                <a:gd name="adj1" fmla="val 50000"/>
                <a:gd name="adj2" fmla="val 117855"/>
              </a:avLst>
            </a:prstGeom>
            <a:noFill/>
            <a:ln w="38100">
              <a:solidFill>
                <a:schemeClr val="accent5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</a:pPr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500759" name="AutoShape 23"/>
            <p:cNvSpPr>
              <a:spLocks noChangeArrowheads="1"/>
            </p:cNvSpPr>
            <p:nvPr/>
          </p:nvSpPr>
          <p:spPr bwMode="auto">
            <a:xfrm>
              <a:off x="2755" y="1488"/>
              <a:ext cx="192" cy="672"/>
            </a:xfrm>
            <a:prstGeom prst="upArrow">
              <a:avLst>
                <a:gd name="adj1" fmla="val 50000"/>
                <a:gd name="adj2" fmla="val 149998"/>
              </a:avLst>
            </a:prstGeom>
            <a:noFill/>
            <a:ln w="38100">
              <a:solidFill>
                <a:schemeClr val="accent5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</a:pPr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500760" name="AutoShape 24"/>
            <p:cNvSpPr>
              <a:spLocks noChangeArrowheads="1"/>
            </p:cNvSpPr>
            <p:nvPr/>
          </p:nvSpPr>
          <p:spPr bwMode="auto">
            <a:xfrm>
              <a:off x="3129" y="1392"/>
              <a:ext cx="192" cy="768"/>
            </a:xfrm>
            <a:prstGeom prst="upArrow">
              <a:avLst>
                <a:gd name="adj1" fmla="val 50000"/>
                <a:gd name="adj2" fmla="val 171426"/>
              </a:avLst>
            </a:prstGeom>
            <a:noFill/>
            <a:ln w="38100">
              <a:solidFill>
                <a:schemeClr val="accent5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</a:pPr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500761" name="AutoShape 25"/>
            <p:cNvSpPr>
              <a:spLocks noChangeArrowheads="1"/>
            </p:cNvSpPr>
            <p:nvPr/>
          </p:nvSpPr>
          <p:spPr bwMode="auto">
            <a:xfrm>
              <a:off x="3504" y="1296"/>
              <a:ext cx="192" cy="864"/>
            </a:xfrm>
            <a:prstGeom prst="upArrow">
              <a:avLst>
                <a:gd name="adj1" fmla="val 50000"/>
                <a:gd name="adj2" fmla="val 192854"/>
              </a:avLst>
            </a:prstGeom>
            <a:noFill/>
            <a:ln w="38100">
              <a:solidFill>
                <a:schemeClr val="accent5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</a:pPr>
              <a:endParaRPr lang="en-US" sz="2000" b="1">
                <a:solidFill>
                  <a:srgbClr val="FFFFFF"/>
                </a:solidFill>
              </a:endParaRPr>
            </a:p>
          </p:txBody>
        </p:sp>
      </p:grpSp>
      <p:sp>
        <p:nvSpPr>
          <p:cNvPr id="500762" name="Oval 26"/>
          <p:cNvSpPr>
            <a:spLocks noChangeArrowheads="1"/>
          </p:cNvSpPr>
          <p:nvPr/>
        </p:nvSpPr>
        <p:spPr bwMode="auto">
          <a:xfrm>
            <a:off x="6248400" y="1402226"/>
            <a:ext cx="381000" cy="3810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500763" name="Freeform 27"/>
          <p:cNvSpPr>
            <a:spLocks/>
          </p:cNvSpPr>
          <p:nvPr/>
        </p:nvSpPr>
        <p:spPr bwMode="auto">
          <a:xfrm>
            <a:off x="6667500" y="1416515"/>
            <a:ext cx="1639888" cy="339725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23" y="89"/>
              </a:cxn>
              <a:cxn ang="0">
                <a:pos x="45" y="82"/>
              </a:cxn>
              <a:cxn ang="0">
                <a:pos x="53" y="60"/>
              </a:cxn>
              <a:cxn ang="0">
                <a:pos x="98" y="30"/>
              </a:cxn>
              <a:cxn ang="0">
                <a:pos x="225" y="164"/>
              </a:cxn>
              <a:cxn ang="0">
                <a:pos x="262" y="157"/>
              </a:cxn>
              <a:cxn ang="0">
                <a:pos x="277" y="134"/>
              </a:cxn>
              <a:cxn ang="0">
                <a:pos x="292" y="157"/>
              </a:cxn>
              <a:cxn ang="0">
                <a:pos x="367" y="172"/>
              </a:cxn>
              <a:cxn ang="0">
                <a:pos x="442" y="164"/>
              </a:cxn>
              <a:cxn ang="0">
                <a:pos x="434" y="75"/>
              </a:cxn>
              <a:cxn ang="0">
                <a:pos x="524" y="0"/>
              </a:cxn>
              <a:cxn ang="0">
                <a:pos x="539" y="89"/>
              </a:cxn>
              <a:cxn ang="0">
                <a:pos x="651" y="112"/>
              </a:cxn>
              <a:cxn ang="0">
                <a:pos x="674" y="45"/>
              </a:cxn>
              <a:cxn ang="0">
                <a:pos x="763" y="30"/>
              </a:cxn>
              <a:cxn ang="0">
                <a:pos x="905" y="82"/>
              </a:cxn>
              <a:cxn ang="0">
                <a:pos x="980" y="67"/>
              </a:cxn>
              <a:cxn ang="0">
                <a:pos x="995" y="45"/>
              </a:cxn>
              <a:cxn ang="0">
                <a:pos x="1033" y="30"/>
              </a:cxn>
            </a:cxnLst>
            <a:rect l="0" t="0" r="r" b="b"/>
            <a:pathLst>
              <a:path w="1033" h="214">
                <a:moveTo>
                  <a:pt x="0" y="104"/>
                </a:moveTo>
                <a:cubicBezTo>
                  <a:pt x="8" y="99"/>
                  <a:pt x="15" y="93"/>
                  <a:pt x="23" y="89"/>
                </a:cubicBezTo>
                <a:cubicBezTo>
                  <a:pt x="30" y="86"/>
                  <a:pt x="39" y="87"/>
                  <a:pt x="45" y="82"/>
                </a:cubicBezTo>
                <a:cubicBezTo>
                  <a:pt x="51" y="77"/>
                  <a:pt x="49" y="66"/>
                  <a:pt x="53" y="60"/>
                </a:cubicBezTo>
                <a:cubicBezTo>
                  <a:pt x="70" y="34"/>
                  <a:pt x="73" y="38"/>
                  <a:pt x="98" y="30"/>
                </a:cubicBezTo>
                <a:cubicBezTo>
                  <a:pt x="156" y="74"/>
                  <a:pt x="151" y="141"/>
                  <a:pt x="225" y="164"/>
                </a:cubicBezTo>
                <a:cubicBezTo>
                  <a:pt x="237" y="162"/>
                  <a:pt x="251" y="163"/>
                  <a:pt x="262" y="157"/>
                </a:cubicBezTo>
                <a:cubicBezTo>
                  <a:pt x="270" y="152"/>
                  <a:pt x="268" y="134"/>
                  <a:pt x="277" y="134"/>
                </a:cubicBezTo>
                <a:cubicBezTo>
                  <a:pt x="286" y="134"/>
                  <a:pt x="285" y="151"/>
                  <a:pt x="292" y="157"/>
                </a:cubicBezTo>
                <a:cubicBezTo>
                  <a:pt x="312" y="173"/>
                  <a:pt x="342" y="168"/>
                  <a:pt x="367" y="172"/>
                </a:cubicBezTo>
                <a:cubicBezTo>
                  <a:pt x="419" y="188"/>
                  <a:pt x="404" y="214"/>
                  <a:pt x="442" y="164"/>
                </a:cubicBezTo>
                <a:cubicBezTo>
                  <a:pt x="460" y="110"/>
                  <a:pt x="465" y="121"/>
                  <a:pt x="434" y="75"/>
                </a:cubicBezTo>
                <a:cubicBezTo>
                  <a:pt x="462" y="32"/>
                  <a:pt x="472" y="12"/>
                  <a:pt x="524" y="0"/>
                </a:cubicBezTo>
                <a:cubicBezTo>
                  <a:pt x="548" y="36"/>
                  <a:pt x="546" y="44"/>
                  <a:pt x="539" y="89"/>
                </a:cubicBezTo>
                <a:cubicBezTo>
                  <a:pt x="603" y="131"/>
                  <a:pt x="566" y="121"/>
                  <a:pt x="651" y="112"/>
                </a:cubicBezTo>
                <a:cubicBezTo>
                  <a:pt x="658" y="90"/>
                  <a:pt x="656" y="60"/>
                  <a:pt x="674" y="45"/>
                </a:cubicBezTo>
                <a:cubicBezTo>
                  <a:pt x="697" y="26"/>
                  <a:pt x="733" y="33"/>
                  <a:pt x="763" y="30"/>
                </a:cubicBezTo>
                <a:cubicBezTo>
                  <a:pt x="861" y="39"/>
                  <a:pt x="837" y="35"/>
                  <a:pt x="905" y="82"/>
                </a:cubicBezTo>
                <a:cubicBezTo>
                  <a:pt x="907" y="82"/>
                  <a:pt x="967" y="78"/>
                  <a:pt x="980" y="67"/>
                </a:cubicBezTo>
                <a:cubicBezTo>
                  <a:pt x="987" y="61"/>
                  <a:pt x="988" y="50"/>
                  <a:pt x="995" y="45"/>
                </a:cubicBezTo>
                <a:cubicBezTo>
                  <a:pt x="1006" y="37"/>
                  <a:pt x="1021" y="36"/>
                  <a:pt x="1033" y="30"/>
                </a:cubicBezTo>
              </a:path>
            </a:pathLst>
          </a:custGeom>
          <a:noFill/>
          <a:ln w="1905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500764" name="Text Box 28"/>
          <p:cNvSpPr txBox="1">
            <a:spLocks noChangeArrowheads="1"/>
          </p:cNvSpPr>
          <p:nvPr/>
        </p:nvSpPr>
        <p:spPr bwMode="auto">
          <a:xfrm>
            <a:off x="1951038" y="1902289"/>
            <a:ext cx="285206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600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pitchFamily="34" charset="-128"/>
              </a:rPr>
              <a:t>Non-invasive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C4062-D74D-3445-C453-4E3740D24E4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C2409-AD14-9F8A-BD86-915539112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10" name="Slide Number Placeholder 19">
            <a:extLst>
              <a:ext uri="{FF2B5EF4-FFF2-40B4-BE49-F238E27FC236}">
                <a16:creationId xmlns:a16="http://schemas.microsoft.com/office/drawing/2014/main" id="{DC329492-C152-B7EE-9AD5-E6614CA7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8">
            <a:extLst>
              <a:ext uri="{FF2B5EF4-FFF2-40B4-BE49-F238E27FC236}">
                <a16:creationId xmlns:a16="http://schemas.microsoft.com/office/drawing/2014/main" id="{509ED3AA-1DF0-312E-8315-CA7AE323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</p:spTree>
    <p:extLst>
      <p:ext uri="{BB962C8B-B14F-4D97-AF65-F5344CB8AC3E}">
        <p14:creationId xmlns:p14="http://schemas.microsoft.com/office/powerpoint/2010/main" val="76809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80862" y="117312"/>
            <a:ext cx="9144000" cy="623887"/>
          </a:xfrm>
        </p:spPr>
        <p:txBody>
          <a:bodyPr/>
          <a:lstStyle/>
          <a:p>
            <a:pPr algn="ctr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Image Acquisition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8CF3F6-3101-EC76-5FCF-D26C49A1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4BC8F-C8D9-B629-1546-B9949D30AB20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B5033F-296B-FB25-952A-56615F3D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17" name="Slide Number Placeholder 19">
            <a:extLst>
              <a:ext uri="{FF2B5EF4-FFF2-40B4-BE49-F238E27FC236}">
                <a16:creationId xmlns:a16="http://schemas.microsoft.com/office/drawing/2014/main" id="{3DFA2D06-D536-5105-505B-1835B1F1B0EA}"/>
              </a:ext>
            </a:extLst>
          </p:cNvPr>
          <p:cNvSpPr txBox="1">
            <a:spLocks/>
          </p:cNvSpPr>
          <p:nvPr/>
        </p:nvSpPr>
        <p:spPr>
          <a:xfrm>
            <a:off x="9448800" y="6472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B15B5F1-99AC-4276-B367-A65E31E95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868" y="741787"/>
            <a:ext cx="7331932" cy="541545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0C8A28-7589-B58A-3197-40E256360BE8}"/>
              </a:ext>
            </a:extLst>
          </p:cNvPr>
          <p:cNvCxnSpPr>
            <a:cxnSpLocks/>
          </p:cNvCxnSpPr>
          <p:nvPr/>
        </p:nvCxnSpPr>
        <p:spPr>
          <a:xfrm>
            <a:off x="579616" y="2156306"/>
            <a:ext cx="3182587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FD4002-45F8-7406-4B45-B1514B63284C}"/>
              </a:ext>
            </a:extLst>
          </p:cNvPr>
          <p:cNvSpPr/>
          <p:nvPr/>
        </p:nvSpPr>
        <p:spPr>
          <a:xfrm>
            <a:off x="995252" y="1158780"/>
            <a:ext cx="261257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16F327-EE37-6B7B-F1A4-CB3EC9AD0E39}"/>
              </a:ext>
            </a:extLst>
          </p:cNvPr>
          <p:cNvSpPr/>
          <p:nvPr/>
        </p:nvSpPr>
        <p:spPr>
          <a:xfrm>
            <a:off x="2347060" y="1158779"/>
            <a:ext cx="261257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509A36-E2AD-59A1-F778-B2230C78FBA4}"/>
              </a:ext>
            </a:extLst>
          </p:cNvPr>
          <p:cNvSpPr txBox="1"/>
          <p:nvPr/>
        </p:nvSpPr>
        <p:spPr>
          <a:xfrm>
            <a:off x="400217" y="1398495"/>
            <a:ext cx="59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1D271E-492C-593F-5758-64B4CB00B728}"/>
              </a:ext>
            </a:extLst>
          </p:cNvPr>
          <p:cNvSpPr txBox="1"/>
          <p:nvPr/>
        </p:nvSpPr>
        <p:spPr>
          <a:xfrm>
            <a:off x="860289" y="70795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A2A10F-FF10-D773-EB7C-A07CE60463DF}"/>
              </a:ext>
            </a:extLst>
          </p:cNvPr>
          <p:cNvSpPr txBox="1"/>
          <p:nvPr/>
        </p:nvSpPr>
        <p:spPr>
          <a:xfrm>
            <a:off x="2091448" y="70795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8E4D26-D5EC-64D1-1572-4E63C70D861F}"/>
              </a:ext>
            </a:extLst>
          </p:cNvPr>
          <p:cNvCxnSpPr>
            <a:cxnSpLocks/>
          </p:cNvCxnSpPr>
          <p:nvPr/>
        </p:nvCxnSpPr>
        <p:spPr>
          <a:xfrm>
            <a:off x="579616" y="3080603"/>
            <a:ext cx="3182587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FA6569D-5F44-7F3A-A121-294949FDC86A}"/>
              </a:ext>
            </a:extLst>
          </p:cNvPr>
          <p:cNvSpPr/>
          <p:nvPr/>
        </p:nvSpPr>
        <p:spPr>
          <a:xfrm>
            <a:off x="1432198" y="2627955"/>
            <a:ext cx="667459" cy="391886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E8D49F-1430-602F-E3F1-A2BF9AFE81E3}"/>
              </a:ext>
            </a:extLst>
          </p:cNvPr>
          <p:cNvSpPr/>
          <p:nvPr/>
        </p:nvSpPr>
        <p:spPr>
          <a:xfrm>
            <a:off x="2864758" y="2627955"/>
            <a:ext cx="667459" cy="391886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D5CDB7-B7B5-FAAB-29F0-43184DEF1F51}"/>
              </a:ext>
            </a:extLst>
          </p:cNvPr>
          <p:cNvSpPr txBox="1"/>
          <p:nvPr/>
        </p:nvSpPr>
        <p:spPr>
          <a:xfrm>
            <a:off x="1603863" y="2284337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04420F-2776-3589-6D58-9302CA8785E2}"/>
              </a:ext>
            </a:extLst>
          </p:cNvPr>
          <p:cNvCxnSpPr>
            <a:cxnSpLocks/>
          </p:cNvCxnSpPr>
          <p:nvPr/>
        </p:nvCxnSpPr>
        <p:spPr>
          <a:xfrm>
            <a:off x="1432194" y="3037062"/>
            <a:ext cx="0" cy="4387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58BB9B-6267-0405-D0E8-7DFBFCD260D7}"/>
              </a:ext>
            </a:extLst>
          </p:cNvPr>
          <p:cNvCxnSpPr>
            <a:cxnSpLocks/>
          </p:cNvCxnSpPr>
          <p:nvPr/>
        </p:nvCxnSpPr>
        <p:spPr>
          <a:xfrm>
            <a:off x="2864587" y="3037061"/>
            <a:ext cx="0" cy="4387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85CA28-50B1-B2B7-2F63-245EC78B8696}"/>
              </a:ext>
            </a:extLst>
          </p:cNvPr>
          <p:cNvCxnSpPr>
            <a:cxnSpLocks/>
          </p:cNvCxnSpPr>
          <p:nvPr/>
        </p:nvCxnSpPr>
        <p:spPr>
          <a:xfrm>
            <a:off x="1446712" y="3299965"/>
            <a:ext cx="1432393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25CEB2-A03B-9A39-E654-18E0E8A1612C}"/>
              </a:ext>
            </a:extLst>
          </p:cNvPr>
          <p:cNvSpPr txBox="1"/>
          <p:nvPr/>
        </p:nvSpPr>
        <p:spPr>
          <a:xfrm>
            <a:off x="2003189" y="3334661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16D308-F722-7FCB-8F4E-E5423C427920}"/>
              </a:ext>
            </a:extLst>
          </p:cNvPr>
          <p:cNvSpPr txBox="1"/>
          <p:nvPr/>
        </p:nvSpPr>
        <p:spPr>
          <a:xfrm>
            <a:off x="481793" y="2593065"/>
            <a:ext cx="4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35C191-F71D-C6E7-B3D4-55383C486CB8}"/>
                  </a:ext>
                </a:extLst>
              </p:cNvPr>
              <p:cNvSpPr txBox="1"/>
              <p:nvPr/>
            </p:nvSpPr>
            <p:spPr>
              <a:xfrm>
                <a:off x="195875" y="4025778"/>
                <a:ext cx="4284058" cy="1234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3600" b="1" i="0" smtClean="0">
                                  <a:latin typeface="Cambria Math" panose="02040503050406030204" pitchFamily="18" charset="0"/>
                                </a:rPr>
                                <m:t>𝛄</m:t>
                              </m:r>
                            </m:e>
                            <m:sup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p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3600" b="1" i="0" smtClean="0">
                                  <a:latin typeface="Cambria Math" panose="02040503050406030204" pitchFamily="18" charset="0"/>
                                </a:rPr>
                                <m:t>𝛅</m:t>
                              </m:r>
                            </m:e>
                            <m:sup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36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3600" b="1" i="0" smtClean="0">
                                      <a:latin typeface="Cambria Math" panose="02040503050406030204" pitchFamily="18" charset="0"/>
                                    </a:rPr>
                                    <m:t>𝛅</m:t>
                                  </m:r>
                                </m:num>
                                <m:den>
                                  <m:r>
                                    <a:rPr lang="en-US" sz="3600" b="1" i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sup>
                      </m:sSup>
                    </m:oMath>
                  </m:oMathPara>
                </a14:m>
                <a:endParaRPr lang="en-US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35C191-F71D-C6E7-B3D4-55383C486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5" y="4025778"/>
                <a:ext cx="4284058" cy="123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64EB385F-490D-6C2D-7FB0-0E88B8675114}"/>
              </a:ext>
            </a:extLst>
          </p:cNvPr>
          <p:cNvSpPr/>
          <p:nvPr/>
        </p:nvSpPr>
        <p:spPr>
          <a:xfrm>
            <a:off x="1855233" y="4025779"/>
            <a:ext cx="2177143" cy="856369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25">
            <a:extLst>
              <a:ext uri="{FF2B5EF4-FFF2-40B4-BE49-F238E27FC236}">
                <a16:creationId xmlns:a16="http://schemas.microsoft.com/office/drawing/2014/main" id="{ECD7EB09-7222-AD5F-FE98-053FFFC2A547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2132647" y="4840954"/>
            <a:ext cx="769965" cy="8523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4AFFB12-098B-70D2-3318-286D9F6543E9}"/>
                  </a:ext>
                </a:extLst>
              </p:cNvPr>
              <p:cNvSpPr txBox="1"/>
              <p:nvPr/>
            </p:nvSpPr>
            <p:spPr>
              <a:xfrm>
                <a:off x="276423" y="5295781"/>
                <a:ext cx="2340577" cy="1226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𝐛𝐃</m:t>
                          </m:r>
                        </m:sup>
                      </m:sSup>
                    </m:oMath>
                  </m:oMathPara>
                </a14:m>
                <a:endParaRPr lang="en-US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4AFFB12-098B-70D2-3318-286D9F65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23" y="5295781"/>
                <a:ext cx="2340577" cy="1226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B2B166-CEDB-0CB9-B29F-FAD44EDB6014}"/>
              </a:ext>
            </a:extLst>
          </p:cNvPr>
          <p:cNvSpPr txBox="1"/>
          <p:nvPr/>
        </p:nvSpPr>
        <p:spPr>
          <a:xfrm>
            <a:off x="11336231" y="6189893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Mori, 2007</a:t>
            </a:r>
          </a:p>
        </p:txBody>
      </p:sp>
    </p:spTree>
    <p:extLst>
      <p:ext uri="{BB962C8B-B14F-4D97-AF65-F5344CB8AC3E}">
        <p14:creationId xmlns:p14="http://schemas.microsoft.com/office/powerpoint/2010/main" val="38174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5" grpId="0"/>
      <p:bldP spid="38" grpId="0" animBg="1"/>
      <p:bldP spid="39" grpId="0" animBg="1"/>
      <p:bldP spid="40" grpId="0"/>
      <p:bldP spid="44" grpId="0"/>
      <p:bldP spid="45" grpId="0"/>
      <p:bldP spid="46" grpId="0"/>
      <p:bldP spid="48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2DDFA0-CF46-6E5E-E19F-2F877DA0381F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BFD7E5-6655-0A03-606D-683FEC20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89"/>
            <a:ext cx="2743200" cy="365125"/>
          </a:xfrm>
        </p:spPr>
        <p:txBody>
          <a:bodyPr/>
          <a:lstStyle/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57CC9-C696-B338-D1EC-66F1C1671826}"/>
              </a:ext>
            </a:extLst>
          </p:cNvPr>
          <p:cNvSpPr txBox="1"/>
          <p:nvPr/>
        </p:nvSpPr>
        <p:spPr>
          <a:xfrm>
            <a:off x="238351" y="161340"/>
            <a:ext cx="398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22F27-CFFD-A9A2-B51E-45C83674465F}"/>
              </a:ext>
            </a:extLst>
          </p:cNvPr>
          <p:cNvSpPr txBox="1"/>
          <p:nvPr/>
        </p:nvSpPr>
        <p:spPr>
          <a:xfrm>
            <a:off x="238351" y="845062"/>
            <a:ext cx="11778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Diffusion MRI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Artifacts and their corrected in preprocessing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Groupwise analysis consideration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DKI, NODDI, etc.…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outside the brain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B74FD-89B0-5F13-0E27-7DD384E1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D30265E-7800-8672-A521-52D9AA6B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pic>
        <p:nvPicPr>
          <p:cNvPr id="3" name="Picture 2" descr="A qr code with a few squares&#10;&#10;Description automatically generated">
            <a:extLst>
              <a:ext uri="{FF2B5EF4-FFF2-40B4-BE49-F238E27FC236}">
                <a16:creationId xmlns:a16="http://schemas.microsoft.com/office/drawing/2014/main" id="{3274C694-44EF-34FC-DEC1-9C9B3589E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65" y="447128"/>
            <a:ext cx="4117805" cy="41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0" y="15081"/>
            <a:ext cx="90678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Problem # 1: Diffusion encoding gradients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ECF8E11-9BB8-0190-8018-F621BA10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68654-6AD7-8FDB-BFE0-7027C97B94A1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7DD538-10F3-9771-F4B9-BA3CC4C5C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28" name="Slide Number Placeholder 19">
            <a:extLst>
              <a:ext uri="{FF2B5EF4-FFF2-40B4-BE49-F238E27FC236}">
                <a16:creationId xmlns:a16="http://schemas.microsoft.com/office/drawing/2014/main" id="{F55117D3-12BF-0F39-8D04-CB8CFA64FF5C}"/>
              </a:ext>
            </a:extLst>
          </p:cNvPr>
          <p:cNvSpPr txBox="1">
            <a:spLocks/>
          </p:cNvSpPr>
          <p:nvPr/>
        </p:nvSpPr>
        <p:spPr>
          <a:xfrm>
            <a:off x="9448800" y="6472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ooter Placeholder 18">
            <a:extLst>
              <a:ext uri="{FF2B5EF4-FFF2-40B4-BE49-F238E27FC236}">
                <a16:creationId xmlns:a16="http://schemas.microsoft.com/office/drawing/2014/main" id="{02A7723B-4714-748D-5B89-5DA04C7C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BEF2F-E387-5121-1EF6-CCFC9E3AF5EC}"/>
              </a:ext>
            </a:extLst>
          </p:cNvPr>
          <p:cNvSpPr txBox="1"/>
          <p:nvPr/>
        </p:nvSpPr>
        <p:spPr>
          <a:xfrm>
            <a:off x="641515" y="655454"/>
            <a:ext cx="1061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Take home: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DEC should be span the entire sphere in a non-planar and a non-collinear direction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A7EC911-495E-E7A0-941C-47EC9ACA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3" y="1989186"/>
            <a:ext cx="3558471" cy="26688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17CE431-4872-A906-06E5-FB5421A0F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458" y="1968956"/>
            <a:ext cx="3630627" cy="26890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6DEC4B-BE76-ECB4-FF1B-FFE9B1313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319" y="1968956"/>
            <a:ext cx="3589155" cy="26918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E6914D4-0517-107F-4615-46C517709DC1}"/>
              </a:ext>
            </a:extLst>
          </p:cNvPr>
          <p:cNvSpPr txBox="1"/>
          <p:nvPr/>
        </p:nvSpPr>
        <p:spPr>
          <a:xfrm>
            <a:off x="689458" y="1024786"/>
            <a:ext cx="102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You can check the directions of the acquisition using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showdirs.m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located at the GitHub page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865A0-77C9-0541-5E0C-B6891FF33F9C}"/>
              </a:ext>
            </a:extLst>
          </p:cNvPr>
          <p:cNvSpPr txBox="1"/>
          <p:nvPr/>
        </p:nvSpPr>
        <p:spPr>
          <a:xfrm>
            <a:off x="10250443" y="6189893"/>
            <a:ext cx="1941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Jones and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Cercignani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E6ABB2-88BD-703C-E6C9-6BBE414476D2}"/>
              </a:ext>
            </a:extLst>
          </p:cNvPr>
          <p:cNvSpPr txBox="1"/>
          <p:nvPr/>
        </p:nvSpPr>
        <p:spPr>
          <a:xfrm>
            <a:off x="501445" y="20605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824807-4B96-54C7-2D77-9A0D4EAB4C40}"/>
              </a:ext>
            </a:extLst>
          </p:cNvPr>
          <p:cNvSpPr txBox="1"/>
          <p:nvPr/>
        </p:nvSpPr>
        <p:spPr>
          <a:xfrm>
            <a:off x="4147106" y="20605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5F01A1-39CC-832C-293B-274B5D506981}"/>
              </a:ext>
            </a:extLst>
          </p:cNvPr>
          <p:cNvSpPr txBox="1"/>
          <p:nvPr/>
        </p:nvSpPr>
        <p:spPr>
          <a:xfrm>
            <a:off x="8243646" y="20605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230749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0" y="15081"/>
            <a:ext cx="90678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Problem # 2: Noise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ECF8E11-9BB8-0190-8018-F621BA10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47FC-9158-4575-9B37-72F7CA481D88}" type="slidenum">
              <a:rPr lang="en-US" smtClean="0"/>
              <a:t>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68654-6AD7-8FDB-BFE0-7027C97B94A1}"/>
              </a:ext>
            </a:extLst>
          </p:cNvPr>
          <p:cNvSpPr/>
          <p:nvPr/>
        </p:nvSpPr>
        <p:spPr>
          <a:xfrm>
            <a:off x="0" y="6454853"/>
            <a:ext cx="12192000" cy="403147"/>
          </a:xfrm>
          <a:prstGeom prst="rect">
            <a:avLst/>
          </a:prstGeom>
          <a:solidFill>
            <a:srgbClr val="23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7DD538-10F3-9771-F4B9-BA3CC4C5C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" y="6540451"/>
            <a:ext cx="2047875" cy="228600"/>
          </a:xfrm>
          <a:prstGeom prst="rect">
            <a:avLst/>
          </a:prstGeom>
        </p:spPr>
      </p:pic>
      <p:sp>
        <p:nvSpPr>
          <p:cNvPr id="28" name="Slide Number Placeholder 19">
            <a:extLst>
              <a:ext uri="{FF2B5EF4-FFF2-40B4-BE49-F238E27FC236}">
                <a16:creationId xmlns:a16="http://schemas.microsoft.com/office/drawing/2014/main" id="{F55117D3-12BF-0F39-8D04-CB8CFA64FF5C}"/>
              </a:ext>
            </a:extLst>
          </p:cNvPr>
          <p:cNvSpPr txBox="1">
            <a:spLocks/>
          </p:cNvSpPr>
          <p:nvPr/>
        </p:nvSpPr>
        <p:spPr>
          <a:xfrm>
            <a:off x="9448800" y="6472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6F47FC-9158-4575-9B37-72F7CA481D88}" type="slidenum"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ooter Placeholder 18">
            <a:extLst>
              <a:ext uri="{FF2B5EF4-FFF2-40B4-BE49-F238E27FC236}">
                <a16:creationId xmlns:a16="http://schemas.microsoft.com/office/drawing/2014/main" id="{02A7723B-4714-748D-5B89-5DA04C7C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7910" y="6472189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Radiology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BEF2F-E387-5121-1EF6-CCFC9E3AF5EC}"/>
              </a:ext>
            </a:extLst>
          </p:cNvPr>
          <p:cNvSpPr txBox="1"/>
          <p:nvPr/>
        </p:nvSpPr>
        <p:spPr>
          <a:xfrm>
            <a:off x="641515" y="655454"/>
            <a:ext cx="1108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Take home: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dwidenoise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MrTrix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located 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https://www.mrtrix.org/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 Steps also on GitHub page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865A0-77C9-0541-5E0C-B6891FF33F9C}"/>
              </a:ext>
            </a:extLst>
          </p:cNvPr>
          <p:cNvSpPr txBox="1"/>
          <p:nvPr/>
        </p:nvSpPr>
        <p:spPr>
          <a:xfrm>
            <a:off x="10250443" y="6189893"/>
            <a:ext cx="1941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Jones and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Cercignani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53E5A-6665-B9CA-696A-D2A3A7A0A933}"/>
              </a:ext>
            </a:extLst>
          </p:cNvPr>
          <p:cNvSpPr txBox="1"/>
          <p:nvPr/>
        </p:nvSpPr>
        <p:spPr>
          <a:xfrm>
            <a:off x="491042" y="1042122"/>
            <a:ext cx="11700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-- Run Denoise: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dwidenoise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your_input_DWI.nii.gz your_denoised_DWI_output.nii.gz -noise your_noise_output.nii.gz 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nthreads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96 -quiet -force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A83A2-E468-1DFD-8566-5DB6531F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5" y="2969170"/>
            <a:ext cx="3114675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3A753-CB42-695A-053B-A7F5EF8BE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530" y="2969170"/>
            <a:ext cx="2905125" cy="3067050"/>
          </a:xfrm>
          <a:prstGeom prst="rect">
            <a:avLst/>
          </a:prstGeom>
        </p:spPr>
      </p:pic>
      <p:pic>
        <p:nvPicPr>
          <p:cNvPr id="1026" name="Picture 2" descr="Details are in the caption following the image">
            <a:extLst>
              <a:ext uri="{FF2B5EF4-FFF2-40B4-BE49-F238E27FC236}">
                <a16:creationId xmlns:a16="http://schemas.microsoft.com/office/drawing/2014/main" id="{8586E145-7135-15CF-EFCF-42E723A3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01" y="2642731"/>
            <a:ext cx="4239245" cy="337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4BFE40-00C9-88A2-7CAC-8602AA78D5AE}"/>
              </a:ext>
            </a:extLst>
          </p:cNvPr>
          <p:cNvSpPr txBox="1"/>
          <p:nvPr/>
        </p:nvSpPr>
        <p:spPr>
          <a:xfrm>
            <a:off x="641515" y="304946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E4E20-C686-F65D-FC21-EA27C24B3E15}"/>
              </a:ext>
            </a:extLst>
          </p:cNvPr>
          <p:cNvSpPr txBox="1"/>
          <p:nvPr/>
        </p:nvSpPr>
        <p:spPr>
          <a:xfrm>
            <a:off x="3920530" y="304946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166202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2094</Words>
  <Application>Microsoft Office PowerPoint</Application>
  <PresentationFormat>Widescreen</PresentationFormat>
  <Paragraphs>407</Paragraphs>
  <Slides>37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dMRI is based on water diffusion measurement </vt:lpstr>
      <vt:lpstr>Image Acquisition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Fit single tensors only at b-value&lt;=1000s/mm2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Virendra Mishra</dc:creator>
  <cp:lastModifiedBy>Mishra, Virendra R</cp:lastModifiedBy>
  <cp:revision>91</cp:revision>
  <dcterms:created xsi:type="dcterms:W3CDTF">2023-03-20T21:22:45Z</dcterms:created>
  <dcterms:modified xsi:type="dcterms:W3CDTF">2023-08-21T04:16:26Z</dcterms:modified>
</cp:coreProperties>
</file>