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60" r:id="rId4"/>
    <p:sldId id="263" r:id="rId5"/>
    <p:sldId id="265" r:id="rId6"/>
    <p:sldId id="262" r:id="rId7"/>
    <p:sldId id="269" r:id="rId8"/>
    <p:sldId id="266" r:id="rId9"/>
    <p:sldId id="267" r:id="rId10"/>
    <p:sldId id="270" r:id="rId11"/>
    <p:sldId id="271" r:id="rId12"/>
    <p:sldId id="273" r:id="rId13"/>
    <p:sldId id="274" r:id="rId14"/>
    <p:sldId id="275" r:id="rId15"/>
    <p:sldId id="276" r:id="rId16"/>
    <p:sldId id="278" r:id="rId17"/>
    <p:sldId id="280" r:id="rId18"/>
    <p:sldId id="281" r:id="rId19"/>
    <p:sldId id="282" r:id="rId20"/>
    <p:sldId id="283" r:id="rId21"/>
    <p:sldId id="285" r:id="rId22"/>
    <p:sldId id="288" r:id="rId23"/>
    <p:sldId id="289" r:id="rId24"/>
    <p:sldId id="290" r:id="rId25"/>
    <p:sldId id="291" r:id="rId26"/>
    <p:sldId id="292" r:id="rId27"/>
    <p:sldId id="29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723"/>
    <a:srgbClr val="004723"/>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5780" autoAdjust="0"/>
  </p:normalViewPr>
  <p:slideViewPr>
    <p:cSldViewPr snapToGrid="0">
      <p:cViewPr varScale="1">
        <p:scale>
          <a:sx n="63" d="100"/>
          <a:sy n="63" d="100"/>
        </p:scale>
        <p:origin x="828" y="60"/>
      </p:cViewPr>
      <p:guideLst>
        <p:guide orient="horz" pos="2160"/>
        <p:guide pos="3828"/>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2021/10/08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161616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168049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53056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244707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310753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253432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55691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1694206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3543098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7185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73449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2192091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427122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293709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33385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59224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extLst>
      <p:ext uri="{BB962C8B-B14F-4D97-AF65-F5344CB8AC3E}">
        <p14:creationId xmlns:p14="http://schemas.microsoft.com/office/powerpoint/2010/main" val="26674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509444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1273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74090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4610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850068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417298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2021/10/08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59161" y="2793810"/>
            <a:ext cx="6993477" cy="1015663"/>
          </a:xfrm>
          <a:prstGeom prst="rect">
            <a:avLst/>
          </a:prstGeom>
          <a:noFill/>
        </p:spPr>
        <p:txBody>
          <a:bodyPr wrap="square" rtlCol="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变量</a:t>
            </a:r>
            <a:r>
              <a:rPr lang="zh-CN" altLang="en-US" sz="3600" b="1" dirty="0">
                <a:solidFill>
                  <a:schemeClr val="bg1">
                    <a:lumMod val="95000"/>
                  </a:schemeClr>
                </a:solidFill>
                <a:latin typeface="微软雅黑" panose="020B0503020204020204" pitchFamily="34" charset="-122"/>
                <a:ea typeface="微软雅黑" panose="020B0503020204020204" pitchFamily="34" charset="-122"/>
              </a:rPr>
              <a:t>、</a:t>
            </a: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常量和存储类</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138253" y="5644929"/>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主讲人：伍沛然</a:t>
            </a:r>
          </a:p>
        </p:txBody>
      </p:sp>
      <p:sp>
        <p:nvSpPr>
          <p:cNvPr id="14" name="TextBox 7"/>
          <p:cNvSpPr txBox="1"/>
          <p:nvPr/>
        </p:nvSpPr>
        <p:spPr>
          <a:xfrm>
            <a:off x="6910502" y="5644929"/>
            <a:ext cx="2837588"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中山大学</a:t>
            </a:r>
            <a:r>
              <a:rPr lang="en-US" altLang="zh-CN" sz="2000" b="1" dirty="0">
                <a:solidFill>
                  <a:srgbClr val="014723"/>
                </a:solidFill>
                <a:latin typeface="微软雅黑" panose="020B0503020204020204" pitchFamily="34" charset="-122"/>
                <a:ea typeface="微软雅黑" panose="020B0503020204020204" pitchFamily="34" charset="-122"/>
              </a:rPr>
              <a:t>MOOC</a:t>
            </a:r>
            <a:r>
              <a:rPr lang="zh-CN" altLang="en-US" sz="2000" b="1" dirty="0">
                <a:solidFill>
                  <a:srgbClr val="014723"/>
                </a:solidFill>
                <a:latin typeface="微软雅黑" panose="020B0503020204020204" pitchFamily="34" charset="-122"/>
                <a:ea typeface="微软雅黑" panose="020B0503020204020204" pitchFamily="34" charset="-122"/>
              </a:rPr>
              <a:t>工作组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25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43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48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3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8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整数常量</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261258" y="1856792"/>
            <a:ext cx="11635273" cy="1938992"/>
          </a:xfrm>
          <a:prstGeom prst="rect">
            <a:avLst/>
          </a:prstGeom>
          <a:noFill/>
        </p:spPr>
        <p:txBody>
          <a:bodyPr wrap="square" rtlCol="0">
            <a:spAutoFit/>
          </a:bodyPr>
          <a:lstStyle/>
          <a:p>
            <a:pPr algn="l" latinLnBrk="1"/>
            <a:r>
              <a:rPr lang="zh-CN" altLang="en-US" sz="2400" b="0" i="0" dirty="0">
                <a:solidFill>
                  <a:srgbClr val="333333"/>
                </a:solidFill>
                <a:effectLst/>
                <a:latin typeface="Helvetica Neue"/>
              </a:rPr>
              <a:t>整数常量可以是二进制、十进制、八进制或十六进制的常量。</a:t>
            </a:r>
            <a:endParaRPr lang="en-US" altLang="zh-CN" sz="2400" b="0" i="0" dirty="0">
              <a:solidFill>
                <a:srgbClr val="333333"/>
              </a:solidFill>
              <a:effectLst/>
              <a:latin typeface="Helvetica Neue"/>
            </a:endParaRPr>
          </a:p>
          <a:p>
            <a:pPr algn="l" latinLnBrk="1"/>
            <a:r>
              <a:rPr lang="zh-CN" altLang="en-US" sz="2400" dirty="0">
                <a:solidFill>
                  <a:srgbClr val="333333"/>
                </a:solidFill>
                <a:latin typeface="Helvetica Neue"/>
              </a:rPr>
              <a:t>十进制：无特殊前缀</a:t>
            </a:r>
            <a:r>
              <a:rPr lang="en-US" altLang="zh-CN" sz="2400" dirty="0">
                <a:solidFill>
                  <a:srgbClr val="333333"/>
                </a:solidFill>
                <a:latin typeface="Helvetica Neue"/>
              </a:rPr>
              <a:t> 	</a:t>
            </a:r>
            <a:r>
              <a:rPr lang="zh-CN" altLang="en-US" sz="2400" b="0" i="0" dirty="0">
                <a:solidFill>
                  <a:srgbClr val="333333"/>
                </a:solidFill>
                <a:effectLst/>
                <a:latin typeface="Helvetica Neue"/>
              </a:rPr>
              <a:t>二进制：</a:t>
            </a:r>
            <a:r>
              <a:rPr lang="zh-CN" altLang="en-US" sz="2400" b="0" i="0" dirty="0">
                <a:solidFill>
                  <a:schemeClr val="accent1">
                    <a:lumMod val="90000"/>
                    <a:lumOff val="10000"/>
                  </a:schemeClr>
                </a:solidFill>
                <a:effectLst/>
                <a:latin typeface="Helvetica Neue"/>
              </a:rPr>
              <a:t>前缀</a:t>
            </a:r>
            <a:r>
              <a:rPr lang="en-US" altLang="zh-CN" sz="2400" b="0" i="0" dirty="0">
                <a:solidFill>
                  <a:schemeClr val="accent1">
                    <a:lumMod val="90000"/>
                    <a:lumOff val="10000"/>
                  </a:schemeClr>
                </a:solidFill>
                <a:effectLst/>
                <a:latin typeface="Helvetica Neue"/>
              </a:rPr>
              <a:t>0b </a:t>
            </a:r>
            <a:r>
              <a:rPr lang="en-US" altLang="zh-CN" sz="2400" b="0" i="0" dirty="0">
                <a:solidFill>
                  <a:srgbClr val="333333"/>
                </a:solidFill>
                <a:effectLst/>
                <a:latin typeface="Helvetica Neue"/>
              </a:rPr>
              <a:t>;</a:t>
            </a:r>
          </a:p>
          <a:p>
            <a:pPr algn="l" latinLnBrk="1"/>
            <a:r>
              <a:rPr lang="zh-CN" altLang="en-US" sz="2400" b="0" i="0" dirty="0">
                <a:solidFill>
                  <a:srgbClr val="333333"/>
                </a:solidFill>
                <a:effectLst/>
                <a:latin typeface="Helvetica Neue"/>
              </a:rPr>
              <a:t>八进制：</a:t>
            </a:r>
            <a:r>
              <a:rPr lang="zh-CN" altLang="en-US" sz="2400" b="0" i="0" dirty="0">
                <a:solidFill>
                  <a:srgbClr val="0070C0"/>
                </a:solidFill>
                <a:effectLst/>
                <a:latin typeface="Helvetica Neue"/>
              </a:rPr>
              <a:t>前缀</a:t>
            </a:r>
            <a:r>
              <a:rPr lang="en-US" altLang="zh-CN" sz="2400" b="0" i="0" dirty="0">
                <a:solidFill>
                  <a:srgbClr val="0070C0"/>
                </a:solidFill>
                <a:effectLst/>
                <a:latin typeface="Helvetica Neue"/>
              </a:rPr>
              <a:t>0</a:t>
            </a:r>
            <a:r>
              <a:rPr lang="en-US" altLang="zh-CN" sz="2400" b="0" i="0" dirty="0">
                <a:solidFill>
                  <a:srgbClr val="333333"/>
                </a:solidFill>
                <a:effectLst/>
                <a:latin typeface="Helvetica Neue"/>
              </a:rPr>
              <a:t>		</a:t>
            </a:r>
            <a:r>
              <a:rPr lang="zh-CN" altLang="en-US" sz="2400" dirty="0">
                <a:solidFill>
                  <a:srgbClr val="333333"/>
                </a:solidFill>
                <a:latin typeface="Helvetica Neue"/>
              </a:rPr>
              <a:t>十六进制：</a:t>
            </a:r>
            <a:r>
              <a:rPr lang="zh-CN" altLang="en-US" sz="2400" dirty="0">
                <a:solidFill>
                  <a:srgbClr val="FF0000"/>
                </a:solidFill>
                <a:latin typeface="Helvetica Neue"/>
              </a:rPr>
              <a:t>前缀</a:t>
            </a:r>
            <a:r>
              <a:rPr lang="en-US" altLang="zh-CN" sz="2400" dirty="0">
                <a:solidFill>
                  <a:srgbClr val="FF0000"/>
                </a:solidFill>
                <a:latin typeface="Helvetica Neue"/>
              </a:rPr>
              <a:t>0x</a:t>
            </a:r>
          </a:p>
          <a:p>
            <a:pPr algn="l" latinLnBrk="1"/>
            <a:r>
              <a:rPr lang="zh-CN" altLang="en-US" sz="2400" dirty="0">
                <a:solidFill>
                  <a:srgbClr val="333333"/>
                </a:solidFill>
                <a:latin typeface="Helvetica Neue"/>
              </a:rPr>
              <a:t>整型常量缺省是</a:t>
            </a:r>
            <a:r>
              <a:rPr lang="en-US" altLang="zh-CN" sz="2400" dirty="0">
                <a:solidFill>
                  <a:srgbClr val="333333"/>
                </a:solidFill>
                <a:latin typeface="Helvetica Neue"/>
              </a:rPr>
              <a:t>int</a:t>
            </a:r>
            <a:r>
              <a:rPr lang="zh-CN" altLang="en-US" sz="2400" dirty="0">
                <a:solidFill>
                  <a:srgbClr val="333333"/>
                </a:solidFill>
                <a:latin typeface="Helvetica Neue"/>
              </a:rPr>
              <a:t>型，</a:t>
            </a:r>
            <a:r>
              <a:rPr lang="en-US" altLang="zh-CN" sz="2400" dirty="0">
                <a:solidFill>
                  <a:srgbClr val="0070C0"/>
                </a:solidFill>
                <a:latin typeface="Helvetica Neue"/>
              </a:rPr>
              <a:t>long</a:t>
            </a:r>
            <a:r>
              <a:rPr lang="zh-CN" altLang="en-US" sz="2400" dirty="0">
                <a:solidFill>
                  <a:srgbClr val="333333"/>
                </a:solidFill>
                <a:latin typeface="Helvetica Neue"/>
              </a:rPr>
              <a:t>型通常加</a:t>
            </a:r>
            <a:r>
              <a:rPr lang="en-US" altLang="zh-CN" sz="2400" dirty="0">
                <a:solidFill>
                  <a:srgbClr val="333333"/>
                </a:solidFill>
                <a:latin typeface="Helvetica Neue"/>
              </a:rPr>
              <a:t>l (L)</a:t>
            </a:r>
            <a:r>
              <a:rPr lang="zh-CN" altLang="en-US" sz="2400" dirty="0">
                <a:solidFill>
                  <a:srgbClr val="333333"/>
                </a:solidFill>
                <a:latin typeface="Helvetica Neue"/>
              </a:rPr>
              <a:t>表示</a:t>
            </a:r>
            <a:r>
              <a:rPr lang="en-US" altLang="zh-CN" sz="2400" dirty="0">
                <a:solidFill>
                  <a:srgbClr val="333333"/>
                </a:solidFill>
                <a:latin typeface="Helvetica Neue"/>
              </a:rPr>
              <a:t>,</a:t>
            </a:r>
            <a:r>
              <a:rPr lang="en-US" altLang="zh-CN" sz="2400" dirty="0">
                <a:solidFill>
                  <a:srgbClr val="0070C0"/>
                </a:solidFill>
                <a:latin typeface="Helvetica Neue"/>
              </a:rPr>
              <a:t>unsigned</a:t>
            </a:r>
            <a:r>
              <a:rPr lang="zh-CN" altLang="en-US" sz="2400" dirty="0">
                <a:solidFill>
                  <a:srgbClr val="333333"/>
                </a:solidFill>
                <a:latin typeface="Helvetica Neue"/>
              </a:rPr>
              <a:t>通常加</a:t>
            </a:r>
            <a:r>
              <a:rPr lang="en-US" altLang="zh-CN" sz="2400" dirty="0">
                <a:solidFill>
                  <a:srgbClr val="333333"/>
                </a:solidFill>
                <a:latin typeface="Helvetica Neue"/>
              </a:rPr>
              <a:t>u(U),short</a:t>
            </a:r>
            <a:r>
              <a:rPr lang="zh-CN" altLang="en-US" sz="2400" dirty="0">
                <a:solidFill>
                  <a:srgbClr val="333333"/>
                </a:solidFill>
                <a:latin typeface="Helvetica Neue"/>
              </a:rPr>
              <a:t>型无特殊后缀</a:t>
            </a:r>
            <a:endParaRPr lang="en-US" altLang="zh-CN" sz="2400" dirty="0">
              <a:solidFill>
                <a:srgbClr val="333333"/>
              </a:solidFill>
              <a:latin typeface="Helvetica Neue"/>
            </a:endParaRPr>
          </a:p>
          <a:p>
            <a:pPr algn="l" latinLnBrk="1"/>
            <a:r>
              <a:rPr lang="zh-CN" altLang="en-US" sz="2400" b="0" i="0" dirty="0">
                <a:solidFill>
                  <a:srgbClr val="333333"/>
                </a:solidFill>
                <a:effectLst/>
                <a:latin typeface="Helvetica Neue"/>
              </a:rPr>
              <a:t>下面是几个例子：</a:t>
            </a:r>
            <a:endParaRPr lang="en-US" altLang="zh-CN" sz="2400" b="0" i="0" dirty="0">
              <a:solidFill>
                <a:srgbClr val="333333"/>
              </a:solidFill>
              <a:effectLst/>
              <a:latin typeface="Helvetica Neue"/>
            </a:endParaRPr>
          </a:p>
        </p:txBody>
      </p:sp>
      <p:pic>
        <p:nvPicPr>
          <p:cNvPr id="8" name="图片 7">
            <a:extLst>
              <a:ext uri="{FF2B5EF4-FFF2-40B4-BE49-F238E27FC236}">
                <a16:creationId xmlns:a16="http://schemas.microsoft.com/office/drawing/2014/main" id="{C5DA7DB8-D5BF-49E0-AF3D-89A67F3BC4F8}"/>
              </a:ext>
            </a:extLst>
          </p:cNvPr>
          <p:cNvPicPr>
            <a:picLocks noChangeAspect="1"/>
          </p:cNvPicPr>
          <p:nvPr/>
        </p:nvPicPr>
        <p:blipFill>
          <a:blip r:embed="rId4"/>
          <a:stretch>
            <a:fillRect/>
          </a:stretch>
        </p:blipFill>
        <p:spPr>
          <a:xfrm>
            <a:off x="373910" y="3975012"/>
            <a:ext cx="7064352" cy="1897544"/>
          </a:xfrm>
          <a:prstGeom prst="rect">
            <a:avLst/>
          </a:prstGeom>
        </p:spPr>
      </p:pic>
      <p:sp>
        <p:nvSpPr>
          <p:cNvPr id="9" name="文本框 8">
            <a:extLst>
              <a:ext uri="{FF2B5EF4-FFF2-40B4-BE49-F238E27FC236}">
                <a16:creationId xmlns:a16="http://schemas.microsoft.com/office/drawing/2014/main" id="{815D794E-3800-4938-9F32-94DE72C072B6}"/>
              </a:ext>
            </a:extLst>
          </p:cNvPr>
          <p:cNvSpPr txBox="1"/>
          <p:nvPr/>
        </p:nvSpPr>
        <p:spPr>
          <a:xfrm>
            <a:off x="10179698" y="6066155"/>
            <a:ext cx="2183364" cy="646331"/>
          </a:xfrm>
          <a:prstGeom prst="rect">
            <a:avLst/>
          </a:prstGeom>
          <a:noFill/>
        </p:spPr>
        <p:txBody>
          <a:bodyPr wrap="square" rtlCol="0">
            <a:spAutoFit/>
          </a:bodyPr>
          <a:lstStyle/>
          <a:p>
            <a:r>
              <a:rPr lang="zh-CN" altLang="en-US" dirty="0">
                <a:solidFill>
                  <a:srgbClr val="FF0000"/>
                </a:solidFill>
              </a:rPr>
              <a:t>注：老版本编译器无二进制表示方法</a:t>
            </a:r>
          </a:p>
        </p:txBody>
      </p:sp>
    </p:spTree>
    <p:extLst>
      <p:ext uri="{BB962C8B-B14F-4D97-AF65-F5344CB8AC3E}">
        <p14:creationId xmlns:p14="http://schemas.microsoft.com/office/powerpoint/2010/main" val="10865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浮点常量</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261258" y="1856792"/>
            <a:ext cx="11635273" cy="1938992"/>
          </a:xfrm>
          <a:prstGeom prst="rect">
            <a:avLst/>
          </a:prstGeom>
          <a:noFill/>
        </p:spPr>
        <p:txBody>
          <a:bodyPr wrap="square" rtlCol="0">
            <a:spAutoFit/>
          </a:bodyPr>
          <a:lstStyle/>
          <a:p>
            <a:pPr algn="l" latinLnBrk="1"/>
            <a:r>
              <a:rPr lang="en-US" altLang="zh-CN" sz="2400" b="0" i="0" dirty="0">
                <a:solidFill>
                  <a:srgbClr val="000000"/>
                </a:solidFill>
                <a:effectLst/>
                <a:latin typeface="+mn-ea"/>
              </a:rPr>
              <a:t> •</a:t>
            </a:r>
            <a:r>
              <a:rPr lang="zh-CN" altLang="en-US" sz="2400" b="0" i="0" dirty="0">
                <a:solidFill>
                  <a:srgbClr val="333333"/>
                </a:solidFill>
                <a:effectLst/>
                <a:latin typeface="Helvetica Neue"/>
              </a:rPr>
              <a:t>浮点常量由整数部分、</a:t>
            </a:r>
            <a:r>
              <a:rPr lang="zh-CN" altLang="en-US" sz="2400" b="0" i="0" dirty="0">
                <a:solidFill>
                  <a:srgbClr val="FF0000"/>
                </a:solidFill>
                <a:effectLst/>
                <a:latin typeface="Helvetica Neue"/>
              </a:rPr>
              <a:t>小数点</a:t>
            </a:r>
            <a:r>
              <a:rPr lang="zh-CN" altLang="en-US" sz="2400" b="0" i="0" dirty="0">
                <a:solidFill>
                  <a:srgbClr val="333333"/>
                </a:solidFill>
                <a:effectLst/>
                <a:latin typeface="Helvetica Neue"/>
              </a:rPr>
              <a:t>、小数和</a:t>
            </a:r>
            <a:r>
              <a:rPr lang="zh-CN" altLang="en-US" sz="2400" b="0" i="0" dirty="0">
                <a:solidFill>
                  <a:srgbClr val="FF0000"/>
                </a:solidFill>
                <a:effectLst/>
                <a:latin typeface="Helvetica Neue"/>
              </a:rPr>
              <a:t>指数</a:t>
            </a:r>
            <a:r>
              <a:rPr lang="zh-CN" altLang="en-US" sz="2400" b="0" i="0" dirty="0">
                <a:solidFill>
                  <a:srgbClr val="333333"/>
                </a:solidFill>
                <a:effectLst/>
                <a:latin typeface="Helvetica Neue"/>
              </a:rPr>
              <a:t>部分组成，可以使用小数形式或者指数形式来表示浮点常量。</a:t>
            </a:r>
          </a:p>
          <a:p>
            <a:pPr algn="l" latinLnBrk="1"/>
            <a:r>
              <a:rPr lang="en-US" altLang="zh-CN" sz="2400" b="0" i="0" dirty="0">
                <a:solidFill>
                  <a:srgbClr val="000000"/>
                </a:solidFill>
                <a:effectLst/>
                <a:latin typeface="+mn-ea"/>
              </a:rPr>
              <a:t> •</a:t>
            </a:r>
            <a:r>
              <a:rPr lang="zh-CN" altLang="en-US" sz="2400" b="0" i="0" dirty="0">
                <a:solidFill>
                  <a:srgbClr val="FF0000"/>
                </a:solidFill>
                <a:effectLst/>
                <a:latin typeface="Helvetica Neue"/>
              </a:rPr>
              <a:t>小数形式</a:t>
            </a:r>
            <a:r>
              <a:rPr lang="zh-CN" altLang="en-US" sz="2400" b="0" i="0" dirty="0">
                <a:solidFill>
                  <a:srgbClr val="333333"/>
                </a:solidFill>
                <a:effectLst/>
                <a:latin typeface="Helvetica Neue"/>
              </a:rPr>
              <a:t>表示时，必须包含整数部分、小数部分，或同时包含两者。</a:t>
            </a:r>
            <a:endParaRPr lang="en-US" altLang="zh-CN" sz="2400" b="0" i="0" dirty="0">
              <a:solidFill>
                <a:srgbClr val="333333"/>
              </a:solidFill>
              <a:effectLst/>
              <a:latin typeface="Helvetica Neue"/>
            </a:endParaRPr>
          </a:p>
          <a:p>
            <a:pPr algn="l" latinLnBrk="1"/>
            <a:r>
              <a:rPr lang="en-US" altLang="zh-CN" sz="2400" b="0" i="0" dirty="0">
                <a:solidFill>
                  <a:srgbClr val="000000"/>
                </a:solidFill>
                <a:effectLst/>
                <a:latin typeface="+mn-ea"/>
              </a:rPr>
              <a:t> •</a:t>
            </a:r>
            <a:r>
              <a:rPr lang="zh-CN" altLang="en-US" sz="2400" b="0" i="0" dirty="0">
                <a:solidFill>
                  <a:srgbClr val="FF0000"/>
                </a:solidFill>
                <a:effectLst/>
                <a:latin typeface="Helvetica Neue"/>
              </a:rPr>
              <a:t>指数形式</a:t>
            </a:r>
            <a:r>
              <a:rPr lang="zh-CN" altLang="en-US" sz="2400" b="0" i="0" dirty="0">
                <a:solidFill>
                  <a:srgbClr val="333333"/>
                </a:solidFill>
                <a:effectLst/>
                <a:latin typeface="Helvetica Neue"/>
              </a:rPr>
              <a:t>表示时， </a:t>
            </a:r>
            <a:r>
              <a:rPr lang="en-US" altLang="zh-CN" sz="2400" b="1" i="0" dirty="0">
                <a:solidFill>
                  <a:srgbClr val="FF0000"/>
                </a:solidFill>
                <a:effectLst/>
                <a:latin typeface="Helvetica Neue"/>
              </a:rPr>
              <a:t>e</a:t>
            </a:r>
            <a:r>
              <a:rPr lang="zh-CN" altLang="en-US" sz="2400" b="1" i="0" dirty="0">
                <a:solidFill>
                  <a:srgbClr val="FF0000"/>
                </a:solidFill>
                <a:effectLst/>
                <a:latin typeface="Helvetica Neue"/>
              </a:rPr>
              <a:t>前面为尾数</a:t>
            </a:r>
            <a:r>
              <a:rPr lang="zh-CN" altLang="en-US" sz="2400" b="0" i="0" dirty="0">
                <a:solidFill>
                  <a:srgbClr val="333333"/>
                </a:solidFill>
                <a:effectLst/>
                <a:latin typeface="Helvetica Neue"/>
              </a:rPr>
              <a:t>部分，必须有数，</a:t>
            </a:r>
            <a:r>
              <a:rPr lang="en-US" altLang="zh-CN" sz="2400" b="0" i="0" dirty="0">
                <a:solidFill>
                  <a:srgbClr val="FF0000"/>
                </a:solidFill>
                <a:effectLst/>
                <a:latin typeface="Helvetica Neue"/>
              </a:rPr>
              <a:t>e</a:t>
            </a:r>
            <a:r>
              <a:rPr lang="zh-CN" altLang="en-US" sz="2400" b="0" i="0" dirty="0">
                <a:solidFill>
                  <a:srgbClr val="FF0000"/>
                </a:solidFill>
                <a:effectLst/>
                <a:latin typeface="Helvetica Neue"/>
              </a:rPr>
              <a:t>后为指数</a:t>
            </a:r>
            <a:r>
              <a:rPr lang="zh-CN" altLang="en-US" sz="2400" b="0" i="0" dirty="0">
                <a:solidFill>
                  <a:srgbClr val="333333"/>
                </a:solidFill>
                <a:effectLst/>
                <a:latin typeface="Helvetica Neue"/>
              </a:rPr>
              <a:t>部分，必须为整数</a:t>
            </a:r>
            <a:endParaRPr lang="en-US" altLang="zh-CN" sz="2400" b="0" i="0" dirty="0">
              <a:solidFill>
                <a:srgbClr val="333333"/>
              </a:solidFill>
              <a:effectLst/>
              <a:latin typeface="Helvetica Neue"/>
            </a:endParaRPr>
          </a:p>
          <a:p>
            <a:pPr algn="l" latinLnBrk="1"/>
            <a:r>
              <a:rPr lang="zh-CN" altLang="en-US" sz="2400" b="0" i="0" dirty="0">
                <a:solidFill>
                  <a:srgbClr val="333333"/>
                </a:solidFill>
                <a:effectLst/>
                <a:latin typeface="Helvetica Neue"/>
              </a:rPr>
              <a:t>下面是几个例子：</a:t>
            </a:r>
          </a:p>
        </p:txBody>
      </p:sp>
      <p:pic>
        <p:nvPicPr>
          <p:cNvPr id="4" name="图片 3">
            <a:extLst>
              <a:ext uri="{FF2B5EF4-FFF2-40B4-BE49-F238E27FC236}">
                <a16:creationId xmlns:a16="http://schemas.microsoft.com/office/drawing/2014/main" id="{9F584C3D-5706-4481-ABAE-01F3578771F7}"/>
              </a:ext>
            </a:extLst>
          </p:cNvPr>
          <p:cNvPicPr>
            <a:picLocks noChangeAspect="1"/>
          </p:cNvPicPr>
          <p:nvPr/>
        </p:nvPicPr>
        <p:blipFill>
          <a:blip r:embed="rId4"/>
          <a:stretch>
            <a:fillRect/>
          </a:stretch>
        </p:blipFill>
        <p:spPr>
          <a:xfrm>
            <a:off x="425752" y="4395629"/>
            <a:ext cx="6881456" cy="1867062"/>
          </a:xfrm>
          <a:prstGeom prst="rect">
            <a:avLst/>
          </a:prstGeom>
        </p:spPr>
      </p:pic>
    </p:spTree>
    <p:extLst>
      <p:ext uri="{BB962C8B-B14F-4D97-AF65-F5344CB8AC3E}">
        <p14:creationId xmlns:p14="http://schemas.microsoft.com/office/powerpoint/2010/main" val="18131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字符常量</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261259" y="1856792"/>
            <a:ext cx="6568750" cy="2803396"/>
          </a:xfrm>
          <a:prstGeom prst="rect">
            <a:avLst/>
          </a:prstGeom>
          <a:noFill/>
        </p:spPr>
        <p:txBody>
          <a:bodyPr wrap="square" rtlCol="0">
            <a:spAutoFit/>
          </a:bodyPr>
          <a:lstStyle/>
          <a:p>
            <a:pPr algn="l" latinLnBrk="1">
              <a:lnSpc>
                <a:spcPct val="150000"/>
              </a:lnSpc>
            </a:pPr>
            <a:r>
              <a:rPr lang="zh-CN" altLang="en-US" sz="2400" b="0" i="0" dirty="0">
                <a:solidFill>
                  <a:srgbClr val="000000"/>
                </a:solidFill>
                <a:effectLst/>
                <a:latin typeface="+mn-ea"/>
              </a:rPr>
              <a:t>常见的主要有两种表示方法：</a:t>
            </a:r>
            <a:endParaRPr lang="en-US" altLang="zh-CN" sz="2400" b="0" i="0" dirty="0">
              <a:solidFill>
                <a:srgbClr val="000000"/>
              </a:solidFill>
              <a:effectLst/>
              <a:latin typeface="+mn-ea"/>
            </a:endParaRPr>
          </a:p>
          <a:p>
            <a:pPr algn="l" latinLnBrk="1">
              <a:lnSpc>
                <a:spcPct val="150000"/>
              </a:lnSpc>
            </a:pPr>
            <a:r>
              <a:rPr lang="en-US" altLang="zh-CN" sz="2400" b="0" i="0" dirty="0">
                <a:solidFill>
                  <a:srgbClr val="000000"/>
                </a:solidFill>
                <a:effectLst/>
                <a:latin typeface="+mn-ea"/>
              </a:rPr>
              <a:t>•</a:t>
            </a:r>
            <a:r>
              <a:rPr lang="zh-CN" altLang="en-US" sz="2400" b="0" i="0" dirty="0">
                <a:solidFill>
                  <a:srgbClr val="333333"/>
                </a:solidFill>
                <a:effectLst/>
                <a:latin typeface="+mn-ea"/>
              </a:rPr>
              <a:t>直接表示： ’空格或大部分</a:t>
            </a:r>
            <a:r>
              <a:rPr lang="zh-CN" altLang="en-US" sz="2400" b="0" i="0" dirty="0">
                <a:solidFill>
                  <a:srgbClr val="FF0000"/>
                </a:solidFill>
                <a:effectLst/>
                <a:latin typeface="+mn-ea"/>
              </a:rPr>
              <a:t>可见的</a:t>
            </a:r>
            <a:r>
              <a:rPr lang="zh-CN" altLang="en-US" sz="2400" b="0" i="0" dirty="0">
                <a:solidFill>
                  <a:srgbClr val="0070C0"/>
                </a:solidFill>
                <a:effectLst/>
                <a:latin typeface="+mn-ea"/>
              </a:rPr>
              <a:t>图形字符</a:t>
            </a:r>
            <a:r>
              <a:rPr lang="zh-CN" altLang="en-US" sz="2400" b="0" i="0" dirty="0">
                <a:solidFill>
                  <a:srgbClr val="333333"/>
                </a:solidFill>
                <a:effectLst/>
                <a:latin typeface="+mn-ea"/>
              </a:rPr>
              <a:t>’</a:t>
            </a:r>
          </a:p>
          <a:p>
            <a:pPr algn="l" latinLnBrk="1">
              <a:lnSpc>
                <a:spcPct val="150000"/>
              </a:lnSpc>
            </a:pPr>
            <a:r>
              <a:rPr lang="en-US" altLang="zh-CN" sz="2400" b="0" i="0" dirty="0">
                <a:solidFill>
                  <a:srgbClr val="000000"/>
                </a:solidFill>
                <a:effectLst/>
                <a:latin typeface="+mn-ea"/>
              </a:rPr>
              <a:t>•</a:t>
            </a:r>
            <a:r>
              <a:rPr lang="zh-CN" altLang="en-US" sz="2400" b="0" i="0" dirty="0">
                <a:solidFill>
                  <a:srgbClr val="333333"/>
                </a:solidFill>
                <a:effectLst/>
                <a:latin typeface="+mn-ea"/>
              </a:rPr>
              <a:t> </a:t>
            </a:r>
            <a:r>
              <a:rPr lang="zh-CN" altLang="en-US" sz="2400" b="0" i="0" dirty="0">
                <a:solidFill>
                  <a:srgbClr val="FF0000"/>
                </a:solidFill>
                <a:effectLst/>
                <a:latin typeface="+mn-ea"/>
              </a:rPr>
              <a:t>转义符</a:t>
            </a:r>
            <a:r>
              <a:rPr lang="zh-CN" altLang="en-US" sz="2400" b="0" i="0" dirty="0">
                <a:solidFill>
                  <a:srgbClr val="333333"/>
                </a:solidFill>
                <a:effectLst/>
                <a:latin typeface="+mn-ea"/>
              </a:rPr>
              <a:t>表示：</a:t>
            </a:r>
            <a:r>
              <a:rPr lang="en-US" altLang="zh-CN" sz="2400" b="0" i="0" dirty="0">
                <a:solidFill>
                  <a:srgbClr val="333333"/>
                </a:solidFill>
                <a:effectLst/>
                <a:latin typeface="+mn-ea"/>
              </a:rPr>
              <a:t>’\</a:t>
            </a:r>
            <a:r>
              <a:rPr lang="zh-CN" altLang="en-US" sz="2400" b="0" i="0" dirty="0">
                <a:solidFill>
                  <a:srgbClr val="333333"/>
                </a:solidFill>
                <a:effectLst/>
                <a:latin typeface="+mn-ea"/>
              </a:rPr>
              <a:t>字符、八</a:t>
            </a:r>
            <a:r>
              <a:rPr lang="zh-CN" altLang="en-US" sz="2400" dirty="0">
                <a:solidFill>
                  <a:srgbClr val="333333"/>
                </a:solidFill>
                <a:latin typeface="+mn-ea"/>
              </a:rPr>
              <a:t>、</a:t>
            </a:r>
            <a:r>
              <a:rPr lang="zh-CN" altLang="en-US" sz="2400" b="0" i="0" dirty="0">
                <a:solidFill>
                  <a:srgbClr val="333333"/>
                </a:solidFill>
                <a:effectLst/>
                <a:latin typeface="+mn-ea"/>
              </a:rPr>
              <a:t>十六进制数</a:t>
            </a:r>
            <a:r>
              <a:rPr lang="en-US" altLang="zh-CN" sz="2400" b="0" i="0" dirty="0">
                <a:solidFill>
                  <a:srgbClr val="333333"/>
                </a:solidFill>
                <a:effectLst/>
                <a:latin typeface="+mn-ea"/>
              </a:rPr>
              <a:t>’</a:t>
            </a:r>
          </a:p>
          <a:p>
            <a:pPr algn="l" latinLnBrk="1">
              <a:lnSpc>
                <a:spcPct val="150000"/>
              </a:lnSpc>
            </a:pPr>
            <a:endParaRPr lang="en-US" altLang="zh-CN" sz="2400" b="0" i="0" dirty="0">
              <a:solidFill>
                <a:srgbClr val="333333"/>
              </a:solidFill>
              <a:effectLst/>
              <a:latin typeface="+mn-ea"/>
            </a:endParaRPr>
          </a:p>
          <a:p>
            <a:pPr algn="l" latinLnBrk="1">
              <a:lnSpc>
                <a:spcPct val="150000"/>
              </a:lnSpc>
            </a:pPr>
            <a:r>
              <a:rPr lang="zh-CN" altLang="en-US" sz="2400" b="0" i="0" dirty="0">
                <a:solidFill>
                  <a:srgbClr val="000000"/>
                </a:solidFill>
                <a:effectLst/>
                <a:latin typeface="+mn-ea"/>
              </a:rPr>
              <a:t>右图是一些常见的转义</a:t>
            </a:r>
            <a:r>
              <a:rPr lang="zh-CN" altLang="en-US" sz="2400" dirty="0">
                <a:solidFill>
                  <a:srgbClr val="000000"/>
                </a:solidFill>
                <a:latin typeface="+mn-ea"/>
              </a:rPr>
              <a:t>符。</a:t>
            </a:r>
            <a:endParaRPr lang="zh-CN" altLang="en-US" sz="2400" b="0" i="0" dirty="0">
              <a:solidFill>
                <a:srgbClr val="333333"/>
              </a:solidFill>
              <a:effectLst/>
              <a:latin typeface="Helvetica Neue"/>
            </a:endParaRPr>
          </a:p>
        </p:txBody>
      </p:sp>
      <p:graphicFrame>
        <p:nvGraphicFramePr>
          <p:cNvPr id="2" name="表格 1">
            <a:extLst>
              <a:ext uri="{FF2B5EF4-FFF2-40B4-BE49-F238E27FC236}">
                <a16:creationId xmlns:a16="http://schemas.microsoft.com/office/drawing/2014/main" id="{2C837DDD-3882-496F-9099-B9A5D5E95956}"/>
              </a:ext>
            </a:extLst>
          </p:cNvPr>
          <p:cNvGraphicFramePr>
            <a:graphicFrameLocks noGrp="1"/>
          </p:cNvGraphicFramePr>
          <p:nvPr>
            <p:extLst>
              <p:ext uri="{D42A27DB-BD31-4B8C-83A1-F6EECF244321}">
                <p14:modId xmlns:p14="http://schemas.microsoft.com/office/powerpoint/2010/main" val="1464595102"/>
              </p:ext>
            </p:extLst>
          </p:nvPr>
        </p:nvGraphicFramePr>
        <p:xfrm>
          <a:off x="8040627" y="1791360"/>
          <a:ext cx="3890114" cy="4382544"/>
        </p:xfrm>
        <a:graphic>
          <a:graphicData uri="http://schemas.openxmlformats.org/drawingml/2006/table">
            <a:tbl>
              <a:tblPr/>
              <a:tblGrid>
                <a:gridCol w="988293">
                  <a:extLst>
                    <a:ext uri="{9D8B030D-6E8A-4147-A177-3AD203B41FA5}">
                      <a16:colId xmlns:a16="http://schemas.microsoft.com/office/drawing/2014/main" val="3631317690"/>
                    </a:ext>
                  </a:extLst>
                </a:gridCol>
                <a:gridCol w="2901821">
                  <a:extLst>
                    <a:ext uri="{9D8B030D-6E8A-4147-A177-3AD203B41FA5}">
                      <a16:colId xmlns:a16="http://schemas.microsoft.com/office/drawing/2014/main" val="3100093841"/>
                    </a:ext>
                  </a:extLst>
                </a:gridCol>
              </a:tblGrid>
              <a:tr h="264099">
                <a:tc>
                  <a:txBody>
                    <a:bodyPr/>
                    <a:lstStyle/>
                    <a:p>
                      <a:pPr algn="l" fontAlgn="t"/>
                      <a:r>
                        <a:rPr lang="zh-CN" altLang="en-US" sz="1500" dirty="0">
                          <a:solidFill>
                            <a:srgbClr val="FFFFFF"/>
                          </a:solidFill>
                          <a:effectLst/>
                        </a:rPr>
                        <a:t>转义符</a:t>
                      </a:r>
                    </a:p>
                  </a:txBody>
                  <a:tcPr marL="18864" marR="18864" marT="18864" marB="18864">
                    <a:lnL w="7620" cap="flat" cmpd="sng" algn="ctr">
                      <a:solidFill>
                        <a:srgbClr val="555555"/>
                      </a:solidFill>
                      <a:prstDash val="solid"/>
                      <a:round/>
                      <a:headEnd type="none" w="med" len="med"/>
                      <a:tailEnd type="none" w="med" len="med"/>
                    </a:lnL>
                    <a:lnR w="7620" cap="flat" cmpd="sng" algn="ctr">
                      <a:solidFill>
                        <a:srgbClr val="555555"/>
                      </a:solidFill>
                      <a:prstDash val="solid"/>
                      <a:round/>
                      <a:headEnd type="none" w="med" len="med"/>
                      <a:tailEnd type="none" w="med" len="med"/>
                    </a:lnR>
                    <a:lnT w="7620" cap="flat" cmpd="sng" algn="ctr">
                      <a:solidFill>
                        <a:srgbClr val="555555"/>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004723"/>
                    </a:solidFill>
                  </a:tcPr>
                </a:tc>
                <a:tc>
                  <a:txBody>
                    <a:bodyPr/>
                    <a:lstStyle/>
                    <a:p>
                      <a:pPr algn="l" fontAlgn="t"/>
                      <a:r>
                        <a:rPr lang="zh-CN" altLang="en-US" sz="1500" dirty="0">
                          <a:solidFill>
                            <a:srgbClr val="FFFFFF"/>
                          </a:solidFill>
                          <a:effectLst/>
                        </a:rPr>
                        <a:t>含义</a:t>
                      </a:r>
                    </a:p>
                  </a:txBody>
                  <a:tcPr marL="18864" marR="18864" marT="18864" marB="18864">
                    <a:lnL w="7620" cap="flat" cmpd="sng" algn="ctr">
                      <a:solidFill>
                        <a:srgbClr val="555555"/>
                      </a:solidFill>
                      <a:prstDash val="solid"/>
                      <a:round/>
                      <a:headEnd type="none" w="med" len="med"/>
                      <a:tailEnd type="none" w="med" len="med"/>
                    </a:lnL>
                    <a:lnR w="7620" cap="flat" cmpd="sng" algn="ctr">
                      <a:solidFill>
                        <a:srgbClr val="555555"/>
                      </a:solidFill>
                      <a:prstDash val="solid"/>
                      <a:round/>
                      <a:headEnd type="none" w="med" len="med"/>
                      <a:tailEnd type="none" w="med" len="med"/>
                    </a:lnR>
                    <a:lnT w="7620" cap="flat" cmpd="sng" algn="ctr">
                      <a:solidFill>
                        <a:srgbClr val="555555"/>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004723"/>
                    </a:solidFill>
                  </a:tcPr>
                </a:tc>
                <a:extLst>
                  <a:ext uri="{0D108BD9-81ED-4DB2-BD59-A6C34878D82A}">
                    <a16:rowId xmlns:a16="http://schemas.microsoft.com/office/drawing/2014/main" val="1582113223"/>
                  </a:ext>
                </a:extLst>
              </a:tr>
              <a:tr h="314403">
                <a:tc>
                  <a:txBody>
                    <a:bodyPr/>
                    <a:lstStyle/>
                    <a:p>
                      <a:pPr fontAlgn="t"/>
                      <a:r>
                        <a:rPr lang="en-US" altLang="zh-CN" sz="1500">
                          <a:effectLst/>
                        </a:rPr>
                        <a:t>\\</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500" dirty="0">
                          <a:effectLst/>
                        </a:rPr>
                        <a:t>\ </a:t>
                      </a:r>
                      <a:r>
                        <a:rPr lang="zh-CN" altLang="en-US" sz="1500" dirty="0">
                          <a:effectLst/>
                        </a:rPr>
                        <a:t>字符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740206939"/>
                  </a:ext>
                </a:extLst>
              </a:tr>
              <a:tr h="314403">
                <a:tc>
                  <a:txBody>
                    <a:bodyPr/>
                    <a:lstStyle/>
                    <a:p>
                      <a:pPr fontAlgn="t"/>
                      <a:r>
                        <a:rPr lang="en-US" altLang="zh-CN" sz="1500">
                          <a:effectLst/>
                        </a:rPr>
                        <a:t>\'</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500">
                          <a:effectLst/>
                        </a:rPr>
                        <a:t>' </a:t>
                      </a:r>
                      <a:r>
                        <a:rPr lang="zh-CN" altLang="en-US" sz="1500">
                          <a:effectLst/>
                        </a:rPr>
                        <a:t>字符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45748186"/>
                  </a:ext>
                </a:extLst>
              </a:tr>
              <a:tr h="314403">
                <a:tc>
                  <a:txBody>
                    <a:bodyPr/>
                    <a:lstStyle/>
                    <a:p>
                      <a:pPr fontAlgn="t"/>
                      <a:r>
                        <a:rPr lang="en-US" altLang="zh-CN" sz="1500">
                          <a:effectLst/>
                        </a:rPr>
                        <a:t>\"</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500">
                          <a:effectLst/>
                        </a:rPr>
                        <a:t>" </a:t>
                      </a:r>
                      <a:r>
                        <a:rPr lang="zh-CN" altLang="en-US" sz="1500">
                          <a:effectLst/>
                        </a:rPr>
                        <a:t>字符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29469577"/>
                  </a:ext>
                </a:extLst>
              </a:tr>
              <a:tr h="314403">
                <a:tc>
                  <a:txBody>
                    <a:bodyPr/>
                    <a:lstStyle/>
                    <a:p>
                      <a:pPr fontAlgn="t"/>
                      <a:r>
                        <a:rPr lang="en-US" altLang="zh-CN" sz="1500">
                          <a:effectLst/>
                        </a:rPr>
                        <a:t>\?</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500">
                          <a:effectLst/>
                        </a:rPr>
                        <a:t>? </a:t>
                      </a:r>
                      <a:r>
                        <a:rPr lang="zh-CN" altLang="en-US" sz="1500">
                          <a:effectLst/>
                        </a:rPr>
                        <a:t>字符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581013825"/>
                  </a:ext>
                </a:extLst>
              </a:tr>
              <a:tr h="314403">
                <a:tc>
                  <a:txBody>
                    <a:bodyPr/>
                    <a:lstStyle/>
                    <a:p>
                      <a:pPr fontAlgn="t"/>
                      <a:r>
                        <a:rPr lang="en-US" sz="1500">
                          <a:effectLst/>
                        </a:rPr>
                        <a:t>\a</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警报铃声</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421503888"/>
                  </a:ext>
                </a:extLst>
              </a:tr>
              <a:tr h="314403">
                <a:tc>
                  <a:txBody>
                    <a:bodyPr/>
                    <a:lstStyle/>
                    <a:p>
                      <a:pPr fontAlgn="t"/>
                      <a:r>
                        <a:rPr lang="en-US" sz="1500">
                          <a:effectLst/>
                        </a:rPr>
                        <a:t>\b</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退格键</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3273886"/>
                  </a:ext>
                </a:extLst>
              </a:tr>
              <a:tr h="314403">
                <a:tc>
                  <a:txBody>
                    <a:bodyPr/>
                    <a:lstStyle/>
                    <a:p>
                      <a:pPr fontAlgn="t"/>
                      <a:r>
                        <a:rPr lang="en-US" sz="1500">
                          <a:effectLst/>
                        </a:rPr>
                        <a:t>\f</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dirty="0">
                          <a:effectLst/>
                        </a:rPr>
                        <a:t>换页符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780239443"/>
                  </a:ext>
                </a:extLst>
              </a:tr>
              <a:tr h="314403">
                <a:tc>
                  <a:txBody>
                    <a:bodyPr/>
                    <a:lstStyle/>
                    <a:p>
                      <a:pPr fontAlgn="t"/>
                      <a:r>
                        <a:rPr lang="en-US" sz="1500">
                          <a:effectLst/>
                        </a:rPr>
                        <a:t>\n</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换行符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6075450"/>
                  </a:ext>
                </a:extLst>
              </a:tr>
              <a:tr h="314403">
                <a:tc>
                  <a:txBody>
                    <a:bodyPr/>
                    <a:lstStyle/>
                    <a:p>
                      <a:pPr fontAlgn="t"/>
                      <a:r>
                        <a:rPr lang="en-US" sz="1500">
                          <a:effectLst/>
                        </a:rPr>
                        <a:t>\r</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回车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82298518"/>
                  </a:ext>
                </a:extLst>
              </a:tr>
              <a:tr h="314403">
                <a:tc>
                  <a:txBody>
                    <a:bodyPr/>
                    <a:lstStyle/>
                    <a:p>
                      <a:pPr fontAlgn="t"/>
                      <a:r>
                        <a:rPr lang="en-US" sz="1500">
                          <a:effectLst/>
                        </a:rPr>
                        <a:t>\t</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水平制表符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05448082"/>
                  </a:ext>
                </a:extLst>
              </a:tr>
              <a:tr h="314403">
                <a:tc>
                  <a:txBody>
                    <a:bodyPr/>
                    <a:lstStyle/>
                    <a:p>
                      <a:pPr fontAlgn="t"/>
                      <a:r>
                        <a:rPr lang="en-US" sz="1500">
                          <a:effectLst/>
                        </a:rPr>
                        <a:t>\v</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垂直制表符</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64051462"/>
                  </a:ext>
                </a:extLst>
              </a:tr>
              <a:tr h="314403">
                <a:tc>
                  <a:txBody>
                    <a:bodyPr/>
                    <a:lstStyle/>
                    <a:p>
                      <a:pPr fontAlgn="t"/>
                      <a:r>
                        <a:rPr lang="en-US" sz="1500">
                          <a:effectLst/>
                        </a:rPr>
                        <a:t>\ooo</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一到三位的八进制数</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52479949"/>
                  </a:ext>
                </a:extLst>
              </a:tr>
              <a:tr h="314403">
                <a:tc>
                  <a:txBody>
                    <a:bodyPr/>
                    <a:lstStyle/>
                    <a:p>
                      <a:pPr fontAlgn="t"/>
                      <a:r>
                        <a:rPr lang="en-US" sz="1500">
                          <a:effectLst/>
                        </a:rPr>
                        <a:t>\xhh . . .</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dirty="0">
                          <a:effectLst/>
                        </a:rPr>
                        <a:t>一个或多个数字的十六进制数</a:t>
                      </a:r>
                    </a:p>
                  </a:txBody>
                  <a:tcPr marL="31440" marR="31440" marT="44016" marB="44016">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5120248"/>
                  </a:ext>
                </a:extLst>
              </a:tr>
            </a:tbl>
          </a:graphicData>
        </a:graphic>
      </p:graphicFrame>
    </p:spTree>
    <p:extLst>
      <p:ext uri="{BB962C8B-B14F-4D97-AF65-F5344CB8AC3E}">
        <p14:creationId xmlns:p14="http://schemas.microsoft.com/office/powerpoint/2010/main" val="222663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字符串常量</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813104" y="1766488"/>
            <a:ext cx="9553206" cy="1685846"/>
          </a:xfrm>
          <a:prstGeom prst="rect">
            <a:avLst/>
          </a:prstGeom>
          <a:noFill/>
        </p:spPr>
        <p:txBody>
          <a:bodyPr wrap="square" rtlCol="0">
            <a:spAutoFit/>
          </a:bodyPr>
          <a:lstStyle/>
          <a:p>
            <a:pPr algn="l" latinLnBrk="1">
              <a:lnSpc>
                <a:spcPct val="150000"/>
              </a:lnSpc>
            </a:pPr>
            <a:r>
              <a:rPr lang="en-US" altLang="zh-CN" sz="2400" b="0" i="0" dirty="0">
                <a:solidFill>
                  <a:srgbClr val="000000"/>
                </a:solidFill>
                <a:effectLst/>
                <a:latin typeface="+mn-ea"/>
              </a:rPr>
              <a:t>•</a:t>
            </a:r>
            <a:r>
              <a:rPr lang="zh-CN" altLang="en-US" sz="2400" b="0" i="0" dirty="0">
                <a:solidFill>
                  <a:srgbClr val="000000"/>
                </a:solidFill>
                <a:effectLst/>
                <a:latin typeface="+mn-ea"/>
              </a:rPr>
              <a:t>含义</a:t>
            </a:r>
            <a:r>
              <a:rPr lang="en-US" altLang="zh-CN" sz="2400" b="0" i="0" dirty="0">
                <a:solidFill>
                  <a:srgbClr val="000000"/>
                </a:solidFill>
                <a:effectLst/>
                <a:latin typeface="+mn-ea"/>
              </a:rPr>
              <a:t>:</a:t>
            </a:r>
            <a:r>
              <a:rPr lang="zh-CN" altLang="en-US" sz="2400" b="0" i="0" dirty="0">
                <a:solidFill>
                  <a:srgbClr val="000000"/>
                </a:solidFill>
                <a:effectLst/>
                <a:latin typeface="+mn-ea"/>
              </a:rPr>
              <a:t>连续多个字符组成的字符序列</a:t>
            </a:r>
            <a:endParaRPr lang="en-US" altLang="zh-CN" sz="2400" b="0" i="0" dirty="0">
              <a:solidFill>
                <a:srgbClr val="000000"/>
              </a:solidFill>
              <a:effectLst/>
              <a:latin typeface="+mn-ea"/>
            </a:endParaRPr>
          </a:p>
          <a:p>
            <a:pPr algn="l" latinLnBrk="1">
              <a:lnSpc>
                <a:spcPct val="150000"/>
              </a:lnSpc>
            </a:pPr>
            <a:r>
              <a:rPr lang="en-US" altLang="zh-CN" sz="2400" b="0" i="0" dirty="0">
                <a:solidFill>
                  <a:srgbClr val="000000"/>
                </a:solidFill>
                <a:effectLst/>
                <a:latin typeface="+mn-ea"/>
              </a:rPr>
              <a:t>•</a:t>
            </a:r>
            <a:r>
              <a:rPr lang="zh-CN" altLang="en-US" sz="2400" dirty="0">
                <a:solidFill>
                  <a:srgbClr val="000000"/>
                </a:solidFill>
                <a:latin typeface="+mn-ea"/>
              </a:rPr>
              <a:t>表示：</a:t>
            </a:r>
            <a:r>
              <a:rPr lang="zh-CN" altLang="en-US" sz="2400" b="0" i="0" dirty="0">
                <a:solidFill>
                  <a:srgbClr val="333333"/>
                </a:solidFill>
                <a:effectLst/>
                <a:latin typeface="Helvetica Neue"/>
              </a:rPr>
              <a:t>括在双引号中，可以是图形字符，也可以是转义符</a:t>
            </a:r>
            <a:endParaRPr lang="en-US" altLang="zh-CN" sz="2400" b="0" i="0" dirty="0">
              <a:solidFill>
                <a:srgbClr val="333333"/>
              </a:solidFill>
              <a:effectLst/>
              <a:latin typeface="Helvetica Neue"/>
            </a:endParaRPr>
          </a:p>
          <a:p>
            <a:pPr algn="l" latinLnBrk="1">
              <a:lnSpc>
                <a:spcPct val="150000"/>
              </a:lnSpc>
            </a:pPr>
            <a:r>
              <a:rPr lang="en-US" altLang="zh-CN" sz="2400" b="0" i="0" dirty="0">
                <a:solidFill>
                  <a:srgbClr val="000000"/>
                </a:solidFill>
                <a:effectLst/>
                <a:latin typeface="+mn-ea"/>
              </a:rPr>
              <a:t>•</a:t>
            </a:r>
            <a:r>
              <a:rPr lang="zh-CN" altLang="en-US" sz="2400" dirty="0">
                <a:solidFill>
                  <a:srgbClr val="333333"/>
                </a:solidFill>
                <a:latin typeface="Helvetica Neue"/>
              </a:rPr>
              <a:t>例如：</a:t>
            </a:r>
            <a:endParaRPr lang="en-US" altLang="zh-CN" sz="2400" dirty="0">
              <a:solidFill>
                <a:srgbClr val="333333"/>
              </a:solidFill>
              <a:latin typeface="Helvetica Neue"/>
            </a:endParaRPr>
          </a:p>
        </p:txBody>
      </p:sp>
      <p:pic>
        <p:nvPicPr>
          <p:cNvPr id="7" name="图片 6">
            <a:extLst>
              <a:ext uri="{FF2B5EF4-FFF2-40B4-BE49-F238E27FC236}">
                <a16:creationId xmlns:a16="http://schemas.microsoft.com/office/drawing/2014/main" id="{4317866F-AEA2-42CD-9831-06BE3C726D80}"/>
              </a:ext>
            </a:extLst>
          </p:cNvPr>
          <p:cNvPicPr>
            <a:picLocks noChangeAspect="1"/>
          </p:cNvPicPr>
          <p:nvPr/>
        </p:nvPicPr>
        <p:blipFill>
          <a:blip r:embed="rId4"/>
          <a:stretch>
            <a:fillRect/>
          </a:stretch>
        </p:blipFill>
        <p:spPr>
          <a:xfrm>
            <a:off x="1760376" y="3106761"/>
            <a:ext cx="6431837" cy="1165961"/>
          </a:xfrm>
          <a:prstGeom prst="rect">
            <a:avLst/>
          </a:prstGeom>
        </p:spPr>
      </p:pic>
    </p:spTree>
    <p:extLst>
      <p:ext uri="{BB962C8B-B14F-4D97-AF65-F5344CB8AC3E}">
        <p14:creationId xmlns:p14="http://schemas.microsoft.com/office/powerpoint/2010/main" val="115349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常量定义声明</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813104" y="1766488"/>
            <a:ext cx="9553206" cy="3970318"/>
          </a:xfrm>
          <a:prstGeom prst="rect">
            <a:avLst/>
          </a:prstGeom>
          <a:noFill/>
        </p:spPr>
        <p:txBody>
          <a:bodyPr wrap="square" rtlCol="0">
            <a:spAutoFit/>
          </a:bodyPr>
          <a:lstStyle/>
          <a:p>
            <a:pPr algn="l" latinLnBrk="1"/>
            <a:r>
              <a:rPr lang="en-US" altLang="zh-CN" sz="2800" b="0" i="0" dirty="0">
                <a:solidFill>
                  <a:srgbClr val="000000"/>
                </a:solidFill>
                <a:effectLst/>
                <a:latin typeface="+mn-ea"/>
              </a:rPr>
              <a:t>•</a:t>
            </a:r>
            <a:r>
              <a:rPr lang="zh-CN" altLang="en-US" sz="2800" b="0" i="0" dirty="0">
                <a:solidFill>
                  <a:srgbClr val="333333"/>
                </a:solidFill>
                <a:effectLst/>
                <a:latin typeface="+mn-ea"/>
              </a:rPr>
              <a:t>在 </a:t>
            </a:r>
            <a:r>
              <a:rPr lang="en-US" altLang="zh-CN" sz="2800" b="0" i="0" dirty="0">
                <a:solidFill>
                  <a:srgbClr val="333333"/>
                </a:solidFill>
                <a:effectLst/>
                <a:latin typeface="+mn-ea"/>
              </a:rPr>
              <a:t>C </a:t>
            </a:r>
            <a:r>
              <a:rPr lang="zh-CN" altLang="en-US" sz="2800" b="0" i="0" dirty="0">
                <a:solidFill>
                  <a:srgbClr val="333333"/>
                </a:solidFill>
                <a:effectLst/>
                <a:latin typeface="+mn-ea"/>
              </a:rPr>
              <a:t>中，有两种简单的定义常量的方式：</a:t>
            </a:r>
            <a:endParaRPr lang="en-US" altLang="zh-CN" sz="2800" b="0" i="0" dirty="0">
              <a:solidFill>
                <a:srgbClr val="333333"/>
              </a:solidFill>
              <a:effectLst/>
              <a:latin typeface="+mn-ea"/>
            </a:endParaRPr>
          </a:p>
          <a:p>
            <a:pPr algn="l" latinLnBrk="1"/>
            <a:r>
              <a:rPr lang="en-US" altLang="zh-CN" sz="2800" b="0" i="0" dirty="0">
                <a:solidFill>
                  <a:srgbClr val="000000"/>
                </a:solidFill>
                <a:effectLst/>
                <a:latin typeface="+mn-ea"/>
              </a:rPr>
              <a:t>•</a:t>
            </a:r>
            <a:r>
              <a:rPr lang="zh-CN" altLang="en-US" sz="2800" b="0" i="0" dirty="0">
                <a:solidFill>
                  <a:srgbClr val="333333"/>
                </a:solidFill>
                <a:effectLst/>
                <a:latin typeface="+mn-ea"/>
              </a:rPr>
              <a:t>使用 </a:t>
            </a:r>
            <a:r>
              <a:rPr lang="en-US" altLang="zh-CN" sz="2800" b="1" i="0" dirty="0">
                <a:solidFill>
                  <a:srgbClr val="333333"/>
                </a:solidFill>
                <a:effectLst/>
                <a:latin typeface="+mn-ea"/>
              </a:rPr>
              <a:t>#define</a:t>
            </a:r>
            <a:r>
              <a:rPr lang="zh-CN" altLang="en-US" sz="2800" b="0" i="0" dirty="0">
                <a:solidFill>
                  <a:srgbClr val="333333"/>
                </a:solidFill>
                <a:effectLst/>
                <a:latin typeface="+mn-ea"/>
              </a:rPr>
              <a:t> </a:t>
            </a:r>
            <a:r>
              <a:rPr lang="zh-CN" altLang="en-US" sz="2800" b="0" i="0" dirty="0">
                <a:solidFill>
                  <a:srgbClr val="FF0000"/>
                </a:solidFill>
                <a:effectLst/>
                <a:latin typeface="+mn-ea"/>
              </a:rPr>
              <a:t>预处理器</a:t>
            </a:r>
            <a:r>
              <a:rPr lang="zh-CN" altLang="en-US" sz="2800" b="0" i="0" dirty="0">
                <a:solidFill>
                  <a:srgbClr val="333333"/>
                </a:solidFill>
                <a:effectLst/>
                <a:latin typeface="+mn-ea"/>
              </a:rPr>
              <a:t>。</a:t>
            </a:r>
            <a:endParaRPr lang="en-US" altLang="zh-CN" sz="2800" b="0" i="0" dirty="0">
              <a:solidFill>
                <a:srgbClr val="333333"/>
              </a:solidFill>
              <a:effectLst/>
              <a:latin typeface="+mn-ea"/>
            </a:endParaRPr>
          </a:p>
          <a:p>
            <a:pPr algn="l" latinLnBrk="1"/>
            <a:endParaRPr lang="en-US" altLang="zh-CN" sz="2800" dirty="0">
              <a:solidFill>
                <a:srgbClr val="333333"/>
              </a:solidFill>
              <a:latin typeface="+mn-ea"/>
            </a:endParaRPr>
          </a:p>
          <a:p>
            <a:pPr algn="l" latinLnBrk="1"/>
            <a:endParaRPr lang="en-US" altLang="zh-CN" sz="2800" b="0" i="0" dirty="0">
              <a:solidFill>
                <a:srgbClr val="333333"/>
              </a:solidFill>
              <a:effectLst/>
              <a:latin typeface="+mn-ea"/>
            </a:endParaRPr>
          </a:p>
          <a:p>
            <a:pPr algn="l" latinLnBrk="1"/>
            <a:endParaRPr lang="en-US" altLang="zh-CN" sz="2800" b="0" i="0" dirty="0">
              <a:solidFill>
                <a:srgbClr val="333333"/>
              </a:solidFill>
              <a:effectLst/>
              <a:latin typeface="+mn-ea"/>
            </a:endParaRPr>
          </a:p>
          <a:p>
            <a:pPr algn="l" latinLnBrk="1"/>
            <a:r>
              <a:rPr lang="en-US" altLang="zh-CN" sz="2800" b="0" i="0" dirty="0">
                <a:solidFill>
                  <a:srgbClr val="000000"/>
                </a:solidFill>
                <a:effectLst/>
                <a:latin typeface="+mn-ea"/>
              </a:rPr>
              <a:t>•</a:t>
            </a:r>
            <a:r>
              <a:rPr lang="zh-CN" altLang="en-US" sz="2800" b="0" i="0" dirty="0">
                <a:solidFill>
                  <a:srgbClr val="333333"/>
                </a:solidFill>
                <a:effectLst/>
                <a:latin typeface="+mn-ea"/>
              </a:rPr>
              <a:t>使用 </a:t>
            </a:r>
            <a:r>
              <a:rPr lang="en-US" altLang="zh-CN" sz="2800" b="1" i="0" dirty="0">
                <a:solidFill>
                  <a:srgbClr val="FF0000"/>
                </a:solidFill>
                <a:effectLst/>
                <a:latin typeface="+mn-ea"/>
              </a:rPr>
              <a:t>const</a:t>
            </a:r>
            <a:r>
              <a:rPr lang="zh-CN" altLang="en-US" sz="2800" b="0" i="0" dirty="0">
                <a:solidFill>
                  <a:srgbClr val="FF0000"/>
                </a:solidFill>
                <a:effectLst/>
                <a:latin typeface="+mn-ea"/>
              </a:rPr>
              <a:t> 关键字</a:t>
            </a:r>
            <a:r>
              <a:rPr lang="zh-CN" altLang="en-US" sz="2800" b="0" i="0" dirty="0">
                <a:solidFill>
                  <a:srgbClr val="333333"/>
                </a:solidFill>
                <a:effectLst/>
                <a:latin typeface="+mn-ea"/>
              </a:rPr>
              <a:t>。</a:t>
            </a:r>
            <a:endParaRPr lang="en-US" altLang="zh-CN" sz="2800" b="0" i="0" dirty="0">
              <a:solidFill>
                <a:srgbClr val="333333"/>
              </a:solidFill>
              <a:effectLst/>
              <a:latin typeface="+mn-ea"/>
            </a:endParaRPr>
          </a:p>
          <a:p>
            <a:pPr algn="l" latinLnBrk="1"/>
            <a:endParaRPr lang="en-US" altLang="zh-CN" sz="2800" b="0" i="0" dirty="0">
              <a:solidFill>
                <a:srgbClr val="333333"/>
              </a:solidFill>
              <a:effectLst/>
              <a:latin typeface="+mn-ea"/>
            </a:endParaRPr>
          </a:p>
          <a:p>
            <a:pPr algn="l" latinLnBrk="1"/>
            <a:endParaRPr lang="en-US" altLang="zh-CN" sz="2800" dirty="0">
              <a:solidFill>
                <a:srgbClr val="333333"/>
              </a:solidFill>
              <a:latin typeface="+mn-ea"/>
            </a:endParaRPr>
          </a:p>
          <a:p>
            <a:pPr algn="l" latinLnBrk="1"/>
            <a:endParaRPr lang="zh-CN" altLang="en-US" sz="2800" b="0" i="0" dirty="0">
              <a:solidFill>
                <a:srgbClr val="333333"/>
              </a:solidFill>
              <a:effectLst/>
              <a:latin typeface="+mn-ea"/>
            </a:endParaRPr>
          </a:p>
        </p:txBody>
      </p:sp>
      <p:pic>
        <p:nvPicPr>
          <p:cNvPr id="4" name="图片 3">
            <a:extLst>
              <a:ext uri="{FF2B5EF4-FFF2-40B4-BE49-F238E27FC236}">
                <a16:creationId xmlns:a16="http://schemas.microsoft.com/office/drawing/2014/main" id="{6E8F2506-BAB6-45DB-80D0-529C4C467AD2}"/>
              </a:ext>
            </a:extLst>
          </p:cNvPr>
          <p:cNvPicPr>
            <a:picLocks noChangeAspect="1"/>
          </p:cNvPicPr>
          <p:nvPr/>
        </p:nvPicPr>
        <p:blipFill>
          <a:blip r:embed="rId4"/>
          <a:stretch>
            <a:fillRect/>
          </a:stretch>
        </p:blipFill>
        <p:spPr>
          <a:xfrm>
            <a:off x="1026961" y="2729979"/>
            <a:ext cx="2430991" cy="975445"/>
          </a:xfrm>
          <a:prstGeom prst="rect">
            <a:avLst/>
          </a:prstGeom>
        </p:spPr>
      </p:pic>
      <p:pic>
        <p:nvPicPr>
          <p:cNvPr id="6" name="图片 5">
            <a:extLst>
              <a:ext uri="{FF2B5EF4-FFF2-40B4-BE49-F238E27FC236}">
                <a16:creationId xmlns:a16="http://schemas.microsoft.com/office/drawing/2014/main" id="{E773433E-7EF0-4558-B2B9-068711EDBA70}"/>
              </a:ext>
            </a:extLst>
          </p:cNvPr>
          <p:cNvPicPr>
            <a:picLocks noChangeAspect="1"/>
          </p:cNvPicPr>
          <p:nvPr/>
        </p:nvPicPr>
        <p:blipFill>
          <a:blip r:embed="rId5"/>
          <a:stretch>
            <a:fillRect/>
          </a:stretch>
        </p:blipFill>
        <p:spPr>
          <a:xfrm>
            <a:off x="929657" y="4385805"/>
            <a:ext cx="3185436" cy="335309"/>
          </a:xfrm>
          <a:prstGeom prst="rect">
            <a:avLst/>
          </a:prstGeom>
        </p:spPr>
      </p:pic>
    </p:spTree>
    <p:extLst>
      <p:ext uri="{BB962C8B-B14F-4D97-AF65-F5344CB8AC3E}">
        <p14:creationId xmlns:p14="http://schemas.microsoft.com/office/powerpoint/2010/main" val="34357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存储类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813104" y="1766488"/>
            <a:ext cx="9553206" cy="4401205"/>
          </a:xfrm>
          <a:prstGeom prst="rect">
            <a:avLst/>
          </a:prstGeom>
          <a:noFill/>
        </p:spPr>
        <p:txBody>
          <a:bodyPr wrap="square" rtlCol="0">
            <a:spAutoFit/>
          </a:bodyPr>
          <a:lstStyle/>
          <a:p>
            <a:pPr algn="l" latinLnBrk="1"/>
            <a:endParaRPr lang="en-US" altLang="zh-CN" sz="2800" b="0" i="0" dirty="0">
              <a:solidFill>
                <a:srgbClr val="333333"/>
              </a:solidFill>
              <a:effectLst/>
              <a:latin typeface="+mn-ea"/>
            </a:endParaRPr>
          </a:p>
          <a:p>
            <a:pPr algn="l" latinLnBrk="1"/>
            <a:r>
              <a:rPr lang="zh-CN" altLang="en-US" sz="2800" b="0" i="0" dirty="0">
                <a:solidFill>
                  <a:srgbClr val="333333"/>
                </a:solidFill>
                <a:effectLst/>
                <a:latin typeface="Helvetica Neue"/>
              </a:rPr>
              <a:t>存储类定义了 </a:t>
            </a:r>
            <a:r>
              <a:rPr lang="en-US" altLang="zh-CN" sz="2800" b="0" i="0" dirty="0">
                <a:solidFill>
                  <a:srgbClr val="333333"/>
                </a:solidFill>
                <a:effectLst/>
                <a:latin typeface="Helvetica Neue"/>
              </a:rPr>
              <a:t>C </a:t>
            </a:r>
            <a:r>
              <a:rPr lang="zh-CN" altLang="en-US" sz="2800" b="0" i="0" dirty="0">
                <a:solidFill>
                  <a:srgbClr val="333333"/>
                </a:solidFill>
                <a:effectLst/>
                <a:latin typeface="Helvetica Neue"/>
              </a:rPr>
              <a:t>程序中变量</a:t>
            </a:r>
            <a:r>
              <a:rPr lang="en-US" altLang="zh-CN" sz="2800" b="0" i="0" dirty="0">
                <a:solidFill>
                  <a:srgbClr val="333333"/>
                </a:solidFill>
                <a:effectLst/>
                <a:latin typeface="Helvetica Neue"/>
              </a:rPr>
              <a:t>/</a:t>
            </a:r>
            <a:r>
              <a:rPr lang="zh-CN" altLang="en-US" sz="2800" b="0" i="0" dirty="0">
                <a:solidFill>
                  <a:srgbClr val="333333"/>
                </a:solidFill>
                <a:effectLst/>
                <a:latin typeface="Helvetica Neue"/>
              </a:rPr>
              <a:t>函数的</a:t>
            </a:r>
            <a:r>
              <a:rPr lang="zh-CN" altLang="en-US" sz="2800" b="0" i="0" dirty="0">
                <a:solidFill>
                  <a:srgbClr val="FF0000"/>
                </a:solidFill>
                <a:effectLst/>
                <a:latin typeface="Helvetica Neue"/>
              </a:rPr>
              <a:t>范围（可见性）</a:t>
            </a:r>
            <a:r>
              <a:rPr lang="zh-CN" altLang="en-US" sz="2800" b="0" i="0" dirty="0">
                <a:solidFill>
                  <a:srgbClr val="333333"/>
                </a:solidFill>
                <a:effectLst/>
                <a:latin typeface="Helvetica Neue"/>
              </a:rPr>
              <a:t>和</a:t>
            </a:r>
            <a:r>
              <a:rPr lang="zh-CN" altLang="en-US" sz="2800" b="0" i="0" dirty="0">
                <a:solidFill>
                  <a:srgbClr val="FF0000"/>
                </a:solidFill>
                <a:effectLst/>
                <a:latin typeface="Helvetica Neue"/>
              </a:rPr>
              <a:t>生命周期</a:t>
            </a:r>
            <a:r>
              <a:rPr lang="zh-CN" altLang="en-US" sz="2800" b="0" i="0" dirty="0">
                <a:solidFill>
                  <a:srgbClr val="333333"/>
                </a:solidFill>
                <a:effectLst/>
                <a:latin typeface="Helvetica Neue"/>
              </a:rPr>
              <a:t>。这些说明符放置在它们所修饰的类型之前。</a:t>
            </a:r>
            <a:endParaRPr lang="en-US" altLang="zh-CN" sz="2800" b="0" i="0" dirty="0">
              <a:solidFill>
                <a:srgbClr val="333333"/>
              </a:solidFill>
              <a:effectLst/>
              <a:latin typeface="Helvetica Neue"/>
            </a:endParaRPr>
          </a:p>
          <a:p>
            <a:pPr algn="l" latinLnBrk="1"/>
            <a:r>
              <a:rPr lang="zh-CN" altLang="en-US" sz="2800" b="0" i="0" dirty="0">
                <a:solidFill>
                  <a:srgbClr val="333333"/>
                </a:solidFill>
                <a:effectLst/>
                <a:latin typeface="Helvetica Neue"/>
              </a:rPr>
              <a:t>下面是 </a:t>
            </a:r>
            <a:r>
              <a:rPr lang="en-US" altLang="zh-CN" sz="2800" b="0" i="0" dirty="0">
                <a:solidFill>
                  <a:srgbClr val="333333"/>
                </a:solidFill>
                <a:effectLst/>
                <a:latin typeface="Helvetica Neue"/>
              </a:rPr>
              <a:t>C </a:t>
            </a:r>
            <a:r>
              <a:rPr lang="zh-CN" altLang="en-US" sz="2800" b="0" i="0" dirty="0">
                <a:solidFill>
                  <a:srgbClr val="333333"/>
                </a:solidFill>
                <a:effectLst/>
                <a:latin typeface="Helvetica Neue"/>
              </a:rPr>
              <a:t>中可用的存储类：</a:t>
            </a:r>
          </a:p>
          <a:p>
            <a:pPr algn="l" latinLnBrk="1"/>
            <a:r>
              <a:rPr lang="en-US" altLang="zh-CN" sz="2800" b="0" i="0" dirty="0">
                <a:solidFill>
                  <a:srgbClr val="000000"/>
                </a:solidFill>
                <a:effectLst/>
                <a:latin typeface="+mn-ea"/>
              </a:rPr>
              <a:t>• </a:t>
            </a:r>
            <a:r>
              <a:rPr lang="en-US" altLang="zh-CN" sz="2800" b="0" i="0" dirty="0">
                <a:solidFill>
                  <a:srgbClr val="333333"/>
                </a:solidFill>
                <a:effectLst/>
                <a:latin typeface="Helvetica Neue"/>
              </a:rPr>
              <a:t>auto</a:t>
            </a:r>
          </a:p>
          <a:p>
            <a:pPr algn="l" latinLnBrk="1"/>
            <a:r>
              <a:rPr lang="en-US" altLang="zh-CN" sz="2800" b="0" i="0" dirty="0">
                <a:solidFill>
                  <a:srgbClr val="000000"/>
                </a:solidFill>
                <a:effectLst/>
                <a:latin typeface="+mn-ea"/>
              </a:rPr>
              <a:t>• </a:t>
            </a:r>
            <a:r>
              <a:rPr lang="en-US" altLang="zh-CN" sz="2800" b="0" i="0" dirty="0">
                <a:solidFill>
                  <a:srgbClr val="333333"/>
                </a:solidFill>
                <a:effectLst/>
                <a:latin typeface="Helvetica Neue"/>
              </a:rPr>
              <a:t>register</a:t>
            </a:r>
          </a:p>
          <a:p>
            <a:pPr algn="l" latinLnBrk="1"/>
            <a:r>
              <a:rPr lang="en-US" altLang="zh-CN" sz="2800" b="0" i="0" dirty="0">
                <a:solidFill>
                  <a:srgbClr val="000000"/>
                </a:solidFill>
                <a:effectLst/>
                <a:latin typeface="+mn-ea"/>
              </a:rPr>
              <a:t>• </a:t>
            </a:r>
            <a:r>
              <a:rPr lang="en-US" altLang="zh-CN" sz="2800" b="0" i="0" dirty="0">
                <a:solidFill>
                  <a:srgbClr val="333333"/>
                </a:solidFill>
                <a:effectLst/>
                <a:latin typeface="Helvetica Neue"/>
              </a:rPr>
              <a:t>static</a:t>
            </a:r>
          </a:p>
          <a:p>
            <a:pPr algn="l" latinLnBrk="1"/>
            <a:r>
              <a:rPr lang="en-US" altLang="zh-CN" sz="2800" b="0" i="0" dirty="0">
                <a:solidFill>
                  <a:srgbClr val="000000"/>
                </a:solidFill>
                <a:effectLst/>
                <a:latin typeface="+mn-ea"/>
              </a:rPr>
              <a:t>• </a:t>
            </a:r>
            <a:r>
              <a:rPr lang="en-US" altLang="zh-CN" sz="2800" b="0" i="0" dirty="0">
                <a:solidFill>
                  <a:srgbClr val="333333"/>
                </a:solidFill>
                <a:effectLst/>
                <a:latin typeface="Helvetica Neue"/>
              </a:rPr>
              <a:t>extern</a:t>
            </a:r>
          </a:p>
          <a:p>
            <a:pPr algn="l" latinLnBrk="1"/>
            <a:endParaRPr lang="en-US" altLang="zh-CN" sz="2800" dirty="0">
              <a:solidFill>
                <a:srgbClr val="333333"/>
              </a:solidFill>
              <a:latin typeface="+mn-ea"/>
            </a:endParaRPr>
          </a:p>
          <a:p>
            <a:pPr algn="l" latinLnBrk="1"/>
            <a:endParaRPr lang="zh-CN" altLang="en-US" sz="2800" b="0" i="0" dirty="0">
              <a:solidFill>
                <a:srgbClr val="333333"/>
              </a:solidFill>
              <a:effectLst/>
              <a:latin typeface="+mn-ea"/>
            </a:endParaRPr>
          </a:p>
        </p:txBody>
      </p:sp>
    </p:spTree>
    <p:extLst>
      <p:ext uri="{BB962C8B-B14F-4D97-AF65-F5344CB8AC3E}">
        <p14:creationId xmlns:p14="http://schemas.microsoft.com/office/powerpoint/2010/main" val="34144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auto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存储类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813104" y="1766488"/>
            <a:ext cx="10672880" cy="1815882"/>
          </a:xfrm>
          <a:prstGeom prst="rect">
            <a:avLst/>
          </a:prstGeom>
          <a:noFill/>
        </p:spPr>
        <p:txBody>
          <a:bodyPr wrap="square" rtlCol="0">
            <a:spAutoFit/>
          </a:bodyPr>
          <a:lstStyle/>
          <a:p>
            <a:pPr algn="l" latinLnBrk="1"/>
            <a:r>
              <a:rPr lang="en-US" altLang="zh-CN" sz="2800" b="1" i="0" dirty="0">
                <a:solidFill>
                  <a:srgbClr val="333333"/>
                </a:solidFill>
                <a:effectLst/>
                <a:latin typeface="Helvetica Neue"/>
              </a:rPr>
              <a:t>auto</a:t>
            </a:r>
            <a:r>
              <a:rPr lang="zh-CN" altLang="en-US" sz="2800" b="0" i="0" dirty="0">
                <a:solidFill>
                  <a:srgbClr val="333333"/>
                </a:solidFill>
                <a:effectLst/>
                <a:latin typeface="Helvetica Neue"/>
              </a:rPr>
              <a:t> 存储类是所有局部变量</a:t>
            </a:r>
            <a:r>
              <a:rPr lang="zh-CN" altLang="en-US" sz="2800" b="0" i="0" dirty="0">
                <a:solidFill>
                  <a:srgbClr val="FF0000"/>
                </a:solidFill>
                <a:effectLst/>
                <a:latin typeface="Helvetica Neue"/>
              </a:rPr>
              <a:t>默认</a:t>
            </a:r>
            <a:r>
              <a:rPr lang="zh-CN" altLang="en-US" sz="2800" b="0" i="0" dirty="0">
                <a:solidFill>
                  <a:srgbClr val="333333"/>
                </a:solidFill>
                <a:effectLst/>
                <a:latin typeface="Helvetica Neue"/>
              </a:rPr>
              <a:t>的存储类。</a:t>
            </a:r>
            <a:endParaRPr lang="en-US" altLang="zh-CN" sz="2800" b="0" i="0" dirty="0">
              <a:solidFill>
                <a:srgbClr val="333333"/>
              </a:solidFill>
              <a:effectLst/>
              <a:latin typeface="Helvetica Neue"/>
            </a:endParaRPr>
          </a:p>
          <a:p>
            <a:pPr algn="l" latinLnBrk="1"/>
            <a:endParaRPr lang="en-US" altLang="zh-CN" sz="2800" dirty="0">
              <a:solidFill>
                <a:srgbClr val="333333"/>
              </a:solidFill>
              <a:latin typeface="Helvetica Neue"/>
            </a:endParaRPr>
          </a:p>
          <a:p>
            <a:pPr algn="l" latinLnBrk="1"/>
            <a:r>
              <a:rPr lang="zh-CN" altLang="en-US" sz="2800" b="0" i="0" dirty="0">
                <a:solidFill>
                  <a:srgbClr val="333333"/>
                </a:solidFill>
                <a:effectLst/>
                <a:latin typeface="+mn-ea"/>
              </a:rPr>
              <a:t>下面定义的两个变量类型是一样的，</a:t>
            </a:r>
            <a:r>
              <a:rPr lang="en-US" altLang="zh-CN" sz="2800" b="1" i="0" dirty="0">
                <a:solidFill>
                  <a:srgbClr val="333333"/>
                </a:solidFill>
                <a:effectLst/>
                <a:latin typeface="+mn-ea"/>
              </a:rPr>
              <a:t>auto</a:t>
            </a:r>
            <a:r>
              <a:rPr lang="zh-CN" altLang="en-US" sz="2800" dirty="0">
                <a:solidFill>
                  <a:srgbClr val="333333"/>
                </a:solidFill>
                <a:latin typeface="+mn-ea"/>
              </a:rPr>
              <a:t>相当于</a:t>
            </a:r>
            <a:r>
              <a:rPr lang="zh-CN" altLang="en-US" sz="2800" b="0" i="0" dirty="0">
                <a:solidFill>
                  <a:srgbClr val="333333"/>
                </a:solidFill>
                <a:effectLst/>
                <a:latin typeface="+mn-ea"/>
              </a:rPr>
              <a:t>限定变量</a:t>
            </a:r>
            <a:r>
              <a:rPr lang="zh-CN" altLang="en-US" sz="2800" b="0" i="0" dirty="0">
                <a:solidFill>
                  <a:srgbClr val="FF0000"/>
                </a:solidFill>
                <a:effectLst/>
                <a:latin typeface="+mn-ea"/>
              </a:rPr>
              <a:t>只能在函数内部</a:t>
            </a:r>
            <a:r>
              <a:rPr lang="zh-CN" altLang="en-US" sz="2800" b="0" i="0" dirty="0">
                <a:solidFill>
                  <a:srgbClr val="333333"/>
                </a:solidFill>
                <a:effectLst/>
                <a:latin typeface="+mn-ea"/>
              </a:rPr>
              <a:t>使用。</a:t>
            </a:r>
          </a:p>
        </p:txBody>
      </p:sp>
      <p:pic>
        <p:nvPicPr>
          <p:cNvPr id="4" name="图片 3">
            <a:extLst>
              <a:ext uri="{FF2B5EF4-FFF2-40B4-BE49-F238E27FC236}">
                <a16:creationId xmlns:a16="http://schemas.microsoft.com/office/drawing/2014/main" id="{1DE64C1D-2321-476C-8790-F813D3719184}"/>
              </a:ext>
            </a:extLst>
          </p:cNvPr>
          <p:cNvPicPr>
            <a:picLocks noChangeAspect="1"/>
          </p:cNvPicPr>
          <p:nvPr/>
        </p:nvPicPr>
        <p:blipFill>
          <a:blip r:embed="rId4"/>
          <a:stretch>
            <a:fillRect/>
          </a:stretch>
        </p:blipFill>
        <p:spPr>
          <a:xfrm>
            <a:off x="813104" y="3614511"/>
            <a:ext cx="3741744" cy="1714649"/>
          </a:xfrm>
          <a:prstGeom prst="rect">
            <a:avLst/>
          </a:prstGeom>
        </p:spPr>
      </p:pic>
    </p:spTree>
    <p:extLst>
      <p:ext uri="{BB962C8B-B14F-4D97-AF65-F5344CB8AC3E}">
        <p14:creationId xmlns:p14="http://schemas.microsoft.com/office/powerpoint/2010/main" val="28084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register</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存储类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813104" y="1766488"/>
            <a:ext cx="10672880" cy="2677656"/>
          </a:xfrm>
          <a:prstGeom prst="rect">
            <a:avLst/>
          </a:prstGeom>
          <a:noFill/>
        </p:spPr>
        <p:txBody>
          <a:bodyPr wrap="square" rtlCol="0">
            <a:spAutoFit/>
          </a:bodyPr>
          <a:lstStyle/>
          <a:p>
            <a:pPr algn="l" latinLnBrk="1"/>
            <a:r>
              <a:rPr lang="en-US" altLang="zh-CN" sz="2800" b="1" i="0" dirty="0">
                <a:solidFill>
                  <a:srgbClr val="000000"/>
                </a:solidFill>
                <a:effectLst/>
                <a:latin typeface="PingFang SC"/>
              </a:rPr>
              <a:t>register</a:t>
            </a:r>
            <a:r>
              <a:rPr lang="zh-CN" altLang="en-US" sz="2800" b="0" i="0" dirty="0">
                <a:solidFill>
                  <a:srgbClr val="000000"/>
                </a:solidFill>
                <a:effectLst/>
                <a:latin typeface="PingFang SC"/>
              </a:rPr>
              <a:t> 存储类用于定义存储在</a:t>
            </a:r>
            <a:r>
              <a:rPr lang="zh-CN" altLang="en-US" sz="2800" b="0" i="0" dirty="0">
                <a:solidFill>
                  <a:srgbClr val="FF0000"/>
                </a:solidFill>
                <a:effectLst/>
                <a:latin typeface="PingFang SC"/>
              </a:rPr>
              <a:t>寄存器</a:t>
            </a:r>
            <a:r>
              <a:rPr lang="zh-CN" altLang="en-US" sz="2800" b="0" i="0" dirty="0">
                <a:solidFill>
                  <a:srgbClr val="000000"/>
                </a:solidFill>
                <a:effectLst/>
                <a:latin typeface="PingFang SC"/>
              </a:rPr>
              <a:t>中而</a:t>
            </a:r>
            <a:r>
              <a:rPr lang="zh-CN" altLang="en-US" sz="2800" b="0" i="0" dirty="0">
                <a:solidFill>
                  <a:srgbClr val="0070C0"/>
                </a:solidFill>
                <a:effectLst/>
                <a:latin typeface="PingFang SC"/>
              </a:rPr>
              <a:t>不是 </a:t>
            </a:r>
            <a:r>
              <a:rPr lang="en-US" altLang="zh-CN" sz="2800" b="0" i="0" dirty="0">
                <a:solidFill>
                  <a:srgbClr val="0070C0"/>
                </a:solidFill>
                <a:effectLst/>
                <a:latin typeface="PingFang SC"/>
              </a:rPr>
              <a:t>RAM </a:t>
            </a:r>
            <a:r>
              <a:rPr lang="zh-CN" altLang="en-US" sz="2800" b="0" i="0" dirty="0">
                <a:solidFill>
                  <a:srgbClr val="000000"/>
                </a:solidFill>
                <a:effectLst/>
                <a:latin typeface="PingFang SC"/>
              </a:rPr>
              <a:t>中的局部变量。</a:t>
            </a:r>
            <a:endParaRPr lang="en-US" altLang="zh-CN" sz="2800" b="0" i="0" dirty="0">
              <a:solidFill>
                <a:srgbClr val="000000"/>
              </a:solidFill>
              <a:effectLst/>
              <a:latin typeface="PingFang SC"/>
            </a:endParaRPr>
          </a:p>
          <a:p>
            <a:pPr algn="l" latinLnBrk="1"/>
            <a:endParaRPr lang="en-US" altLang="zh-CN" sz="2800" dirty="0">
              <a:solidFill>
                <a:srgbClr val="000000"/>
              </a:solidFill>
              <a:latin typeface="PingFang SC"/>
            </a:endParaRPr>
          </a:p>
          <a:p>
            <a:pPr algn="l" latinLnBrk="1"/>
            <a:endParaRPr lang="en-US" altLang="zh-CN" sz="2800" b="0" i="0" dirty="0">
              <a:solidFill>
                <a:srgbClr val="000000"/>
              </a:solidFill>
              <a:effectLst/>
              <a:latin typeface="PingFang SC"/>
            </a:endParaRPr>
          </a:p>
          <a:p>
            <a:pPr algn="l" latinLnBrk="1"/>
            <a:endParaRPr lang="en-US" altLang="zh-CN" sz="2800" b="0" i="0" dirty="0">
              <a:solidFill>
                <a:srgbClr val="000000"/>
              </a:solidFill>
              <a:effectLst/>
              <a:latin typeface="PingFang SC"/>
            </a:endParaRPr>
          </a:p>
          <a:p>
            <a:pPr algn="l" latinLnBrk="1"/>
            <a:r>
              <a:rPr lang="zh-CN" altLang="en-US" sz="2800" b="0" i="0" dirty="0">
                <a:solidFill>
                  <a:srgbClr val="000000"/>
                </a:solidFill>
                <a:effectLst/>
                <a:latin typeface="PingFang SC"/>
              </a:rPr>
              <a:t>这意味着变量的最大尺寸等于寄存器的大小，且</a:t>
            </a:r>
            <a:r>
              <a:rPr lang="zh-CN" altLang="en-US" sz="2800" b="0" i="0" dirty="0">
                <a:solidFill>
                  <a:srgbClr val="FF0000"/>
                </a:solidFill>
                <a:effectLst/>
                <a:latin typeface="PingFang SC"/>
              </a:rPr>
              <a:t>不能对它应用一元的 </a:t>
            </a:r>
            <a:r>
              <a:rPr lang="en-US" altLang="zh-CN" sz="2800" b="0" i="0" dirty="0">
                <a:solidFill>
                  <a:srgbClr val="FF0000"/>
                </a:solidFill>
                <a:effectLst/>
                <a:latin typeface="PingFang SC"/>
              </a:rPr>
              <a:t>‘&amp;’ </a:t>
            </a:r>
            <a:r>
              <a:rPr lang="zh-CN" altLang="en-US" sz="2800" b="0" i="0" dirty="0">
                <a:solidFill>
                  <a:srgbClr val="FF0000"/>
                </a:solidFill>
                <a:effectLst/>
                <a:latin typeface="PingFang SC"/>
              </a:rPr>
              <a:t>运算符</a:t>
            </a:r>
            <a:r>
              <a:rPr lang="zh-CN" altLang="en-US" sz="2800" b="0" i="0" dirty="0">
                <a:solidFill>
                  <a:srgbClr val="000000"/>
                </a:solidFill>
                <a:effectLst/>
                <a:latin typeface="PingFang SC"/>
              </a:rPr>
              <a:t>（因为它没有内存位置）。所以下面这样写是错的。</a:t>
            </a:r>
            <a:endParaRPr lang="zh-CN" altLang="en-US" sz="2800" b="0" i="0" dirty="0">
              <a:solidFill>
                <a:srgbClr val="333333"/>
              </a:solidFill>
              <a:effectLst/>
              <a:latin typeface="+mn-ea"/>
            </a:endParaRPr>
          </a:p>
        </p:txBody>
      </p:sp>
      <p:pic>
        <p:nvPicPr>
          <p:cNvPr id="7" name="图片 6">
            <a:extLst>
              <a:ext uri="{FF2B5EF4-FFF2-40B4-BE49-F238E27FC236}">
                <a16:creationId xmlns:a16="http://schemas.microsoft.com/office/drawing/2014/main" id="{0A79D59B-2204-4FA1-8664-FEC127DF7204}"/>
              </a:ext>
            </a:extLst>
          </p:cNvPr>
          <p:cNvPicPr>
            <a:picLocks noChangeAspect="1"/>
          </p:cNvPicPr>
          <p:nvPr/>
        </p:nvPicPr>
        <p:blipFill>
          <a:blip r:embed="rId4"/>
          <a:stretch>
            <a:fillRect/>
          </a:stretch>
        </p:blipFill>
        <p:spPr>
          <a:xfrm>
            <a:off x="813104" y="2224936"/>
            <a:ext cx="3756986" cy="1204064"/>
          </a:xfrm>
          <a:prstGeom prst="rect">
            <a:avLst/>
          </a:prstGeom>
        </p:spPr>
      </p:pic>
      <p:pic>
        <p:nvPicPr>
          <p:cNvPr id="4" name="图片 3">
            <a:extLst>
              <a:ext uri="{FF2B5EF4-FFF2-40B4-BE49-F238E27FC236}">
                <a16:creationId xmlns:a16="http://schemas.microsoft.com/office/drawing/2014/main" id="{2277E00B-1F41-4D19-95FB-1A849DC8FF66}"/>
              </a:ext>
            </a:extLst>
          </p:cNvPr>
          <p:cNvPicPr>
            <a:picLocks noChangeAspect="1"/>
          </p:cNvPicPr>
          <p:nvPr/>
        </p:nvPicPr>
        <p:blipFill>
          <a:blip r:embed="rId5"/>
          <a:stretch>
            <a:fillRect/>
          </a:stretch>
        </p:blipFill>
        <p:spPr>
          <a:xfrm>
            <a:off x="813104" y="4444144"/>
            <a:ext cx="3756986" cy="1378660"/>
          </a:xfrm>
          <a:prstGeom prst="rect">
            <a:avLst/>
          </a:prstGeom>
        </p:spPr>
      </p:pic>
    </p:spTree>
    <p:extLst>
      <p:ext uri="{BB962C8B-B14F-4D97-AF65-F5344CB8AC3E}">
        <p14:creationId xmlns:p14="http://schemas.microsoft.com/office/powerpoint/2010/main" val="375876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a:gradFill>
                  <a:gsLst>
                    <a:gs pos="100000">
                      <a:schemeClr val="bg1"/>
                    </a:gs>
                    <a:gs pos="0">
                      <a:schemeClr val="bg1">
                        <a:lumMod val="95000"/>
                      </a:schemeClr>
                    </a:gs>
                  </a:gsLst>
                  <a:path path="circle">
                    <a:fillToRect l="100000" b="100000"/>
                  </a:path>
                </a:gradFill>
                <a:ea typeface="微软雅黑" panose="020B0503020204020204" pitchFamily="34" charset="-122"/>
              </a:rPr>
              <a:t>static</a:t>
            </a:r>
            <a:r>
              <a:rPr lang="zh-CN" altLang="en-US" sz="2800" b="1" kern="0">
                <a:gradFill>
                  <a:gsLst>
                    <a:gs pos="100000">
                      <a:schemeClr val="bg1"/>
                    </a:gs>
                    <a:gs pos="0">
                      <a:schemeClr val="bg1">
                        <a:lumMod val="95000"/>
                      </a:schemeClr>
                    </a:gs>
                  </a:gsLst>
                  <a:path path="circle">
                    <a:fillToRect l="100000" b="100000"/>
                  </a:path>
                </a:gradFill>
                <a:ea typeface="微软雅黑" panose="020B0503020204020204" pitchFamily="34" charset="-122"/>
              </a:rPr>
              <a:t>存储</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681135" y="1766488"/>
            <a:ext cx="10804849" cy="3539430"/>
          </a:xfrm>
          <a:prstGeom prst="rect">
            <a:avLst/>
          </a:prstGeom>
          <a:noFill/>
        </p:spPr>
        <p:txBody>
          <a:bodyPr wrap="square" rtlCol="0">
            <a:spAutoFit/>
          </a:bodyPr>
          <a:lstStyle/>
          <a:p>
            <a:pPr algn="l"/>
            <a:r>
              <a:rPr lang="en-US" altLang="zh-CN" sz="2800" b="0" i="0" dirty="0">
                <a:solidFill>
                  <a:srgbClr val="000000"/>
                </a:solidFill>
                <a:effectLst/>
                <a:latin typeface="+mn-ea"/>
              </a:rPr>
              <a:t>•</a:t>
            </a:r>
            <a:r>
              <a:rPr lang="zh-CN" altLang="en-US" sz="2800" b="0" i="0" dirty="0">
                <a:solidFill>
                  <a:srgbClr val="121212"/>
                </a:solidFill>
                <a:effectLst/>
                <a:latin typeface="+mn-ea"/>
              </a:rPr>
              <a:t>用</a:t>
            </a:r>
            <a:r>
              <a:rPr lang="en-US" altLang="zh-CN" sz="2800" b="1" dirty="0">
                <a:solidFill>
                  <a:srgbClr val="121212"/>
                </a:solidFill>
                <a:effectLst/>
                <a:latin typeface="+mn-ea"/>
              </a:rPr>
              <a:t>static</a:t>
            </a:r>
            <a:r>
              <a:rPr lang="zh-CN" altLang="en-US" sz="2800" b="0" i="0" dirty="0">
                <a:solidFill>
                  <a:srgbClr val="121212"/>
                </a:solidFill>
                <a:effectLst/>
                <a:latin typeface="+mn-ea"/>
              </a:rPr>
              <a:t>修饰变量后，变量的</a:t>
            </a:r>
            <a:r>
              <a:rPr lang="zh-CN" altLang="en-US" sz="2800" b="0" i="0" dirty="0">
                <a:solidFill>
                  <a:srgbClr val="FF0000"/>
                </a:solidFill>
                <a:effectLst/>
                <a:latin typeface="+mn-ea"/>
              </a:rPr>
              <a:t>生命周期</a:t>
            </a:r>
            <a:r>
              <a:rPr lang="zh-CN" altLang="en-US" sz="2800" b="0" i="0" dirty="0">
                <a:solidFill>
                  <a:srgbClr val="121212"/>
                </a:solidFill>
                <a:effectLst/>
                <a:latin typeface="+mn-ea"/>
              </a:rPr>
              <a:t>变成</a:t>
            </a:r>
            <a:r>
              <a:rPr lang="zh-CN" altLang="en-US" sz="2800" b="0" i="0" dirty="0">
                <a:solidFill>
                  <a:srgbClr val="FF0000"/>
                </a:solidFill>
                <a:effectLst/>
                <a:latin typeface="+mn-ea"/>
              </a:rPr>
              <a:t>程序结束</a:t>
            </a:r>
            <a:r>
              <a:rPr lang="zh-CN" altLang="en-US" sz="2800" b="0" i="0" dirty="0">
                <a:solidFill>
                  <a:srgbClr val="121212"/>
                </a:solidFill>
                <a:effectLst/>
                <a:latin typeface="+mn-ea"/>
              </a:rPr>
              <a:t>为止。</a:t>
            </a:r>
            <a:endParaRPr lang="en-US" altLang="zh-CN" sz="2800" b="0" i="0" dirty="0">
              <a:solidFill>
                <a:srgbClr val="121212"/>
              </a:solidFill>
              <a:effectLst/>
              <a:latin typeface="+mn-ea"/>
            </a:endParaRPr>
          </a:p>
          <a:p>
            <a:pPr algn="l"/>
            <a:r>
              <a:rPr lang="en-US" altLang="zh-CN" sz="2800" b="0" i="0" dirty="0">
                <a:solidFill>
                  <a:srgbClr val="000000"/>
                </a:solidFill>
                <a:effectLst/>
                <a:latin typeface="+mn-ea"/>
              </a:rPr>
              <a:t>•</a:t>
            </a:r>
            <a:r>
              <a:rPr lang="zh-CN" altLang="en-US" sz="2800" b="0" i="0" dirty="0">
                <a:solidFill>
                  <a:srgbClr val="000000"/>
                </a:solidFill>
                <a:effectLst/>
                <a:latin typeface="+mn-ea"/>
              </a:rPr>
              <a:t>用</a:t>
            </a:r>
            <a:r>
              <a:rPr lang="en-US" altLang="zh-CN" sz="2800" b="1" i="0" dirty="0">
                <a:solidFill>
                  <a:srgbClr val="000000"/>
                </a:solidFill>
                <a:effectLst/>
                <a:latin typeface="+mn-ea"/>
              </a:rPr>
              <a:t>static</a:t>
            </a:r>
            <a:r>
              <a:rPr lang="zh-CN" altLang="en-US" sz="2800" b="0" i="0" dirty="0">
                <a:solidFill>
                  <a:srgbClr val="121212"/>
                </a:solidFill>
                <a:effectLst/>
                <a:latin typeface="+mn-ea"/>
              </a:rPr>
              <a:t>修饰全局变量，则全局变量的</a:t>
            </a:r>
            <a:r>
              <a:rPr lang="zh-CN" altLang="en-US" sz="2800" b="0" i="0" dirty="0">
                <a:solidFill>
                  <a:srgbClr val="FF0000"/>
                </a:solidFill>
                <a:effectLst/>
                <a:latin typeface="+mn-ea"/>
              </a:rPr>
              <a:t>作用域</a:t>
            </a:r>
            <a:r>
              <a:rPr lang="zh-CN" altLang="en-US" sz="2800" b="0" i="0" dirty="0">
                <a:solidFill>
                  <a:srgbClr val="121212"/>
                </a:solidFill>
                <a:effectLst/>
                <a:latin typeface="+mn-ea"/>
              </a:rPr>
              <a:t>从原来的整个程序，     </a:t>
            </a:r>
            <a:r>
              <a:rPr lang="en-US" altLang="zh-CN" sz="2800" dirty="0">
                <a:solidFill>
                  <a:srgbClr val="121212"/>
                </a:solidFill>
                <a:latin typeface="+mn-ea"/>
              </a:rPr>
              <a:t>   </a:t>
            </a:r>
            <a:r>
              <a:rPr lang="zh-CN" altLang="en-US" sz="2800" b="0" i="0" dirty="0">
                <a:solidFill>
                  <a:srgbClr val="121212"/>
                </a:solidFill>
                <a:effectLst/>
                <a:latin typeface="+mn-ea"/>
              </a:rPr>
              <a:t>变为静态</a:t>
            </a:r>
            <a:r>
              <a:rPr lang="zh-CN" altLang="en-US" sz="2800" b="0" i="0" dirty="0">
                <a:solidFill>
                  <a:srgbClr val="FF0000"/>
                </a:solidFill>
                <a:effectLst/>
                <a:latin typeface="+mn-ea"/>
              </a:rPr>
              <a:t>全局变量所在的文件内部</a:t>
            </a:r>
            <a:r>
              <a:rPr lang="zh-CN" altLang="en-US" sz="2800" b="0" i="0" dirty="0">
                <a:solidFill>
                  <a:srgbClr val="121212"/>
                </a:solidFill>
                <a:effectLst/>
                <a:latin typeface="+mn-ea"/>
              </a:rPr>
              <a:t>；修饰局部变量，作用域不变。</a:t>
            </a:r>
            <a:endParaRPr lang="en-US" altLang="zh-CN" sz="2800" b="0" i="0" dirty="0">
              <a:solidFill>
                <a:srgbClr val="121212"/>
              </a:solidFill>
              <a:effectLst/>
              <a:latin typeface="+mn-ea"/>
            </a:endParaRPr>
          </a:p>
          <a:p>
            <a:pPr algn="l"/>
            <a:r>
              <a:rPr lang="en-US" altLang="zh-CN" sz="2800" b="0" i="0" dirty="0">
                <a:solidFill>
                  <a:srgbClr val="000000"/>
                </a:solidFill>
                <a:effectLst/>
                <a:latin typeface="+mn-ea"/>
              </a:rPr>
              <a:t>•</a:t>
            </a:r>
            <a:r>
              <a:rPr lang="zh-CN" altLang="en-US" sz="2800" b="0" i="0" dirty="0">
                <a:solidFill>
                  <a:srgbClr val="121212"/>
                </a:solidFill>
                <a:effectLst/>
                <a:latin typeface="-apple-system"/>
              </a:rPr>
              <a:t>用</a:t>
            </a:r>
            <a:r>
              <a:rPr lang="en-US" altLang="zh-CN" sz="2800" b="1" dirty="0">
                <a:solidFill>
                  <a:srgbClr val="121212"/>
                </a:solidFill>
                <a:effectLst/>
                <a:latin typeface="-apple-system"/>
              </a:rPr>
              <a:t>static</a:t>
            </a:r>
            <a:r>
              <a:rPr lang="zh-CN" altLang="en-US" sz="2800" b="0" i="0" dirty="0">
                <a:solidFill>
                  <a:srgbClr val="121212"/>
                </a:solidFill>
                <a:effectLst/>
                <a:latin typeface="-apple-system"/>
              </a:rPr>
              <a:t>修饰的变量，存储位置是全局数据区（即静态区）。</a:t>
            </a:r>
            <a:endParaRPr lang="en-US" altLang="zh-CN" sz="2800" b="0" i="0" dirty="0">
              <a:solidFill>
                <a:srgbClr val="121212"/>
              </a:solidFill>
              <a:effectLst/>
              <a:latin typeface="-apple-system"/>
            </a:endParaRPr>
          </a:p>
          <a:p>
            <a:pPr algn="l"/>
            <a:endParaRPr lang="en-US" altLang="zh-CN" sz="2800" dirty="0">
              <a:solidFill>
                <a:srgbClr val="121212"/>
              </a:solidFill>
              <a:latin typeface="-apple-system"/>
            </a:endParaRPr>
          </a:p>
          <a:p>
            <a:pPr algn="l"/>
            <a:r>
              <a:rPr lang="zh-CN" altLang="en-US" sz="2800" b="0" i="0" dirty="0">
                <a:solidFill>
                  <a:srgbClr val="121212"/>
                </a:solidFill>
                <a:effectLst/>
                <a:latin typeface="-apple-system"/>
              </a:rPr>
              <a:t> </a:t>
            </a:r>
            <a:r>
              <a:rPr lang="en-US" altLang="zh-CN" sz="2800" b="0" i="0" dirty="0">
                <a:solidFill>
                  <a:srgbClr val="121212"/>
                </a:solidFill>
                <a:effectLst/>
                <a:latin typeface="-apple-system"/>
              </a:rPr>
              <a:t>PS</a:t>
            </a:r>
            <a:r>
              <a:rPr lang="zh-CN" altLang="en-US" sz="2800" b="0" i="0" dirty="0">
                <a:solidFill>
                  <a:srgbClr val="121212"/>
                </a:solidFill>
                <a:effectLst/>
                <a:latin typeface="-apple-system"/>
              </a:rPr>
              <a:t>：修饰之前，全局变量存储在</a:t>
            </a:r>
            <a:r>
              <a:rPr lang="zh-CN" altLang="en-US" sz="2800" b="0" i="0" dirty="0">
                <a:solidFill>
                  <a:srgbClr val="0070C0"/>
                </a:solidFill>
                <a:effectLst/>
                <a:latin typeface="-apple-system"/>
              </a:rPr>
              <a:t>全局数据区</a:t>
            </a:r>
            <a:r>
              <a:rPr lang="zh-CN" altLang="en-US" sz="2800" b="0" i="0" dirty="0">
                <a:solidFill>
                  <a:srgbClr val="121212"/>
                </a:solidFill>
                <a:effectLst/>
                <a:latin typeface="-apple-system"/>
              </a:rPr>
              <a:t>，局部变量存储在</a:t>
            </a:r>
            <a:r>
              <a:rPr lang="zh-CN" altLang="en-US" sz="2800" b="0" i="0" dirty="0">
                <a:solidFill>
                  <a:srgbClr val="0070C0"/>
                </a:solidFill>
                <a:effectLst/>
                <a:latin typeface="-apple-system"/>
              </a:rPr>
              <a:t>栈区</a:t>
            </a:r>
            <a:r>
              <a:rPr lang="zh-CN" altLang="en-US" sz="2800" b="0" i="0" dirty="0">
                <a:solidFill>
                  <a:srgbClr val="121212"/>
                </a:solidFill>
                <a:effectLst/>
                <a:latin typeface="-apple-system"/>
              </a:rPr>
              <a:t>。</a:t>
            </a:r>
            <a:endParaRPr lang="en-US" altLang="zh-CN" sz="2800" b="0" i="0" dirty="0">
              <a:solidFill>
                <a:srgbClr val="121212"/>
              </a:solidFill>
              <a:effectLst/>
              <a:latin typeface="+mn-ea"/>
            </a:endParaRPr>
          </a:p>
          <a:p>
            <a:pPr algn="l"/>
            <a:endParaRPr lang="zh-CN" altLang="en-US" sz="2800" b="0" i="0" dirty="0">
              <a:solidFill>
                <a:srgbClr val="121212"/>
              </a:solidFill>
              <a:effectLst/>
              <a:latin typeface="+mn-ea"/>
            </a:endParaRPr>
          </a:p>
          <a:p>
            <a:pPr algn="l"/>
            <a:endParaRPr lang="zh-CN" altLang="en-US" sz="2800" b="0" i="0" dirty="0">
              <a:solidFill>
                <a:srgbClr val="121212"/>
              </a:solidFill>
              <a:effectLst/>
              <a:latin typeface="+mn-ea"/>
            </a:endParaRPr>
          </a:p>
        </p:txBody>
      </p:sp>
    </p:spTree>
    <p:extLst>
      <p:ext uri="{BB962C8B-B14F-4D97-AF65-F5344CB8AC3E}">
        <p14:creationId xmlns:p14="http://schemas.microsoft.com/office/powerpoint/2010/main" val="67885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extern</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存储类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681135" y="1766488"/>
            <a:ext cx="10804849" cy="2677656"/>
          </a:xfrm>
          <a:prstGeom prst="rect">
            <a:avLst/>
          </a:prstGeom>
          <a:noFill/>
        </p:spPr>
        <p:txBody>
          <a:bodyPr wrap="square" rtlCol="0">
            <a:spAutoFit/>
          </a:bodyPr>
          <a:lstStyle/>
          <a:p>
            <a:r>
              <a:rPr lang="en-US" altLang="zh-CN" sz="2800" b="1" dirty="0"/>
              <a:t>extern</a:t>
            </a:r>
            <a:r>
              <a:rPr lang="zh-CN" altLang="en-US" sz="2800" dirty="0"/>
              <a:t> 存储类用于提供一个</a:t>
            </a:r>
            <a:r>
              <a:rPr lang="zh-CN" altLang="en-US" sz="2800" dirty="0">
                <a:solidFill>
                  <a:srgbClr val="FF0000"/>
                </a:solidFill>
              </a:rPr>
              <a:t>全局变量的引用</a:t>
            </a:r>
            <a:r>
              <a:rPr lang="zh-CN" altLang="en-US" sz="2800" dirty="0"/>
              <a:t>，全局变量对所有的程序文件都是可见的。当有多个文件且定义了一个可以在其他文件中使用的全局变量或函数时，可以</a:t>
            </a:r>
            <a:r>
              <a:rPr lang="zh-CN" altLang="en-US" sz="2800" dirty="0">
                <a:solidFill>
                  <a:srgbClr val="FF0000"/>
                </a:solidFill>
              </a:rPr>
              <a:t>在其他文件中使用 </a:t>
            </a:r>
            <a:r>
              <a:rPr lang="en-US" altLang="zh-CN" sz="2800" b="1" dirty="0">
                <a:solidFill>
                  <a:srgbClr val="FF0000"/>
                </a:solidFill>
              </a:rPr>
              <a:t>extern</a:t>
            </a:r>
            <a:r>
              <a:rPr lang="zh-CN" altLang="en-US" sz="2800" dirty="0">
                <a:solidFill>
                  <a:srgbClr val="FF0000"/>
                </a:solidFill>
              </a:rPr>
              <a:t> </a:t>
            </a:r>
            <a:r>
              <a:rPr lang="zh-CN" altLang="en-US" sz="2800" dirty="0"/>
              <a:t>来得到</a:t>
            </a:r>
            <a:r>
              <a:rPr lang="zh-CN" altLang="en-US" sz="2800" b="1" dirty="0">
                <a:solidFill>
                  <a:srgbClr val="FF0000"/>
                </a:solidFill>
              </a:rPr>
              <a:t>已定义</a:t>
            </a:r>
            <a:r>
              <a:rPr lang="zh-CN" altLang="en-US" sz="2800" dirty="0"/>
              <a:t>的变量或函数的引用。</a:t>
            </a:r>
            <a:br>
              <a:rPr lang="zh-CN" altLang="en-US" sz="2800" dirty="0"/>
            </a:br>
            <a:r>
              <a:rPr lang="zh-CN" altLang="en-US" sz="2800" dirty="0"/>
              <a:t>下面是一个例子：</a:t>
            </a:r>
            <a:endParaRPr lang="en-US" altLang="zh-CN" sz="2800" dirty="0"/>
          </a:p>
          <a:p>
            <a:r>
              <a:rPr lang="en-US" altLang="zh-CN" sz="1600" dirty="0"/>
              <a:t> </a:t>
            </a:r>
            <a:r>
              <a:rPr lang="zh-CN" altLang="en-US" sz="1600" dirty="0"/>
              <a:t>第一个文件：</a:t>
            </a:r>
            <a:r>
              <a:rPr lang="en-US" altLang="zh-CN" sz="1600" dirty="0"/>
              <a:t>		</a:t>
            </a:r>
            <a:r>
              <a:rPr lang="zh-CN" altLang="en-US" sz="1600" dirty="0"/>
              <a:t>第二个文件</a:t>
            </a:r>
            <a:r>
              <a:rPr lang="en-US" altLang="zh-CN" sz="2800" dirty="0"/>
              <a:t>			</a:t>
            </a:r>
            <a:r>
              <a:rPr lang="zh-CN" altLang="en-US" sz="1600" dirty="0"/>
              <a:t>编译运行结果：</a:t>
            </a:r>
            <a:r>
              <a:rPr lang="en-US" altLang="zh-CN" sz="1600" dirty="0"/>
              <a:t>	</a:t>
            </a:r>
            <a:endParaRPr lang="zh-CN" altLang="en-US" sz="2800" dirty="0"/>
          </a:p>
        </p:txBody>
      </p:sp>
      <p:pic>
        <p:nvPicPr>
          <p:cNvPr id="8" name="图片 7">
            <a:extLst>
              <a:ext uri="{FF2B5EF4-FFF2-40B4-BE49-F238E27FC236}">
                <a16:creationId xmlns:a16="http://schemas.microsoft.com/office/drawing/2014/main" id="{00E41E87-CE68-4D6A-BCED-B96F4BC841FE}"/>
              </a:ext>
            </a:extLst>
          </p:cNvPr>
          <p:cNvPicPr>
            <a:picLocks noChangeAspect="1"/>
          </p:cNvPicPr>
          <p:nvPr/>
        </p:nvPicPr>
        <p:blipFill>
          <a:blip r:embed="rId4"/>
          <a:stretch>
            <a:fillRect/>
          </a:stretch>
        </p:blipFill>
        <p:spPr>
          <a:xfrm>
            <a:off x="706016" y="4353715"/>
            <a:ext cx="2126164" cy="975445"/>
          </a:xfrm>
          <a:prstGeom prst="rect">
            <a:avLst/>
          </a:prstGeom>
        </p:spPr>
      </p:pic>
      <p:pic>
        <p:nvPicPr>
          <p:cNvPr id="12" name="图片 11">
            <a:extLst>
              <a:ext uri="{FF2B5EF4-FFF2-40B4-BE49-F238E27FC236}">
                <a16:creationId xmlns:a16="http://schemas.microsoft.com/office/drawing/2014/main" id="{3BED6C0C-2D24-4E75-8F64-7C9A20751BE0}"/>
              </a:ext>
            </a:extLst>
          </p:cNvPr>
          <p:cNvPicPr>
            <a:picLocks noChangeAspect="1"/>
          </p:cNvPicPr>
          <p:nvPr/>
        </p:nvPicPr>
        <p:blipFill>
          <a:blip r:embed="rId5"/>
          <a:stretch>
            <a:fillRect/>
          </a:stretch>
        </p:blipFill>
        <p:spPr>
          <a:xfrm>
            <a:off x="3558641" y="4444144"/>
            <a:ext cx="3040643" cy="1821338"/>
          </a:xfrm>
          <a:prstGeom prst="rect">
            <a:avLst/>
          </a:prstGeom>
        </p:spPr>
      </p:pic>
      <p:pic>
        <p:nvPicPr>
          <p:cNvPr id="14" name="图片 13">
            <a:extLst>
              <a:ext uri="{FF2B5EF4-FFF2-40B4-BE49-F238E27FC236}">
                <a16:creationId xmlns:a16="http://schemas.microsoft.com/office/drawing/2014/main" id="{174986AB-2038-4F4A-9473-29C6244074A2}"/>
              </a:ext>
            </a:extLst>
          </p:cNvPr>
          <p:cNvPicPr>
            <a:picLocks noChangeAspect="1"/>
          </p:cNvPicPr>
          <p:nvPr/>
        </p:nvPicPr>
        <p:blipFill>
          <a:blip r:embed="rId6"/>
          <a:stretch>
            <a:fillRect/>
          </a:stretch>
        </p:blipFill>
        <p:spPr>
          <a:xfrm>
            <a:off x="7093692" y="4414820"/>
            <a:ext cx="4983912" cy="624894"/>
          </a:xfrm>
          <a:prstGeom prst="rect">
            <a:avLst/>
          </a:prstGeom>
        </p:spPr>
      </p:pic>
    </p:spTree>
    <p:extLst>
      <p:ext uri="{BB962C8B-B14F-4D97-AF65-F5344CB8AC3E}">
        <p14:creationId xmlns:p14="http://schemas.microsoft.com/office/powerpoint/2010/main" val="69926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变量</a:t>
            </a:r>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常量</a:t>
            </a:r>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存储类</a:t>
            </a:r>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输入输出</a:t>
            </a:r>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强制类型转换</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extern</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存储类</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597160" y="2044005"/>
            <a:ext cx="10804849" cy="1384995"/>
          </a:xfrm>
          <a:prstGeom prst="rect">
            <a:avLst/>
          </a:prstGeom>
          <a:noFill/>
        </p:spPr>
        <p:txBody>
          <a:bodyPr wrap="square" rtlCol="0">
            <a:spAutoFit/>
          </a:bodyPr>
          <a:lstStyle/>
          <a:p>
            <a:r>
              <a:rPr lang="zh-CN" altLang="en-US" sz="2800" dirty="0"/>
              <a:t>如果把</a:t>
            </a:r>
            <a:r>
              <a:rPr lang="en-US" altLang="zh-CN" sz="2800" dirty="0" err="1"/>
              <a:t>a.c</a:t>
            </a:r>
            <a:r>
              <a:rPr lang="zh-CN" altLang="en-US" sz="2800" dirty="0"/>
              <a:t>中</a:t>
            </a:r>
            <a:r>
              <a:rPr lang="en-US" altLang="zh-CN" sz="2800" dirty="0"/>
              <a:t>a</a:t>
            </a:r>
            <a:r>
              <a:rPr lang="zh-CN" altLang="en-US" sz="2800" dirty="0"/>
              <a:t>的定义加上</a:t>
            </a:r>
            <a:r>
              <a:rPr lang="en-US" altLang="zh-CN" sz="2800" dirty="0"/>
              <a:t>static</a:t>
            </a:r>
            <a:r>
              <a:rPr lang="zh-CN" altLang="en-US" sz="2800" dirty="0"/>
              <a:t>就会编译错误，因为用</a:t>
            </a:r>
            <a:r>
              <a:rPr lang="en-US" altLang="zh-CN" sz="2800" b="1" dirty="0">
                <a:solidFill>
                  <a:srgbClr val="FF0000"/>
                </a:solidFill>
              </a:rPr>
              <a:t>static</a:t>
            </a:r>
            <a:r>
              <a:rPr lang="zh-CN" altLang="en-US" sz="2800" b="1" dirty="0">
                <a:solidFill>
                  <a:srgbClr val="FF0000"/>
                </a:solidFill>
              </a:rPr>
              <a:t>修饰</a:t>
            </a:r>
            <a:r>
              <a:rPr lang="zh-CN" altLang="en-US" sz="2800" dirty="0"/>
              <a:t>后对于其他文件就是不可见的了。</a:t>
            </a:r>
            <a:endParaRPr lang="en-US" altLang="zh-CN" sz="2800" dirty="0"/>
          </a:p>
          <a:p>
            <a:r>
              <a:rPr lang="zh-CN" altLang="en-US" sz="1600" dirty="0"/>
              <a:t>第一个文件：</a:t>
            </a:r>
            <a:r>
              <a:rPr lang="en-US" altLang="zh-CN" sz="1600" dirty="0"/>
              <a:t>	</a:t>
            </a:r>
            <a:r>
              <a:rPr lang="en-US" altLang="zh-CN" sz="2800" dirty="0"/>
              <a:t>	</a:t>
            </a:r>
            <a:r>
              <a:rPr lang="zh-CN" altLang="en-US" sz="1600" dirty="0"/>
              <a:t>编译结果：</a:t>
            </a:r>
            <a:r>
              <a:rPr lang="en-US" altLang="zh-CN" sz="1600" dirty="0"/>
              <a:t>	</a:t>
            </a:r>
            <a:endParaRPr lang="zh-CN" altLang="en-US" sz="2800" dirty="0"/>
          </a:p>
        </p:txBody>
      </p:sp>
      <p:pic>
        <p:nvPicPr>
          <p:cNvPr id="4" name="图片 3">
            <a:extLst>
              <a:ext uri="{FF2B5EF4-FFF2-40B4-BE49-F238E27FC236}">
                <a16:creationId xmlns:a16="http://schemas.microsoft.com/office/drawing/2014/main" id="{14E13DA8-5560-400A-A3CD-0CFA78E43181}"/>
              </a:ext>
            </a:extLst>
          </p:cNvPr>
          <p:cNvPicPr>
            <a:picLocks noChangeAspect="1"/>
          </p:cNvPicPr>
          <p:nvPr/>
        </p:nvPicPr>
        <p:blipFill>
          <a:blip r:embed="rId4"/>
          <a:stretch>
            <a:fillRect/>
          </a:stretch>
        </p:blipFill>
        <p:spPr>
          <a:xfrm>
            <a:off x="3402224" y="3440961"/>
            <a:ext cx="8606275" cy="617273"/>
          </a:xfrm>
          <a:prstGeom prst="rect">
            <a:avLst/>
          </a:prstGeom>
        </p:spPr>
      </p:pic>
      <p:pic>
        <p:nvPicPr>
          <p:cNvPr id="6" name="图片 5">
            <a:extLst>
              <a:ext uri="{FF2B5EF4-FFF2-40B4-BE49-F238E27FC236}">
                <a16:creationId xmlns:a16="http://schemas.microsoft.com/office/drawing/2014/main" id="{59559788-DDB2-4448-9D51-7EEA21386F72}"/>
              </a:ext>
            </a:extLst>
          </p:cNvPr>
          <p:cNvPicPr>
            <a:picLocks noChangeAspect="1"/>
          </p:cNvPicPr>
          <p:nvPr/>
        </p:nvPicPr>
        <p:blipFill>
          <a:blip r:embed="rId5"/>
          <a:stretch>
            <a:fillRect/>
          </a:stretch>
        </p:blipFill>
        <p:spPr>
          <a:xfrm>
            <a:off x="597160" y="3440961"/>
            <a:ext cx="2400508" cy="1005927"/>
          </a:xfrm>
          <a:prstGeom prst="rect">
            <a:avLst/>
          </a:prstGeom>
        </p:spPr>
      </p:pic>
    </p:spTree>
    <p:extLst>
      <p:ext uri="{BB962C8B-B14F-4D97-AF65-F5344CB8AC3E}">
        <p14:creationId xmlns:p14="http://schemas.microsoft.com/office/powerpoint/2010/main" val="381737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输入输出</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597160" y="2044005"/>
            <a:ext cx="10804849" cy="2677656"/>
          </a:xfrm>
          <a:prstGeom prst="rect">
            <a:avLst/>
          </a:prstGeom>
          <a:noFill/>
        </p:spPr>
        <p:txBody>
          <a:bodyPr wrap="square" rtlCol="0">
            <a:spAutoFit/>
          </a:bodyPr>
          <a:lstStyle/>
          <a:p>
            <a:r>
              <a:rPr lang="zh-CN" altLang="en-US" sz="2800" b="0" i="0" dirty="0">
                <a:solidFill>
                  <a:srgbClr val="333333"/>
                </a:solidFill>
                <a:effectLst/>
                <a:latin typeface="+mn-ea"/>
              </a:rPr>
              <a:t>标准输入、输出主要包括</a:t>
            </a:r>
            <a:r>
              <a:rPr lang="zh-CN" altLang="en-US" sz="2800" b="0" i="0" dirty="0">
                <a:solidFill>
                  <a:srgbClr val="FF0000"/>
                </a:solidFill>
                <a:effectLst/>
                <a:latin typeface="+mn-ea"/>
              </a:rPr>
              <a:t>缓冲区</a:t>
            </a:r>
            <a:r>
              <a:rPr lang="zh-CN" altLang="en-US" sz="2800" b="0" i="0" dirty="0">
                <a:solidFill>
                  <a:srgbClr val="333333"/>
                </a:solidFill>
                <a:effectLst/>
                <a:latin typeface="+mn-ea"/>
              </a:rPr>
              <a:t>和</a:t>
            </a:r>
            <a:r>
              <a:rPr lang="zh-CN" altLang="en-US" sz="2800" b="0" i="0" dirty="0">
                <a:solidFill>
                  <a:srgbClr val="FF0000"/>
                </a:solidFill>
                <a:effectLst/>
                <a:latin typeface="+mn-ea"/>
              </a:rPr>
              <a:t>操作方法</a:t>
            </a:r>
            <a:r>
              <a:rPr lang="zh-CN" altLang="en-US" sz="2800" b="0" i="0" dirty="0">
                <a:solidFill>
                  <a:srgbClr val="333333"/>
                </a:solidFill>
                <a:effectLst/>
                <a:latin typeface="+mn-ea"/>
              </a:rPr>
              <a:t>两部分。缓冲区实际上可以看做</a:t>
            </a:r>
            <a:r>
              <a:rPr lang="zh-CN" altLang="en-US" sz="2800" b="1" i="0" dirty="0">
                <a:solidFill>
                  <a:srgbClr val="FF0000"/>
                </a:solidFill>
                <a:effectLst/>
                <a:latin typeface="+mn-ea"/>
              </a:rPr>
              <a:t>内存中的字符串数组</a:t>
            </a:r>
            <a:r>
              <a:rPr lang="zh-CN" altLang="en-US" sz="2800" b="0" i="0" dirty="0">
                <a:solidFill>
                  <a:srgbClr val="333333"/>
                </a:solidFill>
                <a:effectLst/>
                <a:latin typeface="+mn-ea"/>
              </a:rPr>
              <a:t>，而操作方法主要是指</a:t>
            </a:r>
            <a:r>
              <a:rPr lang="en-US" altLang="zh-CN" sz="2800" b="1" i="0" dirty="0" err="1">
                <a:solidFill>
                  <a:srgbClr val="333333"/>
                </a:solidFill>
                <a:effectLst/>
                <a:latin typeface="+mn-ea"/>
              </a:rPr>
              <a:t>printf</a:t>
            </a:r>
            <a:r>
              <a:rPr lang="zh-CN" altLang="en-US" sz="2800" b="1" i="0" dirty="0">
                <a:solidFill>
                  <a:srgbClr val="333333"/>
                </a:solidFill>
                <a:effectLst/>
                <a:latin typeface="+mn-ea"/>
              </a:rPr>
              <a:t>、</a:t>
            </a:r>
            <a:r>
              <a:rPr lang="en-US" altLang="zh-CN" sz="2800" b="1" i="0" dirty="0" err="1">
                <a:solidFill>
                  <a:srgbClr val="333333"/>
                </a:solidFill>
                <a:effectLst/>
                <a:latin typeface="+mn-ea"/>
              </a:rPr>
              <a:t>scanf</a:t>
            </a:r>
            <a:r>
              <a:rPr lang="zh-CN" altLang="en-US" sz="2800" b="1" i="0" dirty="0">
                <a:solidFill>
                  <a:srgbClr val="333333"/>
                </a:solidFill>
                <a:effectLst/>
                <a:latin typeface="+mn-ea"/>
              </a:rPr>
              <a:t>、</a:t>
            </a:r>
            <a:r>
              <a:rPr lang="en-US" altLang="zh-CN" sz="2800" b="1" i="0" dirty="0">
                <a:solidFill>
                  <a:srgbClr val="333333"/>
                </a:solidFill>
                <a:effectLst/>
                <a:latin typeface="+mn-ea"/>
              </a:rPr>
              <a:t>puts</a:t>
            </a:r>
            <a:r>
              <a:rPr lang="zh-CN" altLang="en-US" sz="2800" b="1" i="0" dirty="0">
                <a:solidFill>
                  <a:srgbClr val="333333"/>
                </a:solidFill>
                <a:effectLst/>
                <a:latin typeface="+mn-ea"/>
              </a:rPr>
              <a:t>、</a:t>
            </a:r>
            <a:r>
              <a:rPr lang="en-US" altLang="zh-CN" sz="2800" b="1" i="0" dirty="0">
                <a:solidFill>
                  <a:srgbClr val="333333"/>
                </a:solidFill>
                <a:effectLst/>
                <a:latin typeface="+mn-ea"/>
              </a:rPr>
              <a:t>gets</a:t>
            </a:r>
            <a:r>
              <a:rPr lang="zh-CN" altLang="en-US" sz="2800" b="1" i="0" dirty="0">
                <a:solidFill>
                  <a:srgbClr val="333333"/>
                </a:solidFill>
                <a:effectLst/>
                <a:latin typeface="+mn-ea"/>
              </a:rPr>
              <a:t>，</a:t>
            </a:r>
            <a:r>
              <a:rPr lang="en-US" altLang="zh-CN" sz="2800" b="1" i="0" dirty="0" err="1">
                <a:solidFill>
                  <a:srgbClr val="333333"/>
                </a:solidFill>
                <a:effectLst/>
                <a:latin typeface="+mn-ea"/>
              </a:rPr>
              <a:t>getcha</a:t>
            </a:r>
            <a:r>
              <a:rPr lang="zh-CN" altLang="en-US" sz="2800" b="1" i="0" dirty="0">
                <a:solidFill>
                  <a:srgbClr val="333333"/>
                </a:solidFill>
                <a:effectLst/>
                <a:latin typeface="+mn-ea"/>
              </a:rPr>
              <a:t>、</a:t>
            </a:r>
            <a:r>
              <a:rPr lang="en-US" altLang="zh-CN" sz="2800" b="1" i="0" dirty="0" err="1">
                <a:solidFill>
                  <a:srgbClr val="333333"/>
                </a:solidFill>
                <a:effectLst/>
                <a:latin typeface="+mn-ea"/>
              </a:rPr>
              <a:t>putcahr</a:t>
            </a:r>
            <a:r>
              <a:rPr lang="zh-CN" altLang="en-US" sz="2800" b="0" i="0" dirty="0">
                <a:solidFill>
                  <a:srgbClr val="333333"/>
                </a:solidFill>
                <a:effectLst/>
                <a:latin typeface="+mn-ea"/>
              </a:rPr>
              <a:t>等操作缓冲区的方法。在</a:t>
            </a:r>
            <a:r>
              <a:rPr lang="en-US" altLang="zh-CN" sz="2800" b="0" i="0" dirty="0">
                <a:solidFill>
                  <a:srgbClr val="FF0000"/>
                </a:solidFill>
                <a:effectLst/>
                <a:latin typeface="+mn-ea"/>
              </a:rPr>
              <a:t>C++</a:t>
            </a:r>
            <a:r>
              <a:rPr lang="zh-CN" altLang="en-US" sz="2800" b="0" i="0" dirty="0">
                <a:solidFill>
                  <a:srgbClr val="333333"/>
                </a:solidFill>
                <a:effectLst/>
                <a:latin typeface="+mn-ea"/>
              </a:rPr>
              <a:t>以及</a:t>
            </a:r>
            <a:r>
              <a:rPr lang="en-US" altLang="zh-CN" sz="2800" b="0" i="0" dirty="0">
                <a:solidFill>
                  <a:srgbClr val="333333"/>
                </a:solidFill>
                <a:effectLst/>
                <a:latin typeface="+mn-ea"/>
              </a:rPr>
              <a:t>Java</a:t>
            </a:r>
            <a:r>
              <a:rPr lang="zh-CN" altLang="en-US" sz="2800" b="0" i="0" dirty="0">
                <a:solidFill>
                  <a:srgbClr val="333333"/>
                </a:solidFill>
                <a:effectLst/>
                <a:latin typeface="+mn-ea"/>
              </a:rPr>
              <a:t>等面向对象的编程语言中，将缓冲区以及操作缓冲区的方法</a:t>
            </a:r>
            <a:r>
              <a:rPr lang="zh-CN" altLang="en-US" sz="2800" b="0" i="0" dirty="0">
                <a:solidFill>
                  <a:srgbClr val="FF0000"/>
                </a:solidFill>
                <a:effectLst/>
                <a:latin typeface="+mn-ea"/>
              </a:rPr>
              <a:t>封装</a:t>
            </a:r>
            <a:r>
              <a:rPr lang="zh-CN" altLang="en-US" sz="2800" b="0" i="0" dirty="0">
                <a:solidFill>
                  <a:srgbClr val="333333"/>
                </a:solidFill>
                <a:effectLst/>
                <a:latin typeface="+mn-ea"/>
              </a:rPr>
              <a:t>成一类对象，这类对象就称为流。</a:t>
            </a:r>
            <a:endParaRPr lang="en-US" altLang="zh-CN" sz="2800" b="0" i="0" dirty="0">
              <a:solidFill>
                <a:srgbClr val="333333"/>
              </a:solidFill>
              <a:effectLst/>
              <a:latin typeface="+mn-ea"/>
            </a:endParaRPr>
          </a:p>
          <a:p>
            <a:r>
              <a:rPr lang="zh-CN" altLang="en-US" sz="2800" b="0" i="0" dirty="0">
                <a:solidFill>
                  <a:srgbClr val="333333"/>
                </a:solidFill>
                <a:effectLst/>
                <a:latin typeface="+mn-ea"/>
              </a:rPr>
              <a:t>下面主要介绍一下</a:t>
            </a:r>
            <a:r>
              <a:rPr lang="en-US" altLang="zh-CN" sz="2800" b="1" i="0" dirty="0" err="1">
                <a:solidFill>
                  <a:srgbClr val="333333"/>
                </a:solidFill>
                <a:effectLst/>
                <a:latin typeface="+mn-ea"/>
              </a:rPr>
              <a:t>printf</a:t>
            </a:r>
            <a:r>
              <a:rPr lang="zh-CN" altLang="en-US" sz="2800" i="0" dirty="0">
                <a:solidFill>
                  <a:srgbClr val="333333"/>
                </a:solidFill>
                <a:effectLst/>
                <a:latin typeface="+mn-ea"/>
              </a:rPr>
              <a:t>和</a:t>
            </a:r>
            <a:r>
              <a:rPr lang="en-US" altLang="zh-CN" sz="2800" b="1" i="0" dirty="0" err="1">
                <a:solidFill>
                  <a:srgbClr val="333333"/>
                </a:solidFill>
                <a:effectLst/>
                <a:latin typeface="+mn-ea"/>
              </a:rPr>
              <a:t>scanf</a:t>
            </a:r>
            <a:r>
              <a:rPr lang="zh-CN" altLang="en-US" sz="2800" i="0" dirty="0">
                <a:solidFill>
                  <a:srgbClr val="333333"/>
                </a:solidFill>
                <a:effectLst/>
                <a:latin typeface="+mn-ea"/>
              </a:rPr>
              <a:t>函数。</a:t>
            </a:r>
            <a:endParaRPr lang="zh-CN" altLang="en-US" sz="2800" dirty="0">
              <a:latin typeface="+mn-ea"/>
            </a:endParaRPr>
          </a:p>
        </p:txBody>
      </p:sp>
    </p:spTree>
    <p:extLst>
      <p:ext uri="{BB962C8B-B14F-4D97-AF65-F5344CB8AC3E}">
        <p14:creationId xmlns:p14="http://schemas.microsoft.com/office/powerpoint/2010/main" val="325146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printf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和</a:t>
            </a: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scanf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函数</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597160" y="2044005"/>
            <a:ext cx="10804849" cy="22467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err="1">
                <a:latin typeface="+mn-ea"/>
              </a:rPr>
              <a:t>printf</a:t>
            </a:r>
            <a:r>
              <a:rPr lang="zh-CN" altLang="en-US" sz="2800" dirty="0">
                <a:latin typeface="+mn-ea"/>
              </a:rPr>
              <a:t>调用格式：</a:t>
            </a:r>
            <a:r>
              <a:rPr lang="zh-CN" altLang="zh-CN" sz="2800" dirty="0">
                <a:latin typeface="+mn-ea"/>
              </a:rPr>
              <a:t>printf</a:t>
            </a:r>
            <a:r>
              <a:rPr lang="zh-CN" altLang="zh-CN" sz="2800" dirty="0">
                <a:solidFill>
                  <a:srgbClr val="FF0000"/>
                </a:solidFill>
                <a:latin typeface="+mn-ea"/>
              </a:rPr>
              <a:t>("&lt;格式化字符串&gt;", </a:t>
            </a:r>
            <a:r>
              <a:rPr lang="zh-CN" altLang="zh-CN" sz="2800" dirty="0">
                <a:solidFill>
                  <a:srgbClr val="0070C0"/>
                </a:solidFill>
                <a:latin typeface="+mn-ea"/>
              </a:rPr>
              <a:t>&lt;参量表&gt;)</a:t>
            </a:r>
            <a:r>
              <a:rPr lang="zh-CN" altLang="zh-CN" sz="2800" dirty="0">
                <a:latin typeface="+mn-ea"/>
              </a:rPr>
              <a:t>; </a:t>
            </a:r>
            <a:endParaRPr lang="en-US" altLang="zh-CN" sz="2800" dirty="0">
              <a:latin typeface="+mn-ea"/>
            </a:endParaRPr>
          </a:p>
          <a:p>
            <a:pPr eaLnBrk="0" fontAlgn="base" hangingPunct="0">
              <a:spcBef>
                <a:spcPct val="0"/>
              </a:spcBef>
              <a:spcAft>
                <a:spcPct val="0"/>
              </a:spcAft>
            </a:pPr>
            <a:r>
              <a:rPr lang="en-US" altLang="zh-CN" sz="2800" dirty="0" err="1">
                <a:latin typeface="+mn-ea"/>
              </a:rPr>
              <a:t>scanf</a:t>
            </a:r>
            <a:r>
              <a:rPr lang="zh-CN" altLang="en-US" sz="2800" dirty="0">
                <a:latin typeface="+mn-ea"/>
              </a:rPr>
              <a:t>调用格式：</a:t>
            </a:r>
            <a:r>
              <a:rPr lang="en-US" altLang="zh-CN" sz="2800" dirty="0" err="1">
                <a:latin typeface="+mn-ea"/>
              </a:rPr>
              <a:t>scanf</a:t>
            </a:r>
            <a:r>
              <a:rPr lang="en-US" altLang="zh-CN" sz="2800" dirty="0">
                <a:solidFill>
                  <a:srgbClr val="FF0000"/>
                </a:solidFill>
                <a:latin typeface="+mn-ea"/>
              </a:rPr>
              <a:t>("&lt;</a:t>
            </a:r>
            <a:r>
              <a:rPr lang="zh-CN" altLang="en-US" sz="2800" dirty="0">
                <a:solidFill>
                  <a:srgbClr val="FF0000"/>
                </a:solidFill>
                <a:latin typeface="+mn-ea"/>
              </a:rPr>
              <a:t>格式化字符串</a:t>
            </a:r>
            <a:r>
              <a:rPr lang="en-US" altLang="zh-CN" sz="2800" dirty="0">
                <a:solidFill>
                  <a:srgbClr val="FF0000"/>
                </a:solidFill>
                <a:latin typeface="+mn-ea"/>
              </a:rPr>
              <a:t>&gt;"</a:t>
            </a:r>
            <a:r>
              <a:rPr lang="zh-CN" altLang="en-US" sz="2800" dirty="0">
                <a:latin typeface="+mn-ea"/>
              </a:rPr>
              <a:t>，</a:t>
            </a:r>
            <a:r>
              <a:rPr lang="en-US" altLang="zh-CN" sz="2800" dirty="0">
                <a:solidFill>
                  <a:schemeClr val="accent1">
                    <a:lumMod val="90000"/>
                    <a:lumOff val="10000"/>
                  </a:schemeClr>
                </a:solidFill>
                <a:latin typeface="+mn-ea"/>
              </a:rPr>
              <a:t>&lt;</a:t>
            </a:r>
            <a:r>
              <a:rPr lang="zh-CN" altLang="en-US" sz="2800" dirty="0">
                <a:solidFill>
                  <a:schemeClr val="accent1">
                    <a:lumMod val="90000"/>
                    <a:lumOff val="10000"/>
                  </a:schemeClr>
                </a:solidFill>
                <a:latin typeface="+mn-ea"/>
              </a:rPr>
              <a:t>地址表</a:t>
            </a:r>
            <a:r>
              <a:rPr lang="en-US" altLang="zh-CN" sz="2800" dirty="0">
                <a:solidFill>
                  <a:schemeClr val="accent1">
                    <a:lumMod val="90000"/>
                    <a:lumOff val="10000"/>
                  </a:schemeClr>
                </a:solidFill>
                <a:latin typeface="+mn-ea"/>
              </a:rPr>
              <a:t>&gt;);</a:t>
            </a:r>
          </a:p>
          <a:p>
            <a:pPr eaLnBrk="0" fontAlgn="base" hangingPunct="0">
              <a:spcBef>
                <a:spcPct val="0"/>
              </a:spcBef>
              <a:spcAft>
                <a:spcPct val="0"/>
              </a:spcAft>
            </a:pPr>
            <a:r>
              <a:rPr lang="zh-CN" altLang="en-US" sz="2800" dirty="0">
                <a:latin typeface="+mn-ea"/>
              </a:rPr>
              <a:t>常见格式化控制符：</a:t>
            </a:r>
            <a:endParaRPr lang="en-US" altLang="zh-CN" sz="2800" dirty="0">
              <a:latin typeface="+mn-ea"/>
            </a:endParaRPr>
          </a:p>
          <a:p>
            <a:pPr eaLnBrk="0" fontAlgn="base" hangingPunct="0">
              <a:spcBef>
                <a:spcPct val="0"/>
              </a:spcBef>
              <a:spcAft>
                <a:spcPct val="0"/>
              </a:spcAft>
            </a:pPr>
            <a:endParaRPr lang="en-US" altLang="zh-CN" sz="2800"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2800" dirty="0">
              <a:latin typeface="+mn-ea"/>
            </a:endParaRPr>
          </a:p>
        </p:txBody>
      </p:sp>
      <p:pic>
        <p:nvPicPr>
          <p:cNvPr id="9" name="图片 8">
            <a:extLst>
              <a:ext uri="{FF2B5EF4-FFF2-40B4-BE49-F238E27FC236}">
                <a16:creationId xmlns:a16="http://schemas.microsoft.com/office/drawing/2014/main" id="{6BC1522B-0CF8-41A0-8005-7C4DC9015DDA}"/>
              </a:ext>
            </a:extLst>
          </p:cNvPr>
          <p:cNvPicPr>
            <a:picLocks noChangeAspect="1"/>
          </p:cNvPicPr>
          <p:nvPr/>
        </p:nvPicPr>
        <p:blipFill>
          <a:blip r:embed="rId4"/>
          <a:stretch>
            <a:fillRect/>
          </a:stretch>
        </p:blipFill>
        <p:spPr>
          <a:xfrm>
            <a:off x="597161" y="3429000"/>
            <a:ext cx="4873688" cy="2918713"/>
          </a:xfrm>
          <a:prstGeom prst="rect">
            <a:avLst/>
          </a:prstGeom>
        </p:spPr>
      </p:pic>
      <p:pic>
        <p:nvPicPr>
          <p:cNvPr id="11" name="图片 10">
            <a:extLst>
              <a:ext uri="{FF2B5EF4-FFF2-40B4-BE49-F238E27FC236}">
                <a16:creationId xmlns:a16="http://schemas.microsoft.com/office/drawing/2014/main" id="{24354056-866A-43D2-A6EC-91589ADA07FB}"/>
              </a:ext>
            </a:extLst>
          </p:cNvPr>
          <p:cNvPicPr>
            <a:picLocks noChangeAspect="1"/>
          </p:cNvPicPr>
          <p:nvPr/>
        </p:nvPicPr>
        <p:blipFill>
          <a:blip r:embed="rId5"/>
          <a:stretch>
            <a:fillRect/>
          </a:stretch>
        </p:blipFill>
        <p:spPr>
          <a:xfrm>
            <a:off x="5470850" y="3429000"/>
            <a:ext cx="5931160" cy="2606266"/>
          </a:xfrm>
          <a:prstGeom prst="rect">
            <a:avLst/>
          </a:prstGeom>
        </p:spPr>
      </p:pic>
    </p:spTree>
    <p:extLst>
      <p:ext uri="{BB962C8B-B14F-4D97-AF65-F5344CB8AC3E}">
        <p14:creationId xmlns:p14="http://schemas.microsoft.com/office/powerpoint/2010/main" val="401595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printf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和</a:t>
            </a: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scanf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函数</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4" name="图片 3">
            <a:extLst>
              <a:ext uri="{FF2B5EF4-FFF2-40B4-BE49-F238E27FC236}">
                <a16:creationId xmlns:a16="http://schemas.microsoft.com/office/drawing/2014/main" id="{481C3416-BB73-4CF3-A17E-A843843998B1}"/>
              </a:ext>
            </a:extLst>
          </p:cNvPr>
          <p:cNvPicPr>
            <a:picLocks noChangeAspect="1"/>
          </p:cNvPicPr>
          <p:nvPr/>
        </p:nvPicPr>
        <p:blipFill>
          <a:blip r:embed="rId4"/>
          <a:stretch>
            <a:fillRect/>
          </a:stretch>
        </p:blipFill>
        <p:spPr>
          <a:xfrm>
            <a:off x="1279743" y="2344252"/>
            <a:ext cx="4816257" cy="2484335"/>
          </a:xfrm>
          <a:prstGeom prst="rect">
            <a:avLst/>
          </a:prstGeom>
        </p:spPr>
      </p:pic>
      <p:sp>
        <p:nvSpPr>
          <p:cNvPr id="5" name="文本框 4">
            <a:extLst>
              <a:ext uri="{FF2B5EF4-FFF2-40B4-BE49-F238E27FC236}">
                <a16:creationId xmlns:a16="http://schemas.microsoft.com/office/drawing/2014/main" id="{35337874-EEBF-422D-998E-5E2F1C2604CA}"/>
              </a:ext>
            </a:extLst>
          </p:cNvPr>
          <p:cNvSpPr txBox="1"/>
          <p:nvPr/>
        </p:nvSpPr>
        <p:spPr>
          <a:xfrm>
            <a:off x="1203649" y="1838131"/>
            <a:ext cx="10021077" cy="369332"/>
          </a:xfrm>
          <a:prstGeom prst="rect">
            <a:avLst/>
          </a:prstGeom>
          <a:noFill/>
        </p:spPr>
        <p:txBody>
          <a:bodyPr wrap="square" rtlCol="0">
            <a:spAutoFit/>
          </a:bodyPr>
          <a:lstStyle/>
          <a:p>
            <a:r>
              <a:rPr lang="zh-CN" altLang="en-US" dirty="0"/>
              <a:t>示例：</a:t>
            </a:r>
          </a:p>
        </p:txBody>
      </p:sp>
      <p:sp>
        <p:nvSpPr>
          <p:cNvPr id="6" name="文本框 5">
            <a:extLst>
              <a:ext uri="{FF2B5EF4-FFF2-40B4-BE49-F238E27FC236}">
                <a16:creationId xmlns:a16="http://schemas.microsoft.com/office/drawing/2014/main" id="{90097181-4CC8-4CA2-A60B-3B4411657E30}"/>
              </a:ext>
            </a:extLst>
          </p:cNvPr>
          <p:cNvSpPr txBox="1"/>
          <p:nvPr/>
        </p:nvSpPr>
        <p:spPr>
          <a:xfrm>
            <a:off x="6354147" y="1838131"/>
            <a:ext cx="1278293" cy="369332"/>
          </a:xfrm>
          <a:prstGeom prst="rect">
            <a:avLst/>
          </a:prstGeom>
          <a:noFill/>
        </p:spPr>
        <p:txBody>
          <a:bodyPr wrap="square" rtlCol="0">
            <a:spAutoFit/>
          </a:bodyPr>
          <a:lstStyle/>
          <a:p>
            <a:r>
              <a:rPr lang="zh-CN" altLang="en-US" dirty="0"/>
              <a:t>运行结果：</a:t>
            </a:r>
          </a:p>
        </p:txBody>
      </p:sp>
      <p:pic>
        <p:nvPicPr>
          <p:cNvPr id="8" name="图片 7">
            <a:extLst>
              <a:ext uri="{FF2B5EF4-FFF2-40B4-BE49-F238E27FC236}">
                <a16:creationId xmlns:a16="http://schemas.microsoft.com/office/drawing/2014/main" id="{0532CEBE-169C-4339-B099-005C7049ACFB}"/>
              </a:ext>
            </a:extLst>
          </p:cNvPr>
          <p:cNvPicPr>
            <a:picLocks noChangeAspect="1"/>
          </p:cNvPicPr>
          <p:nvPr/>
        </p:nvPicPr>
        <p:blipFill>
          <a:blip r:embed="rId5"/>
          <a:stretch>
            <a:fillRect/>
          </a:stretch>
        </p:blipFill>
        <p:spPr>
          <a:xfrm>
            <a:off x="6430720" y="2344252"/>
            <a:ext cx="3939881" cy="792549"/>
          </a:xfrm>
          <a:prstGeom prst="rect">
            <a:avLst/>
          </a:prstGeom>
        </p:spPr>
      </p:pic>
      <p:sp>
        <p:nvSpPr>
          <p:cNvPr id="9" name="文本框 8">
            <a:extLst>
              <a:ext uri="{FF2B5EF4-FFF2-40B4-BE49-F238E27FC236}">
                <a16:creationId xmlns:a16="http://schemas.microsoft.com/office/drawing/2014/main" id="{76E0252E-AE7B-4B23-91E2-B08CA1228634}"/>
              </a:ext>
            </a:extLst>
          </p:cNvPr>
          <p:cNvSpPr txBox="1"/>
          <p:nvPr/>
        </p:nvSpPr>
        <p:spPr>
          <a:xfrm>
            <a:off x="7632440" y="4935894"/>
            <a:ext cx="3825552" cy="923330"/>
          </a:xfrm>
          <a:prstGeom prst="rect">
            <a:avLst/>
          </a:prstGeom>
          <a:noFill/>
        </p:spPr>
        <p:txBody>
          <a:bodyPr wrap="square" rtlCol="0">
            <a:spAutoFit/>
          </a:bodyPr>
          <a:lstStyle/>
          <a:p>
            <a:r>
              <a:rPr lang="en-US" altLang="zh-CN" dirty="0"/>
              <a:t>PS: </a:t>
            </a:r>
            <a:r>
              <a:rPr lang="en-US" altLang="zh-CN" dirty="0" err="1"/>
              <a:t>printf</a:t>
            </a:r>
            <a:r>
              <a:rPr lang="zh-CN" altLang="en-US" dirty="0"/>
              <a:t>和</a:t>
            </a:r>
            <a:r>
              <a:rPr lang="en-US" altLang="zh-CN" dirty="0" err="1"/>
              <a:t>scanf</a:t>
            </a:r>
            <a:r>
              <a:rPr lang="zh-CN" altLang="en-US" dirty="0"/>
              <a:t>在标准库</a:t>
            </a:r>
            <a:r>
              <a:rPr lang="en-US" altLang="zh-CN" dirty="0" err="1"/>
              <a:t>stdio.h</a:t>
            </a:r>
            <a:r>
              <a:rPr lang="zh-CN" altLang="en-US" dirty="0"/>
              <a:t>中。</a:t>
            </a:r>
            <a:endParaRPr lang="en-US" altLang="zh-CN" dirty="0"/>
          </a:p>
          <a:p>
            <a:r>
              <a:rPr lang="en-US" altLang="zh-CN" dirty="0"/>
              <a:t>&amp;a</a:t>
            </a:r>
            <a:r>
              <a:rPr lang="zh-CN" altLang="en-US" dirty="0"/>
              <a:t>、</a:t>
            </a:r>
            <a:r>
              <a:rPr lang="en-US" altLang="zh-CN" dirty="0"/>
              <a:t>&amp;b</a:t>
            </a:r>
            <a:r>
              <a:rPr lang="zh-CN" altLang="en-US" dirty="0"/>
              <a:t>、</a:t>
            </a:r>
            <a:r>
              <a:rPr lang="en-US" altLang="zh-CN" dirty="0"/>
              <a:t>&amp;c </a:t>
            </a:r>
            <a:r>
              <a:rPr lang="zh-CN" altLang="en-US" dirty="0"/>
              <a:t>中的 </a:t>
            </a:r>
            <a:r>
              <a:rPr lang="en-US" altLang="zh-CN" dirty="0"/>
              <a:t>&amp; </a:t>
            </a:r>
            <a:r>
              <a:rPr lang="zh-CN" altLang="en-US" dirty="0"/>
              <a:t>是地址运算符，分别获得这三个变量的内存地址。</a:t>
            </a:r>
          </a:p>
        </p:txBody>
      </p:sp>
    </p:spTree>
    <p:extLst>
      <p:ext uri="{BB962C8B-B14F-4D97-AF65-F5344CB8AC3E}">
        <p14:creationId xmlns:p14="http://schemas.microsoft.com/office/powerpoint/2010/main" val="12106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printf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和</a:t>
            </a:r>
            <a:r>
              <a:rPr lang="en-US" altLang="zh-CN" sz="2800" b="1" kern="0" dirty="0" err="1">
                <a:gradFill>
                  <a:gsLst>
                    <a:gs pos="100000">
                      <a:schemeClr val="bg1"/>
                    </a:gs>
                    <a:gs pos="0">
                      <a:schemeClr val="bg1">
                        <a:lumMod val="95000"/>
                      </a:schemeClr>
                    </a:gs>
                  </a:gsLst>
                  <a:path path="circle">
                    <a:fillToRect l="100000" b="100000"/>
                  </a:path>
                </a:gradFill>
                <a:ea typeface="微软雅黑" panose="020B0503020204020204" pitchFamily="34" charset="-122"/>
              </a:rPr>
              <a:t>scanf</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函数</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5" name="文本框 4">
            <a:extLst>
              <a:ext uri="{FF2B5EF4-FFF2-40B4-BE49-F238E27FC236}">
                <a16:creationId xmlns:a16="http://schemas.microsoft.com/office/drawing/2014/main" id="{35337874-EEBF-422D-998E-5E2F1C2604CA}"/>
              </a:ext>
            </a:extLst>
          </p:cNvPr>
          <p:cNvSpPr txBox="1"/>
          <p:nvPr/>
        </p:nvSpPr>
        <p:spPr>
          <a:xfrm>
            <a:off x="1203649" y="1838131"/>
            <a:ext cx="10021077" cy="369332"/>
          </a:xfrm>
          <a:prstGeom prst="rect">
            <a:avLst/>
          </a:prstGeom>
          <a:noFill/>
        </p:spPr>
        <p:txBody>
          <a:bodyPr wrap="square" rtlCol="0">
            <a:spAutoFit/>
          </a:bodyPr>
          <a:lstStyle/>
          <a:p>
            <a:r>
              <a:rPr lang="zh-CN" altLang="en-US" dirty="0"/>
              <a:t>示例：</a:t>
            </a:r>
          </a:p>
        </p:txBody>
      </p:sp>
      <p:sp>
        <p:nvSpPr>
          <p:cNvPr id="6" name="文本框 5">
            <a:extLst>
              <a:ext uri="{FF2B5EF4-FFF2-40B4-BE49-F238E27FC236}">
                <a16:creationId xmlns:a16="http://schemas.microsoft.com/office/drawing/2014/main" id="{90097181-4CC8-4CA2-A60B-3B4411657E30}"/>
              </a:ext>
            </a:extLst>
          </p:cNvPr>
          <p:cNvSpPr txBox="1"/>
          <p:nvPr/>
        </p:nvSpPr>
        <p:spPr>
          <a:xfrm>
            <a:off x="6354147" y="1838131"/>
            <a:ext cx="1278293" cy="369332"/>
          </a:xfrm>
          <a:prstGeom prst="rect">
            <a:avLst/>
          </a:prstGeom>
          <a:noFill/>
        </p:spPr>
        <p:txBody>
          <a:bodyPr wrap="square" rtlCol="0">
            <a:spAutoFit/>
          </a:bodyPr>
          <a:lstStyle/>
          <a:p>
            <a:r>
              <a:rPr lang="zh-CN" altLang="en-US" dirty="0"/>
              <a:t>运行结果：</a:t>
            </a:r>
          </a:p>
        </p:txBody>
      </p:sp>
      <p:pic>
        <p:nvPicPr>
          <p:cNvPr id="3" name="图片 2">
            <a:extLst>
              <a:ext uri="{FF2B5EF4-FFF2-40B4-BE49-F238E27FC236}">
                <a16:creationId xmlns:a16="http://schemas.microsoft.com/office/drawing/2014/main" id="{58162B11-5A29-462E-9E98-531275535DE6}"/>
              </a:ext>
            </a:extLst>
          </p:cNvPr>
          <p:cNvPicPr>
            <a:picLocks noChangeAspect="1"/>
          </p:cNvPicPr>
          <p:nvPr/>
        </p:nvPicPr>
        <p:blipFill>
          <a:blip r:embed="rId4"/>
          <a:stretch>
            <a:fillRect/>
          </a:stretch>
        </p:blipFill>
        <p:spPr>
          <a:xfrm>
            <a:off x="1179689" y="2410447"/>
            <a:ext cx="3292125" cy="2918713"/>
          </a:xfrm>
          <a:prstGeom prst="rect">
            <a:avLst/>
          </a:prstGeom>
        </p:spPr>
      </p:pic>
      <p:pic>
        <p:nvPicPr>
          <p:cNvPr id="10" name="图片 9">
            <a:extLst>
              <a:ext uri="{FF2B5EF4-FFF2-40B4-BE49-F238E27FC236}">
                <a16:creationId xmlns:a16="http://schemas.microsoft.com/office/drawing/2014/main" id="{27FA24A3-259E-4AC3-90FF-0445E684654A}"/>
              </a:ext>
            </a:extLst>
          </p:cNvPr>
          <p:cNvPicPr>
            <a:picLocks noChangeAspect="1"/>
          </p:cNvPicPr>
          <p:nvPr/>
        </p:nvPicPr>
        <p:blipFill>
          <a:blip r:embed="rId5"/>
          <a:stretch>
            <a:fillRect/>
          </a:stretch>
        </p:blipFill>
        <p:spPr>
          <a:xfrm>
            <a:off x="6447453" y="2320925"/>
            <a:ext cx="3696020" cy="792549"/>
          </a:xfrm>
          <a:prstGeom prst="rect">
            <a:avLst/>
          </a:prstGeom>
        </p:spPr>
      </p:pic>
      <p:sp>
        <p:nvSpPr>
          <p:cNvPr id="16" name="文本框 15">
            <a:extLst>
              <a:ext uri="{FF2B5EF4-FFF2-40B4-BE49-F238E27FC236}">
                <a16:creationId xmlns:a16="http://schemas.microsoft.com/office/drawing/2014/main" id="{65924F48-406D-4E8F-97A1-ACA2F967E325}"/>
              </a:ext>
            </a:extLst>
          </p:cNvPr>
          <p:cNvSpPr txBox="1"/>
          <p:nvPr/>
        </p:nvSpPr>
        <p:spPr>
          <a:xfrm>
            <a:off x="7632440" y="4935894"/>
            <a:ext cx="3825552" cy="923330"/>
          </a:xfrm>
          <a:prstGeom prst="rect">
            <a:avLst/>
          </a:prstGeom>
          <a:noFill/>
        </p:spPr>
        <p:txBody>
          <a:bodyPr wrap="square" rtlCol="0">
            <a:spAutoFit/>
          </a:bodyPr>
          <a:lstStyle/>
          <a:p>
            <a:r>
              <a:rPr lang="en-US" altLang="zh-CN" dirty="0"/>
              <a:t>PS: </a:t>
            </a:r>
            <a:r>
              <a:rPr lang="zh-CN" altLang="en-US" dirty="0"/>
              <a:t>读取字符串的时候不需要加</a:t>
            </a:r>
            <a:r>
              <a:rPr lang="en-US" altLang="zh-CN" dirty="0"/>
              <a:t>&amp;</a:t>
            </a:r>
            <a:r>
              <a:rPr lang="zh-CN" altLang="en-US" dirty="0"/>
              <a:t>，因为这里</a:t>
            </a:r>
            <a:r>
              <a:rPr lang="en-US" altLang="zh-CN" dirty="0"/>
              <a:t>str</a:t>
            </a:r>
            <a:r>
              <a:rPr lang="zh-CN" altLang="en-US" dirty="0"/>
              <a:t>本身就是指针，已经可以认为是地址了。</a:t>
            </a:r>
          </a:p>
        </p:txBody>
      </p:sp>
    </p:spTree>
    <p:extLst>
      <p:ext uri="{BB962C8B-B14F-4D97-AF65-F5344CB8AC3E}">
        <p14:creationId xmlns:p14="http://schemas.microsoft.com/office/powerpoint/2010/main" val="174425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algn="ctr"/>
            <a:r>
              <a:rPr lang="zh-CN" altLang="en-US" sz="2800" b="1" dirty="0">
                <a:solidFill>
                  <a:schemeClr val="bg1"/>
                </a:solidFill>
              </a:rPr>
              <a:t>强制类型转换</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E3E63B84-E0FC-4660-B869-F32CB3E39636}"/>
              </a:ext>
            </a:extLst>
          </p:cNvPr>
          <p:cNvSpPr txBox="1"/>
          <p:nvPr/>
        </p:nvSpPr>
        <p:spPr>
          <a:xfrm>
            <a:off x="813104" y="1950098"/>
            <a:ext cx="10439614" cy="1384995"/>
          </a:xfrm>
          <a:prstGeom prst="rect">
            <a:avLst/>
          </a:prstGeom>
          <a:noFill/>
        </p:spPr>
        <p:txBody>
          <a:bodyPr wrap="square" rtlCol="0">
            <a:spAutoFit/>
          </a:bodyPr>
          <a:lstStyle/>
          <a:p>
            <a:r>
              <a:rPr lang="zh-CN" altLang="en-US" sz="2800" b="1" i="0" dirty="0">
                <a:solidFill>
                  <a:srgbClr val="333333"/>
                </a:solidFill>
                <a:effectLst/>
                <a:latin typeface="+mn-ea"/>
              </a:rPr>
              <a:t>强制类型转换</a:t>
            </a:r>
            <a:r>
              <a:rPr lang="zh-CN" altLang="en-US" sz="2800" i="0" dirty="0">
                <a:solidFill>
                  <a:srgbClr val="333333"/>
                </a:solidFill>
                <a:effectLst/>
                <a:latin typeface="+mn-ea"/>
              </a:rPr>
              <a:t>是把变量从一种类型转换为另一种数据类型。例如，</a:t>
            </a:r>
            <a:r>
              <a:rPr lang="zh-CN" altLang="en-US" sz="2800" b="0" i="0" dirty="0">
                <a:solidFill>
                  <a:srgbClr val="333333"/>
                </a:solidFill>
                <a:effectLst/>
                <a:latin typeface="+mn-ea"/>
              </a:rPr>
              <a:t>如果要把一个 </a:t>
            </a:r>
            <a:r>
              <a:rPr lang="en-US" altLang="zh-CN" sz="2800" b="0" i="0" dirty="0">
                <a:solidFill>
                  <a:srgbClr val="333333"/>
                </a:solidFill>
                <a:effectLst/>
                <a:latin typeface="+mn-ea"/>
              </a:rPr>
              <a:t>long </a:t>
            </a:r>
            <a:r>
              <a:rPr lang="zh-CN" altLang="en-US" sz="2800" b="0" i="0" dirty="0">
                <a:solidFill>
                  <a:srgbClr val="333333"/>
                </a:solidFill>
                <a:effectLst/>
                <a:latin typeface="+mn-ea"/>
              </a:rPr>
              <a:t>类型的值转到一个</a:t>
            </a:r>
            <a:r>
              <a:rPr lang="en-US" altLang="zh-CN" sz="2800" b="0" i="0" dirty="0">
                <a:solidFill>
                  <a:srgbClr val="333333"/>
                </a:solidFill>
                <a:effectLst/>
                <a:latin typeface="+mn-ea"/>
              </a:rPr>
              <a:t>int</a:t>
            </a:r>
            <a:r>
              <a:rPr lang="zh-CN" altLang="en-US" sz="2800" b="0" i="0" dirty="0">
                <a:solidFill>
                  <a:srgbClr val="333333"/>
                </a:solidFill>
                <a:effectLst/>
                <a:latin typeface="+mn-ea"/>
              </a:rPr>
              <a:t>中，使用</a:t>
            </a:r>
            <a:r>
              <a:rPr lang="zh-CN" altLang="en-US" sz="2800" b="1" i="0" dirty="0">
                <a:solidFill>
                  <a:srgbClr val="333333"/>
                </a:solidFill>
                <a:effectLst/>
                <a:latin typeface="+mn-ea"/>
              </a:rPr>
              <a:t>强制类型转换运算符</a:t>
            </a:r>
            <a:r>
              <a:rPr lang="zh-CN" altLang="en-US" sz="2800" b="0" i="0" dirty="0">
                <a:solidFill>
                  <a:srgbClr val="333333"/>
                </a:solidFill>
                <a:effectLst/>
                <a:latin typeface="+mn-ea"/>
              </a:rPr>
              <a:t>来把值显式地从一种类型转换为另一种类型，如下所示：</a:t>
            </a:r>
            <a:endParaRPr lang="zh-CN" altLang="en-US" sz="2800" dirty="0">
              <a:latin typeface="+mn-ea"/>
            </a:endParaRPr>
          </a:p>
        </p:txBody>
      </p:sp>
      <p:sp>
        <p:nvSpPr>
          <p:cNvPr id="15" name="文本框 14">
            <a:extLst>
              <a:ext uri="{FF2B5EF4-FFF2-40B4-BE49-F238E27FC236}">
                <a16:creationId xmlns:a16="http://schemas.microsoft.com/office/drawing/2014/main" id="{75DA284F-E46E-4DAD-89BA-DB4C716116D4}"/>
              </a:ext>
            </a:extLst>
          </p:cNvPr>
          <p:cNvSpPr txBox="1"/>
          <p:nvPr/>
        </p:nvSpPr>
        <p:spPr>
          <a:xfrm>
            <a:off x="6400800" y="3429000"/>
            <a:ext cx="1647825" cy="369332"/>
          </a:xfrm>
          <a:prstGeom prst="rect">
            <a:avLst/>
          </a:prstGeom>
          <a:noFill/>
        </p:spPr>
        <p:txBody>
          <a:bodyPr wrap="square" rtlCol="0">
            <a:spAutoFit/>
          </a:bodyPr>
          <a:lstStyle/>
          <a:p>
            <a:r>
              <a:rPr lang="zh-CN" altLang="en-US" dirty="0"/>
              <a:t>运行结果：</a:t>
            </a:r>
          </a:p>
        </p:txBody>
      </p:sp>
      <p:sp>
        <p:nvSpPr>
          <p:cNvPr id="19" name="文本框 18">
            <a:extLst>
              <a:ext uri="{FF2B5EF4-FFF2-40B4-BE49-F238E27FC236}">
                <a16:creationId xmlns:a16="http://schemas.microsoft.com/office/drawing/2014/main" id="{EA8D3F15-EDF6-4648-8DA7-800D3C6073FD}"/>
              </a:ext>
            </a:extLst>
          </p:cNvPr>
          <p:cNvSpPr txBox="1"/>
          <p:nvPr/>
        </p:nvSpPr>
        <p:spPr>
          <a:xfrm>
            <a:off x="6400800" y="4552950"/>
            <a:ext cx="4537593" cy="923330"/>
          </a:xfrm>
          <a:prstGeom prst="rect">
            <a:avLst/>
          </a:prstGeom>
          <a:noFill/>
        </p:spPr>
        <p:txBody>
          <a:bodyPr wrap="square" rtlCol="0">
            <a:spAutoFit/>
          </a:bodyPr>
          <a:lstStyle/>
          <a:p>
            <a:r>
              <a:rPr lang="en-US" altLang="zh-CN" dirty="0"/>
              <a:t>PS</a:t>
            </a:r>
            <a:r>
              <a:rPr lang="zh-CN" altLang="en-US" dirty="0"/>
              <a:t>：这里输出结果会有差异，是因为对于整数</a:t>
            </a:r>
            <a:r>
              <a:rPr lang="en-US" altLang="zh-CN" dirty="0"/>
              <a:t>a</a:t>
            </a:r>
            <a:r>
              <a:rPr lang="zh-CN" altLang="en-US" dirty="0"/>
              <a:t>、</a:t>
            </a:r>
            <a:r>
              <a:rPr lang="en-US" altLang="zh-CN" dirty="0"/>
              <a:t>b</a:t>
            </a:r>
            <a:r>
              <a:rPr lang="zh-CN" altLang="en-US" dirty="0"/>
              <a:t>默认是整数的除法，需要强制转换后才能变成实数的除法。</a:t>
            </a:r>
          </a:p>
        </p:txBody>
      </p:sp>
      <p:pic>
        <p:nvPicPr>
          <p:cNvPr id="21" name="图片 20">
            <a:extLst>
              <a:ext uri="{FF2B5EF4-FFF2-40B4-BE49-F238E27FC236}">
                <a16:creationId xmlns:a16="http://schemas.microsoft.com/office/drawing/2014/main" id="{D9DDD901-7191-4A0D-97C1-2DE164421738}"/>
              </a:ext>
            </a:extLst>
          </p:cNvPr>
          <p:cNvPicPr>
            <a:picLocks noChangeAspect="1"/>
          </p:cNvPicPr>
          <p:nvPr/>
        </p:nvPicPr>
        <p:blipFill>
          <a:blip r:embed="rId4"/>
          <a:stretch>
            <a:fillRect/>
          </a:stretch>
        </p:blipFill>
        <p:spPr>
          <a:xfrm>
            <a:off x="866376" y="3428999"/>
            <a:ext cx="4610500" cy="2735817"/>
          </a:xfrm>
          <a:prstGeom prst="rect">
            <a:avLst/>
          </a:prstGeom>
        </p:spPr>
      </p:pic>
      <p:pic>
        <p:nvPicPr>
          <p:cNvPr id="26" name="图片 25">
            <a:extLst>
              <a:ext uri="{FF2B5EF4-FFF2-40B4-BE49-F238E27FC236}">
                <a16:creationId xmlns:a16="http://schemas.microsoft.com/office/drawing/2014/main" id="{069C0B2A-9049-4C49-B5D9-E8BE9E386965}"/>
              </a:ext>
            </a:extLst>
          </p:cNvPr>
          <p:cNvPicPr>
            <a:picLocks noChangeAspect="1"/>
          </p:cNvPicPr>
          <p:nvPr/>
        </p:nvPicPr>
        <p:blipFill>
          <a:blip r:embed="rId5"/>
          <a:stretch>
            <a:fillRect/>
          </a:stretch>
        </p:blipFill>
        <p:spPr>
          <a:xfrm>
            <a:off x="7600830" y="3497316"/>
            <a:ext cx="1371719" cy="602032"/>
          </a:xfrm>
          <a:prstGeom prst="rect">
            <a:avLst/>
          </a:prstGeom>
        </p:spPr>
      </p:pic>
    </p:spTree>
    <p:extLst>
      <p:ext uri="{BB962C8B-B14F-4D97-AF65-F5344CB8AC3E}">
        <p14:creationId xmlns:p14="http://schemas.microsoft.com/office/powerpoint/2010/main" val="182399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0624F31-998C-44D3-BAFB-ADD006D3547E}"/>
              </a:ext>
            </a:extLst>
          </p:cNvPr>
          <p:cNvPicPr>
            <a:picLocks noChangeAspect="1"/>
          </p:cNvPicPr>
          <p:nvPr/>
        </p:nvPicPr>
        <p:blipFill rotWithShape="1">
          <a:blip r:embed="rId3">
            <a:extLst>
              <a:ext uri="{28A0092B-C50C-407E-A947-70E740481C1C}">
                <a14:useLocalDpi xmlns:a14="http://schemas.microsoft.com/office/drawing/2010/main" val="0"/>
              </a:ext>
            </a:extLst>
          </a:blip>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61452" y="2867904"/>
            <a:ext cx="1886392" cy="1015663"/>
          </a:xfrm>
          <a:prstGeom prst="rect">
            <a:avLst/>
          </a:prstGeom>
          <a:noFill/>
        </p:spPr>
        <p:txBody>
          <a:bodyPr wrap="square" rtlCol="0" anchor="ctr" anchorCtr="0">
            <a:spAutoFit/>
          </a:bodyPr>
          <a:lstStyle/>
          <a:p>
            <a:pPr algn="dist"/>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谢谢</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4138250" y="5644929"/>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a:solidFill>
                  <a:srgbClr val="014723"/>
                </a:solidFill>
                <a:latin typeface="微软雅黑" panose="020B0503020204020204" pitchFamily="34" charset="-122"/>
                <a:ea typeface="微软雅黑" panose="020B0503020204020204" pitchFamily="34" charset="-122"/>
              </a:rPr>
              <a:t>：</a:t>
            </a:r>
            <a:r>
              <a:rPr lang="zh-CN" altLang="en-US" b="1" dirty="0">
                <a:solidFill>
                  <a:srgbClr val="014723"/>
                </a:solidFill>
                <a:latin typeface="微软雅黑" panose="020B0503020204020204" pitchFamily="34" charset="-122"/>
                <a:ea typeface="微软雅黑" panose="020B0503020204020204" pitchFamily="34" charset="-122"/>
              </a:rPr>
              <a:t>伍沛然</a:t>
            </a:r>
          </a:p>
        </p:txBody>
      </p:sp>
      <p:sp>
        <p:nvSpPr>
          <p:cNvPr id="14" name="TextBox 7"/>
          <p:cNvSpPr txBox="1"/>
          <p:nvPr/>
        </p:nvSpPr>
        <p:spPr>
          <a:xfrm>
            <a:off x="6889661" y="5644929"/>
            <a:ext cx="2879266"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中山大学</a:t>
            </a:r>
            <a:r>
              <a:rPr lang="en-US" altLang="zh-CN" sz="2000" b="1" dirty="0">
                <a:solidFill>
                  <a:srgbClr val="014723"/>
                </a:solidFill>
                <a:latin typeface="微软雅黑" panose="020B0503020204020204" pitchFamily="34" charset="-122"/>
                <a:ea typeface="微软雅黑" panose="020B0503020204020204" pitchFamily="34" charset="-122"/>
              </a:rPr>
              <a:t>MOOC</a:t>
            </a:r>
            <a:r>
              <a:rPr lang="zh-CN" altLang="en-US" sz="2000" b="1" dirty="0">
                <a:solidFill>
                  <a:srgbClr val="014723"/>
                </a:solidFill>
                <a:latin typeface="微软雅黑" panose="020B0503020204020204" pitchFamily="34" charset="-122"/>
                <a:ea typeface="微软雅黑" panose="020B0503020204020204" pitchFamily="34" charset="-122"/>
              </a:rPr>
              <a:t>课程组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16978"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DC754B86-73A7-4A82-964F-FD1E97816B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p:blipFill>
        <p:spPr>
          <a:xfrm>
            <a:off x="4339400" y="923192"/>
            <a:ext cx="3433000" cy="1072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18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365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41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465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15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99BF73-5C13-486C-A352-B3BA66B7A705}"/>
              </a:ext>
            </a:extLst>
          </p:cNvPr>
          <p:cNvSpPr txBox="1"/>
          <p:nvPr/>
        </p:nvSpPr>
        <p:spPr>
          <a:xfrm>
            <a:off x="853440" y="1016000"/>
            <a:ext cx="9398000" cy="2677656"/>
          </a:xfrm>
          <a:prstGeom prst="rect">
            <a:avLst/>
          </a:prstGeom>
          <a:noFill/>
        </p:spPr>
        <p:txBody>
          <a:bodyPr wrap="square" rtlCol="0">
            <a:spAutoFit/>
          </a:bodyPr>
          <a:lstStyle/>
          <a:p>
            <a:pPr marL="342900" indent="-342900">
              <a:buAutoNum type="arabicPeriod"/>
            </a:pPr>
            <a:r>
              <a:rPr lang="zh-CN" altLang="en-US" sz="2400" dirty="0"/>
              <a:t>注释： </a:t>
            </a:r>
            <a:r>
              <a:rPr lang="en-US" altLang="zh-CN" sz="2400" dirty="0"/>
              <a:t>/* …  */   </a:t>
            </a:r>
            <a:r>
              <a:rPr lang="zh-CN" altLang="en-US" sz="2400" dirty="0"/>
              <a:t>或者   用</a:t>
            </a:r>
            <a:r>
              <a:rPr lang="en-US" altLang="zh-CN" sz="2400" dirty="0"/>
              <a:t>// … </a:t>
            </a:r>
            <a:r>
              <a:rPr lang="zh-CN" altLang="en-US" sz="2400" dirty="0"/>
              <a:t>进行单行注释</a:t>
            </a:r>
            <a:endParaRPr lang="en-US" altLang="zh-CN" sz="2400" dirty="0"/>
          </a:p>
          <a:p>
            <a:pPr marL="342900" indent="-342900">
              <a:buAutoNum type="arabicPeriod"/>
            </a:pPr>
            <a:endParaRPr lang="en-US" altLang="zh-CN" sz="2400" dirty="0"/>
          </a:p>
          <a:p>
            <a:pPr marL="342900" indent="-342900">
              <a:buAutoNum type="arabicPeriod"/>
            </a:pPr>
            <a:r>
              <a:rPr lang="en-US" altLang="zh-CN" sz="2400" dirty="0"/>
              <a:t>#define N  10+20         // </a:t>
            </a:r>
            <a:r>
              <a:rPr lang="zh-CN" altLang="en-US" sz="2400" dirty="0"/>
              <a:t>将程序中的</a:t>
            </a:r>
            <a:r>
              <a:rPr lang="en-US" altLang="zh-CN" sz="2400" dirty="0"/>
              <a:t>N</a:t>
            </a:r>
            <a:r>
              <a:rPr lang="zh-CN" altLang="en-US" sz="2400" dirty="0"/>
              <a:t>替换为</a:t>
            </a:r>
            <a:r>
              <a:rPr lang="en-US" altLang="zh-CN" sz="2400" dirty="0"/>
              <a:t>10+20</a:t>
            </a:r>
          </a:p>
          <a:p>
            <a:pPr marL="342900" indent="-342900">
              <a:buAutoNum type="arabicPeriod"/>
            </a:pPr>
            <a:endParaRPr lang="en-US" altLang="zh-CN" sz="2400" dirty="0"/>
          </a:p>
          <a:p>
            <a:pPr marL="342900" indent="-342900">
              <a:buAutoNum type="arabicPeriod"/>
            </a:pPr>
            <a:r>
              <a:rPr lang="en-US" altLang="zh-CN" sz="2400" dirty="0"/>
              <a:t> .125   </a:t>
            </a:r>
            <a:r>
              <a:rPr lang="zh-CN" altLang="en-US" sz="2400" dirty="0"/>
              <a:t>和  </a:t>
            </a:r>
            <a:r>
              <a:rPr lang="en-US" altLang="zh-CN" sz="2400" dirty="0"/>
              <a:t>5. </a:t>
            </a:r>
            <a:r>
              <a:rPr lang="zh-CN" altLang="en-US" sz="2400" dirty="0"/>
              <a:t>均为合法浮点常量 等价于 </a:t>
            </a:r>
            <a:r>
              <a:rPr lang="en-US" altLang="zh-CN" sz="2400" dirty="0"/>
              <a:t>0.125 </a:t>
            </a:r>
            <a:r>
              <a:rPr lang="zh-CN" altLang="en-US" sz="2400" dirty="0"/>
              <a:t>和 </a:t>
            </a:r>
            <a:r>
              <a:rPr lang="en-US" altLang="zh-CN" sz="2400" dirty="0"/>
              <a:t>5.0</a:t>
            </a:r>
          </a:p>
          <a:p>
            <a:pPr marL="342900" indent="-342900">
              <a:buAutoNum type="arabicPeriod"/>
            </a:pPr>
            <a:endParaRPr lang="en-US" altLang="zh-CN" sz="2400" dirty="0"/>
          </a:p>
          <a:p>
            <a:pPr marL="342900" indent="-342900">
              <a:buAutoNum type="arabicPeriod"/>
            </a:pPr>
            <a:r>
              <a:rPr lang="zh-CN" altLang="en-US" sz="2400" dirty="0"/>
              <a:t>转义字符：  反斜杠 </a:t>
            </a:r>
            <a:r>
              <a:rPr lang="en-US" altLang="zh-CN" sz="2400" dirty="0"/>
              <a:t>\\    \”</a:t>
            </a:r>
            <a:r>
              <a:rPr lang="zh-CN" altLang="en-US" sz="2400" dirty="0"/>
              <a:t>     </a:t>
            </a:r>
            <a:r>
              <a:rPr lang="en-US" altLang="zh-CN" sz="2400" dirty="0"/>
              <a:t>\</a:t>
            </a:r>
            <a:r>
              <a:rPr lang="zh-CN" altLang="en-US" sz="2400" dirty="0"/>
              <a:t>‘</a:t>
            </a:r>
          </a:p>
        </p:txBody>
      </p:sp>
    </p:spTree>
    <p:extLst>
      <p:ext uri="{BB962C8B-B14F-4D97-AF65-F5344CB8AC3E}">
        <p14:creationId xmlns:p14="http://schemas.microsoft.com/office/powerpoint/2010/main" val="248710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变量是啥？</a:t>
            </a:r>
          </a:p>
        </p:txBody>
      </p:sp>
      <p:sp>
        <p:nvSpPr>
          <p:cNvPr id="55" name="学论网-www.xuelun.me"/>
          <p:cNvSpPr txBox="1"/>
          <p:nvPr/>
        </p:nvSpPr>
        <p:spPr>
          <a:xfrm>
            <a:off x="1184988" y="2456660"/>
            <a:ext cx="10207210" cy="2154436"/>
          </a:xfrm>
          <a:prstGeom prst="rect">
            <a:avLst/>
          </a:prstGeom>
          <a:noFill/>
          <a:ln>
            <a:noFill/>
          </a:ln>
        </p:spPr>
        <p:txBody>
          <a:bodyPr wrap="square" lIns="0" tIns="0" rIns="0" bIns="0" rtlCol="0">
            <a:spAutoFit/>
          </a:bodyPr>
          <a:lstStyle/>
          <a:p>
            <a:r>
              <a:rPr lang="zh-CN" altLang="en-US" sz="2800" b="1" dirty="0"/>
              <a:t>变量</a:t>
            </a:r>
            <a:r>
              <a:rPr lang="zh-CN" altLang="en-US" sz="2800" dirty="0"/>
              <a:t>是计算机语言中能</a:t>
            </a:r>
            <a:r>
              <a:rPr lang="zh-CN" altLang="en-US" sz="2800" dirty="0">
                <a:solidFill>
                  <a:srgbClr val="FF0000"/>
                </a:solidFill>
              </a:rPr>
              <a:t>储存计算结果</a:t>
            </a:r>
            <a:r>
              <a:rPr lang="zh-CN" altLang="en-US" sz="2800" dirty="0"/>
              <a:t>或能</a:t>
            </a:r>
            <a:r>
              <a:rPr lang="zh-CN" altLang="en-US" sz="2800" dirty="0">
                <a:solidFill>
                  <a:srgbClr val="FF0000"/>
                </a:solidFill>
              </a:rPr>
              <a:t>表示值</a:t>
            </a:r>
            <a:r>
              <a:rPr lang="zh-CN" altLang="en-US" sz="2800" dirty="0"/>
              <a:t>的抽象概念。</a:t>
            </a:r>
            <a:endParaRPr lang="en-US" altLang="zh-CN" sz="2800" dirty="0"/>
          </a:p>
          <a:p>
            <a:r>
              <a:rPr lang="zh-CN" altLang="en-US" sz="2800" dirty="0"/>
              <a:t>简单来说，就是程序可操作的</a:t>
            </a:r>
            <a:r>
              <a:rPr lang="zh-CN" altLang="en-US" sz="2800" b="1" dirty="0">
                <a:solidFill>
                  <a:srgbClr val="FF0000"/>
                </a:solidFill>
              </a:rPr>
              <a:t>存储区的名称</a:t>
            </a:r>
            <a:r>
              <a:rPr lang="zh-CN" altLang="en-US" sz="2800" dirty="0"/>
              <a:t>。</a:t>
            </a:r>
            <a:r>
              <a:rPr lang="en-US" altLang="zh-CN" sz="2800" dirty="0"/>
              <a:t>C </a:t>
            </a:r>
            <a:r>
              <a:rPr lang="zh-CN" altLang="en-US" sz="2800" dirty="0"/>
              <a:t>中每个变量都有特定的</a:t>
            </a:r>
            <a:r>
              <a:rPr lang="zh-CN" altLang="en-US" sz="2800" b="1" dirty="0">
                <a:solidFill>
                  <a:srgbClr val="FF0000"/>
                </a:solidFill>
              </a:rPr>
              <a:t>类型</a:t>
            </a:r>
            <a:r>
              <a:rPr lang="zh-CN" altLang="en-US" sz="2800" dirty="0"/>
              <a:t>，类型决定了变量存储的大小和布局，该范围内的值都可以存储在内存中，各种运算符可应用于变量上。</a:t>
            </a:r>
            <a:endParaRPr lang="en-US" altLang="zh-CN" sz="2800" dirty="0"/>
          </a:p>
          <a:p>
            <a:endParaRPr lang="zh-CN" altLang="en-US" sz="2800" dirty="0"/>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up)">
                                      <p:cBhvr>
                                        <p:cTn id="18" dur="3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常见基本变量类型</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6" name="图片 5">
            <a:extLst>
              <a:ext uri="{FF2B5EF4-FFF2-40B4-BE49-F238E27FC236}">
                <a16:creationId xmlns:a16="http://schemas.microsoft.com/office/drawing/2014/main" id="{BE82467F-6FC6-498C-BE08-C27DB0741866}"/>
              </a:ext>
            </a:extLst>
          </p:cNvPr>
          <p:cNvPicPr>
            <a:picLocks noChangeAspect="1"/>
          </p:cNvPicPr>
          <p:nvPr/>
        </p:nvPicPr>
        <p:blipFill>
          <a:blip r:embed="rId4"/>
          <a:stretch>
            <a:fillRect/>
          </a:stretch>
        </p:blipFill>
        <p:spPr>
          <a:xfrm>
            <a:off x="270588" y="1622674"/>
            <a:ext cx="11249640" cy="5028812"/>
          </a:xfrm>
          <a:prstGeom prst="rect">
            <a:avLst/>
          </a:prstGeom>
        </p:spPr>
      </p:pic>
    </p:spTree>
    <p:extLst>
      <p:ext uri="{BB962C8B-B14F-4D97-AF65-F5344CB8AC3E}">
        <p14:creationId xmlns:p14="http://schemas.microsoft.com/office/powerpoint/2010/main" val="3325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变量的定义</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4" name="图片 3">
            <a:extLst>
              <a:ext uri="{FF2B5EF4-FFF2-40B4-BE49-F238E27FC236}">
                <a16:creationId xmlns:a16="http://schemas.microsoft.com/office/drawing/2014/main" id="{A2885141-E16E-4101-B604-B3389F4640DA}"/>
              </a:ext>
            </a:extLst>
          </p:cNvPr>
          <p:cNvPicPr>
            <a:picLocks noChangeAspect="1"/>
          </p:cNvPicPr>
          <p:nvPr/>
        </p:nvPicPr>
        <p:blipFill>
          <a:blip r:embed="rId4"/>
          <a:stretch>
            <a:fillRect/>
          </a:stretch>
        </p:blipFill>
        <p:spPr>
          <a:xfrm>
            <a:off x="7382872" y="2867370"/>
            <a:ext cx="2987299" cy="381033"/>
          </a:xfrm>
          <a:prstGeom prst="rect">
            <a:avLst/>
          </a:prstGeom>
        </p:spPr>
      </p:pic>
      <p:pic>
        <p:nvPicPr>
          <p:cNvPr id="12" name="图片 11">
            <a:extLst>
              <a:ext uri="{FF2B5EF4-FFF2-40B4-BE49-F238E27FC236}">
                <a16:creationId xmlns:a16="http://schemas.microsoft.com/office/drawing/2014/main" id="{7FB10222-F388-458E-A47F-C4697280E674}"/>
              </a:ext>
            </a:extLst>
          </p:cNvPr>
          <p:cNvPicPr>
            <a:picLocks noChangeAspect="1"/>
          </p:cNvPicPr>
          <p:nvPr/>
        </p:nvPicPr>
        <p:blipFill>
          <a:blip r:embed="rId5"/>
          <a:stretch>
            <a:fillRect/>
          </a:stretch>
        </p:blipFill>
        <p:spPr>
          <a:xfrm>
            <a:off x="1625752" y="4609093"/>
            <a:ext cx="3337849" cy="1508891"/>
          </a:xfrm>
          <a:prstGeom prst="rect">
            <a:avLst/>
          </a:prstGeom>
        </p:spPr>
      </p:pic>
      <p:sp>
        <p:nvSpPr>
          <p:cNvPr id="3" name="文本框 2">
            <a:extLst>
              <a:ext uri="{FF2B5EF4-FFF2-40B4-BE49-F238E27FC236}">
                <a16:creationId xmlns:a16="http://schemas.microsoft.com/office/drawing/2014/main" id="{D540CE0D-7128-4B5F-BC13-2B3E34B957DF}"/>
              </a:ext>
            </a:extLst>
          </p:cNvPr>
          <p:cNvSpPr txBox="1"/>
          <p:nvPr/>
        </p:nvSpPr>
        <p:spPr>
          <a:xfrm>
            <a:off x="1455576" y="1931437"/>
            <a:ext cx="9806473" cy="2677656"/>
          </a:xfrm>
          <a:prstGeom prst="rect">
            <a:avLst/>
          </a:prstGeom>
          <a:noFill/>
        </p:spPr>
        <p:txBody>
          <a:bodyPr wrap="square" rtlCol="0">
            <a:spAutoFit/>
          </a:bodyPr>
          <a:lstStyle/>
          <a:p>
            <a:r>
              <a:rPr lang="zh-CN" altLang="en-US" sz="2800" b="0" i="0" dirty="0">
                <a:solidFill>
                  <a:srgbClr val="FF0000"/>
                </a:solidFill>
                <a:effectLst/>
                <a:latin typeface="Helvetica Neue"/>
              </a:rPr>
              <a:t>变量定义</a:t>
            </a:r>
            <a:r>
              <a:rPr lang="zh-CN" altLang="en-US" sz="2800" b="0" i="0" dirty="0">
                <a:solidFill>
                  <a:srgbClr val="333333"/>
                </a:solidFill>
                <a:effectLst/>
                <a:latin typeface="Helvetica Neue"/>
              </a:rPr>
              <a:t>就是告诉编译器</a:t>
            </a:r>
            <a:r>
              <a:rPr lang="zh-CN" altLang="en-US" sz="2800" b="1" i="0" dirty="0">
                <a:solidFill>
                  <a:srgbClr val="FF0000"/>
                </a:solidFill>
                <a:effectLst/>
                <a:latin typeface="Helvetica Neue"/>
              </a:rPr>
              <a:t>在何处创建</a:t>
            </a:r>
            <a:r>
              <a:rPr lang="zh-CN" altLang="en-US" sz="2800" b="0" i="0" dirty="0">
                <a:solidFill>
                  <a:srgbClr val="333333"/>
                </a:solidFill>
                <a:effectLst/>
                <a:latin typeface="Helvetica Neue"/>
              </a:rPr>
              <a:t>变量的存储，以及如何创建变量的存储。变量定义指定一个数据类型，并包含了该类型的一个或多个变量的</a:t>
            </a:r>
            <a:r>
              <a:rPr lang="zh-CN" altLang="en-US" sz="2800" b="0" i="0" dirty="0">
                <a:solidFill>
                  <a:srgbClr val="FF0000"/>
                </a:solidFill>
                <a:effectLst/>
                <a:latin typeface="Helvetica Neue"/>
              </a:rPr>
              <a:t>列表</a:t>
            </a:r>
            <a:r>
              <a:rPr lang="zh-CN" altLang="en-US" sz="2800" b="0" i="0" dirty="0">
                <a:solidFill>
                  <a:srgbClr val="333333"/>
                </a:solidFill>
                <a:effectLst/>
                <a:latin typeface="Helvetica Neue"/>
              </a:rPr>
              <a:t>，如右所示：</a:t>
            </a:r>
            <a:endParaRPr lang="en-US" altLang="zh-CN" sz="2800" b="0" i="0" dirty="0">
              <a:solidFill>
                <a:srgbClr val="333333"/>
              </a:solidFill>
              <a:effectLst/>
              <a:latin typeface="Helvetica Neue"/>
            </a:endParaRPr>
          </a:p>
          <a:p>
            <a:r>
              <a:rPr lang="zh-CN" altLang="en-US" sz="2800" b="0" i="0" dirty="0">
                <a:solidFill>
                  <a:srgbClr val="333333"/>
                </a:solidFill>
                <a:effectLst/>
                <a:latin typeface="Helvetica Neue"/>
              </a:rPr>
              <a:t>在这里，</a:t>
            </a:r>
            <a:r>
              <a:rPr lang="en-US" altLang="zh-CN" sz="2800" b="1" i="0" dirty="0">
                <a:solidFill>
                  <a:srgbClr val="333333"/>
                </a:solidFill>
                <a:effectLst/>
                <a:latin typeface="Helvetica Neue"/>
              </a:rPr>
              <a:t>type</a:t>
            </a:r>
            <a:r>
              <a:rPr lang="zh-CN" altLang="en-US" sz="2800" b="0" i="0" dirty="0">
                <a:solidFill>
                  <a:srgbClr val="333333"/>
                </a:solidFill>
                <a:effectLst/>
                <a:latin typeface="Helvetica Neue"/>
              </a:rPr>
              <a:t> 是一个有效的 </a:t>
            </a:r>
            <a:r>
              <a:rPr lang="en-US" altLang="zh-CN" sz="2800" b="0" i="0" dirty="0">
                <a:solidFill>
                  <a:srgbClr val="333333"/>
                </a:solidFill>
                <a:effectLst/>
                <a:latin typeface="Helvetica Neue"/>
              </a:rPr>
              <a:t>C </a:t>
            </a:r>
            <a:r>
              <a:rPr lang="zh-CN" altLang="en-US" sz="2800" b="0" i="0" dirty="0">
                <a:solidFill>
                  <a:srgbClr val="333333"/>
                </a:solidFill>
                <a:effectLst/>
                <a:latin typeface="Helvetica Neue"/>
              </a:rPr>
              <a:t>数据类型，</a:t>
            </a:r>
            <a:r>
              <a:rPr lang="en-US" altLang="zh-CN" sz="2800" b="1" i="0" dirty="0" err="1">
                <a:solidFill>
                  <a:srgbClr val="333333"/>
                </a:solidFill>
                <a:effectLst/>
                <a:latin typeface="Helvetica Neue"/>
              </a:rPr>
              <a:t>variable_list</a:t>
            </a:r>
            <a:r>
              <a:rPr lang="zh-CN" altLang="en-US" sz="2800" b="0" i="0" dirty="0">
                <a:solidFill>
                  <a:srgbClr val="333333"/>
                </a:solidFill>
                <a:effectLst/>
                <a:latin typeface="Helvetica Neue"/>
              </a:rPr>
              <a:t> 可以由一个或多个</a:t>
            </a:r>
            <a:r>
              <a:rPr lang="zh-CN" altLang="en-US" sz="2800" b="1" i="0" dirty="0">
                <a:solidFill>
                  <a:srgbClr val="FF0000"/>
                </a:solidFill>
                <a:effectLst/>
                <a:latin typeface="Helvetica Neue"/>
              </a:rPr>
              <a:t>标识符名称</a:t>
            </a:r>
            <a:r>
              <a:rPr lang="zh-CN" altLang="en-US" sz="2800" b="0" i="0" dirty="0">
                <a:solidFill>
                  <a:srgbClr val="333333"/>
                </a:solidFill>
                <a:effectLst/>
                <a:latin typeface="Helvetica Neue"/>
              </a:rPr>
              <a:t>组成，多个标识符之间</a:t>
            </a:r>
            <a:r>
              <a:rPr lang="zh-CN" altLang="en-US" sz="2800" b="0" i="0" dirty="0">
                <a:solidFill>
                  <a:srgbClr val="FF0000"/>
                </a:solidFill>
                <a:effectLst/>
                <a:latin typeface="Helvetica Neue"/>
              </a:rPr>
              <a:t>用逗号分隔</a:t>
            </a:r>
            <a:r>
              <a:rPr lang="zh-CN" altLang="en-US" sz="2800" b="0" i="0" dirty="0">
                <a:solidFill>
                  <a:srgbClr val="333333"/>
                </a:solidFill>
                <a:effectLst/>
                <a:latin typeface="Helvetica Neue"/>
              </a:rPr>
              <a:t>。下面列出几个有效的声明：</a:t>
            </a:r>
            <a:endParaRPr lang="zh-CN" altLang="en-US" sz="2800" dirty="0"/>
          </a:p>
        </p:txBody>
      </p:sp>
    </p:spTree>
    <p:extLst>
      <p:ext uri="{BB962C8B-B14F-4D97-AF65-F5344CB8AC3E}">
        <p14:creationId xmlns:p14="http://schemas.microsoft.com/office/powerpoint/2010/main" val="114239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变量的定义</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3D8FEEDE-8C98-48DD-BF21-0DE293C6121E}"/>
              </a:ext>
            </a:extLst>
          </p:cNvPr>
          <p:cNvSpPr txBox="1"/>
          <p:nvPr/>
        </p:nvSpPr>
        <p:spPr>
          <a:xfrm>
            <a:off x="1380931" y="1912776"/>
            <a:ext cx="9937102" cy="954107"/>
          </a:xfrm>
          <a:prstGeom prst="rect">
            <a:avLst/>
          </a:prstGeom>
          <a:noFill/>
        </p:spPr>
        <p:txBody>
          <a:bodyPr wrap="square" rtlCol="0">
            <a:spAutoFit/>
          </a:bodyPr>
          <a:lstStyle/>
          <a:p>
            <a:r>
              <a:rPr lang="zh-CN" altLang="en-US" sz="2800" b="0" i="0" dirty="0">
                <a:solidFill>
                  <a:srgbClr val="333333"/>
                </a:solidFill>
                <a:effectLst/>
                <a:latin typeface="Helvetica Neue"/>
              </a:rPr>
              <a:t>变量可以在声明的时候被</a:t>
            </a:r>
            <a:r>
              <a:rPr lang="zh-CN" altLang="en-US" sz="2800" b="1" i="0" dirty="0">
                <a:solidFill>
                  <a:srgbClr val="FF0000"/>
                </a:solidFill>
                <a:effectLst/>
                <a:latin typeface="Helvetica Neue"/>
              </a:rPr>
              <a:t>初始化</a:t>
            </a:r>
            <a:r>
              <a:rPr lang="zh-CN" altLang="en-US" sz="2800" b="0" i="0" dirty="0">
                <a:solidFill>
                  <a:srgbClr val="333333"/>
                </a:solidFill>
                <a:effectLst/>
                <a:latin typeface="Helvetica Neue"/>
              </a:rPr>
              <a:t>（指定一个初始值）。初始化器由一个</a:t>
            </a:r>
            <a:r>
              <a:rPr lang="zh-CN" altLang="en-US" sz="2800" b="0" i="0" dirty="0">
                <a:solidFill>
                  <a:srgbClr val="FF0000"/>
                </a:solidFill>
                <a:effectLst/>
                <a:latin typeface="Helvetica Neue"/>
              </a:rPr>
              <a:t>等号</a:t>
            </a:r>
            <a:r>
              <a:rPr lang="zh-CN" altLang="en-US" sz="2800" b="0" i="0" dirty="0">
                <a:solidFill>
                  <a:srgbClr val="333333"/>
                </a:solidFill>
                <a:effectLst/>
                <a:latin typeface="Helvetica Neue"/>
              </a:rPr>
              <a:t>，后跟一个</a:t>
            </a:r>
            <a:r>
              <a:rPr lang="zh-CN" altLang="en-US" sz="2800" b="0" i="0" dirty="0">
                <a:solidFill>
                  <a:srgbClr val="FF0000"/>
                </a:solidFill>
                <a:effectLst/>
                <a:latin typeface="Helvetica Neue"/>
              </a:rPr>
              <a:t>常量表达式</a:t>
            </a:r>
            <a:r>
              <a:rPr lang="zh-CN" altLang="en-US" sz="2800" b="0" i="0" dirty="0">
                <a:solidFill>
                  <a:srgbClr val="333333"/>
                </a:solidFill>
                <a:effectLst/>
                <a:latin typeface="Helvetica Neue"/>
              </a:rPr>
              <a:t>组成，例如：</a:t>
            </a:r>
            <a:endParaRPr lang="zh-CN" altLang="en-US" sz="2800" dirty="0"/>
          </a:p>
        </p:txBody>
      </p:sp>
      <p:pic>
        <p:nvPicPr>
          <p:cNvPr id="16" name="图片 15">
            <a:extLst>
              <a:ext uri="{FF2B5EF4-FFF2-40B4-BE49-F238E27FC236}">
                <a16:creationId xmlns:a16="http://schemas.microsoft.com/office/drawing/2014/main" id="{A436B88F-8EFF-489F-B831-9AB6D764FEDE}"/>
              </a:ext>
            </a:extLst>
          </p:cNvPr>
          <p:cNvPicPr>
            <a:picLocks noChangeAspect="1"/>
          </p:cNvPicPr>
          <p:nvPr/>
        </p:nvPicPr>
        <p:blipFill>
          <a:blip r:embed="rId4"/>
          <a:stretch>
            <a:fillRect/>
          </a:stretch>
        </p:blipFill>
        <p:spPr>
          <a:xfrm>
            <a:off x="1525254" y="2853640"/>
            <a:ext cx="8885690" cy="1150720"/>
          </a:xfrm>
          <a:prstGeom prst="rect">
            <a:avLst/>
          </a:prstGeom>
        </p:spPr>
      </p:pic>
      <p:sp>
        <p:nvSpPr>
          <p:cNvPr id="17" name="文本框 16">
            <a:extLst>
              <a:ext uri="{FF2B5EF4-FFF2-40B4-BE49-F238E27FC236}">
                <a16:creationId xmlns:a16="http://schemas.microsoft.com/office/drawing/2014/main" id="{A37AC26E-8148-4992-8A10-5C8F38C8E05E}"/>
              </a:ext>
            </a:extLst>
          </p:cNvPr>
          <p:cNvSpPr txBox="1"/>
          <p:nvPr/>
        </p:nvSpPr>
        <p:spPr>
          <a:xfrm>
            <a:off x="1380931" y="4282751"/>
            <a:ext cx="10189028" cy="523220"/>
          </a:xfrm>
          <a:prstGeom prst="rect">
            <a:avLst/>
          </a:prstGeom>
          <a:noFill/>
        </p:spPr>
        <p:txBody>
          <a:bodyPr wrap="square" rtlCol="0">
            <a:spAutoFit/>
          </a:bodyPr>
          <a:lstStyle/>
          <a:p>
            <a:r>
              <a:rPr lang="zh-CN" altLang="en-US" sz="2800" dirty="0">
                <a:latin typeface="+mn-ea"/>
              </a:rPr>
              <a:t>注意，这样对于</a:t>
            </a:r>
            <a:r>
              <a:rPr lang="en-US" altLang="zh-CN" sz="2800" dirty="0">
                <a:latin typeface="+mn-ea"/>
              </a:rPr>
              <a:t>a</a:t>
            </a:r>
            <a:r>
              <a:rPr lang="zh-CN" altLang="en-US" sz="2800" dirty="0">
                <a:latin typeface="+mn-ea"/>
              </a:rPr>
              <a:t>、</a:t>
            </a:r>
            <a:r>
              <a:rPr lang="en-US" altLang="zh-CN" sz="2800" dirty="0">
                <a:latin typeface="+mn-ea"/>
              </a:rPr>
              <a:t>b</a:t>
            </a:r>
            <a:r>
              <a:rPr lang="zh-CN" altLang="en-US" sz="2800" dirty="0">
                <a:latin typeface="+mn-ea"/>
              </a:rPr>
              <a:t>的定义及初始化是</a:t>
            </a:r>
            <a:r>
              <a:rPr lang="zh-CN" altLang="en-US" sz="2800" b="1" dirty="0">
                <a:solidFill>
                  <a:srgbClr val="FF0000"/>
                </a:solidFill>
                <a:latin typeface="+mn-ea"/>
              </a:rPr>
              <a:t>不允许</a:t>
            </a:r>
            <a:r>
              <a:rPr lang="zh-CN" altLang="en-US" sz="2800" dirty="0">
                <a:latin typeface="+mn-ea"/>
              </a:rPr>
              <a:t>的！！！</a:t>
            </a:r>
          </a:p>
        </p:txBody>
      </p:sp>
      <p:pic>
        <p:nvPicPr>
          <p:cNvPr id="19" name="图片 18">
            <a:extLst>
              <a:ext uri="{FF2B5EF4-FFF2-40B4-BE49-F238E27FC236}">
                <a16:creationId xmlns:a16="http://schemas.microsoft.com/office/drawing/2014/main" id="{93F105C9-B3C1-4A8D-9E81-4830579386E2}"/>
              </a:ext>
            </a:extLst>
          </p:cNvPr>
          <p:cNvPicPr>
            <a:picLocks noChangeAspect="1"/>
          </p:cNvPicPr>
          <p:nvPr/>
        </p:nvPicPr>
        <p:blipFill>
          <a:blip r:embed="rId5"/>
          <a:stretch>
            <a:fillRect/>
          </a:stretch>
        </p:blipFill>
        <p:spPr>
          <a:xfrm>
            <a:off x="4343099" y="4851932"/>
            <a:ext cx="2979678" cy="464860"/>
          </a:xfrm>
          <a:prstGeom prst="rect">
            <a:avLst/>
          </a:prstGeom>
        </p:spPr>
      </p:pic>
    </p:spTree>
    <p:extLst>
      <p:ext uri="{BB962C8B-B14F-4D97-AF65-F5344CB8AC3E}">
        <p14:creationId xmlns:p14="http://schemas.microsoft.com/office/powerpoint/2010/main" val="75971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变量的声明</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3D8FEEDE-8C98-48DD-BF21-0DE293C6121E}"/>
              </a:ext>
            </a:extLst>
          </p:cNvPr>
          <p:cNvSpPr txBox="1"/>
          <p:nvPr/>
        </p:nvSpPr>
        <p:spPr>
          <a:xfrm>
            <a:off x="942393" y="1730636"/>
            <a:ext cx="9937102" cy="5262979"/>
          </a:xfrm>
          <a:prstGeom prst="rect">
            <a:avLst/>
          </a:prstGeom>
          <a:noFill/>
        </p:spPr>
        <p:txBody>
          <a:bodyPr wrap="square" rtlCol="0">
            <a:spAutoFit/>
          </a:bodyPr>
          <a:lstStyle/>
          <a:p>
            <a:pPr algn="l" latinLnBrk="1"/>
            <a:r>
              <a:rPr lang="zh-CN" altLang="en-US" sz="2800" b="0" i="0" dirty="0">
                <a:solidFill>
                  <a:srgbClr val="333333"/>
                </a:solidFill>
                <a:effectLst/>
                <a:latin typeface="+mn-ea"/>
              </a:rPr>
              <a:t>变量声明向编译器保证变量以指定的类型和名称存在，这样编译器在不需要知道变量完整细节的情况下也能继续进一步的编译。</a:t>
            </a:r>
            <a:r>
              <a:rPr lang="zh-CN" altLang="en-US" sz="2800" b="1" i="0" dirty="0">
                <a:solidFill>
                  <a:srgbClr val="0070C0"/>
                </a:solidFill>
                <a:effectLst/>
                <a:latin typeface="+mn-ea"/>
              </a:rPr>
              <a:t>变量声明只在编译时有它的意义</a:t>
            </a:r>
            <a:r>
              <a:rPr lang="zh-CN" altLang="en-US" sz="2800" b="0" i="0" dirty="0">
                <a:solidFill>
                  <a:srgbClr val="333333"/>
                </a:solidFill>
                <a:effectLst/>
                <a:latin typeface="+mn-ea"/>
              </a:rPr>
              <a:t>，在程序连接时编译器需要实际的变量声明。</a:t>
            </a:r>
            <a:endParaRPr lang="en-US" altLang="zh-CN" sz="2800" b="0" i="0" dirty="0">
              <a:solidFill>
                <a:srgbClr val="333333"/>
              </a:solidFill>
              <a:effectLst/>
              <a:latin typeface="+mn-ea"/>
            </a:endParaRPr>
          </a:p>
          <a:p>
            <a:pPr algn="l" latinLnBrk="1"/>
            <a:endParaRPr lang="zh-CN" altLang="en-US" sz="2800" b="0" i="0" dirty="0">
              <a:solidFill>
                <a:srgbClr val="333333"/>
              </a:solidFill>
              <a:effectLst/>
              <a:latin typeface="+mn-ea"/>
            </a:endParaRPr>
          </a:p>
          <a:p>
            <a:pPr algn="l" latinLnBrk="1"/>
            <a:r>
              <a:rPr lang="zh-CN" altLang="en-US" sz="2800" b="0" i="0" dirty="0">
                <a:solidFill>
                  <a:srgbClr val="333333"/>
                </a:solidFill>
                <a:effectLst/>
                <a:latin typeface="+mn-ea"/>
              </a:rPr>
              <a:t>变量的声明有两种情况：</a:t>
            </a:r>
            <a:endParaRPr lang="en-US" altLang="zh-CN" sz="2800" b="0" i="0" dirty="0">
              <a:solidFill>
                <a:srgbClr val="333333"/>
              </a:solidFill>
              <a:effectLst/>
              <a:latin typeface="+mn-ea"/>
            </a:endParaRPr>
          </a:p>
          <a:p>
            <a:pPr algn="l" latinLnBrk="1"/>
            <a:r>
              <a:rPr lang="en-US" altLang="zh-CN" sz="2800" b="0" i="0" dirty="0">
                <a:solidFill>
                  <a:srgbClr val="000000"/>
                </a:solidFill>
                <a:effectLst/>
                <a:latin typeface="+mn-ea"/>
              </a:rPr>
              <a:t>  • </a:t>
            </a:r>
            <a:r>
              <a:rPr lang="zh-CN" altLang="en-US" sz="2800" b="0" i="0" dirty="0">
                <a:solidFill>
                  <a:srgbClr val="FF0000"/>
                </a:solidFill>
                <a:effectLst/>
                <a:latin typeface="+mn-ea"/>
              </a:rPr>
              <a:t>定义</a:t>
            </a:r>
            <a:r>
              <a:rPr lang="zh-CN" altLang="en-US" sz="2800" b="0" i="0" dirty="0">
                <a:solidFill>
                  <a:srgbClr val="000000"/>
                </a:solidFill>
                <a:effectLst/>
                <a:latin typeface="+mn-ea"/>
              </a:rPr>
              <a:t>：给变量</a:t>
            </a:r>
            <a:r>
              <a:rPr lang="zh-CN" altLang="en-US" sz="2800" b="1" i="0" dirty="0">
                <a:solidFill>
                  <a:srgbClr val="FF0000"/>
                </a:solidFill>
                <a:effectLst/>
                <a:latin typeface="+mn-ea"/>
              </a:rPr>
              <a:t>分配</a:t>
            </a:r>
            <a:r>
              <a:rPr lang="zh-CN" altLang="en-US" sz="2800" b="0" i="0" dirty="0">
                <a:solidFill>
                  <a:srgbClr val="000000"/>
                </a:solidFill>
                <a:effectLst/>
                <a:latin typeface="+mn-ea"/>
              </a:rPr>
              <a:t>存储空间；也叫定义声明。</a:t>
            </a:r>
            <a:br>
              <a:rPr lang="zh-CN" altLang="en-US" sz="2800" b="0" i="0" dirty="0">
                <a:solidFill>
                  <a:srgbClr val="000000"/>
                </a:solidFill>
                <a:effectLst/>
                <a:latin typeface="+mn-ea"/>
              </a:rPr>
            </a:br>
            <a:r>
              <a:rPr lang="zh-CN" altLang="en-US" sz="2800" b="0" i="0" dirty="0">
                <a:solidFill>
                  <a:srgbClr val="000000"/>
                </a:solidFill>
                <a:effectLst/>
                <a:latin typeface="+mn-ea"/>
              </a:rPr>
              <a:t>  </a:t>
            </a:r>
            <a:r>
              <a:rPr lang="en-US" altLang="zh-CN" sz="2800" b="0" i="0" dirty="0">
                <a:solidFill>
                  <a:srgbClr val="000000"/>
                </a:solidFill>
                <a:effectLst/>
                <a:latin typeface="+mn-ea"/>
              </a:rPr>
              <a:t>• </a:t>
            </a:r>
            <a:r>
              <a:rPr lang="zh-CN" altLang="en-US" sz="2800" b="0" i="0" dirty="0">
                <a:solidFill>
                  <a:srgbClr val="FF0000"/>
                </a:solidFill>
                <a:effectLst/>
                <a:latin typeface="+mn-ea"/>
              </a:rPr>
              <a:t>声明</a:t>
            </a:r>
            <a:r>
              <a:rPr lang="zh-CN" altLang="en-US" sz="2800" b="0" i="0" dirty="0">
                <a:solidFill>
                  <a:srgbClr val="000000"/>
                </a:solidFill>
                <a:effectLst/>
                <a:latin typeface="+mn-ea"/>
              </a:rPr>
              <a:t>：</a:t>
            </a:r>
            <a:r>
              <a:rPr lang="zh-CN" altLang="en-US" sz="2800" b="1" i="0" dirty="0">
                <a:solidFill>
                  <a:srgbClr val="FF0000"/>
                </a:solidFill>
                <a:effectLst/>
                <a:latin typeface="+mn-ea"/>
              </a:rPr>
              <a:t>不分配</a:t>
            </a:r>
            <a:r>
              <a:rPr lang="zh-CN" altLang="en-US" sz="2800" i="0" dirty="0">
                <a:solidFill>
                  <a:srgbClr val="014723"/>
                </a:solidFill>
                <a:effectLst/>
                <a:latin typeface="+mn-ea"/>
              </a:rPr>
              <a:t>存储空间</a:t>
            </a:r>
            <a:r>
              <a:rPr lang="zh-CN" altLang="en-US" sz="2800" b="0" i="0" dirty="0">
                <a:solidFill>
                  <a:srgbClr val="000000"/>
                </a:solidFill>
                <a:effectLst/>
                <a:latin typeface="+mn-ea"/>
              </a:rPr>
              <a:t>，因为它引用已有的变量，也</a:t>
            </a:r>
            <a:br>
              <a:rPr lang="zh-CN" altLang="en-US" sz="2800" b="0" i="0" dirty="0">
                <a:solidFill>
                  <a:srgbClr val="000000"/>
                </a:solidFill>
                <a:effectLst/>
                <a:latin typeface="+mn-ea"/>
              </a:rPr>
            </a:br>
            <a:r>
              <a:rPr lang="en-US" altLang="zh-CN" sz="2800" b="0" i="0" dirty="0">
                <a:solidFill>
                  <a:srgbClr val="000000"/>
                </a:solidFill>
                <a:effectLst/>
                <a:latin typeface="+mn-ea"/>
              </a:rPr>
              <a:t>	      </a:t>
            </a:r>
            <a:r>
              <a:rPr lang="zh-CN" altLang="en-US" sz="2800" b="0" i="0" dirty="0">
                <a:solidFill>
                  <a:srgbClr val="000000"/>
                </a:solidFill>
                <a:effectLst/>
                <a:latin typeface="+mn-ea"/>
              </a:rPr>
              <a:t>叫引用声明；使用</a:t>
            </a:r>
            <a:r>
              <a:rPr lang="zh-CN" altLang="en-US" sz="2800" b="0" i="0" dirty="0">
                <a:solidFill>
                  <a:srgbClr val="FF0000"/>
                </a:solidFill>
                <a:effectLst/>
                <a:latin typeface="+mn-ea"/>
              </a:rPr>
              <a:t>关键词</a:t>
            </a:r>
            <a:r>
              <a:rPr lang="en-US" altLang="zh-CN" sz="2800" b="1" i="0" dirty="0">
                <a:solidFill>
                  <a:srgbClr val="FF0000"/>
                </a:solidFill>
                <a:effectLst/>
                <a:latin typeface="+mn-ea"/>
              </a:rPr>
              <a:t>extern</a:t>
            </a:r>
            <a:r>
              <a:rPr lang="zh-CN" altLang="en-US" sz="2800" b="0" i="0" dirty="0">
                <a:solidFill>
                  <a:srgbClr val="000000"/>
                </a:solidFill>
                <a:effectLst/>
                <a:latin typeface="+mn-ea"/>
              </a:rPr>
              <a:t>，且</a:t>
            </a:r>
            <a:r>
              <a:rPr lang="zh-CN" altLang="en-US" sz="2800" b="1" i="0" dirty="0">
                <a:effectLst/>
                <a:latin typeface="+mn-ea"/>
              </a:rPr>
              <a:t>不进行初始化</a:t>
            </a:r>
            <a:r>
              <a:rPr lang="zh-CN" altLang="en-US" sz="2800" b="1" dirty="0">
                <a:latin typeface="+mn-ea"/>
              </a:rPr>
              <a:t> </a:t>
            </a:r>
            <a:endParaRPr lang="en-US" altLang="zh-CN" sz="2800" b="1" dirty="0">
              <a:latin typeface="+mn-ea"/>
            </a:endParaRPr>
          </a:p>
          <a:p>
            <a:pPr algn="l" latinLnBrk="1"/>
            <a:r>
              <a:rPr lang="zh-CN" altLang="en-US" sz="2800" b="0" i="0" dirty="0">
                <a:solidFill>
                  <a:srgbClr val="000000"/>
                </a:solidFill>
                <a:effectLst/>
                <a:latin typeface="+mn-ea"/>
              </a:rPr>
              <a:t>变量只能有</a:t>
            </a:r>
            <a:r>
              <a:rPr lang="zh-CN" altLang="en-US" sz="2800" b="1" i="0" dirty="0">
                <a:solidFill>
                  <a:srgbClr val="000000"/>
                </a:solidFill>
                <a:effectLst/>
                <a:latin typeface="+mn-ea"/>
              </a:rPr>
              <a:t>一次</a:t>
            </a:r>
            <a:r>
              <a:rPr lang="zh-CN" altLang="en-US" sz="2800" b="0" i="0" dirty="0">
                <a:solidFill>
                  <a:srgbClr val="000000"/>
                </a:solidFill>
                <a:effectLst/>
                <a:latin typeface="+mn-ea"/>
              </a:rPr>
              <a:t>定义</a:t>
            </a:r>
            <a:r>
              <a:rPr lang="zh-CN" altLang="en-US" sz="2800" dirty="0">
                <a:latin typeface="+mn-ea"/>
              </a:rPr>
              <a:t> </a:t>
            </a:r>
            <a:r>
              <a:rPr lang="en-US" altLang="zh-CN" sz="2800" dirty="0">
                <a:latin typeface="+mn-ea"/>
              </a:rPr>
              <a:t>,</a:t>
            </a:r>
            <a:r>
              <a:rPr lang="zh-CN" altLang="en-US" sz="2800" dirty="0">
                <a:latin typeface="+mn-ea"/>
              </a:rPr>
              <a:t>但是可以有</a:t>
            </a:r>
            <a:r>
              <a:rPr lang="zh-CN" altLang="en-US" sz="2800" b="1" dirty="0">
                <a:latin typeface="+mn-ea"/>
              </a:rPr>
              <a:t>多次</a:t>
            </a:r>
            <a:r>
              <a:rPr lang="zh-CN" altLang="en-US" sz="2800" dirty="0">
                <a:latin typeface="+mn-ea"/>
              </a:rPr>
              <a:t>声明。</a:t>
            </a:r>
            <a:br>
              <a:rPr lang="zh-CN" altLang="en-US" sz="2800" dirty="0"/>
            </a:br>
            <a:br>
              <a:rPr lang="zh-CN" altLang="en-US" sz="2800" dirty="0"/>
            </a:br>
            <a:endParaRPr lang="zh-CN" altLang="en-US" sz="2800" b="0" i="0" dirty="0">
              <a:solidFill>
                <a:srgbClr val="333333"/>
              </a:solidFill>
              <a:effectLst/>
              <a:latin typeface="Helvetica Neue"/>
            </a:endParaRPr>
          </a:p>
        </p:txBody>
      </p:sp>
    </p:spTree>
    <p:extLst>
      <p:ext uri="{BB962C8B-B14F-4D97-AF65-F5344CB8AC3E}">
        <p14:creationId xmlns:p14="http://schemas.microsoft.com/office/powerpoint/2010/main" val="16211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左值和右值</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D607944D-DAD2-4330-AFFE-4934461862B2}"/>
              </a:ext>
            </a:extLst>
          </p:cNvPr>
          <p:cNvSpPr txBox="1"/>
          <p:nvPr/>
        </p:nvSpPr>
        <p:spPr>
          <a:xfrm>
            <a:off x="425752" y="1875454"/>
            <a:ext cx="11383347" cy="4832092"/>
          </a:xfrm>
          <a:prstGeom prst="rect">
            <a:avLst/>
          </a:prstGeom>
          <a:noFill/>
        </p:spPr>
        <p:txBody>
          <a:bodyPr wrap="square" rtlCol="0">
            <a:spAutoFit/>
          </a:bodyPr>
          <a:lstStyle/>
          <a:p>
            <a:pPr algn="l" latinLnBrk="1"/>
            <a:r>
              <a:rPr lang="en-US" altLang="zh-CN" sz="2800" b="0" i="0" dirty="0">
                <a:solidFill>
                  <a:srgbClr val="333333"/>
                </a:solidFill>
                <a:effectLst/>
                <a:latin typeface="+mn-ea"/>
              </a:rPr>
              <a:t>C </a:t>
            </a:r>
            <a:r>
              <a:rPr lang="zh-CN" altLang="en-US" sz="2800" b="0" i="0" dirty="0">
                <a:solidFill>
                  <a:srgbClr val="333333"/>
                </a:solidFill>
                <a:effectLst/>
                <a:latin typeface="+mn-ea"/>
              </a:rPr>
              <a:t>中有两种类型的表达式：</a:t>
            </a:r>
          </a:p>
          <a:p>
            <a:pPr algn="l" latinLnBrk="1">
              <a:buFont typeface="+mj-lt"/>
              <a:buAutoNum type="arabicPeriod"/>
            </a:pPr>
            <a:r>
              <a:rPr lang="zh-CN" altLang="en-US" sz="2800" b="1" i="0" dirty="0">
                <a:solidFill>
                  <a:srgbClr val="333333"/>
                </a:solidFill>
                <a:effectLst/>
                <a:latin typeface="+mn-ea"/>
              </a:rPr>
              <a:t>左值（</a:t>
            </a:r>
            <a:r>
              <a:rPr lang="en-US" altLang="zh-CN" sz="2800" b="1" i="0" dirty="0" err="1">
                <a:solidFill>
                  <a:srgbClr val="333333"/>
                </a:solidFill>
                <a:effectLst/>
                <a:latin typeface="+mn-ea"/>
              </a:rPr>
              <a:t>lvalue</a:t>
            </a:r>
            <a:r>
              <a:rPr lang="zh-CN" altLang="en-US" sz="2800" b="1" i="0" dirty="0">
                <a:solidFill>
                  <a:srgbClr val="333333"/>
                </a:solidFill>
                <a:effectLst/>
                <a:latin typeface="+mn-ea"/>
              </a:rPr>
              <a:t>）：</a:t>
            </a:r>
            <a:r>
              <a:rPr lang="zh-CN" altLang="en-US" sz="2800" b="0" i="0" dirty="0">
                <a:solidFill>
                  <a:srgbClr val="FF0000"/>
                </a:solidFill>
                <a:effectLst/>
                <a:latin typeface="+mn-ea"/>
              </a:rPr>
              <a:t>指向内存位置</a:t>
            </a:r>
            <a:r>
              <a:rPr lang="zh-CN" altLang="en-US" sz="2800" b="0" i="0" dirty="0">
                <a:solidFill>
                  <a:srgbClr val="333333"/>
                </a:solidFill>
                <a:effectLst/>
                <a:latin typeface="+mn-ea"/>
              </a:rPr>
              <a:t>的表达式被称为左值（</a:t>
            </a:r>
            <a:r>
              <a:rPr lang="en-US" altLang="zh-CN" sz="2800" b="0" i="0" dirty="0" err="1">
                <a:solidFill>
                  <a:srgbClr val="333333"/>
                </a:solidFill>
                <a:effectLst/>
                <a:latin typeface="+mn-ea"/>
              </a:rPr>
              <a:t>lvalue</a:t>
            </a:r>
            <a:r>
              <a:rPr lang="zh-CN" altLang="en-US" sz="2800" b="0" i="0" dirty="0">
                <a:solidFill>
                  <a:srgbClr val="333333"/>
                </a:solidFill>
                <a:effectLst/>
                <a:latin typeface="+mn-ea"/>
              </a:rPr>
              <a:t>）表达式。左值可以出现在赋值号的左边或右边。</a:t>
            </a:r>
          </a:p>
          <a:p>
            <a:pPr algn="l" latinLnBrk="1">
              <a:buFont typeface="+mj-lt"/>
              <a:buAutoNum type="arabicPeriod"/>
            </a:pPr>
            <a:r>
              <a:rPr lang="zh-CN" altLang="en-US" sz="2800" b="1" i="0" dirty="0">
                <a:solidFill>
                  <a:srgbClr val="333333"/>
                </a:solidFill>
                <a:effectLst/>
                <a:latin typeface="+mn-ea"/>
              </a:rPr>
              <a:t>右值（</a:t>
            </a:r>
            <a:r>
              <a:rPr lang="en-US" altLang="zh-CN" sz="2800" b="1" i="0" dirty="0" err="1">
                <a:solidFill>
                  <a:srgbClr val="333333"/>
                </a:solidFill>
                <a:effectLst/>
                <a:latin typeface="+mn-ea"/>
              </a:rPr>
              <a:t>rvalue</a:t>
            </a:r>
            <a:r>
              <a:rPr lang="zh-CN" altLang="en-US" sz="2800" b="1" i="0" dirty="0">
                <a:solidFill>
                  <a:srgbClr val="333333"/>
                </a:solidFill>
                <a:effectLst/>
                <a:latin typeface="+mn-ea"/>
              </a:rPr>
              <a:t>）：</a:t>
            </a:r>
            <a:r>
              <a:rPr lang="zh-CN" altLang="en-US" sz="2800" b="0" i="0" dirty="0">
                <a:solidFill>
                  <a:srgbClr val="333333"/>
                </a:solidFill>
                <a:effectLst/>
                <a:latin typeface="+mn-ea"/>
              </a:rPr>
              <a:t>术语右值（</a:t>
            </a:r>
            <a:r>
              <a:rPr lang="en-US" altLang="zh-CN" sz="2800" b="0" i="0" dirty="0" err="1">
                <a:solidFill>
                  <a:srgbClr val="333333"/>
                </a:solidFill>
                <a:effectLst/>
                <a:latin typeface="+mn-ea"/>
              </a:rPr>
              <a:t>rvalue</a:t>
            </a:r>
            <a:r>
              <a:rPr lang="zh-CN" altLang="en-US" sz="2800" b="0" i="0" dirty="0">
                <a:solidFill>
                  <a:srgbClr val="333333"/>
                </a:solidFill>
                <a:effectLst/>
                <a:latin typeface="+mn-ea"/>
              </a:rPr>
              <a:t>）指的是存储在内存中某些地址的</a:t>
            </a:r>
            <a:r>
              <a:rPr lang="zh-CN" altLang="en-US" sz="2800" b="0" i="0" dirty="0">
                <a:solidFill>
                  <a:srgbClr val="FF0000"/>
                </a:solidFill>
                <a:effectLst/>
                <a:latin typeface="+mn-ea"/>
              </a:rPr>
              <a:t>数值</a:t>
            </a:r>
            <a:r>
              <a:rPr lang="zh-CN" altLang="en-US" sz="2800" b="0" i="0" dirty="0">
                <a:solidFill>
                  <a:srgbClr val="333333"/>
                </a:solidFill>
                <a:effectLst/>
                <a:latin typeface="+mn-ea"/>
              </a:rPr>
              <a:t>。右值是</a:t>
            </a:r>
            <a:r>
              <a:rPr lang="zh-CN" altLang="en-US" sz="2800" b="1" i="0" dirty="0">
                <a:solidFill>
                  <a:srgbClr val="FF0000"/>
                </a:solidFill>
                <a:effectLst/>
                <a:latin typeface="+mn-ea"/>
              </a:rPr>
              <a:t>不能对其进行赋值</a:t>
            </a:r>
            <a:r>
              <a:rPr lang="zh-CN" altLang="en-US" sz="2800" b="0" i="0" dirty="0">
                <a:solidFill>
                  <a:srgbClr val="333333"/>
                </a:solidFill>
                <a:effectLst/>
                <a:latin typeface="+mn-ea"/>
              </a:rPr>
              <a:t>的表达式，也就是说，右值可以出现在赋值号的右边，但不能出现在赋值号的左边。</a:t>
            </a:r>
            <a:endParaRPr lang="en-US" altLang="zh-CN" sz="2800" b="0" i="0" dirty="0">
              <a:solidFill>
                <a:srgbClr val="333333"/>
              </a:solidFill>
              <a:effectLst/>
              <a:latin typeface="+mn-ea"/>
            </a:endParaRPr>
          </a:p>
          <a:p>
            <a:pPr algn="l" latinLnBrk="1">
              <a:buFont typeface="+mj-lt"/>
              <a:buAutoNum type="arabicPeriod"/>
            </a:pPr>
            <a:endParaRPr lang="zh-CN" altLang="en-US" sz="2800" b="0" i="0" dirty="0">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333333"/>
                </a:solidFill>
                <a:effectLst/>
                <a:latin typeface="+mn-ea"/>
              </a:rPr>
              <a:t>例如</a:t>
            </a:r>
            <a:r>
              <a:rPr lang="zh-CN" altLang="en-US" sz="2800" dirty="0">
                <a:solidFill>
                  <a:srgbClr val="333333"/>
                </a:solidFill>
                <a:latin typeface="+mn-ea"/>
              </a:rPr>
              <a:t>这</a:t>
            </a:r>
            <a:r>
              <a:rPr kumimoji="0" lang="zh-CN" altLang="zh-CN" sz="2800" b="0" i="0" u="none" strike="noStrike" cap="none" normalizeH="0" baseline="0" dirty="0">
                <a:ln>
                  <a:noFill/>
                </a:ln>
                <a:solidFill>
                  <a:srgbClr val="333333"/>
                </a:solidFill>
                <a:effectLst/>
                <a:latin typeface="+mn-ea"/>
              </a:rPr>
              <a:t>是一个有效的</a:t>
            </a:r>
            <a:r>
              <a:rPr kumimoji="0" lang="zh-CN" altLang="en-US" sz="2800" b="0" i="0" u="none" strike="noStrike" cap="none" normalizeH="0" baseline="0" dirty="0">
                <a:ln>
                  <a:noFill/>
                </a:ln>
                <a:solidFill>
                  <a:srgbClr val="333333"/>
                </a:solidFill>
                <a:effectLst/>
                <a:latin typeface="+mn-ea"/>
              </a:rPr>
              <a:t>赋值</a:t>
            </a:r>
            <a:r>
              <a:rPr kumimoji="0" lang="zh-CN" altLang="zh-CN" sz="2800" b="0" i="0" u="none" strike="noStrike" cap="none" normalizeH="0" baseline="0" dirty="0">
                <a:ln>
                  <a:noFill/>
                </a:ln>
                <a:solidFill>
                  <a:srgbClr val="333333"/>
                </a:solidFill>
                <a:effectLst/>
                <a:latin typeface="+mn-ea"/>
              </a:rPr>
              <a:t>语句：</a:t>
            </a:r>
            <a:endParaRPr kumimoji="0" lang="zh-CN" altLang="zh-CN" sz="2800" b="0" i="0" u="none" strike="noStrike" cap="none" normalizeH="0" baseline="0" dirty="0">
              <a:ln>
                <a:noFill/>
              </a:ln>
              <a:solidFill>
                <a:srgbClr val="000088"/>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mn-ea"/>
              </a:rPr>
              <a:t>但是这个就不是一个有效的语句，会</a:t>
            </a:r>
            <a:r>
              <a:rPr lang="zh-CN" altLang="en-US" sz="2800" dirty="0">
                <a:solidFill>
                  <a:srgbClr val="333333"/>
                </a:solidFill>
                <a:latin typeface="+mn-ea"/>
              </a:rPr>
              <a:t>产生</a:t>
            </a:r>
            <a:r>
              <a:rPr kumimoji="0" lang="zh-CN" altLang="zh-CN" sz="2800" b="1" i="0" u="none" strike="noStrike" cap="none" normalizeH="0" baseline="0" dirty="0">
                <a:ln>
                  <a:noFill/>
                </a:ln>
                <a:solidFill>
                  <a:srgbClr val="FF0000"/>
                </a:solidFill>
                <a:effectLst/>
                <a:latin typeface="+mn-ea"/>
              </a:rPr>
              <a:t>编译错误</a:t>
            </a:r>
            <a:r>
              <a:rPr kumimoji="0" lang="zh-CN" altLang="zh-CN" sz="2800" b="0" i="0" u="none" strike="noStrike" cap="none" normalizeH="0" baseline="0" dirty="0">
                <a:ln>
                  <a:noFill/>
                </a:ln>
                <a:solidFill>
                  <a:srgbClr val="333333"/>
                </a:solidFill>
                <a:effectLst/>
                <a:latin typeface="+mn-ea"/>
              </a:rPr>
              <a:t>：</a:t>
            </a:r>
            <a:endParaRPr kumimoji="0" lang="en-US" altLang="zh-CN" sz="2800" b="0" i="0" u="none" strike="noStrike" cap="none" normalizeH="0" baseline="0" dirty="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mn-ea"/>
            </a:endParaRPr>
          </a:p>
          <a:p>
            <a:endParaRPr lang="zh-CN" altLang="en-US" sz="2800" dirty="0">
              <a:latin typeface="+mn-ea"/>
            </a:endParaRPr>
          </a:p>
        </p:txBody>
      </p:sp>
      <p:pic>
        <p:nvPicPr>
          <p:cNvPr id="13" name="图片 12">
            <a:extLst>
              <a:ext uri="{FF2B5EF4-FFF2-40B4-BE49-F238E27FC236}">
                <a16:creationId xmlns:a16="http://schemas.microsoft.com/office/drawing/2014/main" id="{574A08D5-229F-4514-8C8C-1C1453467461}"/>
              </a:ext>
            </a:extLst>
          </p:cNvPr>
          <p:cNvPicPr>
            <a:picLocks noChangeAspect="1"/>
          </p:cNvPicPr>
          <p:nvPr/>
        </p:nvPicPr>
        <p:blipFill>
          <a:blip r:embed="rId4"/>
          <a:stretch>
            <a:fillRect/>
          </a:stretch>
        </p:blipFill>
        <p:spPr>
          <a:xfrm>
            <a:off x="5405213" y="4923518"/>
            <a:ext cx="2034716" cy="419136"/>
          </a:xfrm>
          <a:prstGeom prst="rect">
            <a:avLst/>
          </a:prstGeom>
        </p:spPr>
      </p:pic>
      <p:pic>
        <p:nvPicPr>
          <p:cNvPr id="15" name="图片 14">
            <a:extLst>
              <a:ext uri="{FF2B5EF4-FFF2-40B4-BE49-F238E27FC236}">
                <a16:creationId xmlns:a16="http://schemas.microsoft.com/office/drawing/2014/main" id="{49B06545-724D-4FFB-922C-998F924326FC}"/>
              </a:ext>
            </a:extLst>
          </p:cNvPr>
          <p:cNvPicPr>
            <a:picLocks noChangeAspect="1"/>
          </p:cNvPicPr>
          <p:nvPr/>
        </p:nvPicPr>
        <p:blipFill>
          <a:blip r:embed="rId5"/>
          <a:stretch>
            <a:fillRect/>
          </a:stretch>
        </p:blipFill>
        <p:spPr>
          <a:xfrm>
            <a:off x="8549724" y="5372863"/>
            <a:ext cx="1661304" cy="403895"/>
          </a:xfrm>
          <a:prstGeom prst="rect">
            <a:avLst/>
          </a:prstGeom>
        </p:spPr>
      </p:pic>
    </p:spTree>
    <p:extLst>
      <p:ext uri="{BB962C8B-B14F-4D97-AF65-F5344CB8AC3E}">
        <p14:creationId xmlns:p14="http://schemas.microsoft.com/office/powerpoint/2010/main" val="314637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常量</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文本框 2">
            <a:extLst>
              <a:ext uri="{FF2B5EF4-FFF2-40B4-BE49-F238E27FC236}">
                <a16:creationId xmlns:a16="http://schemas.microsoft.com/office/drawing/2014/main" id="{2655ADDA-FE6E-4261-ACC6-F2F2252D24D5}"/>
              </a:ext>
            </a:extLst>
          </p:cNvPr>
          <p:cNvSpPr txBox="1"/>
          <p:nvPr/>
        </p:nvSpPr>
        <p:spPr>
          <a:xfrm>
            <a:off x="261258" y="1856792"/>
            <a:ext cx="11635273" cy="3539430"/>
          </a:xfrm>
          <a:prstGeom prst="rect">
            <a:avLst/>
          </a:prstGeom>
          <a:noFill/>
        </p:spPr>
        <p:txBody>
          <a:bodyPr wrap="square" rtlCol="0">
            <a:spAutoFit/>
          </a:bodyPr>
          <a:lstStyle/>
          <a:p>
            <a:pPr algn="l" latinLnBrk="1"/>
            <a:r>
              <a:rPr lang="zh-CN" altLang="en-US" sz="2800" b="0" i="0" dirty="0">
                <a:solidFill>
                  <a:srgbClr val="333333"/>
                </a:solidFill>
                <a:effectLst/>
                <a:latin typeface="Helvetica Neue"/>
              </a:rPr>
              <a:t>常量是固定值，在程序执行期间不会改变。这些固定的值，又叫做</a:t>
            </a:r>
            <a:r>
              <a:rPr lang="zh-CN" altLang="en-US" sz="2800" b="1" i="0" dirty="0">
                <a:solidFill>
                  <a:srgbClr val="333333"/>
                </a:solidFill>
                <a:effectLst/>
                <a:latin typeface="Helvetica Neue"/>
              </a:rPr>
              <a:t>字面量</a:t>
            </a:r>
            <a:r>
              <a:rPr lang="zh-CN" altLang="en-US" sz="2800" b="0" i="0" dirty="0">
                <a:solidFill>
                  <a:srgbClr val="333333"/>
                </a:solidFill>
                <a:effectLst/>
                <a:latin typeface="Helvetica Neue"/>
              </a:rPr>
              <a:t>。</a:t>
            </a:r>
          </a:p>
          <a:p>
            <a:pPr algn="l" latinLnBrk="1"/>
            <a:r>
              <a:rPr lang="zh-CN" altLang="en-US" sz="2800" b="0" i="0" dirty="0">
                <a:solidFill>
                  <a:srgbClr val="333333"/>
                </a:solidFill>
                <a:effectLst/>
                <a:latin typeface="Helvetica Neue"/>
              </a:rPr>
              <a:t>常量可以是任何的基本数据类型，比如整数常量、浮点常量、字符常量，或字符串字面值，也有枚举常量。</a:t>
            </a:r>
            <a:endParaRPr lang="en-US" altLang="zh-CN" sz="2800" b="0" i="0" dirty="0">
              <a:solidFill>
                <a:srgbClr val="333333"/>
              </a:solidFill>
              <a:effectLst/>
              <a:latin typeface="Helvetica Neue"/>
            </a:endParaRPr>
          </a:p>
          <a:p>
            <a:pPr algn="l" latinLnBrk="1"/>
            <a:endParaRPr lang="zh-CN" altLang="en-US" sz="2800" b="0" i="0" dirty="0">
              <a:solidFill>
                <a:srgbClr val="333333"/>
              </a:solidFill>
              <a:effectLst/>
              <a:latin typeface="Helvetica Neue"/>
            </a:endParaRPr>
          </a:p>
          <a:p>
            <a:pPr algn="l" latinLnBrk="1"/>
            <a:r>
              <a:rPr lang="zh-CN" altLang="en-US" sz="2800" b="1" i="0" dirty="0">
                <a:solidFill>
                  <a:srgbClr val="333333"/>
                </a:solidFill>
                <a:effectLst/>
                <a:latin typeface="Helvetica Neue"/>
              </a:rPr>
              <a:t>常量</a:t>
            </a:r>
            <a:r>
              <a:rPr lang="zh-CN" altLang="en-US" sz="2800" b="0" i="0" dirty="0">
                <a:solidFill>
                  <a:srgbClr val="333333"/>
                </a:solidFill>
                <a:effectLst/>
                <a:latin typeface="Helvetica Neue"/>
              </a:rPr>
              <a:t>就像是常规的变量，只不过常量的值</a:t>
            </a:r>
            <a:r>
              <a:rPr lang="zh-CN" altLang="en-US" sz="2800" b="0" i="0" dirty="0">
                <a:solidFill>
                  <a:srgbClr val="FF0000"/>
                </a:solidFill>
                <a:effectLst/>
                <a:latin typeface="Helvetica Neue"/>
              </a:rPr>
              <a:t>在定义后不能进行修改</a:t>
            </a:r>
            <a:r>
              <a:rPr lang="zh-CN" altLang="en-US" sz="2800" b="0" i="0" dirty="0">
                <a:solidFill>
                  <a:srgbClr val="333333"/>
                </a:solidFill>
                <a:effectLst/>
                <a:latin typeface="Helvetica Neue"/>
              </a:rPr>
              <a:t>。</a:t>
            </a:r>
            <a:endParaRPr lang="en-US" altLang="zh-CN" sz="2800" b="0" i="0" dirty="0">
              <a:solidFill>
                <a:srgbClr val="333333"/>
              </a:solidFill>
              <a:effectLst/>
              <a:latin typeface="Helvetica Neue"/>
            </a:endParaRPr>
          </a:p>
          <a:p>
            <a:pPr algn="l" latinLnBrk="1"/>
            <a:endParaRPr lang="en-US" altLang="zh-CN" sz="2800" b="0" i="0" dirty="0">
              <a:solidFill>
                <a:srgbClr val="333333"/>
              </a:solidFill>
              <a:effectLst/>
              <a:latin typeface="Helvetica Neue"/>
            </a:endParaRPr>
          </a:p>
          <a:p>
            <a:pPr algn="l" latinLnBrk="1"/>
            <a:r>
              <a:rPr lang="zh-CN" altLang="en-US" sz="2800" dirty="0">
                <a:solidFill>
                  <a:srgbClr val="333333"/>
                </a:solidFill>
                <a:latin typeface="Helvetica Neue"/>
              </a:rPr>
              <a:t>常见的常量类型包括整数常量，浮点常量，字符</a:t>
            </a:r>
            <a:r>
              <a:rPr lang="en-US" altLang="zh-CN" sz="2800" dirty="0">
                <a:solidFill>
                  <a:srgbClr val="333333"/>
                </a:solidFill>
                <a:latin typeface="Helvetica Neue"/>
              </a:rPr>
              <a:t>(</a:t>
            </a:r>
            <a:r>
              <a:rPr lang="zh-CN" altLang="en-US" sz="2800" dirty="0">
                <a:solidFill>
                  <a:srgbClr val="333333"/>
                </a:solidFill>
                <a:latin typeface="Helvetica Neue"/>
              </a:rPr>
              <a:t>串</a:t>
            </a:r>
            <a:r>
              <a:rPr lang="en-US" altLang="zh-CN" sz="2800" dirty="0">
                <a:solidFill>
                  <a:srgbClr val="333333"/>
                </a:solidFill>
                <a:latin typeface="Helvetica Neue"/>
              </a:rPr>
              <a:t>)</a:t>
            </a:r>
            <a:r>
              <a:rPr lang="zh-CN" altLang="en-US" sz="2800" dirty="0">
                <a:solidFill>
                  <a:srgbClr val="333333"/>
                </a:solidFill>
                <a:latin typeface="Helvetica Neue"/>
              </a:rPr>
              <a:t>常量等。</a:t>
            </a:r>
            <a:endParaRPr lang="zh-CN" altLang="en-US" sz="2800" b="0" i="0" dirty="0">
              <a:solidFill>
                <a:srgbClr val="333333"/>
              </a:solidFill>
              <a:effectLst/>
              <a:latin typeface="Helvetica Neue"/>
            </a:endParaRPr>
          </a:p>
          <a:p>
            <a:endParaRPr lang="zh-CN" altLang="en-US" sz="2800" dirty="0"/>
          </a:p>
        </p:txBody>
      </p:sp>
    </p:spTree>
    <p:extLst>
      <p:ext uri="{BB962C8B-B14F-4D97-AF65-F5344CB8AC3E}">
        <p14:creationId xmlns:p14="http://schemas.microsoft.com/office/powerpoint/2010/main" val="193809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1" grpId="0" bldLvl="0" animBg="1"/>
    </p:bldLst>
  </p:timing>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1843</Words>
  <Application>Microsoft Office PowerPoint</Application>
  <PresentationFormat>宽屏</PresentationFormat>
  <Paragraphs>240</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-apple-system</vt:lpstr>
      <vt:lpstr>Helvetica Neue</vt:lpstr>
      <vt:lpstr>Impact MT Std</vt:lpstr>
      <vt:lpstr>PingFang SC</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Administrator</cp:lastModifiedBy>
  <cp:revision>310</cp:revision>
  <dcterms:created xsi:type="dcterms:W3CDTF">2016-11-24T09:20:00Z</dcterms:created>
  <dcterms:modified xsi:type="dcterms:W3CDTF">2021-10-08T10:59:50Z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7E38F6AF0AEB4547AE4ACB4243E3DBEC</vt:lpwstr>
  </property>
</Properties>
</file>