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93" r:id="rId2"/>
    <p:sldId id="258" r:id="rId3"/>
    <p:sldId id="292" r:id="rId4"/>
    <p:sldId id="294" r:id="rId5"/>
    <p:sldId id="295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297" r:id="rId20"/>
    <p:sldId id="311" r:id="rId21"/>
    <p:sldId id="312" r:id="rId22"/>
    <p:sldId id="25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4723"/>
    <a:srgbClr val="FF5D5D"/>
    <a:srgbClr val="C00000"/>
    <a:srgbClr val="CC3300"/>
    <a:srgbClr val="3A6695"/>
    <a:srgbClr val="9CC5FD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5780" autoAdjust="0"/>
  </p:normalViewPr>
  <p:slideViewPr>
    <p:cSldViewPr snapToGrid="0">
      <p:cViewPr>
        <p:scale>
          <a:sx n="75" d="100"/>
          <a:sy n="75" d="100"/>
        </p:scale>
        <p:origin x="188" y="-3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2021/10/10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698206" y="2867904"/>
            <a:ext cx="2795587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138249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主讲人：伍沛然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9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关系运算符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7154376" cy="48013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小于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不小于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大于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不大于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改变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 *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    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a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小于或等于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808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b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大于或等于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81944" y="2858377"/>
            <a:ext cx="3983813" cy="2558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不小于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小于或等于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大于或等于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90758" y="1920815"/>
            <a:ext cx="103846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什么是位运算？位运算符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作用于位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（比特），并逐位执行操作。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^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的真值表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如下所示：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3"/>
          <p:cNvGraphicFramePr>
            <a:graphicFrameLocks noGrp="1"/>
          </p:cNvGraphicFramePr>
          <p:nvPr/>
        </p:nvGraphicFramePr>
        <p:xfrm>
          <a:off x="1825522" y="3294733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&amp; 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| q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 ^ q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0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1648" y="2605351"/>
            <a:ext cx="4751204" cy="3046988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 =   0011 1100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B =   0000 1101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-----------------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A&amp;B = 0000 1100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A|B = 0011 1101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A^B = 0011 0001</a:t>
            </a:r>
          </a:p>
          <a:p>
            <a:pPr algn="l" latinLnBrk="1"/>
            <a:r>
              <a:rPr lang="pt-BR" altLang="zh-CN" sz="2400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~A  = 1100 0011</a:t>
            </a:r>
          </a:p>
          <a:p>
            <a:endParaRPr lang="zh-CN" altLang="en-US" sz="24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889943" y="3563523"/>
            <a:ext cx="5090232" cy="711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假设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 60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，且 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13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，现在以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格式表示，它们如左所示。</a:t>
            </a:r>
            <a:endParaRPr lang="zh-CN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980426"/>
              </p:ext>
            </p:extLst>
          </p:nvPr>
        </p:nvGraphicFramePr>
        <p:xfrm>
          <a:off x="1731043" y="2700101"/>
          <a:ext cx="8127999" cy="346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4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1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操作，按二进制位进行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&amp;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运算符，按二进制位进行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|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0011 1101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运算符，按二进制位进行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异或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^ B)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49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0011 0001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 latinLnBrk="1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运算符，按二进制位进行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取反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"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运算。运算规则：</a:t>
                      </a:r>
                    </a:p>
                    <a:p>
                      <a:pPr fontAlgn="t"/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=-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r>
                        <a:rPr lang="zh-CN" altLang="en-US" sz="140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=-</a:t>
                      </a:r>
                      <a:r>
                        <a:rPr lang="en-US" altLang="zh-CN" sz="1400" dirty="0">
                          <a:solidFill>
                            <a:srgbClr val="006666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en-US" altLang="zh-CN" sz="1400" dirty="0">
                          <a:solidFill>
                            <a:srgbClr val="6666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4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(~A )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-61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1100 0011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，一个有符号二进制数的补码形式。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二进制左移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运算符。将一个运算对象的各二进制位全部左移若干位（左边的二进制位丢弃，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右边补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&lt;&lt; 2 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240</a:t>
                      </a:r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1111 0000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二进制右移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运算符。将一个数的各二进制位全部右移若干位，正数左补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zh-CN" altLang="en-US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负数左补</a:t>
                      </a:r>
                      <a:r>
                        <a:rPr lang="en-US" altLang="zh-CN" sz="1400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，右边丢弃。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&gt;&gt; 2 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将得到 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，即为 </a:t>
                      </a:r>
                      <a:r>
                        <a:rPr lang="en-US" altLang="zh-CN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0000 1111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位运算符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2" y="1736901"/>
            <a:ext cx="6083717" cy="5078313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60 = 0011 1100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13 = 0000 1101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12 = 0000 1100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61 = 0011 1101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^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49 = 0011 0001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~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/*-61 = 1100 0011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240 = 1111 0000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&gt;&gt;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15 = 0000 1111 */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351960" y="2716705"/>
            <a:ext cx="4513797" cy="286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49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240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rial Unicode MS"/>
                <a:ea typeface="Menlo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Arial Unicode MS"/>
                <a:ea typeface="Menlo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Menlo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Arial Unicode MS"/>
                <a:ea typeface="Menlo"/>
              </a:rPr>
              <a:t>15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Menl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赋值运算符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745284"/>
              </p:ext>
            </p:extLst>
          </p:nvPr>
        </p:nvGraphicFramePr>
        <p:xfrm>
          <a:off x="640731" y="1854801"/>
          <a:ext cx="11025489" cy="44527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5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461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简单的赋值运算符，把右边操作数的值赋给左边操作数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A + B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将把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+ B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的值赋给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加且赋值运算符，把右边操作数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加上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左边操作数的结果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+=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+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减且赋值运算符，把左边操作数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减去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-=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-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乘且赋值运算符，把右边操作数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乘以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*=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*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除且赋值运算符，把左边操作数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除以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右边操作数的结果赋值给左边操作数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/=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/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%=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求模且赋值运算符，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求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两个操作数的</a:t>
                      </a:r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赋值给左边操作数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%= A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相当于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% A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左移且赋值运算符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&lt;&lt;= 2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&lt;&lt;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&gt;&gt;=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右移且赋值运算符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&gt;&gt;= 2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&gt;&gt;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按位与且赋值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&amp;=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&amp;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按位异或且赋值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^= 2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^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1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按位或且赋值</a:t>
                      </a:r>
                      <a:r>
                        <a:rPr lang="zh-CN" altLang="en-US" sz="1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|= 2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等同于 </a:t>
                      </a:r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 = C | 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赋值运算符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4322" y="1595021"/>
            <a:ext cx="5387762" cy="52629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2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+=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-=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*=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/=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%=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%%=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&lt;&lt;=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&lt;&lt;=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&gt;&gt;=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8 - &gt;&gt;=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9 - &amp;=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^=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10 - ^=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|= </a:t>
            </a:r>
            <a:r>
              <a:rPr lang="en-US" altLang="zh-CN" sz="12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11 - |=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运算符实例，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 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%d</a:t>
            </a:r>
            <a:r>
              <a:rPr lang="en-US" altLang="zh-CN" sz="12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2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2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2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2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98820" y="2133121"/>
            <a:ext cx="6083717" cy="378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%=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&lt;&lt;=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&gt;&gt;=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&amp;=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^=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|=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运算符实例，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089077"/>
              </p:ext>
            </p:extLst>
          </p:nvPr>
        </p:nvGraphicFramePr>
        <p:xfrm>
          <a:off x="1608471" y="2733040"/>
          <a:ext cx="8975057" cy="243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947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16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sz="2400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变量的大小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sizeof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(a)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将返回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，其中 </a:t>
                      </a:r>
                      <a:r>
                        <a:rPr 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是整数。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</a:t>
                      </a:r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变量的地址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&amp;a; 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将给出变量的实际地址。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指向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一个变量。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a; </a:t>
                      </a:r>
                      <a:r>
                        <a:rPr lang="zh-CN" altLang="en-US" sz="24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将指向一个变量。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X: Y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条件表达式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如果条件为真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则值为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: </a:t>
                      </a:r>
                      <a:r>
                        <a:rPr lang="zh-CN" altLang="en-US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否则值为 </a:t>
                      </a:r>
                      <a:r>
                        <a:rPr lang="en-US" altLang="zh-CN" sz="24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其他运算符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42423" y="1583845"/>
            <a:ext cx="6480026" cy="5262979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short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变量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的大小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= %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lu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/* &amp;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* 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‘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’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现在包含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‘a’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的地址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zh-CN" sz="16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*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三元运算符实例 *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6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6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6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6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6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195731" y="2433277"/>
            <a:ext cx="4591115" cy="317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的大小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ptr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zh-CN" altLang="zh-CN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运算符优先级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69539" y="2186121"/>
            <a:ext cx="1038464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运算符的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优先级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确定表达式中项的组合。这会影响到一个表达式如何计算。某些运算符比其他运算符有更高的优先级，例如，乘除运算符具有比加减运算符更高的优先级。</a:t>
            </a:r>
            <a:endParaRPr lang="en-US" altLang="zh-CN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endParaRPr lang="zh-CN" altLang="en-US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例如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= 7 + 3 * 2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，在这里，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被赋值为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，而不是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，因为运算符 * 具有比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更高的优先级，所以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首先计算乘法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3*2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，然后再加上 </a:t>
            </a:r>
            <a:r>
              <a:rPr lang="en-US" altLang="zh-CN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endParaRPr lang="zh-CN" altLang="en-US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latinLnBrk="1"/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      下表将按运算符优先级从高到低列出各个运算符，具有较高优先级的运算符出现在表格的上面，具有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较低优先级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的运算符出现</a:t>
            </a:r>
            <a:r>
              <a:rPr lang="zh-CN" altLang="en-US" sz="2400" b="1" i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在表格的下面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。在表达式中，较高优先级的运算符会优先被计算。</a:t>
            </a: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C33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5586904" y="945644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7" name="圆角矩形 6"/>
          <p:cNvSpPr/>
          <p:nvPr/>
        </p:nvSpPr>
        <p:spPr>
          <a:xfrm>
            <a:off x="5602964" y="3864916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8" name="圆角矩形 7"/>
          <p:cNvSpPr/>
          <p:nvPr/>
        </p:nvSpPr>
        <p:spPr>
          <a:xfrm>
            <a:off x="5602964" y="1681521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9" name="圆角矩形 8"/>
          <p:cNvSpPr/>
          <p:nvPr/>
        </p:nvSpPr>
        <p:spPr>
          <a:xfrm>
            <a:off x="5602964" y="24151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59" name="圆角矩形 58"/>
          <p:cNvSpPr/>
          <p:nvPr/>
        </p:nvSpPr>
        <p:spPr>
          <a:xfrm>
            <a:off x="6691804" y="945644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</a:t>
            </a:r>
          </a:p>
        </p:txBody>
      </p:sp>
      <p:sp>
        <p:nvSpPr>
          <p:cNvPr id="61" name="圆角矩形 60"/>
          <p:cNvSpPr/>
          <p:nvPr/>
        </p:nvSpPr>
        <p:spPr>
          <a:xfrm>
            <a:off x="6707864" y="3864916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赋值运算符</a:t>
            </a:r>
          </a:p>
        </p:txBody>
      </p:sp>
      <p:sp>
        <p:nvSpPr>
          <p:cNvPr id="62" name="圆角矩形 61"/>
          <p:cNvSpPr/>
          <p:nvPr/>
        </p:nvSpPr>
        <p:spPr>
          <a:xfrm>
            <a:off x="6707864" y="1681521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逻辑运算符</a:t>
            </a:r>
          </a:p>
        </p:txBody>
      </p:sp>
      <p:sp>
        <p:nvSpPr>
          <p:cNvPr id="63" name="圆角矩形 62"/>
          <p:cNvSpPr/>
          <p:nvPr/>
        </p:nvSpPr>
        <p:spPr>
          <a:xfrm>
            <a:off x="6707864" y="2415102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关系运算符</a:t>
            </a:r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16" name="圆角矩形 8"/>
          <p:cNvSpPr/>
          <p:nvPr/>
        </p:nvSpPr>
        <p:spPr>
          <a:xfrm>
            <a:off x="5602964" y="3148683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18" name="圆角矩形 62"/>
          <p:cNvSpPr/>
          <p:nvPr/>
        </p:nvSpPr>
        <p:spPr>
          <a:xfrm>
            <a:off x="6707864" y="3148683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位运算符</a:t>
            </a:r>
          </a:p>
        </p:txBody>
      </p:sp>
      <p:sp>
        <p:nvSpPr>
          <p:cNvPr id="21" name="圆角矩形 8"/>
          <p:cNvSpPr/>
          <p:nvPr/>
        </p:nvSpPr>
        <p:spPr>
          <a:xfrm>
            <a:off x="5602964" y="45830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06</a:t>
            </a:r>
            <a:endParaRPr lang="zh-CN" altLang="en-US" b="1" dirty="0"/>
          </a:p>
        </p:txBody>
      </p:sp>
      <p:sp>
        <p:nvSpPr>
          <p:cNvPr id="22" name="圆角矩形 62"/>
          <p:cNvSpPr/>
          <p:nvPr/>
        </p:nvSpPr>
        <p:spPr>
          <a:xfrm>
            <a:off x="6707864" y="4583027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其他运算符</a:t>
            </a:r>
          </a:p>
        </p:txBody>
      </p:sp>
      <p:sp>
        <p:nvSpPr>
          <p:cNvPr id="23" name="圆角矩形 8"/>
          <p:cNvSpPr/>
          <p:nvPr/>
        </p:nvSpPr>
        <p:spPr>
          <a:xfrm>
            <a:off x="5628259" y="5347130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07</a:t>
            </a:r>
            <a:endParaRPr lang="zh-CN" altLang="en-US" b="1" dirty="0"/>
          </a:p>
        </p:txBody>
      </p:sp>
      <p:sp>
        <p:nvSpPr>
          <p:cNvPr id="24" name="圆角矩形 62"/>
          <p:cNvSpPr/>
          <p:nvPr/>
        </p:nvSpPr>
        <p:spPr>
          <a:xfrm>
            <a:off x="6733159" y="5347130"/>
            <a:ext cx="3476556" cy="577144"/>
          </a:xfrm>
          <a:prstGeom prst="roundRect">
            <a:avLst>
              <a:gd name="adj" fmla="val 50000"/>
            </a:avLst>
          </a:prstGeom>
          <a:solidFill>
            <a:srgbClr val="0147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运算符优先级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533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533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0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5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0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" presetClass="entr" presetSubtype="2" decel="533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" grpId="0" animBg="1"/>
      <p:bldP spid="5" grpId="0" animBg="1"/>
      <p:bldP spid="7" grpId="0" animBg="1"/>
      <p:bldP spid="8" grpId="0" animBg="1"/>
      <p:bldP spid="9" grpId="0" animBg="1"/>
      <p:bldP spid="59" grpId="0" animBg="1"/>
      <p:bldP spid="61" grpId="0" animBg="1"/>
      <p:bldP spid="62" grpId="0" animBg="1"/>
      <p:bldP spid="63" grpId="0" animBg="1"/>
      <p:bldP spid="64" grpId="0"/>
      <p:bldP spid="65" grpId="0"/>
      <p:bldP spid="16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10" y="-152872"/>
            <a:ext cx="2508327" cy="1146352"/>
          </a:xfrm>
          <a:prstGeom prst="rect">
            <a:avLst/>
          </a:prstGeom>
        </p:spPr>
      </p:pic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681552"/>
              </p:ext>
            </p:extLst>
          </p:nvPr>
        </p:nvGraphicFramePr>
        <p:xfrm>
          <a:off x="3274060" y="231140"/>
          <a:ext cx="8127999" cy="639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类别 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 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结合性 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后缀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 [] -&gt; . ++ - - 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一元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- ! ~ ++ - - (type)* &amp; sizeof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乘除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 </a:t>
                      </a:r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 %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加减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+ -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移位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&lt;&lt; &gt;&gt;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关系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 &lt;= &gt; &gt;=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 !=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位异或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^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AND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 </a:t>
                      </a:r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OR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条件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?: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赋值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 += -= *= /= %=&gt;&gt;= &lt;&lt;= &amp;= ^= |=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从右到左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逗号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从左到右 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运算符优先级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6364040" cy="48013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( 30 * 15 ) / 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(a + b) * c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(30 * 15 ) / 5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((a + b) * c)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(30) * (15/5)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(a + b) * (c / d)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pt-BR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20 + (150/5)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a + (b * c) / d </a:t>
            </a:r>
            <a:r>
              <a:rPr lang="zh-CN" altLang="pt-BR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pt-BR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pt-BR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pt-BR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pt-BR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pt-BR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pt-BR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025717" y="3024322"/>
            <a:ext cx="4636299" cy="1942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b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b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d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/>
        </p:nvSpPr>
        <p:spPr>
          <a:xfrm>
            <a:off x="4138250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主讲人：伍沛然</a:t>
            </a:r>
          </a:p>
        </p:txBody>
      </p:sp>
      <p:sp>
        <p:nvSpPr>
          <p:cNvPr id="14" name="TextBox 7"/>
          <p:cNvSpPr txBox="1"/>
          <p:nvPr/>
        </p:nvSpPr>
        <p:spPr>
          <a:xfrm>
            <a:off x="6889661" y="5644929"/>
            <a:ext cx="2879266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</a:t>
            </a:r>
            <a:r>
              <a:rPr lang="en-US" altLang="zh-CN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MOOC</a:t>
            </a:r>
            <a:r>
              <a:rPr lang="zh-CN" altLang="en-US" sz="2000" b="1" dirty="0">
                <a:solidFill>
                  <a:srgbClr val="01472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课程组</a:t>
            </a:r>
            <a:endParaRPr lang="zh-CN" altLang="en-US" sz="2000" dirty="0">
              <a:solidFill>
                <a:srgbClr val="01472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7"/>
          <p:cNvSpPr>
            <a:spLocks noChangeAspect="1" noEditPoints="1"/>
          </p:cNvSpPr>
          <p:nvPr/>
        </p:nvSpPr>
        <p:spPr bwMode="auto">
          <a:xfrm>
            <a:off x="3416978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Freeform 8"/>
          <p:cNvSpPr>
            <a:spLocks noChangeAspect="1" noEditPoints="1"/>
          </p:cNvSpPr>
          <p:nvPr/>
        </p:nvSpPr>
        <p:spPr bwMode="auto">
          <a:xfrm>
            <a:off x="6438230" y="5611848"/>
            <a:ext cx="464288" cy="466246"/>
          </a:xfrm>
          <a:custGeom>
            <a:avLst/>
            <a:gdLst>
              <a:gd name="T0" fmla="*/ 422 w 422"/>
              <a:gd name="T1" fmla="*/ 211 h 422"/>
              <a:gd name="T2" fmla="*/ 0 w 422"/>
              <a:gd name="T3" fmla="*/ 211 h 422"/>
              <a:gd name="T4" fmla="*/ 340 w 422"/>
              <a:gd name="T5" fmla="*/ 117 h 422"/>
              <a:gd name="T6" fmla="*/ 345 w 422"/>
              <a:gd name="T7" fmla="*/ 123 h 422"/>
              <a:gd name="T8" fmla="*/ 344 w 422"/>
              <a:gd name="T9" fmla="*/ 226 h 422"/>
              <a:gd name="T10" fmla="*/ 340 w 422"/>
              <a:gd name="T11" fmla="*/ 227 h 422"/>
              <a:gd name="T12" fmla="*/ 217 w 422"/>
              <a:gd name="T13" fmla="*/ 226 h 422"/>
              <a:gd name="T14" fmla="*/ 215 w 422"/>
              <a:gd name="T15" fmla="*/ 222 h 422"/>
              <a:gd name="T16" fmla="*/ 286 w 422"/>
              <a:gd name="T17" fmla="*/ 164 h 422"/>
              <a:gd name="T18" fmla="*/ 215 w 422"/>
              <a:gd name="T19" fmla="*/ 171 h 422"/>
              <a:gd name="T20" fmla="*/ 217 w 422"/>
              <a:gd name="T21" fmla="*/ 119 h 422"/>
              <a:gd name="T22" fmla="*/ 220 w 422"/>
              <a:gd name="T23" fmla="*/ 117 h 422"/>
              <a:gd name="T24" fmla="*/ 220 w 422"/>
              <a:gd name="T25" fmla="*/ 96 h 422"/>
              <a:gd name="T26" fmla="*/ 202 w 422"/>
              <a:gd name="T27" fmla="*/ 104 h 422"/>
              <a:gd name="T28" fmla="*/ 194 w 422"/>
              <a:gd name="T29" fmla="*/ 174 h 422"/>
              <a:gd name="T30" fmla="*/ 186 w 422"/>
              <a:gd name="T31" fmla="*/ 166 h 422"/>
              <a:gd name="T32" fmla="*/ 137 w 422"/>
              <a:gd name="T33" fmla="*/ 151 h 422"/>
              <a:gd name="T34" fmla="*/ 54 w 422"/>
              <a:gd name="T35" fmla="*/ 173 h 422"/>
              <a:gd name="T36" fmla="*/ 77 w 422"/>
              <a:gd name="T37" fmla="*/ 243 h 422"/>
              <a:gd name="T38" fmla="*/ 81 w 422"/>
              <a:gd name="T39" fmla="*/ 192 h 422"/>
              <a:gd name="T40" fmla="*/ 81 w 422"/>
              <a:gd name="T41" fmla="*/ 256 h 422"/>
              <a:gd name="T42" fmla="*/ 106 w 422"/>
              <a:gd name="T43" fmla="*/ 350 h 422"/>
              <a:gd name="T44" fmla="*/ 112 w 422"/>
              <a:gd name="T45" fmla="*/ 272 h 422"/>
              <a:gd name="T46" fmla="*/ 137 w 422"/>
              <a:gd name="T47" fmla="*/ 350 h 422"/>
              <a:gd name="T48" fmla="*/ 137 w 422"/>
              <a:gd name="T49" fmla="*/ 256 h 422"/>
              <a:gd name="T50" fmla="*/ 137 w 422"/>
              <a:gd name="T51" fmla="*/ 192 h 422"/>
              <a:gd name="T52" fmla="*/ 162 w 422"/>
              <a:gd name="T53" fmla="*/ 192 h 422"/>
              <a:gd name="T54" fmla="*/ 186 w 422"/>
              <a:gd name="T55" fmla="*/ 185 h 422"/>
              <a:gd name="T56" fmla="*/ 194 w 422"/>
              <a:gd name="T57" fmla="*/ 222 h 422"/>
              <a:gd name="T58" fmla="*/ 202 w 422"/>
              <a:gd name="T59" fmla="*/ 240 h 422"/>
              <a:gd name="T60" fmla="*/ 220 w 422"/>
              <a:gd name="T61" fmla="*/ 248 h 422"/>
              <a:gd name="T62" fmla="*/ 359 w 422"/>
              <a:gd name="T63" fmla="*/ 240 h 422"/>
              <a:gd name="T64" fmla="*/ 366 w 422"/>
              <a:gd name="T65" fmla="*/ 222 h 422"/>
              <a:gd name="T66" fmla="*/ 359 w 422"/>
              <a:gd name="T67" fmla="*/ 104 h 422"/>
              <a:gd name="T68" fmla="*/ 220 w 422"/>
              <a:gd name="T69" fmla="*/ 96 h 422"/>
              <a:gd name="T70" fmla="*/ 344 w 422"/>
              <a:gd name="T71" fmla="*/ 277 h 422"/>
              <a:gd name="T72" fmla="*/ 346 w 422"/>
              <a:gd name="T73" fmla="*/ 351 h 422"/>
              <a:gd name="T74" fmla="*/ 298 w 422"/>
              <a:gd name="T75" fmla="*/ 277 h 422"/>
              <a:gd name="T76" fmla="*/ 250 w 422"/>
              <a:gd name="T77" fmla="*/ 351 h 422"/>
              <a:gd name="T78" fmla="*/ 244 w 422"/>
              <a:gd name="T79" fmla="*/ 277 h 422"/>
              <a:gd name="T80" fmla="*/ 221 w 422"/>
              <a:gd name="T81" fmla="*/ 254 h 422"/>
              <a:gd name="T82" fmla="*/ 109 w 422"/>
              <a:gd name="T83" fmla="*/ 75 h 422"/>
              <a:gd name="T84" fmla="*/ 109 w 422"/>
              <a:gd name="T85" fmla="*/ 146 h 422"/>
              <a:gd name="T86" fmla="*/ 109 w 422"/>
              <a:gd name="T87" fmla="*/ 75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22" h="422">
                <a:moveTo>
                  <a:pt x="211" y="0"/>
                </a:moveTo>
                <a:cubicBezTo>
                  <a:pt x="327" y="0"/>
                  <a:pt x="422" y="94"/>
                  <a:pt x="422" y="211"/>
                </a:cubicBezTo>
                <a:cubicBezTo>
                  <a:pt x="422" y="327"/>
                  <a:pt x="327" y="422"/>
                  <a:pt x="211" y="422"/>
                </a:cubicBezTo>
                <a:cubicBezTo>
                  <a:pt x="94" y="422"/>
                  <a:pt x="0" y="327"/>
                  <a:pt x="0" y="211"/>
                </a:cubicBezTo>
                <a:cubicBezTo>
                  <a:pt x="0" y="94"/>
                  <a:pt x="94" y="0"/>
                  <a:pt x="211" y="0"/>
                </a:cubicBezTo>
                <a:close/>
                <a:moveTo>
                  <a:pt x="340" y="117"/>
                </a:moveTo>
                <a:cubicBezTo>
                  <a:pt x="341" y="117"/>
                  <a:pt x="343" y="118"/>
                  <a:pt x="344" y="119"/>
                </a:cubicBezTo>
                <a:cubicBezTo>
                  <a:pt x="345" y="120"/>
                  <a:pt x="345" y="121"/>
                  <a:pt x="345" y="123"/>
                </a:cubicBezTo>
                <a:lnTo>
                  <a:pt x="345" y="222"/>
                </a:lnTo>
                <a:cubicBezTo>
                  <a:pt x="345" y="223"/>
                  <a:pt x="345" y="225"/>
                  <a:pt x="344" y="226"/>
                </a:cubicBezTo>
                <a:lnTo>
                  <a:pt x="344" y="226"/>
                </a:lnTo>
                <a:cubicBezTo>
                  <a:pt x="343" y="227"/>
                  <a:pt x="341" y="227"/>
                  <a:pt x="340" y="227"/>
                </a:cubicBezTo>
                <a:lnTo>
                  <a:pt x="220" y="227"/>
                </a:lnTo>
                <a:cubicBezTo>
                  <a:pt x="219" y="227"/>
                  <a:pt x="218" y="227"/>
                  <a:pt x="217" y="226"/>
                </a:cubicBezTo>
                <a:lnTo>
                  <a:pt x="217" y="226"/>
                </a:lnTo>
                <a:cubicBezTo>
                  <a:pt x="216" y="225"/>
                  <a:pt x="215" y="223"/>
                  <a:pt x="215" y="222"/>
                </a:cubicBezTo>
                <a:lnTo>
                  <a:pt x="215" y="179"/>
                </a:lnTo>
                <a:lnTo>
                  <a:pt x="286" y="164"/>
                </a:lnTo>
                <a:lnTo>
                  <a:pt x="286" y="162"/>
                </a:lnTo>
                <a:lnTo>
                  <a:pt x="215" y="171"/>
                </a:lnTo>
                <a:lnTo>
                  <a:pt x="215" y="123"/>
                </a:lnTo>
                <a:cubicBezTo>
                  <a:pt x="215" y="121"/>
                  <a:pt x="216" y="120"/>
                  <a:pt x="217" y="119"/>
                </a:cubicBezTo>
                <a:lnTo>
                  <a:pt x="217" y="119"/>
                </a:lnTo>
                <a:cubicBezTo>
                  <a:pt x="218" y="118"/>
                  <a:pt x="219" y="117"/>
                  <a:pt x="220" y="117"/>
                </a:cubicBezTo>
                <a:lnTo>
                  <a:pt x="340" y="117"/>
                </a:lnTo>
                <a:close/>
                <a:moveTo>
                  <a:pt x="220" y="96"/>
                </a:moveTo>
                <a:cubicBezTo>
                  <a:pt x="213" y="96"/>
                  <a:pt x="206" y="99"/>
                  <a:pt x="202" y="104"/>
                </a:cubicBezTo>
                <a:lnTo>
                  <a:pt x="202" y="104"/>
                </a:lnTo>
                <a:cubicBezTo>
                  <a:pt x="197" y="109"/>
                  <a:pt x="194" y="115"/>
                  <a:pt x="194" y="123"/>
                </a:cubicBezTo>
                <a:lnTo>
                  <a:pt x="194" y="174"/>
                </a:lnTo>
                <a:lnTo>
                  <a:pt x="186" y="175"/>
                </a:lnTo>
                <a:lnTo>
                  <a:pt x="186" y="166"/>
                </a:lnTo>
                <a:lnTo>
                  <a:pt x="162" y="166"/>
                </a:lnTo>
                <a:lnTo>
                  <a:pt x="137" y="151"/>
                </a:lnTo>
                <a:lnTo>
                  <a:pt x="77" y="151"/>
                </a:lnTo>
                <a:cubicBezTo>
                  <a:pt x="64" y="151"/>
                  <a:pt x="54" y="161"/>
                  <a:pt x="54" y="173"/>
                </a:cubicBezTo>
                <a:lnTo>
                  <a:pt x="54" y="243"/>
                </a:lnTo>
                <a:lnTo>
                  <a:pt x="77" y="243"/>
                </a:lnTo>
                <a:lnTo>
                  <a:pt x="77" y="192"/>
                </a:lnTo>
                <a:lnTo>
                  <a:pt x="81" y="192"/>
                </a:lnTo>
                <a:lnTo>
                  <a:pt x="81" y="243"/>
                </a:lnTo>
                <a:lnTo>
                  <a:pt x="81" y="256"/>
                </a:lnTo>
                <a:lnTo>
                  <a:pt x="81" y="350"/>
                </a:lnTo>
                <a:lnTo>
                  <a:pt x="106" y="350"/>
                </a:lnTo>
                <a:lnTo>
                  <a:pt x="106" y="272"/>
                </a:lnTo>
                <a:lnTo>
                  <a:pt x="112" y="272"/>
                </a:lnTo>
                <a:lnTo>
                  <a:pt x="112" y="350"/>
                </a:lnTo>
                <a:lnTo>
                  <a:pt x="137" y="350"/>
                </a:lnTo>
                <a:lnTo>
                  <a:pt x="137" y="336"/>
                </a:lnTo>
                <a:lnTo>
                  <a:pt x="137" y="256"/>
                </a:lnTo>
                <a:lnTo>
                  <a:pt x="137" y="243"/>
                </a:lnTo>
                <a:lnTo>
                  <a:pt x="137" y="192"/>
                </a:lnTo>
                <a:lnTo>
                  <a:pt x="137" y="177"/>
                </a:lnTo>
                <a:lnTo>
                  <a:pt x="162" y="192"/>
                </a:lnTo>
                <a:lnTo>
                  <a:pt x="186" y="192"/>
                </a:lnTo>
                <a:lnTo>
                  <a:pt x="186" y="185"/>
                </a:lnTo>
                <a:lnTo>
                  <a:pt x="194" y="184"/>
                </a:lnTo>
                <a:lnTo>
                  <a:pt x="194" y="222"/>
                </a:lnTo>
                <a:cubicBezTo>
                  <a:pt x="194" y="229"/>
                  <a:pt x="197" y="236"/>
                  <a:pt x="202" y="240"/>
                </a:cubicBezTo>
                <a:lnTo>
                  <a:pt x="202" y="240"/>
                </a:lnTo>
                <a:lnTo>
                  <a:pt x="202" y="241"/>
                </a:lnTo>
                <a:cubicBezTo>
                  <a:pt x="207" y="245"/>
                  <a:pt x="213" y="248"/>
                  <a:pt x="220" y="248"/>
                </a:cubicBezTo>
                <a:lnTo>
                  <a:pt x="340" y="248"/>
                </a:lnTo>
                <a:cubicBezTo>
                  <a:pt x="347" y="248"/>
                  <a:pt x="354" y="245"/>
                  <a:pt x="359" y="240"/>
                </a:cubicBezTo>
                <a:lnTo>
                  <a:pt x="359" y="241"/>
                </a:lnTo>
                <a:cubicBezTo>
                  <a:pt x="363" y="236"/>
                  <a:pt x="366" y="229"/>
                  <a:pt x="366" y="222"/>
                </a:cubicBezTo>
                <a:lnTo>
                  <a:pt x="366" y="123"/>
                </a:lnTo>
                <a:cubicBezTo>
                  <a:pt x="366" y="115"/>
                  <a:pt x="363" y="109"/>
                  <a:pt x="359" y="104"/>
                </a:cubicBezTo>
                <a:cubicBezTo>
                  <a:pt x="354" y="99"/>
                  <a:pt x="347" y="96"/>
                  <a:pt x="340" y="96"/>
                </a:cubicBezTo>
                <a:lnTo>
                  <a:pt x="220" y="96"/>
                </a:lnTo>
                <a:close/>
                <a:moveTo>
                  <a:pt x="344" y="254"/>
                </a:moveTo>
                <a:lnTo>
                  <a:pt x="344" y="277"/>
                </a:lnTo>
                <a:lnTo>
                  <a:pt x="325" y="277"/>
                </a:lnTo>
                <a:lnTo>
                  <a:pt x="346" y="351"/>
                </a:lnTo>
                <a:lnTo>
                  <a:pt x="319" y="351"/>
                </a:lnTo>
                <a:lnTo>
                  <a:pt x="298" y="277"/>
                </a:lnTo>
                <a:lnTo>
                  <a:pt x="271" y="277"/>
                </a:lnTo>
                <a:lnTo>
                  <a:pt x="250" y="351"/>
                </a:lnTo>
                <a:lnTo>
                  <a:pt x="223" y="351"/>
                </a:lnTo>
                <a:lnTo>
                  <a:pt x="244" y="277"/>
                </a:lnTo>
                <a:lnTo>
                  <a:pt x="221" y="277"/>
                </a:lnTo>
                <a:lnTo>
                  <a:pt x="221" y="254"/>
                </a:lnTo>
                <a:lnTo>
                  <a:pt x="344" y="254"/>
                </a:lnTo>
                <a:close/>
                <a:moveTo>
                  <a:pt x="109" y="75"/>
                </a:moveTo>
                <a:cubicBezTo>
                  <a:pt x="129" y="75"/>
                  <a:pt x="145" y="91"/>
                  <a:pt x="145" y="111"/>
                </a:cubicBezTo>
                <a:cubicBezTo>
                  <a:pt x="145" y="130"/>
                  <a:pt x="129" y="146"/>
                  <a:pt x="109" y="146"/>
                </a:cubicBezTo>
                <a:cubicBezTo>
                  <a:pt x="90" y="146"/>
                  <a:pt x="74" y="130"/>
                  <a:pt x="74" y="111"/>
                </a:cubicBezTo>
                <a:cubicBezTo>
                  <a:pt x="74" y="91"/>
                  <a:pt x="90" y="75"/>
                  <a:pt x="109" y="75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endParaRPr lang="zh-CN" altLang="en-US" sz="28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850"/>
                            </p:stCondLst>
                            <p:childTnLst>
                              <p:par>
                                <p:cTn id="1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6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1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65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1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5" grpId="0"/>
      <p:bldP spid="16" grpId="0"/>
      <p:bldP spid="13" grpId="0"/>
      <p:bldP spid="14" grpId="0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从运算到运算符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03678" y="2072217"/>
            <a:ext cx="1038464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 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运算在数学上是一种行为，</a:t>
            </a:r>
            <a:r>
              <a:rPr lang="zh-CN" altLang="en-US" sz="2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通过已知量的可能的组合获得新的量。运算的本质是集合之间的映射。而运算符就是反映运算类型的符号。</a:t>
            </a:r>
            <a:endParaRPr lang="en-US" altLang="zh-CN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例如，算术中的加法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+ 3 = 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，这里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是结果，而加号“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+”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表明这是一个加法运算。这是一个常见的二元运算，本质上是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A×B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形式的映射。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语言内置了丰富的运算符，我们大致将其分为以下六类：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关系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运算符、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84022"/>
              </p:ext>
            </p:extLst>
          </p:nvPr>
        </p:nvGraphicFramePr>
        <p:xfrm>
          <a:off x="1731043" y="2700101"/>
          <a:ext cx="88946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53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+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把两个操作数相加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+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30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-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从第一个操作数中减去第二个操作数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-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-10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effectLst/>
                        </a:rPr>
                        <a:t>*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</a:rPr>
                        <a:t>把两个操作数相乘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 * B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200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/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</a:rPr>
                        <a:t>分子除以分母（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分为整数除法与浮点除法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 / A </a:t>
                      </a:r>
                      <a:r>
                        <a:rPr lang="zh-CN" altLang="en-US">
                          <a:effectLst/>
                        </a:rPr>
                        <a:t>将得到 </a:t>
                      </a:r>
                      <a:r>
                        <a:rPr lang="en-US" altLang="zh-CN">
                          <a:effectLst/>
                        </a:rPr>
                        <a:t>2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%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取模</a:t>
                      </a:r>
                      <a:r>
                        <a:rPr lang="zh-CN" altLang="en-US" dirty="0">
                          <a:effectLst/>
                        </a:rPr>
                        <a:t>运算符，整除后的余数（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</a:rPr>
                        <a:t>常与整数除法联用</a:t>
                      </a:r>
                      <a:r>
                        <a:rPr lang="zh-CN" altLang="en-US" dirty="0">
                          <a:effectLst/>
                        </a:rPr>
                        <a:t>）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 % A </a:t>
                      </a:r>
                      <a:r>
                        <a:rPr lang="zh-CN" altLang="en-US" dirty="0">
                          <a:effectLst/>
                        </a:rPr>
                        <a:t>将得到 </a:t>
                      </a:r>
                      <a:r>
                        <a:rPr lang="en-US" altLang="zh-CN" dirty="0">
                          <a:effectLst/>
                        </a:rPr>
                        <a:t>0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</a:rPr>
                        <a:t>++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自增</a:t>
                      </a:r>
                      <a:r>
                        <a:rPr lang="zh-CN" altLang="en-US" dirty="0">
                          <a:effectLst/>
                        </a:rPr>
                        <a:t>运算符，整数值增加 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A++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altLang="zh-CN" dirty="0">
                          <a:effectLst/>
                        </a:rPr>
                        <a:t>++A</a:t>
                      </a:r>
                      <a:r>
                        <a:rPr lang="zh-CN" altLang="en-US" dirty="0">
                          <a:effectLst/>
                        </a:rPr>
                        <a:t>将得到 </a:t>
                      </a:r>
                      <a:r>
                        <a:rPr lang="en-US" altLang="zh-CN" dirty="0">
                          <a:effectLst/>
                        </a:rPr>
                        <a:t>11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--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</a:rPr>
                        <a:t>自减</a:t>
                      </a:r>
                      <a:r>
                        <a:rPr lang="zh-CN" altLang="en-US" dirty="0">
                          <a:effectLst/>
                        </a:rPr>
                        <a:t>运算符，整数值减少 </a:t>
                      </a:r>
                      <a:r>
                        <a:rPr lang="en-US" altLang="zh-CN" dirty="0">
                          <a:effectLst/>
                        </a:rPr>
                        <a:t>1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A--  </a:t>
                      </a:r>
                      <a:r>
                        <a:rPr lang="zh-CN" altLang="en-US" dirty="0">
                          <a:effectLst/>
                        </a:rPr>
                        <a:t>或 </a:t>
                      </a:r>
                      <a:r>
                        <a:rPr lang="en-US" altLang="zh-CN" dirty="0">
                          <a:effectLst/>
                        </a:rPr>
                        <a:t>--A </a:t>
                      </a:r>
                      <a:r>
                        <a:rPr lang="zh-CN" altLang="en-US" dirty="0">
                          <a:effectLst/>
                        </a:rPr>
                        <a:t>将得到 </a:t>
                      </a:r>
                      <a:r>
                        <a:rPr lang="en-US" altLang="zh-CN" dirty="0">
                          <a:effectLst/>
                        </a:rPr>
                        <a:t>9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算术运算符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26243" y="1736901"/>
            <a:ext cx="6653524" cy="4801314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++;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赋值后再加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--;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赋值后再减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c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21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为 </a:t>
            </a:r>
            <a:r>
              <a:rPr lang="en-US" altLang="zh-CN" b="0" i="0" dirty="0">
                <a:solidFill>
                  <a:srgbClr val="AA55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zh-CN" altLang="en-US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c </a:t>
            </a:r>
            <a:r>
              <a:rPr lang="zh-CN" altLang="en-US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517379" y="2755647"/>
            <a:ext cx="4178364" cy="286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++A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和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A++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的区别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80293" y="1715325"/>
            <a:ext cx="4751204" cy="5093702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3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zh-CN" altLang="en-US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++;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先赋值后运算：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altLang="zh-CN" sz="13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--;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先运算后赋值：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++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5 -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6 -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endParaRPr lang="en-US" altLang="zh-CN" sz="1300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3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--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7 - c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3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8 - a </a:t>
            </a:r>
            <a:r>
              <a:rPr lang="zh-CN" altLang="en-US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的值是 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altLang="zh-CN" sz="13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13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3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3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3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3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13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6262453" y="2280680"/>
            <a:ext cx="5160387" cy="360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例子演示了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a++ 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++a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的区别（难点）</a:t>
            </a:r>
            <a:r>
              <a:rPr lang="zh-CN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先赋值后运算：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先运算后赋值：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c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a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的值是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4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逻辑运算符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，则：（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代表真，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代表假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343645"/>
              </p:ext>
            </p:extLst>
          </p:nvPr>
        </p:nvGraphicFramePr>
        <p:xfrm>
          <a:off x="1731043" y="2700101"/>
          <a:ext cx="8127999" cy="2451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&amp;&amp;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逻辑与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运算符。如果两个操作数都非零，则条件为真。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&amp;&amp;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||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逻辑或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运算符。如果两个操作数中有任意一个非零，则条件为真。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||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称为</a:t>
                      </a:r>
                      <a:r>
                        <a:rPr lang="zh-CN" altLang="en-US" b="1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逻辑非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运算符。用来逆转操作数的逻辑状态。如果条件为真则逻辑非运算符将使其为假。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!(A &amp;&amp; B)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1361B87F-0FC6-42F0-A528-EEB4C5D7972D}"/>
              </a:ext>
            </a:extLst>
          </p:cNvPr>
          <p:cNvSpPr txBox="1"/>
          <p:nvPr/>
        </p:nvSpPr>
        <p:spPr>
          <a:xfrm>
            <a:off x="425752" y="5564366"/>
            <a:ext cx="6324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注意：在逻辑运算中，任何非</a:t>
            </a:r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b="1" dirty="0">
                <a:solidFill>
                  <a:srgbClr val="FF0000"/>
                </a:solidFill>
              </a:rPr>
              <a:t>值都代表真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逻辑运算符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例子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12041" y="1906508"/>
            <a:ext cx="7356972" cy="4401205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2000" b="0" i="0" dirty="0" err="1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1 -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||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2 -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改变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和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的值 *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zh-CN" altLang="en-US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2000" b="0" i="0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2000" b="0" i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3 -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条件为假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 </a:t>
            </a:r>
          </a:p>
          <a:p>
            <a:r>
              <a:rPr lang="en-US" altLang="zh-CN" sz="2000" dirty="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20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!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altLang="zh-CN" sz="2000" b="0" i="0" dirty="0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 err="1">
                <a:solidFill>
                  <a:srgbClr val="0055AA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Line 4 - </a:t>
            </a:r>
            <a:r>
              <a:rPr lang="zh-CN" altLang="en-US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条件为真</a:t>
            </a:r>
            <a:r>
              <a:rPr lang="en-US" altLang="zh-CN" sz="2000" b="0" i="0" dirty="0">
                <a:solidFill>
                  <a:srgbClr val="000080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altLang="zh-CN" sz="2000" b="0" i="0" dirty="0">
                <a:solidFill>
                  <a:srgbClr val="AA111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2000" b="0" i="0" dirty="0">
                <a:solidFill>
                  <a:srgbClr val="8B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20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; </a:t>
            </a:r>
            <a:endParaRPr lang="en-US" altLang="zh-CN" sz="2000" dirty="0">
              <a:solidFill>
                <a:srgbClr val="80800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0" i="0" dirty="0">
                <a:solidFill>
                  <a:srgbClr val="808000"/>
                </a:solidFill>
                <a:effectLst/>
                <a:latin typeface="Consolas" panose="020B0609020204030204" pitchFamily="49" charset="0"/>
              </a:rPr>
              <a:t>}</a:t>
            </a:r>
            <a:endParaRPr lang="zh-CN" alt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7843622" y="2674040"/>
            <a:ext cx="3993003" cy="2866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7610" rIns="91440" bIns="4761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语言当中，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所有非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的数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都会代表真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也就是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而</a:t>
            </a:r>
            <a:r>
              <a:rPr lang="en-US" altLang="zh-CN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0 </a:t>
            </a:r>
            <a:r>
              <a:rPr lang="zh-CN" altLang="en-US" sz="20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代表是假。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kumimoji="0" lang="zh-CN" altLang="en-US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左侧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的代码被编译和执行时，它会产生下列结果：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660066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条件为真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kumimoji="0" lang="en-US" altLang="zh-CN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426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研究背景</a:t>
            </a:r>
          </a:p>
        </p:txBody>
      </p:sp>
      <p:sp>
        <p:nvSpPr>
          <p:cNvPr id="51" name="学论网-矩形 1"/>
          <p:cNvSpPr/>
          <p:nvPr/>
        </p:nvSpPr>
        <p:spPr>
          <a:xfrm>
            <a:off x="0" y="791845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关系运算符</a:t>
            </a: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10" y="-274792"/>
            <a:ext cx="2508327" cy="114635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5752" y="1774008"/>
            <a:ext cx="103846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，变量 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的值为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545829"/>
              </p:ext>
            </p:extLst>
          </p:nvPr>
        </p:nvGraphicFramePr>
        <p:xfrm>
          <a:off x="1738417" y="2569413"/>
          <a:ext cx="8127999" cy="398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30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13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运算符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11430" marR="11430" marT="11430" marB="1143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dirty="0">
                          <a:solidFill>
                            <a:srgbClr val="FFFFFF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实例</a:t>
                      </a:r>
                    </a:p>
                  </a:txBody>
                  <a:tcPr marL="11430" marR="11430" marT="11430" marB="114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两个操作数的值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是否相等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，如果相等则条件为真。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==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!=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检查两个操作数的值是否相等，如果不相等则条件为真。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!=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是否大于右操作数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检查左操作数的值是否小于右操作数的值，如果是则条件为真。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&gt;=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是否大于或等于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&gt;= B) </a:t>
                      </a:r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为假。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&lt;=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zh-CN" altLang="en-US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检查左操作数的值是否小于或等于右操作数的值，如果是则条件为真。</a:t>
                      </a:r>
                    </a:p>
                  </a:txBody>
                  <a:tcPr marL="19050" marR="19050" marT="26670" marB="2667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(A &lt;= B) </a:t>
                      </a:r>
                      <a:r>
                        <a:rPr lang="zh-CN" altLang="en-US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为真。</a:t>
                      </a:r>
                    </a:p>
                  </a:txBody>
                  <a:tcPr marL="19050" marR="19050" marT="26670" marB="2667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51" grpId="0" bldLvl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4206</Words>
  <Application>Microsoft Office PowerPoint</Application>
  <PresentationFormat>宽屏</PresentationFormat>
  <Paragraphs>558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 Unicode MS</vt:lpstr>
      <vt:lpstr>Impact MT Std</vt:lpstr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Peiran Wu</cp:lastModifiedBy>
  <cp:revision>204</cp:revision>
  <dcterms:created xsi:type="dcterms:W3CDTF">2016-11-24T09:20:00Z</dcterms:created>
  <dcterms:modified xsi:type="dcterms:W3CDTF">2021-10-10T14:57:10Z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DE0C867DB9D4427D991D9DE803E4B6E9</vt:lpwstr>
  </property>
</Properties>
</file>