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60" r:id="rId4"/>
    <p:sldId id="261" r:id="rId5"/>
    <p:sldId id="264" r:id="rId6"/>
    <p:sldId id="262" r:id="rId7"/>
    <p:sldId id="263" r:id="rId8"/>
    <p:sldId id="265" r:id="rId9"/>
    <p:sldId id="266" r:id="rId10"/>
    <p:sldId id="267" r:id="rId11"/>
    <p:sldId id="270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723"/>
    <a:srgbClr val="FF5D5D"/>
    <a:srgbClr val="C00000"/>
    <a:srgbClr val="CC3300"/>
    <a:srgbClr val="3A6695"/>
    <a:srgbClr val="9CC5FD"/>
    <a:srgbClr val="134263"/>
    <a:srgbClr val="1E2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780" autoAdjust="0"/>
  </p:normalViewPr>
  <p:slideViewPr>
    <p:cSldViewPr snapToGrid="0">
      <p:cViewPr varScale="1">
        <p:scale>
          <a:sx n="60" d="100"/>
          <a:sy n="60" d="100"/>
        </p:scale>
        <p:origin x="52" y="200"/>
      </p:cViewPr>
      <p:guideLst>
        <p:guide orient="horz" pos="2160"/>
        <p:guide pos="3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36CA-A6C4-4358-AF93-5CCBD70D248C}" type="datetimeFigureOut">
              <a:rPr lang="zh-CN" altLang="en-US" smtClean="0"/>
              <a:t>2021/10/12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23683" y="2729511"/>
            <a:ext cx="97446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0700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中山大学计算机学院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3928699" y="5644929"/>
            <a:ext cx="1979981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主讲人：伍沛然</a:t>
            </a:r>
            <a:endParaRPr lang="en-US" altLang="zh-CN" b="1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6925942" y="5644929"/>
            <a:ext cx="2806700" cy="397510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</a:t>
            </a:r>
            <a:r>
              <a:rPr lang="en-US" altLang="zh-CN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工作组</a:t>
            </a: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3416978" y="5611849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8"/>
          <p:cNvSpPr>
            <a:spLocks noChangeAspect="1" noEditPoints="1"/>
          </p:cNvSpPr>
          <p:nvPr/>
        </p:nvSpPr>
        <p:spPr bwMode="auto">
          <a:xfrm>
            <a:off x="6438230" y="5611848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49"/>
                            </p:stCondLst>
                            <p:childTnLst>
                              <p:par>
                                <p:cTn id="1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849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3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849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349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  <p:bldP spid="13" grpId="0"/>
      <p:bldP spid="14" grpId="0"/>
      <p:bldP spid="11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-18415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for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循环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学论网-www.xuelun.me"/>
          <p:cNvSpPr txBox="1"/>
          <p:nvPr/>
        </p:nvSpPr>
        <p:spPr>
          <a:xfrm>
            <a:off x="5859145" y="1681480"/>
            <a:ext cx="5605145" cy="49860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设置初始条件，只执行一次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，可以为零个、一个或多个变量设置初始值。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循环条件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表达式，根据表达式的真假来决定是否继续执行循环。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循环的调整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，如使循环变量增加，它是执行完循环体后才进行的。</a:t>
            </a:r>
          </a:p>
        </p:txBody>
      </p:sp>
      <p:sp>
        <p:nvSpPr>
          <p:cNvPr id="3" name="学论网-矩形 1"/>
          <p:cNvSpPr/>
          <p:nvPr/>
        </p:nvSpPr>
        <p:spPr>
          <a:xfrm>
            <a:off x="75565" y="2323465"/>
            <a:ext cx="5596890" cy="2879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for(</a:t>
            </a:r>
            <a:r>
              <a:rPr lang="zh-CN" altLang="en-US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表达式</a:t>
            </a:r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1</a:t>
            </a:r>
            <a:r>
              <a:rPr lang="zh-CN" altLang="en-US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；表达式</a:t>
            </a:r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2</a:t>
            </a:r>
            <a:r>
              <a:rPr lang="zh-CN" altLang="en-US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；表达式</a:t>
            </a:r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3</a:t>
            </a:r>
            <a:r>
              <a:rPr lang="zh-CN" altLang="en-US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）</a:t>
            </a:r>
            <a:endParaRPr lang="en-US" altLang="zh-CN" sz="28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{</a:t>
            </a:r>
          </a:p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</a:t>
            </a:r>
            <a:r>
              <a:rPr lang="zh-CN" altLang="en-US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语句块</a:t>
            </a:r>
            <a:endParaRPr lang="en-US" altLang="zh-CN" sz="28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2" grpId="0"/>
      <p:bldP spid="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-18415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for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循环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3" name="学论网-矩形 1"/>
          <p:cNvSpPr/>
          <p:nvPr/>
        </p:nvSpPr>
        <p:spPr>
          <a:xfrm>
            <a:off x="564515" y="2237740"/>
            <a:ext cx="4897755" cy="1901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for(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表达式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1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；表达式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2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；表达式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3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）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{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语句块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490" y="1710055"/>
            <a:ext cx="3498850" cy="4900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-18415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for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循环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学论网-www.xuelun.me"/>
          <p:cNvSpPr txBox="1"/>
          <p:nvPr/>
        </p:nvSpPr>
        <p:spPr>
          <a:xfrm>
            <a:off x="578485" y="4138930"/>
            <a:ext cx="10885805" cy="15967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循环语句形式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↑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值得注意的是表达式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，要使循环变量趋于使循环结构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的方向进行，避免死循环</a:t>
            </a:r>
          </a:p>
        </p:txBody>
      </p:sp>
      <p:sp>
        <p:nvSpPr>
          <p:cNvPr id="3" name="学论网-矩形 1"/>
          <p:cNvSpPr/>
          <p:nvPr/>
        </p:nvSpPr>
        <p:spPr>
          <a:xfrm>
            <a:off x="578485" y="1873250"/>
            <a:ext cx="8270240" cy="2036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for(</a:t>
            </a:r>
            <a:r>
              <a:rPr lang="zh-CN" altLang="en-US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循环变量赋初值；循环条件；循环变量增值）</a:t>
            </a:r>
            <a:endParaRPr lang="en-US" altLang="zh-CN" sz="28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{</a:t>
            </a:r>
          </a:p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</a:t>
            </a:r>
            <a:r>
              <a:rPr lang="zh-CN" altLang="en-US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语句块</a:t>
            </a:r>
            <a:endParaRPr lang="en-US" altLang="zh-CN" sz="28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2" grpId="0"/>
      <p:bldP spid="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-18415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for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循环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学论网-www.xuelun.me"/>
          <p:cNvSpPr txBox="1"/>
          <p:nvPr/>
        </p:nvSpPr>
        <p:spPr>
          <a:xfrm>
            <a:off x="1743075" y="3638550"/>
            <a:ext cx="8145780" cy="46164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等价于</a:t>
            </a:r>
          </a:p>
        </p:txBody>
      </p:sp>
      <p:sp>
        <p:nvSpPr>
          <p:cNvPr id="3" name="学论网-矩形 1"/>
          <p:cNvSpPr/>
          <p:nvPr/>
        </p:nvSpPr>
        <p:spPr>
          <a:xfrm>
            <a:off x="2299335" y="1638935"/>
            <a:ext cx="676529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int sum = 0;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for(int i = 1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；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 &lt;= 10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；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i++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）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{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sum += i;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}</a:t>
            </a:r>
          </a:p>
        </p:txBody>
      </p:sp>
      <p:sp>
        <p:nvSpPr>
          <p:cNvPr id="4" name="学论网-矩形 1"/>
          <p:cNvSpPr/>
          <p:nvPr/>
        </p:nvSpPr>
        <p:spPr>
          <a:xfrm>
            <a:off x="2299335" y="4157345"/>
            <a:ext cx="6764655" cy="21958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int i = 1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，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sum = 0;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while(i &lt;= 10)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{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   sum += i;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   i++;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2" grpId="0" animBg="1"/>
      <p:bldP spid="3" grpId="0" bldLvl="0" animBg="1"/>
      <p:bldP spid="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-18415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for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循环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学论网-www.xuelun.me"/>
          <p:cNvSpPr txBox="1"/>
          <p:nvPr/>
        </p:nvSpPr>
        <p:spPr>
          <a:xfrm>
            <a:off x="1743075" y="3638550"/>
            <a:ext cx="8145780" cy="46164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等价于</a:t>
            </a:r>
          </a:p>
        </p:txBody>
      </p:sp>
      <p:sp>
        <p:nvSpPr>
          <p:cNvPr id="3" name="学论网-矩形 1"/>
          <p:cNvSpPr/>
          <p:nvPr/>
        </p:nvSpPr>
        <p:spPr>
          <a:xfrm>
            <a:off x="2299335" y="1638935"/>
            <a:ext cx="676529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int sum = 0;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for(int i = 1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；；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i++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）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{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sum += i;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}</a:t>
            </a:r>
          </a:p>
        </p:txBody>
      </p:sp>
      <p:sp>
        <p:nvSpPr>
          <p:cNvPr id="4" name="学论网-矩形 1"/>
          <p:cNvSpPr/>
          <p:nvPr/>
        </p:nvSpPr>
        <p:spPr>
          <a:xfrm>
            <a:off x="2299335" y="4157345"/>
            <a:ext cx="6764655" cy="21958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int i = 1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，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sum = 0;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while(1)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{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   sum += i;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   i++;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2" grpId="0" animBg="1"/>
      <p:bldP spid="3" grpId="0" bldLvl="0" animBg="1"/>
      <p:bldP spid="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-18415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for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循环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学论网-www.xuelun.me"/>
          <p:cNvSpPr txBox="1"/>
          <p:nvPr/>
        </p:nvSpPr>
        <p:spPr>
          <a:xfrm>
            <a:off x="1541780" y="3771900"/>
            <a:ext cx="8145780" cy="46164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等价于</a:t>
            </a:r>
          </a:p>
        </p:txBody>
      </p:sp>
      <p:sp>
        <p:nvSpPr>
          <p:cNvPr id="3" name="学论网-矩形 1"/>
          <p:cNvSpPr/>
          <p:nvPr/>
        </p:nvSpPr>
        <p:spPr>
          <a:xfrm>
            <a:off x="593090" y="1635125"/>
            <a:ext cx="4396740" cy="21380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int sum = 0;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for(int i = 1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；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 &lt;= 10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；）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{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sum += i;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i++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；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}</a:t>
            </a:r>
          </a:p>
        </p:txBody>
      </p:sp>
      <p:sp>
        <p:nvSpPr>
          <p:cNvPr id="4" name="学论网-矩形 1"/>
          <p:cNvSpPr/>
          <p:nvPr/>
        </p:nvSpPr>
        <p:spPr>
          <a:xfrm>
            <a:off x="2318385" y="4310380"/>
            <a:ext cx="6764655" cy="21958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int i = 1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，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sum = 0;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while(i &lt;= 10)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{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   sum += i;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   i++;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}</a:t>
            </a:r>
          </a:p>
        </p:txBody>
      </p:sp>
      <p:sp>
        <p:nvSpPr>
          <p:cNvPr id="5" name="学论网-矩形 1"/>
          <p:cNvSpPr/>
          <p:nvPr/>
        </p:nvSpPr>
        <p:spPr>
          <a:xfrm>
            <a:off x="6229985" y="1635125"/>
            <a:ext cx="4464050" cy="22339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int sum = 0,i = 1;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for(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；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 &lt;= 10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；）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{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sum += i;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i++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；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2" grpId="0" animBg="1"/>
      <p:bldP spid="3" grpId="0" bldLvl="0" animBg="1"/>
      <p:bldP spid="4" grpId="0" bldLvl="0" animBg="1"/>
      <p:bldP spid="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-18415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循环嵌套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学论网-www.xuelun.me"/>
          <p:cNvSpPr txBox="1"/>
          <p:nvPr/>
        </p:nvSpPr>
        <p:spPr>
          <a:xfrm>
            <a:off x="1453515" y="5401310"/>
            <a:ext cx="9247505" cy="48872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一个循环体内又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包含另一个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完整的循环结构，称为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</a:t>
            </a:r>
          </a:p>
        </p:txBody>
      </p:sp>
      <p:sp>
        <p:nvSpPr>
          <p:cNvPr id="3" name="学论网-矩形 1"/>
          <p:cNvSpPr/>
          <p:nvPr/>
        </p:nvSpPr>
        <p:spPr>
          <a:xfrm>
            <a:off x="593090" y="1692275"/>
            <a:ext cx="4406265" cy="2281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while(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表达式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1)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{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while(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表达式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2)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{...}</a:t>
            </a:r>
            <a:b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</a:b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}</a:t>
            </a:r>
          </a:p>
        </p:txBody>
      </p:sp>
      <p:sp>
        <p:nvSpPr>
          <p:cNvPr id="5" name="学论网-矩形 1"/>
          <p:cNvSpPr/>
          <p:nvPr/>
        </p:nvSpPr>
        <p:spPr>
          <a:xfrm>
            <a:off x="5200650" y="1692275"/>
            <a:ext cx="6892290" cy="3037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for(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表达式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1.1;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表达式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1.2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；表达式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1.3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)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{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for(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表达式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2.1;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表达式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2.2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；表达式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2.3)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{...}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2" grpId="0"/>
      <p:bldP spid="3" grpId="0" bldLvl="0" animBg="1"/>
      <p:bldP spid="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-18415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循环嵌套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学论网-www.xuelun.me"/>
          <p:cNvSpPr txBox="1"/>
          <p:nvPr/>
        </p:nvSpPr>
        <p:spPr>
          <a:xfrm>
            <a:off x="946150" y="5004435"/>
            <a:ext cx="10387330" cy="166179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在该结构中，首先进入第一层循环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 = 1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，满足循环条件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 &lt;= 2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，执行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循环体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的内容，而循环体是一个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单独的循环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，于是执行这个单独的循环，当执行完单独的循环，在执行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i++</a:t>
            </a:r>
          </a:p>
        </p:txBody>
      </p:sp>
      <p:sp>
        <p:nvSpPr>
          <p:cNvPr id="5" name="学论网-矩形 1"/>
          <p:cNvSpPr/>
          <p:nvPr/>
        </p:nvSpPr>
        <p:spPr>
          <a:xfrm>
            <a:off x="182880" y="1850390"/>
            <a:ext cx="7833360" cy="2367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for(int i = 1;i &lt;= 2; i++)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{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for(int j = 1;j &lt;= 3; j++)</a:t>
            </a:r>
            <a:endParaRPr lang="en-US" altLang="zh-CN" sz="20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    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printf("i = %d,j = %d, i*j = %d\n",i,j,i*j);</a:t>
            </a:r>
            <a:endParaRPr lang="en-US" altLang="zh-CN" sz="20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}</a:t>
            </a:r>
          </a:p>
        </p:txBody>
      </p:sp>
      <p:sp>
        <p:nvSpPr>
          <p:cNvPr id="4" name="学论网-矩形 1"/>
          <p:cNvSpPr/>
          <p:nvPr/>
        </p:nvSpPr>
        <p:spPr>
          <a:xfrm>
            <a:off x="8208010" y="1857375"/>
            <a:ext cx="3125470" cy="3010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输出结果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: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 = 1,j = 1,i*j = 1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i = 1,j = 2,i*j = 2</a:t>
            </a:r>
            <a:endParaRPr lang="en-US" altLang="zh-CN" sz="20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i = 1,j = 3,i*j = 3</a:t>
            </a:r>
            <a:endParaRPr lang="en-US" altLang="zh-CN" sz="20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i = 2,j = 1,i*j = 2</a:t>
            </a:r>
            <a:endParaRPr lang="en-US" altLang="zh-CN" sz="20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i = 2,j = 2,i*j = 4</a:t>
            </a:r>
            <a:endParaRPr lang="en-US" altLang="zh-CN" sz="20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i = 2,j = 3,i*j = 6</a:t>
            </a:r>
            <a:endParaRPr lang="en-US" altLang="zh-CN" sz="20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2" grpId="0"/>
      <p:bldP spid="5" grpId="0" bldLvl="0" animBg="1"/>
      <p:bldP spid="4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-18415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break/continue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语句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学论网-www.xuelun.me"/>
          <p:cNvSpPr txBox="1"/>
          <p:nvPr/>
        </p:nvSpPr>
        <p:spPr>
          <a:xfrm>
            <a:off x="3921125" y="1771015"/>
            <a:ext cx="8096885" cy="27698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break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语句可以使当前流程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跳出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switch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结构，继续执行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switch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结构后的下一条语句。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break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语句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还用来从循环体中跳出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整个循环结构，即提前结束循环，执行循环结构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后的下一条语句。</a:t>
            </a:r>
            <a:endParaRPr lang="zh-CN" altLang="en-US" sz="2400" dirty="0"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</p:txBody>
      </p:sp>
      <p:sp>
        <p:nvSpPr>
          <p:cNvPr id="3" name="学论网-矩形 1"/>
          <p:cNvSpPr/>
          <p:nvPr/>
        </p:nvSpPr>
        <p:spPr>
          <a:xfrm>
            <a:off x="578485" y="1873250"/>
            <a:ext cx="2845435" cy="1020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break;</a:t>
            </a:r>
            <a:endParaRPr lang="zh-CN" altLang="en-US" sz="28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</p:txBody>
      </p:sp>
      <p:sp>
        <p:nvSpPr>
          <p:cNvPr id="4" name="学论网-矩形 1"/>
          <p:cNvSpPr/>
          <p:nvPr/>
        </p:nvSpPr>
        <p:spPr>
          <a:xfrm>
            <a:off x="578485" y="4866005"/>
            <a:ext cx="2845435" cy="1020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continue;</a:t>
            </a:r>
            <a:endParaRPr lang="zh-CN" altLang="en-US" sz="28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</p:txBody>
      </p:sp>
      <p:sp>
        <p:nvSpPr>
          <p:cNvPr id="5" name="学论网-www.xuelun.me"/>
          <p:cNvSpPr txBox="1"/>
          <p:nvPr/>
        </p:nvSpPr>
        <p:spPr>
          <a:xfrm>
            <a:off x="3921125" y="4782820"/>
            <a:ext cx="8096885" cy="104740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有时候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并不希望终止整个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循环，只是想提前结束本次循环，而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接着执行下次循环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2" grpId="0"/>
      <p:bldP spid="3" grpId="0" bldLvl="0" animBg="1"/>
      <p:bldP spid="4" grpId="0" bldLvl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-21266" y="-10633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-18415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break/continue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语句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学论网-www.xuelun.me"/>
          <p:cNvSpPr txBox="1"/>
          <p:nvPr/>
        </p:nvSpPr>
        <p:spPr>
          <a:xfrm>
            <a:off x="5981065" y="1771015"/>
            <a:ext cx="6193155" cy="55397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这个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for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循环结构的作用为打印数字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1-10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第一个程序中：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当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 = 5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时，满足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if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语句的判断，执行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break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语句，此后</a:t>
            </a:r>
            <a:r>
              <a:rPr lang="zh-CN" altLang="en-US" sz="2400" b="1" dirty="0">
                <a:solidFill>
                  <a:srgbClr val="FF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跳出整个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循环，循环结束。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第二个程序中：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当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i = 5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时，满足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if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语句的判断，执行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continue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语句，此后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跳过本次循环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中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continue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语句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后面语句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的执行，转入下一次循环。</a:t>
            </a:r>
            <a:endParaRPr lang="zh-CN" altLang="en-US" sz="2400" dirty="0"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</p:txBody>
      </p:sp>
      <p:sp>
        <p:nvSpPr>
          <p:cNvPr id="6" name="学论网-矩形 1"/>
          <p:cNvSpPr/>
          <p:nvPr/>
        </p:nvSpPr>
        <p:spPr>
          <a:xfrm>
            <a:off x="182880" y="1850390"/>
            <a:ext cx="4335145" cy="218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for(int i = 1;i &lt;= 10; i++)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{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if(i == 5) break;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   printf("i = %d\n",i);</a:t>
            </a:r>
            <a:endParaRPr lang="en-US" altLang="zh-CN" sz="20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}</a:t>
            </a:r>
          </a:p>
        </p:txBody>
      </p:sp>
      <p:sp>
        <p:nvSpPr>
          <p:cNvPr id="7" name="学论网-矩形 1"/>
          <p:cNvSpPr/>
          <p:nvPr/>
        </p:nvSpPr>
        <p:spPr>
          <a:xfrm>
            <a:off x="182880" y="4356100"/>
            <a:ext cx="4335145" cy="2163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for(int i = 1;i &lt;= 10; i++)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{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if(i == 5) continue;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   printf("i = %d\n",i);</a:t>
            </a:r>
            <a:endParaRPr lang="en-US" altLang="zh-CN" sz="20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}</a:t>
            </a:r>
          </a:p>
        </p:txBody>
      </p:sp>
      <p:sp>
        <p:nvSpPr>
          <p:cNvPr id="8" name="学论网-矩形 1"/>
          <p:cNvSpPr/>
          <p:nvPr/>
        </p:nvSpPr>
        <p:spPr>
          <a:xfrm>
            <a:off x="4791075" y="1929130"/>
            <a:ext cx="990600" cy="1513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 = 1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 = 2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 = 3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 = 4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 = 5</a:t>
            </a:r>
          </a:p>
        </p:txBody>
      </p:sp>
      <p:sp>
        <p:nvSpPr>
          <p:cNvPr id="9" name="学论网-矩形 1"/>
          <p:cNvSpPr/>
          <p:nvPr/>
        </p:nvSpPr>
        <p:spPr>
          <a:xfrm>
            <a:off x="4791075" y="3843655"/>
            <a:ext cx="1076960" cy="289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 = 1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 = 2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 = 3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 = 4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 = 6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i = 7</a:t>
            </a:r>
            <a:endParaRPr lang="en-US" altLang="zh-CN" sz="20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i = 8</a:t>
            </a:r>
            <a:endParaRPr lang="en-US" altLang="zh-CN" sz="20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i = 9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i = 10</a:t>
            </a:r>
            <a:endParaRPr lang="en-US" altLang="zh-CN" sz="20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2" grpId="0"/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-1791046" y="1892300"/>
            <a:ext cx="5651845" cy="3073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33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-1556426" y="1998319"/>
            <a:ext cx="5261917" cy="2861362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642044" y="120457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01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5642044" y="2172502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02</a:t>
            </a:r>
            <a:endParaRPr lang="zh-CN" altLang="en-US" b="1" dirty="0"/>
          </a:p>
        </p:txBody>
      </p:sp>
      <p:sp>
        <p:nvSpPr>
          <p:cNvPr id="7" name="圆角矩形 6"/>
          <p:cNvSpPr/>
          <p:nvPr/>
        </p:nvSpPr>
        <p:spPr>
          <a:xfrm>
            <a:off x="5642044" y="314042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03</a:t>
            </a:r>
            <a:endParaRPr lang="zh-CN" altLang="en-US" b="1" dirty="0"/>
          </a:p>
        </p:txBody>
      </p:sp>
      <p:sp>
        <p:nvSpPr>
          <p:cNvPr id="8" name="圆角矩形 7"/>
          <p:cNvSpPr/>
          <p:nvPr/>
        </p:nvSpPr>
        <p:spPr>
          <a:xfrm>
            <a:off x="5642044" y="4108352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04</a:t>
            </a:r>
            <a:endParaRPr lang="zh-CN" altLang="en-US" b="1" dirty="0"/>
          </a:p>
        </p:txBody>
      </p:sp>
      <p:sp>
        <p:nvSpPr>
          <p:cNvPr id="9" name="圆角矩形 8"/>
          <p:cNvSpPr/>
          <p:nvPr/>
        </p:nvSpPr>
        <p:spPr>
          <a:xfrm>
            <a:off x="5642044" y="507627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05</a:t>
            </a:r>
            <a:endParaRPr lang="zh-CN" altLang="en-US" b="1" dirty="0"/>
          </a:p>
        </p:txBody>
      </p:sp>
      <p:sp>
        <p:nvSpPr>
          <p:cNvPr id="59" name="圆角矩形 58"/>
          <p:cNvSpPr/>
          <p:nvPr/>
        </p:nvSpPr>
        <p:spPr>
          <a:xfrm>
            <a:off x="6746944" y="1204577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循环结构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6746944" y="2172502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while</a:t>
            </a:r>
            <a:r>
              <a:rPr lang="zh-CN" altLang="en-US" sz="2000" b="1" dirty="0"/>
              <a:t>循环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6746944" y="3140427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for</a:t>
            </a:r>
            <a:r>
              <a:rPr lang="zh-CN" altLang="en-US" sz="2000" b="1" dirty="0"/>
              <a:t>循环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6746944" y="4108352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循环嵌套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6746944" y="5076279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break/continue</a:t>
            </a:r>
          </a:p>
        </p:txBody>
      </p:sp>
      <p:sp>
        <p:nvSpPr>
          <p:cNvPr id="64" name="TextBox 78"/>
          <p:cNvSpPr txBox="1"/>
          <p:nvPr/>
        </p:nvSpPr>
        <p:spPr>
          <a:xfrm>
            <a:off x="565975" y="3733289"/>
            <a:ext cx="20633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5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CONTENTS</a:t>
            </a:r>
            <a:endParaRPr lang="zh-CN" altLang="en-US" sz="2665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TextBox 79"/>
          <p:cNvSpPr txBox="1"/>
          <p:nvPr/>
        </p:nvSpPr>
        <p:spPr>
          <a:xfrm>
            <a:off x="641317" y="2677173"/>
            <a:ext cx="1912703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59" grpId="0" animBg="1"/>
      <p:bldP spid="60" grpId="0" animBg="1"/>
      <p:bldP spid="61" grpId="0" animBg="1"/>
      <p:bldP spid="62" grpId="0" bldLvl="0" animBg="1"/>
      <p:bldP spid="63" grpId="0" animBg="1"/>
      <p:bldP spid="64" grpId="0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-18415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循环结构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70840" y="1959610"/>
            <a:ext cx="1144968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在日常生活中</a:t>
            </a:r>
            <a:r>
              <a:rPr 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，我们常常遇到需要</a:t>
            </a:r>
            <a:r>
              <a:rPr 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重复处理</a:t>
            </a:r>
            <a:r>
              <a:rPr 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的问题，所以还需要用到</a:t>
            </a:r>
            <a:r>
              <a:rPr 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  <a:r>
              <a:rPr 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来处理这类问题。</a:t>
            </a:r>
          </a:p>
          <a:p>
            <a:endParaRPr lang="zh-CN" sz="24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24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个整数的和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		——&gt;		</a:t>
            </a:r>
            <a:r>
              <a:rPr lang="zh-CN" altLang="en-US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（重复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次相同的</a:t>
            </a:r>
            <a:r>
              <a:rPr lang="zh-CN" altLang="en-US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加法</a:t>
            </a:r>
            <a:r>
              <a:rPr lang="zh-CN" altLang="en-US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操作）</a:t>
            </a:r>
          </a:p>
          <a:p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统计全班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人的平均成</a:t>
            </a:r>
            <a:r>
              <a: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绩</a:t>
            </a:r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——&gt;		</a:t>
            </a:r>
            <a:r>
              <a: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（重复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</a:t>
            </a:r>
            <a:r>
              <a: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次相同的</a:t>
            </a:r>
            <a:r>
              <a:rPr lang="zh-CN" altLang="en-US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</a:t>
            </a:r>
            <a:r>
              <a: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操作）</a:t>
            </a:r>
          </a:p>
          <a:p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向系统输入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</a:t>
            </a:r>
            <a:r>
              <a: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个人的成绩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——&gt;		</a:t>
            </a:r>
            <a:r>
              <a: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（重复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</a:t>
            </a:r>
            <a:r>
              <a: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次相同的</a:t>
            </a:r>
            <a:r>
              <a:rPr lang="zh-CN" altLang="en-US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</a:t>
            </a:r>
            <a:r>
              <a: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操作）</a:t>
            </a:r>
            <a:endParaRPr lang="en-US" altLang="zh-CN" sz="24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</a:t>
            </a:r>
            <a:r>
              <a: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人的成绩是否及格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——&gt;		</a:t>
            </a:r>
            <a:r>
              <a: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（重复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</a:t>
            </a:r>
            <a:r>
              <a: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次相同的</a:t>
            </a:r>
            <a:r>
              <a:rPr lang="zh-CN" altLang="en-US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</a:t>
            </a:r>
            <a:r>
              <a:rPr lang="zh-CN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操作）</a:t>
            </a:r>
          </a:p>
          <a:p>
            <a:endParaRPr lang="en-US" altLang="zh-CN" sz="24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针对这一类问题，使用循环结构单一结构用来处理大量重复的操作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-18415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while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循环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学论网-www.xuelun.me"/>
          <p:cNvSpPr txBox="1"/>
          <p:nvPr/>
        </p:nvSpPr>
        <p:spPr>
          <a:xfrm>
            <a:off x="4738370" y="1915160"/>
            <a:ext cx="6985635" cy="387794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while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循环结构下，首先判断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循环条件表达式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是否为真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即给定的条件是否成立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，如果为真，就执行后面的语句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语句块，也称为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循环体。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不断的重复上述过程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，先判断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循环条件表达式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是否为真，为真就执行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循环体。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直到判断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循环条件表达式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为假，不再执行循环体，离开循环结构。</a:t>
            </a:r>
          </a:p>
        </p:txBody>
      </p:sp>
      <p:sp>
        <p:nvSpPr>
          <p:cNvPr id="3" name="学论网-矩形 1"/>
          <p:cNvSpPr/>
          <p:nvPr/>
        </p:nvSpPr>
        <p:spPr>
          <a:xfrm>
            <a:off x="781685" y="1915160"/>
            <a:ext cx="3660140" cy="2240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while(</a:t>
            </a:r>
            <a:r>
              <a:rPr lang="zh-CN" altLang="en-US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表达式</a:t>
            </a:r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)</a:t>
            </a:r>
          </a:p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{</a:t>
            </a:r>
          </a:p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</a:t>
            </a:r>
            <a:r>
              <a:rPr lang="zh-CN" altLang="en-US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语句块</a:t>
            </a:r>
            <a:endParaRPr lang="en-US" altLang="zh-CN" sz="28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}</a:t>
            </a:r>
          </a:p>
        </p:txBody>
      </p:sp>
      <p:sp>
        <p:nvSpPr>
          <p:cNvPr id="4" name="学论网-矩形 1"/>
          <p:cNvSpPr/>
          <p:nvPr/>
        </p:nvSpPr>
        <p:spPr>
          <a:xfrm>
            <a:off x="781685" y="4350385"/>
            <a:ext cx="3659505" cy="177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while(</a:t>
            </a:r>
            <a:r>
              <a:rPr lang="zh-CN" altLang="en-US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表达式</a:t>
            </a:r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)</a:t>
            </a:r>
            <a:endParaRPr lang="en-US" altLang="zh-CN" sz="28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   </a:t>
            </a:r>
            <a:r>
              <a:rPr lang="zh-CN" altLang="en-US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语句</a:t>
            </a:r>
            <a:endParaRPr lang="en-US" altLang="zh-CN" sz="28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2" grpId="0"/>
      <p:bldP spid="3" grpId="0" bldLvl="0" animBg="1"/>
      <p:bldP spid="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-18415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while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循环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3" name="学论网-矩形 1"/>
          <p:cNvSpPr/>
          <p:nvPr/>
        </p:nvSpPr>
        <p:spPr>
          <a:xfrm>
            <a:off x="781685" y="1915160"/>
            <a:ext cx="3660140" cy="2240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while(</a:t>
            </a:r>
            <a:r>
              <a:rPr lang="zh-CN" altLang="en-US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表达式</a:t>
            </a:r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)</a:t>
            </a:r>
          </a:p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{</a:t>
            </a:r>
          </a:p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</a:t>
            </a:r>
            <a:r>
              <a:rPr lang="zh-CN" altLang="en-US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语句块</a:t>
            </a:r>
            <a:endParaRPr lang="en-US" altLang="zh-CN" sz="28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}</a:t>
            </a:r>
          </a:p>
        </p:txBody>
      </p:sp>
      <p:sp>
        <p:nvSpPr>
          <p:cNvPr id="4" name="学论网-矩形 1"/>
          <p:cNvSpPr/>
          <p:nvPr/>
        </p:nvSpPr>
        <p:spPr>
          <a:xfrm>
            <a:off x="781685" y="4350385"/>
            <a:ext cx="3659505" cy="177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while(</a:t>
            </a:r>
            <a:r>
              <a:rPr lang="zh-CN" altLang="en-US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表达式</a:t>
            </a:r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)</a:t>
            </a:r>
            <a:endParaRPr lang="en-US" altLang="zh-CN" sz="28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   </a:t>
            </a:r>
            <a:r>
              <a:rPr lang="zh-CN" altLang="en-US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语句</a:t>
            </a:r>
            <a:endParaRPr lang="en-US" altLang="zh-CN" sz="28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+mn-ea"/>
            </a:endParaRPr>
          </a:p>
        </p:txBody>
      </p:sp>
      <p:graphicFrame>
        <p:nvGraphicFramePr>
          <p:cNvPr id="5" name="对象 101"/>
          <p:cNvGraphicFramePr>
            <a:graphicFrameLocks noChangeAspect="1"/>
          </p:cNvGraphicFramePr>
          <p:nvPr/>
        </p:nvGraphicFramePr>
        <p:xfrm>
          <a:off x="5791200" y="1847850"/>
          <a:ext cx="3389630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5" imgW="3149600" imgH="4178300" progId="Visio.Drawing.11">
                  <p:embed/>
                </p:oleObj>
              </mc:Choice>
              <mc:Fallback>
                <p:oleObj r:id="rId5" imgW="3149600" imgH="41783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91200" y="1847850"/>
                        <a:ext cx="3389630" cy="447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3" grpId="0" bldLvl="0" animBg="1"/>
      <p:bldP spid="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-18415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while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循环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学论网-www.xuelun.me"/>
          <p:cNvSpPr txBox="1"/>
          <p:nvPr/>
        </p:nvSpPr>
        <p:spPr>
          <a:xfrm>
            <a:off x="4870450" y="1753870"/>
            <a:ext cx="6853555" cy="387794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while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循环结构下，可以通过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循环条件表达式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来控制循环体执行的次数。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 &lt; 50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就是一个循环条件表达式，通过定义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循环变量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来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控制循环的次数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。只要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i &lt; 50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这个条件成立，该循环结构便会一直执行循环体中的语句。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   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在循环体中通过语句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i++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，每执行一次循环会将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i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的值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+1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，直到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i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的值等于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50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，跳出循环。</a:t>
            </a:r>
          </a:p>
        </p:txBody>
      </p:sp>
      <p:sp>
        <p:nvSpPr>
          <p:cNvPr id="3" name="学论网-矩形 1"/>
          <p:cNvSpPr/>
          <p:nvPr/>
        </p:nvSpPr>
        <p:spPr>
          <a:xfrm>
            <a:off x="904875" y="1753870"/>
            <a:ext cx="3834130" cy="3553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int i = 0;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while(i &lt; 50)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{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i++;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printf("%d\n", i);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}</a:t>
            </a:r>
          </a:p>
        </p:txBody>
      </p:sp>
      <p:sp>
        <p:nvSpPr>
          <p:cNvPr id="5" name="学论网-矩形 1"/>
          <p:cNvSpPr/>
          <p:nvPr/>
        </p:nvSpPr>
        <p:spPr>
          <a:xfrm>
            <a:off x="838200" y="5701030"/>
            <a:ext cx="10819130" cy="883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输出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1,2,3,4,5......50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。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	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想想</a:t>
            </a:r>
            <a:r>
              <a:rPr lang="zh-CN" altLang="en-US" sz="2400" kern="0" dirty="0">
                <a:solidFill>
                  <a:srgbClr val="FF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为什么输出</a:t>
            </a:r>
            <a:r>
              <a:rPr lang="en-US" altLang="zh-CN" sz="2400" kern="0" dirty="0">
                <a:solidFill>
                  <a:srgbClr val="FF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50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2" grpId="0"/>
      <p:bldP spid="3" grpId="0" bldLvl="0" animBg="1"/>
      <p:bldP spid="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-18415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while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循环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学论网-www.xuelun.me"/>
          <p:cNvSpPr txBox="1"/>
          <p:nvPr/>
        </p:nvSpPr>
        <p:spPr>
          <a:xfrm>
            <a:off x="5013960" y="1753870"/>
            <a:ext cx="6853555" cy="221551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   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求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1+2+3+4+...+100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？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   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首先定义变量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i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的初始值为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1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，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sum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的初始值为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0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。当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i &gt; 100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时，条件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“i &lt;= 100”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不假，不在执行循环体中的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sum += i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，循环结束。</a:t>
            </a:r>
          </a:p>
        </p:txBody>
      </p:sp>
      <p:sp>
        <p:nvSpPr>
          <p:cNvPr id="3" name="学论网-矩形 1"/>
          <p:cNvSpPr/>
          <p:nvPr/>
        </p:nvSpPr>
        <p:spPr>
          <a:xfrm>
            <a:off x="904875" y="1753870"/>
            <a:ext cx="3834130" cy="3553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int i = 1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，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sum = 0;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while(i &lt;= 100)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{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sum += i;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i++;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2" grpId="0" animBg="1"/>
      <p:bldP spid="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-18415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do...while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循环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学论网-www.xuelun.me"/>
          <p:cNvSpPr txBox="1"/>
          <p:nvPr/>
        </p:nvSpPr>
        <p:spPr>
          <a:xfrm>
            <a:off x="3395980" y="2118995"/>
            <a:ext cx="4320540" cy="332359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在do...while循环结构下，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先执行一次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指定的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循环体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语句，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然后判断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表达式，当表达式的值为真时，返回重新执行循环体语句，如此反复，直到判断到表达式的值为假，结束循环。</a:t>
            </a:r>
          </a:p>
        </p:txBody>
      </p:sp>
      <p:sp>
        <p:nvSpPr>
          <p:cNvPr id="3" name="学论网-矩形 1"/>
          <p:cNvSpPr/>
          <p:nvPr/>
        </p:nvSpPr>
        <p:spPr>
          <a:xfrm>
            <a:off x="171450" y="1941195"/>
            <a:ext cx="2912745" cy="3679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do</a:t>
            </a:r>
          </a:p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{</a:t>
            </a:r>
          </a:p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</a:t>
            </a:r>
            <a:r>
              <a:rPr lang="zh-CN" altLang="en-US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语句块</a:t>
            </a:r>
            <a:endParaRPr lang="en-US" altLang="zh-CN" sz="28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}</a:t>
            </a:r>
          </a:p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while(</a:t>
            </a:r>
            <a:r>
              <a:rPr lang="zh-CN" altLang="en-US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表达式</a:t>
            </a:r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);</a:t>
            </a:r>
            <a:endParaRPr lang="en-US" altLang="zh-CN" sz="28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</p:txBody>
      </p:sp>
      <p:graphicFrame>
        <p:nvGraphicFramePr>
          <p:cNvPr id="4" name="对象 -2147482531"/>
          <p:cNvGraphicFramePr>
            <a:graphicFrameLocks noChangeAspect="1"/>
          </p:cNvGraphicFramePr>
          <p:nvPr/>
        </p:nvGraphicFramePr>
        <p:xfrm>
          <a:off x="7649845" y="1529080"/>
          <a:ext cx="4453255" cy="501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5" imgW="3365500" imgH="3797300" progId="Visio.Drawing.11">
                  <p:embed/>
                </p:oleObj>
              </mc:Choice>
              <mc:Fallback>
                <p:oleObj r:id="rId5" imgW="3365500" imgH="379730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49845" y="1529080"/>
                        <a:ext cx="4453255" cy="5013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2" grpId="0"/>
      <p:bldP spid="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-18415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do...while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循环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学论网-www.xuelun.me"/>
          <p:cNvSpPr txBox="1"/>
          <p:nvPr/>
        </p:nvSpPr>
        <p:spPr>
          <a:xfrm>
            <a:off x="767715" y="1641475"/>
            <a:ext cx="6853555" cy="5537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   sum</a:t>
            </a:r>
            <a:r>
              <a:rPr lang="zh-CN" altLang="en-US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的值有什么不同？</a:t>
            </a:r>
          </a:p>
        </p:txBody>
      </p:sp>
      <p:sp>
        <p:nvSpPr>
          <p:cNvPr id="3" name="学论网-矩形 1"/>
          <p:cNvSpPr/>
          <p:nvPr/>
        </p:nvSpPr>
        <p:spPr>
          <a:xfrm>
            <a:off x="914400" y="2307590"/>
            <a:ext cx="3834130" cy="3553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int i = 11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，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sum = 0;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while(i &lt;= 10)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{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sum += i;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i++;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}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printf("%d\n", sum);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</p:txBody>
      </p:sp>
      <p:sp>
        <p:nvSpPr>
          <p:cNvPr id="4" name="学论网-矩形 1"/>
          <p:cNvSpPr/>
          <p:nvPr/>
        </p:nvSpPr>
        <p:spPr>
          <a:xfrm>
            <a:off x="6802120" y="2307590"/>
            <a:ext cx="3834130" cy="3553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int i = 11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，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sum = 0;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do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{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sum += i;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i++;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}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while(i &lt;= 10);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printf("%d\n", sum);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2" grpId="0" animBg="1"/>
      <p:bldP spid="3" grpId="0" bldLvl="0" animBg="1"/>
      <p:bldP spid="4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4723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1602</Words>
  <Application>Microsoft Office PowerPoint</Application>
  <PresentationFormat>宽屏</PresentationFormat>
  <Paragraphs>256</Paragraphs>
  <Slides>19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Impact MT Std</vt:lpstr>
      <vt:lpstr>等线</vt:lpstr>
      <vt:lpstr>等线 Light</vt:lpstr>
      <vt:lpstr>微软雅黑</vt:lpstr>
      <vt:lpstr>Arial</vt:lpstr>
      <vt:lpstr>Consolas</vt:lpstr>
      <vt:lpstr>Office 主题​​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答辩-19</dc:title>
  <dc:creator>LP</dc:creator>
  <cp:lastModifiedBy>Peiran Wu</cp:lastModifiedBy>
  <cp:revision>149</cp:revision>
  <dcterms:created xsi:type="dcterms:W3CDTF">2016-11-24T09:20:00Z</dcterms:created>
  <dcterms:modified xsi:type="dcterms:W3CDTF">2021-10-12T17:05:48Z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7E38F6AF0AEB4547AE4ACB4243E3DBEC</vt:lpwstr>
  </property>
</Properties>
</file>