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0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1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2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3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4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5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6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7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8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9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20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4723"/>
    <a:srgbClr val="FF5D5D"/>
    <a:srgbClr val="C00000"/>
    <a:srgbClr val="CC3300"/>
    <a:srgbClr val="3A6695"/>
    <a:srgbClr val="9CC5FD"/>
    <a:srgbClr val="134263"/>
    <a:srgbClr val="1E2B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2" autoAdjust="0"/>
    <p:restoredTop sz="95780" autoAdjust="0"/>
  </p:normalViewPr>
  <p:slideViewPr>
    <p:cSldViewPr snapToGrid="0">
      <p:cViewPr varScale="1">
        <p:scale>
          <a:sx n="63" d="100"/>
          <a:sy n="63" d="100"/>
        </p:scale>
        <p:origin x="788" y="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E4261-0CDD-45A3-84C2-311859DE5B03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711DA-82CB-44C8-99EC-9CE596A896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536CA-A6C4-4358-AF93-5CCBD70D248C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tags" Target="../tags/tag5.xml"/><Relationship Id="rId7" Type="http://schemas.openxmlformats.org/officeDocument/2006/relationships/oleObject" Target="../embeddings/oleObject1.bin"/><Relationship Id="rId2" Type="http://schemas.openxmlformats.org/officeDocument/2006/relationships/tags" Target="../tags/tag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tags" Target="../tags/tag13.xml"/><Relationship Id="rId7" Type="http://schemas.openxmlformats.org/officeDocument/2006/relationships/oleObject" Target="../embeddings/oleObject2.bin"/><Relationship Id="rId2" Type="http://schemas.openxmlformats.org/officeDocument/2006/relationships/tags" Target="../tags/tag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04" b="46967"/>
          <a:stretch>
            <a:fillRect/>
          </a:stretch>
        </p:blipFill>
        <p:spPr>
          <a:xfrm>
            <a:off x="0" y="2176476"/>
            <a:ext cx="12209296" cy="287792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2176477"/>
            <a:ext cx="12192000" cy="2877922"/>
          </a:xfrm>
          <a:prstGeom prst="rect">
            <a:avLst/>
          </a:prstGeom>
          <a:gradFill>
            <a:gsLst>
              <a:gs pos="0">
                <a:srgbClr val="014723"/>
              </a:gs>
              <a:gs pos="59000">
                <a:srgbClr val="014723">
                  <a:alpha val="60000"/>
                </a:srgbClr>
              </a:gs>
              <a:gs pos="100000">
                <a:srgbClr val="014723">
                  <a:alpha val="10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223683" y="2729511"/>
            <a:ext cx="974463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选择结构</a:t>
            </a:r>
          </a:p>
        </p:txBody>
      </p:sp>
      <p:sp>
        <p:nvSpPr>
          <p:cNvPr id="16" name="TextBox 10"/>
          <p:cNvSpPr txBox="1"/>
          <p:nvPr/>
        </p:nvSpPr>
        <p:spPr>
          <a:xfrm>
            <a:off x="2565806" y="3990096"/>
            <a:ext cx="7060388" cy="520700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中山大学计算机学院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6"/>
          <p:cNvSpPr txBox="1"/>
          <p:nvPr/>
        </p:nvSpPr>
        <p:spPr>
          <a:xfrm>
            <a:off x="4138250" y="5644929"/>
            <a:ext cx="1979981" cy="400085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zh-CN" altLang="en-US" b="1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主讲人：伍沛然</a:t>
            </a:r>
            <a:endParaRPr lang="en-US" altLang="zh-CN" b="1" dirty="0">
              <a:solidFill>
                <a:srgbClr val="0147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7"/>
          <p:cNvSpPr txBox="1"/>
          <p:nvPr/>
        </p:nvSpPr>
        <p:spPr>
          <a:xfrm>
            <a:off x="6925942" y="5644929"/>
            <a:ext cx="2806700" cy="397510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中山大学</a:t>
            </a:r>
            <a:r>
              <a:rPr lang="en-US" altLang="zh-CN" sz="2000" b="1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MOOC</a:t>
            </a:r>
            <a:r>
              <a:rPr lang="zh-CN" altLang="en-US" sz="2000" b="1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课程组</a:t>
            </a:r>
          </a:p>
        </p:txBody>
      </p:sp>
      <p:sp>
        <p:nvSpPr>
          <p:cNvPr id="11" name="Freeform 7"/>
          <p:cNvSpPr>
            <a:spLocks noChangeAspect="1" noEditPoints="1"/>
          </p:cNvSpPr>
          <p:nvPr/>
        </p:nvSpPr>
        <p:spPr bwMode="auto">
          <a:xfrm>
            <a:off x="3416978" y="5611849"/>
            <a:ext cx="462900" cy="466244"/>
          </a:xfrm>
          <a:custGeom>
            <a:avLst/>
            <a:gdLst>
              <a:gd name="T0" fmla="*/ 661 w 904"/>
              <a:gd name="T1" fmla="*/ 461 h 905"/>
              <a:gd name="T2" fmla="*/ 661 w 904"/>
              <a:gd name="T3" fmla="*/ 339 h 905"/>
              <a:gd name="T4" fmla="*/ 605 w 904"/>
              <a:gd name="T5" fmla="*/ 339 h 905"/>
              <a:gd name="T6" fmla="*/ 605 w 904"/>
              <a:gd name="T7" fmla="*/ 461 h 905"/>
              <a:gd name="T8" fmla="*/ 456 w 904"/>
              <a:gd name="T9" fmla="*/ 610 h 905"/>
              <a:gd name="T10" fmla="*/ 453 w 904"/>
              <a:gd name="T11" fmla="*/ 610 h 905"/>
              <a:gd name="T12" fmla="*/ 452 w 904"/>
              <a:gd name="T13" fmla="*/ 610 h 905"/>
              <a:gd name="T14" fmla="*/ 451 w 904"/>
              <a:gd name="T15" fmla="*/ 610 h 905"/>
              <a:gd name="T16" fmla="*/ 448 w 904"/>
              <a:gd name="T17" fmla="*/ 610 h 905"/>
              <a:gd name="T18" fmla="*/ 299 w 904"/>
              <a:gd name="T19" fmla="*/ 461 h 905"/>
              <a:gd name="T20" fmla="*/ 299 w 904"/>
              <a:gd name="T21" fmla="*/ 339 h 905"/>
              <a:gd name="T22" fmla="*/ 244 w 904"/>
              <a:gd name="T23" fmla="*/ 339 h 905"/>
              <a:gd name="T24" fmla="*/ 244 w 904"/>
              <a:gd name="T25" fmla="*/ 461 h 905"/>
              <a:gd name="T26" fmla="*/ 419 w 904"/>
              <a:gd name="T27" fmla="*/ 664 h 905"/>
              <a:gd name="T28" fmla="*/ 419 w 904"/>
              <a:gd name="T29" fmla="*/ 752 h 905"/>
              <a:gd name="T30" fmla="*/ 295 w 904"/>
              <a:gd name="T31" fmla="*/ 787 h 905"/>
              <a:gd name="T32" fmla="*/ 610 w 904"/>
              <a:gd name="T33" fmla="*/ 787 h 905"/>
              <a:gd name="T34" fmla="*/ 484 w 904"/>
              <a:gd name="T35" fmla="*/ 751 h 905"/>
              <a:gd name="T36" fmla="*/ 484 w 904"/>
              <a:gd name="T37" fmla="*/ 664 h 905"/>
              <a:gd name="T38" fmla="*/ 661 w 904"/>
              <a:gd name="T39" fmla="*/ 461 h 905"/>
              <a:gd name="T40" fmla="*/ 450 w 904"/>
              <a:gd name="T41" fmla="*/ 558 h 905"/>
              <a:gd name="T42" fmla="*/ 452 w 904"/>
              <a:gd name="T43" fmla="*/ 558 h 905"/>
              <a:gd name="T44" fmla="*/ 454 w 904"/>
              <a:gd name="T45" fmla="*/ 558 h 905"/>
              <a:gd name="T46" fmla="*/ 554 w 904"/>
              <a:gd name="T47" fmla="*/ 459 h 905"/>
              <a:gd name="T48" fmla="*/ 554 w 904"/>
              <a:gd name="T49" fmla="*/ 218 h 905"/>
              <a:gd name="T50" fmla="*/ 454 w 904"/>
              <a:gd name="T51" fmla="*/ 118 h 905"/>
              <a:gd name="T52" fmla="*/ 452 w 904"/>
              <a:gd name="T53" fmla="*/ 118 h 905"/>
              <a:gd name="T54" fmla="*/ 450 w 904"/>
              <a:gd name="T55" fmla="*/ 118 h 905"/>
              <a:gd name="T56" fmla="*/ 351 w 904"/>
              <a:gd name="T57" fmla="*/ 218 h 905"/>
              <a:gd name="T58" fmla="*/ 351 w 904"/>
              <a:gd name="T59" fmla="*/ 459 h 905"/>
              <a:gd name="T60" fmla="*/ 450 w 904"/>
              <a:gd name="T61" fmla="*/ 558 h 905"/>
              <a:gd name="T62" fmla="*/ 452 w 904"/>
              <a:gd name="T63" fmla="*/ 0 h 905"/>
              <a:gd name="T64" fmla="*/ 904 w 904"/>
              <a:gd name="T65" fmla="*/ 453 h 905"/>
              <a:gd name="T66" fmla="*/ 452 w 904"/>
              <a:gd name="T67" fmla="*/ 905 h 905"/>
              <a:gd name="T68" fmla="*/ 0 w 904"/>
              <a:gd name="T69" fmla="*/ 453 h 905"/>
              <a:gd name="T70" fmla="*/ 452 w 904"/>
              <a:gd name="T71" fmla="*/ 0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04" h="905">
                <a:moveTo>
                  <a:pt x="661" y="461"/>
                </a:moveTo>
                <a:lnTo>
                  <a:pt x="661" y="339"/>
                </a:lnTo>
                <a:cubicBezTo>
                  <a:pt x="661" y="304"/>
                  <a:pt x="605" y="304"/>
                  <a:pt x="605" y="339"/>
                </a:cubicBezTo>
                <a:lnTo>
                  <a:pt x="605" y="461"/>
                </a:lnTo>
                <a:cubicBezTo>
                  <a:pt x="605" y="543"/>
                  <a:pt x="538" y="610"/>
                  <a:pt x="456" y="610"/>
                </a:cubicBezTo>
                <a:cubicBezTo>
                  <a:pt x="455" y="610"/>
                  <a:pt x="454" y="610"/>
                  <a:pt x="453" y="610"/>
                </a:cubicBezTo>
                <a:lnTo>
                  <a:pt x="452" y="610"/>
                </a:lnTo>
                <a:lnTo>
                  <a:pt x="451" y="610"/>
                </a:lnTo>
                <a:cubicBezTo>
                  <a:pt x="450" y="610"/>
                  <a:pt x="449" y="610"/>
                  <a:pt x="448" y="610"/>
                </a:cubicBezTo>
                <a:cubicBezTo>
                  <a:pt x="366" y="610"/>
                  <a:pt x="299" y="543"/>
                  <a:pt x="299" y="461"/>
                </a:cubicBezTo>
                <a:lnTo>
                  <a:pt x="299" y="339"/>
                </a:lnTo>
                <a:cubicBezTo>
                  <a:pt x="299" y="304"/>
                  <a:pt x="244" y="304"/>
                  <a:pt x="244" y="339"/>
                </a:cubicBezTo>
                <a:cubicBezTo>
                  <a:pt x="244" y="355"/>
                  <a:pt x="244" y="461"/>
                  <a:pt x="244" y="461"/>
                </a:cubicBezTo>
                <a:cubicBezTo>
                  <a:pt x="244" y="564"/>
                  <a:pt x="320" y="650"/>
                  <a:pt x="419" y="664"/>
                </a:cubicBezTo>
                <a:lnTo>
                  <a:pt x="419" y="752"/>
                </a:lnTo>
                <a:lnTo>
                  <a:pt x="295" y="787"/>
                </a:lnTo>
                <a:lnTo>
                  <a:pt x="610" y="787"/>
                </a:lnTo>
                <a:lnTo>
                  <a:pt x="484" y="751"/>
                </a:lnTo>
                <a:lnTo>
                  <a:pt x="484" y="664"/>
                </a:lnTo>
                <a:cubicBezTo>
                  <a:pt x="584" y="650"/>
                  <a:pt x="661" y="564"/>
                  <a:pt x="661" y="461"/>
                </a:cubicBezTo>
                <a:close/>
                <a:moveTo>
                  <a:pt x="450" y="558"/>
                </a:moveTo>
                <a:cubicBezTo>
                  <a:pt x="451" y="558"/>
                  <a:pt x="451" y="558"/>
                  <a:pt x="452" y="558"/>
                </a:cubicBezTo>
                <a:cubicBezTo>
                  <a:pt x="453" y="558"/>
                  <a:pt x="453" y="558"/>
                  <a:pt x="454" y="558"/>
                </a:cubicBezTo>
                <a:cubicBezTo>
                  <a:pt x="509" y="558"/>
                  <a:pt x="554" y="514"/>
                  <a:pt x="554" y="459"/>
                </a:cubicBezTo>
                <a:lnTo>
                  <a:pt x="554" y="218"/>
                </a:lnTo>
                <a:cubicBezTo>
                  <a:pt x="554" y="163"/>
                  <a:pt x="509" y="118"/>
                  <a:pt x="454" y="118"/>
                </a:cubicBezTo>
                <a:cubicBezTo>
                  <a:pt x="453" y="118"/>
                  <a:pt x="453" y="118"/>
                  <a:pt x="452" y="118"/>
                </a:cubicBezTo>
                <a:cubicBezTo>
                  <a:pt x="452" y="118"/>
                  <a:pt x="451" y="118"/>
                  <a:pt x="450" y="118"/>
                </a:cubicBezTo>
                <a:cubicBezTo>
                  <a:pt x="395" y="118"/>
                  <a:pt x="351" y="163"/>
                  <a:pt x="351" y="218"/>
                </a:cubicBezTo>
                <a:lnTo>
                  <a:pt x="351" y="459"/>
                </a:lnTo>
                <a:cubicBezTo>
                  <a:pt x="351" y="514"/>
                  <a:pt x="395" y="558"/>
                  <a:pt x="450" y="558"/>
                </a:cubicBezTo>
                <a:close/>
                <a:moveTo>
                  <a:pt x="452" y="0"/>
                </a:moveTo>
                <a:cubicBezTo>
                  <a:pt x="702" y="0"/>
                  <a:pt x="904" y="203"/>
                  <a:pt x="904" y="453"/>
                </a:cubicBezTo>
                <a:cubicBezTo>
                  <a:pt x="904" y="702"/>
                  <a:pt x="702" y="905"/>
                  <a:pt x="452" y="905"/>
                </a:cubicBezTo>
                <a:cubicBezTo>
                  <a:pt x="202" y="905"/>
                  <a:pt x="0" y="702"/>
                  <a:pt x="0" y="453"/>
                </a:cubicBezTo>
                <a:cubicBezTo>
                  <a:pt x="0" y="203"/>
                  <a:pt x="202" y="0"/>
                  <a:pt x="452" y="0"/>
                </a:cubicBezTo>
                <a:close/>
              </a:path>
            </a:pathLst>
          </a:custGeom>
          <a:solidFill>
            <a:srgbClr val="014723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Freeform 8"/>
          <p:cNvSpPr>
            <a:spLocks noChangeAspect="1" noEditPoints="1"/>
          </p:cNvSpPr>
          <p:nvPr/>
        </p:nvSpPr>
        <p:spPr bwMode="auto">
          <a:xfrm>
            <a:off x="6438230" y="5611848"/>
            <a:ext cx="464288" cy="466246"/>
          </a:xfrm>
          <a:custGeom>
            <a:avLst/>
            <a:gdLst>
              <a:gd name="T0" fmla="*/ 422 w 422"/>
              <a:gd name="T1" fmla="*/ 211 h 422"/>
              <a:gd name="T2" fmla="*/ 0 w 422"/>
              <a:gd name="T3" fmla="*/ 211 h 422"/>
              <a:gd name="T4" fmla="*/ 340 w 422"/>
              <a:gd name="T5" fmla="*/ 117 h 422"/>
              <a:gd name="T6" fmla="*/ 345 w 422"/>
              <a:gd name="T7" fmla="*/ 123 h 422"/>
              <a:gd name="T8" fmla="*/ 344 w 422"/>
              <a:gd name="T9" fmla="*/ 226 h 422"/>
              <a:gd name="T10" fmla="*/ 340 w 422"/>
              <a:gd name="T11" fmla="*/ 227 h 422"/>
              <a:gd name="T12" fmla="*/ 217 w 422"/>
              <a:gd name="T13" fmla="*/ 226 h 422"/>
              <a:gd name="T14" fmla="*/ 215 w 422"/>
              <a:gd name="T15" fmla="*/ 222 h 422"/>
              <a:gd name="T16" fmla="*/ 286 w 422"/>
              <a:gd name="T17" fmla="*/ 164 h 422"/>
              <a:gd name="T18" fmla="*/ 215 w 422"/>
              <a:gd name="T19" fmla="*/ 171 h 422"/>
              <a:gd name="T20" fmla="*/ 217 w 422"/>
              <a:gd name="T21" fmla="*/ 119 h 422"/>
              <a:gd name="T22" fmla="*/ 220 w 422"/>
              <a:gd name="T23" fmla="*/ 117 h 422"/>
              <a:gd name="T24" fmla="*/ 220 w 422"/>
              <a:gd name="T25" fmla="*/ 96 h 422"/>
              <a:gd name="T26" fmla="*/ 202 w 422"/>
              <a:gd name="T27" fmla="*/ 104 h 422"/>
              <a:gd name="T28" fmla="*/ 194 w 422"/>
              <a:gd name="T29" fmla="*/ 174 h 422"/>
              <a:gd name="T30" fmla="*/ 186 w 422"/>
              <a:gd name="T31" fmla="*/ 166 h 422"/>
              <a:gd name="T32" fmla="*/ 137 w 422"/>
              <a:gd name="T33" fmla="*/ 151 h 422"/>
              <a:gd name="T34" fmla="*/ 54 w 422"/>
              <a:gd name="T35" fmla="*/ 173 h 422"/>
              <a:gd name="T36" fmla="*/ 77 w 422"/>
              <a:gd name="T37" fmla="*/ 243 h 422"/>
              <a:gd name="T38" fmla="*/ 81 w 422"/>
              <a:gd name="T39" fmla="*/ 192 h 422"/>
              <a:gd name="T40" fmla="*/ 81 w 422"/>
              <a:gd name="T41" fmla="*/ 256 h 422"/>
              <a:gd name="T42" fmla="*/ 106 w 422"/>
              <a:gd name="T43" fmla="*/ 350 h 422"/>
              <a:gd name="T44" fmla="*/ 112 w 422"/>
              <a:gd name="T45" fmla="*/ 272 h 422"/>
              <a:gd name="T46" fmla="*/ 137 w 422"/>
              <a:gd name="T47" fmla="*/ 350 h 422"/>
              <a:gd name="T48" fmla="*/ 137 w 422"/>
              <a:gd name="T49" fmla="*/ 256 h 422"/>
              <a:gd name="T50" fmla="*/ 137 w 422"/>
              <a:gd name="T51" fmla="*/ 192 h 422"/>
              <a:gd name="T52" fmla="*/ 162 w 422"/>
              <a:gd name="T53" fmla="*/ 192 h 422"/>
              <a:gd name="T54" fmla="*/ 186 w 422"/>
              <a:gd name="T55" fmla="*/ 185 h 422"/>
              <a:gd name="T56" fmla="*/ 194 w 422"/>
              <a:gd name="T57" fmla="*/ 222 h 422"/>
              <a:gd name="T58" fmla="*/ 202 w 422"/>
              <a:gd name="T59" fmla="*/ 240 h 422"/>
              <a:gd name="T60" fmla="*/ 220 w 422"/>
              <a:gd name="T61" fmla="*/ 248 h 422"/>
              <a:gd name="T62" fmla="*/ 359 w 422"/>
              <a:gd name="T63" fmla="*/ 240 h 422"/>
              <a:gd name="T64" fmla="*/ 366 w 422"/>
              <a:gd name="T65" fmla="*/ 222 h 422"/>
              <a:gd name="T66" fmla="*/ 359 w 422"/>
              <a:gd name="T67" fmla="*/ 104 h 422"/>
              <a:gd name="T68" fmla="*/ 220 w 422"/>
              <a:gd name="T69" fmla="*/ 96 h 422"/>
              <a:gd name="T70" fmla="*/ 344 w 422"/>
              <a:gd name="T71" fmla="*/ 277 h 422"/>
              <a:gd name="T72" fmla="*/ 346 w 422"/>
              <a:gd name="T73" fmla="*/ 351 h 422"/>
              <a:gd name="T74" fmla="*/ 298 w 422"/>
              <a:gd name="T75" fmla="*/ 277 h 422"/>
              <a:gd name="T76" fmla="*/ 250 w 422"/>
              <a:gd name="T77" fmla="*/ 351 h 422"/>
              <a:gd name="T78" fmla="*/ 244 w 422"/>
              <a:gd name="T79" fmla="*/ 277 h 422"/>
              <a:gd name="T80" fmla="*/ 221 w 422"/>
              <a:gd name="T81" fmla="*/ 254 h 422"/>
              <a:gd name="T82" fmla="*/ 109 w 422"/>
              <a:gd name="T83" fmla="*/ 75 h 422"/>
              <a:gd name="T84" fmla="*/ 109 w 422"/>
              <a:gd name="T85" fmla="*/ 146 h 422"/>
              <a:gd name="T86" fmla="*/ 109 w 422"/>
              <a:gd name="T87" fmla="*/ 75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22" h="422">
                <a:moveTo>
                  <a:pt x="211" y="0"/>
                </a:moveTo>
                <a:cubicBezTo>
                  <a:pt x="327" y="0"/>
                  <a:pt x="422" y="94"/>
                  <a:pt x="422" y="211"/>
                </a:cubicBezTo>
                <a:cubicBezTo>
                  <a:pt x="422" y="327"/>
                  <a:pt x="327" y="422"/>
                  <a:pt x="211" y="422"/>
                </a:cubicBezTo>
                <a:cubicBezTo>
                  <a:pt x="94" y="422"/>
                  <a:pt x="0" y="327"/>
                  <a:pt x="0" y="211"/>
                </a:cubicBezTo>
                <a:cubicBezTo>
                  <a:pt x="0" y="94"/>
                  <a:pt x="94" y="0"/>
                  <a:pt x="211" y="0"/>
                </a:cubicBezTo>
                <a:close/>
                <a:moveTo>
                  <a:pt x="340" y="117"/>
                </a:moveTo>
                <a:cubicBezTo>
                  <a:pt x="341" y="117"/>
                  <a:pt x="343" y="118"/>
                  <a:pt x="344" y="119"/>
                </a:cubicBezTo>
                <a:cubicBezTo>
                  <a:pt x="345" y="120"/>
                  <a:pt x="345" y="121"/>
                  <a:pt x="345" y="123"/>
                </a:cubicBezTo>
                <a:lnTo>
                  <a:pt x="345" y="222"/>
                </a:lnTo>
                <a:cubicBezTo>
                  <a:pt x="345" y="223"/>
                  <a:pt x="345" y="225"/>
                  <a:pt x="344" y="226"/>
                </a:cubicBezTo>
                <a:lnTo>
                  <a:pt x="344" y="226"/>
                </a:lnTo>
                <a:cubicBezTo>
                  <a:pt x="343" y="227"/>
                  <a:pt x="341" y="227"/>
                  <a:pt x="340" y="227"/>
                </a:cubicBezTo>
                <a:lnTo>
                  <a:pt x="220" y="227"/>
                </a:lnTo>
                <a:cubicBezTo>
                  <a:pt x="219" y="227"/>
                  <a:pt x="218" y="227"/>
                  <a:pt x="217" y="226"/>
                </a:cubicBezTo>
                <a:lnTo>
                  <a:pt x="217" y="226"/>
                </a:lnTo>
                <a:cubicBezTo>
                  <a:pt x="216" y="225"/>
                  <a:pt x="215" y="223"/>
                  <a:pt x="215" y="222"/>
                </a:cubicBezTo>
                <a:lnTo>
                  <a:pt x="215" y="179"/>
                </a:lnTo>
                <a:lnTo>
                  <a:pt x="286" y="164"/>
                </a:lnTo>
                <a:lnTo>
                  <a:pt x="286" y="162"/>
                </a:lnTo>
                <a:lnTo>
                  <a:pt x="215" y="171"/>
                </a:lnTo>
                <a:lnTo>
                  <a:pt x="215" y="123"/>
                </a:lnTo>
                <a:cubicBezTo>
                  <a:pt x="215" y="121"/>
                  <a:pt x="216" y="120"/>
                  <a:pt x="217" y="119"/>
                </a:cubicBezTo>
                <a:lnTo>
                  <a:pt x="217" y="119"/>
                </a:lnTo>
                <a:cubicBezTo>
                  <a:pt x="218" y="118"/>
                  <a:pt x="219" y="117"/>
                  <a:pt x="220" y="117"/>
                </a:cubicBezTo>
                <a:lnTo>
                  <a:pt x="340" y="117"/>
                </a:lnTo>
                <a:close/>
                <a:moveTo>
                  <a:pt x="220" y="96"/>
                </a:moveTo>
                <a:cubicBezTo>
                  <a:pt x="213" y="96"/>
                  <a:pt x="206" y="99"/>
                  <a:pt x="202" y="104"/>
                </a:cubicBezTo>
                <a:lnTo>
                  <a:pt x="202" y="104"/>
                </a:lnTo>
                <a:cubicBezTo>
                  <a:pt x="197" y="109"/>
                  <a:pt x="194" y="115"/>
                  <a:pt x="194" y="123"/>
                </a:cubicBezTo>
                <a:lnTo>
                  <a:pt x="194" y="174"/>
                </a:lnTo>
                <a:lnTo>
                  <a:pt x="186" y="175"/>
                </a:lnTo>
                <a:lnTo>
                  <a:pt x="186" y="166"/>
                </a:lnTo>
                <a:lnTo>
                  <a:pt x="162" y="166"/>
                </a:lnTo>
                <a:lnTo>
                  <a:pt x="137" y="151"/>
                </a:lnTo>
                <a:lnTo>
                  <a:pt x="77" y="151"/>
                </a:lnTo>
                <a:cubicBezTo>
                  <a:pt x="64" y="151"/>
                  <a:pt x="54" y="161"/>
                  <a:pt x="54" y="173"/>
                </a:cubicBezTo>
                <a:lnTo>
                  <a:pt x="54" y="243"/>
                </a:lnTo>
                <a:lnTo>
                  <a:pt x="77" y="243"/>
                </a:lnTo>
                <a:lnTo>
                  <a:pt x="77" y="192"/>
                </a:lnTo>
                <a:lnTo>
                  <a:pt x="81" y="192"/>
                </a:lnTo>
                <a:lnTo>
                  <a:pt x="81" y="243"/>
                </a:lnTo>
                <a:lnTo>
                  <a:pt x="81" y="256"/>
                </a:lnTo>
                <a:lnTo>
                  <a:pt x="81" y="350"/>
                </a:lnTo>
                <a:lnTo>
                  <a:pt x="106" y="350"/>
                </a:lnTo>
                <a:lnTo>
                  <a:pt x="106" y="272"/>
                </a:lnTo>
                <a:lnTo>
                  <a:pt x="112" y="272"/>
                </a:lnTo>
                <a:lnTo>
                  <a:pt x="112" y="350"/>
                </a:lnTo>
                <a:lnTo>
                  <a:pt x="137" y="350"/>
                </a:lnTo>
                <a:lnTo>
                  <a:pt x="137" y="336"/>
                </a:lnTo>
                <a:lnTo>
                  <a:pt x="137" y="256"/>
                </a:lnTo>
                <a:lnTo>
                  <a:pt x="137" y="243"/>
                </a:lnTo>
                <a:lnTo>
                  <a:pt x="137" y="192"/>
                </a:lnTo>
                <a:lnTo>
                  <a:pt x="137" y="177"/>
                </a:lnTo>
                <a:lnTo>
                  <a:pt x="162" y="192"/>
                </a:lnTo>
                <a:lnTo>
                  <a:pt x="186" y="192"/>
                </a:lnTo>
                <a:lnTo>
                  <a:pt x="186" y="185"/>
                </a:lnTo>
                <a:lnTo>
                  <a:pt x="194" y="184"/>
                </a:lnTo>
                <a:lnTo>
                  <a:pt x="194" y="222"/>
                </a:lnTo>
                <a:cubicBezTo>
                  <a:pt x="194" y="229"/>
                  <a:pt x="197" y="236"/>
                  <a:pt x="202" y="240"/>
                </a:cubicBezTo>
                <a:lnTo>
                  <a:pt x="202" y="240"/>
                </a:lnTo>
                <a:lnTo>
                  <a:pt x="202" y="241"/>
                </a:lnTo>
                <a:cubicBezTo>
                  <a:pt x="207" y="245"/>
                  <a:pt x="213" y="248"/>
                  <a:pt x="220" y="248"/>
                </a:cubicBezTo>
                <a:lnTo>
                  <a:pt x="340" y="248"/>
                </a:lnTo>
                <a:cubicBezTo>
                  <a:pt x="347" y="248"/>
                  <a:pt x="354" y="245"/>
                  <a:pt x="359" y="240"/>
                </a:cubicBezTo>
                <a:lnTo>
                  <a:pt x="359" y="241"/>
                </a:lnTo>
                <a:cubicBezTo>
                  <a:pt x="363" y="236"/>
                  <a:pt x="366" y="229"/>
                  <a:pt x="366" y="222"/>
                </a:cubicBezTo>
                <a:lnTo>
                  <a:pt x="366" y="123"/>
                </a:lnTo>
                <a:cubicBezTo>
                  <a:pt x="366" y="115"/>
                  <a:pt x="363" y="109"/>
                  <a:pt x="359" y="104"/>
                </a:cubicBezTo>
                <a:cubicBezTo>
                  <a:pt x="354" y="99"/>
                  <a:pt x="347" y="96"/>
                  <a:pt x="340" y="96"/>
                </a:cubicBezTo>
                <a:lnTo>
                  <a:pt x="220" y="96"/>
                </a:lnTo>
                <a:close/>
                <a:moveTo>
                  <a:pt x="344" y="254"/>
                </a:moveTo>
                <a:lnTo>
                  <a:pt x="344" y="277"/>
                </a:lnTo>
                <a:lnTo>
                  <a:pt x="325" y="277"/>
                </a:lnTo>
                <a:lnTo>
                  <a:pt x="346" y="351"/>
                </a:lnTo>
                <a:lnTo>
                  <a:pt x="319" y="351"/>
                </a:lnTo>
                <a:lnTo>
                  <a:pt x="298" y="277"/>
                </a:lnTo>
                <a:lnTo>
                  <a:pt x="271" y="277"/>
                </a:lnTo>
                <a:lnTo>
                  <a:pt x="250" y="351"/>
                </a:lnTo>
                <a:lnTo>
                  <a:pt x="223" y="351"/>
                </a:lnTo>
                <a:lnTo>
                  <a:pt x="244" y="277"/>
                </a:lnTo>
                <a:lnTo>
                  <a:pt x="221" y="277"/>
                </a:lnTo>
                <a:lnTo>
                  <a:pt x="221" y="254"/>
                </a:lnTo>
                <a:lnTo>
                  <a:pt x="344" y="254"/>
                </a:lnTo>
                <a:close/>
                <a:moveTo>
                  <a:pt x="109" y="75"/>
                </a:moveTo>
                <a:cubicBezTo>
                  <a:pt x="129" y="75"/>
                  <a:pt x="145" y="91"/>
                  <a:pt x="145" y="111"/>
                </a:cubicBezTo>
                <a:cubicBezTo>
                  <a:pt x="145" y="130"/>
                  <a:pt x="129" y="146"/>
                  <a:pt x="109" y="146"/>
                </a:cubicBezTo>
                <a:cubicBezTo>
                  <a:pt x="90" y="146"/>
                  <a:pt x="74" y="130"/>
                  <a:pt x="74" y="111"/>
                </a:cubicBezTo>
                <a:cubicBezTo>
                  <a:pt x="74" y="91"/>
                  <a:pt x="90" y="75"/>
                  <a:pt x="109" y="75"/>
                </a:cubicBezTo>
                <a:close/>
              </a:path>
            </a:pathLst>
          </a:custGeom>
          <a:solidFill>
            <a:srgbClr val="014723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28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00" r="2284" b="11992"/>
          <a:stretch>
            <a:fillRect/>
          </a:stretch>
        </p:blipFill>
        <p:spPr>
          <a:xfrm>
            <a:off x="4339400" y="923192"/>
            <a:ext cx="3433000" cy="10726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49"/>
                            </p:stCondLst>
                            <p:childTnLst>
                              <p:par>
                                <p:cTn id="15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849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349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849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349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/>
      <p:bldP spid="16" grpId="0"/>
      <p:bldP spid="13" grpId="0"/>
      <p:bldP spid="14" grpId="0"/>
      <p:bldP spid="11" grpId="0" animBg="1"/>
      <p:bldP spid="1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if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语句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55" name="学论网-www.xuelun.me"/>
          <p:cNvSpPr txBox="1"/>
          <p:nvPr/>
        </p:nvSpPr>
        <p:spPr>
          <a:xfrm>
            <a:off x="5014595" y="2626360"/>
            <a:ext cx="6577965" cy="5537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输出一个数的绝对值</a:t>
            </a:r>
          </a:p>
        </p:txBody>
      </p:sp>
      <p:pic>
        <p:nvPicPr>
          <p:cNvPr id="33" name="图片 3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52" name="学论网-矩形 1"/>
          <p:cNvSpPr/>
          <p:nvPr/>
        </p:nvSpPr>
        <p:spPr>
          <a:xfrm>
            <a:off x="626745" y="2266315"/>
            <a:ext cx="3886835" cy="30619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if(x ≥ 0)</a:t>
            </a:r>
          </a:p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	</a:t>
            </a:r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printf("%d", x);</a:t>
            </a:r>
            <a:endParaRPr lang="en-US" altLang="zh-CN" sz="2400" kern="0" dirty="0">
              <a:solidFill>
                <a:schemeClr val="tx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</a:endParaRPr>
          </a:p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else</a:t>
            </a:r>
          </a:p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	</a:t>
            </a:r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printf("%d", -x);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  <p:bldP spid="55" grpId="0" animBg="1"/>
      <p:bldP spid="52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if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语句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55" name="学论网-www.xuelun.me"/>
          <p:cNvSpPr txBox="1"/>
          <p:nvPr/>
        </p:nvSpPr>
        <p:spPr>
          <a:xfrm>
            <a:off x="3893820" y="2406015"/>
            <a:ext cx="7718425" cy="332359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该选择结构意为，首先判断表达式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的值是否为真，如果为真，那么执行下面的语句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，之后跳过剩下的判断；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否则，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判断表达式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的值是否为真，如果为真，那么执行下面的语句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，之后跳过剩下的判断；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继续判断下去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直到找到一个表达式的值为真，执行后面的语句；否则在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最后的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else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中，执行语句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n+1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52" name="学论网-矩形 1"/>
          <p:cNvSpPr/>
          <p:nvPr/>
        </p:nvSpPr>
        <p:spPr>
          <a:xfrm>
            <a:off x="588645" y="1898015"/>
            <a:ext cx="3180080" cy="43548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if(</a:t>
            </a:r>
            <a:r>
              <a:rPr lang="zh-CN" altLang="en-US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表达式</a:t>
            </a:r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1)</a:t>
            </a:r>
          </a:p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	</a:t>
            </a:r>
            <a:r>
              <a:rPr lang="zh-CN" altLang="en-US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语句</a:t>
            </a:r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1</a:t>
            </a:r>
          </a:p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else if</a:t>
            </a:r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(</a:t>
            </a:r>
            <a:r>
              <a:rPr lang="zh-CN" altLang="en-US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表达式</a:t>
            </a:r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2)</a:t>
            </a:r>
            <a:endParaRPr lang="en-US" altLang="zh-CN" sz="2400" kern="0" dirty="0">
              <a:solidFill>
                <a:schemeClr val="tx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</a:endParaRPr>
          </a:p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	</a:t>
            </a:r>
            <a:r>
              <a:rPr lang="zh-CN" altLang="en-US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语句</a:t>
            </a:r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2</a:t>
            </a:r>
          </a:p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else if(</a:t>
            </a:r>
            <a:r>
              <a:rPr lang="zh-CN" altLang="en-US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表达式</a:t>
            </a:r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3)</a:t>
            </a:r>
            <a:endParaRPr lang="en-US" altLang="zh-CN" sz="2400" kern="0" dirty="0">
              <a:solidFill>
                <a:schemeClr val="tx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</a:endParaRPr>
          </a:p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	</a:t>
            </a:r>
            <a:r>
              <a:rPr lang="zh-CN" altLang="en-US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语句</a:t>
            </a:r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3</a:t>
            </a:r>
            <a:endParaRPr lang="en-US" altLang="zh-CN" sz="2400" kern="0" dirty="0">
              <a:solidFill>
                <a:schemeClr val="tx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</a:endParaRPr>
          </a:p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...</a:t>
            </a:r>
          </a:p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else if(</a:t>
            </a:r>
            <a:r>
              <a:rPr lang="zh-CN" altLang="en-US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表达式</a:t>
            </a:r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n)</a:t>
            </a:r>
            <a:endParaRPr lang="en-US" altLang="zh-CN" sz="2400" kern="0" dirty="0">
              <a:solidFill>
                <a:schemeClr val="tx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</a:endParaRPr>
          </a:p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	</a:t>
            </a:r>
            <a:r>
              <a:rPr lang="zh-CN" altLang="en-US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语句</a:t>
            </a:r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n</a:t>
            </a:r>
            <a:endParaRPr lang="en-US" altLang="zh-CN" sz="2400" kern="0" dirty="0">
              <a:solidFill>
                <a:schemeClr val="tx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</a:endParaRPr>
          </a:p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else </a:t>
            </a:r>
          </a:p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	</a:t>
            </a:r>
            <a:r>
              <a:rPr lang="zh-CN" altLang="en-US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语句</a:t>
            </a:r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n+1</a:t>
            </a:r>
            <a:endParaRPr lang="en-US" altLang="zh-CN" sz="2400" kern="0" dirty="0">
              <a:solidFill>
                <a:schemeClr val="tx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  <p:bldP spid="55" grpId="0"/>
      <p:bldP spid="52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if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语句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3</a:t>
            </a:r>
          </a:p>
        </p:txBody>
      </p:sp>
      <p:pic>
        <p:nvPicPr>
          <p:cNvPr id="33" name="图片 3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52" name="学论网-矩形 1"/>
          <p:cNvSpPr/>
          <p:nvPr/>
        </p:nvSpPr>
        <p:spPr>
          <a:xfrm>
            <a:off x="991235" y="1993900"/>
            <a:ext cx="3180080" cy="43548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if(</a:t>
            </a:r>
            <a:r>
              <a:rPr lang="zh-CN" altLang="en-US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表达式</a:t>
            </a:r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1)</a:t>
            </a:r>
          </a:p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	</a:t>
            </a:r>
            <a:r>
              <a:rPr lang="zh-CN" altLang="en-US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语句</a:t>
            </a:r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1</a:t>
            </a:r>
          </a:p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else if</a:t>
            </a:r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(</a:t>
            </a:r>
            <a:r>
              <a:rPr lang="zh-CN" altLang="en-US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表达式</a:t>
            </a:r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2)</a:t>
            </a:r>
            <a:endParaRPr lang="en-US" altLang="zh-CN" sz="2400" kern="0" dirty="0">
              <a:solidFill>
                <a:schemeClr val="tx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</a:endParaRPr>
          </a:p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	</a:t>
            </a:r>
            <a:r>
              <a:rPr lang="zh-CN" altLang="en-US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语句</a:t>
            </a:r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2</a:t>
            </a:r>
          </a:p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else if(</a:t>
            </a:r>
            <a:r>
              <a:rPr lang="zh-CN" altLang="en-US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表达式</a:t>
            </a:r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3)</a:t>
            </a:r>
            <a:endParaRPr lang="en-US" altLang="zh-CN" sz="2400" kern="0" dirty="0">
              <a:solidFill>
                <a:schemeClr val="tx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</a:endParaRPr>
          </a:p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	</a:t>
            </a:r>
            <a:r>
              <a:rPr lang="zh-CN" altLang="en-US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语句</a:t>
            </a:r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3</a:t>
            </a:r>
            <a:endParaRPr lang="en-US" altLang="zh-CN" sz="2400" kern="0" dirty="0">
              <a:solidFill>
                <a:schemeClr val="tx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</a:endParaRPr>
          </a:p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...</a:t>
            </a:r>
          </a:p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else if(</a:t>
            </a:r>
            <a:r>
              <a:rPr lang="zh-CN" altLang="en-US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表达式</a:t>
            </a:r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n)</a:t>
            </a:r>
            <a:endParaRPr lang="en-US" altLang="zh-CN" sz="2400" kern="0" dirty="0">
              <a:solidFill>
                <a:schemeClr val="tx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</a:endParaRPr>
          </a:p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	</a:t>
            </a:r>
            <a:r>
              <a:rPr lang="zh-CN" altLang="en-US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语句</a:t>
            </a:r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n</a:t>
            </a:r>
            <a:endParaRPr lang="en-US" altLang="zh-CN" sz="2400" kern="0" dirty="0">
              <a:solidFill>
                <a:schemeClr val="tx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</a:endParaRPr>
          </a:p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else </a:t>
            </a:r>
          </a:p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	</a:t>
            </a:r>
            <a:r>
              <a:rPr lang="zh-CN" altLang="en-US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语句</a:t>
            </a:r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n+1</a:t>
            </a:r>
            <a:endParaRPr lang="en-US" altLang="zh-CN" sz="2400" kern="0" dirty="0">
              <a:solidFill>
                <a:schemeClr val="tx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5710" y="1595302"/>
            <a:ext cx="5819140" cy="51371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  <p:bldP spid="52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if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语句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55" name="学论网-www.xuelun.me"/>
          <p:cNvSpPr txBox="1"/>
          <p:nvPr/>
        </p:nvSpPr>
        <p:spPr>
          <a:xfrm>
            <a:off x="4610735" y="1882140"/>
            <a:ext cx="7230745" cy="276987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该选择结构下，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首先判断</a:t>
            </a:r>
            <a:r>
              <a:rPr lang="en-US" sz="2400" kern="0" dirty="0">
                <a:solidFill>
                  <a:srgbClr val="FF0000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x &lt; 10</a:t>
            </a:r>
            <a:r>
              <a:rPr lang="zh-CN" altLang="en-US" sz="2400" kern="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这个条件是否满足，如果满足则输出；</a:t>
            </a:r>
            <a:r>
              <a:rPr lang="zh-CN" altLang="en-US" sz="2400" kern="0" dirty="0">
                <a:solidFill>
                  <a:srgbClr val="FF0000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不满足则继续判断下一个条件</a:t>
            </a:r>
            <a:r>
              <a:rPr lang="zh-CN" altLang="en-US" sz="2400" kern="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，直到碰到一个满足的条件执行其后的语句、或者所有的条件都不满足不执行任何语句。</a:t>
            </a:r>
          </a:p>
          <a:p>
            <a:pPr>
              <a:lnSpc>
                <a:spcPct val="150000"/>
              </a:lnSpc>
            </a:pPr>
            <a:r>
              <a:rPr lang="en-US" altLang="zh-CN" sz="2400" kern="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	</a:t>
            </a:r>
            <a:r>
              <a:rPr lang="zh-CN" altLang="en-US" sz="2400" kern="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该程序执行下列语句：</a:t>
            </a:r>
          </a:p>
        </p:txBody>
      </p:sp>
      <p:pic>
        <p:nvPicPr>
          <p:cNvPr id="33" name="图片 3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52" name="学论网-矩形 1"/>
          <p:cNvSpPr/>
          <p:nvPr/>
        </p:nvSpPr>
        <p:spPr>
          <a:xfrm>
            <a:off x="425450" y="1882140"/>
            <a:ext cx="3945255" cy="38963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int x = 500;</a:t>
            </a:r>
          </a:p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if(</a:t>
            </a:r>
            <a:r>
              <a:rPr lang="en-US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x &lt; 10</a:t>
            </a:r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)</a:t>
            </a:r>
          </a:p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	</a:t>
            </a:r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printf("</a:t>
            </a:r>
            <a:r>
              <a:rPr lang="zh-CN" altLang="en-US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个位数</a:t>
            </a:r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");</a:t>
            </a:r>
            <a:endParaRPr lang="en-US" altLang="zh-CN" sz="2400" kern="0" dirty="0">
              <a:solidFill>
                <a:schemeClr val="tx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</a:endParaRPr>
          </a:p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else if</a:t>
            </a:r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(</a:t>
            </a:r>
            <a:r>
              <a:rPr lang="en-US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x &lt; 100</a:t>
            </a:r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)</a:t>
            </a:r>
            <a:endParaRPr lang="en-US" altLang="zh-CN" sz="2400" kern="0" dirty="0">
              <a:solidFill>
                <a:schemeClr val="tx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</a:endParaRPr>
          </a:p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	</a:t>
            </a:r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printf("</a:t>
            </a:r>
            <a:r>
              <a:rPr lang="zh-CN" altLang="en-US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十位数</a:t>
            </a:r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");</a:t>
            </a:r>
            <a:endParaRPr lang="en-US" altLang="zh-CN" sz="2400" kern="0" dirty="0">
              <a:solidFill>
                <a:schemeClr val="tx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</a:endParaRPr>
          </a:p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else if(</a:t>
            </a:r>
            <a:r>
              <a:rPr lang="en-US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x &lt; 1000</a:t>
            </a:r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)</a:t>
            </a:r>
            <a:endParaRPr lang="en-US" altLang="zh-CN" sz="2400" kern="0" dirty="0">
              <a:solidFill>
                <a:schemeClr val="tx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</a:endParaRPr>
          </a:p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	printf("</a:t>
            </a:r>
            <a:r>
              <a:rPr lang="zh-CN" altLang="en-US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百位数</a:t>
            </a:r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");</a:t>
            </a:r>
            <a:endParaRPr lang="en-US" altLang="zh-CN" sz="2400" kern="0" dirty="0">
              <a:solidFill>
                <a:schemeClr val="tx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</a:endParaRPr>
          </a:p>
        </p:txBody>
      </p:sp>
      <p:sp>
        <p:nvSpPr>
          <p:cNvPr id="2" name="学论网-矩形 1"/>
          <p:cNvSpPr/>
          <p:nvPr/>
        </p:nvSpPr>
        <p:spPr>
          <a:xfrm>
            <a:off x="5431155" y="4652010"/>
            <a:ext cx="3208020" cy="11258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printf("</a:t>
            </a:r>
            <a:r>
              <a:rPr lang="zh-CN" altLang="en-US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百位数</a:t>
            </a:r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");</a:t>
            </a:r>
            <a:endParaRPr lang="en-US" altLang="zh-CN" sz="2400" kern="0" dirty="0">
              <a:solidFill>
                <a:schemeClr val="tx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" presetClass="entr" presetSubtype="4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  <p:bldP spid="55" grpId="0"/>
      <p:bldP spid="52" grpId="0" bldLvl="0" animBg="1"/>
      <p:bldP spid="2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0" y="812800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嵌套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if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语句</a:t>
            </a:r>
            <a:endParaRPr lang="en-US" altLang="zh-CN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55" name="学论网-www.xuelun.me"/>
          <p:cNvSpPr txBox="1"/>
          <p:nvPr/>
        </p:nvSpPr>
        <p:spPr>
          <a:xfrm>
            <a:off x="4935220" y="1570990"/>
            <a:ext cx="6979920" cy="49860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语句中又包含了一个或多个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语句称为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语句的嵌套。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在该选择结构中，首先判断表达式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是否为真，如果为真，进入其后的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语句块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中；不然进入语句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假设进入语句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中，此时碰到了嵌套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结构，此时可视为碰到了一个单独的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结构，继续判断表达式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是否为真，如果为真，执行其后的语句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，否则执行语句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pic>
        <p:nvPicPr>
          <p:cNvPr id="33" name="图片 3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52" name="学论网-矩形 1"/>
          <p:cNvSpPr/>
          <p:nvPr/>
        </p:nvSpPr>
        <p:spPr>
          <a:xfrm>
            <a:off x="420370" y="1824990"/>
            <a:ext cx="4368165" cy="44780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if(</a:t>
            </a:r>
            <a:r>
              <a:rPr lang="zh-CN" altLang="en-US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表达式</a:t>
            </a:r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1)</a:t>
            </a:r>
          </a:p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{</a:t>
            </a:r>
          </a:p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    if(</a:t>
            </a:r>
            <a:r>
              <a:rPr lang="zh-CN" altLang="en-US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表达式</a:t>
            </a:r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2)</a:t>
            </a:r>
            <a:endParaRPr lang="en-US" altLang="zh-CN" sz="2400" kern="0" dirty="0">
              <a:solidFill>
                <a:schemeClr val="tx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</a:endParaRPr>
          </a:p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        </a:t>
            </a:r>
            <a:r>
              <a:rPr lang="zh-CN" altLang="en-US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语句</a:t>
            </a:r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1</a:t>
            </a:r>
          </a:p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    else</a:t>
            </a:r>
          </a:p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        </a:t>
            </a:r>
            <a:r>
              <a:rPr lang="zh-CN" altLang="en-US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语句</a:t>
            </a:r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2</a:t>
            </a:r>
            <a:endParaRPr lang="en-US" altLang="zh-CN" sz="2400" kern="0" dirty="0">
              <a:solidFill>
                <a:schemeClr val="tx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</a:endParaRPr>
          </a:p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}</a:t>
            </a:r>
          </a:p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else </a:t>
            </a:r>
          </a:p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{</a:t>
            </a:r>
          </a:p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	...</a:t>
            </a:r>
          </a:p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}</a:t>
            </a:r>
          </a:p>
        </p:txBody>
      </p:sp>
      <p:sp>
        <p:nvSpPr>
          <p:cNvPr id="2" name="右大括号 1"/>
          <p:cNvSpPr/>
          <p:nvPr/>
        </p:nvSpPr>
        <p:spPr>
          <a:xfrm>
            <a:off x="2825750" y="2537460"/>
            <a:ext cx="508000" cy="20808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468370" y="3347720"/>
            <a:ext cx="1308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kern="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语句块</a:t>
            </a:r>
            <a:r>
              <a:rPr lang="en-US" altLang="zh-CN" sz="2400" kern="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1</a:t>
            </a:r>
          </a:p>
        </p:txBody>
      </p:sp>
      <p:sp>
        <p:nvSpPr>
          <p:cNvPr id="4" name="右大括号 3"/>
          <p:cNvSpPr/>
          <p:nvPr/>
        </p:nvSpPr>
        <p:spPr>
          <a:xfrm>
            <a:off x="2825750" y="4916805"/>
            <a:ext cx="508000" cy="11988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480435" y="5218430"/>
            <a:ext cx="1308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kern="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语句块</a:t>
            </a:r>
            <a:r>
              <a:rPr lang="en-US" altLang="zh-CN" sz="2400" kern="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2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  <p:bldP spid="55" grpId="0"/>
      <p:bldP spid="52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嵌套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if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语句</a:t>
            </a:r>
            <a:endParaRPr lang="en-US" altLang="zh-CN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55" name="学论网-www.xuelun.me"/>
          <p:cNvSpPr txBox="1"/>
          <p:nvPr/>
        </p:nvSpPr>
        <p:spPr>
          <a:xfrm>
            <a:off x="5260975" y="2061210"/>
            <a:ext cx="6453505" cy="332359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在该例子中首先判断条件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x&gt;0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是否成立，如果成立，执行第一个语句块，不然执行</a:t>
            </a:r>
            <a:r>
              <a:rPr lang="en-US" altLang="zh-CN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else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后面的语句块。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x = 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，条件</a:t>
            </a:r>
            <a:r>
              <a:rPr lang="en-US" altLang="zh-CN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x &gt; 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判断为真，进入第一个语句块。继续判断</a:t>
            </a:r>
            <a:r>
              <a:rPr lang="en-US" altLang="zh-CN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x % 2 == 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是否为真，此时判断为真，并输出</a:t>
            </a:r>
            <a:r>
              <a:rPr lang="en-US" altLang="zh-CN" sz="2400" kern="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"</a:t>
            </a:r>
            <a:r>
              <a:rPr lang="en-US" altLang="zh-CN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x</a:t>
            </a:r>
            <a:r>
              <a:rPr lang="zh-CN" altLang="en-US" sz="2400" kern="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是正奇数</a:t>
            </a:r>
            <a:r>
              <a:rPr lang="en-US" altLang="zh-CN" sz="2400" kern="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"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52" name="学论网-矩形 1"/>
          <p:cNvSpPr/>
          <p:nvPr/>
        </p:nvSpPr>
        <p:spPr>
          <a:xfrm>
            <a:off x="425450" y="1730375"/>
            <a:ext cx="4509770" cy="48425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l"/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int x = 3;</a:t>
            </a:r>
          </a:p>
          <a:p>
            <a:pPr lvl="0" algn="l"/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if(x &gt; 0)</a:t>
            </a:r>
          </a:p>
          <a:p>
            <a:pPr lvl="0" algn="l"/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{</a:t>
            </a:r>
          </a:p>
          <a:p>
            <a:pPr lvl="0" algn="l"/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    if(</a:t>
            </a:r>
            <a:r>
              <a:rPr lang="en-US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x % 2 == 1</a:t>
            </a:r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)</a:t>
            </a:r>
            <a:endParaRPr lang="en-US" altLang="zh-CN" sz="2000" kern="0" dirty="0">
              <a:solidFill>
                <a:schemeClr val="tx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</a:endParaRPr>
          </a:p>
          <a:p>
            <a:pPr lvl="0" algn="l"/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        </a:t>
            </a:r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printf("x</a:t>
            </a:r>
            <a:r>
              <a:rPr lang="zh-CN" altLang="en-US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是正奇数</a:t>
            </a:r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");</a:t>
            </a:r>
            <a:endParaRPr lang="en-US" altLang="zh-CN" sz="2000" kern="0" dirty="0">
              <a:solidFill>
                <a:schemeClr val="tx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</a:endParaRPr>
          </a:p>
          <a:p>
            <a:pPr lvl="0" algn="l"/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    else</a:t>
            </a:r>
          </a:p>
          <a:p>
            <a:pPr lvl="0" algn="l"/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        printf("x</a:t>
            </a:r>
            <a:r>
              <a:rPr lang="zh-CN" altLang="en-US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是正偶数</a:t>
            </a:r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");</a:t>
            </a:r>
            <a:endParaRPr lang="en-US" altLang="zh-CN" sz="2000" kern="0" dirty="0">
              <a:solidFill>
                <a:schemeClr val="tx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</a:endParaRPr>
          </a:p>
          <a:p>
            <a:pPr lvl="0" algn="l"/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}</a:t>
            </a:r>
          </a:p>
          <a:p>
            <a:pPr lvl="0" algn="l"/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else </a:t>
            </a:r>
          </a:p>
          <a:p>
            <a:pPr lvl="0" algn="l"/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{</a:t>
            </a:r>
          </a:p>
          <a:p>
            <a:pPr lvl="0" algn="l"/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	</a:t>
            </a:r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if(</a:t>
            </a:r>
            <a:r>
              <a:rPr lang="en-US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x % 2 == 1</a:t>
            </a:r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)</a:t>
            </a:r>
            <a:endParaRPr lang="en-US" altLang="zh-CN" sz="2000" kern="0" dirty="0">
              <a:solidFill>
                <a:schemeClr val="tx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</a:endParaRPr>
          </a:p>
          <a:p>
            <a:pPr lvl="0" algn="l"/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        printf("x</a:t>
            </a:r>
            <a:r>
              <a:rPr lang="zh-CN" altLang="en-US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是负奇数</a:t>
            </a:r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");</a:t>
            </a:r>
            <a:endParaRPr lang="en-US" altLang="zh-CN" sz="2000" kern="0" dirty="0">
              <a:solidFill>
                <a:schemeClr val="tx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</a:endParaRPr>
          </a:p>
          <a:p>
            <a:pPr lvl="0" algn="l"/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    else</a:t>
            </a:r>
            <a:endParaRPr lang="en-US" altLang="zh-CN" sz="2000" kern="0" dirty="0">
              <a:solidFill>
                <a:schemeClr val="tx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</a:endParaRPr>
          </a:p>
          <a:p>
            <a:pPr lvl="0" algn="l"/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        printf("x</a:t>
            </a:r>
            <a:r>
              <a:rPr lang="zh-CN" altLang="en-US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是负偶数</a:t>
            </a:r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");</a:t>
            </a:r>
            <a:endParaRPr lang="en-US" altLang="zh-CN" sz="2000" kern="0" dirty="0">
              <a:solidFill>
                <a:schemeClr val="tx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</a:endParaRPr>
          </a:p>
          <a:p>
            <a:pPr lvl="0" algn="l"/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}</a:t>
            </a:r>
          </a:p>
        </p:txBody>
      </p:sp>
      <p:sp>
        <p:nvSpPr>
          <p:cNvPr id="5" name="学论网-矩形 1"/>
          <p:cNvSpPr/>
          <p:nvPr/>
        </p:nvSpPr>
        <p:spPr>
          <a:xfrm>
            <a:off x="5469255" y="5773420"/>
            <a:ext cx="3293110" cy="683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l"/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printf("x</a:t>
            </a:r>
            <a:r>
              <a:rPr lang="zh-CN" altLang="en-US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是正奇数</a:t>
            </a:r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");</a:t>
            </a:r>
            <a:endParaRPr lang="en-US" altLang="zh-CN" sz="2000" kern="0" dirty="0">
              <a:solidFill>
                <a:schemeClr val="tx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" presetClass="entr" presetSubtype="4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  <p:bldP spid="55" grpId="0" animBg="1"/>
      <p:bldP spid="52" grpId="0" bldLvl="0" animBg="1"/>
      <p:bldP spid="5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switch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语句</a:t>
            </a:r>
          </a:p>
        </p:txBody>
      </p:sp>
      <p:sp>
        <p:nvSpPr>
          <p:cNvPr id="55" name="学论网-www.xuelun.me"/>
          <p:cNvSpPr txBox="1"/>
          <p:nvPr/>
        </p:nvSpPr>
        <p:spPr>
          <a:xfrm>
            <a:off x="4938395" y="1899285"/>
            <a:ext cx="6299835" cy="498602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相比</a:t>
            </a:r>
            <a:r>
              <a:rPr lang="en-US" altLang="zh-CN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if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语句，</a:t>
            </a:r>
            <a:r>
              <a:rPr lang="en-US" altLang="zh-CN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switch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语句常常用来实现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多分支选择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结构。因为多层</a:t>
            </a:r>
            <a:r>
              <a:rPr lang="en-US" altLang="zh-CN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if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语句的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可读性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通常没有</a:t>
            </a:r>
            <a:r>
              <a:rPr lang="en-US" altLang="zh-CN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switch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结构好。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switch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结构中的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表达式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，其值的类型应为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整数类型</a:t>
            </a:r>
            <a:r>
              <a:rPr lang="en-US" altLang="zh-CN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int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包括字符类型</a:t>
            </a:r>
            <a:r>
              <a:rPr lang="en-US" altLang="zh-CN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char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switch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下面的花括号是一个语句块，其中包含了多行以关键字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case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为开头的语句。每行语句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case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后面跟最一个常量。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52" name="学论网-矩形 1"/>
          <p:cNvSpPr/>
          <p:nvPr/>
        </p:nvSpPr>
        <p:spPr>
          <a:xfrm>
            <a:off x="425450" y="1899285"/>
            <a:ext cx="4368800" cy="4048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l"/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switch(</a:t>
            </a:r>
            <a:r>
              <a:rPr lang="zh-CN" altLang="en-US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表达式</a:t>
            </a:r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)</a:t>
            </a:r>
          </a:p>
          <a:p>
            <a:pPr lvl="0" algn="l"/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{</a:t>
            </a:r>
          </a:p>
          <a:p>
            <a:pPr lvl="0" algn="l"/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    case </a:t>
            </a:r>
            <a:r>
              <a:rPr lang="zh-CN" altLang="en-US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常量</a:t>
            </a:r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1: </a:t>
            </a:r>
            <a:r>
              <a:rPr lang="zh-CN" altLang="en-US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语句</a:t>
            </a:r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1</a:t>
            </a:r>
            <a:r>
              <a:rPr lang="zh-CN" altLang="en-US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；</a:t>
            </a:r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break</a:t>
            </a:r>
            <a:r>
              <a:rPr lang="zh-CN" altLang="en-US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；</a:t>
            </a:r>
          </a:p>
          <a:p>
            <a:pPr lvl="0" algn="l"/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    </a:t>
            </a:r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case </a:t>
            </a:r>
            <a:r>
              <a:rPr lang="zh-CN" altLang="en-US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常量</a:t>
            </a:r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2: </a:t>
            </a:r>
            <a:r>
              <a:rPr lang="zh-CN" altLang="en-US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语句</a:t>
            </a:r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2</a:t>
            </a:r>
            <a:r>
              <a:rPr lang="zh-CN" altLang="en-US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；</a:t>
            </a:r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break</a:t>
            </a:r>
            <a:r>
              <a:rPr lang="zh-CN" altLang="en-US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；</a:t>
            </a:r>
          </a:p>
          <a:p>
            <a:pPr lvl="0" algn="l"/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    </a:t>
            </a:r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case </a:t>
            </a:r>
            <a:r>
              <a:rPr lang="zh-CN" altLang="en-US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常量</a:t>
            </a:r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3: </a:t>
            </a:r>
            <a:r>
              <a:rPr lang="zh-CN" altLang="en-US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语句</a:t>
            </a:r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3</a:t>
            </a:r>
            <a:r>
              <a:rPr lang="zh-CN" altLang="en-US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；</a:t>
            </a:r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break</a:t>
            </a:r>
            <a:r>
              <a:rPr lang="zh-CN" altLang="en-US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；</a:t>
            </a:r>
          </a:p>
          <a:p>
            <a:pPr lvl="0" algn="l"/>
            <a:r>
              <a:rPr lang="zh-CN" altLang="en-US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 </a:t>
            </a:r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   ...</a:t>
            </a:r>
          </a:p>
          <a:p>
            <a:pPr lvl="0" algn="l"/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    case </a:t>
            </a:r>
            <a:r>
              <a:rPr lang="zh-CN" altLang="en-US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常量</a:t>
            </a:r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n: </a:t>
            </a:r>
            <a:r>
              <a:rPr lang="zh-CN" altLang="en-US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语句</a:t>
            </a:r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n</a:t>
            </a:r>
            <a:r>
              <a:rPr lang="zh-CN" altLang="en-US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；</a:t>
            </a:r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break</a:t>
            </a:r>
            <a:r>
              <a:rPr lang="zh-CN" altLang="en-US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；</a:t>
            </a:r>
            <a:endParaRPr lang="en-US" altLang="zh-CN" sz="2000" kern="0" dirty="0">
              <a:solidFill>
                <a:schemeClr val="tx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  <a:sym typeface="+mn-ea"/>
            </a:endParaRPr>
          </a:p>
          <a:p>
            <a:pPr lvl="0" algn="l"/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    default: </a:t>
            </a:r>
            <a:r>
              <a:rPr lang="zh-CN" altLang="en-US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语句</a:t>
            </a:r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n+1</a:t>
            </a:r>
            <a:endParaRPr lang="en-US" altLang="zh-CN" sz="2000" kern="0" dirty="0">
              <a:solidFill>
                <a:schemeClr val="tx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</a:endParaRPr>
          </a:p>
          <a:p>
            <a:pPr lvl="0" algn="l"/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  <p:bldP spid="55" grpId="0"/>
      <p:bldP spid="52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switch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语句</a:t>
            </a:r>
          </a:p>
        </p:txBody>
      </p:sp>
      <p:sp>
        <p:nvSpPr>
          <p:cNvPr id="55" name="学论网-www.xuelun.me"/>
          <p:cNvSpPr txBox="1"/>
          <p:nvPr/>
        </p:nvSpPr>
        <p:spPr>
          <a:xfrm>
            <a:off x="4938395" y="1899285"/>
            <a:ext cx="6299835" cy="443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switch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结构时，通常先计算</a:t>
            </a:r>
            <a:r>
              <a:rPr lang="en-US" altLang="zh-CN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switch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后面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的值，然后将它逐个与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case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中的常量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进行比对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如果与某一个</a:t>
            </a:r>
            <a:r>
              <a:rPr lang="en-US" altLang="zh-CN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case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语句中的常量相同，流程就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转到此分支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、执行此</a:t>
            </a:r>
            <a:r>
              <a:rPr lang="en-US" altLang="zh-CN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case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后面的语句，执行完后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break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语句跳出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switch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思考：如果没有</a:t>
            </a:r>
            <a:r>
              <a:rPr lang="en-US" altLang="zh-CN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break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语句呢？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52" name="学论网-矩形 1"/>
          <p:cNvSpPr/>
          <p:nvPr/>
        </p:nvSpPr>
        <p:spPr>
          <a:xfrm>
            <a:off x="425450" y="1899285"/>
            <a:ext cx="4368800" cy="4048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l"/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switch(</a:t>
            </a:r>
            <a:r>
              <a:rPr lang="zh-CN" altLang="en-US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表达式</a:t>
            </a:r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)</a:t>
            </a:r>
          </a:p>
          <a:p>
            <a:pPr lvl="0" algn="l"/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{</a:t>
            </a:r>
          </a:p>
          <a:p>
            <a:pPr lvl="0" algn="l"/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    case </a:t>
            </a:r>
            <a:r>
              <a:rPr lang="zh-CN" altLang="en-US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常量</a:t>
            </a:r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1: </a:t>
            </a:r>
            <a:r>
              <a:rPr lang="zh-CN" altLang="en-US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语句</a:t>
            </a:r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1</a:t>
            </a:r>
            <a:r>
              <a:rPr lang="zh-CN" altLang="en-US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；</a:t>
            </a:r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break</a:t>
            </a:r>
            <a:r>
              <a:rPr lang="zh-CN" altLang="en-US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；</a:t>
            </a:r>
          </a:p>
          <a:p>
            <a:pPr lvl="0" algn="l"/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    </a:t>
            </a:r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case </a:t>
            </a:r>
            <a:r>
              <a:rPr lang="zh-CN" altLang="en-US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常量</a:t>
            </a:r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2: </a:t>
            </a:r>
            <a:r>
              <a:rPr lang="zh-CN" altLang="en-US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语句</a:t>
            </a:r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2</a:t>
            </a:r>
            <a:r>
              <a:rPr lang="zh-CN" altLang="en-US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；</a:t>
            </a:r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break</a:t>
            </a:r>
            <a:r>
              <a:rPr lang="zh-CN" altLang="en-US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；</a:t>
            </a:r>
          </a:p>
          <a:p>
            <a:pPr lvl="0" algn="l"/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    </a:t>
            </a:r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case </a:t>
            </a:r>
            <a:r>
              <a:rPr lang="zh-CN" altLang="en-US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常量</a:t>
            </a:r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3: </a:t>
            </a:r>
            <a:r>
              <a:rPr lang="zh-CN" altLang="en-US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语句</a:t>
            </a:r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3</a:t>
            </a:r>
            <a:r>
              <a:rPr lang="zh-CN" altLang="en-US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；</a:t>
            </a:r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break</a:t>
            </a:r>
            <a:r>
              <a:rPr lang="zh-CN" altLang="en-US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；</a:t>
            </a:r>
          </a:p>
          <a:p>
            <a:pPr lvl="0" algn="l"/>
            <a:r>
              <a:rPr lang="zh-CN" altLang="en-US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 </a:t>
            </a:r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   ...</a:t>
            </a:r>
          </a:p>
          <a:p>
            <a:pPr lvl="0" algn="l"/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    case </a:t>
            </a:r>
            <a:r>
              <a:rPr lang="zh-CN" altLang="en-US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常量</a:t>
            </a:r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n: </a:t>
            </a:r>
            <a:r>
              <a:rPr lang="zh-CN" altLang="en-US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语句</a:t>
            </a:r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n</a:t>
            </a:r>
            <a:r>
              <a:rPr lang="zh-CN" altLang="en-US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；</a:t>
            </a:r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break</a:t>
            </a:r>
            <a:r>
              <a:rPr lang="zh-CN" altLang="en-US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；</a:t>
            </a:r>
            <a:endParaRPr lang="en-US" altLang="zh-CN" sz="2000" kern="0" dirty="0">
              <a:solidFill>
                <a:schemeClr val="tx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  <a:sym typeface="+mn-ea"/>
            </a:endParaRPr>
          </a:p>
          <a:p>
            <a:pPr lvl="0" algn="l"/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    default: </a:t>
            </a:r>
            <a:r>
              <a:rPr lang="zh-CN" altLang="en-US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语句</a:t>
            </a:r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n+1</a:t>
            </a:r>
            <a:endParaRPr lang="en-US" altLang="zh-CN" sz="2000" kern="0" dirty="0">
              <a:solidFill>
                <a:schemeClr val="tx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</a:endParaRPr>
          </a:p>
          <a:p>
            <a:pPr lvl="0" algn="l"/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  <p:bldP spid="55" grpId="0"/>
      <p:bldP spid="52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switch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语句</a:t>
            </a:r>
          </a:p>
        </p:txBody>
      </p:sp>
      <p:sp>
        <p:nvSpPr>
          <p:cNvPr id="55" name="学论网-www.xuelun.me"/>
          <p:cNvSpPr txBox="1"/>
          <p:nvPr/>
        </p:nvSpPr>
        <p:spPr>
          <a:xfrm>
            <a:off x="4938395" y="1899285"/>
            <a:ext cx="6884670" cy="443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如果没有与</a:t>
            </a:r>
            <a:r>
              <a:rPr lang="en-US" altLang="zh-CN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switch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表达式相匹配的</a:t>
            </a:r>
            <a:r>
              <a:rPr lang="en-US" altLang="zh-CN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case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常量呢？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该流程进入到</a:t>
            </a:r>
            <a:r>
              <a:rPr lang="en-US" altLang="zh-CN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default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分支，执行</a:t>
            </a:r>
            <a:r>
              <a:rPr lang="en-US" altLang="zh-CN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default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标号后面的语句</a:t>
            </a:r>
            <a:r>
              <a:rPr lang="en-US" altLang="zh-CN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n+1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如果该</a:t>
            </a:r>
            <a:r>
              <a:rPr lang="en-US" altLang="zh-CN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switch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结构没有</a:t>
            </a:r>
            <a:r>
              <a:rPr lang="en-US" altLang="zh-CN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default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标签，此时如果没有与</a:t>
            </a:r>
            <a:r>
              <a:rPr lang="en-US" altLang="zh-CN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switch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表达式相匹配的</a:t>
            </a:r>
            <a:r>
              <a:rPr lang="en-US" altLang="zh-CN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case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常量，则不执行任何语句，流程转到</a:t>
            </a:r>
            <a:r>
              <a:rPr lang="en-US" altLang="zh-CN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switch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结构后的语句。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52" name="学论网-矩形 1"/>
          <p:cNvSpPr/>
          <p:nvPr/>
        </p:nvSpPr>
        <p:spPr>
          <a:xfrm>
            <a:off x="425450" y="1899285"/>
            <a:ext cx="4368800" cy="4048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l"/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switch(</a:t>
            </a:r>
            <a:r>
              <a:rPr lang="zh-CN" altLang="en-US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表达式</a:t>
            </a:r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)</a:t>
            </a:r>
          </a:p>
          <a:p>
            <a:pPr lvl="0" algn="l"/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{</a:t>
            </a:r>
          </a:p>
          <a:p>
            <a:pPr lvl="0" algn="l"/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    case </a:t>
            </a:r>
            <a:r>
              <a:rPr lang="zh-CN" altLang="en-US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常量</a:t>
            </a:r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1: </a:t>
            </a:r>
            <a:r>
              <a:rPr lang="zh-CN" altLang="en-US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语句</a:t>
            </a:r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1</a:t>
            </a:r>
            <a:r>
              <a:rPr lang="zh-CN" altLang="en-US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；</a:t>
            </a:r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break</a:t>
            </a:r>
            <a:r>
              <a:rPr lang="zh-CN" altLang="en-US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；</a:t>
            </a:r>
          </a:p>
          <a:p>
            <a:pPr lvl="0" algn="l"/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    </a:t>
            </a:r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case </a:t>
            </a:r>
            <a:r>
              <a:rPr lang="zh-CN" altLang="en-US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常量</a:t>
            </a:r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2: </a:t>
            </a:r>
            <a:r>
              <a:rPr lang="zh-CN" altLang="en-US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语句</a:t>
            </a:r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2</a:t>
            </a:r>
            <a:r>
              <a:rPr lang="zh-CN" altLang="en-US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；</a:t>
            </a:r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break</a:t>
            </a:r>
            <a:r>
              <a:rPr lang="zh-CN" altLang="en-US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；</a:t>
            </a:r>
          </a:p>
          <a:p>
            <a:pPr lvl="0" algn="l"/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    </a:t>
            </a:r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case </a:t>
            </a:r>
            <a:r>
              <a:rPr lang="zh-CN" altLang="en-US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常量</a:t>
            </a:r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3: </a:t>
            </a:r>
            <a:r>
              <a:rPr lang="zh-CN" altLang="en-US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语句</a:t>
            </a:r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3</a:t>
            </a:r>
            <a:r>
              <a:rPr lang="zh-CN" altLang="en-US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；</a:t>
            </a:r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break</a:t>
            </a:r>
            <a:r>
              <a:rPr lang="zh-CN" altLang="en-US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；</a:t>
            </a:r>
          </a:p>
          <a:p>
            <a:pPr lvl="0" algn="l"/>
            <a:r>
              <a:rPr lang="zh-CN" altLang="en-US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 </a:t>
            </a:r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   ...</a:t>
            </a:r>
          </a:p>
          <a:p>
            <a:pPr lvl="0" algn="l"/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    case </a:t>
            </a:r>
            <a:r>
              <a:rPr lang="zh-CN" altLang="en-US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常量</a:t>
            </a:r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n: </a:t>
            </a:r>
            <a:r>
              <a:rPr lang="zh-CN" altLang="en-US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语句</a:t>
            </a:r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n</a:t>
            </a:r>
            <a:r>
              <a:rPr lang="zh-CN" altLang="en-US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；</a:t>
            </a:r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break</a:t>
            </a:r>
            <a:r>
              <a:rPr lang="zh-CN" altLang="en-US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；</a:t>
            </a:r>
            <a:endParaRPr lang="en-US" altLang="zh-CN" sz="2000" kern="0" dirty="0">
              <a:solidFill>
                <a:schemeClr val="tx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  <a:sym typeface="+mn-ea"/>
            </a:endParaRPr>
          </a:p>
          <a:p>
            <a:pPr lvl="0" algn="l"/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    default: </a:t>
            </a:r>
            <a:r>
              <a:rPr lang="zh-CN" altLang="en-US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语句</a:t>
            </a:r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n+1</a:t>
            </a:r>
            <a:endParaRPr lang="en-US" altLang="zh-CN" sz="2000" kern="0" dirty="0">
              <a:solidFill>
                <a:schemeClr val="tx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</a:endParaRPr>
          </a:p>
          <a:p>
            <a:pPr lvl="0" algn="l"/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  <p:bldP spid="55" grpId="0" animBg="1"/>
      <p:bldP spid="52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switch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语句</a:t>
            </a:r>
          </a:p>
        </p:txBody>
      </p:sp>
      <p:sp>
        <p:nvSpPr>
          <p:cNvPr id="55" name="学论网-www.xuelun.me"/>
          <p:cNvSpPr txBox="1"/>
          <p:nvPr/>
        </p:nvSpPr>
        <p:spPr>
          <a:xfrm>
            <a:off x="6548755" y="1889760"/>
            <a:ext cx="5322570" cy="332359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如果此时输入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，输出什么呢？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如果此时输入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，输出什么呢？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如果此时输入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，输出什么呢？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如果此时输入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，输出什么呢？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如果此时输入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，输出什么呢？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52" name="学论网-矩形 1"/>
          <p:cNvSpPr/>
          <p:nvPr/>
        </p:nvSpPr>
        <p:spPr>
          <a:xfrm>
            <a:off x="374015" y="1889760"/>
            <a:ext cx="5998210" cy="47669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l"/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char grade;</a:t>
            </a:r>
          </a:p>
          <a:p>
            <a:pPr lvl="0" algn="l"/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scanf(</a:t>
            </a:r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"%c"</a:t>
            </a:r>
            <a:r>
              <a:rPr lang="zh-CN" altLang="en-US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，</a:t>
            </a:r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&amp;grade);</a:t>
            </a:r>
            <a:endParaRPr lang="en-US" altLang="zh-CN" sz="2000" kern="0" dirty="0">
              <a:solidFill>
                <a:schemeClr val="tx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</a:endParaRPr>
          </a:p>
          <a:p>
            <a:pPr lvl="0" algn="l"/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switch(grade)</a:t>
            </a:r>
          </a:p>
          <a:p>
            <a:pPr lvl="0" algn="l"/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{</a:t>
            </a:r>
          </a:p>
          <a:p>
            <a:pPr lvl="0" algn="l"/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    case </a:t>
            </a:r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'A'</a:t>
            </a:r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: </a:t>
            </a:r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printf("</a:t>
            </a:r>
            <a:r>
              <a:rPr lang="en-US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90~100</a:t>
            </a:r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")</a:t>
            </a:r>
            <a:r>
              <a:rPr lang="zh-CN" altLang="en-US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；</a:t>
            </a:r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break</a:t>
            </a:r>
            <a:r>
              <a:rPr lang="zh-CN" altLang="en-US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；</a:t>
            </a:r>
          </a:p>
          <a:p>
            <a:pPr lvl="0" algn="l"/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    </a:t>
            </a:r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case 'B': printf("</a:t>
            </a:r>
            <a:r>
              <a:rPr lang="en-US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80~90</a:t>
            </a:r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")</a:t>
            </a:r>
            <a:r>
              <a:rPr lang="zh-CN" altLang="en-US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；</a:t>
            </a:r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break</a:t>
            </a:r>
            <a:r>
              <a:rPr lang="zh-CN" altLang="en-US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；</a:t>
            </a:r>
          </a:p>
          <a:p>
            <a:pPr lvl="0" algn="l"/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    </a:t>
            </a:r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case 'C': printf("</a:t>
            </a:r>
            <a:r>
              <a:rPr lang="en-US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70~80</a:t>
            </a:r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")</a:t>
            </a:r>
            <a:r>
              <a:rPr lang="zh-CN" altLang="en-US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；</a:t>
            </a:r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break</a:t>
            </a:r>
            <a:r>
              <a:rPr lang="zh-CN" altLang="en-US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；</a:t>
            </a:r>
          </a:p>
          <a:p>
            <a:pPr lvl="0" algn="l"/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    case 'D': printf("</a:t>
            </a:r>
            <a:r>
              <a:rPr lang="en-US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60~70</a:t>
            </a:r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")</a:t>
            </a:r>
            <a:r>
              <a:rPr lang="zh-CN" altLang="en-US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；</a:t>
            </a:r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break</a:t>
            </a:r>
            <a:r>
              <a:rPr lang="zh-CN" altLang="en-US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；</a:t>
            </a:r>
            <a:endParaRPr lang="en-US" altLang="zh-CN" sz="2000" kern="0" dirty="0">
              <a:solidFill>
                <a:schemeClr val="tx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  <a:sym typeface="+mn-ea"/>
            </a:endParaRPr>
          </a:p>
          <a:p>
            <a:pPr lvl="0" algn="l"/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    default: printf("</a:t>
            </a:r>
            <a:r>
              <a:rPr lang="zh-CN" altLang="en-US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你挂科啦！</a:t>
            </a:r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")</a:t>
            </a:r>
            <a:r>
              <a:rPr lang="zh-CN" altLang="en-US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  <a:sym typeface="+mn-ea"/>
              </a:rPr>
              <a:t>；</a:t>
            </a:r>
            <a:endParaRPr lang="en-US" altLang="zh-CN" sz="2000" kern="0" dirty="0">
              <a:solidFill>
                <a:schemeClr val="tx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</a:endParaRPr>
          </a:p>
          <a:p>
            <a:pPr lvl="0" algn="l"/>
            <a:r>
              <a:rPr lang="en-US" altLang="zh-CN" sz="20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  <p:bldP spid="55" grpId="0" animBg="1"/>
      <p:bldP spid="52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>
            <a:off x="-1791046" y="1892300"/>
            <a:ext cx="5651845" cy="3073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C3300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-1556426" y="1998319"/>
            <a:ext cx="5261917" cy="2861362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5642044" y="1204577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01</a:t>
            </a:r>
            <a:endParaRPr lang="zh-CN" altLang="en-US" b="1" dirty="0"/>
          </a:p>
        </p:txBody>
      </p:sp>
      <p:sp>
        <p:nvSpPr>
          <p:cNvPr id="6" name="圆角矩形 5"/>
          <p:cNvSpPr/>
          <p:nvPr/>
        </p:nvSpPr>
        <p:spPr>
          <a:xfrm>
            <a:off x="5642044" y="2172502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02</a:t>
            </a:r>
            <a:endParaRPr lang="zh-CN" altLang="en-US" b="1" dirty="0"/>
          </a:p>
        </p:txBody>
      </p:sp>
      <p:sp>
        <p:nvSpPr>
          <p:cNvPr id="7" name="圆角矩形 6"/>
          <p:cNvSpPr/>
          <p:nvPr/>
        </p:nvSpPr>
        <p:spPr>
          <a:xfrm>
            <a:off x="5642044" y="3140427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03</a:t>
            </a:r>
            <a:endParaRPr lang="zh-CN" altLang="en-US" b="1" dirty="0"/>
          </a:p>
        </p:txBody>
      </p:sp>
      <p:sp>
        <p:nvSpPr>
          <p:cNvPr id="8" name="圆角矩形 7"/>
          <p:cNvSpPr/>
          <p:nvPr/>
        </p:nvSpPr>
        <p:spPr>
          <a:xfrm>
            <a:off x="5642044" y="4108352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04</a:t>
            </a:r>
            <a:endParaRPr lang="zh-CN" altLang="en-US" b="1" dirty="0"/>
          </a:p>
        </p:txBody>
      </p:sp>
      <p:sp>
        <p:nvSpPr>
          <p:cNvPr id="9" name="圆角矩形 8"/>
          <p:cNvSpPr/>
          <p:nvPr/>
        </p:nvSpPr>
        <p:spPr>
          <a:xfrm>
            <a:off x="5642044" y="5076279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05</a:t>
            </a:r>
            <a:endParaRPr lang="zh-CN" altLang="en-US" b="1" dirty="0"/>
          </a:p>
        </p:txBody>
      </p:sp>
      <p:sp>
        <p:nvSpPr>
          <p:cNvPr id="59" name="圆角矩形 58"/>
          <p:cNvSpPr/>
          <p:nvPr/>
        </p:nvSpPr>
        <p:spPr>
          <a:xfrm>
            <a:off x="6746944" y="1204577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选择结构</a:t>
            </a:r>
          </a:p>
        </p:txBody>
      </p:sp>
      <p:sp>
        <p:nvSpPr>
          <p:cNvPr id="60" name="圆角矩形 59"/>
          <p:cNvSpPr/>
          <p:nvPr/>
        </p:nvSpPr>
        <p:spPr>
          <a:xfrm>
            <a:off x="6746944" y="2172502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Consolas" panose="020B0609020204030204" charset="0"/>
                <a:cs typeface="Consolas" panose="020B0609020204030204" charset="0"/>
              </a:rPr>
              <a:t>if</a:t>
            </a:r>
            <a:r>
              <a:rPr lang="zh-CN" altLang="en-US" sz="2000" b="1" dirty="0"/>
              <a:t>语句</a:t>
            </a:r>
          </a:p>
        </p:txBody>
      </p:sp>
      <p:sp>
        <p:nvSpPr>
          <p:cNvPr id="61" name="圆角矩形 60"/>
          <p:cNvSpPr/>
          <p:nvPr/>
        </p:nvSpPr>
        <p:spPr>
          <a:xfrm>
            <a:off x="6746944" y="3140427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Consolas" panose="020B0609020204030204" charset="0"/>
                <a:cs typeface="Consolas" panose="020B0609020204030204" charset="0"/>
                <a:sym typeface="+mn-ea"/>
              </a:rPr>
              <a:t>嵌套</a:t>
            </a:r>
            <a:r>
              <a:rPr lang="en-US" altLang="zh-CN" sz="2000" b="1" dirty="0">
                <a:latin typeface="Consolas" panose="020B0609020204030204" charset="0"/>
                <a:cs typeface="Consolas" panose="020B0609020204030204" charset="0"/>
                <a:sym typeface="+mn-ea"/>
              </a:rPr>
              <a:t>if</a:t>
            </a:r>
            <a:r>
              <a:rPr lang="zh-CN" altLang="en-US" sz="2000" b="1" dirty="0">
                <a:sym typeface="+mn-ea"/>
              </a:rPr>
              <a:t>语句</a:t>
            </a:r>
            <a:endParaRPr lang="zh-CN" altLang="en-US" sz="2000" b="1" dirty="0"/>
          </a:p>
        </p:txBody>
      </p:sp>
      <p:sp>
        <p:nvSpPr>
          <p:cNvPr id="62" name="圆角矩形 61"/>
          <p:cNvSpPr/>
          <p:nvPr/>
        </p:nvSpPr>
        <p:spPr>
          <a:xfrm>
            <a:off x="6746944" y="4108352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Consolas" panose="020B0609020204030204" charset="0"/>
                <a:cs typeface="Consolas" panose="020B0609020204030204" charset="0"/>
              </a:rPr>
              <a:t>switch语句</a:t>
            </a:r>
          </a:p>
        </p:txBody>
      </p:sp>
      <p:sp>
        <p:nvSpPr>
          <p:cNvPr id="63" name="圆角矩形 62"/>
          <p:cNvSpPr/>
          <p:nvPr/>
        </p:nvSpPr>
        <p:spPr>
          <a:xfrm>
            <a:off x="6746944" y="5076279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三目运算符</a:t>
            </a:r>
          </a:p>
        </p:txBody>
      </p:sp>
      <p:sp>
        <p:nvSpPr>
          <p:cNvPr id="64" name="TextBox 78"/>
          <p:cNvSpPr txBox="1"/>
          <p:nvPr/>
        </p:nvSpPr>
        <p:spPr>
          <a:xfrm>
            <a:off x="565975" y="3733289"/>
            <a:ext cx="206338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665" b="1" dirty="0">
                <a:solidFill>
                  <a:schemeClr val="bg1"/>
                </a:solidFill>
                <a:latin typeface="Impact MT Std" pitchFamily="34" charset="0"/>
                <a:ea typeface="微软雅黑" panose="020B0503020204020204" pitchFamily="34" charset="-122"/>
              </a:rPr>
              <a:t>CONTENTS</a:t>
            </a:r>
            <a:endParaRPr lang="zh-CN" altLang="en-US" sz="2665" b="1" dirty="0">
              <a:solidFill>
                <a:schemeClr val="bg1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TextBox 79"/>
          <p:cNvSpPr txBox="1"/>
          <p:nvPr/>
        </p:nvSpPr>
        <p:spPr>
          <a:xfrm>
            <a:off x="641317" y="2677173"/>
            <a:ext cx="1912703" cy="995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8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2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2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2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2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" presetClass="entr" presetSubtype="2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" grpId="0" animBg="1"/>
      <p:bldP spid="5" grpId="0" animBg="1"/>
      <p:bldP spid="6" grpId="0" animBg="1"/>
      <p:bldP spid="7" grpId="0" animBg="1"/>
      <p:bldP spid="8" grpId="0" animBg="1"/>
      <p:bldP spid="9" grpId="0" animBg="1"/>
      <p:bldP spid="59" grpId="0" animBg="1"/>
      <p:bldP spid="60" grpId="0" animBg="1"/>
      <p:bldP spid="61" grpId="0" bldLvl="0" animBg="1"/>
      <p:bldP spid="62" grpId="0" animBg="1"/>
      <p:bldP spid="63" grpId="0" animBg="1"/>
      <p:bldP spid="64" grpId="0"/>
      <p:bldP spid="6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三目运算符</a:t>
            </a:r>
          </a:p>
        </p:txBody>
      </p:sp>
      <p:sp>
        <p:nvSpPr>
          <p:cNvPr id="55" name="学论网-www.xuelun.me"/>
          <p:cNvSpPr txBox="1"/>
          <p:nvPr/>
        </p:nvSpPr>
        <p:spPr>
          <a:xfrm>
            <a:off x="5255260" y="1889760"/>
            <a:ext cx="6481445" cy="443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条件运算符由两个符号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(?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组成，必须一起使用，要求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个操作对象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，称为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三目运算符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语言唯一的一个三目运算符。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首先计算表达式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的值是否为真，如果为真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，那么求解表达式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，并且把表达式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的值作为整个条件表达式的值；如果为假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(0)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那么求解表达式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，并且把表达式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的值作为整个条件表达式的值。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3" name="图片 3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52" name="学论网-矩形 1"/>
          <p:cNvSpPr/>
          <p:nvPr/>
        </p:nvSpPr>
        <p:spPr>
          <a:xfrm>
            <a:off x="488950" y="1751330"/>
            <a:ext cx="4256405" cy="1239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zh-CN" altLang="en-US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表达式</a:t>
            </a:r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1?</a:t>
            </a:r>
            <a:r>
              <a:rPr lang="zh-CN" altLang="en-US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表达式</a:t>
            </a:r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2:</a:t>
            </a:r>
            <a:r>
              <a:rPr lang="zh-CN" altLang="en-US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表达式</a:t>
            </a:r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3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015" y="3212465"/>
            <a:ext cx="4687570" cy="292989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  <p:bldP spid="55" grpId="0"/>
      <p:bldP spid="52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三目运算符</a:t>
            </a:r>
          </a:p>
        </p:txBody>
      </p:sp>
      <p:sp>
        <p:nvSpPr>
          <p:cNvPr id="55" name="学论网-www.xuelun.me"/>
          <p:cNvSpPr txBox="1"/>
          <p:nvPr/>
        </p:nvSpPr>
        <p:spPr>
          <a:xfrm>
            <a:off x="4919345" y="2081530"/>
            <a:ext cx="6874510" cy="221551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例如：求解两个数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之间的最大值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条件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(a &gt; b)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为真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，那么整个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表达式的值等于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；如果为假，那么整个表达式的值等于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最后赋值给变量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</a:p>
        </p:txBody>
      </p:sp>
      <p:pic>
        <p:nvPicPr>
          <p:cNvPr id="33" name="图片 3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52" name="学论网-矩形 1"/>
          <p:cNvSpPr/>
          <p:nvPr/>
        </p:nvSpPr>
        <p:spPr>
          <a:xfrm>
            <a:off x="488950" y="2479040"/>
            <a:ext cx="4256405" cy="1239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int a,b;</a:t>
            </a:r>
          </a:p>
          <a:p>
            <a:pPr lvl="0" algn="l"/>
            <a:r>
              <a:rPr lang="en-US" altLang="zh-CN" sz="24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max = (a &gt; b) ? a : b;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  <p:bldP spid="55" grpId="0"/>
      <p:bldP spid="52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选择结构</a:t>
            </a:r>
          </a:p>
        </p:txBody>
      </p:sp>
      <p:sp>
        <p:nvSpPr>
          <p:cNvPr id="55" name="学论网-www.xuelun.me"/>
          <p:cNvSpPr txBox="1"/>
          <p:nvPr/>
        </p:nvSpPr>
        <p:spPr>
          <a:xfrm>
            <a:off x="908685" y="1730375"/>
            <a:ext cx="10267950" cy="276987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在实际生活中，经常需要根据某个条件是否满足来决定是否执行指定的操作任务，这就是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语言中的选择结构。</a:t>
            </a: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比如：从北京出发上高速公路，到达了一个岔路口，有两个出口，一条通往上海，一条通往吉林，驾车者就必须进行判断，根据自己的目的地是否是上海或吉林，从这两个出口中</a:t>
            </a:r>
            <a:r>
              <a:rPr 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选择一条路径</a:t>
            </a:r>
            <a:r>
              <a:rPr 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2" name="iconfont-11843-5650912"/>
          <p:cNvSpPr/>
          <p:nvPr/>
        </p:nvSpPr>
        <p:spPr>
          <a:xfrm>
            <a:off x="2844122" y="5306022"/>
            <a:ext cx="609685" cy="396317"/>
          </a:xfrm>
          <a:custGeom>
            <a:avLst/>
            <a:gdLst>
              <a:gd name="T0" fmla="*/ 2861 w 11191"/>
              <a:gd name="T1" fmla="*/ 4663 h 7273"/>
              <a:gd name="T2" fmla="*/ 1556 w 11191"/>
              <a:gd name="T3" fmla="*/ 5968 h 7273"/>
              <a:gd name="T4" fmla="*/ 2861 w 11191"/>
              <a:gd name="T5" fmla="*/ 7273 h 7273"/>
              <a:gd name="T6" fmla="*/ 4166 w 11191"/>
              <a:gd name="T7" fmla="*/ 5968 h 7273"/>
              <a:gd name="T8" fmla="*/ 2861 w 11191"/>
              <a:gd name="T9" fmla="*/ 4663 h 7273"/>
              <a:gd name="T10" fmla="*/ 2861 w 11191"/>
              <a:gd name="T11" fmla="*/ 6714 h 7273"/>
              <a:gd name="T12" fmla="*/ 2114 w 11191"/>
              <a:gd name="T13" fmla="*/ 5968 h 7273"/>
              <a:gd name="T14" fmla="*/ 2861 w 11191"/>
              <a:gd name="T15" fmla="*/ 5221 h 7273"/>
              <a:gd name="T16" fmla="*/ 3607 w 11191"/>
              <a:gd name="T17" fmla="*/ 5968 h 7273"/>
              <a:gd name="T18" fmla="*/ 2861 w 11191"/>
              <a:gd name="T19" fmla="*/ 6714 h 7273"/>
              <a:gd name="T20" fmla="*/ 8596 w 11191"/>
              <a:gd name="T21" fmla="*/ 4663 h 7273"/>
              <a:gd name="T22" fmla="*/ 7291 w 11191"/>
              <a:gd name="T23" fmla="*/ 5968 h 7273"/>
              <a:gd name="T24" fmla="*/ 8596 w 11191"/>
              <a:gd name="T25" fmla="*/ 7273 h 7273"/>
              <a:gd name="T26" fmla="*/ 9901 w 11191"/>
              <a:gd name="T27" fmla="*/ 5968 h 7273"/>
              <a:gd name="T28" fmla="*/ 8596 w 11191"/>
              <a:gd name="T29" fmla="*/ 4663 h 7273"/>
              <a:gd name="T30" fmla="*/ 8596 w 11191"/>
              <a:gd name="T31" fmla="*/ 6714 h 7273"/>
              <a:gd name="T32" fmla="*/ 7849 w 11191"/>
              <a:gd name="T33" fmla="*/ 5968 h 7273"/>
              <a:gd name="T34" fmla="*/ 8596 w 11191"/>
              <a:gd name="T35" fmla="*/ 5221 h 7273"/>
              <a:gd name="T36" fmla="*/ 9342 w 11191"/>
              <a:gd name="T37" fmla="*/ 5968 h 7273"/>
              <a:gd name="T38" fmla="*/ 8596 w 11191"/>
              <a:gd name="T39" fmla="*/ 6714 h 7273"/>
              <a:gd name="T40" fmla="*/ 11152 w 11191"/>
              <a:gd name="T41" fmla="*/ 4427 h 7273"/>
              <a:gd name="T42" fmla="*/ 9567 w 11191"/>
              <a:gd name="T43" fmla="*/ 2313 h 7273"/>
              <a:gd name="T44" fmla="*/ 9418 w 11191"/>
              <a:gd name="T45" fmla="*/ 2238 h 7273"/>
              <a:gd name="T46" fmla="*/ 7833 w 11191"/>
              <a:gd name="T47" fmla="*/ 2238 h 7273"/>
              <a:gd name="T48" fmla="*/ 7833 w 11191"/>
              <a:gd name="T49" fmla="*/ 187 h 7273"/>
              <a:gd name="T50" fmla="*/ 7647 w 11191"/>
              <a:gd name="T51" fmla="*/ 0 h 7273"/>
              <a:gd name="T52" fmla="*/ 187 w 11191"/>
              <a:gd name="T53" fmla="*/ 0 h 7273"/>
              <a:gd name="T54" fmla="*/ 0 w 11191"/>
              <a:gd name="T55" fmla="*/ 187 h 7273"/>
              <a:gd name="T56" fmla="*/ 0 w 11191"/>
              <a:gd name="T57" fmla="*/ 5782 h 7273"/>
              <a:gd name="T58" fmla="*/ 187 w 11191"/>
              <a:gd name="T59" fmla="*/ 5968 h 7273"/>
              <a:gd name="T60" fmla="*/ 1399 w 11191"/>
              <a:gd name="T61" fmla="*/ 5968 h 7273"/>
              <a:gd name="T62" fmla="*/ 2890 w 11191"/>
              <a:gd name="T63" fmla="*/ 4477 h 7273"/>
              <a:gd name="T64" fmla="*/ 4382 w 11191"/>
              <a:gd name="T65" fmla="*/ 5968 h 7273"/>
              <a:gd name="T66" fmla="*/ 7063 w 11191"/>
              <a:gd name="T67" fmla="*/ 5968 h 7273"/>
              <a:gd name="T68" fmla="*/ 8554 w 11191"/>
              <a:gd name="T69" fmla="*/ 4477 h 7273"/>
              <a:gd name="T70" fmla="*/ 10048 w 11191"/>
              <a:gd name="T71" fmla="*/ 5968 h 7273"/>
              <a:gd name="T72" fmla="*/ 11004 w 11191"/>
              <a:gd name="T73" fmla="*/ 5968 h 7273"/>
              <a:gd name="T74" fmla="*/ 11191 w 11191"/>
              <a:gd name="T75" fmla="*/ 5782 h 7273"/>
              <a:gd name="T76" fmla="*/ 11191 w 11191"/>
              <a:gd name="T77" fmla="*/ 4538 h 7273"/>
              <a:gd name="T78" fmla="*/ 11152 w 11191"/>
              <a:gd name="T79" fmla="*/ 4427 h 7273"/>
              <a:gd name="T80" fmla="*/ 2594 w 11191"/>
              <a:gd name="T81" fmla="*/ 3477 h 7273"/>
              <a:gd name="T82" fmla="*/ 4094 w 11191"/>
              <a:gd name="T83" fmla="*/ 878 h 7273"/>
              <a:gd name="T84" fmla="*/ 5596 w 11191"/>
              <a:gd name="T85" fmla="*/ 3477 h 7273"/>
              <a:gd name="T86" fmla="*/ 2594 w 11191"/>
              <a:gd name="T87" fmla="*/ 3477 h 7273"/>
              <a:gd name="T88" fmla="*/ 9982 w 11191"/>
              <a:gd name="T89" fmla="*/ 3878 h 7273"/>
              <a:gd name="T90" fmla="*/ 8222 w 11191"/>
              <a:gd name="T91" fmla="*/ 3878 h 7273"/>
              <a:gd name="T92" fmla="*/ 8036 w 11191"/>
              <a:gd name="T93" fmla="*/ 3692 h 7273"/>
              <a:gd name="T94" fmla="*/ 8036 w 11191"/>
              <a:gd name="T95" fmla="*/ 2698 h 7273"/>
              <a:gd name="T96" fmla="*/ 8222 w 11191"/>
              <a:gd name="T97" fmla="*/ 2512 h 7273"/>
              <a:gd name="T98" fmla="*/ 9304 w 11191"/>
              <a:gd name="T99" fmla="*/ 2512 h 7273"/>
              <a:gd name="T100" fmla="*/ 9458 w 11191"/>
              <a:gd name="T101" fmla="*/ 2593 h 7273"/>
              <a:gd name="T102" fmla="*/ 10136 w 11191"/>
              <a:gd name="T103" fmla="*/ 3587 h 7273"/>
              <a:gd name="T104" fmla="*/ 9982 w 11191"/>
              <a:gd name="T105" fmla="*/ 3878 h 7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1191" h="7273">
                <a:moveTo>
                  <a:pt x="2861" y="4663"/>
                </a:moveTo>
                <a:cubicBezTo>
                  <a:pt x="2139" y="4663"/>
                  <a:pt x="1556" y="5248"/>
                  <a:pt x="1556" y="5968"/>
                </a:cubicBezTo>
                <a:cubicBezTo>
                  <a:pt x="1556" y="6689"/>
                  <a:pt x="2140" y="7273"/>
                  <a:pt x="2861" y="7273"/>
                </a:cubicBezTo>
                <a:cubicBezTo>
                  <a:pt x="3581" y="7273"/>
                  <a:pt x="4166" y="6689"/>
                  <a:pt x="4166" y="5968"/>
                </a:cubicBezTo>
                <a:cubicBezTo>
                  <a:pt x="4166" y="5246"/>
                  <a:pt x="3582" y="4663"/>
                  <a:pt x="2861" y="4663"/>
                </a:cubicBezTo>
                <a:close/>
                <a:moveTo>
                  <a:pt x="2861" y="6714"/>
                </a:moveTo>
                <a:cubicBezTo>
                  <a:pt x="2448" y="6714"/>
                  <a:pt x="2114" y="6380"/>
                  <a:pt x="2114" y="5968"/>
                </a:cubicBezTo>
                <a:cubicBezTo>
                  <a:pt x="2114" y="5555"/>
                  <a:pt x="2448" y="5221"/>
                  <a:pt x="2861" y="5221"/>
                </a:cubicBezTo>
                <a:cubicBezTo>
                  <a:pt x="3273" y="5221"/>
                  <a:pt x="3607" y="5555"/>
                  <a:pt x="3607" y="5968"/>
                </a:cubicBezTo>
                <a:cubicBezTo>
                  <a:pt x="3607" y="6379"/>
                  <a:pt x="3273" y="6714"/>
                  <a:pt x="2861" y="6714"/>
                </a:cubicBezTo>
                <a:close/>
                <a:moveTo>
                  <a:pt x="8596" y="4663"/>
                </a:moveTo>
                <a:cubicBezTo>
                  <a:pt x="7874" y="4663"/>
                  <a:pt x="7291" y="5248"/>
                  <a:pt x="7291" y="5968"/>
                </a:cubicBezTo>
                <a:cubicBezTo>
                  <a:pt x="7291" y="6689"/>
                  <a:pt x="7876" y="7273"/>
                  <a:pt x="8596" y="7273"/>
                </a:cubicBezTo>
                <a:cubicBezTo>
                  <a:pt x="9317" y="7273"/>
                  <a:pt x="9901" y="6688"/>
                  <a:pt x="9901" y="5968"/>
                </a:cubicBezTo>
                <a:cubicBezTo>
                  <a:pt x="9901" y="5246"/>
                  <a:pt x="9316" y="4663"/>
                  <a:pt x="8596" y="4663"/>
                </a:cubicBezTo>
                <a:close/>
                <a:moveTo>
                  <a:pt x="8596" y="6714"/>
                </a:moveTo>
                <a:cubicBezTo>
                  <a:pt x="8183" y="6714"/>
                  <a:pt x="7849" y="6380"/>
                  <a:pt x="7849" y="5968"/>
                </a:cubicBezTo>
                <a:cubicBezTo>
                  <a:pt x="7849" y="5555"/>
                  <a:pt x="8183" y="5221"/>
                  <a:pt x="8596" y="5221"/>
                </a:cubicBezTo>
                <a:cubicBezTo>
                  <a:pt x="9008" y="5221"/>
                  <a:pt x="9342" y="5555"/>
                  <a:pt x="9342" y="5968"/>
                </a:cubicBezTo>
                <a:cubicBezTo>
                  <a:pt x="9341" y="6379"/>
                  <a:pt x="9007" y="6714"/>
                  <a:pt x="8596" y="6714"/>
                </a:cubicBezTo>
                <a:close/>
                <a:moveTo>
                  <a:pt x="11152" y="4427"/>
                </a:moveTo>
                <a:lnTo>
                  <a:pt x="9567" y="2313"/>
                </a:lnTo>
                <a:cubicBezTo>
                  <a:pt x="9532" y="2265"/>
                  <a:pt x="9477" y="2238"/>
                  <a:pt x="9418" y="2238"/>
                </a:cubicBezTo>
                <a:lnTo>
                  <a:pt x="7833" y="2238"/>
                </a:lnTo>
                <a:lnTo>
                  <a:pt x="7833" y="187"/>
                </a:lnTo>
                <a:cubicBezTo>
                  <a:pt x="7833" y="84"/>
                  <a:pt x="7749" y="0"/>
                  <a:pt x="7647" y="0"/>
                </a:cubicBezTo>
                <a:lnTo>
                  <a:pt x="187" y="0"/>
                </a:lnTo>
                <a:cubicBezTo>
                  <a:pt x="84" y="0"/>
                  <a:pt x="0" y="84"/>
                  <a:pt x="0" y="187"/>
                </a:cubicBezTo>
                <a:lnTo>
                  <a:pt x="0" y="5782"/>
                </a:lnTo>
                <a:cubicBezTo>
                  <a:pt x="0" y="5884"/>
                  <a:pt x="84" y="5968"/>
                  <a:pt x="187" y="5968"/>
                </a:cubicBezTo>
                <a:lnTo>
                  <a:pt x="1399" y="5968"/>
                </a:lnTo>
                <a:cubicBezTo>
                  <a:pt x="1399" y="5144"/>
                  <a:pt x="2067" y="4477"/>
                  <a:pt x="2890" y="4477"/>
                </a:cubicBezTo>
                <a:cubicBezTo>
                  <a:pt x="3714" y="4477"/>
                  <a:pt x="4382" y="5144"/>
                  <a:pt x="4382" y="5968"/>
                </a:cubicBezTo>
                <a:lnTo>
                  <a:pt x="7063" y="5968"/>
                </a:lnTo>
                <a:cubicBezTo>
                  <a:pt x="7063" y="5144"/>
                  <a:pt x="7731" y="4477"/>
                  <a:pt x="8554" y="4477"/>
                </a:cubicBezTo>
                <a:cubicBezTo>
                  <a:pt x="9378" y="4477"/>
                  <a:pt x="10048" y="5144"/>
                  <a:pt x="10048" y="5968"/>
                </a:cubicBezTo>
                <a:lnTo>
                  <a:pt x="11004" y="5968"/>
                </a:lnTo>
                <a:cubicBezTo>
                  <a:pt x="11107" y="5968"/>
                  <a:pt x="11191" y="5884"/>
                  <a:pt x="11191" y="5782"/>
                </a:cubicBezTo>
                <a:lnTo>
                  <a:pt x="11191" y="4538"/>
                </a:lnTo>
                <a:cubicBezTo>
                  <a:pt x="11189" y="4498"/>
                  <a:pt x="11177" y="4458"/>
                  <a:pt x="11152" y="4427"/>
                </a:cubicBezTo>
                <a:close/>
                <a:moveTo>
                  <a:pt x="2594" y="3477"/>
                </a:moveTo>
                <a:lnTo>
                  <a:pt x="4094" y="878"/>
                </a:lnTo>
                <a:lnTo>
                  <a:pt x="5596" y="3477"/>
                </a:lnTo>
                <a:lnTo>
                  <a:pt x="2594" y="3477"/>
                </a:lnTo>
                <a:close/>
                <a:moveTo>
                  <a:pt x="9982" y="3878"/>
                </a:moveTo>
                <a:lnTo>
                  <a:pt x="8222" y="3878"/>
                </a:lnTo>
                <a:cubicBezTo>
                  <a:pt x="8119" y="3878"/>
                  <a:pt x="8036" y="3794"/>
                  <a:pt x="8036" y="3692"/>
                </a:cubicBezTo>
                <a:lnTo>
                  <a:pt x="8036" y="2698"/>
                </a:lnTo>
                <a:cubicBezTo>
                  <a:pt x="8036" y="2595"/>
                  <a:pt x="8119" y="2512"/>
                  <a:pt x="8222" y="2512"/>
                </a:cubicBezTo>
                <a:lnTo>
                  <a:pt x="9304" y="2512"/>
                </a:lnTo>
                <a:cubicBezTo>
                  <a:pt x="9366" y="2512"/>
                  <a:pt x="9423" y="2542"/>
                  <a:pt x="9458" y="2593"/>
                </a:cubicBezTo>
                <a:lnTo>
                  <a:pt x="10136" y="3587"/>
                </a:lnTo>
                <a:cubicBezTo>
                  <a:pt x="10221" y="3710"/>
                  <a:pt x="10132" y="3878"/>
                  <a:pt x="9982" y="387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confont-1186-600061"/>
          <p:cNvSpPr/>
          <p:nvPr/>
        </p:nvSpPr>
        <p:spPr>
          <a:xfrm>
            <a:off x="7430727" y="5860987"/>
            <a:ext cx="609685" cy="548766"/>
          </a:xfrm>
          <a:custGeom>
            <a:avLst/>
            <a:gdLst>
              <a:gd name="T0" fmla="*/ 56 w 12800"/>
              <a:gd name="T1" fmla="*/ 0 h 11520"/>
              <a:gd name="T2" fmla="*/ 0 w 12800"/>
              <a:gd name="T3" fmla="*/ 11464 h 11520"/>
              <a:gd name="T4" fmla="*/ 2337 w 12800"/>
              <a:gd name="T5" fmla="*/ 11520 h 11520"/>
              <a:gd name="T6" fmla="*/ 4424 w 12800"/>
              <a:gd name="T7" fmla="*/ 9322 h 11520"/>
              <a:gd name="T8" fmla="*/ 6706 w 12800"/>
              <a:gd name="T9" fmla="*/ 11520 h 11520"/>
              <a:gd name="T10" fmla="*/ 6762 w 12800"/>
              <a:gd name="T11" fmla="*/ 83 h 11520"/>
              <a:gd name="T12" fmla="*/ 2894 w 12800"/>
              <a:gd name="T13" fmla="*/ 7652 h 11520"/>
              <a:gd name="T14" fmla="*/ 1280 w 12800"/>
              <a:gd name="T15" fmla="*/ 6066 h 11520"/>
              <a:gd name="T16" fmla="*/ 2894 w 12800"/>
              <a:gd name="T17" fmla="*/ 7652 h 11520"/>
              <a:gd name="T18" fmla="*/ 1280 w 12800"/>
              <a:gd name="T19" fmla="*/ 5287 h 11520"/>
              <a:gd name="T20" fmla="*/ 2894 w 12800"/>
              <a:gd name="T21" fmla="*/ 3701 h 11520"/>
              <a:gd name="T22" fmla="*/ 2894 w 12800"/>
              <a:gd name="T23" fmla="*/ 2922 h 11520"/>
              <a:gd name="T24" fmla="*/ 1280 w 12800"/>
              <a:gd name="T25" fmla="*/ 1336 h 11520"/>
              <a:gd name="T26" fmla="*/ 2894 w 12800"/>
              <a:gd name="T27" fmla="*/ 2922 h 11520"/>
              <a:gd name="T28" fmla="*/ 3840 w 12800"/>
              <a:gd name="T29" fmla="*/ 7652 h 11520"/>
              <a:gd name="T30" fmla="*/ 5454 w 12800"/>
              <a:gd name="T31" fmla="*/ 6066 h 11520"/>
              <a:gd name="T32" fmla="*/ 5454 w 12800"/>
              <a:gd name="T33" fmla="*/ 5287 h 11520"/>
              <a:gd name="T34" fmla="*/ 3840 w 12800"/>
              <a:gd name="T35" fmla="*/ 3701 h 11520"/>
              <a:gd name="T36" fmla="*/ 5454 w 12800"/>
              <a:gd name="T37" fmla="*/ 5287 h 11520"/>
              <a:gd name="T38" fmla="*/ 3840 w 12800"/>
              <a:gd name="T39" fmla="*/ 2922 h 11520"/>
              <a:gd name="T40" fmla="*/ 5454 w 12800"/>
              <a:gd name="T41" fmla="*/ 1336 h 11520"/>
              <a:gd name="T42" fmla="*/ 12466 w 12800"/>
              <a:gd name="T43" fmla="*/ 3701 h 11520"/>
              <a:gd name="T44" fmla="*/ 7763 w 12800"/>
              <a:gd name="T45" fmla="*/ 4035 h 11520"/>
              <a:gd name="T46" fmla="*/ 7791 w 12800"/>
              <a:gd name="T47" fmla="*/ 11492 h 11520"/>
              <a:gd name="T48" fmla="*/ 9544 w 12800"/>
              <a:gd name="T49" fmla="*/ 10045 h 11520"/>
              <a:gd name="T50" fmla="*/ 11019 w 12800"/>
              <a:gd name="T51" fmla="*/ 11492 h 11520"/>
              <a:gd name="T52" fmla="*/ 12772 w 12800"/>
              <a:gd name="T53" fmla="*/ 11464 h 11520"/>
              <a:gd name="T54" fmla="*/ 12466 w 12800"/>
              <a:gd name="T55" fmla="*/ 3701 h 11520"/>
              <a:gd name="T56" fmla="*/ 8403 w 12800"/>
              <a:gd name="T57" fmla="*/ 8821 h 11520"/>
              <a:gd name="T58" fmla="*/ 12104 w 12800"/>
              <a:gd name="T59" fmla="*/ 8042 h 11520"/>
              <a:gd name="T60" fmla="*/ 12104 w 12800"/>
              <a:gd name="T61" fmla="*/ 7263 h 11520"/>
              <a:gd name="T62" fmla="*/ 8403 w 12800"/>
              <a:gd name="T63" fmla="*/ 6483 h 11520"/>
              <a:gd name="T64" fmla="*/ 12104 w 12800"/>
              <a:gd name="T65" fmla="*/ 7263 h 11520"/>
              <a:gd name="T66" fmla="*/ 8403 w 12800"/>
              <a:gd name="T67" fmla="*/ 5677 h 11520"/>
              <a:gd name="T68" fmla="*/ 12104 w 12800"/>
              <a:gd name="T69" fmla="*/ 4897 h 11520"/>
              <a:gd name="T70" fmla="*/ 12104 w 12800"/>
              <a:gd name="T71" fmla="*/ 5677 h 11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2800" h="11520">
                <a:moveTo>
                  <a:pt x="6706" y="0"/>
                </a:moveTo>
                <a:lnTo>
                  <a:pt x="56" y="0"/>
                </a:lnTo>
                <a:cubicBezTo>
                  <a:pt x="28" y="0"/>
                  <a:pt x="0" y="28"/>
                  <a:pt x="0" y="83"/>
                </a:cubicBezTo>
                <a:lnTo>
                  <a:pt x="0" y="11464"/>
                </a:lnTo>
                <a:cubicBezTo>
                  <a:pt x="0" y="11492"/>
                  <a:pt x="28" y="11520"/>
                  <a:pt x="56" y="11520"/>
                </a:cubicBezTo>
                <a:lnTo>
                  <a:pt x="2337" y="11520"/>
                </a:lnTo>
                <a:lnTo>
                  <a:pt x="2337" y="9322"/>
                </a:lnTo>
                <a:lnTo>
                  <a:pt x="4424" y="9322"/>
                </a:lnTo>
                <a:lnTo>
                  <a:pt x="4424" y="11520"/>
                </a:lnTo>
                <a:lnTo>
                  <a:pt x="6706" y="11520"/>
                </a:lnTo>
                <a:cubicBezTo>
                  <a:pt x="6734" y="11520"/>
                  <a:pt x="6762" y="11492"/>
                  <a:pt x="6762" y="11464"/>
                </a:cubicBezTo>
                <a:lnTo>
                  <a:pt x="6762" y="83"/>
                </a:lnTo>
                <a:cubicBezTo>
                  <a:pt x="6762" y="28"/>
                  <a:pt x="6734" y="0"/>
                  <a:pt x="6706" y="0"/>
                </a:cubicBezTo>
                <a:close/>
                <a:moveTo>
                  <a:pt x="2894" y="7652"/>
                </a:moveTo>
                <a:lnTo>
                  <a:pt x="1280" y="7652"/>
                </a:lnTo>
                <a:lnTo>
                  <a:pt x="1280" y="6066"/>
                </a:lnTo>
                <a:lnTo>
                  <a:pt x="2894" y="6066"/>
                </a:lnTo>
                <a:lnTo>
                  <a:pt x="2894" y="7652"/>
                </a:lnTo>
                <a:close/>
                <a:moveTo>
                  <a:pt x="2894" y="5287"/>
                </a:moveTo>
                <a:lnTo>
                  <a:pt x="1280" y="5287"/>
                </a:lnTo>
                <a:lnTo>
                  <a:pt x="1280" y="3701"/>
                </a:lnTo>
                <a:lnTo>
                  <a:pt x="2894" y="3701"/>
                </a:lnTo>
                <a:lnTo>
                  <a:pt x="2894" y="5287"/>
                </a:lnTo>
                <a:close/>
                <a:moveTo>
                  <a:pt x="2894" y="2922"/>
                </a:moveTo>
                <a:lnTo>
                  <a:pt x="1280" y="2922"/>
                </a:lnTo>
                <a:lnTo>
                  <a:pt x="1280" y="1336"/>
                </a:lnTo>
                <a:lnTo>
                  <a:pt x="2894" y="1336"/>
                </a:lnTo>
                <a:lnTo>
                  <a:pt x="2894" y="2922"/>
                </a:lnTo>
                <a:close/>
                <a:moveTo>
                  <a:pt x="5454" y="7652"/>
                </a:moveTo>
                <a:lnTo>
                  <a:pt x="3840" y="7652"/>
                </a:lnTo>
                <a:lnTo>
                  <a:pt x="3840" y="6066"/>
                </a:lnTo>
                <a:lnTo>
                  <a:pt x="5454" y="6066"/>
                </a:lnTo>
                <a:lnTo>
                  <a:pt x="5454" y="7652"/>
                </a:lnTo>
                <a:close/>
                <a:moveTo>
                  <a:pt x="5454" y="5287"/>
                </a:moveTo>
                <a:lnTo>
                  <a:pt x="3840" y="5287"/>
                </a:lnTo>
                <a:lnTo>
                  <a:pt x="3840" y="3701"/>
                </a:lnTo>
                <a:lnTo>
                  <a:pt x="5454" y="3701"/>
                </a:lnTo>
                <a:lnTo>
                  <a:pt x="5454" y="5287"/>
                </a:lnTo>
                <a:close/>
                <a:moveTo>
                  <a:pt x="5454" y="2922"/>
                </a:moveTo>
                <a:lnTo>
                  <a:pt x="3840" y="2922"/>
                </a:lnTo>
                <a:lnTo>
                  <a:pt x="3840" y="1336"/>
                </a:lnTo>
                <a:lnTo>
                  <a:pt x="5454" y="1336"/>
                </a:lnTo>
                <a:lnTo>
                  <a:pt x="5454" y="2922"/>
                </a:lnTo>
                <a:close/>
                <a:moveTo>
                  <a:pt x="12466" y="3701"/>
                </a:moveTo>
                <a:lnTo>
                  <a:pt x="8097" y="3701"/>
                </a:lnTo>
                <a:cubicBezTo>
                  <a:pt x="7903" y="3701"/>
                  <a:pt x="7763" y="3840"/>
                  <a:pt x="7763" y="4035"/>
                </a:cubicBezTo>
                <a:lnTo>
                  <a:pt x="7763" y="11464"/>
                </a:lnTo>
                <a:cubicBezTo>
                  <a:pt x="7763" y="11492"/>
                  <a:pt x="7791" y="11492"/>
                  <a:pt x="7791" y="11492"/>
                </a:cubicBezTo>
                <a:lnTo>
                  <a:pt x="9544" y="11492"/>
                </a:lnTo>
                <a:lnTo>
                  <a:pt x="9544" y="10045"/>
                </a:lnTo>
                <a:lnTo>
                  <a:pt x="11019" y="10045"/>
                </a:lnTo>
                <a:lnTo>
                  <a:pt x="11019" y="11492"/>
                </a:lnTo>
                <a:lnTo>
                  <a:pt x="12744" y="11492"/>
                </a:lnTo>
                <a:cubicBezTo>
                  <a:pt x="12772" y="11492"/>
                  <a:pt x="12772" y="11464"/>
                  <a:pt x="12772" y="11464"/>
                </a:cubicBezTo>
                <a:lnTo>
                  <a:pt x="12772" y="4035"/>
                </a:lnTo>
                <a:cubicBezTo>
                  <a:pt x="12800" y="3868"/>
                  <a:pt x="12633" y="3701"/>
                  <a:pt x="12466" y="3701"/>
                </a:cubicBezTo>
                <a:close/>
                <a:moveTo>
                  <a:pt x="12104" y="8821"/>
                </a:moveTo>
                <a:lnTo>
                  <a:pt x="8403" y="8821"/>
                </a:lnTo>
                <a:lnTo>
                  <a:pt x="8403" y="8042"/>
                </a:lnTo>
                <a:lnTo>
                  <a:pt x="12104" y="8042"/>
                </a:lnTo>
                <a:lnTo>
                  <a:pt x="12104" y="8821"/>
                </a:lnTo>
                <a:close/>
                <a:moveTo>
                  <a:pt x="12104" y="7263"/>
                </a:moveTo>
                <a:lnTo>
                  <a:pt x="8403" y="7263"/>
                </a:lnTo>
                <a:lnTo>
                  <a:pt x="8403" y="6483"/>
                </a:lnTo>
                <a:lnTo>
                  <a:pt x="12104" y="6483"/>
                </a:lnTo>
                <a:lnTo>
                  <a:pt x="12104" y="7263"/>
                </a:lnTo>
                <a:close/>
                <a:moveTo>
                  <a:pt x="12104" y="5677"/>
                </a:moveTo>
                <a:lnTo>
                  <a:pt x="8403" y="5677"/>
                </a:lnTo>
                <a:lnTo>
                  <a:pt x="8403" y="4897"/>
                </a:lnTo>
                <a:lnTo>
                  <a:pt x="12104" y="4897"/>
                </a:lnTo>
                <a:lnTo>
                  <a:pt x="12104" y="5677"/>
                </a:lnTo>
                <a:close/>
                <a:moveTo>
                  <a:pt x="12104" y="5677"/>
                </a:move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confont-1186-600061"/>
          <p:cNvSpPr/>
          <p:nvPr/>
        </p:nvSpPr>
        <p:spPr>
          <a:xfrm>
            <a:off x="7430727" y="4588447"/>
            <a:ext cx="609685" cy="548766"/>
          </a:xfrm>
          <a:custGeom>
            <a:avLst/>
            <a:gdLst>
              <a:gd name="T0" fmla="*/ 56 w 12800"/>
              <a:gd name="T1" fmla="*/ 0 h 11520"/>
              <a:gd name="T2" fmla="*/ 0 w 12800"/>
              <a:gd name="T3" fmla="*/ 11464 h 11520"/>
              <a:gd name="T4" fmla="*/ 2337 w 12800"/>
              <a:gd name="T5" fmla="*/ 11520 h 11520"/>
              <a:gd name="T6" fmla="*/ 4424 w 12800"/>
              <a:gd name="T7" fmla="*/ 9322 h 11520"/>
              <a:gd name="T8" fmla="*/ 6706 w 12800"/>
              <a:gd name="T9" fmla="*/ 11520 h 11520"/>
              <a:gd name="T10" fmla="*/ 6762 w 12800"/>
              <a:gd name="T11" fmla="*/ 83 h 11520"/>
              <a:gd name="T12" fmla="*/ 2894 w 12800"/>
              <a:gd name="T13" fmla="*/ 7652 h 11520"/>
              <a:gd name="T14" fmla="*/ 1280 w 12800"/>
              <a:gd name="T15" fmla="*/ 6066 h 11520"/>
              <a:gd name="T16" fmla="*/ 2894 w 12800"/>
              <a:gd name="T17" fmla="*/ 7652 h 11520"/>
              <a:gd name="T18" fmla="*/ 1280 w 12800"/>
              <a:gd name="T19" fmla="*/ 5287 h 11520"/>
              <a:gd name="T20" fmla="*/ 2894 w 12800"/>
              <a:gd name="T21" fmla="*/ 3701 h 11520"/>
              <a:gd name="T22" fmla="*/ 2894 w 12800"/>
              <a:gd name="T23" fmla="*/ 2922 h 11520"/>
              <a:gd name="T24" fmla="*/ 1280 w 12800"/>
              <a:gd name="T25" fmla="*/ 1336 h 11520"/>
              <a:gd name="T26" fmla="*/ 2894 w 12800"/>
              <a:gd name="T27" fmla="*/ 2922 h 11520"/>
              <a:gd name="T28" fmla="*/ 3840 w 12800"/>
              <a:gd name="T29" fmla="*/ 7652 h 11520"/>
              <a:gd name="T30" fmla="*/ 5454 w 12800"/>
              <a:gd name="T31" fmla="*/ 6066 h 11520"/>
              <a:gd name="T32" fmla="*/ 5454 w 12800"/>
              <a:gd name="T33" fmla="*/ 5287 h 11520"/>
              <a:gd name="T34" fmla="*/ 3840 w 12800"/>
              <a:gd name="T35" fmla="*/ 3701 h 11520"/>
              <a:gd name="T36" fmla="*/ 5454 w 12800"/>
              <a:gd name="T37" fmla="*/ 5287 h 11520"/>
              <a:gd name="T38" fmla="*/ 3840 w 12800"/>
              <a:gd name="T39" fmla="*/ 2922 h 11520"/>
              <a:gd name="T40" fmla="*/ 5454 w 12800"/>
              <a:gd name="T41" fmla="*/ 1336 h 11520"/>
              <a:gd name="T42" fmla="*/ 12466 w 12800"/>
              <a:gd name="T43" fmla="*/ 3701 h 11520"/>
              <a:gd name="T44" fmla="*/ 7763 w 12800"/>
              <a:gd name="T45" fmla="*/ 4035 h 11520"/>
              <a:gd name="T46" fmla="*/ 7791 w 12800"/>
              <a:gd name="T47" fmla="*/ 11492 h 11520"/>
              <a:gd name="T48" fmla="*/ 9544 w 12800"/>
              <a:gd name="T49" fmla="*/ 10045 h 11520"/>
              <a:gd name="T50" fmla="*/ 11019 w 12800"/>
              <a:gd name="T51" fmla="*/ 11492 h 11520"/>
              <a:gd name="T52" fmla="*/ 12772 w 12800"/>
              <a:gd name="T53" fmla="*/ 11464 h 11520"/>
              <a:gd name="T54" fmla="*/ 12466 w 12800"/>
              <a:gd name="T55" fmla="*/ 3701 h 11520"/>
              <a:gd name="T56" fmla="*/ 8403 w 12800"/>
              <a:gd name="T57" fmla="*/ 8821 h 11520"/>
              <a:gd name="T58" fmla="*/ 12104 w 12800"/>
              <a:gd name="T59" fmla="*/ 8042 h 11520"/>
              <a:gd name="T60" fmla="*/ 12104 w 12800"/>
              <a:gd name="T61" fmla="*/ 7263 h 11520"/>
              <a:gd name="T62" fmla="*/ 8403 w 12800"/>
              <a:gd name="T63" fmla="*/ 6483 h 11520"/>
              <a:gd name="T64" fmla="*/ 12104 w 12800"/>
              <a:gd name="T65" fmla="*/ 7263 h 11520"/>
              <a:gd name="T66" fmla="*/ 8403 w 12800"/>
              <a:gd name="T67" fmla="*/ 5677 h 11520"/>
              <a:gd name="T68" fmla="*/ 12104 w 12800"/>
              <a:gd name="T69" fmla="*/ 4897 h 11520"/>
              <a:gd name="T70" fmla="*/ 12104 w 12800"/>
              <a:gd name="T71" fmla="*/ 5677 h 11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2800" h="11520">
                <a:moveTo>
                  <a:pt x="6706" y="0"/>
                </a:moveTo>
                <a:lnTo>
                  <a:pt x="56" y="0"/>
                </a:lnTo>
                <a:cubicBezTo>
                  <a:pt x="28" y="0"/>
                  <a:pt x="0" y="28"/>
                  <a:pt x="0" y="83"/>
                </a:cubicBezTo>
                <a:lnTo>
                  <a:pt x="0" y="11464"/>
                </a:lnTo>
                <a:cubicBezTo>
                  <a:pt x="0" y="11492"/>
                  <a:pt x="28" y="11520"/>
                  <a:pt x="56" y="11520"/>
                </a:cubicBezTo>
                <a:lnTo>
                  <a:pt x="2337" y="11520"/>
                </a:lnTo>
                <a:lnTo>
                  <a:pt x="2337" y="9322"/>
                </a:lnTo>
                <a:lnTo>
                  <a:pt x="4424" y="9322"/>
                </a:lnTo>
                <a:lnTo>
                  <a:pt x="4424" y="11520"/>
                </a:lnTo>
                <a:lnTo>
                  <a:pt x="6706" y="11520"/>
                </a:lnTo>
                <a:cubicBezTo>
                  <a:pt x="6734" y="11520"/>
                  <a:pt x="6762" y="11492"/>
                  <a:pt x="6762" y="11464"/>
                </a:cubicBezTo>
                <a:lnTo>
                  <a:pt x="6762" y="83"/>
                </a:lnTo>
                <a:cubicBezTo>
                  <a:pt x="6762" y="28"/>
                  <a:pt x="6734" y="0"/>
                  <a:pt x="6706" y="0"/>
                </a:cubicBezTo>
                <a:close/>
                <a:moveTo>
                  <a:pt x="2894" y="7652"/>
                </a:moveTo>
                <a:lnTo>
                  <a:pt x="1280" y="7652"/>
                </a:lnTo>
                <a:lnTo>
                  <a:pt x="1280" y="6066"/>
                </a:lnTo>
                <a:lnTo>
                  <a:pt x="2894" y="6066"/>
                </a:lnTo>
                <a:lnTo>
                  <a:pt x="2894" y="7652"/>
                </a:lnTo>
                <a:close/>
                <a:moveTo>
                  <a:pt x="2894" y="5287"/>
                </a:moveTo>
                <a:lnTo>
                  <a:pt x="1280" y="5287"/>
                </a:lnTo>
                <a:lnTo>
                  <a:pt x="1280" y="3701"/>
                </a:lnTo>
                <a:lnTo>
                  <a:pt x="2894" y="3701"/>
                </a:lnTo>
                <a:lnTo>
                  <a:pt x="2894" y="5287"/>
                </a:lnTo>
                <a:close/>
                <a:moveTo>
                  <a:pt x="2894" y="2922"/>
                </a:moveTo>
                <a:lnTo>
                  <a:pt x="1280" y="2922"/>
                </a:lnTo>
                <a:lnTo>
                  <a:pt x="1280" y="1336"/>
                </a:lnTo>
                <a:lnTo>
                  <a:pt x="2894" y="1336"/>
                </a:lnTo>
                <a:lnTo>
                  <a:pt x="2894" y="2922"/>
                </a:lnTo>
                <a:close/>
                <a:moveTo>
                  <a:pt x="5454" y="7652"/>
                </a:moveTo>
                <a:lnTo>
                  <a:pt x="3840" y="7652"/>
                </a:lnTo>
                <a:lnTo>
                  <a:pt x="3840" y="6066"/>
                </a:lnTo>
                <a:lnTo>
                  <a:pt x="5454" y="6066"/>
                </a:lnTo>
                <a:lnTo>
                  <a:pt x="5454" y="7652"/>
                </a:lnTo>
                <a:close/>
                <a:moveTo>
                  <a:pt x="5454" y="5287"/>
                </a:moveTo>
                <a:lnTo>
                  <a:pt x="3840" y="5287"/>
                </a:lnTo>
                <a:lnTo>
                  <a:pt x="3840" y="3701"/>
                </a:lnTo>
                <a:lnTo>
                  <a:pt x="5454" y="3701"/>
                </a:lnTo>
                <a:lnTo>
                  <a:pt x="5454" y="5287"/>
                </a:lnTo>
                <a:close/>
                <a:moveTo>
                  <a:pt x="5454" y="2922"/>
                </a:moveTo>
                <a:lnTo>
                  <a:pt x="3840" y="2922"/>
                </a:lnTo>
                <a:lnTo>
                  <a:pt x="3840" y="1336"/>
                </a:lnTo>
                <a:lnTo>
                  <a:pt x="5454" y="1336"/>
                </a:lnTo>
                <a:lnTo>
                  <a:pt x="5454" y="2922"/>
                </a:lnTo>
                <a:close/>
                <a:moveTo>
                  <a:pt x="12466" y="3701"/>
                </a:moveTo>
                <a:lnTo>
                  <a:pt x="8097" y="3701"/>
                </a:lnTo>
                <a:cubicBezTo>
                  <a:pt x="7903" y="3701"/>
                  <a:pt x="7763" y="3840"/>
                  <a:pt x="7763" y="4035"/>
                </a:cubicBezTo>
                <a:lnTo>
                  <a:pt x="7763" y="11464"/>
                </a:lnTo>
                <a:cubicBezTo>
                  <a:pt x="7763" y="11492"/>
                  <a:pt x="7791" y="11492"/>
                  <a:pt x="7791" y="11492"/>
                </a:cubicBezTo>
                <a:lnTo>
                  <a:pt x="9544" y="11492"/>
                </a:lnTo>
                <a:lnTo>
                  <a:pt x="9544" y="10045"/>
                </a:lnTo>
                <a:lnTo>
                  <a:pt x="11019" y="10045"/>
                </a:lnTo>
                <a:lnTo>
                  <a:pt x="11019" y="11492"/>
                </a:lnTo>
                <a:lnTo>
                  <a:pt x="12744" y="11492"/>
                </a:lnTo>
                <a:cubicBezTo>
                  <a:pt x="12772" y="11492"/>
                  <a:pt x="12772" y="11464"/>
                  <a:pt x="12772" y="11464"/>
                </a:cubicBezTo>
                <a:lnTo>
                  <a:pt x="12772" y="4035"/>
                </a:lnTo>
                <a:cubicBezTo>
                  <a:pt x="12800" y="3868"/>
                  <a:pt x="12633" y="3701"/>
                  <a:pt x="12466" y="3701"/>
                </a:cubicBezTo>
                <a:close/>
                <a:moveTo>
                  <a:pt x="12104" y="8821"/>
                </a:moveTo>
                <a:lnTo>
                  <a:pt x="8403" y="8821"/>
                </a:lnTo>
                <a:lnTo>
                  <a:pt x="8403" y="8042"/>
                </a:lnTo>
                <a:lnTo>
                  <a:pt x="12104" y="8042"/>
                </a:lnTo>
                <a:lnTo>
                  <a:pt x="12104" y="8821"/>
                </a:lnTo>
                <a:close/>
                <a:moveTo>
                  <a:pt x="12104" y="7263"/>
                </a:moveTo>
                <a:lnTo>
                  <a:pt x="8403" y="7263"/>
                </a:lnTo>
                <a:lnTo>
                  <a:pt x="8403" y="6483"/>
                </a:lnTo>
                <a:lnTo>
                  <a:pt x="12104" y="6483"/>
                </a:lnTo>
                <a:lnTo>
                  <a:pt x="12104" y="7263"/>
                </a:lnTo>
                <a:close/>
                <a:moveTo>
                  <a:pt x="12104" y="5677"/>
                </a:moveTo>
                <a:lnTo>
                  <a:pt x="8403" y="5677"/>
                </a:lnTo>
                <a:lnTo>
                  <a:pt x="8403" y="4897"/>
                </a:lnTo>
                <a:lnTo>
                  <a:pt x="12104" y="4897"/>
                </a:lnTo>
                <a:lnTo>
                  <a:pt x="12104" y="5677"/>
                </a:lnTo>
                <a:close/>
                <a:moveTo>
                  <a:pt x="12104" y="5677"/>
                </a:move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肘形连接符 9"/>
          <p:cNvCxnSpPr/>
          <p:nvPr/>
        </p:nvCxnSpPr>
        <p:spPr>
          <a:xfrm>
            <a:off x="3746500" y="5545455"/>
            <a:ext cx="3464560" cy="667385"/>
          </a:xfrm>
          <a:prstGeom prst="bentConnector3">
            <a:avLst>
              <a:gd name="adj1" fmla="val 50018"/>
            </a:avLst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/>
          <p:nvPr/>
        </p:nvCxnSpPr>
        <p:spPr>
          <a:xfrm flipV="1">
            <a:off x="3746500" y="4837430"/>
            <a:ext cx="3446780" cy="708025"/>
          </a:xfrm>
          <a:prstGeom prst="bentConnector3">
            <a:avLst>
              <a:gd name="adj1" fmla="val 50018"/>
            </a:avLst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509895" y="4898390"/>
            <a:ext cx="15417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/>
              <a:t>目的地是上海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509895" y="6212840"/>
            <a:ext cx="15417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/>
              <a:t>目的地是吉林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122920" y="4694555"/>
            <a:ext cx="15417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/>
              <a:t>上海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8198485" y="6072505"/>
            <a:ext cx="15417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/>
              <a:t>吉林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  <p:bldP spid="5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选择结构</a:t>
            </a:r>
          </a:p>
        </p:txBody>
      </p:sp>
      <p:sp>
        <p:nvSpPr>
          <p:cNvPr id="55" name="学论网-www.xuelun.me"/>
          <p:cNvSpPr txBox="1"/>
          <p:nvPr/>
        </p:nvSpPr>
        <p:spPr>
          <a:xfrm>
            <a:off x="962025" y="1730375"/>
            <a:ext cx="10267950" cy="166179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又</a:t>
            </a:r>
            <a:r>
              <a:rPr 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比如：输出一个数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的绝对值。</a:t>
            </a: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我们需要根据这个数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的正负这个条件进行判断，如果满足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x≥0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的条件，我们输出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；否则，输出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-x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33" name="图片 3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3305" y="3789045"/>
            <a:ext cx="6807835" cy="27178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  <p:bldP spid="5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if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语句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55" name="学论网-www.xuelun.me"/>
          <p:cNvSpPr txBox="1"/>
          <p:nvPr/>
        </p:nvSpPr>
        <p:spPr>
          <a:xfrm>
            <a:off x="3049270" y="2631440"/>
            <a:ext cx="5782945" cy="276987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	if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语句中的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可以是关系表达式、逻辑表达式、甚至是数值表达式。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</a:t>
            </a:r>
            <a:r>
              <a:rPr lang="en-US" altLang="zh-CN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if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语句意为，如果表达式的值为真，那么执行下面的语句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否则跳过下面语句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的执行</a:t>
            </a:r>
          </a:p>
        </p:txBody>
      </p:sp>
      <p:pic>
        <p:nvPicPr>
          <p:cNvPr id="33" name="图片 3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52" name="学论网-矩形 1"/>
          <p:cNvSpPr/>
          <p:nvPr/>
        </p:nvSpPr>
        <p:spPr>
          <a:xfrm>
            <a:off x="374015" y="2233930"/>
            <a:ext cx="2393950" cy="33547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l"/>
            <a:r>
              <a:rPr lang="en-US" altLang="zh-CN" sz="28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if(</a:t>
            </a:r>
            <a:r>
              <a:rPr lang="zh-CN" altLang="en-US" sz="28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表达式</a:t>
            </a:r>
            <a:r>
              <a:rPr lang="en-US" altLang="zh-CN" sz="28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)</a:t>
            </a:r>
          </a:p>
          <a:p>
            <a:pPr lvl="0" algn="l"/>
            <a:r>
              <a:rPr lang="en-US" altLang="zh-CN" sz="28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	</a:t>
            </a:r>
            <a:r>
              <a:rPr lang="zh-CN" altLang="en-US" sz="28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语句</a:t>
            </a:r>
            <a:r>
              <a:rPr lang="en-US" altLang="zh-CN" sz="28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1</a:t>
            </a:r>
          </a:p>
          <a:p>
            <a:pPr lvl="0" algn="ctr"/>
            <a:endParaRPr lang="en-US" altLang="zh-CN" sz="2800" kern="0" dirty="0">
              <a:solidFill>
                <a:schemeClr val="tx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</a:endParaRPr>
          </a:p>
        </p:txBody>
      </p:sp>
      <p:graphicFrame>
        <p:nvGraphicFramePr>
          <p:cNvPr id="5" name="对象 127"/>
          <p:cNvGraphicFramePr>
            <a:graphicFrameLocks noChangeAspect="1"/>
          </p:cNvGraphicFramePr>
          <p:nvPr/>
        </p:nvGraphicFramePr>
        <p:xfrm>
          <a:off x="8832215" y="1744345"/>
          <a:ext cx="3091815" cy="4182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7" imgW="2578100" imgH="3479800" progId="Visio.Drawing.11">
                  <p:embed/>
                </p:oleObj>
              </mc:Choice>
              <mc:Fallback>
                <p:oleObj r:id="rId7" imgW="2578100" imgH="3479800" progId="Visio.Drawing.11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832215" y="1744345"/>
                        <a:ext cx="3091815" cy="41821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  <p:bldP spid="55" grpId="0"/>
      <p:bldP spid="52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表达式的值</a:t>
            </a:r>
          </a:p>
        </p:txBody>
      </p:sp>
      <p:sp>
        <p:nvSpPr>
          <p:cNvPr id="55" name="学论网-www.xuelun.me"/>
          <p:cNvSpPr txBox="1"/>
          <p:nvPr/>
        </p:nvSpPr>
        <p:spPr>
          <a:xfrm>
            <a:off x="3672840" y="2061210"/>
            <a:ext cx="7689850" cy="332359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	if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语句中的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可以是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表达式、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表达式、甚至是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数值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表达式。</a:t>
            </a: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关系表达式：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3&lt;4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为真；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3==4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为假</a:t>
            </a: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逻辑表达式：以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代表假；非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代表真</a:t>
            </a:r>
          </a:p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数值表达式：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1+1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为真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0)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5-5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为假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0)</a:t>
            </a:r>
          </a:p>
        </p:txBody>
      </p:sp>
      <p:pic>
        <p:nvPicPr>
          <p:cNvPr id="33" name="图片 3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52" name="学论网-矩形 1"/>
          <p:cNvSpPr/>
          <p:nvPr/>
        </p:nvSpPr>
        <p:spPr>
          <a:xfrm>
            <a:off x="934085" y="2061210"/>
            <a:ext cx="2451735" cy="2735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l"/>
            <a:r>
              <a:rPr lang="en-US" altLang="zh-CN" sz="28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if(</a:t>
            </a:r>
            <a:r>
              <a:rPr lang="zh-CN" altLang="en-US" sz="28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表达式</a:t>
            </a:r>
            <a:r>
              <a:rPr lang="en-US" altLang="zh-CN" sz="28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)</a:t>
            </a:r>
          </a:p>
          <a:p>
            <a:pPr lvl="0" algn="l"/>
            <a:r>
              <a:rPr lang="en-US" altLang="zh-CN" sz="28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	</a:t>
            </a:r>
            <a:r>
              <a:rPr lang="zh-CN" altLang="en-US" sz="28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语句</a:t>
            </a:r>
            <a:r>
              <a:rPr lang="en-US" altLang="zh-CN" sz="28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1</a:t>
            </a:r>
          </a:p>
          <a:p>
            <a:pPr lvl="0" algn="ctr"/>
            <a:endParaRPr lang="en-US" altLang="zh-CN" sz="2800" kern="0" dirty="0">
              <a:solidFill>
                <a:schemeClr val="tx1"/>
              </a:solidFill>
              <a:latin typeface="Consolas" panose="020B0609020204030204" charset="0"/>
              <a:ea typeface="微软雅黑" panose="020B0503020204020204" pitchFamily="34" charset="-122"/>
              <a:cs typeface="Consolas" panose="020B06090202040302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  <p:bldP spid="55" grpId="0"/>
      <p:bldP spid="52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if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语句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55" name="学论网-www.xuelun.me"/>
          <p:cNvSpPr txBox="1"/>
          <p:nvPr/>
        </p:nvSpPr>
        <p:spPr>
          <a:xfrm>
            <a:off x="4866640" y="2065020"/>
            <a:ext cx="6385560" cy="1107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在该</a:t>
            </a:r>
            <a:r>
              <a:rPr lang="en-US" altLang="zh-CN" sz="240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if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语句，满足</a:t>
            </a:r>
            <a:r>
              <a:rPr lang="en-US" altLang="zh-CN" sz="240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x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等于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的条件，执行下面的</a:t>
            </a:r>
            <a:r>
              <a:rPr lang="en-US" altLang="zh-CN" sz="240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printf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语句，打印</a:t>
            </a:r>
            <a:r>
              <a:rPr lang="en-US" altLang="zh-CN" sz="240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x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到屏幕上</a:t>
            </a:r>
          </a:p>
        </p:txBody>
      </p:sp>
      <p:pic>
        <p:nvPicPr>
          <p:cNvPr id="33" name="图片 3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52" name="学论网-矩形 1"/>
          <p:cNvSpPr/>
          <p:nvPr/>
        </p:nvSpPr>
        <p:spPr>
          <a:xfrm>
            <a:off x="374015" y="1810385"/>
            <a:ext cx="4270375" cy="21704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l"/>
            <a:r>
              <a:rPr lang="en-US" altLang="zh-CN" sz="28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int x = 5;</a:t>
            </a:r>
          </a:p>
          <a:p>
            <a:pPr lvl="0" algn="l"/>
            <a:r>
              <a:rPr lang="en-US" altLang="zh-CN" sz="28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if(x == 5)              	printf("%d", x);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  <p:bldP spid="55" grpId="0" animBg="1"/>
      <p:bldP spid="52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if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语句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2</a:t>
            </a:r>
          </a:p>
        </p:txBody>
      </p:sp>
      <p:sp>
        <p:nvSpPr>
          <p:cNvPr id="55" name="学论网-www.xuelun.me"/>
          <p:cNvSpPr txBox="1"/>
          <p:nvPr/>
        </p:nvSpPr>
        <p:spPr>
          <a:xfrm>
            <a:off x="3682365" y="2406015"/>
            <a:ext cx="7718425" cy="11074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</a:t>
            </a:r>
            <a:r>
              <a:rPr lang="en-US" altLang="zh-CN" sz="2400" dirty="0"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if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语句意为，如果表达式的值为真，那么执行下面的语句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；否则执行下面的语句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</p:txBody>
      </p:sp>
      <p:pic>
        <p:nvPicPr>
          <p:cNvPr id="33" name="图片 3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52" name="学论网-矩形 1"/>
          <p:cNvSpPr/>
          <p:nvPr/>
        </p:nvSpPr>
        <p:spPr>
          <a:xfrm>
            <a:off x="924560" y="2061210"/>
            <a:ext cx="2451735" cy="2735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l"/>
            <a:r>
              <a:rPr lang="en-US" altLang="zh-CN" sz="28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if(</a:t>
            </a:r>
            <a:r>
              <a:rPr lang="zh-CN" altLang="en-US" sz="28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表达式</a:t>
            </a:r>
            <a:r>
              <a:rPr lang="en-US" altLang="zh-CN" sz="28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)</a:t>
            </a:r>
          </a:p>
          <a:p>
            <a:pPr lvl="0" algn="l"/>
            <a:r>
              <a:rPr lang="en-US" altLang="zh-CN" sz="28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	</a:t>
            </a:r>
            <a:r>
              <a:rPr lang="zh-CN" altLang="en-US" sz="28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语句</a:t>
            </a:r>
            <a:r>
              <a:rPr lang="en-US" altLang="zh-CN" sz="28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1</a:t>
            </a:r>
          </a:p>
          <a:p>
            <a:pPr lvl="0" algn="l"/>
            <a:r>
              <a:rPr lang="en-US" altLang="zh-CN" sz="28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else</a:t>
            </a:r>
          </a:p>
          <a:p>
            <a:pPr lvl="0" algn="l"/>
            <a:r>
              <a:rPr lang="en-US" altLang="zh-CN" sz="28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	</a:t>
            </a:r>
            <a:r>
              <a:rPr lang="zh-CN" altLang="en-US" sz="28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语句</a:t>
            </a:r>
            <a:r>
              <a:rPr lang="en-US" altLang="zh-CN" sz="28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2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  <p:bldP spid="55" grpId="0" animBg="1"/>
      <p:bldP spid="52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if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语句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2</a:t>
            </a:r>
          </a:p>
        </p:txBody>
      </p:sp>
      <p:pic>
        <p:nvPicPr>
          <p:cNvPr id="33" name="图片 3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52" name="学论网-矩形 1"/>
          <p:cNvSpPr/>
          <p:nvPr/>
        </p:nvSpPr>
        <p:spPr>
          <a:xfrm>
            <a:off x="1729740" y="2061210"/>
            <a:ext cx="2451735" cy="27355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l"/>
            <a:r>
              <a:rPr lang="en-US" altLang="zh-CN" sz="28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if(</a:t>
            </a:r>
            <a:r>
              <a:rPr lang="zh-CN" altLang="en-US" sz="28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表达式</a:t>
            </a:r>
            <a:r>
              <a:rPr lang="en-US" altLang="zh-CN" sz="28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)</a:t>
            </a:r>
          </a:p>
          <a:p>
            <a:pPr lvl="0" algn="l"/>
            <a:r>
              <a:rPr lang="en-US" altLang="zh-CN" sz="28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	</a:t>
            </a:r>
            <a:r>
              <a:rPr lang="zh-CN" altLang="en-US" sz="28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语句</a:t>
            </a:r>
            <a:r>
              <a:rPr lang="en-US" altLang="zh-CN" sz="28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1</a:t>
            </a:r>
          </a:p>
          <a:p>
            <a:pPr lvl="0" algn="l"/>
            <a:r>
              <a:rPr lang="en-US" altLang="zh-CN" sz="28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else</a:t>
            </a:r>
          </a:p>
          <a:p>
            <a:pPr lvl="0" algn="l"/>
            <a:r>
              <a:rPr lang="en-US" altLang="zh-CN" sz="28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	</a:t>
            </a:r>
            <a:r>
              <a:rPr lang="zh-CN" altLang="en-US" sz="28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语句</a:t>
            </a:r>
            <a:r>
              <a:rPr lang="en-US" altLang="zh-CN" sz="2800" kern="0" dirty="0">
                <a:solidFill>
                  <a:schemeClr val="tx1"/>
                </a:solidFill>
                <a:latin typeface="Consolas" panose="020B0609020204030204" charset="0"/>
                <a:ea typeface="微软雅黑" panose="020B0503020204020204" pitchFamily="34" charset="-122"/>
                <a:cs typeface="Consolas" panose="020B0609020204030204" charset="0"/>
              </a:rPr>
              <a:t>2</a:t>
            </a:r>
          </a:p>
        </p:txBody>
      </p:sp>
      <p:graphicFrame>
        <p:nvGraphicFramePr>
          <p:cNvPr id="8" name="对象 -2147482528"/>
          <p:cNvGraphicFramePr>
            <a:graphicFrameLocks noChangeAspect="1"/>
          </p:cNvGraphicFramePr>
          <p:nvPr/>
        </p:nvGraphicFramePr>
        <p:xfrm>
          <a:off x="5151755" y="1691640"/>
          <a:ext cx="4380865" cy="4941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r:id="rId7" imgW="3200400" imgH="3606800" progId="Visio.Drawing.11">
                  <p:embed/>
                </p:oleObj>
              </mc:Choice>
              <mc:Fallback>
                <p:oleObj r:id="rId7" imgW="3200400" imgH="360680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51755" y="1691640"/>
                        <a:ext cx="4380865" cy="49415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  <p:bldP spid="52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4825;#405095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4825;#405095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805.2787401574803,&quot;width&quot;:3950.1212598425195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4825;#405095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805.2787401574803,&quot;width&quot;:3950.1212598425195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4825;#405095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805.2787401574803,&quot;width&quot;:3950.1212598425195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4825;#405095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805.2787401574803,&quot;width&quot;:3950.1212598425195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4825;#405095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805.2787401574803,&quot;width&quot;:3950.1212598425195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4825;#405095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4825;#405095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805.2787401574803,&quot;width&quot;:3950.1212598425195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4825;#405095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805.2787401574803,&quot;width&quot;:3950.1212598425195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4825;#405095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805.2787401574803,&quot;width&quot;:3950.1212598425195}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4825;#405095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805.2787401574803,&quot;width&quot;:3950.1212598425195}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4825;#405095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805.2787401574803,&quot;width&quot;:3950.1212598425195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805.2787401574803,&quot;width&quot;:3950.1212598425195}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4825;#405095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805.2787401574803,&quot;width&quot;:3950.1212598425195}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4825;#405095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805.2787401574803,&quot;width&quot;:3950.1212598425195}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4825;#405095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805.2787401574803,&quot;width&quot;:3950.1212598425195}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4825;#405095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805.2787401574803,&quot;width&quot;:3950.1212598425195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4825;#405095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805.2787401574803,&quot;width&quot;:3950.1212598425195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4825;#405095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805.2787401574803,&quot;width&quot;:3950.1212598425195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4825;#405095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805.2787401574803,&quot;width&quot;:3950.1212598425195}"/>
</p:tagLst>
</file>

<file path=ppt/theme/theme1.xml><?xml version="1.0" encoding="utf-8"?>
<a:theme xmlns:a="http://schemas.openxmlformats.org/drawingml/2006/main" name="Office 主题​​">
  <a:themeElements>
    <a:clrScheme name="自定义 2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004723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1851</Words>
  <Application>Microsoft Office PowerPoint</Application>
  <PresentationFormat>宽屏</PresentationFormat>
  <Paragraphs>245</Paragraphs>
  <Slides>21</Slides>
  <Notes>21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Impact MT Std</vt:lpstr>
      <vt:lpstr>等线</vt:lpstr>
      <vt:lpstr>等线 Light</vt:lpstr>
      <vt:lpstr>微软雅黑</vt:lpstr>
      <vt:lpstr>Arial</vt:lpstr>
      <vt:lpstr>Consolas</vt:lpstr>
      <vt:lpstr>Office 主题​​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答辩-19</dc:title>
  <dc:creator>LP</dc:creator>
  <cp:lastModifiedBy>Peiran Wu</cp:lastModifiedBy>
  <cp:revision>148</cp:revision>
  <dcterms:created xsi:type="dcterms:W3CDTF">2016-11-24T09:20:00Z</dcterms:created>
  <dcterms:modified xsi:type="dcterms:W3CDTF">2021-10-10T15:49:46Z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7E38F6AF0AEB4547AE4ACB4243E3DBEC</vt:lpwstr>
  </property>
</Properties>
</file>