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ppt/tags/tag5.xml" ContentType="application/vnd.openxmlformats-officedocument.presentationml.tags+xml"/>
  <Override PartName="/ppt/notesSlides/notesSlide15.xml" ContentType="application/vnd.openxmlformats-officedocument.presentationml.notesSlide+xml"/>
  <Override PartName="/ppt/tags/tag6.xml" ContentType="application/vnd.openxmlformats-officedocument.presentationml.tags+xml"/>
  <Override PartName="/ppt/notesSlides/notesSlide16.xml" ContentType="application/vnd.openxmlformats-officedocument.presentationml.notesSlide+xml"/>
  <Override PartName="/ppt/tags/tag7.xml" ContentType="application/vnd.openxmlformats-officedocument.presentationml.tags+xml"/>
  <Override PartName="/ppt/notesSlides/notesSlide17.xml" ContentType="application/vnd.openxmlformats-officedocument.presentationml.notesSlide+xml"/>
  <Override PartName="/ppt/tags/tag8.xml" ContentType="application/vnd.openxmlformats-officedocument.presentationml.tags+xml"/>
  <Override PartName="/ppt/notesSlides/notesSlide18.xml" ContentType="application/vnd.openxmlformats-officedocument.presentationml.notesSlide+xml"/>
  <Override PartName="/ppt/tags/tag9.xml" ContentType="application/vnd.openxmlformats-officedocument.presentationml.tags+xml"/>
  <Override PartName="/ppt/notesSlides/notesSlide19.xml" ContentType="application/vnd.openxmlformats-officedocument.presentationml.notesSlide+xml"/>
  <Override PartName="/ppt/tags/tag10.xml" ContentType="application/vnd.openxmlformats-officedocument.presentationml.tags+xml"/>
  <Override PartName="/ppt/notesSlides/notesSlide20.xml" ContentType="application/vnd.openxmlformats-officedocument.presentationml.notesSlide+xml"/>
  <Override PartName="/ppt/tags/tag11.xml" ContentType="application/vnd.openxmlformats-officedocument.presentationml.tags+xml"/>
  <Override PartName="/ppt/notesSlides/notesSlide21.xml" ContentType="application/vnd.openxmlformats-officedocument.presentationml.notesSlide+xml"/>
  <Override PartName="/ppt/tags/tag12.xml" ContentType="application/vnd.openxmlformats-officedocument.presentationml.tags+xml"/>
  <Override PartName="/ppt/notesSlides/notesSlide22.xml" ContentType="application/vnd.openxmlformats-officedocument.presentationml.notesSlide+xml"/>
  <Override PartName="/ppt/tags/tag13.xml" ContentType="application/vnd.openxmlformats-officedocument.presentationml.tags+xml"/>
  <Override PartName="/ppt/notesSlides/notesSlide23.xml" ContentType="application/vnd.openxmlformats-officedocument.presentationml.notesSlide+xml"/>
  <Override PartName="/ppt/tags/tag14.xml" ContentType="application/vnd.openxmlformats-officedocument.presentationml.tags+xml"/>
  <Override PartName="/ppt/notesSlides/notesSlide24.xml" ContentType="application/vnd.openxmlformats-officedocument.presentationml.notesSlide+xml"/>
  <Override PartName="/ppt/tags/tag15.xml" ContentType="application/vnd.openxmlformats-officedocument.presentationml.tags+xml"/>
  <Override PartName="/ppt/notesSlides/notesSlide25.xml" ContentType="application/vnd.openxmlformats-officedocument.presentationml.notesSlide+xml"/>
  <Override PartName="/ppt/tags/tag16.xml" ContentType="application/vnd.openxmlformats-officedocument.presentationml.tags+xml"/>
  <Override PartName="/ppt/notesSlides/notesSlide26.xml" ContentType="application/vnd.openxmlformats-officedocument.presentationml.notesSlide+xml"/>
  <Override PartName="/ppt/tags/tag17.xml" ContentType="application/vnd.openxmlformats-officedocument.presentationml.tags+xml"/>
  <Override PartName="/ppt/notesSlides/notesSlide27.xml" ContentType="application/vnd.openxmlformats-officedocument.presentationml.notesSlide+xml"/>
  <Override PartName="/ppt/tags/tag18.xml" ContentType="application/vnd.openxmlformats-officedocument.presentationml.tags+xml"/>
  <Override PartName="/ppt/notesSlides/notesSlide28.xml" ContentType="application/vnd.openxmlformats-officedocument.presentationml.notesSlide+xml"/>
  <Override PartName="/ppt/tags/tag19.xml" ContentType="application/vnd.openxmlformats-officedocument.presentationml.tags+xml"/>
  <Override PartName="/ppt/notesSlides/notesSlide29.xml" ContentType="application/vnd.openxmlformats-officedocument.presentationml.notesSlide+xml"/>
  <Override PartName="/ppt/tags/tag20.xml" ContentType="application/vnd.openxmlformats-officedocument.presentationml.tags+xml"/>
  <Override PartName="/ppt/notesSlides/notesSlide30.xml" ContentType="application/vnd.openxmlformats-officedocument.presentationml.notesSlide+xml"/>
  <Override PartName="/ppt/tags/tag21.xml" ContentType="application/vnd.openxmlformats-officedocument.presentationml.tags+xml"/>
  <Override PartName="/ppt/notesSlides/notesSlide31.xml" ContentType="application/vnd.openxmlformats-officedocument.presentationml.notesSlide+xml"/>
  <Override PartName="/ppt/tags/tag22.xml" ContentType="application/vnd.openxmlformats-officedocument.presentationml.tags+xml"/>
  <Override PartName="/ppt/notesSlides/notesSlide32.xml" ContentType="application/vnd.openxmlformats-officedocument.presentationml.notesSlide+xml"/>
  <Override PartName="/ppt/tags/tag23.xml" ContentType="application/vnd.openxmlformats-officedocument.presentationml.tags+xml"/>
  <Override PartName="/ppt/notesSlides/notesSlide33.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7" r:id="rId2"/>
    <p:sldId id="258" r:id="rId3"/>
    <p:sldId id="261" r:id="rId4"/>
    <p:sldId id="263" r:id="rId5"/>
    <p:sldId id="291" r:id="rId6"/>
    <p:sldId id="292" r:id="rId7"/>
    <p:sldId id="293" r:id="rId8"/>
    <p:sldId id="294"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9" r:id="rId33"/>
    <p:sldId id="288" r:id="rId34"/>
    <p:sldId id="290"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723"/>
    <a:srgbClr val="FF5D5D"/>
    <a:srgbClr val="C00000"/>
    <a:srgbClr val="CC3300"/>
    <a:srgbClr val="3A6695"/>
    <a:srgbClr val="9CC5FD"/>
    <a:srgbClr val="134263"/>
    <a:srgbClr val="1E2B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12" autoAdjust="0"/>
    <p:restoredTop sz="95780" autoAdjust="0"/>
  </p:normalViewPr>
  <p:slideViewPr>
    <p:cSldViewPr snapToGrid="0">
      <p:cViewPr varScale="1">
        <p:scale>
          <a:sx n="54" d="100"/>
          <a:sy n="54" d="100"/>
        </p:scale>
        <p:origin x="630" y="78"/>
      </p:cViewPr>
      <p:guideLst>
        <p:guide orient="horz" pos="2160"/>
        <p:guide pos="3810"/>
      </p:guideLst>
    </p:cSldViewPr>
  </p:slideViewPr>
  <p:outlineViewPr>
    <p:cViewPr>
      <p:scale>
        <a:sx n="33" d="100"/>
        <a:sy n="33" d="100"/>
      </p:scale>
      <p:origin x="0" y="0"/>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CE4261-0CDD-45A3-84C2-311859DE5B03}" type="datetimeFigureOut">
              <a:rPr lang="zh-CN" altLang="en-US" smtClean="0"/>
              <a:t>2021-10-29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F711DA-82CB-44C8-99EC-9CE596A896F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a:solidFill>
                  <a:srgbClr val="C00000"/>
                </a:solidFill>
                <a:latin typeface="微软雅黑" panose="020B0503020204020204" pitchFamily="34" charset="-122"/>
                <a:ea typeface="微软雅黑" panose="020B0503020204020204" pitchFamily="34" charset="-122"/>
              </a:rPr>
              <a:t>公众号壹课</a:t>
            </a:r>
            <a:endParaRPr lang="zh-CN" altLang="en-US"/>
          </a:p>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34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rgbClr val="C00000"/>
                </a:solidFill>
                <a:latin typeface="微软雅黑" panose="020B0503020204020204" pitchFamily="34" charset="-122"/>
                <a:ea typeface="微软雅黑" panose="020B0503020204020204" pitchFamily="34" charset="-122"/>
              </a:rPr>
              <a:t>公众号壹课</a:t>
            </a:r>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94536CA-A6C4-4358-AF93-5CCBD70D248C}" type="datetimeFigureOut">
              <a:rPr lang="zh-CN" altLang="en-US" smtClean="0"/>
              <a:t>2021-10-29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537B7A-7510-410A-AA53-45D600DA02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36CA-A6C4-4358-AF93-5CCBD70D248C}" type="datetimeFigureOut">
              <a:rPr lang="zh-CN" altLang="en-US" smtClean="0"/>
              <a:t>2021-10-29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537B7A-7510-410A-AA53-45D600DA0276}" type="slidenum">
              <a:rPr lang="zh-CN" altLang="en-US" smtClean="0"/>
              <a:t>‹#›</a:t>
            </a:fld>
            <a:endParaRPr lang="zh-CN" altLang="en-US"/>
          </a:p>
        </p:txBody>
      </p:sp>
      <p:sp>
        <p:nvSpPr>
          <p:cNvPr id="7" name="矩形 6"/>
          <p:cNvSpPr/>
          <p:nvPr userDrawn="1"/>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0.png"/><Relationship Id="rId5" Type="http://schemas.openxmlformats.org/officeDocument/2006/relationships/image" Target="../media/image4.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1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8.xml"/><Relationship Id="rId5" Type="http://schemas.openxmlformats.org/officeDocument/2006/relationships/image" Target="../media/image16.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1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20.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21.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5.xml"/><Relationship Id="rId5" Type="http://schemas.openxmlformats.org/officeDocument/2006/relationships/image" Target="../media/image22.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23.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7.xml"/><Relationship Id="rId5" Type="http://schemas.openxmlformats.org/officeDocument/2006/relationships/image" Target="../media/image24.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8.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9.xml"/><Relationship Id="rId5" Type="http://schemas.openxmlformats.org/officeDocument/2006/relationships/image" Target="../media/image2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image" Target="../media/image26.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2.xml"/><Relationship Id="rId5" Type="http://schemas.openxmlformats.org/officeDocument/2006/relationships/image" Target="../media/image27.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28.pn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4.png"/><Relationship Id="rId4"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3">
            <a:extLst>
              <a:ext uri="{28A0092B-C50C-407E-A947-70E740481C1C}">
                <a14:useLocalDpi xmlns:a14="http://schemas.microsoft.com/office/drawing/2010/main" val="0"/>
              </a:ext>
            </a:extLst>
          </a:blip>
          <a:srcRect t="21604" b="46967"/>
          <a:stretch>
            <a:fillRect/>
          </a:stretch>
        </p:blipFill>
        <p:spPr>
          <a:xfrm>
            <a:off x="0" y="2176476"/>
            <a:ext cx="12209296" cy="2877923"/>
          </a:xfrm>
          <a:prstGeom prst="rect">
            <a:avLst/>
          </a:prstGeom>
        </p:spPr>
      </p:pic>
      <p:sp>
        <p:nvSpPr>
          <p:cNvPr id="8" name="矩形 7"/>
          <p:cNvSpPr/>
          <p:nvPr/>
        </p:nvSpPr>
        <p:spPr>
          <a:xfrm>
            <a:off x="0" y="2176477"/>
            <a:ext cx="12192000"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3591560" y="2729230"/>
            <a:ext cx="5135880" cy="1014730"/>
          </a:xfrm>
          <a:prstGeom prst="rect">
            <a:avLst/>
          </a:prstGeom>
          <a:noFill/>
        </p:spPr>
        <p:txBody>
          <a:bodyPr wrap="square" rtlCol="0">
            <a:spAutoFit/>
          </a:bodyPr>
          <a:lstStyle/>
          <a:p>
            <a:pPr algn="dist" fontAlgn="t"/>
            <a:r>
              <a:rPr lang="zh-CN" sz="6000" b="1" dirty="0">
                <a:solidFill>
                  <a:schemeClr val="bg1">
                    <a:lumMod val="95000"/>
                  </a:schemeClr>
                </a:solidFill>
                <a:latin typeface="微软雅黑" panose="020B0503020204020204" pitchFamily="34" charset="-122"/>
                <a:ea typeface="微软雅黑" panose="020B0503020204020204" pitchFamily="34" charset="-122"/>
              </a:rPr>
              <a:t>字符数组</a:t>
            </a:r>
          </a:p>
        </p:txBody>
      </p:sp>
      <p:sp>
        <p:nvSpPr>
          <p:cNvPr id="16" name="TextBox 10"/>
          <p:cNvSpPr txBox="1"/>
          <p:nvPr/>
        </p:nvSpPr>
        <p:spPr>
          <a:xfrm>
            <a:off x="2565806" y="3990096"/>
            <a:ext cx="7060388" cy="520700"/>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微软雅黑" panose="020B0503020204020204" pitchFamily="34" charset="-122"/>
                <a:ea typeface="微软雅黑" panose="020B0503020204020204" pitchFamily="34" charset="-122"/>
              </a:rPr>
              <a:t>中山大学计算机学院</a:t>
            </a:r>
            <a:endParaRPr lang="en-US" altLang="zh-CN" sz="280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14" name="TextBox 7"/>
          <p:cNvSpPr txBox="1"/>
          <p:nvPr/>
        </p:nvSpPr>
        <p:spPr>
          <a:xfrm>
            <a:off x="5081905" y="5679440"/>
            <a:ext cx="3114040" cy="397510"/>
          </a:xfrm>
          <a:prstGeom prst="rect">
            <a:avLst/>
          </a:prstGeom>
          <a:noFill/>
        </p:spPr>
        <p:txBody>
          <a:bodyPr wrap="square" lIns="91416" tIns="45708" rIns="91416" bIns="45708" rtlCol="0">
            <a:spAutoFit/>
          </a:bodyPr>
          <a:lstStyle/>
          <a:p>
            <a:pPr algn="ctr"/>
            <a:r>
              <a:rPr lang="zh-CN" altLang="en-US" sz="2000" dirty="0">
                <a:solidFill>
                  <a:srgbClr val="014723"/>
                </a:solidFill>
                <a:latin typeface="微软雅黑" panose="020B0503020204020204" pitchFamily="34" charset="-122"/>
                <a:ea typeface="微软雅黑" panose="020B0503020204020204" pitchFamily="34" charset="-122"/>
              </a:rPr>
              <a:t>中山大学程序设计慕课组</a:t>
            </a:r>
          </a:p>
        </p:txBody>
      </p:sp>
      <p:sp>
        <p:nvSpPr>
          <p:cNvPr id="12" name="Freeform 8"/>
          <p:cNvSpPr>
            <a:spLocks noChangeAspect="1" noEditPoints="1"/>
          </p:cNvSpPr>
          <p:nvPr/>
        </p:nvSpPr>
        <p:spPr bwMode="auto">
          <a:xfrm>
            <a:off x="4443060" y="5644868"/>
            <a:ext cx="464288" cy="466246"/>
          </a:xfrm>
          <a:custGeom>
            <a:avLst/>
            <a:gdLst>
              <a:gd name="T0" fmla="*/ 422 w 422"/>
              <a:gd name="T1" fmla="*/ 211 h 422"/>
              <a:gd name="T2" fmla="*/ 0 w 422"/>
              <a:gd name="T3" fmla="*/ 211 h 422"/>
              <a:gd name="T4" fmla="*/ 340 w 422"/>
              <a:gd name="T5" fmla="*/ 117 h 422"/>
              <a:gd name="T6" fmla="*/ 345 w 422"/>
              <a:gd name="T7" fmla="*/ 123 h 422"/>
              <a:gd name="T8" fmla="*/ 344 w 422"/>
              <a:gd name="T9" fmla="*/ 226 h 422"/>
              <a:gd name="T10" fmla="*/ 340 w 422"/>
              <a:gd name="T11" fmla="*/ 227 h 422"/>
              <a:gd name="T12" fmla="*/ 217 w 422"/>
              <a:gd name="T13" fmla="*/ 226 h 422"/>
              <a:gd name="T14" fmla="*/ 215 w 422"/>
              <a:gd name="T15" fmla="*/ 222 h 422"/>
              <a:gd name="T16" fmla="*/ 286 w 422"/>
              <a:gd name="T17" fmla="*/ 164 h 422"/>
              <a:gd name="T18" fmla="*/ 215 w 422"/>
              <a:gd name="T19" fmla="*/ 171 h 422"/>
              <a:gd name="T20" fmla="*/ 217 w 422"/>
              <a:gd name="T21" fmla="*/ 119 h 422"/>
              <a:gd name="T22" fmla="*/ 220 w 422"/>
              <a:gd name="T23" fmla="*/ 117 h 422"/>
              <a:gd name="T24" fmla="*/ 220 w 422"/>
              <a:gd name="T25" fmla="*/ 96 h 422"/>
              <a:gd name="T26" fmla="*/ 202 w 422"/>
              <a:gd name="T27" fmla="*/ 104 h 422"/>
              <a:gd name="T28" fmla="*/ 194 w 422"/>
              <a:gd name="T29" fmla="*/ 174 h 422"/>
              <a:gd name="T30" fmla="*/ 186 w 422"/>
              <a:gd name="T31" fmla="*/ 166 h 422"/>
              <a:gd name="T32" fmla="*/ 137 w 422"/>
              <a:gd name="T33" fmla="*/ 151 h 422"/>
              <a:gd name="T34" fmla="*/ 54 w 422"/>
              <a:gd name="T35" fmla="*/ 173 h 422"/>
              <a:gd name="T36" fmla="*/ 77 w 422"/>
              <a:gd name="T37" fmla="*/ 243 h 422"/>
              <a:gd name="T38" fmla="*/ 81 w 422"/>
              <a:gd name="T39" fmla="*/ 192 h 422"/>
              <a:gd name="T40" fmla="*/ 81 w 422"/>
              <a:gd name="T41" fmla="*/ 256 h 422"/>
              <a:gd name="T42" fmla="*/ 106 w 422"/>
              <a:gd name="T43" fmla="*/ 350 h 422"/>
              <a:gd name="T44" fmla="*/ 112 w 422"/>
              <a:gd name="T45" fmla="*/ 272 h 422"/>
              <a:gd name="T46" fmla="*/ 137 w 422"/>
              <a:gd name="T47" fmla="*/ 350 h 422"/>
              <a:gd name="T48" fmla="*/ 137 w 422"/>
              <a:gd name="T49" fmla="*/ 256 h 422"/>
              <a:gd name="T50" fmla="*/ 137 w 422"/>
              <a:gd name="T51" fmla="*/ 192 h 422"/>
              <a:gd name="T52" fmla="*/ 162 w 422"/>
              <a:gd name="T53" fmla="*/ 192 h 422"/>
              <a:gd name="T54" fmla="*/ 186 w 422"/>
              <a:gd name="T55" fmla="*/ 185 h 422"/>
              <a:gd name="T56" fmla="*/ 194 w 422"/>
              <a:gd name="T57" fmla="*/ 222 h 422"/>
              <a:gd name="T58" fmla="*/ 202 w 422"/>
              <a:gd name="T59" fmla="*/ 240 h 422"/>
              <a:gd name="T60" fmla="*/ 220 w 422"/>
              <a:gd name="T61" fmla="*/ 248 h 422"/>
              <a:gd name="T62" fmla="*/ 359 w 422"/>
              <a:gd name="T63" fmla="*/ 240 h 422"/>
              <a:gd name="T64" fmla="*/ 366 w 422"/>
              <a:gd name="T65" fmla="*/ 222 h 422"/>
              <a:gd name="T66" fmla="*/ 359 w 422"/>
              <a:gd name="T67" fmla="*/ 104 h 422"/>
              <a:gd name="T68" fmla="*/ 220 w 422"/>
              <a:gd name="T69" fmla="*/ 96 h 422"/>
              <a:gd name="T70" fmla="*/ 344 w 422"/>
              <a:gd name="T71" fmla="*/ 277 h 422"/>
              <a:gd name="T72" fmla="*/ 346 w 422"/>
              <a:gd name="T73" fmla="*/ 351 h 422"/>
              <a:gd name="T74" fmla="*/ 298 w 422"/>
              <a:gd name="T75" fmla="*/ 277 h 422"/>
              <a:gd name="T76" fmla="*/ 250 w 422"/>
              <a:gd name="T77" fmla="*/ 351 h 422"/>
              <a:gd name="T78" fmla="*/ 244 w 422"/>
              <a:gd name="T79" fmla="*/ 277 h 422"/>
              <a:gd name="T80" fmla="*/ 221 w 422"/>
              <a:gd name="T81" fmla="*/ 254 h 422"/>
              <a:gd name="T82" fmla="*/ 109 w 422"/>
              <a:gd name="T83" fmla="*/ 75 h 422"/>
              <a:gd name="T84" fmla="*/ 109 w 422"/>
              <a:gd name="T85" fmla="*/ 146 h 422"/>
              <a:gd name="T86" fmla="*/ 109 w 422"/>
              <a:gd name="T87" fmla="*/ 75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422" h="422">
                <a:moveTo>
                  <a:pt x="211" y="0"/>
                </a:moveTo>
                <a:cubicBezTo>
                  <a:pt x="327" y="0"/>
                  <a:pt x="422" y="94"/>
                  <a:pt x="422" y="211"/>
                </a:cubicBezTo>
                <a:cubicBezTo>
                  <a:pt x="422" y="327"/>
                  <a:pt x="327" y="422"/>
                  <a:pt x="211" y="422"/>
                </a:cubicBezTo>
                <a:cubicBezTo>
                  <a:pt x="94" y="422"/>
                  <a:pt x="0" y="327"/>
                  <a:pt x="0" y="211"/>
                </a:cubicBezTo>
                <a:cubicBezTo>
                  <a:pt x="0" y="94"/>
                  <a:pt x="94" y="0"/>
                  <a:pt x="211" y="0"/>
                </a:cubicBezTo>
                <a:close/>
                <a:moveTo>
                  <a:pt x="340" y="117"/>
                </a:moveTo>
                <a:cubicBezTo>
                  <a:pt x="341" y="117"/>
                  <a:pt x="343" y="118"/>
                  <a:pt x="344" y="119"/>
                </a:cubicBezTo>
                <a:cubicBezTo>
                  <a:pt x="345" y="120"/>
                  <a:pt x="345" y="121"/>
                  <a:pt x="345" y="123"/>
                </a:cubicBezTo>
                <a:lnTo>
                  <a:pt x="345" y="222"/>
                </a:lnTo>
                <a:cubicBezTo>
                  <a:pt x="345" y="223"/>
                  <a:pt x="345" y="225"/>
                  <a:pt x="344" y="226"/>
                </a:cubicBezTo>
                <a:lnTo>
                  <a:pt x="344" y="226"/>
                </a:lnTo>
                <a:cubicBezTo>
                  <a:pt x="343" y="227"/>
                  <a:pt x="341" y="227"/>
                  <a:pt x="340" y="227"/>
                </a:cubicBezTo>
                <a:lnTo>
                  <a:pt x="220" y="227"/>
                </a:lnTo>
                <a:cubicBezTo>
                  <a:pt x="219" y="227"/>
                  <a:pt x="218" y="227"/>
                  <a:pt x="217" y="226"/>
                </a:cubicBezTo>
                <a:lnTo>
                  <a:pt x="217" y="226"/>
                </a:lnTo>
                <a:cubicBezTo>
                  <a:pt x="216" y="225"/>
                  <a:pt x="215" y="223"/>
                  <a:pt x="215" y="222"/>
                </a:cubicBezTo>
                <a:lnTo>
                  <a:pt x="215" y="179"/>
                </a:lnTo>
                <a:lnTo>
                  <a:pt x="286" y="164"/>
                </a:lnTo>
                <a:lnTo>
                  <a:pt x="286" y="162"/>
                </a:lnTo>
                <a:lnTo>
                  <a:pt x="215" y="171"/>
                </a:lnTo>
                <a:lnTo>
                  <a:pt x="215" y="123"/>
                </a:lnTo>
                <a:cubicBezTo>
                  <a:pt x="215" y="121"/>
                  <a:pt x="216" y="120"/>
                  <a:pt x="217" y="119"/>
                </a:cubicBezTo>
                <a:lnTo>
                  <a:pt x="217" y="119"/>
                </a:lnTo>
                <a:cubicBezTo>
                  <a:pt x="218" y="118"/>
                  <a:pt x="219" y="117"/>
                  <a:pt x="220" y="117"/>
                </a:cubicBezTo>
                <a:lnTo>
                  <a:pt x="340" y="117"/>
                </a:lnTo>
                <a:close/>
                <a:moveTo>
                  <a:pt x="220" y="96"/>
                </a:moveTo>
                <a:cubicBezTo>
                  <a:pt x="213" y="96"/>
                  <a:pt x="206" y="99"/>
                  <a:pt x="202" y="104"/>
                </a:cubicBezTo>
                <a:lnTo>
                  <a:pt x="202" y="104"/>
                </a:lnTo>
                <a:cubicBezTo>
                  <a:pt x="197" y="109"/>
                  <a:pt x="194" y="115"/>
                  <a:pt x="194" y="123"/>
                </a:cubicBezTo>
                <a:lnTo>
                  <a:pt x="194" y="174"/>
                </a:lnTo>
                <a:lnTo>
                  <a:pt x="186" y="175"/>
                </a:lnTo>
                <a:lnTo>
                  <a:pt x="186" y="166"/>
                </a:lnTo>
                <a:lnTo>
                  <a:pt x="162" y="166"/>
                </a:lnTo>
                <a:lnTo>
                  <a:pt x="137" y="151"/>
                </a:lnTo>
                <a:lnTo>
                  <a:pt x="77" y="151"/>
                </a:lnTo>
                <a:cubicBezTo>
                  <a:pt x="64" y="151"/>
                  <a:pt x="54" y="161"/>
                  <a:pt x="54" y="173"/>
                </a:cubicBezTo>
                <a:lnTo>
                  <a:pt x="54" y="243"/>
                </a:lnTo>
                <a:lnTo>
                  <a:pt x="77" y="243"/>
                </a:lnTo>
                <a:lnTo>
                  <a:pt x="77" y="192"/>
                </a:lnTo>
                <a:lnTo>
                  <a:pt x="81" y="192"/>
                </a:lnTo>
                <a:lnTo>
                  <a:pt x="81" y="243"/>
                </a:lnTo>
                <a:lnTo>
                  <a:pt x="81" y="256"/>
                </a:lnTo>
                <a:lnTo>
                  <a:pt x="81" y="350"/>
                </a:lnTo>
                <a:lnTo>
                  <a:pt x="106" y="350"/>
                </a:lnTo>
                <a:lnTo>
                  <a:pt x="106" y="272"/>
                </a:lnTo>
                <a:lnTo>
                  <a:pt x="112" y="272"/>
                </a:lnTo>
                <a:lnTo>
                  <a:pt x="112" y="350"/>
                </a:lnTo>
                <a:lnTo>
                  <a:pt x="137" y="350"/>
                </a:lnTo>
                <a:lnTo>
                  <a:pt x="137" y="336"/>
                </a:lnTo>
                <a:lnTo>
                  <a:pt x="137" y="256"/>
                </a:lnTo>
                <a:lnTo>
                  <a:pt x="137" y="243"/>
                </a:lnTo>
                <a:lnTo>
                  <a:pt x="137" y="192"/>
                </a:lnTo>
                <a:lnTo>
                  <a:pt x="137" y="177"/>
                </a:lnTo>
                <a:lnTo>
                  <a:pt x="162" y="192"/>
                </a:lnTo>
                <a:lnTo>
                  <a:pt x="186" y="192"/>
                </a:lnTo>
                <a:lnTo>
                  <a:pt x="186" y="185"/>
                </a:lnTo>
                <a:lnTo>
                  <a:pt x="194" y="184"/>
                </a:lnTo>
                <a:lnTo>
                  <a:pt x="194" y="222"/>
                </a:lnTo>
                <a:cubicBezTo>
                  <a:pt x="194" y="229"/>
                  <a:pt x="197" y="236"/>
                  <a:pt x="202" y="240"/>
                </a:cubicBezTo>
                <a:lnTo>
                  <a:pt x="202" y="240"/>
                </a:lnTo>
                <a:lnTo>
                  <a:pt x="202" y="241"/>
                </a:lnTo>
                <a:cubicBezTo>
                  <a:pt x="207" y="245"/>
                  <a:pt x="213" y="248"/>
                  <a:pt x="220" y="248"/>
                </a:cubicBezTo>
                <a:lnTo>
                  <a:pt x="340" y="248"/>
                </a:lnTo>
                <a:cubicBezTo>
                  <a:pt x="347" y="248"/>
                  <a:pt x="354" y="245"/>
                  <a:pt x="359" y="240"/>
                </a:cubicBezTo>
                <a:lnTo>
                  <a:pt x="359" y="241"/>
                </a:lnTo>
                <a:cubicBezTo>
                  <a:pt x="363" y="236"/>
                  <a:pt x="366" y="229"/>
                  <a:pt x="366" y="222"/>
                </a:cubicBezTo>
                <a:lnTo>
                  <a:pt x="366" y="123"/>
                </a:lnTo>
                <a:cubicBezTo>
                  <a:pt x="366" y="115"/>
                  <a:pt x="363" y="109"/>
                  <a:pt x="359" y="104"/>
                </a:cubicBezTo>
                <a:cubicBezTo>
                  <a:pt x="354" y="99"/>
                  <a:pt x="347" y="96"/>
                  <a:pt x="340" y="96"/>
                </a:cubicBezTo>
                <a:lnTo>
                  <a:pt x="220" y="96"/>
                </a:lnTo>
                <a:close/>
                <a:moveTo>
                  <a:pt x="344" y="254"/>
                </a:moveTo>
                <a:lnTo>
                  <a:pt x="344" y="277"/>
                </a:lnTo>
                <a:lnTo>
                  <a:pt x="325" y="277"/>
                </a:lnTo>
                <a:lnTo>
                  <a:pt x="346" y="351"/>
                </a:lnTo>
                <a:lnTo>
                  <a:pt x="319" y="351"/>
                </a:lnTo>
                <a:lnTo>
                  <a:pt x="298" y="277"/>
                </a:lnTo>
                <a:lnTo>
                  <a:pt x="271" y="277"/>
                </a:lnTo>
                <a:lnTo>
                  <a:pt x="250" y="351"/>
                </a:lnTo>
                <a:lnTo>
                  <a:pt x="223" y="351"/>
                </a:lnTo>
                <a:lnTo>
                  <a:pt x="244" y="277"/>
                </a:lnTo>
                <a:lnTo>
                  <a:pt x="221" y="277"/>
                </a:lnTo>
                <a:lnTo>
                  <a:pt x="221" y="254"/>
                </a:lnTo>
                <a:lnTo>
                  <a:pt x="344" y="254"/>
                </a:lnTo>
                <a:close/>
                <a:moveTo>
                  <a:pt x="109" y="75"/>
                </a:moveTo>
                <a:cubicBezTo>
                  <a:pt x="129" y="75"/>
                  <a:pt x="145" y="91"/>
                  <a:pt x="145" y="111"/>
                </a:cubicBezTo>
                <a:cubicBezTo>
                  <a:pt x="145" y="130"/>
                  <a:pt x="129" y="146"/>
                  <a:pt x="109" y="146"/>
                </a:cubicBezTo>
                <a:cubicBezTo>
                  <a:pt x="90" y="146"/>
                  <a:pt x="74" y="130"/>
                  <a:pt x="74" y="111"/>
                </a:cubicBezTo>
                <a:cubicBezTo>
                  <a:pt x="74" y="91"/>
                  <a:pt x="90" y="75"/>
                  <a:pt x="109" y="75"/>
                </a:cubicBezTo>
                <a:close/>
              </a:path>
            </a:pathLst>
          </a:custGeom>
          <a:solidFill>
            <a:srgbClr val="014723"/>
          </a:solidFill>
          <a:ln>
            <a:noFill/>
          </a:ln>
        </p:spPr>
        <p:txBody>
          <a:bodyPr vert="horz" wrap="square" lIns="91416" tIns="45708" rIns="91416" bIns="45708" numCol="1" anchor="t" anchorCtr="0" compatLnSpc="1"/>
          <a:lstStyle/>
          <a:p>
            <a:endParaRPr lang="zh-CN" altLang="en-US" sz="2800">
              <a:solidFill>
                <a:srgbClr val="C00000"/>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rotWithShape="1">
          <a:blip r:embed="rId4" cstate="print">
            <a:extLst>
              <a:ext uri="{28A0092B-C50C-407E-A947-70E740481C1C}">
                <a14:useLocalDpi xmlns:a14="http://schemas.microsoft.com/office/drawing/2010/main" val="0"/>
              </a:ext>
            </a:extLst>
          </a:blip>
          <a:srcRect t="21200" r="2284" b="11992"/>
          <a:stretch>
            <a:fillRect/>
          </a:stretch>
        </p:blipFill>
        <p:spPr>
          <a:xfrm>
            <a:off x="4339400" y="923192"/>
            <a:ext cx="3433000" cy="10726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750"/>
                                        <p:tgtEl>
                                          <p:spTgt spid="8"/>
                                        </p:tgtEl>
                                      </p:cBhvr>
                                    </p:animEffect>
                                  </p:childTnLst>
                                </p:cTn>
                              </p:par>
                            </p:childTnLst>
                          </p:cTn>
                        </p:par>
                        <p:par>
                          <p:cTn id="8" fill="hold">
                            <p:stCondLst>
                              <p:cond delay="1000"/>
                            </p:stCondLst>
                            <p:childTnLst>
                              <p:par>
                                <p:cTn id="9" presetID="50" presetClass="entr" presetSubtype="0" decel="100000" fill="hold" grpId="0" nodeType="afterEffect">
                                  <p:stCondLst>
                                    <p:cond delay="0"/>
                                  </p:stCondLst>
                                  <p:iterate type="lt">
                                    <p:tmPct val="10000"/>
                                  </p:iterate>
                                  <p:childTnLst>
                                    <p:set>
                                      <p:cBhvr>
                                        <p:cTn id="10" dur="1" fill="hold">
                                          <p:stCondLst>
                                            <p:cond delay="0"/>
                                          </p:stCondLst>
                                        </p:cTn>
                                        <p:tgtEl>
                                          <p:spTgt spid="15"/>
                                        </p:tgtEl>
                                        <p:attrNameLst>
                                          <p:attrName>style.visibility</p:attrName>
                                        </p:attrNameLst>
                                      </p:cBhvr>
                                      <p:to>
                                        <p:strVal val="visible"/>
                                      </p:to>
                                    </p:set>
                                    <p:anim calcmode="lin" valueType="num">
                                      <p:cBhvr>
                                        <p:cTn id="11" dur="1000" fill="hold"/>
                                        <p:tgtEl>
                                          <p:spTgt spid="15"/>
                                        </p:tgtEl>
                                        <p:attrNameLst>
                                          <p:attrName>ppt_w</p:attrName>
                                        </p:attrNameLst>
                                      </p:cBhvr>
                                      <p:tavLst>
                                        <p:tav tm="0">
                                          <p:val>
                                            <p:strVal val="#ppt_w+.3"/>
                                          </p:val>
                                        </p:tav>
                                        <p:tav tm="100000">
                                          <p:val>
                                            <p:strVal val="#ppt_w"/>
                                          </p:val>
                                        </p:tav>
                                      </p:tavLst>
                                    </p:anim>
                                    <p:anim calcmode="lin" valueType="num">
                                      <p:cBhvr>
                                        <p:cTn id="12" dur="1000" fill="hold"/>
                                        <p:tgtEl>
                                          <p:spTgt spid="15"/>
                                        </p:tgtEl>
                                        <p:attrNameLst>
                                          <p:attrName>ppt_h</p:attrName>
                                        </p:attrNameLst>
                                      </p:cBhvr>
                                      <p:tavLst>
                                        <p:tav tm="0">
                                          <p:val>
                                            <p:strVal val="#ppt_h"/>
                                          </p:val>
                                        </p:tav>
                                        <p:tav tm="100000">
                                          <p:val>
                                            <p:strVal val="#ppt_h"/>
                                          </p:val>
                                        </p:tav>
                                      </p:tavLst>
                                    </p:anim>
                                    <p:animEffect transition="in" filter="fade">
                                      <p:cBhvr>
                                        <p:cTn id="13" dur="1000"/>
                                        <p:tgtEl>
                                          <p:spTgt spid="15"/>
                                        </p:tgtEl>
                                      </p:cBhvr>
                                    </p:animEffect>
                                  </p:childTnLst>
                                </p:cTn>
                              </p:par>
                            </p:childTnLst>
                          </p:cTn>
                        </p:par>
                        <p:par>
                          <p:cTn id="14" fill="hold">
                            <p:stCondLst>
                              <p:cond delay="2049"/>
                            </p:stCondLst>
                            <p:childTnLst>
                              <p:par>
                                <p:cTn id="15" presetID="8" presetClass="entr" presetSubtype="32" fill="hold" grpId="0" nodeType="afterEffect">
                                  <p:stCondLst>
                                    <p:cond delay="0"/>
                                  </p:stCondLst>
                                  <p:iterate type="lt">
                                    <p:tmPct val="10000"/>
                                  </p:iterate>
                                  <p:childTnLst>
                                    <p:set>
                                      <p:cBhvr>
                                        <p:cTn id="16" dur="1" fill="hold">
                                          <p:stCondLst>
                                            <p:cond delay="0"/>
                                          </p:stCondLst>
                                        </p:cTn>
                                        <p:tgtEl>
                                          <p:spTgt spid="16"/>
                                        </p:tgtEl>
                                        <p:attrNameLst>
                                          <p:attrName>style.visibility</p:attrName>
                                        </p:attrNameLst>
                                      </p:cBhvr>
                                      <p:to>
                                        <p:strVal val="visible"/>
                                      </p:to>
                                    </p:set>
                                    <p:animEffect transition="in" filter="diamond(out)">
                                      <p:cBhvr>
                                        <p:cTn id="17" dur="1000"/>
                                        <p:tgtEl>
                                          <p:spTgt spid="16"/>
                                        </p:tgtEl>
                                      </p:cBhvr>
                                    </p:animEffect>
                                  </p:childTnLst>
                                </p:cTn>
                              </p:par>
                            </p:childTnLst>
                          </p:cTn>
                        </p:par>
                        <p:par>
                          <p:cTn id="18" fill="hold">
                            <p:stCondLst>
                              <p:cond delay="3849"/>
                            </p:stCondLst>
                            <p:childTnLst>
                              <p:par>
                                <p:cTn id="19" presetID="53" presetClass="entr" presetSubtype="16"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par>
                          <p:cTn id="24" fill="hold">
                            <p:stCondLst>
                              <p:cond delay="4349"/>
                            </p:stCondLst>
                            <p:childTnLst>
                              <p:par>
                                <p:cTn id="25" presetID="22" presetClass="entr" presetSubtype="8"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p:bldP spid="16" grpId="0"/>
      <p:bldP spid="14" grpId="0"/>
      <p:bldP spid="12"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01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字符串概述</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——ASCII</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码表</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100" name="图片 99"/>
          <p:cNvPicPr/>
          <p:nvPr/>
        </p:nvPicPr>
        <p:blipFill>
          <a:blip r:embed="rId4"/>
          <a:stretch>
            <a:fillRect/>
          </a:stretch>
        </p:blipFill>
        <p:spPr>
          <a:xfrm>
            <a:off x="2089785" y="1528445"/>
            <a:ext cx="8110855" cy="515683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100"/>
                                        </p:tgtEl>
                                        <p:attrNameLst>
                                          <p:attrName>style.visibility</p:attrName>
                                        </p:attrNameLst>
                                      </p:cBhvr>
                                      <p:to>
                                        <p:strVal val="visible"/>
                                      </p:to>
                                    </p:set>
                                    <p:animEffect transition="in" filter="dissolve">
                                      <p:cBhvr>
                                        <p:cTn id="16"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0</a:t>
            </a:r>
            <a:r>
              <a:rPr 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2</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字符数组</a:t>
            </a:r>
          </a:p>
        </p:txBody>
      </p:sp>
      <p:sp>
        <p:nvSpPr>
          <p:cNvPr id="56" name="学论网-www.xuelun.me"/>
          <p:cNvSpPr txBox="1"/>
          <p:nvPr/>
        </p:nvSpPr>
        <p:spPr>
          <a:xfrm>
            <a:off x="374015" y="1731010"/>
            <a:ext cx="11351260" cy="452437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在</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C</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语言中，可以使用</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char</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类型声明字符类型，其占用</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1</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个字节，按照</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ASCII</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码的顺序编码字符。</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在</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C</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语言中，可以使用字符数组存储与表示一个字符串。字符数组可以用类似如下的语句定义：</a:t>
            </a:r>
          </a:p>
          <a:p>
            <a:pPr algn="l">
              <a:lnSpc>
                <a:spcPct val="150000"/>
              </a:lnSpc>
            </a:pP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char str[10];</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这一条语句定义了名为</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str</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的包含</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10</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个</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char</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的字符数组，可以用该字符数组存储字符串。</a:t>
            </a: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a:t>
            </a:r>
            <a:r>
              <a:rPr 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2</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字符串常量</a:t>
            </a:r>
          </a:p>
        </p:txBody>
      </p:sp>
      <p:sp>
        <p:nvSpPr>
          <p:cNvPr id="56" name="学论网-www.xuelun.me"/>
          <p:cNvSpPr txBox="1"/>
          <p:nvPr/>
        </p:nvSpPr>
        <p:spPr>
          <a:xfrm>
            <a:off x="374015" y="1731010"/>
            <a:ext cx="11351260" cy="258508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双引号“”括起来的字符序列称为字符串常量。例如：</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“Hello World!” “I am a teacher\n”</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字符串常量在内存中的存储：</a:t>
            </a:r>
          </a:p>
          <a:p>
            <a:pPr algn="l">
              <a:lnSpc>
                <a:spcPct val="150000"/>
              </a:lnSpc>
            </a:pPr>
            <a:endParaRPr lang="en-US" altLang="zh-CN"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custDataLst>
              <p:tags r:id="rId2"/>
            </p:custDataLst>
          </p:nvPr>
        </p:nvPicPr>
        <p:blipFill>
          <a:blip r:embed="rId6"/>
          <a:stretch>
            <a:fillRect/>
          </a:stretch>
        </p:blipFill>
        <p:spPr>
          <a:xfrm>
            <a:off x="374015" y="3926840"/>
            <a:ext cx="10663555" cy="2139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checkerboard(across)">
                                      <p:cBhvr>
                                        <p:cTn id="3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a:t>
            </a:r>
            <a:r>
              <a:rPr 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2</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——字符串与字符的区别</a:t>
            </a:r>
          </a:p>
        </p:txBody>
      </p:sp>
      <p:sp>
        <p:nvSpPr>
          <p:cNvPr id="56" name="学论网-www.xuelun.me"/>
          <p:cNvSpPr txBox="1"/>
          <p:nvPr/>
        </p:nvSpPr>
        <p:spPr>
          <a:xfrm>
            <a:off x="374015" y="1731010"/>
            <a:ext cx="11351260" cy="4524375"/>
          </a:xfrm>
          <a:prstGeom prst="rect">
            <a:avLst/>
          </a:prstGeom>
          <a:noFill/>
          <a:ln>
            <a:noFill/>
          </a:ln>
        </p:spPr>
        <p:txBody>
          <a:bodyPr wrap="square" lIns="0" tIns="0" rIns="0" bIns="0" rtlCol="0">
            <a:spAutoFit/>
          </a:bodyPr>
          <a:lstStyle/>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字符串“H”在内存中的存储</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为：</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而字符</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‘H’</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在内存中的存储为：</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3" name="图片 2"/>
          <p:cNvPicPr>
            <a:picLocks noChangeAspect="1"/>
          </p:cNvPicPr>
          <p:nvPr/>
        </p:nvPicPr>
        <p:blipFill>
          <a:blip r:embed="rId5"/>
          <a:stretch>
            <a:fillRect/>
          </a:stretch>
        </p:blipFill>
        <p:spPr>
          <a:xfrm>
            <a:off x="4138930" y="3139440"/>
            <a:ext cx="3167380" cy="1289050"/>
          </a:xfrm>
          <a:prstGeom prst="rect">
            <a:avLst/>
          </a:prstGeom>
        </p:spPr>
      </p:pic>
      <p:pic>
        <p:nvPicPr>
          <p:cNvPr id="4" name="图片 3"/>
          <p:cNvPicPr>
            <a:picLocks noChangeAspect="1"/>
          </p:cNvPicPr>
          <p:nvPr/>
        </p:nvPicPr>
        <p:blipFill>
          <a:blip r:embed="rId6"/>
          <a:stretch>
            <a:fillRect/>
          </a:stretch>
        </p:blipFill>
        <p:spPr>
          <a:xfrm>
            <a:off x="4138930" y="4888865"/>
            <a:ext cx="3278505" cy="13665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1" end="1"/>
                                            </p:txEl>
                                          </p:spTgt>
                                        </p:tgtEl>
                                        <p:attrNameLst>
                                          <p:attrName>style.visibility</p:attrName>
                                        </p:attrNameLst>
                                      </p:cBhvr>
                                      <p:to>
                                        <p:strVal val="visible"/>
                                      </p:to>
                                    </p:set>
                                    <p:animEffect transition="in" filter="dissolve">
                                      <p:cBhvr>
                                        <p:cTn id="20" dur="500"/>
                                        <p:tgtEl>
                                          <p:spTgt spid="5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4" end="4"/>
                                            </p:txEl>
                                          </p:spTgt>
                                        </p:tgtEl>
                                        <p:attrNameLst>
                                          <p:attrName>style.visibility</p:attrName>
                                        </p:attrNameLst>
                                      </p:cBhvr>
                                      <p:to>
                                        <p:strVal val="visible"/>
                                      </p:to>
                                    </p:set>
                                    <p:animEffect transition="in" filter="dissolve">
                                      <p:cBhvr>
                                        <p:cTn id="25" dur="500"/>
                                        <p:tgtEl>
                                          <p:spTgt spid="5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checkerboard(across)">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dissolv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a:t>
            </a:r>
            <a:r>
              <a:rPr 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2</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字符串常量的声明</a:t>
            </a:r>
          </a:p>
        </p:txBody>
      </p:sp>
      <p:sp>
        <p:nvSpPr>
          <p:cNvPr id="56" name="学论网-www.xuelun.me"/>
          <p:cNvSpPr txBox="1"/>
          <p:nvPr/>
        </p:nvSpPr>
        <p:spPr>
          <a:xfrm>
            <a:off x="374015" y="1731010"/>
            <a:ext cx="11351260" cy="5170805"/>
          </a:xfrm>
          <a:prstGeom prst="rect">
            <a:avLst/>
          </a:prstGeom>
          <a:noFill/>
          <a:ln>
            <a:noFill/>
          </a:ln>
        </p:spPr>
        <p:txBody>
          <a:bodyPr wrap="square" lIns="0" tIns="0" rIns="0" bIns="0" rtlCol="0">
            <a:spAutoFit/>
          </a:bodyPr>
          <a:lstStyle/>
          <a:p>
            <a:pPr algn="l">
              <a:lnSpc>
                <a:spcPct val="150000"/>
              </a:lnSpc>
            </a:pP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c</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har ch = ‘H’; //正确</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ch = “H”; //错误</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可以用多个字符或一个字符串对char类型的数组元素进行初始化。</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1) char msg[3] = {‘H’, ‘i’,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2) char msg[4] = { ‘H’, ‘i’, ‘!’, ‘\0’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3) char msg[4] = “Hi!”;</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4) char msg[ ] = “Hi!”;</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其中</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2)</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3)</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4)</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三种声明是等价的。</a:t>
            </a: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5" end="5"/>
                                            </p:txEl>
                                          </p:spTgt>
                                        </p:tgtEl>
                                        <p:attrNameLst>
                                          <p:attrName>style.visibility</p:attrName>
                                        </p:attrNameLst>
                                      </p:cBhvr>
                                      <p:to>
                                        <p:strVal val="visible"/>
                                      </p:to>
                                    </p:set>
                                    <p:animEffect transition="in" filter="dissolve">
                                      <p:cBhvr>
                                        <p:cTn id="45" dur="500"/>
                                        <p:tgtEl>
                                          <p:spTgt spid="5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6">
                                            <p:txEl>
                                              <p:pRg st="6" end="6"/>
                                            </p:txEl>
                                          </p:spTgt>
                                        </p:tgtEl>
                                        <p:attrNameLst>
                                          <p:attrName>style.visibility</p:attrName>
                                        </p:attrNameLst>
                                      </p:cBhvr>
                                      <p:to>
                                        <p:strVal val="visible"/>
                                      </p:to>
                                    </p:set>
                                    <p:animEffect transition="in" filter="dissolve">
                                      <p:cBhvr>
                                        <p:cTn id="50" dur="500"/>
                                        <p:tgtEl>
                                          <p:spTgt spid="56">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56">
                                            <p:txEl>
                                              <p:pRg st="7" end="7"/>
                                            </p:txEl>
                                          </p:spTgt>
                                        </p:tgtEl>
                                        <p:attrNameLst>
                                          <p:attrName>style.visibility</p:attrName>
                                        </p:attrNameLst>
                                      </p:cBhvr>
                                      <p:to>
                                        <p:strVal val="visible"/>
                                      </p:to>
                                    </p:set>
                                    <p:animEffect transition="in" filter="dissolve">
                                      <p:cBhvr>
                                        <p:cTn id="55"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a:t>
            </a:r>
            <a:r>
              <a:rPr 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2</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char类型数组、字符串与字符</a:t>
            </a: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nvPicPr>
        <p:blipFill>
          <a:blip r:embed="rId5"/>
          <a:stretch>
            <a:fillRect/>
          </a:stretch>
        </p:blipFill>
        <p:spPr>
          <a:xfrm>
            <a:off x="784860" y="2441575"/>
            <a:ext cx="4509770" cy="1974850"/>
          </a:xfrm>
          <a:prstGeom prst="rect">
            <a:avLst/>
          </a:prstGeom>
        </p:spPr>
      </p:pic>
      <p:pic>
        <p:nvPicPr>
          <p:cNvPr id="3" name="图片 2"/>
          <p:cNvPicPr>
            <a:picLocks noChangeAspect="1"/>
          </p:cNvPicPr>
          <p:nvPr/>
        </p:nvPicPr>
        <p:blipFill>
          <a:blip r:embed="rId6"/>
          <a:stretch>
            <a:fillRect/>
          </a:stretch>
        </p:blipFill>
        <p:spPr>
          <a:xfrm>
            <a:off x="5909310" y="2249170"/>
            <a:ext cx="4241165" cy="37064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checkerboard(across)">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a:t>
            </a:r>
            <a:r>
              <a:rPr 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2</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char类型数组与字符串</a:t>
            </a:r>
          </a:p>
        </p:txBody>
      </p:sp>
      <p:sp>
        <p:nvSpPr>
          <p:cNvPr id="56" name="学论网-www.xuelun.me"/>
          <p:cNvSpPr txBox="1"/>
          <p:nvPr/>
        </p:nvSpPr>
        <p:spPr>
          <a:xfrm>
            <a:off x="374015" y="1731010"/>
            <a:ext cx="11351260" cy="517080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以下两种char类型的数组有区别：</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1) char msg[3] = {‘H’, ‘i’,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2) char msg[4] = { ‘H’, ‘i’, ‘!’, ‘\0’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第一种没有结束符，是一般的char类型数组，一般不被认为是字符串。因为很多处理字符串的标准库函数都需要依靠结束符来判断该字符串是否结束，一般无法处理这种数组（或处理有误）。</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第二种有结束符，被认为是字符串。标准库中有很多函数可以整体处理这种数组（及字符串常量）。</a:t>
            </a: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03</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字符数组的输入输出</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输出方法</a:t>
            </a:r>
          </a:p>
        </p:txBody>
      </p:sp>
      <p:sp>
        <p:nvSpPr>
          <p:cNvPr id="56" name="学论网-www.xuelun.me"/>
          <p:cNvSpPr txBox="1"/>
          <p:nvPr/>
        </p:nvSpPr>
        <p:spPr>
          <a:xfrm>
            <a:off x="374015" y="1731010"/>
            <a:ext cx="11351260" cy="5816600"/>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 = "This is a string.";</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str2[] = {'H', 'e', 'l', 'l', 'o'};</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“%s\n\n”, str1); //字符串整体输出用%s</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"%s\n\n", str2);</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由于str2没有结束符，所以输出将一直进行直到遇到某个字节的值刚好为结束符为止（这具有随机性）。对于str2，正确的输出方法应该是利用循环逐个输出元素。</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nvPicPr>
        <p:blipFill>
          <a:blip r:embed="rId5"/>
          <a:stretch>
            <a:fillRect/>
          </a:stretch>
        </p:blipFill>
        <p:spPr>
          <a:xfrm>
            <a:off x="5582285" y="3802380"/>
            <a:ext cx="3924300" cy="1019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dissolv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5" end="5"/>
                                            </p:txEl>
                                          </p:spTgt>
                                        </p:tgtEl>
                                        <p:attrNameLst>
                                          <p:attrName>style.visibility</p:attrName>
                                        </p:attrNameLst>
                                      </p:cBhvr>
                                      <p:to>
                                        <p:strVal val="visible"/>
                                      </p:to>
                                    </p:set>
                                    <p:animEffect transition="in" filter="dissolve">
                                      <p:cBhvr>
                                        <p:cTn id="45" dur="500"/>
                                        <p:tgtEl>
                                          <p:spTgt spid="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03</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字符数组的输入输出</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输出方法</a:t>
            </a:r>
          </a:p>
        </p:txBody>
      </p:sp>
      <p:sp>
        <p:nvSpPr>
          <p:cNvPr id="56" name="学论网-www.xuelun.me"/>
          <p:cNvSpPr txBox="1"/>
          <p:nvPr/>
        </p:nvSpPr>
        <p:spPr>
          <a:xfrm>
            <a:off x="374015" y="1731010"/>
            <a:ext cx="11351260" cy="452437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 = "This is a string.";</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str2[] = {‘H’, ‘e’, ‘l’, ‘l’, ‘o’,’\0’};</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“%s\n\n”, str1); //字符串整体输出用%s</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"%s\n\n", str2);</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str1和str2都有结束符，输出至结束符处结束。</a:t>
            </a: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3" name="图片 2"/>
          <p:cNvPicPr>
            <a:picLocks noChangeAspect="1"/>
          </p:cNvPicPr>
          <p:nvPr/>
        </p:nvPicPr>
        <p:blipFill>
          <a:blip r:embed="rId5"/>
          <a:stretch>
            <a:fillRect/>
          </a:stretch>
        </p:blipFill>
        <p:spPr>
          <a:xfrm>
            <a:off x="4036060" y="4415155"/>
            <a:ext cx="3076575" cy="952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checkerboard(across)">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6" end="6"/>
                                            </p:txEl>
                                          </p:spTgt>
                                        </p:tgtEl>
                                        <p:attrNameLst>
                                          <p:attrName>style.visibility</p:attrName>
                                        </p:attrNameLst>
                                      </p:cBhvr>
                                      <p:to>
                                        <p:strVal val="visible"/>
                                      </p:to>
                                    </p:set>
                                    <p:animEffect transition="in" filter="dissolve">
                                      <p:cBhvr>
                                        <p:cTn id="45"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03</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字符数组的输入输出</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输出方法</a:t>
            </a:r>
          </a:p>
        </p:txBody>
      </p:sp>
      <p:sp>
        <p:nvSpPr>
          <p:cNvPr id="56" name="学论网-www.xuelun.me"/>
          <p:cNvSpPr txBox="1"/>
          <p:nvPr/>
        </p:nvSpPr>
        <p:spPr>
          <a:xfrm>
            <a:off x="374015" y="1731010"/>
            <a:ext cx="11351260" cy="517080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 = “This is a\0 string.";</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str2[] = {‘H’, ‘e’, ‘l’, ‘\0’, ‘l’,‘o’,’\0’};</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“%s\n\n”, str1); //字符串整体输出用%s</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"%s\n\n", str2)</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字符串的输出遇到第一个结束符时就结束。</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nvPicPr>
        <p:blipFill>
          <a:blip r:embed="rId5"/>
          <a:stretch>
            <a:fillRect/>
          </a:stretch>
        </p:blipFill>
        <p:spPr>
          <a:xfrm>
            <a:off x="4679950" y="4353560"/>
            <a:ext cx="2486025" cy="11334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dissolv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6" end="6"/>
                                            </p:txEl>
                                          </p:spTgt>
                                        </p:tgtEl>
                                        <p:attrNameLst>
                                          <p:attrName>style.visibility</p:attrName>
                                        </p:attrNameLst>
                                      </p:cBhvr>
                                      <p:to>
                                        <p:strVal val="visible"/>
                                      </p:to>
                                    </p:set>
                                    <p:animEffect transition="in" filter="dissolve">
                                      <p:cBhvr>
                                        <p:cTn id="45"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3300"/>
              </a:solidFill>
            </a:endParaRPr>
          </a:p>
        </p:txBody>
      </p:sp>
      <p:sp>
        <p:nvSpPr>
          <p:cNvPr id="2" name="圆角矩形 1"/>
          <p:cNvSpPr/>
          <p:nvPr/>
        </p:nvSpPr>
        <p:spPr>
          <a:xfrm>
            <a:off x="-1556426" y="1998319"/>
            <a:ext cx="5261917" cy="2861362"/>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642044" y="120457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01</a:t>
            </a:r>
            <a:endParaRPr lang="zh-CN" altLang="en-US" b="1" dirty="0"/>
          </a:p>
        </p:txBody>
      </p:sp>
      <p:sp>
        <p:nvSpPr>
          <p:cNvPr id="6" name="圆角矩形 5"/>
          <p:cNvSpPr/>
          <p:nvPr/>
        </p:nvSpPr>
        <p:spPr>
          <a:xfrm>
            <a:off x="5642044" y="217250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02</a:t>
            </a:r>
            <a:endParaRPr lang="zh-CN" altLang="en-US" b="1" dirty="0"/>
          </a:p>
        </p:txBody>
      </p:sp>
      <p:sp>
        <p:nvSpPr>
          <p:cNvPr id="7" name="圆角矩形 6"/>
          <p:cNvSpPr/>
          <p:nvPr/>
        </p:nvSpPr>
        <p:spPr>
          <a:xfrm>
            <a:off x="5642044" y="3140427"/>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03</a:t>
            </a:r>
            <a:endParaRPr lang="zh-CN" altLang="en-US" b="1" dirty="0"/>
          </a:p>
        </p:txBody>
      </p:sp>
      <p:sp>
        <p:nvSpPr>
          <p:cNvPr id="8" name="圆角矩形 7"/>
          <p:cNvSpPr/>
          <p:nvPr/>
        </p:nvSpPr>
        <p:spPr>
          <a:xfrm>
            <a:off x="5642044" y="4108352"/>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04</a:t>
            </a:r>
            <a:endParaRPr lang="zh-CN" altLang="en-US" b="1" dirty="0"/>
          </a:p>
        </p:txBody>
      </p:sp>
      <p:sp>
        <p:nvSpPr>
          <p:cNvPr id="9" name="圆角矩形 8"/>
          <p:cNvSpPr/>
          <p:nvPr/>
        </p:nvSpPr>
        <p:spPr>
          <a:xfrm>
            <a:off x="5642044" y="5076279"/>
            <a:ext cx="9111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05</a:t>
            </a:r>
            <a:endParaRPr lang="zh-CN" altLang="en-US" b="1" dirty="0"/>
          </a:p>
        </p:txBody>
      </p:sp>
      <p:sp>
        <p:nvSpPr>
          <p:cNvPr id="59" name="圆角矩形 58"/>
          <p:cNvSpPr/>
          <p:nvPr/>
        </p:nvSpPr>
        <p:spPr>
          <a:xfrm>
            <a:off x="6746944" y="120457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字符串概述</a:t>
            </a:r>
          </a:p>
        </p:txBody>
      </p:sp>
      <p:sp>
        <p:nvSpPr>
          <p:cNvPr id="60" name="圆角矩形 59"/>
          <p:cNvSpPr/>
          <p:nvPr/>
        </p:nvSpPr>
        <p:spPr>
          <a:xfrm>
            <a:off x="6746944" y="217250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字符数组</a:t>
            </a:r>
          </a:p>
        </p:txBody>
      </p:sp>
      <p:sp>
        <p:nvSpPr>
          <p:cNvPr id="61" name="圆角矩形 60"/>
          <p:cNvSpPr/>
          <p:nvPr/>
        </p:nvSpPr>
        <p:spPr>
          <a:xfrm>
            <a:off x="6746944" y="3140427"/>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字符数组的输入输出</a:t>
            </a:r>
          </a:p>
        </p:txBody>
      </p:sp>
      <p:sp>
        <p:nvSpPr>
          <p:cNvPr id="62" name="圆角矩形 61"/>
          <p:cNvSpPr/>
          <p:nvPr/>
        </p:nvSpPr>
        <p:spPr>
          <a:xfrm>
            <a:off x="6746944" y="4108352"/>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字符数组的操作</a:t>
            </a:r>
          </a:p>
        </p:txBody>
      </p:sp>
      <p:sp>
        <p:nvSpPr>
          <p:cNvPr id="63" name="圆角矩形 62"/>
          <p:cNvSpPr/>
          <p:nvPr/>
        </p:nvSpPr>
        <p:spPr>
          <a:xfrm>
            <a:off x="6746944" y="5076279"/>
            <a:ext cx="3476556" cy="577144"/>
          </a:xfrm>
          <a:prstGeom prst="roundRect">
            <a:avLst>
              <a:gd name="adj" fmla="val 50000"/>
            </a:avLst>
          </a:prstGeom>
          <a:solidFill>
            <a:srgbClr val="01472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t>总结</a:t>
            </a:r>
          </a:p>
        </p:txBody>
      </p:sp>
      <p:sp>
        <p:nvSpPr>
          <p:cNvPr id="64" name="TextBox 78"/>
          <p:cNvSpPr txBox="1"/>
          <p:nvPr/>
        </p:nvSpPr>
        <p:spPr>
          <a:xfrm>
            <a:off x="565975" y="3733289"/>
            <a:ext cx="2063385" cy="502766"/>
          </a:xfrm>
          <a:prstGeom prst="rect">
            <a:avLst/>
          </a:prstGeom>
          <a:noFill/>
        </p:spPr>
        <p:txBody>
          <a:bodyPr wrap="none" rtlCol="0">
            <a:spAutoFit/>
          </a:bodyPr>
          <a:lstStyle/>
          <a:p>
            <a:pPr algn="ctr"/>
            <a:r>
              <a:rPr lang="en-US" altLang="zh-CN" sz="2665" b="1" dirty="0">
                <a:solidFill>
                  <a:schemeClr val="bg1"/>
                </a:solidFill>
                <a:latin typeface="Impact MT Std" pitchFamily="34" charset="0"/>
                <a:ea typeface="微软雅黑" panose="020B0503020204020204" pitchFamily="34" charset="-122"/>
              </a:rPr>
              <a:t>CONTENTS</a:t>
            </a:r>
            <a:endParaRPr lang="zh-CN" altLang="en-US" sz="2665" b="1" dirty="0">
              <a:solidFill>
                <a:schemeClr val="bg1"/>
              </a:solidFill>
              <a:latin typeface="Impact MT Std" pitchFamily="34" charset="0"/>
              <a:ea typeface="微软雅黑" panose="020B0503020204020204" pitchFamily="34" charset="-122"/>
            </a:endParaRPr>
          </a:p>
        </p:txBody>
      </p:sp>
      <p:sp>
        <p:nvSpPr>
          <p:cNvPr id="65" name="TextBox 79"/>
          <p:cNvSpPr txBox="1"/>
          <p:nvPr/>
        </p:nvSpPr>
        <p:spPr>
          <a:xfrm>
            <a:off x="641317" y="2677173"/>
            <a:ext cx="1912703" cy="995209"/>
          </a:xfrm>
          <a:prstGeom prst="rect">
            <a:avLst/>
          </a:prstGeom>
          <a:noFill/>
        </p:spPr>
        <p:txBody>
          <a:bodyPr wrap="none" rtlCol="0">
            <a:spAutoFit/>
          </a:bodyPr>
          <a:lstStyle/>
          <a:p>
            <a:pPr algn="ctr"/>
            <a:r>
              <a:rPr lang="zh-CN" altLang="en-US" sz="5865" b="1" dirty="0">
                <a:solidFill>
                  <a:schemeClr val="bg1"/>
                </a:solidFill>
                <a:latin typeface="微软雅黑" panose="020B0503020204020204" pitchFamily="34" charset="-122"/>
                <a:ea typeface="微软雅黑" panose="020B0503020204020204" pitchFamily="34" charset="-122"/>
              </a:rPr>
              <a:t>目 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750" fill="hold"/>
                                        <p:tgtEl>
                                          <p:spTgt spid="2"/>
                                        </p:tgtEl>
                                        <p:attrNameLst>
                                          <p:attrName>ppt_x</p:attrName>
                                        </p:attrNameLst>
                                      </p:cBhvr>
                                      <p:tavLst>
                                        <p:tav tm="0">
                                          <p:val>
                                            <p:strVal val="0-#ppt_w/2"/>
                                          </p:val>
                                        </p:tav>
                                        <p:tav tm="100000">
                                          <p:val>
                                            <p:strVal val="#ppt_x"/>
                                          </p:val>
                                        </p:tav>
                                      </p:tavLst>
                                    </p:anim>
                                    <p:anim calcmode="lin" valueType="num">
                                      <p:cBhvr additive="base">
                                        <p:cTn id="8" dur="75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decel="5330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750" fill="hold"/>
                                        <p:tgtEl>
                                          <p:spTgt spid="17"/>
                                        </p:tgtEl>
                                        <p:attrNameLst>
                                          <p:attrName>ppt_x</p:attrName>
                                        </p:attrNameLst>
                                      </p:cBhvr>
                                      <p:tavLst>
                                        <p:tav tm="0">
                                          <p:val>
                                            <p:strVal val="0-#ppt_w/2"/>
                                          </p:val>
                                        </p:tav>
                                        <p:tav tm="100000">
                                          <p:val>
                                            <p:strVal val="#ppt_x"/>
                                          </p:val>
                                        </p:tav>
                                      </p:tavLst>
                                    </p:anim>
                                    <p:anim calcmode="lin" valueType="num">
                                      <p:cBhvr additive="base">
                                        <p:cTn id="12" dur="75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 calcmode="lin" valueType="num">
                                      <p:cBhvr>
                                        <p:cTn id="21" dur="500" fill="hold"/>
                                        <p:tgtEl>
                                          <p:spTgt spid="64"/>
                                        </p:tgtEl>
                                        <p:attrNameLst>
                                          <p:attrName>ppt_w</p:attrName>
                                        </p:attrNameLst>
                                      </p:cBhvr>
                                      <p:tavLst>
                                        <p:tav tm="0">
                                          <p:val>
                                            <p:fltVal val="0"/>
                                          </p:val>
                                        </p:tav>
                                        <p:tav tm="100000">
                                          <p:val>
                                            <p:strVal val="#ppt_w"/>
                                          </p:val>
                                        </p:tav>
                                      </p:tavLst>
                                    </p:anim>
                                    <p:anim calcmode="lin" valueType="num">
                                      <p:cBhvr>
                                        <p:cTn id="22" dur="500" fill="hold"/>
                                        <p:tgtEl>
                                          <p:spTgt spid="64"/>
                                        </p:tgtEl>
                                        <p:attrNameLst>
                                          <p:attrName>ppt_h</p:attrName>
                                        </p:attrNameLst>
                                      </p:cBhvr>
                                      <p:tavLst>
                                        <p:tav tm="0">
                                          <p:val>
                                            <p:fltVal val="0"/>
                                          </p:val>
                                        </p:tav>
                                        <p:tav tm="100000">
                                          <p:val>
                                            <p:strVal val="#ppt_h"/>
                                          </p:val>
                                        </p:tav>
                                      </p:tavLst>
                                    </p:anim>
                                    <p:animEffect transition="in" filter="fade">
                                      <p:cBhvr>
                                        <p:cTn id="23" dur="500"/>
                                        <p:tgtEl>
                                          <p:spTgt spid="64"/>
                                        </p:tgtEl>
                                      </p:cBhvr>
                                    </p:animEffect>
                                  </p:childTnLst>
                                </p:cTn>
                              </p:par>
                            </p:childTnLst>
                          </p:cTn>
                        </p:par>
                        <p:par>
                          <p:cTn id="24" fill="hold">
                            <p:stCondLst>
                              <p:cond delay="1500"/>
                            </p:stCondLst>
                            <p:childTnLst>
                              <p:par>
                                <p:cTn id="25" presetID="53" presetClass="entr" presetSubtype="16"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2" presetClass="entr" presetSubtype="2" decel="53300" fill="hold" grpId="0" nodeType="withEffect">
                                  <p:stCondLst>
                                    <p:cond delay="250"/>
                                  </p:stCondLst>
                                  <p:childTnLst>
                                    <p:set>
                                      <p:cBhvr>
                                        <p:cTn id="31" dur="1" fill="hold">
                                          <p:stCondLst>
                                            <p:cond delay="0"/>
                                          </p:stCondLst>
                                        </p:cTn>
                                        <p:tgtEl>
                                          <p:spTgt spid="59"/>
                                        </p:tgtEl>
                                        <p:attrNameLst>
                                          <p:attrName>style.visibility</p:attrName>
                                        </p:attrNameLst>
                                      </p:cBhvr>
                                      <p:to>
                                        <p:strVal val="visible"/>
                                      </p:to>
                                    </p:set>
                                    <p:anim calcmode="lin" valueType="num">
                                      <p:cBhvr additive="base">
                                        <p:cTn id="32" dur="750" fill="hold"/>
                                        <p:tgtEl>
                                          <p:spTgt spid="59"/>
                                        </p:tgtEl>
                                        <p:attrNameLst>
                                          <p:attrName>ppt_x</p:attrName>
                                        </p:attrNameLst>
                                      </p:cBhvr>
                                      <p:tavLst>
                                        <p:tav tm="0">
                                          <p:val>
                                            <p:strVal val="1+#ppt_w/2"/>
                                          </p:val>
                                        </p:tav>
                                        <p:tav tm="100000">
                                          <p:val>
                                            <p:strVal val="#ppt_x"/>
                                          </p:val>
                                        </p:tav>
                                      </p:tavLst>
                                    </p:anim>
                                    <p:anim calcmode="lin" valueType="num">
                                      <p:cBhvr additive="base">
                                        <p:cTn id="33" dur="750" fill="hold"/>
                                        <p:tgtEl>
                                          <p:spTgt spid="59"/>
                                        </p:tgtEl>
                                        <p:attrNameLst>
                                          <p:attrName>ppt_y</p:attrName>
                                        </p:attrNameLst>
                                      </p:cBhvr>
                                      <p:tavLst>
                                        <p:tav tm="0">
                                          <p:val>
                                            <p:strVal val="#ppt_y"/>
                                          </p:val>
                                        </p:tav>
                                        <p:tav tm="100000">
                                          <p:val>
                                            <p:strVal val="#ppt_y"/>
                                          </p:val>
                                        </p:tav>
                                      </p:tavLst>
                                    </p:anim>
                                  </p:childTnLst>
                                </p:cTn>
                              </p:par>
                            </p:childTnLst>
                          </p:cTn>
                        </p:par>
                        <p:par>
                          <p:cTn id="34" fill="hold">
                            <p:stCondLst>
                              <p:cond delay="20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2" presetClass="entr" presetSubtype="2" decel="53300" fill="hold" grpId="0" nodeType="withEffect">
                                  <p:stCondLst>
                                    <p:cond delay="250"/>
                                  </p:stCondLst>
                                  <p:childTnLst>
                                    <p:set>
                                      <p:cBhvr>
                                        <p:cTn id="41" dur="1" fill="hold">
                                          <p:stCondLst>
                                            <p:cond delay="0"/>
                                          </p:stCondLst>
                                        </p:cTn>
                                        <p:tgtEl>
                                          <p:spTgt spid="60"/>
                                        </p:tgtEl>
                                        <p:attrNameLst>
                                          <p:attrName>style.visibility</p:attrName>
                                        </p:attrNameLst>
                                      </p:cBhvr>
                                      <p:to>
                                        <p:strVal val="visible"/>
                                      </p:to>
                                    </p:set>
                                    <p:anim calcmode="lin" valueType="num">
                                      <p:cBhvr additive="base">
                                        <p:cTn id="42" dur="750" fill="hold"/>
                                        <p:tgtEl>
                                          <p:spTgt spid="60"/>
                                        </p:tgtEl>
                                        <p:attrNameLst>
                                          <p:attrName>ppt_x</p:attrName>
                                        </p:attrNameLst>
                                      </p:cBhvr>
                                      <p:tavLst>
                                        <p:tav tm="0">
                                          <p:val>
                                            <p:strVal val="1+#ppt_w/2"/>
                                          </p:val>
                                        </p:tav>
                                        <p:tav tm="100000">
                                          <p:val>
                                            <p:strVal val="#ppt_x"/>
                                          </p:val>
                                        </p:tav>
                                      </p:tavLst>
                                    </p:anim>
                                    <p:anim calcmode="lin" valueType="num">
                                      <p:cBhvr additive="base">
                                        <p:cTn id="43" dur="750" fill="hold"/>
                                        <p:tgtEl>
                                          <p:spTgt spid="60"/>
                                        </p:tgtEl>
                                        <p:attrNameLst>
                                          <p:attrName>ppt_y</p:attrName>
                                        </p:attrNameLst>
                                      </p:cBhvr>
                                      <p:tavLst>
                                        <p:tav tm="0">
                                          <p:val>
                                            <p:strVal val="#ppt_y"/>
                                          </p:val>
                                        </p:tav>
                                        <p:tav tm="100000">
                                          <p:val>
                                            <p:strVal val="#ppt_y"/>
                                          </p:val>
                                        </p:tav>
                                      </p:tavLst>
                                    </p:anim>
                                  </p:childTnLst>
                                </p:cTn>
                              </p:par>
                            </p:childTnLst>
                          </p:cTn>
                        </p:par>
                        <p:par>
                          <p:cTn id="44" fill="hold">
                            <p:stCondLst>
                              <p:cond delay="2500"/>
                            </p:stCondLst>
                            <p:childTnLst>
                              <p:par>
                                <p:cTn id="45" presetID="53" presetClass="entr" presetSubtype="16" fill="hold" grpId="0" nodeType="afterEffect">
                                  <p:stCondLst>
                                    <p:cond delay="0"/>
                                  </p:stCondLst>
                                  <p:childTnLst>
                                    <p:set>
                                      <p:cBhvr>
                                        <p:cTn id="46" dur="1" fill="hold">
                                          <p:stCondLst>
                                            <p:cond delay="0"/>
                                          </p:stCondLst>
                                        </p:cTn>
                                        <p:tgtEl>
                                          <p:spTgt spid="7"/>
                                        </p:tgtEl>
                                        <p:attrNameLst>
                                          <p:attrName>style.visibility</p:attrName>
                                        </p:attrNameLst>
                                      </p:cBhvr>
                                      <p:to>
                                        <p:strVal val="visible"/>
                                      </p:to>
                                    </p:set>
                                    <p:anim calcmode="lin" valueType="num">
                                      <p:cBhvr>
                                        <p:cTn id="47" dur="500" fill="hold"/>
                                        <p:tgtEl>
                                          <p:spTgt spid="7"/>
                                        </p:tgtEl>
                                        <p:attrNameLst>
                                          <p:attrName>ppt_w</p:attrName>
                                        </p:attrNameLst>
                                      </p:cBhvr>
                                      <p:tavLst>
                                        <p:tav tm="0">
                                          <p:val>
                                            <p:fltVal val="0"/>
                                          </p:val>
                                        </p:tav>
                                        <p:tav tm="100000">
                                          <p:val>
                                            <p:strVal val="#ppt_w"/>
                                          </p:val>
                                        </p:tav>
                                      </p:tavLst>
                                    </p:anim>
                                    <p:anim calcmode="lin" valueType="num">
                                      <p:cBhvr>
                                        <p:cTn id="48" dur="500" fill="hold"/>
                                        <p:tgtEl>
                                          <p:spTgt spid="7"/>
                                        </p:tgtEl>
                                        <p:attrNameLst>
                                          <p:attrName>ppt_h</p:attrName>
                                        </p:attrNameLst>
                                      </p:cBhvr>
                                      <p:tavLst>
                                        <p:tav tm="0">
                                          <p:val>
                                            <p:fltVal val="0"/>
                                          </p:val>
                                        </p:tav>
                                        <p:tav tm="100000">
                                          <p:val>
                                            <p:strVal val="#ppt_h"/>
                                          </p:val>
                                        </p:tav>
                                      </p:tavLst>
                                    </p:anim>
                                    <p:animEffect transition="in" filter="fade">
                                      <p:cBhvr>
                                        <p:cTn id="49" dur="500"/>
                                        <p:tgtEl>
                                          <p:spTgt spid="7"/>
                                        </p:tgtEl>
                                      </p:cBhvr>
                                    </p:animEffect>
                                  </p:childTnLst>
                                </p:cTn>
                              </p:par>
                              <p:par>
                                <p:cTn id="50" presetID="2" presetClass="entr" presetSubtype="2" decel="53300" fill="hold" grpId="0" nodeType="withEffect">
                                  <p:stCondLst>
                                    <p:cond delay="250"/>
                                  </p:stCondLst>
                                  <p:childTnLst>
                                    <p:set>
                                      <p:cBhvr>
                                        <p:cTn id="51" dur="1" fill="hold">
                                          <p:stCondLst>
                                            <p:cond delay="0"/>
                                          </p:stCondLst>
                                        </p:cTn>
                                        <p:tgtEl>
                                          <p:spTgt spid="61"/>
                                        </p:tgtEl>
                                        <p:attrNameLst>
                                          <p:attrName>style.visibility</p:attrName>
                                        </p:attrNameLst>
                                      </p:cBhvr>
                                      <p:to>
                                        <p:strVal val="visible"/>
                                      </p:to>
                                    </p:set>
                                    <p:anim calcmode="lin" valueType="num">
                                      <p:cBhvr additive="base">
                                        <p:cTn id="52" dur="750" fill="hold"/>
                                        <p:tgtEl>
                                          <p:spTgt spid="61"/>
                                        </p:tgtEl>
                                        <p:attrNameLst>
                                          <p:attrName>ppt_x</p:attrName>
                                        </p:attrNameLst>
                                      </p:cBhvr>
                                      <p:tavLst>
                                        <p:tav tm="0">
                                          <p:val>
                                            <p:strVal val="1+#ppt_w/2"/>
                                          </p:val>
                                        </p:tav>
                                        <p:tav tm="100000">
                                          <p:val>
                                            <p:strVal val="#ppt_x"/>
                                          </p:val>
                                        </p:tav>
                                      </p:tavLst>
                                    </p:anim>
                                    <p:anim calcmode="lin" valueType="num">
                                      <p:cBhvr additive="base">
                                        <p:cTn id="53" dur="750" fill="hold"/>
                                        <p:tgtEl>
                                          <p:spTgt spid="61"/>
                                        </p:tgtEl>
                                        <p:attrNameLst>
                                          <p:attrName>ppt_y</p:attrName>
                                        </p:attrNameLst>
                                      </p:cBhvr>
                                      <p:tavLst>
                                        <p:tav tm="0">
                                          <p:val>
                                            <p:strVal val="#ppt_y"/>
                                          </p:val>
                                        </p:tav>
                                        <p:tav tm="100000">
                                          <p:val>
                                            <p:strVal val="#ppt_y"/>
                                          </p:val>
                                        </p:tav>
                                      </p:tavLst>
                                    </p:anim>
                                  </p:childTnLst>
                                </p:cTn>
                              </p:par>
                            </p:childTnLst>
                          </p:cTn>
                        </p:par>
                        <p:par>
                          <p:cTn id="54" fill="hold">
                            <p:stCondLst>
                              <p:cond delay="3000"/>
                            </p:stCondLst>
                            <p:childTnLst>
                              <p:par>
                                <p:cTn id="55" presetID="53" presetClass="entr" presetSubtype="16" fill="hold" grpId="0"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500" fill="hold"/>
                                        <p:tgtEl>
                                          <p:spTgt spid="8"/>
                                        </p:tgtEl>
                                        <p:attrNameLst>
                                          <p:attrName>ppt_w</p:attrName>
                                        </p:attrNameLst>
                                      </p:cBhvr>
                                      <p:tavLst>
                                        <p:tav tm="0">
                                          <p:val>
                                            <p:fltVal val="0"/>
                                          </p:val>
                                        </p:tav>
                                        <p:tav tm="100000">
                                          <p:val>
                                            <p:strVal val="#ppt_w"/>
                                          </p:val>
                                        </p:tav>
                                      </p:tavLst>
                                    </p:anim>
                                    <p:anim calcmode="lin" valueType="num">
                                      <p:cBhvr>
                                        <p:cTn id="58" dur="500" fill="hold"/>
                                        <p:tgtEl>
                                          <p:spTgt spid="8"/>
                                        </p:tgtEl>
                                        <p:attrNameLst>
                                          <p:attrName>ppt_h</p:attrName>
                                        </p:attrNameLst>
                                      </p:cBhvr>
                                      <p:tavLst>
                                        <p:tav tm="0">
                                          <p:val>
                                            <p:fltVal val="0"/>
                                          </p:val>
                                        </p:tav>
                                        <p:tav tm="100000">
                                          <p:val>
                                            <p:strVal val="#ppt_h"/>
                                          </p:val>
                                        </p:tav>
                                      </p:tavLst>
                                    </p:anim>
                                    <p:animEffect transition="in" filter="fade">
                                      <p:cBhvr>
                                        <p:cTn id="59" dur="500"/>
                                        <p:tgtEl>
                                          <p:spTgt spid="8"/>
                                        </p:tgtEl>
                                      </p:cBhvr>
                                    </p:animEffect>
                                  </p:childTnLst>
                                </p:cTn>
                              </p:par>
                              <p:par>
                                <p:cTn id="60" presetID="2" presetClass="entr" presetSubtype="2" decel="53300" fill="hold" grpId="0" nodeType="withEffect">
                                  <p:stCondLst>
                                    <p:cond delay="250"/>
                                  </p:stCondLst>
                                  <p:childTnLst>
                                    <p:set>
                                      <p:cBhvr>
                                        <p:cTn id="61" dur="1" fill="hold">
                                          <p:stCondLst>
                                            <p:cond delay="0"/>
                                          </p:stCondLst>
                                        </p:cTn>
                                        <p:tgtEl>
                                          <p:spTgt spid="62"/>
                                        </p:tgtEl>
                                        <p:attrNameLst>
                                          <p:attrName>style.visibility</p:attrName>
                                        </p:attrNameLst>
                                      </p:cBhvr>
                                      <p:to>
                                        <p:strVal val="visible"/>
                                      </p:to>
                                    </p:set>
                                    <p:anim calcmode="lin" valueType="num">
                                      <p:cBhvr additive="base">
                                        <p:cTn id="62" dur="750" fill="hold"/>
                                        <p:tgtEl>
                                          <p:spTgt spid="62"/>
                                        </p:tgtEl>
                                        <p:attrNameLst>
                                          <p:attrName>ppt_x</p:attrName>
                                        </p:attrNameLst>
                                      </p:cBhvr>
                                      <p:tavLst>
                                        <p:tav tm="0">
                                          <p:val>
                                            <p:strVal val="1+#ppt_w/2"/>
                                          </p:val>
                                        </p:tav>
                                        <p:tav tm="100000">
                                          <p:val>
                                            <p:strVal val="#ppt_x"/>
                                          </p:val>
                                        </p:tav>
                                      </p:tavLst>
                                    </p:anim>
                                    <p:anim calcmode="lin" valueType="num">
                                      <p:cBhvr additive="base">
                                        <p:cTn id="63" dur="750" fill="hold"/>
                                        <p:tgtEl>
                                          <p:spTgt spid="62"/>
                                        </p:tgtEl>
                                        <p:attrNameLst>
                                          <p:attrName>ppt_y</p:attrName>
                                        </p:attrNameLst>
                                      </p:cBhvr>
                                      <p:tavLst>
                                        <p:tav tm="0">
                                          <p:val>
                                            <p:strVal val="#ppt_y"/>
                                          </p:val>
                                        </p:tav>
                                        <p:tav tm="100000">
                                          <p:val>
                                            <p:strVal val="#ppt_y"/>
                                          </p:val>
                                        </p:tav>
                                      </p:tavLst>
                                    </p:anim>
                                  </p:childTnLst>
                                </p:cTn>
                              </p:par>
                            </p:childTnLst>
                          </p:cTn>
                        </p:par>
                        <p:par>
                          <p:cTn id="64" fill="hold">
                            <p:stCondLst>
                              <p:cond delay="3500"/>
                            </p:stCondLst>
                            <p:childTnLst>
                              <p:par>
                                <p:cTn id="65" presetID="53" presetClass="entr" presetSubtype="16" fill="hold" grpId="0" nodeType="after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fill="hold"/>
                                        <p:tgtEl>
                                          <p:spTgt spid="9"/>
                                        </p:tgtEl>
                                        <p:attrNameLst>
                                          <p:attrName>ppt_w</p:attrName>
                                        </p:attrNameLst>
                                      </p:cBhvr>
                                      <p:tavLst>
                                        <p:tav tm="0">
                                          <p:val>
                                            <p:fltVal val="0"/>
                                          </p:val>
                                        </p:tav>
                                        <p:tav tm="100000">
                                          <p:val>
                                            <p:strVal val="#ppt_w"/>
                                          </p:val>
                                        </p:tav>
                                      </p:tavLst>
                                    </p:anim>
                                    <p:anim calcmode="lin" valueType="num">
                                      <p:cBhvr>
                                        <p:cTn id="68" dur="500" fill="hold"/>
                                        <p:tgtEl>
                                          <p:spTgt spid="9"/>
                                        </p:tgtEl>
                                        <p:attrNameLst>
                                          <p:attrName>ppt_h</p:attrName>
                                        </p:attrNameLst>
                                      </p:cBhvr>
                                      <p:tavLst>
                                        <p:tav tm="0">
                                          <p:val>
                                            <p:fltVal val="0"/>
                                          </p:val>
                                        </p:tav>
                                        <p:tav tm="100000">
                                          <p:val>
                                            <p:strVal val="#ppt_h"/>
                                          </p:val>
                                        </p:tav>
                                      </p:tavLst>
                                    </p:anim>
                                    <p:animEffect transition="in" filter="fade">
                                      <p:cBhvr>
                                        <p:cTn id="69" dur="500"/>
                                        <p:tgtEl>
                                          <p:spTgt spid="9"/>
                                        </p:tgtEl>
                                      </p:cBhvr>
                                    </p:animEffect>
                                  </p:childTnLst>
                                </p:cTn>
                              </p:par>
                              <p:par>
                                <p:cTn id="70" presetID="2" presetClass="entr" presetSubtype="2" decel="53300" fill="hold" grpId="0" nodeType="withEffect">
                                  <p:stCondLst>
                                    <p:cond delay="250"/>
                                  </p:stCondLst>
                                  <p:childTnLst>
                                    <p:set>
                                      <p:cBhvr>
                                        <p:cTn id="71" dur="1" fill="hold">
                                          <p:stCondLst>
                                            <p:cond delay="0"/>
                                          </p:stCondLst>
                                        </p:cTn>
                                        <p:tgtEl>
                                          <p:spTgt spid="63"/>
                                        </p:tgtEl>
                                        <p:attrNameLst>
                                          <p:attrName>style.visibility</p:attrName>
                                        </p:attrNameLst>
                                      </p:cBhvr>
                                      <p:to>
                                        <p:strVal val="visible"/>
                                      </p:to>
                                    </p:set>
                                    <p:anim calcmode="lin" valueType="num">
                                      <p:cBhvr additive="base">
                                        <p:cTn id="72" dur="750" fill="hold"/>
                                        <p:tgtEl>
                                          <p:spTgt spid="63"/>
                                        </p:tgtEl>
                                        <p:attrNameLst>
                                          <p:attrName>ppt_x</p:attrName>
                                        </p:attrNameLst>
                                      </p:cBhvr>
                                      <p:tavLst>
                                        <p:tav tm="0">
                                          <p:val>
                                            <p:strVal val="1+#ppt_w/2"/>
                                          </p:val>
                                        </p:tav>
                                        <p:tav tm="100000">
                                          <p:val>
                                            <p:strVal val="#ppt_x"/>
                                          </p:val>
                                        </p:tav>
                                      </p:tavLst>
                                    </p:anim>
                                    <p:anim calcmode="lin" valueType="num">
                                      <p:cBhvr additive="base">
                                        <p:cTn id="73" dur="750" fill="hold"/>
                                        <p:tgtEl>
                                          <p:spTgt spid="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 grpId="0" animBg="1"/>
      <p:bldP spid="5" grpId="0" animBg="1"/>
      <p:bldP spid="6" grpId="0" animBg="1"/>
      <p:bldP spid="7" grpId="0" animBg="1"/>
      <p:bldP spid="8" grpId="0" animBg="1"/>
      <p:bldP spid="9" grpId="0" animBg="1"/>
      <p:bldP spid="59" grpId="0" animBg="1"/>
      <p:bldP spid="60" grpId="0" animBg="1"/>
      <p:bldP spid="61" grpId="0" animBg="1"/>
      <p:bldP spid="62" grpId="0" animBg="1"/>
      <p:bldP spid="63" grpId="0" animBg="1"/>
      <p:bldP spid="64" grpId="0"/>
      <p:bldP spid="6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03</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字符数组的输入输出</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输出方法</a:t>
            </a:r>
          </a:p>
        </p:txBody>
      </p:sp>
      <p:sp>
        <p:nvSpPr>
          <p:cNvPr id="56" name="学论网-www.xuelun.me"/>
          <p:cNvSpPr txBox="1"/>
          <p:nvPr/>
        </p:nvSpPr>
        <p:spPr>
          <a:xfrm>
            <a:off x="374015" y="1731010"/>
            <a:ext cx="11351260" cy="193865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字符串可以利用%s整体输出，但对于其它类型的数组，例如int\float\doulbe等，不能整体输出，只能利用循环逐个元素输出。</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03</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字符数组的输入输出</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输入方法</a:t>
            </a:r>
          </a:p>
        </p:txBody>
      </p:sp>
      <p:sp>
        <p:nvSpPr>
          <p:cNvPr id="56" name="学论网-www.xuelun.me"/>
          <p:cNvSpPr txBox="1"/>
          <p:nvPr/>
        </p:nvSpPr>
        <p:spPr>
          <a:xfrm>
            <a:off x="374015" y="1731010"/>
            <a:ext cx="11351260" cy="452437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str[10];</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"Please enter a string less than 9 characters:\n“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scanf( “%s”, str ); //注意：不需要取地址运算法&amp;</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printf("The string you enter is: %s\n\n", str);</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字符串可以利用%s整体输入，但对于其它类型的数组，例如int\float\doulbe等，不能整体输入，只能利用循环逐个元素输入。</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03</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字符数组的输入输出</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输入方法</a:t>
            </a:r>
          </a:p>
        </p:txBody>
      </p:sp>
      <p:sp>
        <p:nvSpPr>
          <p:cNvPr id="56" name="学论网-www.xuelun.me"/>
          <p:cNvSpPr txBox="1"/>
          <p:nvPr/>
        </p:nvSpPr>
        <p:spPr>
          <a:xfrm>
            <a:off x="374015" y="1731010"/>
            <a:ext cx="11351260" cy="5816600"/>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str[10];</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"Please enter a string less than 9 characters:\n“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scanf( “%s”, str ); //注意：不需要取地址运算法&amp;</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printf("The string you enter is: %s\n\n", str);</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键盘输入到’t’时敲enter，将结束输入，并在’t’后置入结束符。str在内存中(？代表值不确定)：</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nvPicPr>
        <p:blipFill>
          <a:blip r:embed="rId5"/>
          <a:stretch>
            <a:fillRect/>
          </a:stretch>
        </p:blipFill>
        <p:spPr>
          <a:xfrm>
            <a:off x="1194435" y="4244340"/>
            <a:ext cx="8225790" cy="1195705"/>
          </a:xfrm>
          <a:prstGeom prst="rect">
            <a:avLst/>
          </a:prstGeom>
        </p:spPr>
      </p:pic>
      <p:pic>
        <p:nvPicPr>
          <p:cNvPr id="3" name="图片 2"/>
          <p:cNvPicPr>
            <a:picLocks noChangeAspect="1"/>
          </p:cNvPicPr>
          <p:nvPr/>
        </p:nvPicPr>
        <p:blipFill>
          <a:blip r:embed="rId6"/>
          <a:stretch>
            <a:fillRect/>
          </a:stretch>
        </p:blipFill>
        <p:spPr>
          <a:xfrm>
            <a:off x="5832475" y="6188710"/>
            <a:ext cx="5334000" cy="5334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checkerboard(across)">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6" end="6"/>
                                            </p:txEl>
                                          </p:spTgt>
                                        </p:tgtEl>
                                        <p:attrNameLst>
                                          <p:attrName>style.visibility</p:attrName>
                                        </p:attrNameLst>
                                      </p:cBhvr>
                                      <p:to>
                                        <p:strVal val="visible"/>
                                      </p:to>
                                    </p:set>
                                    <p:animEffect transition="in" filter="dissolve">
                                      <p:cBhvr>
                                        <p:cTn id="45" dur="500"/>
                                        <p:tgtEl>
                                          <p:spTgt spid="56">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dissolve">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03</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字符数组的输入输出</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输入方法</a:t>
            </a:r>
          </a:p>
        </p:txBody>
      </p:sp>
      <p:sp>
        <p:nvSpPr>
          <p:cNvPr id="56" name="学论网-www.xuelun.me"/>
          <p:cNvSpPr txBox="1"/>
          <p:nvPr/>
        </p:nvSpPr>
        <p:spPr>
          <a:xfrm>
            <a:off x="374015" y="1731010"/>
            <a:ext cx="11351260" cy="6463030"/>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str[10];</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"Please enter a string less than 9 characters:\n“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scanf( “%s”, str ); //注意：不需要取地址运算法&amp;</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printf("The string you enter is: %s\n\n", str);</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在遇到空格符时，仅获得空格之前的字符串。 </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3" name="图片 2"/>
          <p:cNvPicPr>
            <a:picLocks noChangeAspect="1"/>
          </p:cNvPicPr>
          <p:nvPr/>
        </p:nvPicPr>
        <p:blipFill>
          <a:blip r:embed="rId5"/>
          <a:stretch>
            <a:fillRect/>
          </a:stretch>
        </p:blipFill>
        <p:spPr>
          <a:xfrm>
            <a:off x="1181735" y="4490085"/>
            <a:ext cx="9735820" cy="14795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7" end="7"/>
                                            </p:txEl>
                                          </p:spTgt>
                                        </p:tgtEl>
                                        <p:attrNameLst>
                                          <p:attrName>style.visibility</p:attrName>
                                        </p:attrNameLst>
                                      </p:cBhvr>
                                      <p:to>
                                        <p:strVal val="visible"/>
                                      </p:to>
                                    </p:set>
                                    <p:animEffect transition="in" filter="dissolve">
                                      <p:cBhvr>
                                        <p:cTn id="45"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03</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字符数组的输入输出</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——gets/puts</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6" name="学论网-www.xuelun.me"/>
          <p:cNvSpPr txBox="1"/>
          <p:nvPr/>
        </p:nvSpPr>
        <p:spPr>
          <a:xfrm>
            <a:off x="374015" y="1731010"/>
            <a:ext cx="11351260" cy="5816600"/>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str[100];</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puts(“Enter a string:\n”); //输出字符串</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gets( str ); //输入字符串</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puts(“The string you enter is:\n”);</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puts( str );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(1)printf用得更广泛，因此puts用得不多；(2)gets可以获得一整行（包括空格）。</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nvPicPr>
        <p:blipFill>
          <a:blip r:embed="rId5"/>
          <a:stretch>
            <a:fillRect/>
          </a:stretch>
        </p:blipFill>
        <p:spPr>
          <a:xfrm>
            <a:off x="7247255" y="3296285"/>
            <a:ext cx="4591050" cy="1219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dissolve">
                                      <p:cBhvr>
                                        <p:cTn id="45" dur="500"/>
                                        <p:tgtEl>
                                          <p:spTgt spid="2"/>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6">
                                            <p:txEl>
                                              <p:pRg st="5" end="5"/>
                                            </p:txEl>
                                          </p:spTgt>
                                        </p:tgtEl>
                                        <p:attrNameLst>
                                          <p:attrName>style.visibility</p:attrName>
                                        </p:attrNameLst>
                                      </p:cBhvr>
                                      <p:to>
                                        <p:strVal val="visible"/>
                                      </p:to>
                                    </p:set>
                                    <p:animEffect transition="in" filter="dissolve">
                                      <p:cBhvr>
                                        <p:cTn id="50" dur="500"/>
                                        <p:tgtEl>
                                          <p:spTgt spid="5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04</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字符数组的操作</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求字符串长度</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strlen</a:t>
            </a: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56" name="学论网-www.xuelun.me"/>
          <p:cNvSpPr txBox="1"/>
          <p:nvPr/>
        </p:nvSpPr>
        <p:spPr>
          <a:xfrm>
            <a:off x="374015" y="1731010"/>
            <a:ext cx="11351260" cy="5816600"/>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#include &lt;string.h&gt;</a:t>
            </a:r>
          </a:p>
          <a:p>
            <a:pPr algn="l">
              <a:lnSpc>
                <a:spcPct val="150000"/>
              </a:lnSpc>
            </a:pP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       </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str[]="Hello!";</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unsigned int l1, l2;</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l1=strlen(str);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l2=strlen("C PROGRAMMING!");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printf("l1 = %u, l2 = %u\n\n", l1, l2); </a:t>
            </a:r>
          </a:p>
          <a:p>
            <a:pPr algn="l">
              <a:lnSpc>
                <a:spcPct val="150000"/>
              </a:lnSpc>
            </a:pP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strlen</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返回字符串的长度，但不包括字符串的结尾空字符‘\0’。</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3" name="图片 2"/>
          <p:cNvPicPr>
            <a:picLocks noChangeAspect="1"/>
          </p:cNvPicPr>
          <p:nvPr/>
        </p:nvPicPr>
        <p:blipFill>
          <a:blip r:embed="rId5"/>
          <a:stretch>
            <a:fillRect/>
          </a:stretch>
        </p:blipFill>
        <p:spPr>
          <a:xfrm>
            <a:off x="7602855" y="5655310"/>
            <a:ext cx="4295140" cy="615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5" end="5"/>
                                            </p:txEl>
                                          </p:spTgt>
                                        </p:tgtEl>
                                        <p:attrNameLst>
                                          <p:attrName>style.visibility</p:attrName>
                                        </p:attrNameLst>
                                      </p:cBhvr>
                                      <p:to>
                                        <p:strVal val="visible"/>
                                      </p:to>
                                    </p:set>
                                    <p:animEffect transition="in" filter="dissolve">
                                      <p:cBhvr>
                                        <p:cTn id="45" dur="500"/>
                                        <p:tgtEl>
                                          <p:spTgt spid="5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6">
                                            <p:txEl>
                                              <p:pRg st="6" end="6"/>
                                            </p:txEl>
                                          </p:spTgt>
                                        </p:tgtEl>
                                        <p:attrNameLst>
                                          <p:attrName>style.visibility</p:attrName>
                                        </p:attrNameLst>
                                      </p:cBhvr>
                                      <p:to>
                                        <p:strVal val="visible"/>
                                      </p:to>
                                    </p:set>
                                    <p:animEffect transition="in" filter="dissolve">
                                      <p:cBhvr>
                                        <p:cTn id="50" dur="500"/>
                                        <p:tgtEl>
                                          <p:spTgt spid="56">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dissolve">
                                      <p:cBhvr>
                                        <p:cTn id="55" dur="500"/>
                                        <p:tgtEl>
                                          <p:spTgt spid="3"/>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56">
                                            <p:txEl>
                                              <p:pRg st="7" end="7"/>
                                            </p:txEl>
                                          </p:spTgt>
                                        </p:tgtEl>
                                        <p:attrNameLst>
                                          <p:attrName>style.visibility</p:attrName>
                                        </p:attrNameLst>
                                      </p:cBhvr>
                                      <p:to>
                                        <p:strVal val="visible"/>
                                      </p:to>
                                    </p:set>
                                    <p:animEffect transition="in" filter="dissolve">
                                      <p:cBhvr>
                                        <p:cTn id="60" dur="500"/>
                                        <p:tgtEl>
                                          <p:spTgt spid="5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04</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字符数组的操作</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字符串的连接strcat(toStr, fromStr)</a:t>
            </a:r>
          </a:p>
        </p:txBody>
      </p:sp>
      <p:sp>
        <p:nvSpPr>
          <p:cNvPr id="56" name="学论网-www.xuelun.me"/>
          <p:cNvSpPr txBox="1"/>
          <p:nvPr/>
        </p:nvSpPr>
        <p:spPr>
          <a:xfrm>
            <a:off x="374015" y="1745615"/>
            <a:ext cx="11351260" cy="517080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#include &lt;string.h&gt;</a:t>
            </a:r>
          </a:p>
          <a:p>
            <a:pPr algn="l">
              <a:lnSpc>
                <a:spcPct val="150000"/>
              </a:lnSpc>
            </a:pP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       </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str1[15]= {“I love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str2[ ] = { “China!”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“%s”, strcat( str1, str2 )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(1)去掉str1的结束符，并将str2连接到str1上。(2)str1数组必须够长，否则出错。(3)返回str1数组的首地址，即str1。</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nvPicPr>
        <p:blipFill>
          <a:blip r:embed="rId5"/>
          <a:stretch>
            <a:fillRect/>
          </a:stretch>
        </p:blipFill>
        <p:spPr>
          <a:xfrm>
            <a:off x="5546725" y="1762125"/>
            <a:ext cx="6673215" cy="1934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5" end="5"/>
                                            </p:txEl>
                                          </p:spTgt>
                                        </p:tgtEl>
                                        <p:attrNameLst>
                                          <p:attrName>style.visibility</p:attrName>
                                        </p:attrNameLst>
                                      </p:cBhvr>
                                      <p:to>
                                        <p:strVal val="visible"/>
                                      </p:to>
                                    </p:set>
                                    <p:animEffect transition="in" filter="dissolve">
                                      <p:cBhvr>
                                        <p:cTn id="45" dur="500"/>
                                        <p:tgtEl>
                                          <p:spTgt spid="5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checkerboard(across)">
                                      <p:cBhvr>
                                        <p:cTn id="5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04</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字符数组的操作</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字符串的连接strncat(toStr, fromStr,n)</a:t>
            </a:r>
          </a:p>
        </p:txBody>
      </p:sp>
      <p:sp>
        <p:nvSpPr>
          <p:cNvPr id="56" name="学论网-www.xuelun.me"/>
          <p:cNvSpPr txBox="1"/>
          <p:nvPr/>
        </p:nvSpPr>
        <p:spPr>
          <a:xfrm>
            <a:off x="374015" y="1745615"/>
            <a:ext cx="11351260" cy="387794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#include &lt;string.h&gt;</a:t>
            </a:r>
          </a:p>
          <a:p>
            <a:pPr algn="l">
              <a:lnSpc>
                <a:spcPct val="150000"/>
              </a:lnSpc>
            </a:pP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       </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str1[15]= {“I love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str2[ ] = { “China!”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 “%s”, strncat( str1, str2, 2 )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把fromStr的前n个字符连接到toStr上，其余与strcat类似。</a:t>
            </a: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3" name="图片 2"/>
          <p:cNvPicPr>
            <a:picLocks noChangeAspect="1"/>
          </p:cNvPicPr>
          <p:nvPr/>
        </p:nvPicPr>
        <p:blipFill>
          <a:blip r:embed="rId5"/>
          <a:stretch>
            <a:fillRect/>
          </a:stretch>
        </p:blipFill>
        <p:spPr>
          <a:xfrm>
            <a:off x="5461000" y="1915160"/>
            <a:ext cx="6731000" cy="20262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5" end="5"/>
                                            </p:txEl>
                                          </p:spTgt>
                                        </p:tgtEl>
                                        <p:attrNameLst>
                                          <p:attrName>style.visibility</p:attrName>
                                        </p:attrNameLst>
                                      </p:cBhvr>
                                      <p:to>
                                        <p:strVal val="visible"/>
                                      </p:to>
                                    </p:set>
                                    <p:animEffect transition="in" filter="dissolve">
                                      <p:cBhvr>
                                        <p:cTn id="45" dur="500"/>
                                        <p:tgtEl>
                                          <p:spTgt spid="5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gtEl>
                                        <p:attrNameLst>
                                          <p:attrName>style.visibility</p:attrName>
                                        </p:attrNameLst>
                                      </p:cBhvr>
                                      <p:to>
                                        <p:strVal val="visible"/>
                                      </p:to>
                                    </p:set>
                                    <p:animEffect transition="in" filter="dissolve">
                                      <p:cBhvr>
                                        <p:cTn id="5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04</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字符数组的操作</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字符串的拷贝strcpy(toStr, fromStr)</a:t>
            </a:r>
          </a:p>
        </p:txBody>
      </p:sp>
      <p:sp>
        <p:nvSpPr>
          <p:cNvPr id="56" name="学论网-www.xuelun.me"/>
          <p:cNvSpPr txBox="1"/>
          <p:nvPr/>
        </p:nvSpPr>
        <p:spPr>
          <a:xfrm>
            <a:off x="374015" y="1745615"/>
            <a:ext cx="11351260" cy="627824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#include &lt;string.h&gt;</a:t>
            </a:r>
          </a:p>
          <a:p>
            <a:pPr algn="l">
              <a:lnSpc>
                <a:spcPct val="150000"/>
              </a:lnSpc>
            </a:pPr>
            <a:r>
              <a:rPr lang="en-US" altLang="zh-CN" sz="2800" b="1" dirty="0">
                <a:latin typeface="黑体" panose="02010609060101010101" charset="-122"/>
                <a:ea typeface="黑体" panose="02010609060101010101" charset="-122"/>
                <a:cs typeface="黑体" panose="02010609060101010101" charset="-122"/>
                <a:sym typeface="+mn-ea"/>
              </a:rPr>
              <a:t>       </a:t>
            </a:r>
            <a:r>
              <a:rPr lang="zh-CN" altLang="en-US" sz="2800" b="1" dirty="0">
                <a:latin typeface="黑体" panose="02010609060101010101" charset="-122"/>
                <a:ea typeface="黑体" panose="02010609060101010101" charset="-122"/>
                <a:cs typeface="黑体" panose="02010609060101010101" charset="-122"/>
                <a:sym typeface="+mn-ea"/>
              </a:rPr>
              <a:t>：</a:t>
            </a: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str1[15];</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str2[] = { "I love China!"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strcpy(str1, str2);</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//strcpy将fromStr包括空字符‘\0’拷贝</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到toStr</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strcpy(str1, "You are a student.");</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strncpy(str1, str2, 4 );</a:t>
            </a:r>
            <a:r>
              <a:rPr lang="en-US" altLang="zh-CN" sz="2800" b="1" dirty="0">
                <a:latin typeface="黑体" panose="02010609060101010101" charset="-122"/>
                <a:ea typeface="黑体" panose="02010609060101010101" charset="-122"/>
                <a:cs typeface="黑体" panose="02010609060101010101" charset="-122"/>
                <a:sym typeface="+mn-ea"/>
              </a:rPr>
              <a:t>//strncpy将fromStr的头n个字符</a:t>
            </a:r>
            <a:r>
              <a:rPr lang="zh-CN" altLang="en-US" sz="2800" b="1" dirty="0">
                <a:latin typeface="黑体" panose="02010609060101010101" charset="-122"/>
                <a:ea typeface="黑体" panose="02010609060101010101" charset="-122"/>
                <a:cs typeface="黑体" panose="02010609060101010101" charset="-122"/>
                <a:sym typeface="+mn-ea"/>
              </a:rPr>
              <a:t>拷贝到toStr相应的位置上</a:t>
            </a: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4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4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5" end="5"/>
                                            </p:txEl>
                                          </p:spTgt>
                                        </p:tgtEl>
                                        <p:attrNameLst>
                                          <p:attrName>style.visibility</p:attrName>
                                        </p:attrNameLst>
                                      </p:cBhvr>
                                      <p:to>
                                        <p:strVal val="visible"/>
                                      </p:to>
                                    </p:set>
                                    <p:animEffect transition="in" filter="dissolve">
                                      <p:cBhvr>
                                        <p:cTn id="45" dur="500"/>
                                        <p:tgtEl>
                                          <p:spTgt spid="5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6">
                                            <p:txEl>
                                              <p:pRg st="6" end="6"/>
                                            </p:txEl>
                                          </p:spTgt>
                                        </p:tgtEl>
                                        <p:attrNameLst>
                                          <p:attrName>style.visibility</p:attrName>
                                        </p:attrNameLst>
                                      </p:cBhvr>
                                      <p:to>
                                        <p:strVal val="visible"/>
                                      </p:to>
                                    </p:set>
                                    <p:animEffect transition="in" filter="dissolve">
                                      <p:cBhvr>
                                        <p:cTn id="50"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04</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字符数组的操作</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字符串的比较strcmp(str1, str2)</a:t>
            </a:r>
          </a:p>
        </p:txBody>
      </p:sp>
      <p:sp>
        <p:nvSpPr>
          <p:cNvPr id="56" name="学论网-www.xuelun.me"/>
          <p:cNvSpPr txBox="1"/>
          <p:nvPr/>
        </p:nvSpPr>
        <p:spPr>
          <a:xfrm>
            <a:off x="374015" y="1745615"/>
            <a:ext cx="11351260" cy="572452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#include &lt;string.h&gt;</a:t>
            </a:r>
          </a:p>
          <a:p>
            <a:pPr algn="l">
              <a:lnSpc>
                <a:spcPct val="150000"/>
              </a:lnSpc>
            </a:pPr>
            <a:r>
              <a:rPr lang="en-US" altLang="zh-CN" sz="2800" b="1" dirty="0">
                <a:latin typeface="黑体" panose="02010609060101010101" charset="-122"/>
                <a:ea typeface="黑体" panose="02010609060101010101" charset="-122"/>
                <a:cs typeface="黑体" panose="02010609060101010101" charset="-122"/>
                <a:sym typeface="+mn-ea"/>
              </a:rPr>
              <a:t>       </a:t>
            </a:r>
            <a:r>
              <a:rPr lang="zh-CN" altLang="en-US" sz="2800" b="1" dirty="0">
                <a:latin typeface="黑体" panose="02010609060101010101" charset="-122"/>
                <a:ea typeface="黑体" panose="02010609060101010101" charset="-122"/>
                <a:cs typeface="黑体" panose="02010609060101010101" charset="-122"/>
                <a:sym typeface="+mn-ea"/>
              </a:rPr>
              <a:t>：</a:t>
            </a: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400" b="1" dirty="0">
                <a:solidFill>
                  <a:schemeClr val="tx1"/>
                </a:solidFill>
                <a:latin typeface="黑体" panose="02010609060101010101" charset="-122"/>
                <a:ea typeface="黑体" panose="02010609060101010101" charset="-122"/>
                <a:cs typeface="黑体" panose="02010609060101010101" charset="-122"/>
                <a:sym typeface="+mn-ea"/>
              </a:rPr>
              <a:t>char str1[]= "Hell";</a:t>
            </a:r>
          </a:p>
          <a:p>
            <a:pPr algn="l">
              <a:lnSpc>
                <a:spcPct val="150000"/>
              </a:lnSpc>
            </a:pPr>
            <a:r>
              <a:rPr lang="zh-CN" altLang="en-US" sz="2400" b="1" dirty="0">
                <a:solidFill>
                  <a:schemeClr val="tx1"/>
                </a:solidFill>
                <a:latin typeface="黑体" panose="02010609060101010101" charset="-122"/>
                <a:ea typeface="黑体" panose="02010609060101010101" charset="-122"/>
                <a:cs typeface="黑体" panose="02010609060101010101" charset="-122"/>
                <a:sym typeface="+mn-ea"/>
              </a:rPr>
              <a:t>char str2[]= "Hello";</a:t>
            </a:r>
          </a:p>
          <a:p>
            <a:pPr algn="l">
              <a:lnSpc>
                <a:spcPct val="150000"/>
              </a:lnSpc>
            </a:pPr>
            <a:r>
              <a:rPr lang="zh-CN" altLang="en-US" sz="2400" b="1" dirty="0">
                <a:solidFill>
                  <a:schemeClr val="tx1"/>
                </a:solidFill>
                <a:latin typeface="黑体" panose="02010609060101010101" charset="-122"/>
                <a:ea typeface="黑体" panose="02010609060101010101" charset="-122"/>
                <a:cs typeface="黑体" panose="02010609060101010101" charset="-122"/>
                <a:sym typeface="+mn-ea"/>
              </a:rPr>
              <a:t>printf( "%d\n", strcmp(str1, str2) ); </a:t>
            </a:r>
          </a:p>
          <a:p>
            <a:pPr algn="l">
              <a:lnSpc>
                <a:spcPct val="150000"/>
              </a:lnSpc>
            </a:pPr>
            <a:r>
              <a:rPr lang="zh-CN" altLang="en-US" sz="2400" b="1" dirty="0">
                <a:solidFill>
                  <a:schemeClr val="tx1"/>
                </a:solidFill>
                <a:latin typeface="黑体" panose="02010609060101010101" charset="-122"/>
                <a:ea typeface="黑体" panose="02010609060101010101" charset="-122"/>
                <a:cs typeface="黑体" panose="02010609060101010101" charset="-122"/>
                <a:sym typeface="+mn-ea"/>
              </a:rPr>
              <a:t>strcpy( str1, "ABcD" );</a:t>
            </a:r>
          </a:p>
          <a:p>
            <a:pPr algn="l">
              <a:lnSpc>
                <a:spcPct val="150000"/>
              </a:lnSpc>
            </a:pPr>
            <a:r>
              <a:rPr lang="zh-CN" altLang="en-US" sz="2400" b="1" dirty="0">
                <a:solidFill>
                  <a:schemeClr val="tx1"/>
                </a:solidFill>
                <a:latin typeface="黑体" panose="02010609060101010101" charset="-122"/>
                <a:ea typeface="黑体" panose="02010609060101010101" charset="-122"/>
                <a:cs typeface="黑体" panose="02010609060101010101" charset="-122"/>
                <a:sym typeface="+mn-ea"/>
              </a:rPr>
              <a:t>strcpy( str2, "ABCD" );</a:t>
            </a:r>
          </a:p>
          <a:p>
            <a:pPr algn="l">
              <a:lnSpc>
                <a:spcPct val="150000"/>
              </a:lnSpc>
            </a:pPr>
            <a:r>
              <a:rPr lang="zh-CN" altLang="en-US" sz="2400" b="1" dirty="0">
                <a:solidFill>
                  <a:schemeClr val="tx1"/>
                </a:solidFill>
                <a:latin typeface="黑体" panose="02010609060101010101" charset="-122"/>
                <a:ea typeface="黑体" panose="02010609060101010101" charset="-122"/>
                <a:cs typeface="黑体" panose="02010609060101010101" charset="-122"/>
                <a:sym typeface="+mn-ea"/>
              </a:rPr>
              <a:t>printf( "%d\n", strcmp(str1, str2) );</a:t>
            </a:r>
          </a:p>
          <a:p>
            <a:pPr algn="l">
              <a:lnSpc>
                <a:spcPct val="150000"/>
              </a:lnSpc>
            </a:pPr>
            <a:r>
              <a:rPr lang="zh-CN" altLang="en-US" sz="2400" b="1" dirty="0">
                <a:solidFill>
                  <a:schemeClr val="tx1"/>
                </a:solidFill>
                <a:latin typeface="黑体" panose="02010609060101010101" charset="-122"/>
                <a:ea typeface="黑体" panose="02010609060101010101" charset="-122"/>
                <a:cs typeface="黑体" panose="02010609060101010101" charset="-122"/>
                <a:sym typeface="+mn-ea"/>
              </a:rPr>
              <a:t>printf( "%d\n", strcmp("I am fine", "I am fine"));</a:t>
            </a:r>
          </a:p>
          <a:p>
            <a:pPr algn="l">
              <a:lnSpc>
                <a:spcPct val="150000"/>
              </a:lnSpc>
            </a:pPr>
            <a:endParaRPr lang="zh-CN" altLang="en-US" sz="24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nvPicPr>
        <p:blipFill>
          <a:blip r:embed="rId5"/>
          <a:stretch>
            <a:fillRect/>
          </a:stretch>
        </p:blipFill>
        <p:spPr>
          <a:xfrm>
            <a:off x="6133465" y="4881245"/>
            <a:ext cx="590550" cy="1352550"/>
          </a:xfrm>
          <a:prstGeom prst="rect">
            <a:avLst/>
          </a:prstGeom>
        </p:spPr>
      </p:pic>
      <p:sp>
        <p:nvSpPr>
          <p:cNvPr id="3" name="文本框 2"/>
          <p:cNvSpPr txBox="1"/>
          <p:nvPr/>
        </p:nvSpPr>
        <p:spPr>
          <a:xfrm>
            <a:off x="7049770" y="1615440"/>
            <a:ext cx="4836160" cy="4892675"/>
          </a:xfrm>
          <a:prstGeom prst="rect">
            <a:avLst/>
          </a:prstGeom>
          <a:noFill/>
        </p:spPr>
        <p:txBody>
          <a:bodyPr wrap="square" rtlCol="0">
            <a:spAutoFit/>
          </a:bodyPr>
          <a:lstStyle/>
          <a:p>
            <a:r>
              <a:rPr lang="zh-CN" altLang="en-US" sz="2400" b="1"/>
              <a:t>str1和str2按照字符在字符集中的表示值进行比较：从字符串第一个字符开始，逐个字符两两进行比较；第一对不同的字符出现时，较大字符所在的字符串就是大者。如果其中较短的字符串是较长字符串前面的子字符串，则较长的字符串大于较短的字符串。函数返回值：</a:t>
            </a:r>
          </a:p>
          <a:p>
            <a:r>
              <a:rPr lang="zh-CN" altLang="en-US" sz="2400" b="1"/>
              <a:t>str1 小于 str2时，返回小于0的整数值</a:t>
            </a:r>
          </a:p>
          <a:p>
            <a:r>
              <a:rPr lang="zh-CN" altLang="en-US" sz="2400" b="1"/>
              <a:t>str1 等于 str2时，返回整数值0</a:t>
            </a:r>
          </a:p>
          <a:p>
            <a:r>
              <a:rPr lang="zh-CN" altLang="en-US" sz="2400" b="1"/>
              <a:t>str1 大于 str2时，返回大于0的整数值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5" end="5"/>
                                            </p:txEl>
                                          </p:spTgt>
                                        </p:tgtEl>
                                        <p:attrNameLst>
                                          <p:attrName>style.visibility</p:attrName>
                                        </p:attrNameLst>
                                      </p:cBhvr>
                                      <p:to>
                                        <p:strVal val="visible"/>
                                      </p:to>
                                    </p:set>
                                    <p:animEffect transition="in" filter="dissolve">
                                      <p:cBhvr>
                                        <p:cTn id="45" dur="500"/>
                                        <p:tgtEl>
                                          <p:spTgt spid="5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6">
                                            <p:txEl>
                                              <p:pRg st="6" end="6"/>
                                            </p:txEl>
                                          </p:spTgt>
                                        </p:tgtEl>
                                        <p:attrNameLst>
                                          <p:attrName>style.visibility</p:attrName>
                                        </p:attrNameLst>
                                      </p:cBhvr>
                                      <p:to>
                                        <p:strVal val="visible"/>
                                      </p:to>
                                    </p:set>
                                    <p:animEffect transition="in" filter="dissolve">
                                      <p:cBhvr>
                                        <p:cTn id="50" dur="500"/>
                                        <p:tgtEl>
                                          <p:spTgt spid="56">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56">
                                            <p:txEl>
                                              <p:pRg st="7" end="7"/>
                                            </p:txEl>
                                          </p:spTgt>
                                        </p:tgtEl>
                                        <p:attrNameLst>
                                          <p:attrName>style.visibility</p:attrName>
                                        </p:attrNameLst>
                                      </p:cBhvr>
                                      <p:to>
                                        <p:strVal val="visible"/>
                                      </p:to>
                                    </p:set>
                                    <p:animEffect transition="in" filter="dissolve">
                                      <p:cBhvr>
                                        <p:cTn id="55" dur="500"/>
                                        <p:tgtEl>
                                          <p:spTgt spid="56">
                                            <p:txEl>
                                              <p:pRg st="7" end="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56">
                                            <p:txEl>
                                              <p:pRg st="8" end="8"/>
                                            </p:txEl>
                                          </p:spTgt>
                                        </p:tgtEl>
                                        <p:attrNameLst>
                                          <p:attrName>style.visibility</p:attrName>
                                        </p:attrNameLst>
                                      </p:cBhvr>
                                      <p:to>
                                        <p:strVal val="visible"/>
                                      </p:to>
                                    </p:set>
                                    <p:animEffect transition="in" filter="dissolve">
                                      <p:cBhvr>
                                        <p:cTn id="60" dur="500"/>
                                        <p:tgtEl>
                                          <p:spTgt spid="56">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2"/>
                                        </p:tgtEl>
                                        <p:attrNameLst>
                                          <p:attrName>style.visibility</p:attrName>
                                        </p:attrNameLst>
                                      </p:cBhvr>
                                      <p:to>
                                        <p:strVal val="visible"/>
                                      </p:to>
                                    </p:set>
                                    <p:animEffect transition="in" filter="dissolve">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5" presetClass="entr" presetSubtype="10" fill="hold" nodeType="clickEffect">
                                  <p:stCondLst>
                                    <p:cond delay="0"/>
                                  </p:stCondLst>
                                  <p:childTnLst>
                                    <p:set>
                                      <p:cBhvr>
                                        <p:cTn id="69" dur="1" fill="hold">
                                          <p:stCondLst>
                                            <p:cond delay="0"/>
                                          </p:stCondLst>
                                        </p:cTn>
                                        <p:tgtEl>
                                          <p:spTgt spid="3">
                                            <p:txEl>
                                              <p:pRg st="0" end="0"/>
                                            </p:txEl>
                                          </p:spTgt>
                                        </p:tgtEl>
                                        <p:attrNameLst>
                                          <p:attrName>style.visibility</p:attrName>
                                        </p:attrNameLst>
                                      </p:cBhvr>
                                      <p:to>
                                        <p:strVal val="visible"/>
                                      </p:to>
                                    </p:set>
                                    <p:animEffect transition="in" filter="checkerboard(across)">
                                      <p:cBhvr>
                                        <p:cTn id="70" dur="500"/>
                                        <p:tgtEl>
                                          <p:spTgt spid="3">
                                            <p:txEl>
                                              <p:pRg st="0" end="0"/>
                                            </p:txEl>
                                          </p:spTgt>
                                        </p:tgtEl>
                                      </p:cBhvr>
                                    </p:animEffect>
                                  </p:childTnLst>
                                </p:cTn>
                              </p:par>
                              <p:par>
                                <p:cTn id="71" presetID="5" presetClass="entr" presetSubtype="10" fill="hold" nodeType="with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animEffect transition="in" filter="checkerboard(across)">
                                      <p:cBhvr>
                                        <p:cTn id="73" dur="500"/>
                                        <p:tgtEl>
                                          <p:spTgt spid="3">
                                            <p:txEl>
                                              <p:pRg st="1" end="1"/>
                                            </p:txEl>
                                          </p:spTgt>
                                        </p:tgtEl>
                                      </p:cBhvr>
                                    </p:animEffect>
                                  </p:childTnLst>
                                </p:cTn>
                              </p:par>
                              <p:par>
                                <p:cTn id="74" presetID="5" presetClass="entr" presetSubtype="10" fill="hold" nodeType="withEffect">
                                  <p:stCondLst>
                                    <p:cond delay="0"/>
                                  </p:stCondLst>
                                  <p:childTnLst>
                                    <p:set>
                                      <p:cBhvr>
                                        <p:cTn id="75" dur="1" fill="hold">
                                          <p:stCondLst>
                                            <p:cond delay="0"/>
                                          </p:stCondLst>
                                        </p:cTn>
                                        <p:tgtEl>
                                          <p:spTgt spid="3">
                                            <p:txEl>
                                              <p:pRg st="2" end="2"/>
                                            </p:txEl>
                                          </p:spTgt>
                                        </p:tgtEl>
                                        <p:attrNameLst>
                                          <p:attrName>style.visibility</p:attrName>
                                        </p:attrNameLst>
                                      </p:cBhvr>
                                      <p:to>
                                        <p:strVal val="visible"/>
                                      </p:to>
                                    </p:set>
                                    <p:animEffect transition="in" filter="checkerboard(across)">
                                      <p:cBhvr>
                                        <p:cTn id="76" dur="500"/>
                                        <p:tgtEl>
                                          <p:spTgt spid="3">
                                            <p:txEl>
                                              <p:pRg st="2" end="2"/>
                                            </p:txEl>
                                          </p:spTgt>
                                        </p:tgtEl>
                                      </p:cBhvr>
                                    </p:animEffect>
                                  </p:childTnLst>
                                </p:cTn>
                              </p:par>
                              <p:par>
                                <p:cTn id="77" presetID="5" presetClass="entr" presetSubtype="10" fill="hold" nodeType="with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checkerboard(across)">
                                      <p:cBhvr>
                                        <p:cTn id="7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01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字符串概述</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字符串的基本概念</a:t>
            </a:r>
            <a:endPar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mc:AlternateContent xmlns:mc="http://schemas.openxmlformats.org/markup-compatibility/2006" xmlns:a14="http://schemas.microsoft.com/office/drawing/2010/main">
        <mc:Choice Requires="a14">
          <p:sp>
            <p:nvSpPr>
              <p:cNvPr id="56" name="学论网-www.xuelun.me"/>
              <p:cNvSpPr txBox="1"/>
              <p:nvPr/>
            </p:nvSpPr>
            <p:spPr>
              <a:xfrm>
                <a:off x="374015" y="1731010"/>
                <a:ext cx="11351260" cy="7755890"/>
              </a:xfrm>
              <a:prstGeom prst="rect">
                <a:avLst/>
              </a:prstGeom>
              <a:noFill/>
              <a:ln>
                <a:noFill/>
              </a:ln>
            </p:spPr>
            <p:txBody>
              <a:bodyPr wrap="square" lIns="0" tIns="0" rIns="0" bIns="0" rtlCol="0">
                <a:spAutoFit/>
              </a:bodyPr>
              <a:lstStyle/>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由一串连续的字符组成的字符序列称为字符串</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(string)</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endParaRPr lang="en-US" altLang="zh-CN"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例如</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“aabbccdd”</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“wkfueh@ei~”</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“t”</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“Hello World.”</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均为字符串。</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字符串所可能包含的字符所属的非空集合称为字符集，记为</a:t>
                </a:r>
                <a14:m>
                  <m:oMath xmlns:m="http://schemas.openxmlformats.org/officeDocument/2006/math">
                    <m:r>
                      <a:rPr lang="en-US" altLang="zh-CN" sz="2800" b="1" i="1" dirty="0">
                        <a:solidFill>
                          <a:schemeClr val="tx1"/>
                        </a:solidFill>
                        <a:latin typeface="Cambria Math" panose="02040503050406030204" charset="0"/>
                        <a:ea typeface="黑体" panose="02010609060101010101" charset="-122"/>
                        <a:cs typeface="Cambria Math" panose="02040503050406030204" charset="0"/>
                        <a:sym typeface="+mn-ea"/>
                      </a:rPr>
                      <m:t>𝜮</m:t>
                    </m:r>
                  </m:oMath>
                </a14:m>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一个字符串所包含字符的数目称为字符串的长度。</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如</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“efl35”</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的长度为</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5</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“wofskl6”</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的长度为</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7</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“12345”</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的长度为</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5</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一般地，字符集</a:t>
                </a:r>
                <a14:m>
                  <m:oMath xmlns:m="http://schemas.openxmlformats.org/officeDocument/2006/math">
                    <m:r>
                      <a:rPr lang="en-US" altLang="zh-CN" sz="2800" b="1" i="1" dirty="0">
                        <a:solidFill>
                          <a:schemeClr val="tx1"/>
                        </a:solidFill>
                        <a:latin typeface="Cambria Math" panose="02040503050406030204" charset="0"/>
                        <a:ea typeface="黑体" panose="02010609060101010101" charset="-122"/>
                        <a:cs typeface="Cambria Math" panose="02040503050406030204" charset="0"/>
                        <a:sym typeface="+mn-ea"/>
                      </a:rPr>
                      <m:t>𝜮</m:t>
                    </m:r>
                  </m:oMath>
                </a14:m>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上长度为</a:t>
                </a:r>
                <a14:m>
                  <m:oMath xmlns:m="http://schemas.openxmlformats.org/officeDocument/2006/math">
                    <m:r>
                      <a:rPr lang="en-US" altLang="zh-CN" sz="2800" b="1" i="1" dirty="0">
                        <a:solidFill>
                          <a:schemeClr val="tx1"/>
                        </a:solidFill>
                        <a:latin typeface="Cambria Math" panose="02040503050406030204" charset="0"/>
                        <a:ea typeface="黑体" panose="02010609060101010101" charset="-122"/>
                        <a:cs typeface="Cambria Math" panose="02040503050406030204" charset="0"/>
                        <a:sym typeface="+mn-ea"/>
                      </a:rPr>
                      <m:t>𝒏</m:t>
                    </m:r>
                  </m:oMath>
                </a14:m>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的字符串共有</a:t>
                </a:r>
                <a14:m>
                  <m:oMath xmlns:m="http://schemas.openxmlformats.org/officeDocument/2006/math">
                    <m:sSup>
                      <m:sSupPr>
                        <m:ctrlPr>
                          <a:rPr lang="en-US" altLang="zh-CN" sz="2800" b="1" i="1" dirty="0">
                            <a:solidFill>
                              <a:schemeClr val="tx1"/>
                            </a:solidFill>
                            <a:latin typeface="Cambria Math" panose="02040503050406030204" pitchFamily="18" charset="0"/>
                            <a:ea typeface="黑体" panose="02010609060101010101" charset="-122"/>
                            <a:cs typeface="Cambria Math" panose="02040503050406030204" charset="0"/>
                            <a:sym typeface="+mn-ea"/>
                          </a:rPr>
                        </m:ctrlPr>
                      </m:sSupPr>
                      <m:e>
                        <m:r>
                          <a:rPr lang="en-US" altLang="zh-CN" sz="2800" b="1" i="1" dirty="0">
                            <a:solidFill>
                              <a:schemeClr val="tx1"/>
                            </a:solidFill>
                            <a:latin typeface="Cambria Math" panose="02040503050406030204" charset="0"/>
                            <a:ea typeface="黑体" panose="02010609060101010101" charset="-122"/>
                            <a:cs typeface="Cambria Math" panose="02040503050406030204" charset="0"/>
                            <a:sym typeface="+mn-ea"/>
                          </a:rPr>
                          <m:t>|</m:t>
                        </m:r>
                        <m:r>
                          <a:rPr lang="en-US" altLang="zh-CN" sz="2800" b="1" i="1" dirty="0">
                            <a:solidFill>
                              <a:schemeClr val="tx1"/>
                            </a:solidFill>
                            <a:latin typeface="Cambria Math" panose="02040503050406030204" charset="0"/>
                            <a:ea typeface="黑体" panose="02010609060101010101" charset="-122"/>
                            <a:cs typeface="Cambria Math" panose="02040503050406030204" charset="0"/>
                            <a:sym typeface="+mn-ea"/>
                          </a:rPr>
                          <m:t>𝜮</m:t>
                        </m:r>
                        <m:r>
                          <a:rPr lang="en-US" altLang="zh-CN" sz="2800" b="1" i="1" dirty="0">
                            <a:solidFill>
                              <a:schemeClr val="tx1"/>
                            </a:solidFill>
                            <a:latin typeface="Cambria Math" panose="02040503050406030204" charset="0"/>
                            <a:ea typeface="黑体" panose="02010609060101010101" charset="-122"/>
                            <a:cs typeface="Cambria Math" panose="02040503050406030204" charset="0"/>
                            <a:sym typeface="+mn-ea"/>
                          </a:rPr>
                          <m:t>|</m:t>
                        </m:r>
                      </m:e>
                      <m:sup>
                        <m:r>
                          <a:rPr lang="en-US" altLang="zh-CN" sz="2800" b="1" i="1" dirty="0">
                            <a:solidFill>
                              <a:schemeClr val="tx1"/>
                            </a:solidFill>
                            <a:latin typeface="Cambria Math" panose="02040503050406030204" charset="0"/>
                            <a:ea typeface="黑体" panose="02010609060101010101" charset="-122"/>
                            <a:cs typeface="Cambria Math" panose="02040503050406030204" charset="0"/>
                            <a:sym typeface="+mn-ea"/>
                          </a:rPr>
                          <m:t>𝒏</m:t>
                        </m:r>
                      </m:sup>
                    </m:sSup>
                  </m:oMath>
                </a14:m>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个。</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特别地，长度为</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0</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的字符串称为空串，记为</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mc:Choice>
        <mc:Fallback xmlns="">
          <p:sp>
            <p:nvSpPr>
              <p:cNvPr id="56" name="学论网-www.xuelun.me"/>
              <p:cNvSpPr txBox="1">
                <a:spLocks noRot="1" noChangeAspect="1" noMove="1" noResize="1" noEditPoints="1" noAdjustHandles="1" noChangeArrowheads="1" noChangeShapeType="1" noTextEdit="1"/>
              </p:cNvSpPr>
              <p:nvPr/>
            </p:nvSpPr>
            <p:spPr>
              <a:xfrm>
                <a:off x="374015" y="1731010"/>
                <a:ext cx="11351260" cy="7755890"/>
              </a:xfrm>
              <a:prstGeom prst="rect">
                <a:avLst/>
              </a:prstGeom>
              <a:blipFill rotWithShape="1">
                <a:blip r:embed="rId3"/>
                <a:stretch>
                  <a:fillRect r="-951"/>
                </a:stretch>
              </a:blipFill>
              <a:ln>
                <a:noFill/>
              </a:ln>
            </p:spPr>
            <p:txBody>
              <a:bodyPr/>
              <a:lstStyle/>
              <a:p>
                <a:r>
                  <a:rPr lang="zh-CN" altLang="en-US">
                    <a:noFill/>
                  </a:rPr>
                  <a:t> </a:t>
                </a:r>
              </a:p>
            </p:txBody>
          </p:sp>
        </mc:Fallback>
      </mc:AlternateContent>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5" end="5"/>
                                            </p:txEl>
                                          </p:spTgt>
                                        </p:tgtEl>
                                        <p:attrNameLst>
                                          <p:attrName>style.visibility</p:attrName>
                                        </p:attrNameLst>
                                      </p:cBhvr>
                                      <p:to>
                                        <p:strVal val="visible"/>
                                      </p:to>
                                    </p:set>
                                    <p:animEffect transition="in" filter="dissolve">
                                      <p:cBhvr>
                                        <p:cTn id="45" dur="500"/>
                                        <p:tgtEl>
                                          <p:spTgt spid="5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6">
                                            <p:txEl>
                                              <p:pRg st="6" end="6"/>
                                            </p:txEl>
                                          </p:spTgt>
                                        </p:tgtEl>
                                        <p:attrNameLst>
                                          <p:attrName>style.visibility</p:attrName>
                                        </p:attrNameLst>
                                      </p:cBhvr>
                                      <p:to>
                                        <p:strVal val="visible"/>
                                      </p:to>
                                    </p:set>
                                    <p:animEffect transition="in" filter="dissolve">
                                      <p:cBhvr>
                                        <p:cTn id="50" dur="500"/>
                                        <p:tgtEl>
                                          <p:spTgt spid="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04</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字符数组的操作</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字符串的比较</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strncmp(str1, str2, n)</a:t>
            </a:r>
          </a:p>
        </p:txBody>
      </p:sp>
      <p:sp>
        <p:nvSpPr>
          <p:cNvPr id="56" name="学论网-www.xuelun.me"/>
          <p:cNvSpPr txBox="1"/>
          <p:nvPr/>
        </p:nvSpPr>
        <p:spPr>
          <a:xfrm>
            <a:off x="374015" y="1745615"/>
            <a:ext cx="11351260" cy="64579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比较str1与str2头n个字符的大小，返回值与strcmp相同。</a:t>
            </a: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04</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字符数组的操作</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大小写转换</a:t>
            </a:r>
          </a:p>
        </p:txBody>
      </p:sp>
      <p:sp>
        <p:nvSpPr>
          <p:cNvPr id="56" name="学论网-www.xuelun.me"/>
          <p:cNvSpPr txBox="1"/>
          <p:nvPr/>
        </p:nvSpPr>
        <p:spPr>
          <a:xfrm>
            <a:off x="374015" y="1745615"/>
            <a:ext cx="11351260" cy="452437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strlwr(str)：将字符串str的字母全部转化为小写。</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strupr(str)：将字符串str的字母全部转化为大写。</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str1[]= "Hello";char ch = 'a';</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strlwr(str1);puts(str1); </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strupr(str1);puts(str1);</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strupr(&amp;ch);</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printf("%c\n\n", ch);</a:t>
            </a: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nvPicPr>
        <p:blipFill>
          <a:blip r:embed="rId5"/>
          <a:stretch>
            <a:fillRect/>
          </a:stretch>
        </p:blipFill>
        <p:spPr>
          <a:xfrm>
            <a:off x="7157085" y="3400425"/>
            <a:ext cx="2846070" cy="24885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56">
                                            <p:txEl>
                                              <p:pRg st="4" end="4"/>
                                            </p:txEl>
                                          </p:spTgt>
                                        </p:tgtEl>
                                        <p:attrNameLst>
                                          <p:attrName>style.visibility</p:attrName>
                                        </p:attrNameLst>
                                      </p:cBhvr>
                                      <p:to>
                                        <p:strVal val="visible"/>
                                      </p:to>
                                    </p:set>
                                    <p:animEffect transition="in" filter="dissolve">
                                      <p:cBhvr>
                                        <p:cTn id="40" dur="500"/>
                                        <p:tgtEl>
                                          <p:spTgt spid="56">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56">
                                            <p:txEl>
                                              <p:pRg st="5" end="5"/>
                                            </p:txEl>
                                          </p:spTgt>
                                        </p:tgtEl>
                                        <p:attrNameLst>
                                          <p:attrName>style.visibility</p:attrName>
                                        </p:attrNameLst>
                                      </p:cBhvr>
                                      <p:to>
                                        <p:strVal val="visible"/>
                                      </p:to>
                                    </p:set>
                                    <p:animEffect transition="in" filter="dissolve">
                                      <p:cBhvr>
                                        <p:cTn id="45" dur="500"/>
                                        <p:tgtEl>
                                          <p:spTgt spid="56">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56">
                                            <p:txEl>
                                              <p:pRg st="6" end="6"/>
                                            </p:txEl>
                                          </p:spTgt>
                                        </p:tgtEl>
                                        <p:attrNameLst>
                                          <p:attrName>style.visibility</p:attrName>
                                        </p:attrNameLst>
                                      </p:cBhvr>
                                      <p:to>
                                        <p:strVal val="visible"/>
                                      </p:to>
                                    </p:set>
                                    <p:animEffect transition="in" filter="dissolve">
                                      <p:cBhvr>
                                        <p:cTn id="50" dur="500"/>
                                        <p:tgtEl>
                                          <p:spTgt spid="56">
                                            <p:txEl>
                                              <p:pRg st="6" end="6"/>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animEffect transition="in" filter="dissolve">
                                      <p:cBhvr>
                                        <p:cTn id="5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04</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字符数组的操作</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字符检索</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strchr(str, c)</a:t>
            </a:r>
          </a:p>
        </p:txBody>
      </p:sp>
      <p:sp>
        <p:nvSpPr>
          <p:cNvPr id="56" name="学论网-www.xuelun.me"/>
          <p:cNvSpPr txBox="1"/>
          <p:nvPr/>
        </p:nvSpPr>
        <p:spPr>
          <a:xfrm>
            <a:off x="374015" y="1745615"/>
            <a:ext cx="11351260" cy="452437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 库函数 char *strchr(const char *str, int c) 在参数 str 所指向的字符串中搜索指向第一次出现字符 c（一个无符号字符）位置的指针。</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 = "abcdedcbaf";</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printf("%d\n", strchr(str, 'd') - str);</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//‘d’</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在</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str</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中第一次出现的下标</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printf("%s\n", strchr(str, 'd'));</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从第一次</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‘d’</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出现开始的字符串</a:t>
            </a: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2" name="图片 1"/>
          <p:cNvPicPr>
            <a:picLocks noChangeAspect="1"/>
          </p:cNvPicPr>
          <p:nvPr/>
        </p:nvPicPr>
        <p:blipFill>
          <a:blip r:embed="rId5"/>
          <a:stretch>
            <a:fillRect/>
          </a:stretch>
        </p:blipFill>
        <p:spPr>
          <a:xfrm>
            <a:off x="4801870" y="5456555"/>
            <a:ext cx="2096135" cy="13144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checkerboard(across)">
                                      <p:cBhvr>
                                        <p:cTn id="4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04</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字符数组的操作</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字符串检索</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strstr(str1, str2)</a:t>
            </a:r>
          </a:p>
        </p:txBody>
      </p:sp>
      <p:sp>
        <p:nvSpPr>
          <p:cNvPr id="56" name="学论网-www.xuelun.me"/>
          <p:cNvSpPr txBox="1"/>
          <p:nvPr/>
        </p:nvSpPr>
        <p:spPr>
          <a:xfrm>
            <a:off x="374015" y="1745615"/>
            <a:ext cx="11351260" cy="5170805"/>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 库函数 char *strstr(const char *</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str1</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 const char *</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str2</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 在字符串 </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str1</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 中查找指向第一次出现字符串 </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str2 </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位置的指针</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不包含终止符 '\0'</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char str[] = "abcdedcbaf";</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printf("%d\n", strstr(str, "ded") - str);</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dirty="0">
                <a:latin typeface="黑体" panose="02010609060101010101" charset="-122"/>
                <a:ea typeface="黑体" panose="02010609060101010101" charset="-122"/>
                <a:cs typeface="黑体" panose="02010609060101010101" charset="-122"/>
                <a:sym typeface="+mn-ea"/>
              </a:rPr>
              <a:t>ded”</a:t>
            </a:r>
            <a:r>
              <a:rPr lang="zh-CN" altLang="en-US" sz="2800" b="1" dirty="0">
                <a:latin typeface="黑体" panose="02010609060101010101" charset="-122"/>
                <a:ea typeface="黑体" panose="02010609060101010101" charset="-122"/>
                <a:cs typeface="黑体" panose="02010609060101010101" charset="-122"/>
                <a:sym typeface="+mn-ea"/>
              </a:rPr>
              <a:t>在</a:t>
            </a:r>
            <a:r>
              <a:rPr lang="en-US" altLang="zh-CN" sz="2800" b="1" dirty="0">
                <a:latin typeface="黑体" panose="02010609060101010101" charset="-122"/>
                <a:ea typeface="黑体" panose="02010609060101010101" charset="-122"/>
                <a:cs typeface="黑体" panose="02010609060101010101" charset="-122"/>
                <a:sym typeface="+mn-ea"/>
              </a:rPr>
              <a:t>str</a:t>
            </a:r>
            <a:r>
              <a:rPr lang="zh-CN" altLang="en-US" sz="2800" b="1" dirty="0">
                <a:latin typeface="黑体" panose="02010609060101010101" charset="-122"/>
                <a:ea typeface="黑体" panose="02010609060101010101" charset="-122"/>
                <a:cs typeface="黑体" panose="02010609060101010101" charset="-122"/>
                <a:sym typeface="+mn-ea"/>
              </a:rPr>
              <a:t>中第一次出现的下标</a:t>
            </a: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printf("%s\n", strstr(str, "ded"));</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dirty="0">
                <a:latin typeface="黑体" panose="02010609060101010101" charset="-122"/>
                <a:ea typeface="黑体" panose="02010609060101010101" charset="-122"/>
                <a:cs typeface="黑体" panose="02010609060101010101" charset="-122"/>
                <a:sym typeface="+mn-ea"/>
              </a:rPr>
              <a:t>从第一次</a:t>
            </a:r>
            <a:r>
              <a:rPr lang="en-US" altLang="zh-CN" sz="2800" b="1" dirty="0">
                <a:latin typeface="黑体" panose="02010609060101010101" charset="-122"/>
                <a:ea typeface="黑体" panose="02010609060101010101" charset="-122"/>
                <a:cs typeface="黑体" panose="02010609060101010101" charset="-122"/>
                <a:sym typeface="+mn-ea"/>
              </a:rPr>
              <a:t>“ded”</a:t>
            </a:r>
            <a:r>
              <a:rPr lang="zh-CN" altLang="en-US" sz="2800" b="1" dirty="0">
                <a:latin typeface="黑体" panose="02010609060101010101" charset="-122"/>
                <a:ea typeface="黑体" panose="02010609060101010101" charset="-122"/>
                <a:cs typeface="黑体" panose="02010609060101010101" charset="-122"/>
                <a:sym typeface="+mn-ea"/>
              </a:rPr>
              <a:t>出现开始的字符串</a:t>
            </a:r>
            <a:endParaRPr lang="en-US" altLang="zh-CN"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pic>
        <p:nvPicPr>
          <p:cNvPr id="3" name="图片 2"/>
          <p:cNvPicPr>
            <a:picLocks noChangeAspect="1"/>
          </p:cNvPicPr>
          <p:nvPr/>
        </p:nvPicPr>
        <p:blipFill>
          <a:blip r:embed="rId5"/>
          <a:stretch>
            <a:fillRect/>
          </a:stretch>
        </p:blipFill>
        <p:spPr>
          <a:xfrm>
            <a:off x="6028055" y="3065145"/>
            <a:ext cx="1859280" cy="100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dissolve">
                                      <p:cBhvr>
                                        <p:cTn id="4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05</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sym typeface="+mn-ea"/>
              </a:rPr>
              <a:t>总结</a:t>
            </a:r>
          </a:p>
        </p:txBody>
      </p:sp>
      <p:pic>
        <p:nvPicPr>
          <p:cNvPr id="33" name="图片 32"/>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graphicFrame>
        <p:nvGraphicFramePr>
          <p:cNvPr id="4" name="表格 3"/>
          <p:cNvGraphicFramePr/>
          <p:nvPr>
            <p:custDataLst>
              <p:tags r:id="rId2"/>
            </p:custDataLst>
          </p:nvPr>
        </p:nvGraphicFramePr>
        <p:xfrm>
          <a:off x="374015" y="1630680"/>
          <a:ext cx="11480165" cy="5305425"/>
        </p:xfrm>
        <a:graphic>
          <a:graphicData uri="http://schemas.openxmlformats.org/drawingml/2006/table">
            <a:tbl>
              <a:tblPr firstRow="1" bandRow="1">
                <a:tableStyleId>{5C22544A-7EE6-4342-B048-85BDC9FD1C3A}</a:tableStyleId>
              </a:tblPr>
              <a:tblGrid>
                <a:gridCol w="3305810">
                  <a:extLst>
                    <a:ext uri="{9D8B030D-6E8A-4147-A177-3AD203B41FA5}">
                      <a16:colId xmlns:a16="http://schemas.microsoft.com/office/drawing/2014/main" val="20000"/>
                    </a:ext>
                  </a:extLst>
                </a:gridCol>
                <a:gridCol w="2731135">
                  <a:extLst>
                    <a:ext uri="{9D8B030D-6E8A-4147-A177-3AD203B41FA5}">
                      <a16:colId xmlns:a16="http://schemas.microsoft.com/office/drawing/2014/main" val="20001"/>
                    </a:ext>
                  </a:extLst>
                </a:gridCol>
                <a:gridCol w="2330450">
                  <a:extLst>
                    <a:ext uri="{9D8B030D-6E8A-4147-A177-3AD203B41FA5}">
                      <a16:colId xmlns:a16="http://schemas.microsoft.com/office/drawing/2014/main" val="20002"/>
                    </a:ext>
                  </a:extLst>
                </a:gridCol>
                <a:gridCol w="3112770">
                  <a:extLst>
                    <a:ext uri="{9D8B030D-6E8A-4147-A177-3AD203B41FA5}">
                      <a16:colId xmlns:a16="http://schemas.microsoft.com/office/drawing/2014/main" val="20003"/>
                    </a:ext>
                  </a:extLst>
                </a:gridCol>
              </a:tblGrid>
              <a:tr h="544830">
                <a:tc>
                  <a:txBody>
                    <a:bodyPr/>
                    <a:lstStyle/>
                    <a:p>
                      <a:pPr>
                        <a:buNone/>
                      </a:pPr>
                      <a:r>
                        <a:rPr lang="zh-CN" altLang="en-US" sz="2800" b="1"/>
                        <a:t>操作</a:t>
                      </a:r>
                    </a:p>
                  </a:txBody>
                  <a:tcPr/>
                </a:tc>
                <a:tc>
                  <a:txBody>
                    <a:bodyPr/>
                    <a:lstStyle/>
                    <a:p>
                      <a:pPr>
                        <a:buNone/>
                      </a:pPr>
                      <a:r>
                        <a:rPr lang="zh-CN" altLang="en-US" sz="2800" b="1"/>
                        <a:t>代码</a:t>
                      </a:r>
                    </a:p>
                  </a:txBody>
                  <a:tcPr/>
                </a:tc>
                <a:tc>
                  <a:txBody>
                    <a:bodyPr/>
                    <a:lstStyle/>
                    <a:p>
                      <a:pPr>
                        <a:buNone/>
                      </a:pPr>
                      <a:r>
                        <a:rPr lang="zh-CN" altLang="en-US" sz="2800" b="1"/>
                        <a:t>操作</a:t>
                      </a:r>
                    </a:p>
                  </a:txBody>
                  <a:tcPr/>
                </a:tc>
                <a:tc>
                  <a:txBody>
                    <a:bodyPr/>
                    <a:lstStyle/>
                    <a:p>
                      <a:pPr>
                        <a:buNone/>
                      </a:pPr>
                      <a:r>
                        <a:rPr lang="zh-CN" altLang="en-US" sz="2800" b="1"/>
                        <a:t>代码</a:t>
                      </a:r>
                    </a:p>
                  </a:txBody>
                  <a:tcPr/>
                </a:tc>
                <a:extLst>
                  <a:ext uri="{0D108BD9-81ED-4DB2-BD59-A6C34878D82A}">
                    <a16:rowId xmlns:a16="http://schemas.microsoft.com/office/drawing/2014/main" val="10000"/>
                  </a:ext>
                </a:extLst>
              </a:tr>
              <a:tr h="510540">
                <a:tc>
                  <a:txBody>
                    <a:bodyPr/>
                    <a:lstStyle/>
                    <a:p>
                      <a:pPr>
                        <a:buNone/>
                      </a:pPr>
                      <a:r>
                        <a:rPr lang="zh-CN" altLang="en-US" sz="2800" b="1"/>
                        <a:t>输入</a:t>
                      </a:r>
                    </a:p>
                  </a:txBody>
                  <a:tcPr/>
                </a:tc>
                <a:tc>
                  <a:txBody>
                    <a:bodyPr/>
                    <a:lstStyle/>
                    <a:p>
                      <a:pPr>
                        <a:buNone/>
                      </a:pPr>
                      <a:r>
                        <a:rPr lang="en-US" altLang="zh-CN" sz="2800" b="1"/>
                        <a:t>scanf(“%s”, str);</a:t>
                      </a:r>
                    </a:p>
                  </a:txBody>
                  <a:tcPr/>
                </a:tc>
                <a:tc>
                  <a:txBody>
                    <a:bodyPr/>
                    <a:lstStyle/>
                    <a:p>
                      <a:pPr>
                        <a:buNone/>
                      </a:pPr>
                      <a:r>
                        <a:rPr lang="zh-CN" altLang="en-US" sz="2800" b="1"/>
                        <a:t>字符串的拷贝</a:t>
                      </a:r>
                    </a:p>
                  </a:txBody>
                  <a:tcPr/>
                </a:tc>
                <a:tc>
                  <a:txBody>
                    <a:bodyPr/>
                    <a:lstStyle/>
                    <a:p>
                      <a:pPr>
                        <a:buNone/>
                      </a:pPr>
                      <a:r>
                        <a:rPr lang="en-US" altLang="zh-CN" sz="2400" b="1"/>
                        <a:t>strcpy(toStr, fromStr)</a:t>
                      </a:r>
                    </a:p>
                  </a:txBody>
                  <a:tcPr/>
                </a:tc>
                <a:extLst>
                  <a:ext uri="{0D108BD9-81ED-4DB2-BD59-A6C34878D82A}">
                    <a16:rowId xmlns:a16="http://schemas.microsoft.com/office/drawing/2014/main" val="10001"/>
                  </a:ext>
                </a:extLst>
              </a:tr>
              <a:tr h="539115">
                <a:tc>
                  <a:txBody>
                    <a:bodyPr/>
                    <a:lstStyle/>
                    <a:p>
                      <a:pPr>
                        <a:buNone/>
                      </a:pPr>
                      <a:r>
                        <a:rPr lang="zh-CN" altLang="en-US" sz="2800" b="1"/>
                        <a:t>输出</a:t>
                      </a:r>
                    </a:p>
                  </a:txBody>
                  <a:tcPr/>
                </a:tc>
                <a:tc>
                  <a:txBody>
                    <a:bodyPr/>
                    <a:lstStyle/>
                    <a:p>
                      <a:pPr>
                        <a:buNone/>
                      </a:pPr>
                      <a:r>
                        <a:rPr lang="en-US" altLang="zh-CN" sz="2800" b="1"/>
                        <a:t>printf(“%s”, str);</a:t>
                      </a:r>
                    </a:p>
                  </a:txBody>
                  <a:tcPr/>
                </a:tc>
                <a:tc>
                  <a:txBody>
                    <a:bodyPr/>
                    <a:lstStyle/>
                    <a:p>
                      <a:pPr>
                        <a:buNone/>
                      </a:pPr>
                      <a:r>
                        <a:rPr lang="zh-CN" altLang="en-US" sz="2800" b="1"/>
                        <a:t>字符串的比较</a:t>
                      </a:r>
                    </a:p>
                  </a:txBody>
                  <a:tcPr/>
                </a:tc>
                <a:tc>
                  <a:txBody>
                    <a:bodyPr/>
                    <a:lstStyle/>
                    <a:p>
                      <a:pPr>
                        <a:buNone/>
                      </a:pPr>
                      <a:r>
                        <a:rPr lang="en-US" altLang="zh-CN" sz="2400" b="1"/>
                        <a:t>strcmp(str1, str2) / strncmp(str1, str2, n)</a:t>
                      </a:r>
                    </a:p>
                  </a:txBody>
                  <a:tcPr/>
                </a:tc>
                <a:extLst>
                  <a:ext uri="{0D108BD9-81ED-4DB2-BD59-A6C34878D82A}">
                    <a16:rowId xmlns:a16="http://schemas.microsoft.com/office/drawing/2014/main" val="10002"/>
                  </a:ext>
                </a:extLst>
              </a:tr>
              <a:tr h="544195">
                <a:tc>
                  <a:txBody>
                    <a:bodyPr/>
                    <a:lstStyle/>
                    <a:p>
                      <a:pPr>
                        <a:buNone/>
                      </a:pPr>
                      <a:r>
                        <a:rPr lang="zh-CN" altLang="en-US" sz="2800" b="1"/>
                        <a:t>整行输入</a:t>
                      </a:r>
                    </a:p>
                  </a:txBody>
                  <a:tcPr/>
                </a:tc>
                <a:tc>
                  <a:txBody>
                    <a:bodyPr/>
                    <a:lstStyle/>
                    <a:p>
                      <a:pPr>
                        <a:buNone/>
                      </a:pPr>
                      <a:r>
                        <a:rPr lang="en-US" altLang="zh-CN" sz="2800" b="1"/>
                        <a:t>gets(str);</a:t>
                      </a:r>
                    </a:p>
                  </a:txBody>
                  <a:tcPr/>
                </a:tc>
                <a:tc>
                  <a:txBody>
                    <a:bodyPr/>
                    <a:lstStyle/>
                    <a:p>
                      <a:pPr>
                        <a:buNone/>
                      </a:pPr>
                      <a:r>
                        <a:rPr lang="zh-CN" altLang="en-US" sz="2800" b="1"/>
                        <a:t>转换为小写</a:t>
                      </a:r>
                    </a:p>
                  </a:txBody>
                  <a:tcPr/>
                </a:tc>
                <a:tc>
                  <a:txBody>
                    <a:bodyPr/>
                    <a:lstStyle/>
                    <a:p>
                      <a:pPr>
                        <a:buNone/>
                      </a:pPr>
                      <a:r>
                        <a:rPr lang="en-US" altLang="zh-CN" sz="2800" b="1"/>
                        <a:t>strlwr(str)</a:t>
                      </a:r>
                    </a:p>
                  </a:txBody>
                  <a:tcPr/>
                </a:tc>
                <a:extLst>
                  <a:ext uri="{0D108BD9-81ED-4DB2-BD59-A6C34878D82A}">
                    <a16:rowId xmlns:a16="http://schemas.microsoft.com/office/drawing/2014/main" val="10003"/>
                  </a:ext>
                </a:extLst>
              </a:tr>
              <a:tr h="544830">
                <a:tc>
                  <a:txBody>
                    <a:bodyPr/>
                    <a:lstStyle/>
                    <a:p>
                      <a:pPr>
                        <a:buNone/>
                      </a:pPr>
                      <a:r>
                        <a:rPr lang="zh-CN" altLang="en-US" sz="2800" b="1"/>
                        <a:t>整行输出</a:t>
                      </a:r>
                    </a:p>
                  </a:txBody>
                  <a:tcPr/>
                </a:tc>
                <a:tc>
                  <a:txBody>
                    <a:bodyPr/>
                    <a:lstStyle/>
                    <a:p>
                      <a:pPr>
                        <a:buNone/>
                      </a:pPr>
                      <a:r>
                        <a:rPr lang="en-US" altLang="zh-CN" sz="2800" b="1"/>
                        <a:t>puts(str);</a:t>
                      </a:r>
                    </a:p>
                  </a:txBody>
                  <a:tcPr/>
                </a:tc>
                <a:tc>
                  <a:txBody>
                    <a:bodyPr/>
                    <a:lstStyle/>
                    <a:p>
                      <a:pPr>
                        <a:buNone/>
                      </a:pPr>
                      <a:r>
                        <a:rPr lang="zh-CN" altLang="en-US" sz="2800" b="1"/>
                        <a:t>转换为大写</a:t>
                      </a:r>
                    </a:p>
                  </a:txBody>
                  <a:tcPr/>
                </a:tc>
                <a:tc>
                  <a:txBody>
                    <a:bodyPr/>
                    <a:lstStyle/>
                    <a:p>
                      <a:pPr>
                        <a:buNone/>
                      </a:pPr>
                      <a:r>
                        <a:rPr lang="en-US" altLang="zh-CN" sz="2800" b="1"/>
                        <a:t>strupr(str)</a:t>
                      </a:r>
                    </a:p>
                  </a:txBody>
                  <a:tcPr/>
                </a:tc>
                <a:extLst>
                  <a:ext uri="{0D108BD9-81ED-4DB2-BD59-A6C34878D82A}">
                    <a16:rowId xmlns:a16="http://schemas.microsoft.com/office/drawing/2014/main" val="10004"/>
                  </a:ext>
                </a:extLst>
              </a:tr>
              <a:tr h="597535">
                <a:tc>
                  <a:txBody>
                    <a:bodyPr/>
                    <a:lstStyle/>
                    <a:p>
                      <a:pPr>
                        <a:buNone/>
                      </a:pPr>
                      <a:r>
                        <a:rPr lang="zh-CN" altLang="en-US" sz="2800" b="1"/>
                        <a:t>获取</a:t>
                      </a:r>
                      <a:r>
                        <a:rPr lang="en-US" altLang="zh-CN" sz="2800" b="1"/>
                        <a:t>/</a:t>
                      </a:r>
                      <a:r>
                        <a:rPr lang="zh-CN" altLang="en-US" sz="2800" b="1"/>
                        <a:t>操作第</a:t>
                      </a:r>
                      <a:r>
                        <a:rPr lang="en-US" altLang="zh-CN" sz="2800" b="1"/>
                        <a:t>i</a:t>
                      </a:r>
                      <a:r>
                        <a:rPr lang="zh-CN" altLang="en-US" sz="2800" b="1"/>
                        <a:t>个字符</a:t>
                      </a:r>
                    </a:p>
                  </a:txBody>
                  <a:tcPr/>
                </a:tc>
                <a:tc>
                  <a:txBody>
                    <a:bodyPr/>
                    <a:lstStyle/>
                    <a:p>
                      <a:pPr>
                        <a:buNone/>
                      </a:pPr>
                      <a:r>
                        <a:rPr lang="en-US" altLang="zh-CN" sz="2800" b="1"/>
                        <a:t>str[i]</a:t>
                      </a:r>
                    </a:p>
                  </a:txBody>
                  <a:tcPr/>
                </a:tc>
                <a:tc>
                  <a:txBody>
                    <a:bodyPr/>
                    <a:lstStyle/>
                    <a:p>
                      <a:pPr>
                        <a:buNone/>
                      </a:pPr>
                      <a:r>
                        <a:rPr lang="zh-CN" altLang="en-US" sz="2800" b="1"/>
                        <a:t>字符检索</a:t>
                      </a:r>
                    </a:p>
                  </a:txBody>
                  <a:tcPr/>
                </a:tc>
                <a:tc>
                  <a:txBody>
                    <a:bodyPr/>
                    <a:lstStyle/>
                    <a:p>
                      <a:pPr>
                        <a:buNone/>
                      </a:pPr>
                      <a:r>
                        <a:rPr lang="en-US" altLang="zh-CN" sz="2800" b="1"/>
                        <a:t>strchr(str, c)</a:t>
                      </a:r>
                    </a:p>
                  </a:txBody>
                  <a:tcPr/>
                </a:tc>
                <a:extLst>
                  <a:ext uri="{0D108BD9-81ED-4DB2-BD59-A6C34878D82A}">
                    <a16:rowId xmlns:a16="http://schemas.microsoft.com/office/drawing/2014/main" val="10005"/>
                  </a:ext>
                </a:extLst>
              </a:tr>
              <a:tr h="544195">
                <a:tc>
                  <a:txBody>
                    <a:bodyPr/>
                    <a:lstStyle/>
                    <a:p>
                      <a:pPr>
                        <a:buNone/>
                      </a:pPr>
                      <a:r>
                        <a:rPr lang="zh-CN" altLang="en-US" sz="2800" b="1"/>
                        <a:t>求字符串</a:t>
                      </a:r>
                      <a:r>
                        <a:rPr lang="en-US" altLang="zh-CN" sz="2800" b="1"/>
                        <a:t>str</a:t>
                      </a:r>
                      <a:r>
                        <a:rPr lang="zh-CN" altLang="en-US" sz="2800" b="1"/>
                        <a:t>长度</a:t>
                      </a:r>
                    </a:p>
                  </a:txBody>
                  <a:tcPr/>
                </a:tc>
                <a:tc>
                  <a:txBody>
                    <a:bodyPr/>
                    <a:lstStyle/>
                    <a:p>
                      <a:pPr>
                        <a:buNone/>
                      </a:pPr>
                      <a:r>
                        <a:rPr lang="en-US" altLang="zh-CN" sz="2800" b="1"/>
                        <a:t>strlen(str)</a:t>
                      </a:r>
                    </a:p>
                  </a:txBody>
                  <a:tcPr/>
                </a:tc>
                <a:tc>
                  <a:txBody>
                    <a:bodyPr/>
                    <a:lstStyle/>
                    <a:p>
                      <a:pPr>
                        <a:buNone/>
                      </a:pPr>
                      <a:r>
                        <a:rPr lang="zh-CN" altLang="en-US" sz="2800" b="1"/>
                        <a:t>字符串检索</a:t>
                      </a:r>
                    </a:p>
                  </a:txBody>
                  <a:tcPr/>
                </a:tc>
                <a:tc>
                  <a:txBody>
                    <a:bodyPr/>
                    <a:lstStyle/>
                    <a:p>
                      <a:pPr>
                        <a:buNone/>
                      </a:pPr>
                      <a:r>
                        <a:rPr lang="zh-CN" altLang="en-US" sz="2800" b="1"/>
                        <a:t>strstr(str1, str2)</a:t>
                      </a:r>
                    </a:p>
                  </a:txBody>
                  <a:tcPr/>
                </a:tc>
                <a:extLst>
                  <a:ext uri="{0D108BD9-81ED-4DB2-BD59-A6C34878D82A}">
                    <a16:rowId xmlns:a16="http://schemas.microsoft.com/office/drawing/2014/main" val="10006"/>
                  </a:ext>
                </a:extLst>
              </a:tr>
              <a:tr h="544830">
                <a:tc>
                  <a:txBody>
                    <a:bodyPr/>
                    <a:lstStyle/>
                    <a:p>
                      <a:pPr>
                        <a:buNone/>
                      </a:pPr>
                      <a:r>
                        <a:rPr lang="zh-CN" altLang="en-US" sz="2800" b="1"/>
                        <a:t>字符串的连接</a:t>
                      </a:r>
                    </a:p>
                  </a:txBody>
                  <a:tcPr/>
                </a:tc>
                <a:tc>
                  <a:txBody>
                    <a:bodyPr/>
                    <a:lstStyle/>
                    <a:p>
                      <a:pPr>
                        <a:buNone/>
                      </a:pPr>
                      <a:r>
                        <a:rPr lang="zh-CN" altLang="en-US" sz="2000" b="1"/>
                        <a:t>strcat(toStr, fromStr)</a:t>
                      </a:r>
                      <a:r>
                        <a:rPr lang="en-US" altLang="zh-CN" sz="2000" b="1"/>
                        <a:t> / strncat(toStr, fromStr, n)</a:t>
                      </a:r>
                    </a:p>
                  </a:txBody>
                  <a:tcPr/>
                </a:tc>
                <a:tc>
                  <a:txBody>
                    <a:bodyPr/>
                    <a:lstStyle/>
                    <a:p>
                      <a:pPr>
                        <a:buNone/>
                      </a:pPr>
                      <a:r>
                        <a:rPr lang="zh-CN" altLang="en-US" sz="2800" b="1"/>
                        <a:t>字符串结束标志</a:t>
                      </a:r>
                    </a:p>
                  </a:txBody>
                  <a:tcPr/>
                </a:tc>
                <a:tc>
                  <a:txBody>
                    <a:bodyPr/>
                    <a:lstStyle/>
                    <a:p>
                      <a:pPr>
                        <a:buNone/>
                      </a:pPr>
                      <a:r>
                        <a:rPr lang="en-US" altLang="zh-CN" sz="2800" b="1"/>
                        <a:t>‘\0’(ASCII</a:t>
                      </a:r>
                      <a:r>
                        <a:rPr lang="zh-CN" altLang="en-US" sz="2800" b="1"/>
                        <a:t>码为</a:t>
                      </a:r>
                      <a:r>
                        <a:rPr lang="en-US" altLang="zh-CN" sz="2800" b="1"/>
                        <a:t>0</a:t>
                      </a:r>
                      <a:r>
                        <a:rPr lang="zh-CN" altLang="en-US" sz="2800" b="1"/>
                        <a:t>的字符</a:t>
                      </a:r>
                      <a:r>
                        <a:rPr lang="en-US" altLang="zh-CN" sz="2800" b="1"/>
                        <a:t>)</a:t>
                      </a:r>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01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字符串概述</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字符串的基本概念</a:t>
            </a:r>
          </a:p>
        </p:txBody>
      </p:sp>
      <p:sp>
        <p:nvSpPr>
          <p:cNvPr id="56" name="学论网-www.xuelun.me"/>
          <p:cNvSpPr txBox="1"/>
          <p:nvPr/>
        </p:nvSpPr>
        <p:spPr>
          <a:xfrm>
            <a:off x="374015" y="1731010"/>
            <a:ext cx="11351260" cy="7755890"/>
          </a:xfrm>
          <a:prstGeom prst="rect">
            <a:avLst/>
          </a:prstGeom>
          <a:noFill/>
          <a:ln>
            <a:noFill/>
          </a:ln>
        </p:spPr>
        <p:txBody>
          <a:bodyPr wrap="square" lIns="0" tIns="0" rIns="0" bIns="0" rtlCol="0">
            <a:spAutoFit/>
          </a:bodyPr>
          <a:lstStyle/>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字符是组成字符串的基本单元。</a:t>
            </a:r>
          </a:p>
          <a:p>
            <a:pPr algn="l">
              <a:lnSpc>
                <a:spcPct val="150000"/>
              </a:lnSpc>
            </a:pP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例如，</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“Hello World.”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中包含的字符依次为</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‘H’</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‘e’</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‘l’</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‘l’</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‘o’</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 ’</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‘W’</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‘o’</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‘r’</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‘l’</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其中，</a:t>
            </a:r>
            <a:r>
              <a:rPr lang="en-US" altLang="zh-CN" sz="2800" b="1">
                <a:latin typeface="黑体" panose="02010609060101010101" charset="-122"/>
                <a:ea typeface="黑体" panose="02010609060101010101" charset="-122"/>
                <a:cs typeface="黑体" panose="02010609060101010101" charset="-122"/>
                <a:sym typeface="+mn-ea"/>
              </a:rPr>
              <a:t>“Hello World.”</a:t>
            </a:r>
            <a:r>
              <a:rPr lang="zh-CN" altLang="en-US" sz="2800" b="1">
                <a:latin typeface="黑体" panose="02010609060101010101" charset="-122"/>
                <a:ea typeface="黑体" panose="02010609060101010101" charset="-122"/>
                <a:cs typeface="黑体" panose="02010609060101010101" charset="-122"/>
                <a:sym typeface="+mn-ea"/>
              </a:rPr>
              <a:t>的</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第一个字符是H ，第六个字符是空格，最后一个字符是英文句号 。</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2" end="2"/>
                                            </p:txEl>
                                          </p:spTgt>
                                        </p:tgtEl>
                                        <p:attrNameLst>
                                          <p:attrName>style.visibility</p:attrName>
                                        </p:attrNameLst>
                                      </p:cBhvr>
                                      <p:to>
                                        <p:strVal val="visible"/>
                                      </p:to>
                                    </p:set>
                                    <p:animEffect transition="in" filter="dissolve">
                                      <p:cBhvr>
                                        <p:cTn id="25" dur="500"/>
                                        <p:tgtEl>
                                          <p:spTgt spid="5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4" end="4"/>
                                            </p:txEl>
                                          </p:spTgt>
                                        </p:tgtEl>
                                        <p:attrNameLst>
                                          <p:attrName>style.visibility</p:attrName>
                                        </p:attrNameLst>
                                      </p:cBhvr>
                                      <p:to>
                                        <p:strVal val="visible"/>
                                      </p:to>
                                    </p:set>
                                    <p:animEffect transition="in" filter="dissolve">
                                      <p:cBhvr>
                                        <p:cTn id="30"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01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字符串概述</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字符串的基本概念</a:t>
            </a:r>
          </a:p>
        </p:txBody>
      </p:sp>
      <mc:AlternateContent xmlns:mc="http://schemas.openxmlformats.org/markup-compatibility/2006" xmlns:a14="http://schemas.microsoft.com/office/drawing/2010/main">
        <mc:Choice Requires="a14">
          <p:sp>
            <p:nvSpPr>
              <p:cNvPr id="56" name="学论网-www.xuelun.me"/>
              <p:cNvSpPr txBox="1"/>
              <p:nvPr/>
            </p:nvSpPr>
            <p:spPr>
              <a:xfrm>
                <a:off x="374015" y="1731010"/>
                <a:ext cx="11351260" cy="6881495"/>
              </a:xfrm>
              <a:prstGeom prst="rect">
                <a:avLst/>
              </a:prstGeom>
              <a:noFill/>
              <a:ln>
                <a:noFill/>
              </a:ln>
            </p:spPr>
            <p:txBody>
              <a:bodyPr wrap="square" lIns="0" tIns="0" rIns="0" bIns="0" rtlCol="0">
                <a:spAutoFit/>
              </a:bodyPr>
              <a:lstStyle/>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子串：由某个字符串中连续的一段字符组成的字符串。</a:t>
                </a:r>
              </a:p>
              <a:p>
                <a:pPr algn="l">
                  <a:lnSpc>
                    <a:spcPct val="150000"/>
                  </a:lnSpc>
                </a:pP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例如</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的所有子串为Ø,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“b”</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“c”</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“bc”</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“abc”</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“bcd”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p>
              <a:p>
                <a:pPr algn="l">
                  <a:lnSpc>
                    <a:spcPct val="150000"/>
                  </a:lnSpc>
                </a:pP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长度为</a:t>
                </a:r>
                <a14:m>
                  <m:oMath xmlns:m="http://schemas.openxmlformats.org/officeDocument/2006/math">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𝒏</m:t>
                    </m:r>
                  </m:oMath>
                </a14:m>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的字符串共有</a:t>
                </a:r>
                <a14:m>
                  <m:oMath xmlns:m="http://schemas.openxmlformats.org/officeDocument/2006/math">
                    <m:d>
                      <m:dPr>
                        <m:ctrlPr>
                          <a:rPr lang="en-US" altLang="zh-CN" sz="2800" b="1" i="1">
                            <a:solidFill>
                              <a:schemeClr val="tx1"/>
                            </a:solidFill>
                            <a:latin typeface="Cambria Math" panose="02040503050406030204" pitchFamily="18" charset="0"/>
                            <a:ea typeface="黑体" panose="02010609060101010101" charset="-122"/>
                            <a:cs typeface="Cambria Math" panose="02040503050406030204" charset="0"/>
                            <a:sym typeface="+mn-ea"/>
                          </a:rPr>
                        </m:ctrlPr>
                      </m:dPr>
                      <m:e>
                        <m:m>
                          <m:mPr>
                            <m:mcs>
                              <m:mc>
                                <m:mcPr>
                                  <m:count m:val="1"/>
                                  <m:mcJc m:val="center"/>
                                </m:mcPr>
                              </m:mc>
                            </m:mcs>
                            <m:ctrlPr>
                              <a:rPr lang="en-US" altLang="zh-CN" sz="2800" b="1" i="1">
                                <a:solidFill>
                                  <a:schemeClr val="tx1"/>
                                </a:solidFill>
                                <a:latin typeface="Cambria Math" panose="02040503050406030204" pitchFamily="18" charset="0"/>
                                <a:ea typeface="黑体" panose="02010609060101010101" charset="-122"/>
                                <a:cs typeface="Cambria Math" panose="02040503050406030204" charset="0"/>
                                <a:sym typeface="+mn-ea"/>
                              </a:rPr>
                            </m:ctrlPr>
                          </m:mPr>
                          <m:mr>
                            <m:e>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𝒏</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𝟏</m:t>
                              </m:r>
                            </m:e>
                          </m:mr>
                          <m:mr>
                            <m:e>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𝟐</m:t>
                              </m:r>
                            </m:e>
                          </m:mr>
                        </m:m>
                      </m:e>
                    </m:d>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𝟏</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𝑶</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m:t>
                    </m:r>
                    <m:sSup>
                      <m:sSupPr>
                        <m:ctrlPr>
                          <a:rPr lang="en-US" altLang="zh-CN" sz="2800" b="1" i="1">
                            <a:solidFill>
                              <a:schemeClr val="tx1"/>
                            </a:solidFill>
                            <a:latin typeface="Cambria Math" panose="02040503050406030204" pitchFamily="18" charset="0"/>
                            <a:ea typeface="黑体" panose="02010609060101010101" charset="-122"/>
                            <a:cs typeface="Cambria Math" panose="02040503050406030204" charset="0"/>
                            <a:sym typeface="+mn-ea"/>
                          </a:rPr>
                        </m:ctrlPr>
                      </m:sSupPr>
                      <m:e>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𝒏</m:t>
                        </m:r>
                      </m:e>
                      <m:sup>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𝟐</m:t>
                        </m:r>
                      </m:sup>
                    </m:sSup>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m:t>
                    </m:r>
                  </m:oMath>
                </a14:m>
                <a:r>
                  <a:rPr lang="zh-CN" altLang="en-US" sz="2800" b="1">
                    <a:latin typeface="Cambria Math" panose="02040503050406030204" charset="0"/>
                    <a:ea typeface="黑体" panose="02010609060101010101" charset="-122"/>
                    <a:cs typeface="Cambria Math" panose="02040503050406030204" charset="0"/>
                    <a:sym typeface="+mn-ea"/>
                  </a:rPr>
                  <a:t>个子串。</a:t>
                </a: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mc:Choice>
        <mc:Fallback xmlns="">
          <p:sp>
            <p:nvSpPr>
              <p:cNvPr id="56" name="学论网-www.xuelun.me"/>
              <p:cNvSpPr txBox="1">
                <a:spLocks noRot="1" noChangeAspect="1" noMove="1" noResize="1" noEditPoints="1" noAdjustHandles="1" noChangeArrowheads="1" noChangeShapeType="1" noTextEdit="1"/>
              </p:cNvSpPr>
              <p:nvPr/>
            </p:nvSpPr>
            <p:spPr>
              <a:xfrm>
                <a:off x="374015" y="1731010"/>
                <a:ext cx="11351260" cy="6881495"/>
              </a:xfrm>
              <a:prstGeom prst="rect">
                <a:avLst/>
              </a:prstGeom>
              <a:blipFill rotWithShape="1">
                <a:blip r:embed="rId3"/>
                <a:stretch>
                  <a:fillRect/>
                </a:stretch>
              </a:blipFill>
              <a:ln>
                <a:noFill/>
              </a:ln>
            </p:spPr>
            <p:txBody>
              <a:bodyPr/>
              <a:lstStyle/>
              <a:p>
                <a:r>
                  <a:rPr lang="zh-CN" altLang="en-US">
                    <a:noFill/>
                  </a:rPr>
                  <a:t> </a:t>
                </a:r>
              </a:p>
            </p:txBody>
          </p:sp>
        </mc:Fallback>
      </mc:AlternateContent>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2" end="2"/>
                                            </p:txEl>
                                          </p:spTgt>
                                        </p:tgtEl>
                                        <p:attrNameLst>
                                          <p:attrName>style.visibility</p:attrName>
                                        </p:attrNameLst>
                                      </p:cBhvr>
                                      <p:to>
                                        <p:strVal val="visible"/>
                                      </p:to>
                                    </p:set>
                                    <p:animEffect transition="in" filter="dissolve">
                                      <p:cBhvr>
                                        <p:cTn id="25" dur="500"/>
                                        <p:tgtEl>
                                          <p:spTgt spid="5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4" end="4"/>
                                            </p:txEl>
                                          </p:spTgt>
                                        </p:tgtEl>
                                        <p:attrNameLst>
                                          <p:attrName>style.visibility</p:attrName>
                                        </p:attrNameLst>
                                      </p:cBhvr>
                                      <p:to>
                                        <p:strVal val="visible"/>
                                      </p:to>
                                    </p:set>
                                    <p:animEffect transition="in" filter="dissolve">
                                      <p:cBhvr>
                                        <p:cTn id="30"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01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字符串概述</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字符串的基本概念</a:t>
            </a:r>
          </a:p>
        </p:txBody>
      </p:sp>
      <mc:AlternateContent xmlns:mc="http://schemas.openxmlformats.org/markup-compatibility/2006" xmlns:a14="http://schemas.microsoft.com/office/drawing/2010/main">
        <mc:Choice Requires="a14">
          <p:sp>
            <p:nvSpPr>
              <p:cNvPr id="56" name="学论网-www.xuelun.me"/>
              <p:cNvSpPr txBox="1"/>
              <p:nvPr/>
            </p:nvSpPr>
            <p:spPr>
              <a:xfrm>
                <a:off x="374015" y="1731010"/>
                <a:ext cx="11351260" cy="5170805"/>
              </a:xfrm>
              <a:prstGeom prst="rect">
                <a:avLst/>
              </a:prstGeom>
              <a:noFill/>
              <a:ln>
                <a:noFill/>
              </a:ln>
            </p:spPr>
            <p:txBody>
              <a:bodyPr wrap="square" lIns="0" tIns="0" rIns="0" bIns="0" rtlCol="0">
                <a:spAutoFit/>
              </a:bodyPr>
              <a:lstStyle/>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前缀：某个字符串开头的一段子串。</a:t>
                </a:r>
              </a:p>
              <a:p>
                <a:pPr algn="l">
                  <a:lnSpc>
                    <a:spcPct val="150000"/>
                  </a:lnSpc>
                </a:pP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例如</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的所有前缀为Ø,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“abc”</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长度为</a:t>
                </a:r>
                <a14:m>
                  <m:oMath xmlns:m="http://schemas.openxmlformats.org/officeDocument/2006/math">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𝒏</m:t>
                    </m:r>
                  </m:oMath>
                </a14:m>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的字符串共有</a:t>
                </a:r>
                <a14:m>
                  <m:oMath xmlns:m="http://schemas.openxmlformats.org/officeDocument/2006/math">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𝒏</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𝟏</m:t>
                    </m:r>
                  </m:oMath>
                </a14:m>
                <a:r>
                  <a:rPr lang="zh-CN" altLang="en-US" sz="2800" b="1">
                    <a:solidFill>
                      <a:schemeClr val="tx1"/>
                    </a:solidFill>
                    <a:latin typeface="Cambria Math" panose="02040503050406030204" charset="0"/>
                    <a:ea typeface="黑体" panose="02010609060101010101" charset="-122"/>
                    <a:cs typeface="Cambria Math" panose="02040503050406030204" charset="0"/>
                    <a:sym typeface="+mn-ea"/>
                  </a:rPr>
                  <a:t>个前缀。</a:t>
                </a: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mc:Choice>
        <mc:Fallback xmlns="">
          <p:sp>
            <p:nvSpPr>
              <p:cNvPr id="56" name="学论网-www.xuelun.me"/>
              <p:cNvSpPr txBox="1">
                <a:spLocks noRot="1" noChangeAspect="1" noMove="1" noResize="1" noEditPoints="1" noAdjustHandles="1" noChangeArrowheads="1" noChangeShapeType="1" noTextEdit="1"/>
              </p:cNvSpPr>
              <p:nvPr/>
            </p:nvSpPr>
            <p:spPr>
              <a:xfrm>
                <a:off x="374015" y="1731010"/>
                <a:ext cx="11351260" cy="5170805"/>
              </a:xfrm>
              <a:prstGeom prst="rect">
                <a:avLst/>
              </a:prstGeom>
              <a:blipFill rotWithShape="1">
                <a:blip r:embed="rId3"/>
                <a:stretch>
                  <a:fillRect/>
                </a:stretch>
              </a:blipFill>
              <a:ln>
                <a:noFill/>
              </a:ln>
            </p:spPr>
            <p:txBody>
              <a:bodyPr/>
              <a:lstStyle/>
              <a:p>
                <a:r>
                  <a:rPr lang="zh-CN" altLang="en-US">
                    <a:noFill/>
                  </a:rPr>
                  <a:t> </a:t>
                </a:r>
              </a:p>
            </p:txBody>
          </p:sp>
        </mc:Fallback>
      </mc:AlternateContent>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2" end="2"/>
                                            </p:txEl>
                                          </p:spTgt>
                                        </p:tgtEl>
                                        <p:attrNameLst>
                                          <p:attrName>style.visibility</p:attrName>
                                        </p:attrNameLst>
                                      </p:cBhvr>
                                      <p:to>
                                        <p:strVal val="visible"/>
                                      </p:to>
                                    </p:set>
                                    <p:animEffect transition="in" filter="dissolve">
                                      <p:cBhvr>
                                        <p:cTn id="25" dur="500"/>
                                        <p:tgtEl>
                                          <p:spTgt spid="5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4" end="4"/>
                                            </p:txEl>
                                          </p:spTgt>
                                        </p:tgtEl>
                                        <p:attrNameLst>
                                          <p:attrName>style.visibility</p:attrName>
                                        </p:attrNameLst>
                                      </p:cBhvr>
                                      <p:to>
                                        <p:strVal val="visible"/>
                                      </p:to>
                                    </p:set>
                                    <p:animEffect transition="in" filter="dissolve">
                                      <p:cBhvr>
                                        <p:cTn id="30"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01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字符串概述</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字符串的基本概念</a:t>
            </a:r>
          </a:p>
        </p:txBody>
      </p:sp>
      <mc:AlternateContent xmlns:mc="http://schemas.openxmlformats.org/markup-compatibility/2006" xmlns:a14="http://schemas.microsoft.com/office/drawing/2010/main">
        <mc:Choice Requires="a14">
          <p:sp>
            <p:nvSpPr>
              <p:cNvPr id="56" name="学论网-www.xuelun.me"/>
              <p:cNvSpPr txBox="1"/>
              <p:nvPr/>
            </p:nvSpPr>
            <p:spPr>
              <a:xfrm>
                <a:off x="374015" y="1731010"/>
                <a:ext cx="11351260" cy="5170805"/>
              </a:xfrm>
              <a:prstGeom prst="rect">
                <a:avLst/>
              </a:prstGeom>
              <a:noFill/>
              <a:ln>
                <a:noFill/>
              </a:ln>
            </p:spPr>
            <p:txBody>
              <a:bodyPr wrap="square" lIns="0" tIns="0" rIns="0" bIns="0" rtlCol="0">
                <a:spAutoFit/>
              </a:bodyPr>
              <a:lstStyle/>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后缀：某个字符串末尾的一段子串。</a:t>
                </a:r>
              </a:p>
              <a:p>
                <a:pPr algn="l">
                  <a:lnSpc>
                    <a:spcPct val="150000"/>
                  </a:lnSpc>
                </a:pP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例如</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的所有后缀为Ø,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“bcd”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“abcd”</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长度为</a:t>
                </a:r>
                <a14:m>
                  <m:oMath xmlns:m="http://schemas.openxmlformats.org/officeDocument/2006/math">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𝒏</m:t>
                    </m:r>
                  </m:oMath>
                </a14:m>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的字符串共有</a:t>
                </a:r>
                <a14:m>
                  <m:oMath xmlns:m="http://schemas.openxmlformats.org/officeDocument/2006/math">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𝒏</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m:t>
                    </m:r>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𝟏</m:t>
                    </m:r>
                  </m:oMath>
                </a14:m>
                <a:r>
                  <a:rPr lang="zh-CN" altLang="en-US" sz="2800" b="1">
                    <a:solidFill>
                      <a:schemeClr val="tx1"/>
                    </a:solidFill>
                    <a:latin typeface="Cambria Math" panose="02040503050406030204" charset="0"/>
                    <a:ea typeface="黑体" panose="02010609060101010101" charset="-122"/>
                    <a:cs typeface="Cambria Math" panose="02040503050406030204" charset="0"/>
                    <a:sym typeface="+mn-ea"/>
                  </a:rPr>
                  <a:t>个后缀。</a:t>
                </a:r>
                <a:endParaRPr lang="zh-CN" altLang="en-US" sz="2800" b="1">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mc:Choice>
        <mc:Fallback xmlns="">
          <p:sp>
            <p:nvSpPr>
              <p:cNvPr id="56" name="学论网-www.xuelun.me"/>
              <p:cNvSpPr txBox="1">
                <a:spLocks noRot="1" noChangeAspect="1" noMove="1" noResize="1" noEditPoints="1" noAdjustHandles="1" noChangeArrowheads="1" noChangeShapeType="1" noTextEdit="1"/>
              </p:cNvSpPr>
              <p:nvPr/>
            </p:nvSpPr>
            <p:spPr>
              <a:xfrm>
                <a:off x="374015" y="1731010"/>
                <a:ext cx="11351260" cy="5170805"/>
              </a:xfrm>
              <a:prstGeom prst="rect">
                <a:avLst/>
              </a:prstGeom>
              <a:blipFill rotWithShape="1">
                <a:blip r:embed="rId3"/>
                <a:stretch>
                  <a:fillRect/>
                </a:stretch>
              </a:blipFill>
              <a:ln>
                <a:noFill/>
              </a:ln>
            </p:spPr>
            <p:txBody>
              <a:bodyPr/>
              <a:lstStyle/>
              <a:p>
                <a:r>
                  <a:rPr lang="zh-CN" altLang="en-US">
                    <a:noFill/>
                  </a:rPr>
                  <a:t> </a:t>
                </a:r>
              </a:p>
            </p:txBody>
          </p:sp>
        </mc:Fallback>
      </mc:AlternateContent>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2" end="2"/>
                                            </p:txEl>
                                          </p:spTgt>
                                        </p:tgtEl>
                                        <p:attrNameLst>
                                          <p:attrName>style.visibility</p:attrName>
                                        </p:attrNameLst>
                                      </p:cBhvr>
                                      <p:to>
                                        <p:strVal val="visible"/>
                                      </p:to>
                                    </p:set>
                                    <p:animEffect transition="in" filter="dissolve">
                                      <p:cBhvr>
                                        <p:cTn id="25" dur="500"/>
                                        <p:tgtEl>
                                          <p:spTgt spid="5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4" end="4"/>
                                            </p:txEl>
                                          </p:spTgt>
                                        </p:tgtEl>
                                        <p:attrNameLst>
                                          <p:attrName>style.visibility</p:attrName>
                                        </p:attrNameLst>
                                      </p:cBhvr>
                                      <p:to>
                                        <p:strVal val="visible"/>
                                      </p:to>
                                    </p:set>
                                    <p:animEffect transition="in" filter="dissolve">
                                      <p:cBhvr>
                                        <p:cTn id="30"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01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字符串概述</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字符串的基本概念</a:t>
            </a:r>
          </a:p>
        </p:txBody>
      </p:sp>
      <mc:AlternateContent xmlns:mc="http://schemas.openxmlformats.org/markup-compatibility/2006">
        <mc:Choice xmlns:a14="http://schemas.microsoft.com/office/drawing/2010/main" Requires="a14">
          <p:sp>
            <p:nvSpPr>
              <p:cNvPr id="56" name="学论网-www.xuelun.me"/>
              <p:cNvSpPr txBox="1"/>
              <p:nvPr/>
            </p:nvSpPr>
            <p:spPr>
              <a:xfrm>
                <a:off x="374015" y="1731010"/>
                <a:ext cx="11351260" cy="6463030"/>
              </a:xfrm>
              <a:prstGeom prst="rect">
                <a:avLst/>
              </a:prstGeom>
              <a:noFill/>
              <a:ln>
                <a:noFill/>
              </a:ln>
            </p:spPr>
            <p:txBody>
              <a:bodyPr wrap="square" lIns="0" tIns="0" rIns="0" bIns="0" rtlCol="0">
                <a:spAutoFit/>
              </a:bodyPr>
              <a:lstStyle/>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子序列：字符串当中由左到右挑取字符所构成的字符串。</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例如</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t>
                </a:r>
                <a:r>
                  <a:rPr lang="en-US" altLang="zh-CN" sz="2800" b="1" dirty="0" err="1">
                    <a:solidFill>
                      <a:schemeClr val="tx1"/>
                    </a:solidFill>
                    <a:latin typeface="黑体" panose="02010609060101010101" charset="-122"/>
                    <a:ea typeface="黑体" panose="02010609060101010101" charset="-122"/>
                    <a:cs typeface="黑体" panose="02010609060101010101" charset="-122"/>
                    <a:sym typeface="+mn-ea"/>
                  </a:rPr>
                  <a:t>abcd</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的</a:t>
                </a:r>
                <a:r>
                  <a:rPr lang="zh-CN" altLang="en-US" sz="2800" b="1" smtClean="0">
                    <a:solidFill>
                      <a:schemeClr val="tx1"/>
                    </a:solidFill>
                    <a:latin typeface="黑体" panose="02010609060101010101" charset="-122"/>
                    <a:ea typeface="黑体" panose="02010609060101010101" charset="-122"/>
                    <a:cs typeface="黑体" panose="02010609060101010101" charset="-122"/>
                    <a:sym typeface="+mn-ea"/>
                  </a:rPr>
                  <a:t>所有子序列为</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Ø, </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“b”</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“c”</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 </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“d”,“ab”,“ac”,“ad”,“bc”,“bd”,“cd”,“abc”,“abd”,“acd”,“bcd”,“abcd”</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长度为</a:t>
                </a:r>
                <a14:m>
                  <m:oMath xmlns:m="http://schemas.openxmlformats.org/officeDocument/2006/math">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𝒏</m:t>
                    </m:r>
                  </m:oMath>
                </a14:m>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的字符串共有</a:t>
                </a:r>
                <a14:m>
                  <m:oMath xmlns:m="http://schemas.openxmlformats.org/officeDocument/2006/math">
                    <m:sSup>
                      <m:sSupPr>
                        <m:ctrlPr>
                          <a:rPr lang="en-US" altLang="zh-CN" sz="2800" b="1" i="1">
                            <a:solidFill>
                              <a:schemeClr val="tx1"/>
                            </a:solidFill>
                            <a:latin typeface="Cambria Math" panose="02040503050406030204" pitchFamily="18" charset="0"/>
                            <a:ea typeface="黑体" panose="02010609060101010101" charset="-122"/>
                            <a:cs typeface="Cambria Math" panose="02040503050406030204" charset="0"/>
                            <a:sym typeface="+mn-ea"/>
                          </a:rPr>
                        </m:ctrlPr>
                      </m:sSupPr>
                      <m:e>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𝟐</m:t>
                        </m:r>
                      </m:e>
                      <m:sup>
                        <m:r>
                          <a:rPr lang="en-US" altLang="zh-CN" sz="2800" b="1" i="1">
                            <a:solidFill>
                              <a:schemeClr val="tx1"/>
                            </a:solidFill>
                            <a:latin typeface="Cambria Math" panose="02040503050406030204" charset="0"/>
                            <a:ea typeface="黑体" panose="02010609060101010101" charset="-122"/>
                            <a:cs typeface="Cambria Math" panose="02040503050406030204" charset="0"/>
                            <a:sym typeface="+mn-ea"/>
                          </a:rPr>
                          <m:t>𝒏</m:t>
                        </m:r>
                      </m:sup>
                    </m:sSup>
                  </m:oMath>
                </a14:m>
                <a:r>
                  <a:rPr lang="zh-CN" altLang="en-US" sz="2800" b="1" dirty="0">
                    <a:solidFill>
                      <a:schemeClr val="tx1"/>
                    </a:solidFill>
                    <a:latin typeface="Cambria Math" panose="02040503050406030204" charset="0"/>
                    <a:ea typeface="黑体" panose="02010609060101010101" charset="-122"/>
                    <a:cs typeface="Cambria Math" panose="02040503050406030204" charset="0"/>
                    <a:sym typeface="+mn-ea"/>
                  </a:rPr>
                  <a:t>个子序列。</a:t>
                </a: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mc:Choice>
        <mc:Fallback>
          <p:sp>
            <p:nvSpPr>
              <p:cNvPr id="56" name="学论网-www.xuelun.me"/>
              <p:cNvSpPr txBox="1">
                <a:spLocks noRot="1" noChangeAspect="1" noMove="1" noResize="1" noEditPoints="1" noAdjustHandles="1" noChangeArrowheads="1" noChangeShapeType="1" noTextEdit="1"/>
              </p:cNvSpPr>
              <p:nvPr/>
            </p:nvSpPr>
            <p:spPr>
              <a:xfrm>
                <a:off x="374015" y="1731010"/>
                <a:ext cx="11351260" cy="6463030"/>
              </a:xfrm>
              <a:prstGeom prst="rect">
                <a:avLst/>
              </a:prstGeom>
              <a:blipFill>
                <a:blip r:embed="rId3"/>
                <a:stretch>
                  <a:fillRect l="-1880" r="-1235"/>
                </a:stretch>
              </a:blipFill>
              <a:ln>
                <a:noFill/>
              </a:ln>
            </p:spPr>
            <p:txBody>
              <a:bodyPr/>
              <a:lstStyle/>
              <a:p>
                <a:r>
                  <a:rPr lang="zh-CN" altLang="en-US">
                    <a:noFill/>
                  </a:rPr>
                  <a:t> </a:t>
                </a:r>
              </a:p>
            </p:txBody>
          </p:sp>
        </mc:Fallback>
      </mc:AlternateContent>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2" end="2"/>
                                            </p:txEl>
                                          </p:spTgt>
                                        </p:tgtEl>
                                        <p:attrNameLst>
                                          <p:attrName>style.visibility</p:attrName>
                                        </p:attrNameLst>
                                      </p:cBhvr>
                                      <p:to>
                                        <p:strVal val="visible"/>
                                      </p:to>
                                    </p:set>
                                    <p:animEffect transition="in" filter="dissolve">
                                      <p:cBhvr>
                                        <p:cTn id="25" dur="500"/>
                                        <p:tgtEl>
                                          <p:spTgt spid="56">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4" end="4"/>
                                            </p:txEl>
                                          </p:spTgt>
                                        </p:tgtEl>
                                        <p:attrNameLst>
                                          <p:attrName>style.visibility</p:attrName>
                                        </p:attrNameLst>
                                      </p:cBhvr>
                                      <p:to>
                                        <p:strVal val="visible"/>
                                      </p:to>
                                    </p:set>
                                    <p:animEffect transition="in" filter="dissolve">
                                      <p:cBhvr>
                                        <p:cTn id="30" dur="500"/>
                                        <p:tgtEl>
                                          <p:spTgt spid="5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p>
        </p:txBody>
      </p:sp>
      <p:cxnSp>
        <p:nvCxnSpPr>
          <p:cNvPr id="34" name="直接连接符 33"/>
          <p:cNvCxnSpPr/>
          <p:nvPr/>
        </p:nvCxnSpPr>
        <p:spPr>
          <a:xfrm>
            <a:off x="425752" y="1528840"/>
            <a:ext cx="2400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学论网-矩形 1"/>
          <p:cNvSpPr/>
          <p:nvPr/>
        </p:nvSpPr>
        <p:spPr>
          <a:xfrm>
            <a:off x="0" y="791845"/>
            <a:ext cx="12192000" cy="737235"/>
          </a:xfrm>
          <a:prstGeom prst="rect">
            <a:avLst/>
          </a:prstGeom>
          <a:solidFill>
            <a:schemeClr val="accent1"/>
          </a:solidFill>
          <a:ln w="12700" cap="flat" cmpd="sng" algn="ctr">
            <a:solidFill>
              <a:schemeClr val="accent1"/>
            </a:solidFill>
            <a:prstDash val="solid"/>
          </a:ln>
          <a:effectLst/>
        </p:spPr>
        <p:txBody>
          <a:bodyPr rtlCol="0" anchor="ctr"/>
          <a:lstStyle/>
          <a:p>
            <a:pPr lvl="0" algn="ct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01 </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字符串概述</a:t>
            </a:r>
            <a:r>
              <a:rPr lang="en-US" altLang="zh-CN"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——ASCII</a:t>
            </a:r>
            <a:r>
              <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码</a:t>
            </a:r>
          </a:p>
        </p:txBody>
      </p:sp>
      <p:sp>
        <p:nvSpPr>
          <p:cNvPr id="56" name="学论网-www.xuelun.me"/>
          <p:cNvSpPr txBox="1"/>
          <p:nvPr/>
        </p:nvSpPr>
        <p:spPr>
          <a:xfrm>
            <a:off x="374015" y="1731010"/>
            <a:ext cx="11351260" cy="7755890"/>
          </a:xfrm>
          <a:prstGeom prst="rect">
            <a:avLst/>
          </a:prstGeom>
          <a:noFill/>
          <a:ln>
            <a:noFill/>
          </a:ln>
        </p:spPr>
        <p:txBody>
          <a:bodyPr wrap="square" lIns="0" tIns="0" rIns="0" bIns="0" rtlCol="0">
            <a:spAutoFit/>
          </a:bodyPr>
          <a:lstStyle/>
          <a:p>
            <a:pPr algn="l">
              <a:lnSpc>
                <a:spcPct val="150000"/>
              </a:lnSpc>
            </a:pPr>
            <a:r>
              <a:rPr lang="en-US" altLang="zh-CN" sz="2800" b="1">
                <a:solidFill>
                  <a:schemeClr val="tx1"/>
                </a:solidFill>
                <a:latin typeface="黑体" panose="02010609060101010101" charset="-122"/>
                <a:ea typeface="黑体" panose="02010609060101010101" charset="-122"/>
                <a:cs typeface="黑体" panose="02010609060101010101" charset="-122"/>
                <a:sym typeface="+mn-ea"/>
              </a:rPr>
              <a:t>ASCII</a:t>
            </a:r>
            <a:r>
              <a:rPr lang="zh-CN" altLang="en-US" sz="2800" b="1">
                <a:solidFill>
                  <a:schemeClr val="tx1"/>
                </a:solidFill>
                <a:latin typeface="黑体" panose="02010609060101010101" charset="-122"/>
                <a:ea typeface="黑体" panose="02010609060101010101" charset="-122"/>
                <a:cs typeface="黑体" panose="02010609060101010101" charset="-122"/>
                <a:sym typeface="+mn-ea"/>
              </a:rPr>
              <a:t>码：</a:t>
            </a:r>
            <a:r>
              <a:rPr lang="zh-CN" altLang="en-US" sz="2800" b="1" dirty="0">
                <a:latin typeface="黑体" panose="02010609060101010101" charset="-122"/>
                <a:ea typeface="黑体" panose="02010609060101010101" charset="-122"/>
                <a:cs typeface="黑体" panose="02010609060101010101" charset="-122"/>
                <a:sym typeface="+mn-ea"/>
              </a:rPr>
              <a:t>缩写自美国信息交换标准代码</a:t>
            </a:r>
            <a:r>
              <a:rPr lang="en-US" altLang="zh-CN" sz="2800" b="1" dirty="0">
                <a:latin typeface="黑体" panose="02010609060101010101" charset="-122"/>
                <a:ea typeface="黑体" panose="02010609060101010101" charset="-122"/>
                <a:cs typeface="黑体" panose="02010609060101010101" charset="-122"/>
                <a:sym typeface="+mn-ea"/>
              </a:rPr>
              <a:t>(</a:t>
            </a:r>
            <a:r>
              <a:rPr lang="zh-CN" altLang="en-US" sz="2800" b="1">
                <a:latin typeface="黑体" panose="02010609060101010101" charset="-122"/>
                <a:ea typeface="黑体" panose="02010609060101010101" charset="-122"/>
                <a:cs typeface="黑体" panose="02010609060101010101" charset="-122"/>
                <a:sym typeface="+mn-ea"/>
              </a:rPr>
              <a:t>American Standard Code</a:t>
            </a:r>
            <a:r>
              <a:rPr lang="en-US" altLang="zh-CN" sz="2800" b="1">
                <a:latin typeface="黑体" panose="02010609060101010101" charset="-122"/>
                <a:ea typeface="黑体" panose="02010609060101010101" charset="-122"/>
                <a:cs typeface="黑体" panose="02010609060101010101" charset="-122"/>
                <a:sym typeface="+mn-ea"/>
              </a:rPr>
              <a:t> </a:t>
            </a:r>
            <a:r>
              <a:rPr lang="zh-CN" altLang="en-US" sz="2800" b="1" dirty="0">
                <a:latin typeface="黑体" panose="02010609060101010101" charset="-122"/>
                <a:ea typeface="黑体" panose="02010609060101010101" charset="-122"/>
                <a:cs typeface="黑体" panose="02010609060101010101" charset="-122"/>
                <a:sym typeface="+mn-ea"/>
              </a:rPr>
              <a:t>for Information Interchange</a:t>
            </a:r>
            <a:r>
              <a:rPr lang="en-US" altLang="zh-CN" sz="2800" b="1" dirty="0">
                <a:latin typeface="黑体" panose="02010609060101010101" charset="-122"/>
                <a:ea typeface="黑体" panose="02010609060101010101" charset="-122"/>
                <a:cs typeface="黑体" panose="02010609060101010101" charset="-122"/>
                <a:sym typeface="+mn-ea"/>
              </a:rPr>
              <a:t>)</a:t>
            </a:r>
            <a:r>
              <a:rPr lang="zh-CN" altLang="en-US" sz="2800" b="1" dirty="0">
                <a:latin typeface="黑体" panose="02010609060101010101" charset="-122"/>
                <a:ea typeface="黑体" panose="02010609060101010101" charset="-122"/>
                <a:cs typeface="黑体" panose="02010609060101010101" charset="-122"/>
                <a:sym typeface="+mn-ea"/>
              </a:rPr>
              <a:t>，是一种用于电子通信的字符编码标准。ASCII码表示计算机、电信设备和其他设备中的文本。大多数现代字符编码方案基于ASCII，尽管它们支持许多附加字符。</a:t>
            </a: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字符集最初包括大写小写英文字母、标点符号、阿拉伯数字、数学运算符号、控制符号在内等</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128</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个不同的符号，用</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7</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位二进制编码表示。</a:t>
            </a:r>
          </a:p>
          <a:p>
            <a:pPr algn="l">
              <a:lnSpc>
                <a:spcPct val="150000"/>
              </a:lnSpc>
            </a:pP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后续</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ASCII</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码扩展为</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8</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位二进制表示的</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256</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个不同的符号。</a:t>
            </a:r>
          </a:p>
          <a:p>
            <a:pPr algn="l">
              <a:lnSpc>
                <a:spcPct val="150000"/>
              </a:lnSpc>
            </a:pP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ASCII</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码的前</a:t>
            </a:r>
            <a:r>
              <a:rPr lang="en-US" altLang="zh-CN" sz="2800" b="1" dirty="0">
                <a:solidFill>
                  <a:schemeClr val="tx1"/>
                </a:solidFill>
                <a:latin typeface="黑体" panose="02010609060101010101" charset="-122"/>
                <a:ea typeface="黑体" panose="02010609060101010101" charset="-122"/>
                <a:cs typeface="黑体" panose="02010609060101010101" charset="-122"/>
                <a:sym typeface="+mn-ea"/>
              </a:rPr>
              <a:t>32</a:t>
            </a:r>
            <a:r>
              <a:rPr lang="zh-CN" altLang="en-US" sz="2800" b="1" dirty="0">
                <a:solidFill>
                  <a:schemeClr val="tx1"/>
                </a:solidFill>
                <a:latin typeface="黑体" panose="02010609060101010101" charset="-122"/>
                <a:ea typeface="黑体" panose="02010609060101010101" charset="-122"/>
                <a:cs typeface="黑体" panose="02010609060101010101" charset="-122"/>
                <a:sym typeface="+mn-ea"/>
              </a:rPr>
              <a:t>个字符基本为控制符号，不能直接在屏幕上显示出来。</a:t>
            </a: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a:p>
            <a:pPr algn="l">
              <a:lnSpc>
                <a:spcPct val="150000"/>
              </a:lnSpc>
            </a:pPr>
            <a:endParaRPr lang="zh-CN" altLang="en-US" sz="2800" b="1" dirty="0">
              <a:solidFill>
                <a:schemeClr val="tx1"/>
              </a:solidFill>
              <a:latin typeface="黑体" panose="02010609060101010101" charset="-122"/>
              <a:ea typeface="黑体" panose="02010609060101010101" charset="-122"/>
              <a:cs typeface="黑体" panose="02010609060101010101" charset="-122"/>
              <a:sym typeface="+mn-ea"/>
            </a:endParaRPr>
          </a:p>
        </p:txBody>
      </p: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910" y="-274792"/>
            <a:ext cx="2508327" cy="11463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right)">
                                      <p:cBhvr>
                                        <p:cTn id="7" dur="500"/>
                                        <p:tgtEl>
                                          <p:spTgt spid="34"/>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51"/>
                                        </p:tgtEl>
                                        <p:attrNameLst>
                                          <p:attrName>style.visibility</p:attrName>
                                        </p:attrNameLst>
                                      </p:cBhvr>
                                      <p:to>
                                        <p:strVal val="visible"/>
                                      </p:to>
                                    </p:set>
                                    <p:animEffect transition="in" filter="barn(inVertical)">
                                      <p:cBhvr>
                                        <p:cTn id="11" dur="500"/>
                                        <p:tgtEl>
                                          <p:spTgt spid="51"/>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up)">
                                      <p:cBhvr>
                                        <p:cTn id="15" dur="300"/>
                                        <p:tgtEl>
                                          <p:spTgt spid="5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56">
                                            <p:txEl>
                                              <p:pRg st="0" end="0"/>
                                            </p:txEl>
                                          </p:spTgt>
                                        </p:tgtEl>
                                        <p:attrNameLst>
                                          <p:attrName>style.visibility</p:attrName>
                                        </p:attrNameLst>
                                      </p:cBhvr>
                                      <p:to>
                                        <p:strVal val="visible"/>
                                      </p:to>
                                    </p:set>
                                    <p:animEffect transition="in" filter="dissolve">
                                      <p:cBhvr>
                                        <p:cTn id="20" dur="500"/>
                                        <p:tgtEl>
                                          <p:spTgt spid="5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56">
                                            <p:txEl>
                                              <p:pRg st="1" end="1"/>
                                            </p:txEl>
                                          </p:spTgt>
                                        </p:tgtEl>
                                        <p:attrNameLst>
                                          <p:attrName>style.visibility</p:attrName>
                                        </p:attrNameLst>
                                      </p:cBhvr>
                                      <p:to>
                                        <p:strVal val="visible"/>
                                      </p:to>
                                    </p:set>
                                    <p:animEffect transition="in" filter="dissolve">
                                      <p:cBhvr>
                                        <p:cTn id="25" dur="500"/>
                                        <p:tgtEl>
                                          <p:spTgt spid="56">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56">
                                            <p:txEl>
                                              <p:pRg st="2" end="2"/>
                                            </p:txEl>
                                          </p:spTgt>
                                        </p:tgtEl>
                                        <p:attrNameLst>
                                          <p:attrName>style.visibility</p:attrName>
                                        </p:attrNameLst>
                                      </p:cBhvr>
                                      <p:to>
                                        <p:strVal val="visible"/>
                                      </p:to>
                                    </p:set>
                                    <p:animEffect transition="in" filter="dissolve">
                                      <p:cBhvr>
                                        <p:cTn id="30" dur="500"/>
                                        <p:tgtEl>
                                          <p:spTgt spid="5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56">
                                            <p:txEl>
                                              <p:pRg st="3" end="3"/>
                                            </p:txEl>
                                          </p:spTgt>
                                        </p:tgtEl>
                                        <p:attrNameLst>
                                          <p:attrName>style.visibility</p:attrName>
                                        </p:attrNameLst>
                                      </p:cBhvr>
                                      <p:to>
                                        <p:strVal val="visible"/>
                                      </p:to>
                                    </p:set>
                                    <p:animEffect transition="in" filter="dissolve">
                                      <p:cBhvr>
                                        <p:cTn id="35" dur="500"/>
                                        <p:tgtEl>
                                          <p:spTgt spid="5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ldLvl="0" animBg="1"/>
      <p:bldP spid="5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1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980,&quot;width&quot;:9870}"/>
</p:tagLst>
</file>

<file path=ppt/tags/tag2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2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2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2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2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7571ce1a-702f-4755-9dfb-903ff3122aa1}"/>
  <p:tag name="TABLE_ENDDRAG_ORIGIN_RECT" val="811*434"/>
  <p:tag name="TABLE_ENDDRAG_RECT" val="29*134*811*434"/>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5.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6.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7.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ags/tag9.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05.2787401574803,&quot;width&quot;:3950.1212598425195}"/>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455F51"/>
      </a:dk2>
      <a:lt2>
        <a:srgbClr val="E3DED1"/>
      </a:lt2>
      <a:accent1>
        <a:srgbClr val="004723"/>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2929</Words>
  <Application>Microsoft Office PowerPoint</Application>
  <PresentationFormat>宽屏</PresentationFormat>
  <Paragraphs>323</Paragraphs>
  <Slides>34</Slides>
  <Notes>34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34</vt:i4>
      </vt:variant>
    </vt:vector>
  </HeadingPairs>
  <TitlesOfParts>
    <vt:vector size="42" baseType="lpstr">
      <vt:lpstr>Impact MT Std</vt:lpstr>
      <vt:lpstr>等线</vt:lpstr>
      <vt:lpstr>等线 Light</vt:lpstr>
      <vt:lpstr>黑体</vt:lpstr>
      <vt:lpstr>微软雅黑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答辩-19</dc:title>
  <dc:creator>LP</dc:creator>
  <cp:lastModifiedBy>504</cp:lastModifiedBy>
  <cp:revision>363</cp:revision>
  <dcterms:created xsi:type="dcterms:W3CDTF">2016-11-24T09:20:00Z</dcterms:created>
  <dcterms:modified xsi:type="dcterms:W3CDTF">2021-10-29T02:32:13Z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2052-11.1.0.10700</vt:lpwstr>
  </property>
  <property fmtid="{D5CDD505-2E9C-101B-9397-08002B2CF9AE}" pid="3" name="ICV">
    <vt:lpwstr>7E38F6AF0AEB4547AE4ACB4243E3DBEC</vt:lpwstr>
  </property>
</Properties>
</file>