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85" r:id="rId4"/>
    <p:sldId id="287" r:id="rId5"/>
    <p:sldId id="260" r:id="rId6"/>
    <p:sldId id="262" r:id="rId7"/>
    <p:sldId id="263" r:id="rId8"/>
    <p:sldId id="264" r:id="rId9"/>
    <p:sldId id="288" r:id="rId10"/>
    <p:sldId id="265" r:id="rId11"/>
    <p:sldId id="308" r:id="rId12"/>
    <p:sldId id="272" r:id="rId13"/>
    <p:sldId id="275" r:id="rId14"/>
    <p:sldId id="309" r:id="rId15"/>
    <p:sldId id="277" r:id="rId16"/>
    <p:sldId id="276" r:id="rId17"/>
    <p:sldId id="268" r:id="rId18"/>
    <p:sldId id="267" r:id="rId19"/>
    <p:sldId id="269" r:id="rId20"/>
    <p:sldId id="273" r:id="rId21"/>
    <p:sldId id="274" r:id="rId22"/>
    <p:sldId id="278" r:id="rId23"/>
    <p:sldId id="280" r:id="rId24"/>
    <p:sldId id="279" r:id="rId25"/>
    <p:sldId id="281" r:id="rId26"/>
    <p:sldId id="283" r:id="rId27"/>
    <p:sldId id="310" r:id="rId28"/>
    <p:sldId id="1012" r:id="rId29"/>
    <p:sldId id="1013" r:id="rId30"/>
    <p:sldId id="1014" r:id="rId31"/>
    <p:sldId id="1015" r:id="rId32"/>
    <p:sldId id="1016" r:id="rId33"/>
    <p:sldId id="1019" r:id="rId34"/>
    <p:sldId id="1017" r:id="rId35"/>
    <p:sldId id="1018" r:id="rId36"/>
    <p:sldId id="1020" r:id="rId37"/>
    <p:sldId id="1021" r:id="rId38"/>
    <p:sldId id="1022" r:id="rId39"/>
    <p:sldId id="1023" r:id="rId40"/>
    <p:sldId id="1031" r:id="rId41"/>
    <p:sldId id="1032" r:id="rId42"/>
    <p:sldId id="1024" r:id="rId43"/>
    <p:sldId id="1025" r:id="rId44"/>
    <p:sldId id="1026" r:id="rId45"/>
    <p:sldId id="1027" r:id="rId46"/>
    <p:sldId id="1028" r:id="rId47"/>
    <p:sldId id="1029" r:id="rId48"/>
    <p:sldId id="103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5780" autoAdjust="0"/>
  </p:normalViewPr>
  <p:slideViewPr>
    <p:cSldViewPr snapToGrid="0">
      <p:cViewPr varScale="1">
        <p:scale>
          <a:sx n="86" d="100"/>
          <a:sy n="86" d="100"/>
        </p:scale>
        <p:origin x="312" y="96"/>
      </p:cViewPr>
      <p:guideLst>
        <p:guide orient="horz" pos="2160"/>
        <p:guide pos="3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89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12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38955" y="2729230"/>
            <a:ext cx="3433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070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529436" y="5644929"/>
            <a:ext cx="1197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603487" y="5644929"/>
            <a:ext cx="1451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NULL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43395" y="3825875"/>
            <a:ext cx="5051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 的地址是 0000000000000000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2606040"/>
            <a:ext cx="6181090" cy="2900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000" y="1711960"/>
            <a:ext cx="11640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在变量声明的时候，如果没有确切的地址可以赋值，为指针变量赋一个 NULL 值。NULL 指针是一个定义在标准库中的值为零的常量。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void *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000" y="1711960"/>
            <a:ext cx="116408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void是空类型，因此void*类型的指针只保存了指针的值，而丢失了类型信息，我们不知道他指向的数据是什么类型的，只指定这个数据在内存中的起始地址，如果想要完整的提取指向的数据，程序员就必须对这个指针做出正确的类型转换，然后再解指针。因为，编译器不允许直接对void*类型的指针做解指针操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3463290"/>
            <a:ext cx="7172325" cy="2771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33335" y="3463925"/>
            <a:ext cx="42614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</a:p>
          <a:p>
            <a:pPr algn="l">
              <a:buClrTx/>
              <a:buSzTx/>
              <a:buFontTx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void指针不能复引用</a:t>
            </a:r>
          </a:p>
          <a:p>
            <a:pPr algn="l">
              <a:buClrTx/>
              <a:buSzTx/>
              <a:buFontTx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void指针不能参与指针运算，除非进行转换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指针的算术运算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705" y="1696085"/>
            <a:ext cx="8117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一般来说，可以对指针进行四种算术运算：++、--、+、-。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15" y="2323465"/>
            <a:ext cx="4538345" cy="414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9415" y="2323465"/>
            <a:ext cx="37274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p = 000000000061FE04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*p = 1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q = 000000000061FE08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*q = 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79415" y="4149725"/>
            <a:ext cx="6578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在执行一次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++p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指向了下一个整形的位置，即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指向的地址在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指向的地址的基础上，增加了一个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的字节数。自增运算会在不影响内存位置中实际值的情况下，移动指针到下一个内存位置。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指针的比较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705" y="1696085"/>
            <a:ext cx="10803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指针可以用关系运算符进行比较，如 ==、&lt; 和 &gt;。如果 p1 和 p2 指向两个相关的变量，比如同一个数组中的不同元素，则可对 p1 和 p2 进行大小比较。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15" y="2812415"/>
            <a:ext cx="6920865" cy="3261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24165" y="3557905"/>
            <a:ext cx="2353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*p[ 0 ] = 1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*p[ 1 ] = 2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*p[ 2 ]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指针和数组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705" y="1696085"/>
            <a:ext cx="108032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数组名作为右值的时候，就是第一个元素的地址。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指向数组元素的指针支持递增和递减运算。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（实质上所有指针都支持递增递减运算 ，但只有在数组中使用才是有意义的）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p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意思是，让p指向原来指向的内存块的下一个相邻的相同类型的内存块。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p[n] == *(p+n)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p[n][m] == *( *(p+n)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m )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当对数组名使用sizeof时，返回的是整个数组占用的内存字节数。当把数组名赋值给一个指针后，再对指针使用sizeof运算符，返回的是指针的大小。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传递指针给函数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5" y="2186305"/>
            <a:ext cx="5319395" cy="4423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915" y="1567180"/>
            <a:ext cx="11497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 语言允许您传递指针给函数，只需要简单地声明函数参数为指针类型即可。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99225" y="2722880"/>
            <a:ext cx="28651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 = 3, and b = 4</a:t>
            </a:r>
          </a:p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 = 4, and b = 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36335" y="3997325"/>
            <a:ext cx="4840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指针可以直接操作它指向的数据。</a:t>
            </a:r>
          </a:p>
        </p:txBody>
      </p:sp>
    </p:spTree>
    <p:extLst>
      <p:ext uri="{BB962C8B-B14F-4D97-AF65-F5344CB8AC3E}">
        <p14:creationId xmlns:p14="http://schemas.microsoft.com/office/powerpoint/2010/main" val="15519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传递指针给函数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915" y="1567180"/>
            <a:ext cx="11497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同样的，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语言也支持形参为数组的函数。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09460" y="3669665"/>
            <a:ext cx="21945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arr[ 0 ] = 2</a:t>
            </a:r>
          </a:p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arr[ 1 ] = 3</a:t>
            </a:r>
          </a:p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arr[ 2 ] = 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5" y="2065655"/>
            <a:ext cx="6245225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指针数组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9335" y="3235325"/>
            <a:ext cx="3937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arr[ 0 ] = 1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arr[ 1 ] = 2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arr[ 2 ] = 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0" y="2266315"/>
            <a:ext cx="6018530" cy="2924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指针数组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9335" y="3235325"/>
            <a:ext cx="3937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*p[ 0 ] = 1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*p[ 1 ] = 2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*p[ 2 ] = 3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0" y="2266315"/>
            <a:ext cx="5903595" cy="3834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指针数组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9335" y="3235325"/>
            <a:ext cx="3937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str[ 0 ] = SYSU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str[ 1 ] = is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str[ 2 ] = best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" y="2526030"/>
            <a:ext cx="5944870" cy="2618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87129" y="170940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687129" y="26773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87129" y="364525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5687129" y="46131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792029" y="170940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指针的概念和使用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792029" y="267732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ym typeface="+mn-ea"/>
              </a:rPr>
              <a:t>指针的算术运算</a:t>
            </a:r>
            <a:endParaRPr lang="zh-CN" altLang="en-US" sz="2000" b="1" dirty="0"/>
          </a:p>
        </p:txBody>
      </p:sp>
      <p:sp>
        <p:nvSpPr>
          <p:cNvPr id="61" name="圆角矩形 60"/>
          <p:cNvSpPr/>
          <p:nvPr/>
        </p:nvSpPr>
        <p:spPr>
          <a:xfrm>
            <a:off x="6792029" y="364525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指针与数组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792029" y="461317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指针与函数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bldLvl="0" animBg="1"/>
      <p:bldP spid="6" grpId="0" bldLvl="0" animBg="1"/>
      <p:bldP spid="7" grpId="0" bldLvl="0" animBg="1"/>
      <p:bldP spid="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指向指针的指针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" y="2186305"/>
            <a:ext cx="4677410" cy="4030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79515" y="2186305"/>
            <a:ext cx="387096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p1 = 000000000061FE1C</a:t>
            </a:r>
          </a:p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*p1 = 10</a:t>
            </a:r>
          </a:p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p2 = 000000000061FE10</a:t>
            </a:r>
          </a:p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*p2 = 000000000061FE1C</a:t>
            </a:r>
          </a:p>
          <a:p>
            <a:pPr algn="l"/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**p2 = 10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17565" y="4878705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p2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就是一个指向指针的指针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  <a:sym typeface="+mn-ea"/>
              </a:rPr>
              <a:t>指向指针的指针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05" y="2186305"/>
            <a:ext cx="11044555" cy="3002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4815" y="5754370"/>
            <a:ext cx="11347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当一个目标值被一个指针间接指向到另一个指针时，访问这个值需要使用两个星号运算符。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从函数返回指针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915" y="1567180"/>
            <a:ext cx="11497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同样的，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语言也支持指针作为函数的返回值。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5" y="2186305"/>
            <a:ext cx="5384165" cy="4704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7030" y="1604010"/>
            <a:ext cx="3244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p[ 0 ] = 0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p[ 1 ] = 1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p[ 2 ] = 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93080" y="2802890"/>
            <a:ext cx="62407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C 不支持在调用函数时返回局部变量的地址，除非定义局部变量为 static 变量。</a:t>
            </a:r>
          </a:p>
          <a:p>
            <a:r>
              <a:rPr lang="en-US" altLang="zh-CN" sz="2400"/>
              <a:t>       因为局部变量是存储在内存的栈区内，当函数调用结束后，局部变量所占的内存地址便被释放了，因此当其函数执行完毕后，函数内的变量便不再拥有那个内存地址，所以不能返回其指针。</a:t>
            </a:r>
          </a:p>
          <a:p>
            <a:r>
              <a:rPr lang="en-US" altLang="zh-CN" sz="2400"/>
              <a:t>       除非将其变量定义为 static 变量，static 变量的值存放在内存中的静态数据区，不会随着函数执行的结束而被清除，故能返回其地址。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函数指针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915" y="1567180"/>
            <a:ext cx="114973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在程序中定义了一个函数，那么在编译时系统就会为这个函数代码分配一段存储空间，这段存储空间的首地址称为这个函数的地址。而且函数名表示的就是这个地址。既然是地址我们就可以定义一个指针变量来存放，这个指针变量就叫作函数指针变量，简称函数指针。</a:t>
            </a:r>
          </a:p>
          <a:p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定义方式：</a:t>
            </a:r>
          </a:p>
          <a:p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函数返回值类型 (* 指针变量名) (函数参数列表);</a:t>
            </a:r>
          </a:p>
          <a:p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如：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int(*p)(int, int);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需要注意的是，指向函数的指针变量没有 ++ 和 -- 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函数指针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" y="1991360"/>
            <a:ext cx="4372610" cy="4785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31080" y="4518025"/>
            <a:ext cx="68948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具体的使用如下：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Func(int x);   /*声明一个函数*/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(*p) (int x);  /*定义一个函数指针*/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p = Func;          /*将Func函数的首地址赋给指针变量p*/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31080" y="3008630"/>
            <a:ext cx="292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6 is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回调函数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15" y="1731645"/>
            <a:ext cx="5799455" cy="4708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01790" y="1731645"/>
            <a:ext cx="389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排序之后的列表：</a:t>
            </a:r>
          </a:p>
          <a:p>
            <a:r>
              <a:rPr lang="zh-CN" altLang="en-US" sz="240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1 2 3 4 5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165" y="2932430"/>
            <a:ext cx="56280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sort是怎么知道如何排列的呢？这就要靠cmp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如果我们想从大到小排列，只需要修改cmp废话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即可。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实际上，cmp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就是一个回调函数！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回调函数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015" y="1680845"/>
            <a:ext cx="12077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void qsort(void *base,int nelem,int width,</a:t>
            </a:r>
          </a:p>
          <a:p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(*fcmp)(const void *,const void *));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cmp(const void *,const void *)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4015" y="3031490"/>
            <a:ext cx="105924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调用函数有两种方法：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直接调用：在函数A的函数体里通过书写函数B的函数名来调用之，使内存中对应函数B的代码得以执行。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间接调用：在函数A的函数体里并不出现函数B的函数名，而是使用指向函数B的函数指针来使内存中属于函数B的代码片断得以执行。</a:t>
            </a: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被间接调用的函数就是回调函数。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9EADD8-EA8B-4C5C-B82B-44E8B7F8B3B0}"/>
              </a:ext>
            </a:extLst>
          </p:cNvPr>
          <p:cNvSpPr txBox="1">
            <a:spLocks noChangeArrowheads="1"/>
          </p:cNvSpPr>
          <p:nvPr/>
        </p:nvSpPr>
        <p:spPr>
          <a:xfrm>
            <a:off x="995680" y="350520"/>
            <a:ext cx="873125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： 通过指针变量访问整型变量。</a:t>
            </a:r>
          </a:p>
          <a:p>
            <a:pPr indent="-6350"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a typeface="楷体_GB2312" pitchFamily="49" charset="-122"/>
              </a:rPr>
              <a:t>stdio.h</a:t>
            </a:r>
            <a:r>
              <a:rPr lang="en-US" altLang="zh-CN" sz="2000" b="1" dirty="0">
                <a:ea typeface="楷体_GB2312" pitchFamily="49" charset="-122"/>
              </a:rPr>
              <a:t>&gt;</a:t>
            </a:r>
          </a:p>
          <a:p>
            <a:pPr indent="-6350"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int main</a:t>
            </a:r>
            <a:r>
              <a:rPr lang="zh-CN" altLang="en-US" sz="2000" b="1" dirty="0">
                <a:ea typeface="楷体_GB2312" pitchFamily="49" charset="-122"/>
              </a:rPr>
              <a:t>（ ）</a:t>
            </a:r>
          </a:p>
          <a:p>
            <a:pPr indent="-6350"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{int </a:t>
            </a:r>
            <a:r>
              <a:rPr lang="en-US" altLang="zh-CN" sz="2000" b="1" dirty="0" err="1">
                <a:ea typeface="楷体_GB2312" pitchFamily="49" charset="-122"/>
              </a:rPr>
              <a:t>a,b</a:t>
            </a:r>
            <a:r>
              <a:rPr lang="en-US" altLang="zh-CN" sz="2000" b="1" dirty="0">
                <a:ea typeface="楷体_GB2312" pitchFamily="49" charset="-122"/>
              </a:rPr>
              <a:t>;                                  //</a:t>
            </a:r>
            <a:r>
              <a:rPr lang="zh-CN" altLang="en-US" sz="2000" b="1" dirty="0">
                <a:ea typeface="楷体_GB2312" pitchFamily="49" charset="-122"/>
              </a:rPr>
              <a:t>定义整型变量</a:t>
            </a:r>
            <a:r>
              <a:rPr lang="en-US" altLang="zh-CN" sz="2000" b="1" dirty="0" err="1">
                <a:ea typeface="楷体_GB2312" pitchFamily="49" charset="-122"/>
              </a:rPr>
              <a:t>a,b</a:t>
            </a:r>
            <a:endParaRPr lang="en-US" altLang="zh-CN" sz="2000" b="1" dirty="0">
              <a:ea typeface="楷体_GB2312" pitchFamily="49" charset="-122"/>
            </a:endParaRPr>
          </a:p>
          <a:p>
            <a:pPr indent="-6350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int *pointer_1,*pointer_2;                 //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定义指针变量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*pointer_1,*pointer_2 </a:t>
            </a:r>
          </a:p>
          <a:p>
            <a:pPr indent="-6350"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a=100;b=10;                               //</a:t>
            </a:r>
            <a:r>
              <a:rPr lang="zh-CN" altLang="en-US" sz="2000" b="1" dirty="0">
                <a:ea typeface="楷体_GB2312" pitchFamily="49" charset="-122"/>
              </a:rPr>
              <a:t>对</a:t>
            </a:r>
            <a:r>
              <a:rPr lang="en-US" altLang="zh-CN" sz="2000" b="1" dirty="0" err="1">
                <a:ea typeface="楷体_GB2312" pitchFamily="49" charset="-122"/>
              </a:rPr>
              <a:t>a,b</a:t>
            </a:r>
            <a:r>
              <a:rPr lang="zh-CN" altLang="en-US" sz="2000" b="1" dirty="0">
                <a:ea typeface="楷体_GB2312" pitchFamily="49" charset="-122"/>
              </a:rPr>
              <a:t>赋值</a:t>
            </a:r>
          </a:p>
          <a:p>
            <a:pPr indent="-6350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pointer_1=&amp;a;                             //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把变量ａ的地址赋给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pointer_1</a:t>
            </a:r>
          </a:p>
          <a:p>
            <a:pPr indent="-6350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pointer_2=&amp;b;                             //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把变量ａ的地址赋给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pointer_2</a:t>
            </a:r>
          </a:p>
          <a:p>
            <a:pPr indent="-6350">
              <a:buFontTx/>
              <a:buNone/>
            </a:pPr>
            <a:r>
              <a:rPr lang="en-US" altLang="zh-CN" sz="2000" b="1" dirty="0" err="1">
                <a:ea typeface="楷体_GB2312" pitchFamily="49" charset="-122"/>
              </a:rPr>
              <a:t>printf</a:t>
            </a:r>
            <a:r>
              <a:rPr lang="en-US" altLang="zh-CN" sz="2000" b="1" dirty="0">
                <a:ea typeface="楷体_GB2312" pitchFamily="49" charset="-122"/>
              </a:rPr>
              <a:t>(“%d %d”, a, b);                    //</a:t>
            </a:r>
            <a:r>
              <a:rPr lang="zh-CN" altLang="en-US" sz="2000" b="1" dirty="0">
                <a:ea typeface="楷体_GB2312" pitchFamily="49" charset="-122"/>
              </a:rPr>
              <a:t>输出</a:t>
            </a:r>
            <a:r>
              <a:rPr lang="en-US" altLang="zh-CN" sz="2000" b="1" dirty="0">
                <a:ea typeface="楷体_GB2312" pitchFamily="49" charset="-122"/>
              </a:rPr>
              <a:t>a</a:t>
            </a:r>
            <a:r>
              <a:rPr lang="zh-CN" altLang="en-US" sz="2000" b="1" dirty="0">
                <a:ea typeface="楷体_GB2312" pitchFamily="49" charset="-122"/>
              </a:rPr>
              <a:t>和</a:t>
            </a:r>
            <a:r>
              <a:rPr lang="en-US" altLang="zh-CN" sz="2000" b="1" dirty="0">
                <a:ea typeface="楷体_GB2312" pitchFamily="49" charset="-122"/>
              </a:rPr>
              <a:t>b</a:t>
            </a:r>
            <a:r>
              <a:rPr lang="zh-CN" altLang="en-US" sz="2000" b="1" dirty="0">
                <a:ea typeface="楷体_GB2312" pitchFamily="49" charset="-122"/>
              </a:rPr>
              <a:t>的值</a:t>
            </a:r>
          </a:p>
          <a:p>
            <a:pPr indent="-6350">
              <a:buFontTx/>
              <a:buNone/>
            </a:pPr>
            <a:r>
              <a:rPr lang="en-US" altLang="zh-CN" sz="2000" b="1" dirty="0" err="1">
                <a:ea typeface="楷体_GB2312" pitchFamily="49" charset="-122"/>
              </a:rPr>
              <a:t>printf</a:t>
            </a:r>
            <a:r>
              <a:rPr lang="en-US" altLang="zh-CN" sz="2000" b="1" dirty="0">
                <a:ea typeface="楷体_GB2312" pitchFamily="49" charset="-122"/>
              </a:rPr>
              <a:t>(“%d %d”, </a:t>
            </a:r>
            <a:r>
              <a:rPr lang="zh-CN" altLang="en-US" sz="2000" b="1" dirty="0">
                <a:ea typeface="楷体_GB2312" pitchFamily="49" charset="-122"/>
              </a:rPr>
              <a:t>*</a:t>
            </a:r>
            <a:r>
              <a:rPr lang="en-US" altLang="zh-CN" sz="2000" b="1" dirty="0">
                <a:ea typeface="楷体_GB2312" pitchFamily="49" charset="-122"/>
              </a:rPr>
              <a:t>pointer_1, </a:t>
            </a:r>
            <a:r>
              <a:rPr lang="zh-CN" altLang="en-US" sz="2000" b="1" dirty="0">
                <a:ea typeface="楷体_GB2312" pitchFamily="49" charset="-122"/>
              </a:rPr>
              <a:t>*</a:t>
            </a:r>
            <a:r>
              <a:rPr lang="en-US" altLang="zh-CN" sz="2000" b="1" dirty="0">
                <a:ea typeface="楷体_GB2312" pitchFamily="49" charset="-122"/>
              </a:rPr>
              <a:t>pointer_2);    //</a:t>
            </a:r>
            <a:r>
              <a:rPr lang="zh-CN" altLang="en-US" sz="2000" b="1" dirty="0">
                <a:ea typeface="楷体_GB2312" pitchFamily="49" charset="-122"/>
              </a:rPr>
              <a:t>输出*</a:t>
            </a:r>
            <a:r>
              <a:rPr lang="en-US" altLang="zh-CN" sz="2000" b="1" dirty="0">
                <a:ea typeface="楷体_GB2312" pitchFamily="49" charset="-122"/>
              </a:rPr>
              <a:t>pointer_1</a:t>
            </a:r>
            <a:r>
              <a:rPr lang="zh-CN" altLang="en-US" sz="2000" b="1" dirty="0">
                <a:ea typeface="楷体_GB2312" pitchFamily="49" charset="-122"/>
              </a:rPr>
              <a:t>和*</a:t>
            </a:r>
            <a:r>
              <a:rPr lang="en-US" altLang="zh-CN" sz="2000" b="1" dirty="0">
                <a:ea typeface="楷体_GB2312" pitchFamily="49" charset="-122"/>
              </a:rPr>
              <a:t>pointer_2</a:t>
            </a:r>
            <a:r>
              <a:rPr lang="zh-CN" altLang="en-US" sz="2000" b="1" dirty="0">
                <a:ea typeface="楷体_GB2312" pitchFamily="49" charset="-122"/>
              </a:rPr>
              <a:t>的值</a:t>
            </a:r>
          </a:p>
          <a:p>
            <a:pPr indent="-6350"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return 0;</a:t>
            </a:r>
          </a:p>
          <a:p>
            <a:pPr indent="-6350"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6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6588C1E-E0D1-4037-B889-ACD64BAB7D36}"/>
              </a:ext>
            </a:extLst>
          </p:cNvPr>
          <p:cNvSpPr txBox="1"/>
          <p:nvPr/>
        </p:nvSpPr>
        <p:spPr>
          <a:xfrm>
            <a:off x="1493520" y="867400"/>
            <a:ext cx="1044448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运行结果为</a:t>
            </a:r>
          </a:p>
          <a:p>
            <a:pPr indent="-6350" eaLnBrk="1" hangingPunct="1"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100 10                                     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的值）</a:t>
            </a:r>
          </a:p>
          <a:p>
            <a:pPr indent="-6350" eaLnBrk="1" hangingPunct="1"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100 10                                     </a:t>
            </a:r>
            <a:r>
              <a:rPr lang="zh-CN" altLang="en-US" sz="2400" dirty="0">
                <a:ea typeface="楷体_GB2312" pitchFamily="49" charset="-122"/>
              </a:rPr>
              <a:t>（*</a:t>
            </a:r>
            <a:r>
              <a:rPr lang="en-US" altLang="zh-CN" sz="2400" dirty="0">
                <a:ea typeface="楷体_GB2312" pitchFamily="49" charset="-122"/>
              </a:rPr>
              <a:t>pointer_1</a:t>
            </a:r>
            <a:r>
              <a:rPr lang="zh-CN" altLang="en-US" sz="2400" dirty="0">
                <a:ea typeface="楷体_GB2312" pitchFamily="49" charset="-122"/>
              </a:rPr>
              <a:t>和*</a:t>
            </a:r>
            <a:r>
              <a:rPr lang="en-US" altLang="zh-CN" sz="2400" dirty="0">
                <a:ea typeface="楷体_GB2312" pitchFamily="49" charset="-122"/>
              </a:rPr>
              <a:t>pointer_2</a:t>
            </a:r>
            <a:r>
              <a:rPr lang="zh-CN" altLang="en-US" sz="2400" dirty="0">
                <a:ea typeface="楷体_GB2312" pitchFamily="49" charset="-122"/>
              </a:rPr>
              <a:t>的值）</a:t>
            </a:r>
          </a:p>
          <a:p>
            <a:pPr indent="-6350" eaLnBrk="1" hangingPunct="1"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请对照图分析。</a:t>
            </a: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pic>
        <p:nvPicPr>
          <p:cNvPr id="9" name="Picture 3" descr="图6">
            <a:extLst>
              <a:ext uri="{FF2B5EF4-FFF2-40B4-BE49-F238E27FC236}">
                <a16:creationId xmlns:a16="http://schemas.microsoft.com/office/drawing/2014/main" id="{11A1B22A-DCB4-4A06-B4B8-F02931FD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80" y="2906087"/>
            <a:ext cx="41910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4C8CE-8090-4170-8226-41940A9D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210185"/>
            <a:ext cx="11109960" cy="4351338"/>
          </a:xfrm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例</a:t>
            </a:r>
            <a:r>
              <a:rPr lang="en-US" altLang="zh-CN" sz="2400" dirty="0">
                <a:ea typeface="楷体_GB2312" pitchFamily="49" charset="-122"/>
              </a:rPr>
              <a:t>2:   </a:t>
            </a:r>
            <a:r>
              <a:rPr lang="zh-CN" altLang="en-US" sz="2400" dirty="0">
                <a:ea typeface="楷体_GB2312" pitchFamily="49" charset="-122"/>
              </a:rPr>
              <a:t>输入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两个整数，按先大后小的顺序输出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（用指针变量处理）。</a:t>
            </a:r>
          </a:p>
          <a:p>
            <a:pPr indent="-6350" eaLnBrk="1" hangingPunct="1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思路</a:t>
            </a:r>
            <a:r>
              <a:rPr lang="zh-CN" altLang="en-US" sz="2400" dirty="0">
                <a:ea typeface="楷体_GB2312" pitchFamily="49" charset="-122"/>
              </a:rPr>
              <a:t>： 设两个指针变量</a:t>
            </a:r>
            <a:r>
              <a:rPr lang="en-US" altLang="zh-CN" sz="2400" dirty="0">
                <a:ea typeface="楷体_GB2312" pitchFamily="49" charset="-122"/>
              </a:rPr>
              <a:t>p1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p2</a:t>
            </a:r>
            <a:r>
              <a:rPr lang="zh-CN" altLang="en-US" sz="2400" dirty="0">
                <a:ea typeface="楷体_GB2312" pitchFamily="49" charset="-122"/>
              </a:rPr>
              <a:t>，使它们分别指向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。使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p1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指向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中的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大者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p2</a:t>
            </a:r>
            <a:r>
              <a:rPr lang="zh-CN" altLang="en-US" sz="2400" dirty="0">
                <a:ea typeface="楷体_GB2312" pitchFamily="49" charset="-122"/>
              </a:rPr>
              <a:t>指向小者，顺序输出*</a:t>
            </a:r>
            <a:r>
              <a:rPr lang="en-US" altLang="zh-CN" sz="2400" dirty="0">
                <a:ea typeface="楷体_GB2312" pitchFamily="49" charset="-122"/>
              </a:rPr>
              <a:t>p1,*p2</a:t>
            </a:r>
            <a:r>
              <a:rPr lang="zh-CN" altLang="en-US" sz="2400" dirty="0">
                <a:ea typeface="楷体_GB2312" pitchFamily="49" charset="-122"/>
              </a:rPr>
              <a:t>就实现了按先大后小的顺序输出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。程序如下： </a:t>
            </a:r>
          </a:p>
          <a:p>
            <a:pPr marL="0" indent="0">
              <a:buNone/>
            </a:pPr>
            <a:r>
              <a:rPr lang="zh-CN" altLang="en-US" sz="2400" b="1" dirty="0">
                <a:ea typeface="楷体_GB2312" pitchFamily="49" charset="-122"/>
              </a:rPr>
              <a:t>         </a:t>
            </a:r>
            <a:r>
              <a:rPr lang="en-US" altLang="zh-CN" sz="2400" b="1" dirty="0"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ea typeface="楷体_GB2312" pitchFamily="49" charset="-122"/>
              </a:rPr>
              <a:t>stdio.h</a:t>
            </a:r>
            <a:r>
              <a:rPr lang="en-US" altLang="zh-CN" sz="2400" b="1" dirty="0">
                <a:ea typeface="楷体_GB2312" pitchFamily="49" charset="-122"/>
              </a:rPr>
              <a:t>&gt;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071C00-A2B3-4954-B6F7-E96AB6F94CCD}"/>
              </a:ext>
            </a:extLst>
          </p:cNvPr>
          <p:cNvSpPr txBox="1"/>
          <p:nvPr/>
        </p:nvSpPr>
        <p:spPr>
          <a:xfrm>
            <a:off x="1330960" y="1911201"/>
            <a:ext cx="92151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int main</a:t>
            </a:r>
            <a:r>
              <a:rPr lang="zh-CN" altLang="en-US" sz="2400" b="1" dirty="0">
                <a:ea typeface="楷体_GB2312" pitchFamily="49" charset="-122"/>
              </a:rPr>
              <a:t>（ ）</a:t>
            </a:r>
          </a:p>
          <a:p>
            <a:pPr indent="-6350" eaLnBrk="1" hangingPunct="1"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{</a:t>
            </a:r>
          </a:p>
          <a:p>
            <a:pPr lvl="1" indent="-6350"/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int *p1,*p2,*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en-US" altLang="zh-CN" sz="2400" b="1" dirty="0" err="1">
                <a:ea typeface="楷体_GB2312" pitchFamily="49" charset="-122"/>
              </a:rPr>
              <a:t>,a,b</a:t>
            </a:r>
            <a:r>
              <a:rPr lang="en-US" altLang="zh-CN" sz="2400" b="1" dirty="0">
                <a:ea typeface="楷体_GB2312" pitchFamily="49" charset="-122"/>
              </a:rPr>
              <a:t>;</a:t>
            </a:r>
          </a:p>
          <a:p>
            <a:pPr lvl="1" indent="-6350"/>
            <a:r>
              <a:rPr lang="en-US" altLang="zh-CN" sz="2400" b="1" dirty="0" err="1">
                <a:ea typeface="楷体_GB2312" pitchFamily="49" charset="-122"/>
              </a:rPr>
              <a:t>scanf</a:t>
            </a:r>
            <a:r>
              <a:rPr lang="en-US" altLang="zh-CN" sz="2400" b="1" dirty="0">
                <a:ea typeface="楷体_GB2312" pitchFamily="49" charset="-122"/>
              </a:rPr>
              <a:t>(“%d %d”, &amp;a, &amp;b);                             //</a:t>
            </a:r>
            <a:r>
              <a:rPr lang="zh-CN" altLang="en-US" sz="2400" b="1" dirty="0">
                <a:ea typeface="楷体_GB2312" pitchFamily="49" charset="-122"/>
              </a:rPr>
              <a:t>输入两个整数</a:t>
            </a:r>
          </a:p>
          <a:p>
            <a:pPr lvl="1" indent="-6350"/>
            <a:r>
              <a:rPr lang="en-US" altLang="zh-CN" sz="2400" b="1" dirty="0">
                <a:ea typeface="楷体_GB2312" pitchFamily="49" charset="-122"/>
              </a:rPr>
              <a:t>p1=&amp;a;                                 //</a:t>
            </a:r>
            <a:r>
              <a:rPr lang="zh-CN" altLang="en-US" sz="2400" b="1" dirty="0">
                <a:ea typeface="楷体_GB2312" pitchFamily="49" charset="-122"/>
              </a:rPr>
              <a:t>使</a:t>
            </a:r>
            <a:r>
              <a:rPr lang="en-US" altLang="zh-CN" sz="2400" b="1" dirty="0">
                <a:ea typeface="楷体_GB2312" pitchFamily="49" charset="-122"/>
              </a:rPr>
              <a:t>p1</a:t>
            </a:r>
            <a:r>
              <a:rPr lang="zh-CN" altLang="en-US" sz="2400" b="1" dirty="0">
                <a:ea typeface="楷体_GB2312" pitchFamily="49" charset="-122"/>
              </a:rPr>
              <a:t>指向</a:t>
            </a:r>
            <a:r>
              <a:rPr lang="en-US" altLang="zh-CN" sz="2400" b="1" dirty="0">
                <a:ea typeface="楷体_GB2312" pitchFamily="49" charset="-122"/>
              </a:rPr>
              <a:t>a</a:t>
            </a:r>
          </a:p>
          <a:p>
            <a:pPr lvl="1" indent="-6350"/>
            <a:r>
              <a:rPr lang="en-US" altLang="zh-CN" sz="2400" b="1" dirty="0">
                <a:ea typeface="楷体_GB2312" pitchFamily="49" charset="-122"/>
              </a:rPr>
              <a:t>p2=&amp;b;                                 //</a:t>
            </a:r>
            <a:r>
              <a:rPr lang="zh-CN" altLang="en-US" sz="2400" b="1" dirty="0">
                <a:ea typeface="楷体_GB2312" pitchFamily="49" charset="-122"/>
              </a:rPr>
              <a:t>使</a:t>
            </a:r>
            <a:r>
              <a:rPr lang="en-US" altLang="zh-CN" sz="2400" b="1" dirty="0">
                <a:ea typeface="楷体_GB2312" pitchFamily="49" charset="-122"/>
              </a:rPr>
              <a:t>p2</a:t>
            </a:r>
            <a:r>
              <a:rPr lang="zh-CN" altLang="en-US" sz="2400" b="1" dirty="0">
                <a:ea typeface="楷体_GB2312" pitchFamily="49" charset="-122"/>
              </a:rPr>
              <a:t>指向</a:t>
            </a:r>
            <a:r>
              <a:rPr lang="en-US" altLang="zh-CN" sz="2400" b="1" dirty="0">
                <a:ea typeface="楷体_GB2312" pitchFamily="49" charset="-122"/>
              </a:rPr>
              <a:t>b</a:t>
            </a:r>
          </a:p>
          <a:p>
            <a:pPr lvl="1" indent="-6350"/>
            <a:r>
              <a:rPr lang="en-US" altLang="zh-CN" sz="2400" b="1" dirty="0">
                <a:ea typeface="楷体_GB2312" pitchFamily="49" charset="-122"/>
              </a:rPr>
              <a:t>if</a:t>
            </a:r>
            <a:r>
              <a:rPr lang="zh-CN" altLang="en-US" sz="2400" b="1" dirty="0">
                <a:ea typeface="楷体_GB2312" pitchFamily="49" charset="-122"/>
              </a:rPr>
              <a:t>（</a:t>
            </a:r>
            <a:r>
              <a:rPr lang="en-US" altLang="zh-CN" sz="2400" b="1" dirty="0">
                <a:ea typeface="楷体_GB2312" pitchFamily="49" charset="-122"/>
              </a:rPr>
              <a:t>a&lt;b</a:t>
            </a:r>
            <a:r>
              <a:rPr lang="zh-CN" altLang="en-US" sz="2400" b="1" dirty="0">
                <a:ea typeface="楷体_GB2312" pitchFamily="49" charset="-122"/>
              </a:rPr>
              <a:t>）                                </a:t>
            </a:r>
            <a:r>
              <a:rPr lang="en-US" altLang="zh-CN" sz="2400" b="1" dirty="0">
                <a:ea typeface="楷体_GB2312" pitchFamily="49" charset="-122"/>
              </a:rPr>
              <a:t>//</a:t>
            </a:r>
            <a:r>
              <a:rPr lang="zh-CN" altLang="en-US" sz="2400" b="1" dirty="0">
                <a:ea typeface="楷体_GB2312" pitchFamily="49" charset="-122"/>
              </a:rPr>
              <a:t>如果</a:t>
            </a:r>
            <a:r>
              <a:rPr lang="en-US" altLang="zh-CN" sz="2400" b="1" dirty="0">
                <a:ea typeface="楷体_GB2312" pitchFamily="49" charset="-122"/>
              </a:rPr>
              <a:t>a&lt;b</a:t>
            </a:r>
            <a:r>
              <a:rPr lang="zh-CN" altLang="en-US" sz="2400" b="1" dirty="0">
                <a:ea typeface="楷体_GB2312" pitchFamily="49" charset="-122"/>
              </a:rPr>
              <a:t>就使</a:t>
            </a:r>
            <a:r>
              <a:rPr lang="en-US" altLang="zh-CN" sz="2400" b="1" dirty="0">
                <a:ea typeface="楷体_GB2312" pitchFamily="49" charset="-122"/>
              </a:rPr>
              <a:t>p1</a:t>
            </a:r>
            <a:r>
              <a:rPr lang="zh-CN" altLang="en-US" sz="2400" b="1" dirty="0">
                <a:ea typeface="楷体_GB2312" pitchFamily="49" charset="-122"/>
              </a:rPr>
              <a:t>与</a:t>
            </a:r>
            <a:r>
              <a:rPr lang="en-US" altLang="zh-CN" sz="2400" b="1" dirty="0">
                <a:ea typeface="楷体_GB2312" pitchFamily="49" charset="-122"/>
              </a:rPr>
              <a:t>p2</a:t>
            </a:r>
            <a:r>
              <a:rPr lang="zh-CN" altLang="en-US" sz="2400" b="1" dirty="0">
                <a:ea typeface="楷体_GB2312" pitchFamily="49" charset="-122"/>
              </a:rPr>
              <a:t>的值交换</a:t>
            </a:r>
          </a:p>
          <a:p>
            <a:pPr lvl="1" indent="-6350"/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		{p=p1;p1=p2;p2=p;}              //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将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p1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的指向与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p2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的指向交换</a:t>
            </a:r>
          </a:p>
          <a:p>
            <a:pPr lvl="1" indent="-6350"/>
            <a:r>
              <a:rPr lang="en-US" altLang="zh-CN" sz="2400" b="1" dirty="0">
                <a:ea typeface="楷体_GB2312" pitchFamily="49" charset="-122"/>
              </a:rPr>
              <a:t>      </a:t>
            </a:r>
            <a:r>
              <a:rPr lang="en-US" altLang="zh-CN" sz="2400" b="1" dirty="0" err="1">
                <a:ea typeface="楷体_GB2312" pitchFamily="49" charset="-122"/>
              </a:rPr>
              <a:t>printf</a:t>
            </a:r>
            <a:r>
              <a:rPr lang="en-US" altLang="zh-CN" sz="2400" b="1" dirty="0">
                <a:ea typeface="楷体_GB2312" pitchFamily="49" charset="-122"/>
              </a:rPr>
              <a:t>(“a=%d, b=%d \n”, a, b);</a:t>
            </a:r>
          </a:p>
          <a:p>
            <a:pPr lvl="1" indent="-6350"/>
            <a:r>
              <a:rPr lang="en-US" altLang="zh-CN" sz="2400" b="1" dirty="0">
                <a:ea typeface="楷体_GB2312" pitchFamily="49" charset="-122"/>
              </a:rPr>
              <a:t>      </a:t>
            </a:r>
            <a:r>
              <a:rPr lang="en-US" altLang="zh-CN" sz="2400" b="1" dirty="0" err="1">
                <a:ea typeface="楷体_GB2312" pitchFamily="49" charset="-122"/>
              </a:rPr>
              <a:t>printf</a:t>
            </a:r>
            <a:r>
              <a:rPr lang="en-US" altLang="zh-CN" sz="2400" b="1" dirty="0">
                <a:ea typeface="楷体_GB2312" pitchFamily="49" charset="-122"/>
              </a:rPr>
              <a:t>(“max=%d, min=%d \n”, *p1, *p2);</a:t>
            </a:r>
          </a:p>
          <a:p>
            <a:pPr indent="-6350" eaLnBrk="1" hangingPunct="1"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return 0;</a:t>
            </a:r>
          </a:p>
          <a:p>
            <a:pPr indent="-6350" eaLnBrk="1" hangingPunct="1"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4000" y="1730375"/>
            <a:ext cx="11666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任何程序数据载入内存后，在内存都有他们的地址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电脑维修师傅眼中的内存是这样的：内存在物理上是由一组DRAM芯片组成的。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10" y="2665730"/>
            <a:ext cx="6804660" cy="388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66ECB-BB5F-461E-93C9-BAEE3BE3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420052"/>
            <a:ext cx="11201400" cy="6017896"/>
          </a:xfrm>
        </p:spPr>
        <p:txBody>
          <a:bodyPr>
            <a:normAutofit/>
          </a:bodyPr>
          <a:lstStyle/>
          <a:p>
            <a:pPr indent="-6350" eaLnBrk="1" hangingPunct="1">
              <a:buFontTx/>
              <a:buNone/>
            </a:pPr>
            <a:r>
              <a:rPr lang="en-US" altLang="zh-CN" sz="2600" u="sng" dirty="0">
                <a:ea typeface="楷体_GB2312" pitchFamily="49" charset="-122"/>
              </a:rPr>
              <a:t>45 78↙</a:t>
            </a:r>
          </a:p>
          <a:p>
            <a:pPr indent="-6350" eaLnBrk="1" hangingPunct="1">
              <a:buFontTx/>
              <a:buNone/>
            </a:pPr>
            <a:r>
              <a:rPr lang="en-US" altLang="zh-CN" sz="2600" dirty="0">
                <a:ea typeface="楷体_GB2312" pitchFamily="49" charset="-122"/>
              </a:rPr>
              <a:t>a=45 b=78</a:t>
            </a:r>
          </a:p>
          <a:p>
            <a:pPr indent="-6350" eaLnBrk="1" hangingPunct="1">
              <a:buFontTx/>
              <a:buNone/>
            </a:pPr>
            <a:r>
              <a:rPr lang="en-US" altLang="zh-CN" sz="2600" dirty="0">
                <a:ea typeface="楷体_GB2312" pitchFamily="49" charset="-122"/>
              </a:rPr>
              <a:t>max=78 min=45</a:t>
            </a:r>
          </a:p>
          <a:p>
            <a:pPr indent="-6350" eaLnBrk="1" hangingPunct="1"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输入</a:t>
            </a:r>
            <a:r>
              <a:rPr lang="en-US" altLang="zh-CN" sz="2600" dirty="0">
                <a:ea typeface="楷体_GB2312" pitchFamily="49" charset="-122"/>
              </a:rPr>
              <a:t>a</a:t>
            </a:r>
            <a:r>
              <a:rPr lang="zh-CN" altLang="en-US" sz="2600" dirty="0">
                <a:ea typeface="楷体_GB2312" pitchFamily="49" charset="-122"/>
              </a:rPr>
              <a:t>的值</a:t>
            </a:r>
            <a:r>
              <a:rPr lang="en-US" altLang="zh-CN" sz="2600" dirty="0">
                <a:ea typeface="楷体_GB2312" pitchFamily="49" charset="-122"/>
              </a:rPr>
              <a:t>45</a:t>
            </a:r>
            <a:r>
              <a:rPr lang="zh-CN" altLang="en-US" sz="2600" dirty="0">
                <a:ea typeface="楷体_GB2312" pitchFamily="49" charset="-122"/>
              </a:rPr>
              <a:t>，</a:t>
            </a:r>
            <a:r>
              <a:rPr lang="en-US" altLang="zh-CN" sz="2600" dirty="0">
                <a:ea typeface="楷体_GB2312" pitchFamily="49" charset="-122"/>
              </a:rPr>
              <a:t>b</a:t>
            </a:r>
            <a:r>
              <a:rPr lang="zh-CN" altLang="en-US" sz="2600" dirty="0">
                <a:ea typeface="楷体_GB2312" pitchFamily="49" charset="-122"/>
              </a:rPr>
              <a:t>的值</a:t>
            </a:r>
            <a:r>
              <a:rPr lang="en-US" altLang="zh-CN" sz="2600" dirty="0">
                <a:ea typeface="楷体_GB2312" pitchFamily="49" charset="-122"/>
              </a:rPr>
              <a:t>78</a:t>
            </a:r>
            <a:r>
              <a:rPr lang="zh-CN" altLang="en-US" sz="2600" dirty="0">
                <a:ea typeface="楷体_GB2312" pitchFamily="49" charset="-122"/>
              </a:rPr>
              <a:t>，由于</a:t>
            </a:r>
            <a:r>
              <a:rPr lang="en-US" altLang="zh-CN" sz="2600" dirty="0">
                <a:ea typeface="楷体_GB2312" pitchFamily="49" charset="-122"/>
              </a:rPr>
              <a:t>a&lt;b</a:t>
            </a:r>
            <a:r>
              <a:rPr lang="zh-CN" altLang="en-US" sz="2600" dirty="0">
                <a:ea typeface="楷体_GB2312" pitchFamily="49" charset="-122"/>
              </a:rPr>
              <a:t>，将</a:t>
            </a:r>
            <a:r>
              <a:rPr lang="en-US" altLang="zh-CN" sz="2600" dirty="0">
                <a:ea typeface="楷体_GB2312" pitchFamily="49" charset="-122"/>
              </a:rPr>
              <a:t>p1</a:t>
            </a:r>
            <a:r>
              <a:rPr lang="zh-CN" altLang="en-US" sz="2600" dirty="0">
                <a:ea typeface="楷体_GB2312" pitchFamily="49" charset="-122"/>
              </a:rPr>
              <a:t>的值和</a:t>
            </a:r>
            <a:r>
              <a:rPr lang="en-US" altLang="zh-CN" sz="2600" dirty="0">
                <a:ea typeface="楷体_GB2312" pitchFamily="49" charset="-122"/>
              </a:rPr>
              <a:t>p2</a:t>
            </a:r>
            <a:r>
              <a:rPr lang="zh-CN" altLang="en-US" sz="2600" dirty="0">
                <a:ea typeface="楷体_GB2312" pitchFamily="49" charset="-122"/>
              </a:rPr>
              <a:t>的值交换，即将</a:t>
            </a:r>
            <a:r>
              <a:rPr lang="en-US" altLang="zh-CN" sz="2600" dirty="0">
                <a:ea typeface="楷体_GB2312" pitchFamily="49" charset="-122"/>
              </a:rPr>
              <a:t>p1</a:t>
            </a:r>
            <a:r>
              <a:rPr lang="zh-CN" altLang="en-US" sz="2600" dirty="0">
                <a:ea typeface="楷体_GB2312" pitchFamily="49" charset="-122"/>
              </a:rPr>
              <a:t>的指向与</a:t>
            </a:r>
            <a:r>
              <a:rPr lang="en-US" altLang="zh-CN" sz="2600" dirty="0">
                <a:ea typeface="楷体_GB2312" pitchFamily="49" charset="-122"/>
              </a:rPr>
              <a:t>p2</a:t>
            </a:r>
            <a:r>
              <a:rPr lang="zh-CN" altLang="en-US" sz="2600" dirty="0">
                <a:ea typeface="楷体_GB2312" pitchFamily="49" charset="-122"/>
              </a:rPr>
              <a:t>的指向交换。交换前的情况见图（</a:t>
            </a:r>
            <a:r>
              <a:rPr lang="en-US" altLang="zh-CN" sz="2600" dirty="0">
                <a:ea typeface="楷体_GB2312" pitchFamily="49" charset="-122"/>
              </a:rPr>
              <a:t>a</a:t>
            </a:r>
            <a:r>
              <a:rPr lang="zh-CN" altLang="en-US" sz="2600" dirty="0">
                <a:ea typeface="楷体_GB2312" pitchFamily="49" charset="-122"/>
              </a:rPr>
              <a:t>），交换后的情况见图（</a:t>
            </a:r>
            <a:r>
              <a:rPr lang="en-US" altLang="zh-CN" sz="2600" dirty="0">
                <a:ea typeface="楷体_GB2312" pitchFamily="49" charset="-122"/>
              </a:rPr>
              <a:t>b</a:t>
            </a:r>
            <a:r>
              <a:rPr lang="zh-CN" altLang="en-US" sz="2600" dirty="0">
                <a:ea typeface="楷体_GB2312" pitchFamily="49" charset="-122"/>
              </a:rPr>
              <a:t>）。</a:t>
            </a:r>
          </a:p>
          <a:p>
            <a:pPr indent="-6350" eaLnBrk="1" hangingPunct="1">
              <a:buFontTx/>
              <a:buNone/>
            </a:pPr>
            <a:endParaRPr lang="zh-CN" altLang="en-US" sz="26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sz="26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en-US" altLang="zh-CN" sz="26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sz="26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en-US" altLang="zh-CN" sz="26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sz="26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请注意，这个问题的算法是不交换整型变量的值，而是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交换</a:t>
            </a:r>
            <a:r>
              <a:rPr lang="zh-CN" altLang="en-US" sz="2600" dirty="0">
                <a:ea typeface="楷体_GB2312" pitchFamily="49" charset="-122"/>
              </a:rPr>
              <a:t>两个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指针</a:t>
            </a:r>
            <a:r>
              <a:rPr lang="zh-CN" altLang="en-US" sz="2600" dirty="0">
                <a:ea typeface="楷体_GB2312" pitchFamily="49" charset="-122"/>
              </a:rPr>
              <a:t>变量的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值</a:t>
            </a:r>
            <a:r>
              <a:rPr lang="zh-CN" altLang="en-US" sz="2600" dirty="0">
                <a:ea typeface="楷体_GB2312" pitchFamily="49" charset="-122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" name="Picture 3" descr="图6">
            <a:extLst>
              <a:ext uri="{FF2B5EF4-FFF2-40B4-BE49-F238E27FC236}">
                <a16:creationId xmlns:a16="http://schemas.microsoft.com/office/drawing/2014/main" id="{D041C201-6FF9-44E3-A54C-1B7FC073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012440"/>
            <a:ext cx="4241800" cy="22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059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8552-246F-4561-9BD8-21270F24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863600"/>
            <a:ext cx="11516360" cy="6725920"/>
          </a:xfrm>
        </p:spPr>
        <p:txBody>
          <a:bodyPr>
            <a:normAutofit fontScale="85000" lnSpcReduction="20000"/>
          </a:bodyPr>
          <a:lstStyle/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#include &lt;</a:t>
            </a:r>
            <a:r>
              <a:rPr lang="en-US" altLang="zh-CN" sz="2800" dirty="0" err="1">
                <a:ea typeface="楷体_GB2312" pitchFamily="49" charset="-122"/>
              </a:rPr>
              <a:t>stdio.h</a:t>
            </a:r>
            <a:r>
              <a:rPr lang="en-US" altLang="zh-CN" sz="2800" dirty="0">
                <a:ea typeface="楷体_GB2312" pitchFamily="49" charset="-122"/>
              </a:rPr>
              <a:t>&gt;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void swap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int *p1,int *p2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;     //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函数声明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int main</a:t>
            </a:r>
            <a:r>
              <a:rPr lang="zh-CN" altLang="en-US" sz="2800" dirty="0">
                <a:ea typeface="楷体_GB2312" pitchFamily="49" charset="-122"/>
              </a:rPr>
              <a:t>（ ）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{ 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		int *pointer_1,*pointer_2</a:t>
            </a:r>
            <a:r>
              <a:rPr lang="en-US" altLang="zh-CN" sz="2800" dirty="0">
                <a:ea typeface="楷体_GB2312" pitchFamily="49" charset="-122"/>
              </a:rPr>
              <a:t>,a,b;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</a:t>
            </a:r>
            <a:r>
              <a:rPr lang="en-US" altLang="zh-CN" sz="2800" dirty="0" err="1">
                <a:ea typeface="楷体_GB2312" pitchFamily="49" charset="-122"/>
              </a:rPr>
              <a:t>scanf</a:t>
            </a:r>
            <a:r>
              <a:rPr lang="en-US" altLang="zh-CN" sz="2800" dirty="0">
                <a:ea typeface="楷体_GB2312" pitchFamily="49" charset="-122"/>
              </a:rPr>
              <a:t>(“%d %d”, &amp;a, &amp;b);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pointer_1=&amp;a;                       //</a:t>
            </a:r>
            <a:r>
              <a:rPr lang="zh-CN" altLang="en-US" sz="2800" dirty="0">
                <a:ea typeface="楷体_GB2312" pitchFamily="49" charset="-122"/>
              </a:rPr>
              <a:t>使</a:t>
            </a:r>
            <a:r>
              <a:rPr lang="en-US" altLang="zh-CN" sz="2800" dirty="0">
                <a:ea typeface="楷体_GB2312" pitchFamily="49" charset="-122"/>
              </a:rPr>
              <a:t>pointer_1</a:t>
            </a:r>
            <a:r>
              <a:rPr lang="zh-CN" altLang="en-US" sz="2800" dirty="0">
                <a:ea typeface="楷体_GB2312" pitchFamily="49" charset="-122"/>
              </a:rPr>
              <a:t>指向</a:t>
            </a:r>
            <a:r>
              <a:rPr lang="en-US" altLang="zh-CN" sz="2800" dirty="0">
                <a:ea typeface="楷体_GB2312" pitchFamily="49" charset="-122"/>
              </a:rPr>
              <a:t>a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pointer_2=&amp;b;                       //</a:t>
            </a:r>
            <a:r>
              <a:rPr lang="zh-CN" altLang="en-US" sz="2800" dirty="0">
                <a:ea typeface="楷体_GB2312" pitchFamily="49" charset="-122"/>
              </a:rPr>
              <a:t>使</a:t>
            </a:r>
            <a:r>
              <a:rPr lang="en-US" altLang="zh-CN" sz="2800" dirty="0">
                <a:ea typeface="楷体_GB2312" pitchFamily="49" charset="-122"/>
              </a:rPr>
              <a:t>pointer_2</a:t>
            </a:r>
            <a:r>
              <a:rPr lang="zh-CN" altLang="en-US" sz="2800" dirty="0">
                <a:ea typeface="楷体_GB2312" pitchFamily="49" charset="-122"/>
              </a:rPr>
              <a:t>指向</a:t>
            </a:r>
            <a:r>
              <a:rPr lang="en-US" altLang="zh-CN" sz="2800" dirty="0">
                <a:ea typeface="楷体_GB2312" pitchFamily="49" charset="-122"/>
              </a:rPr>
              <a:t>b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if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a&lt;b</a:t>
            </a:r>
            <a:r>
              <a:rPr lang="zh-CN" altLang="en-US" sz="2800" dirty="0">
                <a:ea typeface="楷体_GB2312" pitchFamily="49" charset="-122"/>
              </a:rPr>
              <a:t>） </a:t>
            </a: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 		  swap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pointer_1,pointer_2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</a:t>
            </a:r>
            <a:endParaRPr lang="zh-CN" altLang="en-US" sz="2800" dirty="0">
              <a:ea typeface="楷体_GB2312" pitchFamily="49" charset="-122"/>
            </a:endParaRPr>
          </a:p>
          <a:p>
            <a:pPr indent="-635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   		 </a:t>
            </a:r>
            <a:r>
              <a:rPr lang="en-US" altLang="zh-CN" sz="2800" dirty="0" err="1">
                <a:ea typeface="楷体_GB2312" pitchFamily="49" charset="-122"/>
              </a:rPr>
              <a:t>printf</a:t>
            </a:r>
            <a:r>
              <a:rPr lang="en-US" altLang="zh-CN" sz="2800" dirty="0">
                <a:ea typeface="楷体_GB2312" pitchFamily="49" charset="-122"/>
              </a:rPr>
              <a:t>(“max=%d, min=%d \n”, *pointer1, *pointer2); </a:t>
            </a:r>
            <a:endParaRPr lang="zh-CN" altLang="en-US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return 0;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void 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int *p1,int *p2</a:t>
            </a:r>
            <a:r>
              <a:rPr lang="zh-CN" altLang="en-US" sz="2800" dirty="0">
                <a:ea typeface="楷体_GB2312" pitchFamily="49" charset="-122"/>
              </a:rPr>
              <a:t>）          </a:t>
            </a:r>
            <a:r>
              <a:rPr lang="en-US" altLang="zh-CN" sz="2800" dirty="0">
                <a:ea typeface="楷体_GB2312" pitchFamily="49" charset="-122"/>
              </a:rPr>
              <a:t>//</a:t>
            </a:r>
            <a:r>
              <a:rPr lang="zh-CN" altLang="en-US" sz="2800" dirty="0">
                <a:ea typeface="楷体_GB2312" pitchFamily="49" charset="-122"/>
              </a:rPr>
              <a:t>试图交换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pointer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与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pointe2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的值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{ 	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		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p;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		p=p1;         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		p1=p2;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		p2=p;         </a:t>
            </a: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FE272A-D3F1-41BF-BF9A-828F4566F72C}"/>
              </a:ext>
            </a:extLst>
          </p:cNvPr>
          <p:cNvSpPr txBox="1"/>
          <p:nvPr/>
        </p:nvSpPr>
        <p:spPr>
          <a:xfrm>
            <a:off x="182880" y="219948"/>
            <a:ext cx="1042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楷体_GB2312" pitchFamily="49" charset="-122"/>
              </a:rPr>
              <a:t>例</a:t>
            </a:r>
            <a:r>
              <a:rPr lang="en-US" altLang="zh-CN" sz="2400" b="1" dirty="0">
                <a:ea typeface="楷体_GB2312" pitchFamily="49" charset="-122"/>
              </a:rPr>
              <a:t>3.1:  </a:t>
            </a:r>
            <a:r>
              <a:rPr lang="zh-CN" altLang="en-US" sz="2400" b="1" dirty="0">
                <a:ea typeface="楷体_GB2312" pitchFamily="49" charset="-122"/>
              </a:rPr>
              <a:t>通过函数的调用来实现上述交换（如何设置中间变量？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错误示范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400" b="1" dirty="0">
                <a:ea typeface="楷体_GB2312" pitchFamily="49" charset="-122"/>
              </a:rPr>
              <a:t>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9593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8552-246F-4561-9BD8-21270F24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833120"/>
            <a:ext cx="10515600" cy="6725920"/>
          </a:xfrm>
        </p:spPr>
        <p:txBody>
          <a:bodyPr>
            <a:normAutofit fontScale="92500" lnSpcReduction="20000"/>
          </a:bodyPr>
          <a:lstStyle/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#include &lt;</a:t>
            </a:r>
            <a:r>
              <a:rPr lang="en-US" altLang="zh-CN" sz="2800" dirty="0" err="1">
                <a:ea typeface="楷体_GB2312" pitchFamily="49" charset="-122"/>
              </a:rPr>
              <a:t>stdio.h</a:t>
            </a:r>
            <a:r>
              <a:rPr lang="en-US" altLang="zh-CN" sz="2800" dirty="0">
                <a:ea typeface="楷体_GB2312" pitchFamily="49" charset="-122"/>
              </a:rPr>
              <a:t>&gt;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void 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int *p1,int *p2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   //</a:t>
            </a:r>
            <a:r>
              <a:rPr lang="zh-CN" altLang="en-US" sz="2800" dirty="0">
                <a:ea typeface="楷体_GB2312" pitchFamily="49" charset="-122"/>
              </a:rPr>
              <a:t>函数声明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int main</a:t>
            </a:r>
            <a:r>
              <a:rPr lang="zh-CN" altLang="en-US" sz="2800" dirty="0">
                <a:ea typeface="楷体_GB2312" pitchFamily="49" charset="-122"/>
              </a:rPr>
              <a:t>（ ）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{ </a:t>
            </a:r>
            <a:endParaRPr lang="zh-CN" altLang="en-US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int *pointer_1,*pointer_2,a,b;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</a:t>
            </a:r>
            <a:r>
              <a:rPr lang="en-US" altLang="zh-CN" sz="2800" dirty="0" err="1">
                <a:ea typeface="楷体_GB2312" pitchFamily="49" charset="-122"/>
              </a:rPr>
              <a:t>scanf</a:t>
            </a:r>
            <a:r>
              <a:rPr lang="en-US" altLang="zh-CN" sz="2800" dirty="0">
                <a:ea typeface="楷体_GB2312" pitchFamily="49" charset="-122"/>
              </a:rPr>
              <a:t>(“%d %d”, &amp;a, &amp;b);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pointer_1=&amp;a;                       </a:t>
            </a:r>
            <a:r>
              <a:rPr lang="en-US" altLang="zh-CN" sz="2600" dirty="0">
                <a:ea typeface="楷体_GB2312" pitchFamily="49" charset="-122"/>
              </a:rPr>
              <a:t>//</a:t>
            </a:r>
            <a:r>
              <a:rPr lang="zh-CN" altLang="en-US" sz="2600" dirty="0">
                <a:ea typeface="楷体_GB2312" pitchFamily="49" charset="-122"/>
              </a:rPr>
              <a:t>使</a:t>
            </a:r>
            <a:r>
              <a:rPr lang="en-US" altLang="zh-CN" sz="2600" dirty="0">
                <a:ea typeface="楷体_GB2312" pitchFamily="49" charset="-122"/>
              </a:rPr>
              <a:t>pointer_1</a:t>
            </a:r>
            <a:r>
              <a:rPr lang="zh-CN" altLang="en-US" sz="2600" dirty="0">
                <a:ea typeface="楷体_GB2312" pitchFamily="49" charset="-122"/>
              </a:rPr>
              <a:t>指向</a:t>
            </a:r>
            <a:r>
              <a:rPr lang="en-US" altLang="zh-CN" sz="2600" dirty="0">
                <a:ea typeface="楷体_GB2312" pitchFamily="49" charset="-122"/>
              </a:rPr>
              <a:t>a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pointer_2=&amp;b;                       </a:t>
            </a:r>
            <a:r>
              <a:rPr lang="en-US" altLang="zh-CN" sz="2600" dirty="0">
                <a:ea typeface="楷体_GB2312" pitchFamily="49" charset="-122"/>
              </a:rPr>
              <a:t>//</a:t>
            </a:r>
            <a:r>
              <a:rPr lang="zh-CN" altLang="en-US" sz="2600" dirty="0">
                <a:ea typeface="楷体_GB2312" pitchFamily="49" charset="-122"/>
              </a:rPr>
              <a:t>使</a:t>
            </a:r>
            <a:r>
              <a:rPr lang="en-US" altLang="zh-CN" sz="2600" dirty="0">
                <a:ea typeface="楷体_GB2312" pitchFamily="49" charset="-122"/>
              </a:rPr>
              <a:t>pointer_2</a:t>
            </a:r>
            <a:r>
              <a:rPr lang="zh-CN" altLang="en-US" sz="2600" dirty="0">
                <a:ea typeface="楷体_GB2312" pitchFamily="49" charset="-122"/>
              </a:rPr>
              <a:t>指向</a:t>
            </a:r>
            <a:r>
              <a:rPr lang="en-US" altLang="zh-CN" sz="2600" dirty="0">
                <a:ea typeface="楷体_GB2312" pitchFamily="49" charset="-122"/>
              </a:rPr>
              <a:t>b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if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a&lt;b</a:t>
            </a:r>
            <a:r>
              <a:rPr lang="zh-CN" altLang="en-US" sz="2800" dirty="0">
                <a:ea typeface="楷体_GB2312" pitchFamily="49" charset="-122"/>
              </a:rPr>
              <a:t>） </a:t>
            </a: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    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pointer_1,pointer_2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</a:t>
            </a:r>
            <a:endParaRPr lang="zh-CN" altLang="en-US" sz="2800" dirty="0">
              <a:ea typeface="楷体_GB2312" pitchFamily="49" charset="-122"/>
            </a:endParaRPr>
          </a:p>
          <a:p>
            <a:pPr indent="-635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           </a:t>
            </a:r>
            <a:r>
              <a:rPr lang="en-US" altLang="zh-CN" sz="2800" dirty="0" err="1">
                <a:ea typeface="楷体_GB2312" pitchFamily="49" charset="-122"/>
              </a:rPr>
              <a:t>printf</a:t>
            </a:r>
            <a:r>
              <a:rPr lang="en-US" altLang="zh-CN" sz="2800" dirty="0">
                <a:ea typeface="楷体_GB2312" pitchFamily="49" charset="-122"/>
              </a:rPr>
              <a:t>(“max=%d, min=%d \n”, *pointer1, *pointer2); </a:t>
            </a:r>
            <a:endParaRPr lang="zh-CN" altLang="en-US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return 0;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void 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int *p1,int *p2</a:t>
            </a:r>
            <a:r>
              <a:rPr lang="zh-CN" altLang="en-US" sz="2800" dirty="0">
                <a:ea typeface="楷体_GB2312" pitchFamily="49" charset="-122"/>
              </a:rPr>
              <a:t>） </a:t>
            </a:r>
            <a:r>
              <a:rPr lang="en-US" altLang="zh-CN" sz="2600" dirty="0">
                <a:ea typeface="楷体_GB2312" pitchFamily="49" charset="-122"/>
              </a:rPr>
              <a:t>//</a:t>
            </a:r>
            <a:r>
              <a:rPr lang="zh-CN" altLang="en-US" sz="2600" dirty="0">
                <a:ea typeface="楷体_GB2312" pitchFamily="49" charset="-122"/>
              </a:rPr>
              <a:t>函数的作用是将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*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p1 (a)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与*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p2 (b)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的值交换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{ 	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int* temp;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*temp=*p1;         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*p1=*p2;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*p2=*temp;           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BEFD84-0036-454D-8F62-33DBA014E865}"/>
              </a:ext>
            </a:extLst>
          </p:cNvPr>
          <p:cNvSpPr txBox="1"/>
          <p:nvPr/>
        </p:nvSpPr>
        <p:spPr>
          <a:xfrm>
            <a:off x="182880" y="21994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楷体_GB2312" pitchFamily="49" charset="-122"/>
              </a:rPr>
              <a:t>例</a:t>
            </a:r>
            <a:r>
              <a:rPr lang="en-US" altLang="zh-CN" sz="2400" b="1" dirty="0">
                <a:ea typeface="楷体_GB2312" pitchFamily="49" charset="-122"/>
              </a:rPr>
              <a:t>3.2:  </a:t>
            </a:r>
            <a:r>
              <a:rPr lang="zh-CN" altLang="en-US" sz="2400" b="1" dirty="0">
                <a:ea typeface="楷体_GB2312" pitchFamily="49" charset="-122"/>
              </a:rPr>
              <a:t>通过函数的调用来实现上述交换（如何设置中间变量？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错误示范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400" b="1" dirty="0">
                <a:ea typeface="楷体_GB2312" pitchFamily="49" charset="-122"/>
              </a:rPr>
              <a:t>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9423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8552-246F-4561-9BD8-21270F24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833120"/>
            <a:ext cx="10515600" cy="6725920"/>
          </a:xfrm>
        </p:spPr>
        <p:txBody>
          <a:bodyPr>
            <a:normAutofit fontScale="92500" lnSpcReduction="20000"/>
          </a:bodyPr>
          <a:lstStyle/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#include &lt;</a:t>
            </a:r>
            <a:r>
              <a:rPr lang="en-US" altLang="zh-CN" sz="2800" dirty="0" err="1">
                <a:ea typeface="楷体_GB2312" pitchFamily="49" charset="-122"/>
              </a:rPr>
              <a:t>stdio.h</a:t>
            </a:r>
            <a:r>
              <a:rPr lang="en-US" altLang="zh-CN" sz="2800" dirty="0">
                <a:ea typeface="楷体_GB2312" pitchFamily="49" charset="-122"/>
              </a:rPr>
              <a:t>&gt;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void 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int *p1,int *p2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   //</a:t>
            </a:r>
            <a:r>
              <a:rPr lang="zh-CN" altLang="en-US" sz="2800" dirty="0">
                <a:ea typeface="楷体_GB2312" pitchFamily="49" charset="-122"/>
              </a:rPr>
              <a:t>函数声明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int main</a:t>
            </a:r>
            <a:r>
              <a:rPr lang="zh-CN" altLang="en-US" sz="2800" dirty="0">
                <a:ea typeface="楷体_GB2312" pitchFamily="49" charset="-122"/>
              </a:rPr>
              <a:t>（ ）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{ </a:t>
            </a:r>
            <a:endParaRPr lang="zh-CN" altLang="en-US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int *pointer_1,*pointer_2,a,b;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</a:t>
            </a:r>
            <a:r>
              <a:rPr lang="en-US" altLang="zh-CN" sz="2800" dirty="0" err="1">
                <a:ea typeface="楷体_GB2312" pitchFamily="49" charset="-122"/>
              </a:rPr>
              <a:t>scanf</a:t>
            </a:r>
            <a:r>
              <a:rPr lang="en-US" altLang="zh-CN" sz="2800" dirty="0">
                <a:ea typeface="楷体_GB2312" pitchFamily="49" charset="-122"/>
              </a:rPr>
              <a:t>(“%d %d”, &amp;a, &amp;b);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pointer_1=&amp;a;                       </a:t>
            </a:r>
            <a:r>
              <a:rPr lang="en-US" altLang="zh-CN" sz="2600" dirty="0">
                <a:ea typeface="楷体_GB2312" pitchFamily="49" charset="-122"/>
              </a:rPr>
              <a:t>//</a:t>
            </a:r>
            <a:r>
              <a:rPr lang="zh-CN" altLang="en-US" sz="2600" dirty="0">
                <a:ea typeface="楷体_GB2312" pitchFamily="49" charset="-122"/>
              </a:rPr>
              <a:t>使</a:t>
            </a:r>
            <a:r>
              <a:rPr lang="en-US" altLang="zh-CN" sz="2600" dirty="0">
                <a:ea typeface="楷体_GB2312" pitchFamily="49" charset="-122"/>
              </a:rPr>
              <a:t>pointer_1</a:t>
            </a:r>
            <a:r>
              <a:rPr lang="zh-CN" altLang="en-US" sz="2600" dirty="0">
                <a:ea typeface="楷体_GB2312" pitchFamily="49" charset="-122"/>
              </a:rPr>
              <a:t>指向</a:t>
            </a:r>
            <a:r>
              <a:rPr lang="en-US" altLang="zh-CN" sz="2600" dirty="0">
                <a:ea typeface="楷体_GB2312" pitchFamily="49" charset="-122"/>
              </a:rPr>
              <a:t>a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pointer_2=&amp;b;                       </a:t>
            </a:r>
            <a:r>
              <a:rPr lang="en-US" altLang="zh-CN" sz="2600" dirty="0">
                <a:ea typeface="楷体_GB2312" pitchFamily="49" charset="-122"/>
              </a:rPr>
              <a:t>//</a:t>
            </a:r>
            <a:r>
              <a:rPr lang="zh-CN" altLang="en-US" sz="2600" dirty="0">
                <a:ea typeface="楷体_GB2312" pitchFamily="49" charset="-122"/>
              </a:rPr>
              <a:t>使</a:t>
            </a:r>
            <a:r>
              <a:rPr lang="en-US" altLang="zh-CN" sz="2600" dirty="0">
                <a:ea typeface="楷体_GB2312" pitchFamily="49" charset="-122"/>
              </a:rPr>
              <a:t>pointer_2</a:t>
            </a:r>
            <a:r>
              <a:rPr lang="zh-CN" altLang="en-US" sz="2600" dirty="0">
                <a:ea typeface="楷体_GB2312" pitchFamily="49" charset="-122"/>
              </a:rPr>
              <a:t>指向</a:t>
            </a:r>
            <a:r>
              <a:rPr lang="en-US" altLang="zh-CN" sz="2600" dirty="0">
                <a:ea typeface="楷体_GB2312" pitchFamily="49" charset="-122"/>
              </a:rPr>
              <a:t>b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if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a&lt;b</a:t>
            </a:r>
            <a:r>
              <a:rPr lang="zh-CN" altLang="en-US" sz="2800" dirty="0">
                <a:ea typeface="楷体_GB2312" pitchFamily="49" charset="-122"/>
              </a:rPr>
              <a:t>） </a:t>
            </a: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    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pointer_1,pointer_2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</a:t>
            </a:r>
            <a:endParaRPr lang="zh-CN" altLang="en-US" sz="2800" dirty="0">
              <a:ea typeface="楷体_GB2312" pitchFamily="49" charset="-122"/>
            </a:endParaRPr>
          </a:p>
          <a:p>
            <a:pPr indent="-635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           </a:t>
            </a:r>
            <a:r>
              <a:rPr lang="en-US" altLang="zh-CN" sz="2800" dirty="0" err="1">
                <a:ea typeface="楷体_GB2312" pitchFamily="49" charset="-122"/>
              </a:rPr>
              <a:t>printf</a:t>
            </a:r>
            <a:r>
              <a:rPr lang="en-US" altLang="zh-CN" sz="2800" dirty="0">
                <a:ea typeface="楷体_GB2312" pitchFamily="49" charset="-122"/>
              </a:rPr>
              <a:t>(“max=%d, min=%d \n”, *pointer1, *pointer2); </a:t>
            </a:r>
            <a:endParaRPr lang="zh-CN" altLang="en-US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return 0;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void 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int *p1,int *p2</a:t>
            </a:r>
            <a:r>
              <a:rPr lang="zh-CN" altLang="en-US" sz="2800" dirty="0">
                <a:ea typeface="楷体_GB2312" pitchFamily="49" charset="-122"/>
              </a:rPr>
              <a:t>） </a:t>
            </a:r>
            <a:r>
              <a:rPr lang="en-US" altLang="zh-CN" sz="2600" dirty="0">
                <a:ea typeface="楷体_GB2312" pitchFamily="49" charset="-122"/>
              </a:rPr>
              <a:t>//</a:t>
            </a:r>
            <a:r>
              <a:rPr lang="zh-CN" altLang="en-US" sz="2600" dirty="0">
                <a:ea typeface="楷体_GB2312" pitchFamily="49" charset="-122"/>
              </a:rPr>
              <a:t>函数的作用是将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*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p1 (a)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与*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p2 (b)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的值交换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{ 	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int temp;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temp=*p1;         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*p1=*p2;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*p2=temp;            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BEFD84-0036-454D-8F62-33DBA014E865}"/>
              </a:ext>
            </a:extLst>
          </p:cNvPr>
          <p:cNvSpPr txBox="1"/>
          <p:nvPr/>
        </p:nvSpPr>
        <p:spPr>
          <a:xfrm>
            <a:off x="182880" y="219948"/>
            <a:ext cx="10383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楷体_GB2312" pitchFamily="49" charset="-122"/>
              </a:rPr>
              <a:t>例</a:t>
            </a:r>
            <a:r>
              <a:rPr lang="en-US" altLang="zh-CN" sz="2400" b="1" dirty="0">
                <a:ea typeface="楷体_GB2312" pitchFamily="49" charset="-122"/>
              </a:rPr>
              <a:t>3.3:  </a:t>
            </a:r>
            <a:r>
              <a:rPr lang="zh-CN" altLang="en-US" sz="2400" b="1" dirty="0">
                <a:ea typeface="楷体_GB2312" pitchFamily="49" charset="-122"/>
              </a:rPr>
              <a:t>通过函数的调用来实现上述交换（如何设置中间变量？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正确示范</a:t>
            </a:r>
            <a:r>
              <a:rPr lang="zh-CN" altLang="en-US" sz="2400" b="1" dirty="0">
                <a:ea typeface="楷体_GB2312" pitchFamily="49" charset="-122"/>
              </a:rPr>
              <a:t>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0334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4DFF1-5926-4C0F-96A8-B6DD344F5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933123"/>
          </a:xfrm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运行情况如下： </a:t>
            </a:r>
          </a:p>
          <a:p>
            <a:pPr indent="-6350" eaLnBrk="1" hangingPunct="1">
              <a:buFontTx/>
              <a:buNone/>
            </a:pPr>
            <a:r>
              <a:rPr lang="en-US" altLang="zh-CN" sz="2800" u="sng" dirty="0">
                <a:ea typeface="楷体_GB2312" pitchFamily="49" charset="-122"/>
              </a:rPr>
              <a:t>45 78↙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max=78 min=45</a:t>
            </a:r>
          </a:p>
          <a:p>
            <a:endParaRPr lang="zh-CN" altLang="en-US" dirty="0"/>
          </a:p>
        </p:txBody>
      </p:sp>
      <p:pic>
        <p:nvPicPr>
          <p:cNvPr id="4" name="Picture 3" descr="图6">
            <a:extLst>
              <a:ext uri="{FF2B5EF4-FFF2-40B4-BE49-F238E27FC236}">
                <a16:creationId xmlns:a16="http://schemas.microsoft.com/office/drawing/2014/main" id="{29B79FD3-B3C5-4C8B-9609-E270EED8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84" y="1897379"/>
            <a:ext cx="8921576" cy="454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269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61111-A2C3-4C48-BD62-D25886B0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515600" cy="6207760"/>
          </a:xfrm>
        </p:spPr>
        <p:txBody>
          <a:bodyPr>
            <a:normAutofit fontScale="85000" lnSpcReduction="10000"/>
          </a:bodyPr>
          <a:lstStyle/>
          <a:p>
            <a:pPr indent="-6350" eaLnBrk="1" hangingPunct="1"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例</a:t>
            </a:r>
            <a:r>
              <a:rPr lang="en-US" altLang="zh-CN" b="1" dirty="0">
                <a:ea typeface="楷体_GB2312" pitchFamily="49" charset="-122"/>
              </a:rPr>
              <a:t>4</a:t>
            </a:r>
            <a:r>
              <a:rPr lang="zh-CN" altLang="en-US" b="1" dirty="0">
                <a:ea typeface="楷体_GB2312" pitchFamily="49" charset="-122"/>
              </a:rPr>
              <a:t>： 输入</a:t>
            </a:r>
            <a:r>
              <a:rPr lang="en-US" altLang="zh-CN" b="1" dirty="0" err="1">
                <a:ea typeface="楷体_GB2312" pitchFamily="49" charset="-122"/>
              </a:rPr>
              <a:t>a,b,c</a:t>
            </a:r>
            <a:r>
              <a:rPr lang="en-US" altLang="zh-CN" b="1" dirty="0">
                <a:ea typeface="楷体_GB2312" pitchFamily="49" charset="-122"/>
              </a:rPr>
              <a:t> 3</a:t>
            </a:r>
            <a:r>
              <a:rPr lang="zh-CN" altLang="en-US" b="1" dirty="0">
                <a:ea typeface="楷体_GB2312" pitchFamily="49" charset="-122"/>
              </a:rPr>
              <a:t>个整数，按由大到小的顺序输出。</a:t>
            </a:r>
          </a:p>
          <a:p>
            <a:pPr indent="-6350" eaLnBrk="1" hangingPunct="1"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思路：用</a:t>
            </a:r>
            <a:r>
              <a:rPr lang="en-US" altLang="zh-CN" b="1" dirty="0">
                <a:ea typeface="楷体_GB2312" pitchFamily="49" charset="-122"/>
              </a:rPr>
              <a:t>3</a:t>
            </a:r>
            <a:r>
              <a:rPr lang="zh-CN" altLang="en-US" b="1" dirty="0">
                <a:ea typeface="楷体_GB2312" pitchFamily="49" charset="-122"/>
              </a:rPr>
              <a:t>个指针变量指向</a:t>
            </a:r>
            <a:r>
              <a:rPr lang="en-US" altLang="zh-CN" b="1" dirty="0">
                <a:ea typeface="楷体_GB2312" pitchFamily="49" charset="-122"/>
              </a:rPr>
              <a:t>3</a:t>
            </a:r>
            <a:r>
              <a:rPr lang="zh-CN" altLang="en-US" b="1" dirty="0">
                <a:ea typeface="楷体_GB2312" pitchFamily="49" charset="-122"/>
              </a:rPr>
              <a:t>个整型变量，然后用</a:t>
            </a:r>
            <a:r>
              <a:rPr lang="en-US" altLang="zh-CN" b="1" dirty="0">
                <a:ea typeface="楷体_GB2312" pitchFamily="49" charset="-122"/>
              </a:rPr>
              <a:t>swap</a:t>
            </a:r>
            <a:r>
              <a:rPr lang="zh-CN" altLang="en-US" b="1" dirty="0">
                <a:ea typeface="楷体_GB2312" pitchFamily="49" charset="-122"/>
              </a:rPr>
              <a:t>函数来实现程序如下： </a:t>
            </a:r>
            <a:endParaRPr lang="en-US" altLang="zh-CN" b="1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#include &lt;</a:t>
            </a:r>
            <a:r>
              <a:rPr lang="en-US" altLang="zh-CN" dirty="0" err="1">
                <a:ea typeface="楷体_GB2312" pitchFamily="49" charset="-122"/>
              </a:rPr>
              <a:t>stdio.h</a:t>
            </a:r>
            <a:r>
              <a:rPr lang="en-US" altLang="zh-CN" sz="2800" dirty="0">
                <a:ea typeface="楷体_GB2312" pitchFamily="49" charset="-122"/>
              </a:rPr>
              <a:t>&gt;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void exchange</a:t>
            </a:r>
            <a:r>
              <a:rPr lang="zh-CN" altLang="en-US" sz="30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int *,int *,int *</a:t>
            </a:r>
            <a:r>
              <a:rPr lang="zh-CN" altLang="en-US" sz="30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;    </a:t>
            </a:r>
            <a:r>
              <a:rPr lang="en-US" altLang="zh-CN" sz="3000" dirty="0">
                <a:ea typeface="楷体_GB2312" pitchFamily="49" charset="-122"/>
              </a:rPr>
              <a:t>//</a:t>
            </a:r>
            <a:r>
              <a:rPr lang="zh-CN" altLang="en-US" sz="3000" dirty="0">
                <a:ea typeface="楷体_GB2312" pitchFamily="49" charset="-122"/>
              </a:rPr>
              <a:t>对</a:t>
            </a:r>
            <a:r>
              <a:rPr lang="en-US" altLang="zh-CN" sz="3000" dirty="0">
                <a:ea typeface="楷体_GB2312" pitchFamily="49" charset="-122"/>
              </a:rPr>
              <a:t>exchange</a:t>
            </a:r>
            <a:r>
              <a:rPr lang="zh-CN" altLang="en-US" sz="3000" dirty="0">
                <a:ea typeface="楷体_GB2312" pitchFamily="49" charset="-122"/>
              </a:rPr>
              <a:t>函数的声明</a:t>
            </a:r>
            <a:endParaRPr lang="en-US" altLang="zh-CN" sz="30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void swap</a:t>
            </a:r>
            <a:r>
              <a:rPr lang="zh-CN" altLang="en-US" sz="30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int *,int *</a:t>
            </a:r>
            <a:r>
              <a:rPr lang="zh-CN" altLang="en-US" sz="30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;              </a:t>
            </a:r>
            <a:r>
              <a:rPr lang="en-US" altLang="zh-CN" sz="3000" dirty="0">
                <a:ea typeface="楷体_GB2312" pitchFamily="49" charset="-122"/>
              </a:rPr>
              <a:t>//</a:t>
            </a:r>
            <a:r>
              <a:rPr lang="zh-CN" altLang="en-US" sz="3000" dirty="0">
                <a:ea typeface="楷体_GB2312" pitchFamily="49" charset="-122"/>
              </a:rPr>
              <a:t>对</a:t>
            </a:r>
            <a:r>
              <a:rPr lang="en-US" altLang="zh-CN" sz="3000" dirty="0">
                <a:ea typeface="楷体_GB2312" pitchFamily="49" charset="-122"/>
              </a:rPr>
              <a:t>swap</a:t>
            </a:r>
            <a:r>
              <a:rPr lang="zh-CN" altLang="en-US" sz="3000" dirty="0">
                <a:ea typeface="楷体_GB2312" pitchFamily="49" charset="-122"/>
              </a:rPr>
              <a:t>函数的声明</a:t>
            </a:r>
            <a:endParaRPr lang="en-US" altLang="zh-CN" sz="30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int main</a:t>
            </a:r>
            <a:r>
              <a:rPr lang="zh-CN" altLang="en-US" sz="3000" dirty="0">
                <a:ea typeface="楷体_GB2312" pitchFamily="49" charset="-122"/>
              </a:rPr>
              <a:t>（ ）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{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30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   int </a:t>
            </a:r>
            <a:r>
              <a:rPr lang="en-US" altLang="zh-CN" sz="3000" dirty="0" err="1">
                <a:ea typeface="楷体_GB2312" pitchFamily="49" charset="-122"/>
              </a:rPr>
              <a:t>a,b,c</a:t>
            </a:r>
            <a:r>
              <a:rPr lang="en-US" altLang="zh-CN" sz="3000" dirty="0">
                <a:ea typeface="楷体_GB2312" pitchFamily="49" charset="-122"/>
              </a:rPr>
              <a:t>, *p1,*p2,*p3;                   //</a:t>
            </a:r>
            <a:r>
              <a:rPr lang="zh-CN" altLang="en-US" sz="3000" dirty="0">
                <a:ea typeface="楷体_GB2312" pitchFamily="49" charset="-122"/>
              </a:rPr>
              <a:t>创建整型变量和指针</a:t>
            </a:r>
            <a:endParaRPr lang="en-US" altLang="zh-CN" sz="30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   </a:t>
            </a:r>
            <a:r>
              <a:rPr lang="en-US" altLang="zh-CN" sz="3000" dirty="0" err="1">
                <a:ea typeface="楷体_GB2312" pitchFamily="49" charset="-122"/>
              </a:rPr>
              <a:t>scanf</a:t>
            </a:r>
            <a:r>
              <a:rPr lang="en-US" altLang="zh-CN" sz="3000" dirty="0">
                <a:ea typeface="楷体_GB2312" pitchFamily="49" charset="-122"/>
              </a:rPr>
              <a:t>(“%d %d %d”, &amp;a, &amp;b, &amp;c);     // </a:t>
            </a:r>
            <a:r>
              <a:rPr lang="zh-CN" altLang="en-US" sz="3000" dirty="0">
                <a:ea typeface="楷体_GB2312" pitchFamily="49" charset="-122"/>
              </a:rPr>
              <a:t>变量赋值</a:t>
            </a:r>
            <a:endParaRPr lang="en-US" altLang="zh-CN" sz="30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   p1=&amp;a;p2=&amp;b;p3=&amp;c;                 //</a:t>
            </a:r>
            <a:r>
              <a:rPr lang="zh-CN" altLang="en-US" sz="3000" dirty="0">
                <a:solidFill>
                  <a:srgbClr val="FF0000"/>
                </a:solidFill>
                <a:ea typeface="楷体_GB2312" pitchFamily="49" charset="-122"/>
              </a:rPr>
              <a:t>指针赋值，指向</a:t>
            </a:r>
            <a:r>
              <a:rPr lang="en-US" altLang="zh-CN" sz="3000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3000" dirty="0">
                <a:solidFill>
                  <a:srgbClr val="FF0000"/>
                </a:solidFill>
                <a:ea typeface="楷体_GB2312" pitchFamily="49" charset="-122"/>
              </a:rPr>
              <a:t>个整型变量</a:t>
            </a:r>
            <a:endParaRPr lang="en-US" altLang="zh-CN" sz="3000" dirty="0">
              <a:solidFill>
                <a:srgbClr val="FF0000"/>
              </a:solidFill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zh-CN" altLang="en-US" sz="3000" dirty="0">
              <a:solidFill>
                <a:srgbClr val="FF0000"/>
              </a:solidFill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   </a:t>
            </a:r>
            <a:r>
              <a:rPr lang="en-US" altLang="zh-CN" sz="3000" b="1" dirty="0">
                <a:solidFill>
                  <a:srgbClr val="0070C0"/>
                </a:solidFill>
                <a:ea typeface="楷体_GB2312" pitchFamily="49" charset="-122"/>
              </a:rPr>
              <a:t>exchange</a:t>
            </a:r>
            <a:r>
              <a:rPr lang="zh-CN" altLang="en-US" sz="3000" dirty="0">
                <a:ea typeface="楷体_GB2312" pitchFamily="49" charset="-122"/>
              </a:rPr>
              <a:t>（</a:t>
            </a:r>
            <a:r>
              <a:rPr lang="en-US" altLang="zh-CN" sz="3000" dirty="0">
                <a:ea typeface="楷体_GB2312" pitchFamily="49" charset="-122"/>
              </a:rPr>
              <a:t>p1,p2,p3</a:t>
            </a:r>
            <a:r>
              <a:rPr lang="zh-CN" altLang="en-US" sz="3000" dirty="0">
                <a:ea typeface="楷体_GB2312" pitchFamily="49" charset="-122"/>
              </a:rPr>
              <a:t>）</a:t>
            </a:r>
            <a:r>
              <a:rPr lang="en-US" altLang="zh-CN" sz="3000" dirty="0">
                <a:ea typeface="楷体_GB2312" pitchFamily="49" charset="-122"/>
              </a:rPr>
              <a:t>; //</a:t>
            </a:r>
            <a:r>
              <a:rPr lang="zh-CN" altLang="en-US" sz="3000" dirty="0">
                <a:ea typeface="楷体_GB2312" pitchFamily="49" charset="-122"/>
              </a:rPr>
              <a:t>交换</a:t>
            </a:r>
            <a:r>
              <a:rPr lang="en-US" altLang="zh-CN" sz="3000" dirty="0">
                <a:ea typeface="楷体_GB2312" pitchFamily="49" charset="-122"/>
              </a:rPr>
              <a:t>p1,p2,p3</a:t>
            </a:r>
            <a:r>
              <a:rPr lang="zh-CN" altLang="en-US" sz="3000" dirty="0">
                <a:ea typeface="楷体_GB2312" pitchFamily="49" charset="-122"/>
              </a:rPr>
              <a:t>指向的</a:t>
            </a:r>
            <a:r>
              <a:rPr lang="en-US" altLang="zh-CN" sz="3000" dirty="0">
                <a:ea typeface="楷体_GB2312" pitchFamily="49" charset="-122"/>
              </a:rPr>
              <a:t>3</a:t>
            </a:r>
            <a:r>
              <a:rPr lang="zh-CN" altLang="en-US" sz="3000" dirty="0">
                <a:ea typeface="楷体_GB2312" pitchFamily="49" charset="-122"/>
              </a:rPr>
              <a:t>个整型变量的值</a:t>
            </a:r>
            <a:endParaRPr lang="en-US" altLang="zh-CN" sz="30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zh-CN" altLang="en-US" sz="30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   </a:t>
            </a:r>
            <a:r>
              <a:rPr lang="en-US" altLang="zh-CN" sz="3000" dirty="0" err="1">
                <a:ea typeface="楷体_GB2312" pitchFamily="49" charset="-122"/>
              </a:rPr>
              <a:t>printf</a:t>
            </a:r>
            <a:r>
              <a:rPr lang="en-US" altLang="zh-CN" sz="3000" dirty="0">
                <a:ea typeface="楷体_GB2312" pitchFamily="49" charset="-122"/>
              </a:rPr>
              <a:t>(“%</a:t>
            </a:r>
            <a:r>
              <a:rPr lang="en-US" altLang="zh-CN" sz="3000" dirty="0" err="1">
                <a:ea typeface="楷体_GB2312" pitchFamily="49" charset="-122"/>
              </a:rPr>
              <a:t>d%d%d</a:t>
            </a:r>
            <a:r>
              <a:rPr lang="en-US" altLang="zh-CN" sz="3000" dirty="0">
                <a:ea typeface="楷体_GB2312" pitchFamily="49" charset="-122"/>
              </a:rPr>
              <a:t> \n”, a, b, c);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   </a:t>
            </a:r>
            <a:r>
              <a:rPr lang="en-US" altLang="zh-CN" sz="3000" dirty="0" err="1">
                <a:ea typeface="楷体_GB2312" pitchFamily="49" charset="-122"/>
              </a:rPr>
              <a:t>printf</a:t>
            </a:r>
            <a:r>
              <a:rPr lang="en-US" altLang="zh-CN" sz="3000" dirty="0">
                <a:ea typeface="楷体_GB2312" pitchFamily="49" charset="-122"/>
              </a:rPr>
              <a:t> (“(“%</a:t>
            </a:r>
            <a:r>
              <a:rPr lang="en-US" altLang="zh-CN" sz="3000" dirty="0" err="1">
                <a:ea typeface="楷体_GB2312" pitchFamily="49" charset="-122"/>
              </a:rPr>
              <a:t>d%d%d</a:t>
            </a:r>
            <a:r>
              <a:rPr lang="en-US" altLang="zh-CN" sz="3000" dirty="0">
                <a:ea typeface="楷体_GB2312" pitchFamily="49" charset="-122"/>
              </a:rPr>
              <a:t> \n”, *p1,*p2,*p3) ;     //</a:t>
            </a:r>
            <a:r>
              <a:rPr lang="zh-CN" altLang="en-US" sz="3000" dirty="0">
                <a:ea typeface="楷体_GB2312" pitchFamily="49" charset="-122"/>
              </a:rPr>
              <a:t>按由大到小的顺序输出</a:t>
            </a:r>
            <a:endParaRPr lang="en-US" altLang="zh-CN" sz="30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楷体_GB2312" pitchFamily="49" charset="-122"/>
              </a:rPr>
              <a:t>   return 0;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endParaRPr lang="zh-CN" altLang="en-US" sz="24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22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B31CE-DEBD-4808-8851-79CE02D5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80"/>
            <a:ext cx="10515600" cy="5892483"/>
          </a:xfrm>
        </p:spPr>
        <p:txBody>
          <a:bodyPr>
            <a:normAutofit/>
          </a:bodyPr>
          <a:lstStyle/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void 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exchange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int *q1,int *q2,int *q3</a:t>
            </a:r>
            <a:r>
              <a:rPr lang="zh-CN" altLang="en-US" sz="2800" dirty="0">
                <a:ea typeface="楷体_GB2312" pitchFamily="49" charset="-122"/>
              </a:rPr>
              <a:t>）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{   </a:t>
            </a:r>
            <a:endParaRPr lang="zh-CN" altLang="en-US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if</a:t>
            </a:r>
            <a:r>
              <a:rPr lang="zh-CN" altLang="en-US" sz="2800" dirty="0">
                <a:ea typeface="楷体_GB2312" pitchFamily="49" charset="-122"/>
              </a:rPr>
              <a:t>（*</a:t>
            </a:r>
            <a:r>
              <a:rPr lang="en-US" altLang="zh-CN" sz="2800" dirty="0">
                <a:ea typeface="楷体_GB2312" pitchFamily="49" charset="-122"/>
              </a:rPr>
              <a:t>q1&lt;*q2</a:t>
            </a:r>
            <a:r>
              <a:rPr lang="zh-CN" altLang="en-US" sz="2800" dirty="0">
                <a:ea typeface="楷体_GB2312" pitchFamily="49" charset="-122"/>
              </a:rPr>
              <a:t>） 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q1,q2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 //</a:t>
            </a:r>
            <a:r>
              <a:rPr lang="zh-CN" altLang="en-US" sz="2800" dirty="0">
                <a:ea typeface="楷体_GB2312" pitchFamily="49" charset="-122"/>
              </a:rPr>
              <a:t>将</a:t>
            </a:r>
            <a:r>
              <a:rPr lang="en-US" altLang="zh-CN" sz="2800" dirty="0">
                <a:ea typeface="楷体_GB2312" pitchFamily="49" charset="-122"/>
              </a:rPr>
              <a:t>q1</a:t>
            </a: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en-US" altLang="zh-CN" sz="2800" dirty="0">
                <a:ea typeface="楷体_GB2312" pitchFamily="49" charset="-122"/>
              </a:rPr>
              <a:t>q2</a:t>
            </a:r>
            <a:r>
              <a:rPr lang="zh-CN" altLang="en-US" sz="2800" dirty="0">
                <a:ea typeface="楷体_GB2312" pitchFamily="49" charset="-122"/>
              </a:rPr>
              <a:t>所指变量的值互换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if</a:t>
            </a:r>
            <a:r>
              <a:rPr lang="zh-CN" altLang="en-US" sz="2800" dirty="0">
                <a:ea typeface="楷体_GB2312" pitchFamily="49" charset="-122"/>
              </a:rPr>
              <a:t>（*</a:t>
            </a:r>
            <a:r>
              <a:rPr lang="en-US" altLang="zh-CN" sz="2800" dirty="0">
                <a:ea typeface="楷体_GB2312" pitchFamily="49" charset="-122"/>
              </a:rPr>
              <a:t>q1&lt;*q3</a:t>
            </a:r>
            <a:r>
              <a:rPr lang="zh-CN" altLang="en-US" sz="2800" dirty="0">
                <a:ea typeface="楷体_GB2312" pitchFamily="49" charset="-122"/>
              </a:rPr>
              <a:t>） 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q1,q3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 //</a:t>
            </a:r>
            <a:r>
              <a:rPr lang="zh-CN" altLang="en-US" sz="2800" dirty="0">
                <a:ea typeface="楷体_GB2312" pitchFamily="49" charset="-122"/>
              </a:rPr>
              <a:t>将</a:t>
            </a:r>
            <a:r>
              <a:rPr lang="en-US" altLang="zh-CN" sz="2800" dirty="0">
                <a:ea typeface="楷体_GB2312" pitchFamily="49" charset="-122"/>
              </a:rPr>
              <a:t>q1</a:t>
            </a: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en-US" altLang="zh-CN" sz="2800" dirty="0">
                <a:ea typeface="楷体_GB2312" pitchFamily="49" charset="-122"/>
              </a:rPr>
              <a:t>q3</a:t>
            </a:r>
            <a:r>
              <a:rPr lang="zh-CN" altLang="en-US" sz="2800" dirty="0">
                <a:ea typeface="楷体_GB2312" pitchFamily="49" charset="-122"/>
              </a:rPr>
              <a:t>所指变量的值互换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if</a:t>
            </a:r>
            <a:r>
              <a:rPr lang="zh-CN" altLang="en-US" sz="2800" dirty="0">
                <a:ea typeface="楷体_GB2312" pitchFamily="49" charset="-122"/>
              </a:rPr>
              <a:t>（*</a:t>
            </a:r>
            <a:r>
              <a:rPr lang="en-US" altLang="zh-CN" sz="2800" dirty="0">
                <a:ea typeface="楷体_GB2312" pitchFamily="49" charset="-122"/>
              </a:rPr>
              <a:t>q2&lt;*q3</a:t>
            </a:r>
            <a:r>
              <a:rPr lang="zh-CN" altLang="en-US" sz="2800" dirty="0">
                <a:ea typeface="楷体_GB2312" pitchFamily="49" charset="-122"/>
              </a:rPr>
              <a:t>） 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q2,q3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 //</a:t>
            </a:r>
            <a:r>
              <a:rPr lang="zh-CN" altLang="en-US" sz="2800" dirty="0">
                <a:ea typeface="楷体_GB2312" pitchFamily="49" charset="-122"/>
              </a:rPr>
              <a:t>将</a:t>
            </a:r>
            <a:r>
              <a:rPr lang="en-US" altLang="zh-CN" sz="2800" dirty="0">
                <a:ea typeface="楷体_GB2312" pitchFamily="49" charset="-122"/>
              </a:rPr>
              <a:t>q2</a:t>
            </a: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en-US" altLang="zh-CN" sz="2800" dirty="0">
                <a:ea typeface="楷体_GB2312" pitchFamily="49" charset="-122"/>
              </a:rPr>
              <a:t>q3</a:t>
            </a:r>
            <a:r>
              <a:rPr lang="zh-CN" altLang="en-US" sz="2800" dirty="0">
                <a:ea typeface="楷体_GB2312" pitchFamily="49" charset="-122"/>
              </a:rPr>
              <a:t>所指变量的值互换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void 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swap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int *pt1,int *pt2</a:t>
            </a:r>
            <a:r>
              <a:rPr lang="zh-CN" altLang="en-US" sz="2800" dirty="0">
                <a:ea typeface="楷体_GB2312" pitchFamily="49" charset="-122"/>
              </a:rPr>
              <a:t>） </a:t>
            </a: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zh-CN" altLang="en-US" sz="2400" dirty="0">
                <a:ea typeface="楷体_GB2312" pitchFamily="49" charset="-122"/>
              </a:rPr>
              <a:t>将</a:t>
            </a:r>
            <a:r>
              <a:rPr lang="en-US" altLang="zh-CN" sz="2400" dirty="0">
                <a:ea typeface="楷体_GB2312" pitchFamily="49" charset="-122"/>
              </a:rPr>
              <a:t>pt1</a:t>
            </a:r>
            <a:r>
              <a:rPr lang="zh-CN" altLang="en-US" sz="2400" dirty="0">
                <a:ea typeface="楷体_GB2312" pitchFamily="49" charset="-122"/>
              </a:rPr>
              <a:t>与</a:t>
            </a:r>
            <a:r>
              <a:rPr lang="en-US" altLang="zh-CN" sz="2400" dirty="0">
                <a:ea typeface="楷体_GB2312" pitchFamily="49" charset="-122"/>
              </a:rPr>
              <a:t>pt2</a:t>
            </a:r>
            <a:r>
              <a:rPr lang="zh-CN" altLang="en-US" sz="2400" dirty="0">
                <a:ea typeface="楷体_GB2312" pitchFamily="49" charset="-122"/>
              </a:rPr>
              <a:t>所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指向变量的值</a:t>
            </a:r>
            <a:r>
              <a:rPr lang="zh-CN" altLang="en-US" sz="2400" dirty="0">
                <a:ea typeface="楷体_GB2312" pitchFamily="49" charset="-122"/>
              </a:rPr>
              <a:t>互换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{    int temp;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   temp=*pt1;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   *pt1=*pt2;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   *pt2=temp;  </a:t>
            </a: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程序运行情况：</a:t>
            </a:r>
            <a:r>
              <a:rPr lang="en-US" altLang="zh-CN" sz="2800" u="sng" dirty="0">
                <a:ea typeface="楷体_GB2312" pitchFamily="49" charset="-122"/>
              </a:rPr>
              <a:t>12 -56 87↙</a:t>
            </a:r>
          </a:p>
          <a:p>
            <a:pPr indent="-635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                  87 12 -56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42A7-16C7-473B-9331-88465BD2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960"/>
            <a:ext cx="10515600" cy="5862003"/>
          </a:xfrm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关于指针与数组：</a:t>
            </a:r>
            <a:r>
              <a:rPr lang="zh-CN" altLang="en-US" dirty="0">
                <a:ea typeface="楷体_GB2312" pitchFamily="49" charset="-122"/>
              </a:rPr>
              <a:t>如果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的初值为</a:t>
            </a:r>
            <a:r>
              <a:rPr lang="en-US" altLang="zh-CN" dirty="0">
                <a:ea typeface="楷体_GB2312" pitchFamily="49" charset="-122"/>
              </a:rPr>
              <a:t>&amp;a[0]</a:t>
            </a:r>
            <a:r>
              <a:rPr lang="zh-CN" altLang="en-US" dirty="0">
                <a:ea typeface="楷体_GB2312" pitchFamily="49" charset="-122"/>
              </a:rPr>
              <a:t>，则： 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） </a:t>
            </a:r>
            <a:r>
              <a:rPr lang="en-US" altLang="zh-CN" dirty="0" err="1">
                <a:ea typeface="楷体_GB2312" pitchFamily="49" charset="-122"/>
              </a:rPr>
              <a:t>p+i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 err="1">
                <a:ea typeface="楷体_GB2312" pitchFamily="49" charset="-122"/>
              </a:rPr>
              <a:t>a+i</a:t>
            </a:r>
            <a:r>
              <a:rPr lang="zh-CN" altLang="en-US" dirty="0">
                <a:ea typeface="楷体_GB2312" pitchFamily="49" charset="-122"/>
              </a:rPr>
              <a:t>就是</a:t>
            </a:r>
            <a:r>
              <a:rPr lang="en-US" altLang="zh-CN" dirty="0">
                <a:ea typeface="楷体_GB2312" pitchFamily="49" charset="-122"/>
              </a:rPr>
              <a:t>a[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]</a:t>
            </a:r>
            <a:r>
              <a:rPr lang="zh-CN" altLang="en-US" dirty="0">
                <a:ea typeface="楷体_GB2312" pitchFamily="49" charset="-122"/>
              </a:rPr>
              <a:t>的地址，或者说，它们指向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数组的第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zh-CN" altLang="en-US" dirty="0">
                <a:ea typeface="楷体_GB2312" pitchFamily="49" charset="-122"/>
              </a:rPr>
              <a:t>个元素，见图</a:t>
            </a:r>
            <a:r>
              <a:rPr lang="en-US" altLang="zh-CN" dirty="0">
                <a:ea typeface="楷体_GB2312" pitchFamily="49" charset="-122"/>
              </a:rPr>
              <a:t>6.12</a:t>
            </a:r>
            <a:r>
              <a:rPr lang="zh-CN" altLang="en-US" dirty="0">
                <a:ea typeface="楷体_GB2312" pitchFamily="49" charset="-122"/>
              </a:rPr>
              <a:t>。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注意：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可以做自增操作，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不行</a:t>
            </a:r>
            <a:r>
              <a:rPr lang="en-US" altLang="zh-CN" dirty="0">
                <a:ea typeface="楷体_GB2312" pitchFamily="49" charset="-122"/>
              </a:rPr>
              <a:t>)</a:t>
            </a:r>
            <a:endParaRPr lang="zh-CN" altLang="en-US" dirty="0"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3" descr="图6">
            <a:extLst>
              <a:ext uri="{FF2B5EF4-FFF2-40B4-BE49-F238E27FC236}">
                <a16:creationId xmlns:a16="http://schemas.microsoft.com/office/drawing/2014/main" id="{2DDDEF09-B33A-41C7-A75D-F41F00E70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2" y="2062163"/>
            <a:ext cx="288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71418-C897-4527-A861-37557F4C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314960"/>
            <a:ext cx="10515600" cy="6228080"/>
          </a:xfrm>
        </p:spPr>
        <p:txBody>
          <a:bodyPr>
            <a:normAutofit fontScale="92500" lnSpcReduction="10000"/>
          </a:bodyPr>
          <a:lstStyle/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） *（</a:t>
            </a:r>
            <a:r>
              <a:rPr lang="en-US" altLang="zh-CN" dirty="0" err="1">
                <a:ea typeface="楷体_GB2312" pitchFamily="49" charset="-122"/>
              </a:rPr>
              <a:t>p+i</a:t>
            </a:r>
            <a:r>
              <a:rPr lang="zh-CN" altLang="en-US" dirty="0">
                <a:ea typeface="楷体_GB2312" pitchFamily="49" charset="-122"/>
              </a:rPr>
              <a:t>）或*（</a:t>
            </a:r>
            <a:r>
              <a:rPr lang="en-US" altLang="zh-CN" dirty="0" err="1">
                <a:ea typeface="楷体_GB2312" pitchFamily="49" charset="-122"/>
              </a:rPr>
              <a:t>a+i</a:t>
            </a:r>
            <a:r>
              <a:rPr lang="zh-CN" altLang="en-US" dirty="0">
                <a:ea typeface="楷体_GB2312" pitchFamily="49" charset="-122"/>
              </a:rPr>
              <a:t>）是</a:t>
            </a:r>
            <a:r>
              <a:rPr lang="en-US" altLang="zh-CN" dirty="0" err="1">
                <a:ea typeface="楷体_GB2312" pitchFamily="49" charset="-122"/>
              </a:rPr>
              <a:t>p+i</a:t>
            </a:r>
            <a:r>
              <a:rPr lang="zh-CN" altLang="en-US" dirty="0">
                <a:ea typeface="楷体_GB2312" pitchFamily="49" charset="-122"/>
              </a:rPr>
              <a:t>或</a:t>
            </a:r>
            <a:r>
              <a:rPr lang="en-US" altLang="zh-CN" dirty="0" err="1">
                <a:ea typeface="楷体_GB2312" pitchFamily="49" charset="-122"/>
              </a:rPr>
              <a:t>a+i</a:t>
            </a:r>
            <a:r>
              <a:rPr lang="zh-CN" altLang="en-US" dirty="0">
                <a:ea typeface="楷体_GB2312" pitchFamily="49" charset="-122"/>
              </a:rPr>
              <a:t>所指向的数组元素，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即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a[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]</a:t>
            </a:r>
            <a:r>
              <a:rPr lang="zh-CN" altLang="en-US" dirty="0">
                <a:ea typeface="楷体_GB2312" pitchFamily="49" charset="-122"/>
              </a:rPr>
              <a:t>。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可以看出，</a:t>
            </a:r>
            <a:r>
              <a:rPr lang="en-US" altLang="zh-CN" dirty="0">
                <a:ea typeface="楷体_GB2312" pitchFamily="49" charset="-122"/>
              </a:rPr>
              <a:t>[ ]</a:t>
            </a:r>
            <a:r>
              <a:rPr lang="zh-CN" altLang="en-US" dirty="0">
                <a:ea typeface="楷体_GB2312" pitchFamily="49" charset="-122"/>
              </a:rPr>
              <a:t>实际上是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变址运算符</a:t>
            </a:r>
            <a:r>
              <a:rPr lang="zh-CN" altLang="en-US" dirty="0">
                <a:ea typeface="楷体_GB2312" pitchFamily="49" charset="-122"/>
              </a:rPr>
              <a:t>。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对</a:t>
            </a:r>
            <a:r>
              <a:rPr lang="en-US" altLang="zh-CN" dirty="0">
                <a:ea typeface="楷体_GB2312" pitchFamily="49" charset="-122"/>
              </a:rPr>
              <a:t>a[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]</a:t>
            </a:r>
            <a:r>
              <a:rPr lang="zh-CN" altLang="en-US" dirty="0">
                <a:ea typeface="楷体_GB2312" pitchFamily="49" charset="-122"/>
              </a:rPr>
              <a:t>的求解过程是： 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先按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a+i×d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计算</a:t>
            </a:r>
            <a:r>
              <a:rPr lang="zh-CN" altLang="en-US" dirty="0">
                <a:ea typeface="楷体_GB2312" pitchFamily="49" charset="-122"/>
              </a:rPr>
              <a:t>数组元素的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地址（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为数组基类型所占内存）</a:t>
            </a:r>
            <a:r>
              <a:rPr lang="zh-CN" altLang="en-US" dirty="0">
                <a:ea typeface="楷体_GB2312" pitchFamily="49" charset="-122"/>
              </a:rPr>
              <a:t>，然后找出此地址所指向的单元中的值。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指向数组元素的指针</a:t>
            </a:r>
            <a:r>
              <a:rPr lang="zh-CN" altLang="en-US" dirty="0">
                <a:ea typeface="楷体_GB2312" pitchFamily="49" charset="-122"/>
              </a:rPr>
              <a:t>变量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也可以带下标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如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p[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]</a:t>
            </a:r>
            <a:r>
              <a:rPr lang="zh-CN" altLang="en-US" dirty="0">
                <a:ea typeface="楷体_GB2312" pitchFamily="49" charset="-122"/>
              </a:rPr>
              <a:t>与*（</a:t>
            </a:r>
            <a:r>
              <a:rPr lang="en-US" altLang="zh-CN" dirty="0" err="1">
                <a:ea typeface="楷体_GB2312" pitchFamily="49" charset="-122"/>
              </a:rPr>
              <a:t>p+i</a:t>
            </a:r>
            <a:r>
              <a:rPr lang="zh-CN" altLang="en-US" dirty="0">
                <a:ea typeface="楷体_GB2312" pitchFamily="49" charset="-122"/>
              </a:rPr>
              <a:t>）等价。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根据以上叙述，引用一个数组元素，可用以下方法： 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zh-CN" altLang="en-US" dirty="0">
                <a:ea typeface="楷体_GB2312" pitchFamily="49" charset="-122"/>
              </a:rPr>
              <a:t>） 下标法，如</a:t>
            </a:r>
            <a:r>
              <a:rPr lang="en-US" altLang="zh-CN" dirty="0">
                <a:ea typeface="楷体_GB2312" pitchFamily="49" charset="-122"/>
              </a:rPr>
              <a:t>a[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]</a:t>
            </a:r>
            <a:r>
              <a:rPr lang="zh-CN" altLang="en-US" dirty="0">
                <a:ea typeface="楷体_GB2312" pitchFamily="49" charset="-122"/>
              </a:rPr>
              <a:t>形式；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ii</a:t>
            </a:r>
            <a:r>
              <a:rPr lang="zh-CN" altLang="en-US" dirty="0">
                <a:ea typeface="楷体_GB2312" pitchFamily="49" charset="-122"/>
              </a:rPr>
              <a:t>） 指针法，如*（</a:t>
            </a:r>
            <a:r>
              <a:rPr lang="en-US" altLang="zh-CN" dirty="0" err="1">
                <a:ea typeface="楷体_GB2312" pitchFamily="49" charset="-122"/>
              </a:rPr>
              <a:t>a+i</a:t>
            </a:r>
            <a:r>
              <a:rPr lang="zh-CN" altLang="en-US" dirty="0">
                <a:ea typeface="楷体_GB2312" pitchFamily="49" charset="-122"/>
              </a:rPr>
              <a:t>）或*（</a:t>
            </a:r>
            <a:r>
              <a:rPr lang="en-US" altLang="zh-CN" dirty="0" err="1">
                <a:ea typeface="楷体_GB2312" pitchFamily="49" charset="-122"/>
              </a:rPr>
              <a:t>p+i</a:t>
            </a:r>
            <a:r>
              <a:rPr lang="zh-CN" altLang="en-US" dirty="0">
                <a:ea typeface="楷体_GB2312" pitchFamily="49" charset="-122"/>
              </a:rPr>
              <a:t>）。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如果已使</a:t>
            </a:r>
            <a:r>
              <a:rPr lang="en-US" altLang="zh-CN" dirty="0">
                <a:ea typeface="楷体_GB2312" pitchFamily="49" charset="-122"/>
              </a:rPr>
              <a:t>p=a</a:t>
            </a:r>
            <a:r>
              <a:rPr lang="zh-CN" altLang="en-US" dirty="0">
                <a:ea typeface="楷体_GB2312" pitchFamily="49" charset="-122"/>
              </a:rPr>
              <a:t>，则*（</a:t>
            </a:r>
            <a:r>
              <a:rPr lang="en-US" altLang="zh-CN" dirty="0" err="1">
                <a:ea typeface="楷体_GB2312" pitchFamily="49" charset="-122"/>
              </a:rPr>
              <a:t>p+i</a:t>
            </a:r>
            <a:r>
              <a:rPr lang="zh-CN" altLang="en-US" dirty="0">
                <a:ea typeface="楷体_GB2312" pitchFamily="49" charset="-122"/>
              </a:rPr>
              <a:t>）与 </a:t>
            </a:r>
            <a:r>
              <a:rPr lang="en-US" altLang="zh-CN" dirty="0">
                <a:ea typeface="楷体_GB2312" pitchFamily="49" charset="-122"/>
              </a:rPr>
              <a:t>a[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] </a:t>
            </a:r>
            <a:r>
              <a:rPr lang="zh-CN" altLang="en-US" dirty="0">
                <a:ea typeface="楷体_GB2312" pitchFamily="49" charset="-122"/>
              </a:rPr>
              <a:t>等价。可以通过指针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找到所需的元素。指针法能提高目标程序质量。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7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25B3F-434F-494C-A86C-91F34465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435600"/>
          </a:xfrm>
        </p:spPr>
        <p:txBody>
          <a:bodyPr>
            <a:normAutofit/>
          </a:bodyPr>
          <a:lstStyle/>
          <a:p>
            <a:pPr indent="-6350">
              <a:buNone/>
            </a:pPr>
            <a:r>
              <a:rPr lang="en-US" altLang="zh-CN" sz="2800" dirty="0">
                <a:ea typeface="楷体_GB2312" pitchFamily="49" charset="-122"/>
              </a:rPr>
              <a:t>#include &lt;</a:t>
            </a:r>
            <a:r>
              <a:rPr lang="en-US" altLang="zh-CN" sz="2800" dirty="0" err="1">
                <a:ea typeface="楷体_GB2312" pitchFamily="49" charset="-122"/>
              </a:rPr>
              <a:t>stdio.h</a:t>
            </a:r>
            <a:r>
              <a:rPr lang="en-US" altLang="zh-CN" sz="2800" dirty="0">
                <a:ea typeface="楷体_GB2312" pitchFamily="49" charset="-122"/>
              </a:rPr>
              <a:t>&gt;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int main</a:t>
            </a:r>
            <a:r>
              <a:rPr lang="zh-CN" altLang="en-US" sz="2800" dirty="0">
                <a:ea typeface="楷体_GB2312" pitchFamily="49" charset="-122"/>
              </a:rPr>
              <a:t>（ ）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{	int a[10];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int </a:t>
            </a:r>
            <a:r>
              <a:rPr lang="en-US" altLang="zh-CN" sz="2800" dirty="0" err="1"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,*p=a;</a:t>
            </a:r>
            <a:r>
              <a:rPr lang="en-US" altLang="zh-CN" sz="2800" dirty="0">
                <a:ea typeface="楷体_GB2312" pitchFamily="49" charset="-122"/>
              </a:rPr>
              <a:t>           //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指针变量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指向数组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的首元素</a:t>
            </a:r>
            <a:r>
              <a:rPr lang="en-US" altLang="zh-CN" sz="2800" dirty="0">
                <a:ea typeface="楷体_GB2312" pitchFamily="49" charset="-122"/>
              </a:rPr>
              <a:t>a[0]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for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 err="1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=0;i&lt;10;i++</a:t>
            </a:r>
            <a:r>
              <a:rPr lang="zh-CN" altLang="en-US" sz="2800" dirty="0">
                <a:ea typeface="楷体_GB2312" pitchFamily="49" charset="-122"/>
              </a:rPr>
              <a:t>）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	</a:t>
            </a:r>
            <a:r>
              <a:rPr lang="en-US" altLang="zh-CN" sz="2800" dirty="0" err="1">
                <a:ea typeface="楷体_GB2312" pitchFamily="49" charset="-122"/>
              </a:rPr>
              <a:t>scanf</a:t>
            </a:r>
            <a:r>
              <a:rPr lang="en-US" altLang="zh-CN" sz="2800" dirty="0">
                <a:ea typeface="楷体_GB2312" pitchFamily="49" charset="-122"/>
              </a:rPr>
              <a:t>(“%d ”, </a:t>
            </a:r>
            <a:r>
              <a:rPr lang="en-US" altLang="zh-CN" sz="2800" dirty="0" err="1" smtClean="0">
                <a:ea typeface="楷体_GB2312" pitchFamily="49" charset="-122"/>
              </a:rPr>
              <a:t>p+i</a:t>
            </a:r>
            <a:r>
              <a:rPr lang="en-US" altLang="zh-CN" sz="2800" dirty="0" smtClean="0">
                <a:ea typeface="楷体_GB2312" pitchFamily="49" charset="-122"/>
              </a:rPr>
              <a:t>);  </a:t>
            </a:r>
            <a:r>
              <a:rPr lang="en-US" altLang="zh-CN" sz="2800" dirty="0">
                <a:ea typeface="楷体_GB2312" pitchFamily="49" charset="-122"/>
              </a:rPr>
              <a:t>//</a:t>
            </a:r>
            <a:r>
              <a:rPr lang="zh-CN" altLang="en-US" sz="2800" dirty="0">
                <a:ea typeface="楷体_GB2312" pitchFamily="49" charset="-122"/>
              </a:rPr>
              <a:t>输入</a:t>
            </a:r>
            <a:r>
              <a:rPr lang="en-US" altLang="zh-CN" sz="2800" dirty="0">
                <a:ea typeface="楷体_GB2312" pitchFamily="49" charset="-122"/>
              </a:rPr>
              <a:t>a[0]~a[9]</a:t>
            </a:r>
            <a:r>
              <a:rPr lang="zh-CN" altLang="en-US" sz="2800" dirty="0">
                <a:ea typeface="楷体_GB2312" pitchFamily="49" charset="-122"/>
              </a:rPr>
              <a:t>共</a:t>
            </a:r>
            <a:r>
              <a:rPr lang="en-US" altLang="zh-CN" sz="2800" dirty="0">
                <a:ea typeface="楷体_GB2312" pitchFamily="49" charset="-122"/>
              </a:rPr>
              <a:t>10</a:t>
            </a:r>
            <a:r>
              <a:rPr lang="zh-CN" altLang="en-US" sz="2800" dirty="0">
                <a:ea typeface="楷体_GB2312" pitchFamily="49" charset="-122"/>
              </a:rPr>
              <a:t>个元素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for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p=a; p &lt;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a+10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p++</a:t>
            </a:r>
            <a:r>
              <a:rPr lang="zh-CN" altLang="en-US" sz="2800" dirty="0">
                <a:ea typeface="楷体_GB2312" pitchFamily="49" charset="-122"/>
              </a:rPr>
              <a:t>）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	</a:t>
            </a:r>
            <a:r>
              <a:rPr lang="en-US" altLang="zh-CN" sz="2800" dirty="0" err="1">
                <a:ea typeface="楷体_GB2312" pitchFamily="49" charset="-122"/>
              </a:rPr>
              <a:t>printf</a:t>
            </a:r>
            <a:r>
              <a:rPr lang="en-US" altLang="zh-CN" sz="2800" dirty="0">
                <a:ea typeface="楷体_GB2312" pitchFamily="49" charset="-122"/>
              </a:rPr>
              <a:t>(“%d ”, *p);  //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先后指向</a:t>
            </a:r>
            <a:r>
              <a:rPr lang="en-US" altLang="zh-CN" sz="2800" dirty="0">
                <a:ea typeface="楷体_GB2312" pitchFamily="49" charset="-122"/>
              </a:rPr>
              <a:t>a[0]~a[9] 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return 0;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pPr indent="-6350" eaLnBrk="1" hangingPunct="1">
              <a:buFont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4000" y="1730375"/>
            <a:ext cx="11666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为一个程序员，我们不需要了解内存的物理结构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操作系统将RAM等硬件和软件结合起来，给程序员提供的一种对内存使用的抽象。</a:t>
            </a:r>
          </a:p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所以程序员眼中的内存，是这样子的：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890" y="4044950"/>
            <a:ext cx="116668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可以理解为，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内存是一个线性的字节数组。每一个字节都是固定的大小，由8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二进制组成。每一个字节都有一个唯一的编号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编号从0开始，一直到最后一个字节。上图是一个256M的内存，他一共有256x1024x1024 = 268435456个字节，那么它的地址范围就是 0 ~268435455 。</a:t>
            </a:r>
          </a:p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由于内存中的每一个字节都有一个唯一的编号，因此，在程序中使用的变量，常量，甚至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数等数据，当他们被载入到内存中后，都有自己唯一的一个编号，这个编号就是这个数据的地址。指针就是这样形成的。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185" y="3130550"/>
            <a:ext cx="9232265" cy="713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88D93-039D-49BE-B6FF-76BFB667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382904"/>
            <a:ext cx="10515600" cy="5987415"/>
          </a:xfrm>
        </p:spPr>
        <p:txBody>
          <a:bodyPr>
            <a:normAutofit/>
          </a:bodyPr>
          <a:lstStyle/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指向数组元素的指针运算比较灵活，务必小心谨慎。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ea typeface="楷体_GB2312" pitchFamily="49" charset="-122"/>
              </a:rPr>
              <a:t>下面举几个例子</a:t>
            </a:r>
            <a:r>
              <a:rPr lang="zh-CN" altLang="en-US" dirty="0">
                <a:ea typeface="楷体_GB2312" pitchFamily="49" charset="-122"/>
              </a:rPr>
              <a:t>： 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如果先使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指向数组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的首元素（即</a:t>
            </a:r>
            <a:r>
              <a:rPr lang="en-US" altLang="zh-CN" dirty="0">
                <a:ea typeface="楷体_GB2312" pitchFamily="49" charset="-122"/>
              </a:rPr>
              <a:t>p=a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en-US" altLang="zh-CN" dirty="0">
                <a:ea typeface="楷体_GB2312" pitchFamily="49" charset="-122"/>
              </a:rPr>
              <a:t>,</a:t>
            </a:r>
            <a:r>
              <a:rPr lang="zh-CN" altLang="en-US" dirty="0">
                <a:ea typeface="楷体_GB2312" pitchFamily="49" charset="-122"/>
              </a:rPr>
              <a:t>则： 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） </a:t>
            </a:r>
            <a:r>
              <a:rPr lang="en-US" altLang="zh-CN" dirty="0">
                <a:ea typeface="楷体_GB2312" pitchFamily="49" charset="-122"/>
              </a:rPr>
              <a:t>p++</a:t>
            </a:r>
            <a:r>
              <a:rPr lang="zh-CN" altLang="en-US" dirty="0">
                <a:ea typeface="楷体_GB2312" pitchFamily="49" charset="-122"/>
              </a:rPr>
              <a:t>（或</a:t>
            </a:r>
            <a:r>
              <a:rPr lang="en-US" altLang="zh-CN" dirty="0">
                <a:ea typeface="楷体_GB2312" pitchFamily="49" charset="-122"/>
              </a:rPr>
              <a:t>p+=1</a:t>
            </a:r>
            <a:r>
              <a:rPr lang="zh-CN" altLang="en-US" dirty="0">
                <a:ea typeface="楷体_GB2312" pitchFamily="49" charset="-122"/>
              </a:rPr>
              <a:t>）。使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指向下一元素</a:t>
            </a:r>
            <a:r>
              <a:rPr lang="zh-CN" altLang="en-US" dirty="0">
                <a:ea typeface="楷体_GB2312" pitchFamily="49" charset="-122"/>
              </a:rPr>
              <a:t>，即</a:t>
            </a:r>
            <a:r>
              <a:rPr lang="en-US" altLang="zh-CN" dirty="0">
                <a:ea typeface="楷体_GB2312" pitchFamily="49" charset="-122"/>
              </a:rPr>
              <a:t>a[1]</a:t>
            </a:r>
            <a:r>
              <a:rPr lang="zh-CN" altLang="en-US" dirty="0">
                <a:ea typeface="楷体_GB2312" pitchFamily="49" charset="-122"/>
              </a:rPr>
              <a:t>。如果用*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，得到下一个元素</a:t>
            </a:r>
            <a:r>
              <a:rPr lang="en-US" altLang="zh-CN" dirty="0">
                <a:ea typeface="楷体_GB2312" pitchFamily="49" charset="-122"/>
              </a:rPr>
              <a:t>a[1]</a:t>
            </a:r>
            <a:r>
              <a:rPr lang="zh-CN" altLang="en-US" dirty="0">
                <a:ea typeface="楷体_GB2312" pitchFamily="49" charset="-122"/>
              </a:rPr>
              <a:t>的值。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） *</a:t>
            </a:r>
            <a:r>
              <a:rPr lang="en-US" altLang="zh-CN" dirty="0">
                <a:ea typeface="楷体_GB2312" pitchFamily="49" charset="-122"/>
              </a:rPr>
              <a:t>p++</a:t>
            </a:r>
            <a:r>
              <a:rPr lang="zh-CN" altLang="en-US" dirty="0">
                <a:ea typeface="楷体_GB2312" pitchFamily="49" charset="-122"/>
              </a:rPr>
              <a:t>。由于</a:t>
            </a:r>
            <a:r>
              <a:rPr lang="en-US" altLang="zh-CN" dirty="0">
                <a:ea typeface="楷体_GB2312" pitchFamily="49" charset="-122"/>
              </a:rPr>
              <a:t>++</a:t>
            </a:r>
            <a:r>
              <a:rPr lang="zh-CN" altLang="en-US" dirty="0">
                <a:ea typeface="楷体_GB2312" pitchFamily="49" charset="-122"/>
              </a:rPr>
              <a:t>和*同优先级，结合方向为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自右而左</a:t>
            </a:r>
            <a:r>
              <a:rPr lang="zh-CN" altLang="en-US" dirty="0">
                <a:ea typeface="楷体_GB2312" pitchFamily="49" charset="-122"/>
              </a:rPr>
              <a:t>，因此它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等价于*（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p++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zh-CN" altLang="en-US" dirty="0">
                <a:ea typeface="楷体_GB2312" pitchFamily="49" charset="-122"/>
              </a:rPr>
              <a:t>。作用是： 先得到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指向的变量的值（即*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），然后再使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的值加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pPr indent="-6350" eaLnBrk="1" hangingPunct="1">
              <a:buFontTx/>
              <a:buNone/>
            </a:pPr>
            <a:r>
              <a:rPr lang="en-US" altLang="zh-CN" sz="2600" dirty="0">
                <a:ea typeface="楷体_GB2312" pitchFamily="49" charset="-122"/>
              </a:rPr>
              <a:t>for</a:t>
            </a:r>
            <a:r>
              <a:rPr lang="zh-CN" altLang="en-US" sz="2600" dirty="0">
                <a:ea typeface="楷体_GB2312" pitchFamily="49" charset="-122"/>
              </a:rPr>
              <a:t>（</a:t>
            </a:r>
            <a:r>
              <a:rPr lang="en-US" altLang="zh-CN" sz="2600" dirty="0">
                <a:ea typeface="楷体_GB2312" pitchFamily="49" charset="-122"/>
              </a:rPr>
              <a:t>p=</a:t>
            </a:r>
            <a:r>
              <a:rPr lang="en-US" altLang="zh-CN" sz="2600" dirty="0" err="1">
                <a:ea typeface="楷体_GB2312" pitchFamily="49" charset="-122"/>
              </a:rPr>
              <a:t>a;p</a:t>
            </a:r>
            <a:r>
              <a:rPr lang="en-US" altLang="zh-CN" sz="2600" dirty="0">
                <a:ea typeface="楷体_GB2312" pitchFamily="49" charset="-122"/>
              </a:rPr>
              <a:t>&lt;a+10; 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p++</a:t>
            </a:r>
            <a:r>
              <a:rPr lang="zh-CN" altLang="en-US" sz="2600" dirty="0">
                <a:ea typeface="楷体_GB2312" pitchFamily="49" charset="-122"/>
              </a:rPr>
              <a:t>）</a:t>
            </a:r>
            <a:r>
              <a:rPr lang="en-US" altLang="zh-CN" sz="2600" dirty="0" err="1">
                <a:ea typeface="楷体_GB2312" pitchFamily="49" charset="-122"/>
              </a:rPr>
              <a:t>printf</a:t>
            </a:r>
            <a:r>
              <a:rPr lang="en-US" altLang="zh-CN" sz="2600" dirty="0">
                <a:ea typeface="楷体_GB2312" pitchFamily="49" charset="-122"/>
              </a:rPr>
              <a:t>(“%d”,*p)</a:t>
            </a:r>
            <a:r>
              <a:rPr lang="zh-CN" altLang="en-US" sz="2600" dirty="0">
                <a:ea typeface="楷体_GB2312" pitchFamily="49" charset="-122"/>
              </a:rPr>
              <a:t>；可以改写为</a:t>
            </a:r>
          </a:p>
          <a:p>
            <a:pPr indent="-6350" eaLnBrk="1" hangingPunct="1">
              <a:buFontTx/>
              <a:buNone/>
            </a:pPr>
            <a:r>
              <a:rPr lang="en-US" altLang="zh-CN" sz="2600" dirty="0">
                <a:ea typeface="楷体_GB2312" pitchFamily="49" charset="-122"/>
              </a:rPr>
              <a:t>for</a:t>
            </a:r>
            <a:r>
              <a:rPr lang="zh-CN" altLang="en-US" sz="2600" dirty="0">
                <a:ea typeface="楷体_GB2312" pitchFamily="49" charset="-122"/>
              </a:rPr>
              <a:t>（</a:t>
            </a:r>
            <a:r>
              <a:rPr lang="en-US" altLang="zh-CN" sz="2600" dirty="0">
                <a:ea typeface="楷体_GB2312" pitchFamily="49" charset="-122"/>
              </a:rPr>
              <a:t>p=</a:t>
            </a:r>
            <a:r>
              <a:rPr lang="en-US" altLang="zh-CN" sz="2600" dirty="0" err="1">
                <a:ea typeface="楷体_GB2312" pitchFamily="49" charset="-122"/>
              </a:rPr>
              <a:t>a;p</a:t>
            </a:r>
            <a:r>
              <a:rPr lang="en-US" altLang="zh-CN" sz="2600" dirty="0">
                <a:ea typeface="楷体_GB2312" pitchFamily="49" charset="-122"/>
              </a:rPr>
              <a:t>&lt;a+10;</a:t>
            </a:r>
            <a:r>
              <a:rPr lang="zh-CN" altLang="en-US" sz="2600" dirty="0">
                <a:ea typeface="楷体_GB2312" pitchFamily="49" charset="-122"/>
              </a:rPr>
              <a:t>）</a:t>
            </a:r>
            <a:r>
              <a:rPr lang="en-US" altLang="zh-CN" sz="2600" dirty="0" err="1">
                <a:ea typeface="楷体_GB2312" pitchFamily="49" charset="-122"/>
              </a:rPr>
              <a:t>printf</a:t>
            </a:r>
            <a:r>
              <a:rPr lang="en-US" altLang="zh-CN" sz="2600" dirty="0">
                <a:ea typeface="楷体_GB2312" pitchFamily="49" charset="-122"/>
              </a:rPr>
              <a:t>(“%d”, 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*p++)</a:t>
            </a:r>
            <a:r>
              <a:rPr lang="zh-CN" altLang="en-US" sz="2600" dirty="0">
                <a:ea typeface="楷体_GB2312" pitchFamily="49" charset="-122"/>
              </a:rPr>
              <a:t>；</a:t>
            </a:r>
            <a:endParaRPr lang="en-US" altLang="zh-CN" sz="26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） *（</a:t>
            </a:r>
            <a:r>
              <a:rPr lang="en-US" altLang="zh-CN" dirty="0">
                <a:ea typeface="楷体_GB2312" pitchFamily="49" charset="-122"/>
              </a:rPr>
              <a:t>p++</a:t>
            </a:r>
            <a:r>
              <a:rPr lang="zh-CN" altLang="en-US" dirty="0">
                <a:ea typeface="楷体_GB2312" pitchFamily="49" charset="-122"/>
              </a:rPr>
              <a:t>）与*（</a:t>
            </a:r>
            <a:r>
              <a:rPr lang="en-US" altLang="zh-CN" dirty="0">
                <a:ea typeface="楷体_GB2312" pitchFamily="49" charset="-122"/>
              </a:rPr>
              <a:t>++p</a:t>
            </a:r>
            <a:r>
              <a:rPr lang="zh-CN" altLang="en-US" dirty="0">
                <a:ea typeface="楷体_GB2312" pitchFamily="49" charset="-122"/>
              </a:rPr>
              <a:t>）作用不 同。前者是先取*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值，然后使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加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。后者是先使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加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，再取*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。若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的初值为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（即</a:t>
            </a:r>
            <a:r>
              <a:rPr lang="en-US" altLang="zh-CN" dirty="0">
                <a:ea typeface="楷体_GB2312" pitchFamily="49" charset="-122"/>
              </a:rPr>
              <a:t>&amp;a[0]</a:t>
            </a:r>
            <a:r>
              <a:rPr lang="zh-CN" altLang="en-US" dirty="0">
                <a:ea typeface="楷体_GB2312" pitchFamily="49" charset="-122"/>
              </a:rPr>
              <a:t>），输出*（</a:t>
            </a:r>
            <a:r>
              <a:rPr lang="en-US" altLang="zh-CN" dirty="0">
                <a:ea typeface="楷体_GB2312" pitchFamily="49" charset="-122"/>
              </a:rPr>
              <a:t>p++</a:t>
            </a:r>
            <a:r>
              <a:rPr lang="zh-CN" altLang="en-US" dirty="0">
                <a:ea typeface="楷体_GB2312" pitchFamily="49" charset="-122"/>
              </a:rPr>
              <a:t>）得到</a:t>
            </a:r>
            <a:r>
              <a:rPr lang="en-US" altLang="zh-CN" dirty="0">
                <a:ea typeface="楷体_GB2312" pitchFamily="49" charset="-122"/>
              </a:rPr>
              <a:t>a[0]</a:t>
            </a:r>
            <a:r>
              <a:rPr lang="zh-CN" altLang="en-US" dirty="0">
                <a:ea typeface="楷体_GB2312" pitchFamily="49" charset="-122"/>
              </a:rPr>
              <a:t>的值，而输出*（</a:t>
            </a:r>
            <a:r>
              <a:rPr lang="en-US" altLang="zh-CN" dirty="0">
                <a:ea typeface="楷体_GB2312" pitchFamily="49" charset="-122"/>
              </a:rPr>
              <a:t>++p</a:t>
            </a:r>
            <a:r>
              <a:rPr lang="zh-CN" altLang="en-US" dirty="0">
                <a:ea typeface="楷体_GB2312" pitchFamily="49" charset="-122"/>
              </a:rPr>
              <a:t>）则得到</a:t>
            </a:r>
            <a:r>
              <a:rPr lang="en-US" altLang="zh-CN" dirty="0">
                <a:ea typeface="楷体_GB2312" pitchFamily="49" charset="-122"/>
              </a:rPr>
              <a:t>a[1]</a:t>
            </a:r>
            <a:r>
              <a:rPr lang="zh-CN" altLang="en-US" dirty="0">
                <a:ea typeface="楷体_GB2312" pitchFamily="49" charset="-122"/>
              </a:rPr>
              <a:t>的值。</a:t>
            </a: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9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4DB90-E58E-42BD-9DC3-384510C4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57594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-6350" eaLnBrk="1" hangingPunct="1">
              <a:buFontTx/>
              <a:buNone/>
            </a:pPr>
            <a:r>
              <a:rPr lang="en-US" altLang="zh-CN" dirty="0">
                <a:ea typeface="楷体_GB2312" pitchFamily="49" charset="-122"/>
              </a:rPr>
              <a:t>4</a:t>
            </a:r>
            <a:r>
              <a:rPr lang="zh-CN" altLang="en-US" dirty="0">
                <a:ea typeface="楷体_GB2312" pitchFamily="49" charset="-122"/>
              </a:rPr>
              <a:t>） （*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en-US" altLang="zh-CN" dirty="0">
                <a:ea typeface="楷体_GB2312" pitchFamily="49" charset="-122"/>
              </a:rPr>
              <a:t>++</a:t>
            </a:r>
            <a:r>
              <a:rPr lang="zh-CN" altLang="en-US" dirty="0">
                <a:ea typeface="楷体_GB2312" pitchFamily="49" charset="-122"/>
              </a:rPr>
              <a:t>表示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所指向的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元素值加１</a:t>
            </a:r>
            <a:r>
              <a:rPr lang="zh-CN" altLang="en-US" dirty="0">
                <a:ea typeface="楷体_GB2312" pitchFamily="49" charset="-122"/>
              </a:rPr>
              <a:t>，即（</a:t>
            </a:r>
            <a:r>
              <a:rPr lang="en-US" altLang="zh-CN" dirty="0">
                <a:ea typeface="楷体_GB2312" pitchFamily="49" charset="-122"/>
              </a:rPr>
              <a:t>a[0]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en-US" altLang="zh-CN" dirty="0">
                <a:ea typeface="楷体_GB2312" pitchFamily="49" charset="-122"/>
              </a:rPr>
              <a:t>++</a:t>
            </a:r>
            <a:r>
              <a:rPr lang="zh-CN" altLang="en-US" dirty="0">
                <a:ea typeface="楷体_GB2312" pitchFamily="49" charset="-122"/>
              </a:rPr>
              <a:t>，如果</a:t>
            </a:r>
            <a:r>
              <a:rPr lang="en-US" altLang="zh-CN" dirty="0">
                <a:ea typeface="楷体_GB2312" pitchFamily="49" charset="-122"/>
              </a:rPr>
              <a:t>a[0]=3</a:t>
            </a:r>
            <a:r>
              <a:rPr lang="zh-CN" altLang="en-US" dirty="0">
                <a:ea typeface="楷体_GB2312" pitchFamily="49" charset="-122"/>
              </a:rPr>
              <a:t>，则（</a:t>
            </a:r>
            <a:r>
              <a:rPr lang="en-US" altLang="zh-CN" dirty="0">
                <a:ea typeface="楷体_GB2312" pitchFamily="49" charset="-122"/>
              </a:rPr>
              <a:t>a[0]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en-US" altLang="zh-CN" dirty="0">
                <a:ea typeface="楷体_GB2312" pitchFamily="49" charset="-122"/>
              </a:rPr>
              <a:t>++</a:t>
            </a:r>
            <a:r>
              <a:rPr lang="zh-CN" altLang="en-US" dirty="0">
                <a:ea typeface="楷体_GB2312" pitchFamily="49" charset="-122"/>
              </a:rPr>
              <a:t>的值为</a:t>
            </a:r>
            <a:r>
              <a:rPr lang="en-US" altLang="zh-CN" dirty="0">
                <a:ea typeface="楷体_GB2312" pitchFamily="49" charset="-122"/>
              </a:rPr>
              <a:t>4</a:t>
            </a:r>
            <a:r>
              <a:rPr lang="zh-CN" altLang="en-US" dirty="0">
                <a:ea typeface="楷体_GB2312" pitchFamily="49" charset="-122"/>
              </a:rPr>
              <a:t>。注意： 是元素值加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，而不是指针值加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pPr indent="-6350" eaLnBrk="1" hangingPunct="1">
              <a:buFontTx/>
              <a:buNone/>
            </a:pP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en-US" altLang="zh-CN" dirty="0">
                <a:ea typeface="楷体_GB2312" pitchFamily="49" charset="-122"/>
              </a:rPr>
              <a:t>5</a:t>
            </a:r>
            <a:r>
              <a:rPr lang="zh-CN" altLang="en-US" dirty="0">
                <a:ea typeface="楷体_GB2312" pitchFamily="49" charset="-122"/>
              </a:rPr>
              <a:t>） 如果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当前指向</a:t>
            </a:r>
            <a:r>
              <a:rPr lang="en-US" altLang="zh-CN" dirty="0">
                <a:ea typeface="楷体_GB2312" pitchFamily="49" charset="-122"/>
              </a:rPr>
              <a:t>a[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]</a:t>
            </a:r>
            <a:r>
              <a:rPr lang="zh-CN" altLang="en-US" dirty="0">
                <a:ea typeface="楷体_GB2312" pitchFamily="49" charset="-122"/>
              </a:rPr>
              <a:t>，则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*（</a:t>
            </a:r>
            <a:r>
              <a:rPr lang="en-US" altLang="zh-CN" dirty="0">
                <a:ea typeface="楷体_GB2312" pitchFamily="49" charset="-122"/>
              </a:rPr>
              <a:t>p--</a:t>
            </a:r>
            <a:r>
              <a:rPr lang="zh-CN" altLang="en-US" dirty="0">
                <a:ea typeface="楷体_GB2312" pitchFamily="49" charset="-122"/>
              </a:rPr>
              <a:t>）   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先对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进行“*”</a:t>
            </a:r>
            <a:r>
              <a:rPr lang="zh-CN" altLang="en-US" dirty="0">
                <a:ea typeface="楷体_GB2312" pitchFamily="49" charset="-122"/>
              </a:rPr>
              <a:t>运算，得到</a:t>
            </a:r>
            <a:r>
              <a:rPr lang="en-US" altLang="zh-CN" dirty="0">
                <a:ea typeface="楷体_GB2312" pitchFamily="49" charset="-122"/>
              </a:rPr>
              <a:t>a[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]</a:t>
            </a:r>
            <a:r>
              <a:rPr lang="zh-CN" altLang="en-US" dirty="0">
                <a:ea typeface="楷体_GB2312" pitchFamily="49" charset="-122"/>
              </a:rPr>
              <a:t>，再使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减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指向</a:t>
            </a:r>
            <a:r>
              <a:rPr lang="en-US" altLang="zh-CN" dirty="0">
                <a:ea typeface="楷体_GB2312" pitchFamily="49" charset="-122"/>
              </a:rPr>
              <a:t>a[i-1]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*（</a:t>
            </a:r>
            <a:r>
              <a:rPr lang="en-US" altLang="zh-CN" dirty="0">
                <a:ea typeface="楷体_GB2312" pitchFamily="49" charset="-122"/>
              </a:rPr>
              <a:t>++p</a:t>
            </a:r>
            <a:r>
              <a:rPr lang="zh-CN" altLang="en-US" dirty="0">
                <a:ea typeface="楷体_GB2312" pitchFamily="49" charset="-122"/>
              </a:rPr>
              <a:t>）  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先使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自加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，再作*运算，得到</a:t>
            </a:r>
            <a:r>
              <a:rPr lang="en-US" altLang="zh-CN" dirty="0">
                <a:ea typeface="楷体_GB2312" pitchFamily="49" charset="-122"/>
              </a:rPr>
              <a:t>a[i+1]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*（</a:t>
            </a:r>
            <a:r>
              <a:rPr lang="en-US" altLang="zh-CN" dirty="0">
                <a:ea typeface="楷体_GB2312" pitchFamily="49" charset="-122"/>
              </a:rPr>
              <a:t>--p</a:t>
            </a:r>
            <a:r>
              <a:rPr lang="zh-CN" altLang="en-US" dirty="0">
                <a:ea typeface="楷体_GB2312" pitchFamily="49" charset="-122"/>
              </a:rPr>
              <a:t>）   先使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自减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，再作*运算，得到</a:t>
            </a:r>
            <a:r>
              <a:rPr lang="en-US" altLang="zh-CN" dirty="0">
                <a:ea typeface="楷体_GB2312" pitchFamily="49" charset="-122"/>
              </a:rPr>
              <a:t>a[i-1]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将</a:t>
            </a:r>
            <a:r>
              <a:rPr lang="en-US" altLang="zh-CN" dirty="0">
                <a:ea typeface="楷体_GB2312" pitchFamily="49" charset="-122"/>
              </a:rPr>
              <a:t>++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--</a:t>
            </a:r>
            <a:r>
              <a:rPr lang="zh-CN" altLang="en-US" dirty="0">
                <a:ea typeface="楷体_GB2312" pitchFamily="49" charset="-122"/>
              </a:rPr>
              <a:t>运算符用于指向数组元素的指针变量十分有效，可以</a:t>
            </a:r>
            <a:r>
              <a:rPr lang="zh-CN" altLang="en-US" dirty="0">
                <a:solidFill>
                  <a:srgbClr val="0070C0"/>
                </a:solidFill>
                <a:ea typeface="楷体_GB2312" pitchFamily="49" charset="-122"/>
              </a:rPr>
              <a:t>使指针变量自动向前或向后移动</a:t>
            </a:r>
            <a:r>
              <a:rPr lang="zh-CN" altLang="en-US" dirty="0">
                <a:ea typeface="楷体_GB2312" pitchFamily="49" charset="-122"/>
              </a:rPr>
              <a:t>，指向下一个或上一个数组元素。例如，想输出ａ数组</a:t>
            </a:r>
            <a:r>
              <a:rPr lang="en-US" altLang="zh-CN" dirty="0">
                <a:ea typeface="楷体_GB2312" pitchFamily="49" charset="-122"/>
              </a:rPr>
              <a:t>100</a:t>
            </a:r>
            <a:r>
              <a:rPr lang="zh-CN" altLang="en-US" dirty="0">
                <a:ea typeface="楷体_GB2312" pitchFamily="49" charset="-122"/>
              </a:rPr>
              <a:t>个元素，可以用以下语句：</a:t>
            </a: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en-US" altLang="zh-CN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zh-CN" altLang="en-US" dirty="0"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FCEC4A-DB58-45C9-8FD7-BE8C5B1A8FE5}"/>
              </a:ext>
            </a:extLst>
          </p:cNvPr>
          <p:cNvSpPr txBox="1"/>
          <p:nvPr/>
        </p:nvSpPr>
        <p:spPr>
          <a:xfrm>
            <a:off x="650240" y="4817517"/>
            <a:ext cx="10515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p=a;                        		p=a;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while</a:t>
            </a:r>
            <a:r>
              <a:rPr lang="zh-CN" altLang="en-US" sz="2000" dirty="0">
                <a:ea typeface="楷体_GB2312" pitchFamily="49" charset="-122"/>
              </a:rPr>
              <a:t>（</a:t>
            </a:r>
            <a:r>
              <a:rPr lang="en-US" altLang="zh-CN" sz="2000" dirty="0">
                <a:ea typeface="楷体_GB2312" pitchFamily="49" charset="-122"/>
              </a:rPr>
              <a:t>p&lt;a+100</a:t>
            </a:r>
            <a:r>
              <a:rPr lang="zh-CN" altLang="en-US" sz="2000" dirty="0">
                <a:ea typeface="楷体_GB2312" pitchFamily="49" charset="-122"/>
              </a:rPr>
              <a:t>）       或  	</a:t>
            </a:r>
            <a:r>
              <a:rPr lang="en-US" altLang="zh-CN" sz="2000" dirty="0">
                <a:ea typeface="楷体_GB2312" pitchFamily="49" charset="-122"/>
              </a:rPr>
              <a:t>while</a:t>
            </a:r>
            <a:r>
              <a:rPr lang="zh-CN" altLang="en-US" sz="2000" dirty="0">
                <a:ea typeface="楷体_GB2312" pitchFamily="49" charset="-122"/>
              </a:rPr>
              <a:t>（</a:t>
            </a:r>
            <a:r>
              <a:rPr lang="en-US" altLang="zh-CN" sz="2000" dirty="0">
                <a:ea typeface="楷体_GB2312" pitchFamily="49" charset="-122"/>
              </a:rPr>
              <a:t>p&lt;a+100</a:t>
            </a:r>
            <a:r>
              <a:rPr lang="zh-CN" altLang="en-US" sz="2000" dirty="0">
                <a:ea typeface="楷体_GB2312" pitchFamily="49" charset="-122"/>
              </a:rPr>
              <a:t>）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(“%d”, *p++);          		 {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(“%d”, *p);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				   p++</a:t>
            </a:r>
            <a:r>
              <a:rPr lang="zh-CN" altLang="en-US" sz="2000" dirty="0">
                <a:ea typeface="楷体_GB2312" pitchFamily="49" charset="-122"/>
              </a:rPr>
              <a:t>；</a:t>
            </a:r>
            <a:r>
              <a:rPr lang="en-US" altLang="zh-CN" sz="2000" dirty="0">
                <a:ea typeface="楷体_GB2312" pitchFamily="49" charset="-122"/>
              </a:rPr>
              <a:t>}</a:t>
            </a:r>
          </a:p>
          <a:p>
            <a:pPr indent="-6350" eaLnBrk="1" hangingPunct="1"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在用*</a:t>
            </a:r>
            <a:r>
              <a:rPr lang="en-US" altLang="zh-CN" sz="2000" dirty="0">
                <a:ea typeface="楷体_GB2312" pitchFamily="49" charset="-122"/>
              </a:rPr>
              <a:t>p++</a:t>
            </a:r>
            <a:r>
              <a:rPr lang="zh-CN" altLang="en-US" sz="2000" dirty="0">
                <a:ea typeface="楷体_GB2312" pitchFamily="49" charset="-122"/>
              </a:rPr>
              <a:t>形式的运算时，很容易弄错，一定要十分小心，弄清楚先取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zh-CN" altLang="en-US" sz="2000" dirty="0">
                <a:ea typeface="楷体_GB2312" pitchFamily="49" charset="-122"/>
              </a:rPr>
              <a:t>值还是先使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zh-CN" altLang="en-US" sz="2000" dirty="0">
                <a:ea typeface="楷体_GB2312" pitchFamily="49" charset="-122"/>
              </a:rPr>
              <a:t>加</a:t>
            </a:r>
            <a:r>
              <a:rPr lang="en-US" altLang="zh-CN" sz="2000" dirty="0">
                <a:ea typeface="楷体_GB2312" pitchFamily="49" charset="-122"/>
              </a:rPr>
              <a:t>1</a:t>
            </a:r>
            <a:r>
              <a:rPr lang="zh-CN" altLang="en-US" sz="2000" dirty="0"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6549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8A112-F92F-4D39-9B2A-43A89961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"/>
            <a:ext cx="10515600" cy="5841683"/>
          </a:xfrm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从二维数组的角度来看，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代表二维数组首元素的地址，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现在的首元素</a:t>
            </a:r>
            <a:r>
              <a:rPr lang="zh-CN" altLang="en-US" dirty="0">
                <a:ea typeface="楷体_GB2312" pitchFamily="49" charset="-122"/>
              </a:rPr>
              <a:t>不是一个整型变量，而是由</a:t>
            </a:r>
            <a:r>
              <a:rPr lang="en-US" altLang="zh-CN" dirty="0">
                <a:ea typeface="楷体_GB2312" pitchFamily="49" charset="-122"/>
              </a:rPr>
              <a:t>4</a:t>
            </a:r>
            <a:r>
              <a:rPr lang="zh-CN" altLang="en-US" dirty="0">
                <a:ea typeface="楷体_GB2312" pitchFamily="49" charset="-122"/>
              </a:rPr>
              <a:t>个整型元素所组成的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一维数组</a:t>
            </a:r>
            <a:r>
              <a:rPr lang="zh-CN" altLang="en-US" dirty="0">
                <a:ea typeface="楷体_GB2312" pitchFamily="49" charset="-122"/>
              </a:rPr>
              <a:t>，因此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代表的是首行的起始地址（即第</a:t>
            </a:r>
            <a:r>
              <a:rPr lang="en-US" altLang="zh-CN" dirty="0">
                <a:ea typeface="楷体_GB2312" pitchFamily="49" charset="-122"/>
              </a:rPr>
              <a:t>0</a:t>
            </a:r>
            <a:r>
              <a:rPr lang="zh-CN" altLang="en-US" dirty="0">
                <a:ea typeface="楷体_GB2312" pitchFamily="49" charset="-122"/>
              </a:rPr>
              <a:t>行的起始地址</a:t>
            </a:r>
            <a:r>
              <a:rPr lang="en-US" altLang="zh-CN" dirty="0">
                <a:ea typeface="楷体_GB2312" pitchFamily="49" charset="-122"/>
              </a:rPr>
              <a:t>,&amp;a[0]</a:t>
            </a:r>
            <a:r>
              <a:rPr lang="zh-CN" altLang="en-US" dirty="0">
                <a:ea typeface="楷体_GB2312" pitchFamily="49" charset="-122"/>
              </a:rPr>
              <a:t>），</a:t>
            </a:r>
            <a:r>
              <a:rPr lang="en-US" altLang="zh-CN" dirty="0">
                <a:ea typeface="楷体_GB2312" pitchFamily="49" charset="-122"/>
              </a:rPr>
              <a:t>a+1</a:t>
            </a:r>
            <a:r>
              <a:rPr lang="zh-CN" altLang="en-US" dirty="0">
                <a:ea typeface="楷体_GB2312" pitchFamily="49" charset="-122"/>
              </a:rPr>
              <a:t>代表</a:t>
            </a:r>
            <a:r>
              <a:rPr lang="en-US" altLang="zh-CN" dirty="0">
                <a:ea typeface="楷体_GB2312" pitchFamily="49" charset="-122"/>
              </a:rPr>
              <a:t>a[1]</a:t>
            </a:r>
            <a:r>
              <a:rPr lang="zh-CN" altLang="en-US" dirty="0">
                <a:ea typeface="楷体_GB2312" pitchFamily="49" charset="-122"/>
              </a:rPr>
              <a:t>行的首地址，即</a:t>
            </a:r>
            <a:r>
              <a:rPr lang="en-US" altLang="zh-CN" dirty="0">
                <a:ea typeface="楷体_GB2312" pitchFamily="49" charset="-122"/>
              </a:rPr>
              <a:t>&amp;a[1]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pPr indent="-6350" eaLnBrk="1" hangingPunct="1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a[0],a[1],a[2]</a:t>
            </a:r>
            <a:r>
              <a:rPr lang="zh-CN" altLang="en-US" dirty="0">
                <a:ea typeface="楷体_GB2312" pitchFamily="49" charset="-122"/>
              </a:rPr>
              <a:t>既然是一维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数组名</a:t>
            </a:r>
            <a:r>
              <a:rPr lang="zh-CN" altLang="en-US" dirty="0">
                <a:ea typeface="楷体_GB2312" pitchFamily="49" charset="-122"/>
              </a:rPr>
              <a:t>，而数组名代表数组首元素地址，因此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a[0]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代表</a:t>
            </a:r>
            <a:r>
              <a:rPr lang="zh-CN" altLang="en-US" dirty="0">
                <a:ea typeface="楷体_GB2312" pitchFamily="49" charset="-122"/>
              </a:rPr>
              <a:t>一维数组</a:t>
            </a:r>
            <a:r>
              <a:rPr lang="en-US" altLang="zh-CN" dirty="0">
                <a:ea typeface="楷体_GB2312" pitchFamily="49" charset="-122"/>
              </a:rPr>
              <a:t>a[0]</a:t>
            </a:r>
            <a:r>
              <a:rPr lang="zh-CN" altLang="en-US" dirty="0">
                <a:ea typeface="楷体_GB2312" pitchFamily="49" charset="-122"/>
              </a:rPr>
              <a:t>中</a:t>
            </a:r>
            <a:r>
              <a:rPr lang="en-US" altLang="zh-CN" dirty="0">
                <a:ea typeface="楷体_GB2312" pitchFamily="49" charset="-122"/>
              </a:rPr>
              <a:t>0</a:t>
            </a:r>
            <a:r>
              <a:rPr lang="zh-CN" altLang="en-US" dirty="0">
                <a:ea typeface="楷体_GB2312" pitchFamily="49" charset="-122"/>
              </a:rPr>
              <a:t>列元素的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地址</a:t>
            </a:r>
            <a:r>
              <a:rPr lang="zh-CN" altLang="en-US" dirty="0">
                <a:ea typeface="楷体_GB2312" pitchFamily="49" charset="-122"/>
              </a:rPr>
              <a:t>，即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&amp;a[0][0]</a:t>
            </a:r>
            <a:r>
              <a:rPr lang="zh-CN" altLang="en-US" dirty="0">
                <a:ea typeface="楷体_GB2312" pitchFamily="49" charset="-122"/>
              </a:rPr>
              <a:t>。</a:t>
            </a:r>
            <a:r>
              <a:rPr lang="en-US" altLang="zh-CN" dirty="0">
                <a:ea typeface="楷体_GB2312" pitchFamily="49" charset="-122"/>
              </a:rPr>
              <a:t>a[1]</a:t>
            </a:r>
            <a:r>
              <a:rPr lang="zh-CN" altLang="en-US" dirty="0">
                <a:ea typeface="楷体_GB2312" pitchFamily="49" charset="-122"/>
              </a:rPr>
              <a:t>的值是</a:t>
            </a:r>
            <a:r>
              <a:rPr lang="en-US" altLang="zh-CN" dirty="0">
                <a:ea typeface="楷体_GB2312" pitchFamily="49" charset="-122"/>
              </a:rPr>
              <a:t>&amp;a[1][0]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a[2]</a:t>
            </a:r>
            <a:r>
              <a:rPr lang="zh-CN" altLang="en-US" dirty="0">
                <a:ea typeface="楷体_GB2312" pitchFamily="49" charset="-122"/>
              </a:rPr>
              <a:t>的值是</a:t>
            </a:r>
            <a:r>
              <a:rPr lang="en-US" altLang="zh-CN" dirty="0">
                <a:ea typeface="楷体_GB2312" pitchFamily="49" charset="-122"/>
              </a:rPr>
              <a:t>&amp;a[2][0]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" name="Picture 3" descr="图6">
            <a:extLst>
              <a:ext uri="{FF2B5EF4-FFF2-40B4-BE49-F238E27FC236}">
                <a16:creationId xmlns:a16="http://schemas.microsoft.com/office/drawing/2014/main" id="{DB801CA1-ED3B-4F24-B08E-5E16241F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" y="3713480"/>
            <a:ext cx="4724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图6">
            <a:extLst>
              <a:ext uri="{FF2B5EF4-FFF2-40B4-BE49-F238E27FC236}">
                <a16:creationId xmlns:a16="http://schemas.microsoft.com/office/drawing/2014/main" id="{E6824F61-4B54-4674-8AD8-449372AB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40" y="3713480"/>
            <a:ext cx="38862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04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图6">
            <a:extLst>
              <a:ext uri="{FF2B5EF4-FFF2-40B4-BE49-F238E27FC236}">
                <a16:creationId xmlns:a16="http://schemas.microsoft.com/office/drawing/2014/main" id="{6D159A2D-342F-4F0B-AC9C-7455CAB4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2473072"/>
            <a:ext cx="4993640" cy="425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图6">
            <a:extLst>
              <a:ext uri="{FF2B5EF4-FFF2-40B4-BE49-F238E27FC236}">
                <a16:creationId xmlns:a16="http://schemas.microsoft.com/office/drawing/2014/main" id="{3CFCFAD7-D291-4201-8406-416A4C13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" y="4011474"/>
            <a:ext cx="38862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7B560F-9D30-48A4-A934-1D7C710DC8B3}"/>
              </a:ext>
            </a:extLst>
          </p:cNvPr>
          <p:cNvSpPr txBox="1"/>
          <p:nvPr/>
        </p:nvSpPr>
        <p:spPr>
          <a:xfrm>
            <a:off x="314960" y="258901"/>
            <a:ext cx="100990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buFontTx/>
              <a:buNone/>
            </a:pPr>
            <a:r>
              <a:rPr lang="zh-CN" altLang="en-US" sz="2000" b="1" dirty="0">
                <a:ea typeface="楷体_GB2312" pitchFamily="49" charset="-122"/>
              </a:rPr>
              <a:t>关于指针访问二维数组的说明：</a:t>
            </a:r>
            <a:endParaRPr lang="en-US" altLang="zh-CN" sz="2000" b="1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0</a:t>
            </a:r>
            <a:r>
              <a:rPr lang="zh-CN" altLang="en-US" sz="2000" dirty="0">
                <a:ea typeface="楷体_GB2312" pitchFamily="49" charset="-122"/>
              </a:rPr>
              <a:t>行</a:t>
            </a:r>
            <a:r>
              <a:rPr lang="en-US" altLang="zh-CN" sz="2000" dirty="0">
                <a:ea typeface="楷体_GB2312" pitchFamily="49" charset="-122"/>
              </a:rPr>
              <a:t>1</a:t>
            </a:r>
            <a:r>
              <a:rPr lang="zh-CN" altLang="en-US" sz="2000" dirty="0">
                <a:ea typeface="楷体_GB2312" pitchFamily="49" charset="-122"/>
              </a:rPr>
              <a:t>列元素的地址可以直接写为</a:t>
            </a:r>
            <a:r>
              <a:rPr lang="en-US" altLang="zh-CN" sz="2000" dirty="0">
                <a:ea typeface="楷体_GB2312" pitchFamily="49" charset="-122"/>
              </a:rPr>
              <a:t>&amp;a[0][1]</a:t>
            </a:r>
            <a:r>
              <a:rPr lang="zh-CN" altLang="en-US" sz="2000" dirty="0">
                <a:ea typeface="楷体_GB2312" pitchFamily="49" charset="-122"/>
              </a:rPr>
              <a:t>，也可以用指针法表示。</a:t>
            </a:r>
            <a:r>
              <a:rPr lang="en-US" altLang="zh-CN" sz="2000" dirty="0">
                <a:ea typeface="楷体_GB2312" pitchFamily="49" charset="-122"/>
              </a:rPr>
              <a:t>a[0]</a:t>
            </a:r>
            <a:r>
              <a:rPr lang="zh-CN" altLang="en-US" sz="2000" dirty="0">
                <a:ea typeface="楷体_GB2312" pitchFamily="49" charset="-122"/>
              </a:rPr>
              <a:t>为一维数组名，该一维数组中序号为</a:t>
            </a:r>
            <a:r>
              <a:rPr lang="en-US" altLang="zh-CN" sz="2000" dirty="0">
                <a:ea typeface="楷体_GB2312" pitchFamily="49" charset="-122"/>
              </a:rPr>
              <a:t>1</a:t>
            </a:r>
            <a:r>
              <a:rPr lang="zh-CN" altLang="en-US" sz="2000" dirty="0">
                <a:ea typeface="楷体_GB2312" pitchFamily="49" charset="-122"/>
              </a:rPr>
              <a:t>的元素显然可以用</a:t>
            </a:r>
            <a:r>
              <a:rPr lang="en-US" altLang="zh-CN" sz="2000" dirty="0">
                <a:ea typeface="楷体_GB2312" pitchFamily="49" charset="-122"/>
              </a:rPr>
              <a:t>a[0]+1</a:t>
            </a:r>
            <a:r>
              <a:rPr lang="zh-CN" altLang="en-US" sz="2000" dirty="0">
                <a:ea typeface="楷体_GB2312" pitchFamily="49" charset="-122"/>
              </a:rPr>
              <a:t>来表示。</a:t>
            </a:r>
          </a:p>
          <a:p>
            <a:pPr indent="-6350" eaLnBrk="1" hangingPunct="1"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欲得到</a:t>
            </a:r>
            <a:r>
              <a:rPr lang="en-US" altLang="zh-CN" sz="2000" dirty="0">
                <a:ea typeface="楷体_GB2312" pitchFamily="49" charset="-122"/>
              </a:rPr>
              <a:t>a[0][1]</a:t>
            </a:r>
            <a:r>
              <a:rPr lang="zh-CN" altLang="en-US" sz="2000" dirty="0">
                <a:ea typeface="楷体_GB2312" pitchFamily="49" charset="-122"/>
              </a:rPr>
              <a:t>的值，用地址法怎么表示呢？</a:t>
            </a:r>
            <a:endParaRPr lang="en-US" altLang="zh-CN" sz="20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en-US" altLang="zh-CN" sz="20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既然</a:t>
            </a:r>
            <a:r>
              <a:rPr lang="en-US" altLang="zh-CN" sz="2000" dirty="0">
                <a:ea typeface="楷体_GB2312" pitchFamily="49" charset="-122"/>
              </a:rPr>
              <a:t>a[0]+1</a:t>
            </a:r>
            <a:r>
              <a:rPr lang="zh-CN" altLang="en-US" sz="2000" dirty="0">
                <a:ea typeface="楷体_GB2312" pitchFamily="49" charset="-122"/>
              </a:rPr>
              <a:t>是</a:t>
            </a:r>
            <a:r>
              <a:rPr lang="en-US" altLang="zh-CN" sz="2000" dirty="0">
                <a:ea typeface="楷体_GB2312" pitchFamily="49" charset="-122"/>
              </a:rPr>
              <a:t>a[0][1]</a:t>
            </a:r>
            <a:r>
              <a:rPr lang="zh-CN" altLang="en-US" sz="2000" dirty="0">
                <a:ea typeface="楷体_GB2312" pitchFamily="49" charset="-122"/>
              </a:rPr>
              <a:t>元素的地址，那么，*（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a[0]+1</a:t>
            </a:r>
            <a:r>
              <a:rPr lang="zh-CN" altLang="en-US" sz="2000" dirty="0">
                <a:ea typeface="楷体_GB2312" pitchFamily="49" charset="-122"/>
              </a:rPr>
              <a:t>） 就是</a:t>
            </a:r>
            <a:r>
              <a:rPr lang="en-US" altLang="zh-CN" sz="2000" dirty="0">
                <a:ea typeface="楷体_GB2312" pitchFamily="49" charset="-122"/>
              </a:rPr>
              <a:t>a[0][1]</a:t>
            </a:r>
            <a:r>
              <a:rPr lang="zh-CN" altLang="en-US" sz="2000" dirty="0">
                <a:ea typeface="楷体_GB2312" pitchFamily="49" charset="-122"/>
              </a:rPr>
              <a:t>元素的值。</a:t>
            </a:r>
            <a:endParaRPr lang="en-US" altLang="zh-CN" sz="20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而</a:t>
            </a:r>
            <a:r>
              <a:rPr lang="en-US" altLang="zh-CN" sz="2000" dirty="0">
                <a:ea typeface="楷体_GB2312" pitchFamily="49" charset="-122"/>
              </a:rPr>
              <a:t>a[0]</a:t>
            </a:r>
            <a:r>
              <a:rPr lang="zh-CN" altLang="en-US" sz="2000" dirty="0">
                <a:ea typeface="楷体_GB2312" pitchFamily="49" charset="-122"/>
              </a:rPr>
              <a:t>与*（</a:t>
            </a:r>
            <a:r>
              <a:rPr lang="en-US" altLang="zh-CN" sz="2000" dirty="0">
                <a:ea typeface="楷体_GB2312" pitchFamily="49" charset="-122"/>
              </a:rPr>
              <a:t>a+0</a:t>
            </a:r>
            <a:r>
              <a:rPr lang="zh-CN" altLang="en-US" sz="2000" dirty="0">
                <a:ea typeface="楷体_GB2312" pitchFamily="49" charset="-122"/>
              </a:rPr>
              <a:t>）等价，因此也可以用*（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*（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a+0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2000" dirty="0">
                <a:ea typeface="楷体_GB2312" pitchFamily="49" charset="-122"/>
              </a:rPr>
              <a:t>+1</a:t>
            </a:r>
            <a:r>
              <a:rPr lang="zh-CN" altLang="en-US" sz="2000" dirty="0">
                <a:ea typeface="楷体_GB2312" pitchFamily="49" charset="-122"/>
              </a:rPr>
              <a:t>）</a:t>
            </a:r>
            <a:endParaRPr lang="en-US" altLang="zh-CN" sz="20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表示</a:t>
            </a:r>
            <a:r>
              <a:rPr lang="en-US" altLang="zh-CN" sz="2000" dirty="0">
                <a:ea typeface="楷体_GB2312" pitchFamily="49" charset="-122"/>
              </a:rPr>
              <a:t>a[0][1]</a:t>
            </a:r>
            <a:r>
              <a:rPr lang="zh-CN" altLang="en-US" sz="2000" dirty="0">
                <a:ea typeface="楷体_GB2312" pitchFamily="49" charset="-122"/>
              </a:rPr>
              <a:t>元素的值。</a:t>
            </a:r>
            <a:endParaRPr lang="en-US" altLang="zh-CN" sz="20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en-US" altLang="zh-CN" sz="20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endParaRPr lang="en-US" altLang="zh-CN" sz="20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依此类推，*（</a:t>
            </a:r>
            <a:r>
              <a:rPr lang="en-US" altLang="zh-CN" sz="2000" dirty="0">
                <a:ea typeface="楷体_GB2312" pitchFamily="49" charset="-122"/>
              </a:rPr>
              <a:t>a[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]+j</a:t>
            </a:r>
            <a:r>
              <a:rPr lang="zh-CN" altLang="en-US" sz="2000" dirty="0">
                <a:ea typeface="楷体_GB2312" pitchFamily="49" charset="-122"/>
              </a:rPr>
              <a:t>）或*（*（</a:t>
            </a:r>
            <a:r>
              <a:rPr lang="en-US" altLang="zh-CN" sz="2000" dirty="0" err="1">
                <a:ea typeface="楷体_GB2312" pitchFamily="49" charset="-122"/>
              </a:rPr>
              <a:t>a+i</a:t>
            </a:r>
            <a:r>
              <a:rPr lang="zh-CN" altLang="en-US" sz="2000" dirty="0">
                <a:ea typeface="楷体_GB2312" pitchFamily="49" charset="-122"/>
              </a:rPr>
              <a:t>）</a:t>
            </a:r>
            <a:r>
              <a:rPr lang="en-US" altLang="zh-CN" sz="2000" dirty="0">
                <a:ea typeface="楷体_GB2312" pitchFamily="49" charset="-122"/>
              </a:rPr>
              <a:t>+j</a:t>
            </a:r>
            <a:r>
              <a:rPr lang="zh-CN" altLang="en-US" sz="2000" dirty="0">
                <a:ea typeface="楷体_GB2312" pitchFamily="49" charset="-122"/>
              </a:rPr>
              <a:t>）是</a:t>
            </a:r>
            <a:r>
              <a:rPr lang="en-US" altLang="zh-CN" sz="2000" dirty="0">
                <a:ea typeface="楷体_GB2312" pitchFamily="49" charset="-122"/>
              </a:rPr>
              <a:t>a[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][j]</a:t>
            </a:r>
            <a:r>
              <a:rPr lang="zh-CN" altLang="en-US" sz="2000" dirty="0">
                <a:ea typeface="楷体_GB2312" pitchFamily="49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721667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66AF-6631-4EDE-B440-BE3C8404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640"/>
            <a:ext cx="10515600" cy="5882323"/>
          </a:xfrm>
        </p:spPr>
        <p:txBody>
          <a:bodyPr>
            <a:normAutofit fontScale="92500" lnSpcReduction="10000"/>
          </a:bodyPr>
          <a:lstStyle/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例：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输出二维数组任一行任一列元素的值。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#include &lt;</a:t>
            </a:r>
            <a:r>
              <a:rPr lang="en-US" altLang="zh-CN" sz="2800" dirty="0" err="1">
                <a:ea typeface="楷体_GB2312" pitchFamily="49" charset="-122"/>
              </a:rPr>
              <a:t>stdio.h</a:t>
            </a:r>
            <a:r>
              <a:rPr lang="en-US" altLang="zh-CN" sz="2800" dirty="0">
                <a:ea typeface="楷体_GB2312" pitchFamily="49" charset="-122"/>
              </a:rPr>
              <a:t>&gt;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int main</a:t>
            </a:r>
            <a:r>
              <a:rPr lang="zh-CN" altLang="en-US" sz="2800" dirty="0">
                <a:ea typeface="楷体_GB2312" pitchFamily="49" charset="-122"/>
              </a:rPr>
              <a:t>（ ）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{ 	int a[3][4]={1,3,5,7,9,11,13,15,17,19,21,23};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		int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（*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[4]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dirty="0" err="1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, j;</a:t>
            </a:r>
          </a:p>
          <a:p>
            <a:pPr indent="-6350" eaLnBrk="1" hangingPunct="1">
              <a:buFontTx/>
              <a:buNone/>
            </a:pPr>
            <a:r>
              <a:rPr lang="en-US" altLang="zh-CN" dirty="0">
                <a:ea typeface="楷体_GB2312" pitchFamily="49" charset="-122"/>
              </a:rPr>
              <a:t>		</a:t>
            </a:r>
            <a:r>
              <a:rPr lang="en-US" altLang="zh-CN" dirty="0" err="1">
                <a:ea typeface="楷体_GB2312" pitchFamily="49" charset="-122"/>
              </a:rPr>
              <a:t>s</a:t>
            </a:r>
            <a:r>
              <a:rPr lang="en-US" altLang="zh-CN" sz="2800" dirty="0" err="1">
                <a:ea typeface="楷体_GB2312" pitchFamily="49" charset="-122"/>
              </a:rPr>
              <a:t>canf</a:t>
            </a:r>
            <a:r>
              <a:rPr lang="en-US" altLang="zh-CN" sz="2800" dirty="0">
                <a:ea typeface="楷体_GB2312" pitchFamily="49" charset="-122"/>
              </a:rPr>
              <a:t>(“%d %d”,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sz="2800" dirty="0" err="1">
                <a:ea typeface="楷体_GB2312" pitchFamily="49" charset="-122"/>
              </a:rPr>
              <a:t>,j</a:t>
            </a:r>
            <a:r>
              <a:rPr lang="en-US" altLang="zh-CN" sz="2800" dirty="0">
                <a:ea typeface="楷体_GB2312" pitchFamily="49" charset="-122"/>
              </a:rPr>
              <a:t>);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p=a;     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可否使用 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p=a[0], p=&amp;a[0][0]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？</a:t>
            </a:r>
            <a:endParaRPr lang="en-US" altLang="zh-CN" sz="2600" dirty="0">
              <a:solidFill>
                <a:srgbClr val="FF0000"/>
              </a:solidFill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</a:t>
            </a:r>
            <a:r>
              <a:rPr lang="en-US" altLang="zh-CN" sz="2800" dirty="0" err="1">
                <a:ea typeface="楷体_GB2312" pitchFamily="49" charset="-122"/>
              </a:rPr>
              <a:t>printf</a:t>
            </a:r>
            <a:r>
              <a:rPr lang="en-US" altLang="zh-CN" sz="2800" dirty="0">
                <a:ea typeface="楷体_GB2312" pitchFamily="49" charset="-122"/>
              </a:rPr>
              <a:t>(“%d \n”,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*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（*（</a:t>
            </a:r>
            <a:r>
              <a:rPr lang="en-US" altLang="zh-CN" sz="2800" dirty="0" err="1">
                <a:solidFill>
                  <a:srgbClr val="FF0000"/>
                </a:solidFill>
                <a:ea typeface="楷体_GB2312" pitchFamily="49" charset="-122"/>
              </a:rPr>
              <a:t>p+i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+j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	return 0;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运行情况如下：</a:t>
            </a:r>
            <a:r>
              <a:rPr lang="zh-CN" altLang="en-US" sz="2800" dirty="0">
                <a:ea typeface="楷体_GB2312" pitchFamily="49" charset="-122"/>
              </a:rPr>
              <a:t> </a:t>
            </a:r>
          </a:p>
          <a:p>
            <a:pPr indent="-6350" eaLnBrk="1" hangingPunct="1">
              <a:buFontTx/>
              <a:buNone/>
            </a:pPr>
            <a:r>
              <a:rPr lang="en-US" altLang="zh-CN" sz="2800" u="sng" dirty="0">
                <a:ea typeface="楷体_GB2312" pitchFamily="49" charset="-122"/>
              </a:rPr>
              <a:t>2 3↙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23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150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49616-0262-4887-B0CE-EA68BCED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5759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楷体_GB2312" pitchFamily="49" charset="-122"/>
              </a:rPr>
              <a:t>由于执行了“</a:t>
            </a:r>
            <a:r>
              <a:rPr lang="en-US" altLang="zh-CN" dirty="0">
                <a:ea typeface="楷体_GB2312" pitchFamily="49" charset="-122"/>
              </a:rPr>
              <a:t>p=a”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使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指向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a[0]</a:t>
            </a:r>
            <a:r>
              <a:rPr lang="zh-CN" altLang="en-US" dirty="0">
                <a:ea typeface="楷体_GB2312" pitchFamily="49" charset="-122"/>
              </a:rPr>
              <a:t>。因此</a:t>
            </a:r>
            <a:r>
              <a:rPr lang="en-US" altLang="zh-CN" dirty="0">
                <a:ea typeface="楷体_GB2312" pitchFamily="49" charset="-122"/>
              </a:rPr>
              <a:t>p+2</a:t>
            </a:r>
            <a:r>
              <a:rPr lang="zh-CN" altLang="en-US" dirty="0">
                <a:ea typeface="楷体_GB2312" pitchFamily="49" charset="-122"/>
              </a:rPr>
              <a:t>是二维数组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中序号为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的行的起始地址（由于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是指向一维数组的指针变量，因此</a:t>
            </a:r>
            <a:r>
              <a:rPr lang="en-US" altLang="zh-CN" dirty="0">
                <a:ea typeface="楷体_GB2312" pitchFamily="49" charset="-122"/>
              </a:rPr>
              <a:t>p</a:t>
            </a:r>
            <a:r>
              <a:rPr lang="zh-CN" altLang="en-US" dirty="0">
                <a:ea typeface="楷体_GB2312" pitchFamily="49" charset="-122"/>
              </a:rPr>
              <a:t>加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，就指向下一个一维数组），如图。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*（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p+2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+3</a:t>
            </a:r>
            <a:r>
              <a:rPr lang="zh-CN" altLang="en-US" dirty="0">
                <a:ea typeface="楷体_GB2312" pitchFamily="49" charset="-122"/>
              </a:rPr>
              <a:t>是</a:t>
            </a:r>
            <a:r>
              <a:rPr lang="en-US" altLang="zh-CN" dirty="0">
                <a:ea typeface="楷体_GB2312" pitchFamily="49" charset="-122"/>
              </a:rPr>
              <a:t>a[2][3]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元素地址</a:t>
            </a:r>
            <a:r>
              <a:rPr lang="zh-CN" altLang="en-US" dirty="0">
                <a:ea typeface="楷体_GB2312" pitchFamily="49" charset="-122"/>
              </a:rPr>
              <a:t>。*（*（</a:t>
            </a:r>
            <a:r>
              <a:rPr lang="en-US" altLang="zh-CN" dirty="0">
                <a:ea typeface="楷体_GB2312" pitchFamily="49" charset="-122"/>
              </a:rPr>
              <a:t>p+2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en-US" altLang="zh-CN" dirty="0">
                <a:ea typeface="楷体_GB2312" pitchFamily="49" charset="-122"/>
              </a:rPr>
              <a:t>+3</a:t>
            </a:r>
            <a:r>
              <a:rPr lang="zh-CN" altLang="en-US" dirty="0">
                <a:ea typeface="楷体_GB2312" pitchFamily="49" charset="-122"/>
              </a:rPr>
              <a:t>）是</a:t>
            </a:r>
            <a:r>
              <a:rPr lang="en-US" altLang="zh-CN" dirty="0">
                <a:ea typeface="楷体_GB2312" pitchFamily="49" charset="-122"/>
              </a:rPr>
              <a:t>a[2][3]</a:t>
            </a:r>
            <a:r>
              <a:rPr lang="zh-CN" altLang="en-US" dirty="0">
                <a:ea typeface="楷体_GB2312" pitchFamily="49" charset="-122"/>
              </a:rPr>
              <a:t>的值</a:t>
            </a:r>
            <a:endParaRPr lang="zh-CN" altLang="en-US" dirty="0"/>
          </a:p>
        </p:txBody>
      </p:sp>
      <p:pic>
        <p:nvPicPr>
          <p:cNvPr id="9" name="Picture 3" descr="图6">
            <a:extLst>
              <a:ext uri="{FF2B5EF4-FFF2-40B4-BE49-F238E27FC236}">
                <a16:creationId xmlns:a16="http://schemas.microsoft.com/office/drawing/2014/main" id="{344DDD51-A505-42BF-80CB-030B558E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60" y="3078480"/>
            <a:ext cx="36576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98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670C6-C6CF-45A1-9B01-D3EB0823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 lnSpcReduction="10000"/>
          </a:bodyPr>
          <a:lstStyle/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:  </a:t>
            </a:r>
            <a:r>
              <a:rPr lang="zh-CN" altLang="en-US" dirty="0">
                <a:ea typeface="楷体_GB2312" pitchFamily="49" charset="-122"/>
              </a:rPr>
              <a:t>输出二维数组各元素的值。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这里采用的方法是用基类型为整型的指针变量先后指向各元素，逐个输出它们的值。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#include &lt;</a:t>
            </a:r>
            <a:r>
              <a:rPr lang="en-US" altLang="zh-CN" sz="2800" dirty="0" err="1">
                <a:ea typeface="楷体_GB2312" pitchFamily="49" charset="-122"/>
              </a:rPr>
              <a:t>stdio.h</a:t>
            </a:r>
            <a:r>
              <a:rPr lang="en-US" altLang="zh-CN" sz="2800" dirty="0">
                <a:ea typeface="楷体_GB2312" pitchFamily="49" charset="-122"/>
              </a:rPr>
              <a:t>&gt;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int main</a:t>
            </a:r>
            <a:r>
              <a:rPr lang="zh-CN" altLang="en-US" sz="2800" dirty="0">
                <a:ea typeface="楷体_GB2312" pitchFamily="49" charset="-122"/>
              </a:rPr>
              <a:t>（ ）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{ int a[3][4]={1,3,5,7,9,11,13,15,17,19,21,23};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int *p;                              </a:t>
            </a:r>
            <a:r>
              <a:rPr lang="en-US" altLang="zh-CN" sz="2800" dirty="0">
                <a:ea typeface="楷体_GB2312" pitchFamily="49" charset="-122"/>
              </a:rPr>
              <a:t>//p</a:t>
            </a:r>
            <a:r>
              <a:rPr lang="zh-CN" altLang="en-US" sz="2800" dirty="0"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基类型为整型</a:t>
            </a:r>
            <a:r>
              <a:rPr lang="zh-CN" altLang="en-US" sz="2800" dirty="0">
                <a:ea typeface="楷体_GB2312" pitchFamily="49" charset="-122"/>
              </a:rPr>
              <a:t>的指针变量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for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p=a[0]; p&lt;a[0]+12; p++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      </a:t>
            </a:r>
            <a:r>
              <a:rPr lang="en-US" altLang="zh-CN" sz="2800" dirty="0" err="1">
                <a:solidFill>
                  <a:srgbClr val="FF0000"/>
                </a:solidFill>
                <a:ea typeface="楷体_GB2312" pitchFamily="49" charset="-122"/>
              </a:rPr>
              <a:t>printf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(“%d ”, p);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en-US" altLang="zh-CN" sz="2800" dirty="0" err="1">
                <a:solidFill>
                  <a:srgbClr val="FF0000"/>
                </a:solidFill>
                <a:ea typeface="楷体_GB2312" pitchFamily="49" charset="-122"/>
              </a:rPr>
              <a:t>printf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(“\n”);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return 0;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725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7FCA6-624D-4991-9432-CA7C1F13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: </a:t>
            </a:r>
            <a:r>
              <a:rPr lang="zh-CN" altLang="en-US" dirty="0">
                <a:ea typeface="楷体_GB2312" pitchFamily="49" charset="-122"/>
              </a:rPr>
              <a:t>输出二维数组各元素的值。</a:t>
            </a: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用一个函数实现输出，用多维数组名作函数参数。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#include &lt;</a:t>
            </a:r>
            <a:r>
              <a:rPr lang="en-US" altLang="zh-CN" sz="2800" dirty="0" err="1">
                <a:ea typeface="楷体_GB2312" pitchFamily="49" charset="-122"/>
              </a:rPr>
              <a:t>stdio.h</a:t>
            </a:r>
            <a:r>
              <a:rPr lang="en-US" altLang="zh-CN" sz="2800" dirty="0">
                <a:ea typeface="楷体_GB2312" pitchFamily="49" charset="-122"/>
              </a:rPr>
              <a:t>&gt;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int main</a:t>
            </a:r>
            <a:r>
              <a:rPr lang="zh-CN" altLang="en-US" sz="2800" dirty="0">
                <a:ea typeface="楷体_GB2312" pitchFamily="49" charset="-122"/>
              </a:rPr>
              <a:t>（ ）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{   void output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（*</a:t>
            </a:r>
            <a:r>
              <a:rPr lang="en-US" altLang="zh-CN" sz="2800" dirty="0">
                <a:ea typeface="楷体_GB2312" pitchFamily="49" charset="-122"/>
              </a:rPr>
              <a:t>p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[4]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                     //</a:t>
            </a:r>
            <a:r>
              <a:rPr lang="zh-CN" altLang="en-US" sz="2800" dirty="0">
                <a:ea typeface="楷体_GB2312" pitchFamily="49" charset="-122"/>
              </a:rPr>
              <a:t>函数声明    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int a[ ][4]={ 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1,3,5,7, 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9,11,13,15, </a:t>
            </a:r>
            <a:r>
              <a:rPr lang="en-US" altLang="zh-CN" sz="2800" dirty="0">
                <a:solidFill>
                  <a:srgbClr val="00B050"/>
                </a:solidFill>
                <a:ea typeface="楷体_GB2312" pitchFamily="49" charset="-122"/>
              </a:rPr>
              <a:t>17,19,21,23</a:t>
            </a:r>
            <a:r>
              <a:rPr lang="en-US" altLang="zh-CN" sz="2800" dirty="0">
                <a:ea typeface="楷体_GB2312" pitchFamily="49" charset="-122"/>
              </a:rPr>
              <a:t>};  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                // </a:t>
            </a:r>
            <a:r>
              <a:rPr lang="zh-CN" altLang="en-US" sz="2800" dirty="0">
                <a:ea typeface="楷体_GB2312" pitchFamily="49" charset="-122"/>
              </a:rPr>
              <a:t>注意：初始化与形参都只能省略最高维数</a:t>
            </a:r>
            <a:endParaRPr lang="en-US" altLang="zh-CN" sz="28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output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a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en-US" altLang="zh-CN" sz="2800" dirty="0">
                <a:ea typeface="楷体_GB2312" pitchFamily="49" charset="-122"/>
              </a:rPr>
              <a:t>;                                  //</a:t>
            </a:r>
            <a:r>
              <a:rPr lang="zh-CN" altLang="en-US" sz="2800" dirty="0">
                <a:ea typeface="楷体_GB2312" pitchFamily="49" charset="-122"/>
              </a:rPr>
              <a:t>多维数组名作函数参数</a:t>
            </a:r>
          </a:p>
          <a:p>
            <a:pPr indent="-6350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return 0;</a:t>
            </a:r>
          </a:p>
          <a:p>
            <a:pPr indent="-6350" eaLnBrk="1" hangingPunct="1">
              <a:buFontTx/>
              <a:buNone/>
            </a:pPr>
            <a:r>
              <a:rPr lang="en-US" altLang="zh-CN" dirty="0">
                <a:ea typeface="楷体_GB2312" pitchFamily="49" charset="-122"/>
              </a:rPr>
              <a:t>}</a:t>
            </a:r>
            <a:endParaRPr lang="en-US" altLang="zh-CN" sz="2800" dirty="0">
              <a:ea typeface="楷体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730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F33D2-D4F2-4C2D-961F-D53E404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void output</a:t>
            </a:r>
            <a:r>
              <a:rPr lang="zh-CN" altLang="en-US" sz="2000" dirty="0">
                <a:ea typeface="楷体_GB2312" pitchFamily="49" charset="-122"/>
              </a:rPr>
              <a:t>（</a:t>
            </a:r>
            <a:r>
              <a:rPr lang="en-US" altLang="zh-CN" sz="2000" dirty="0">
                <a:ea typeface="楷体_GB2312" pitchFamily="49" charset="-122"/>
              </a:rPr>
              <a:t>int </a:t>
            </a:r>
            <a:r>
              <a:rPr lang="zh-CN" altLang="en-US" sz="2000" dirty="0">
                <a:ea typeface="楷体_GB2312" pitchFamily="49" charset="-122"/>
              </a:rPr>
              <a:t>（*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zh-CN" altLang="en-US" sz="2000" dirty="0">
                <a:ea typeface="楷体_GB2312" pitchFamily="49" charset="-122"/>
              </a:rPr>
              <a:t>）</a:t>
            </a:r>
            <a:r>
              <a:rPr lang="en-US" altLang="zh-CN" sz="2000" dirty="0">
                <a:ea typeface="楷体_GB2312" pitchFamily="49" charset="-122"/>
              </a:rPr>
              <a:t>[4]</a:t>
            </a:r>
            <a:r>
              <a:rPr lang="zh-CN" altLang="en-US" sz="2000" dirty="0">
                <a:ea typeface="楷体_GB2312" pitchFamily="49" charset="-122"/>
              </a:rPr>
              <a:t>）               </a:t>
            </a:r>
            <a:r>
              <a:rPr lang="en-US" altLang="zh-CN" sz="2000" dirty="0">
                <a:ea typeface="楷体_GB2312" pitchFamily="49" charset="-122"/>
              </a:rPr>
              <a:t>//</a:t>
            </a:r>
            <a:r>
              <a:rPr lang="zh-CN" altLang="en-US" sz="2000" dirty="0">
                <a:ea typeface="楷体_GB2312" pitchFamily="49" charset="-122"/>
              </a:rPr>
              <a:t>形参是指向一维数组的指针变量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{ int </a:t>
            </a:r>
            <a:r>
              <a:rPr lang="en-US" altLang="zh-CN" sz="2000" dirty="0" err="1">
                <a:ea typeface="楷体_GB2312" pitchFamily="49" charset="-122"/>
              </a:rPr>
              <a:t>i,j</a:t>
            </a:r>
            <a:r>
              <a:rPr lang="en-US" altLang="zh-CN" sz="2000" dirty="0">
                <a:ea typeface="楷体_GB2312" pitchFamily="49" charset="-122"/>
              </a:rPr>
              <a:t>;</a:t>
            </a:r>
          </a:p>
          <a:p>
            <a:pPr lvl="1" indent="-6350" eaLnBrk="1" hangingPunct="1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for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=0;i&lt;3;i++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ea typeface="楷体_GB2312" pitchFamily="49" charset="-122"/>
            </a:endParaRPr>
          </a:p>
          <a:p>
            <a:pPr lvl="1" indent="-6350" eaLnBrk="1" hangingPunct="1"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｛</a:t>
            </a:r>
          </a:p>
          <a:p>
            <a:pPr lvl="1" indent="-6350" eaLnBrk="1" hangingPunct="1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     for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j=0;j&lt;4;j++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）  </a:t>
            </a:r>
          </a:p>
          <a:p>
            <a:pPr lvl="1" indent="-6350"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            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(“%d ”,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*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（*（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p+i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+j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2000" dirty="0">
                <a:ea typeface="楷体_GB2312" pitchFamily="49" charset="-122"/>
              </a:rPr>
              <a:t>;</a:t>
            </a:r>
          </a:p>
          <a:p>
            <a:pPr lvl="1" indent="-6350"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(“\n”);</a:t>
            </a:r>
          </a:p>
          <a:p>
            <a:pPr lvl="1" indent="-6350">
              <a:buNone/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 ｝</a:t>
            </a:r>
            <a:endParaRPr lang="en-US" altLang="zh-CN" sz="2000" dirty="0">
              <a:solidFill>
                <a:srgbClr val="FF0000"/>
              </a:solidFill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}</a:t>
            </a:r>
          </a:p>
          <a:p>
            <a:pPr indent="-6350" eaLnBrk="1" hangingPunct="1">
              <a:buFontTx/>
              <a:buNone/>
            </a:pPr>
            <a:endParaRPr lang="en-US" altLang="zh-CN" sz="2000" dirty="0">
              <a:ea typeface="楷体_GB2312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运行情况如下： 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1 3 5 7 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9 11 13 15 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17 19 21 23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6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指针的概念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4015" y="2761615"/>
            <a:ext cx="6175375" cy="35763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2435" y="4003040"/>
            <a:ext cx="5510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输出结果：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var变量的值: 0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var变量的地址: 000000000061FE1C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4000" y="1730375"/>
            <a:ext cx="11666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语言中，每一个变量都有一个内存位置，每一个内存位置都定义了可使用 &amp; 运算符访问的地址，它表示了在内存中的地址。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什么是指针？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5875" y="1730375"/>
            <a:ext cx="9549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指针也就是内存地址，指针变量是用来存放内存地址的变量。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480" y="2491105"/>
            <a:ext cx="8066405" cy="305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指针变量的定义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4000" y="1730375"/>
            <a:ext cx="101295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指针变量声明的一般形式为：</a:t>
            </a: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变量类型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如：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		*p1;	/*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整形指针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*/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double	*p2;	/*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双精度浮点型指针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*/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		*p3;	/*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字符型指针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*/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4000" y="4608195"/>
            <a:ext cx="11640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星号(*)是用来指定一个变量是指针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所有实际数据类型，对应指针的值的类型都是一样的，都是一个代表内存地址的长的十六进制数。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不同数据类型的指针之间唯一的不同是，指针所指向的变量或常量的数据类型不同。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如何使用指针？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78270" y="3999865"/>
            <a:ext cx="5389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var变量的值: 20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var变量的地址: 000000000061FE14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指针p指向地址中的值：20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4015" y="1677035"/>
            <a:ext cx="9950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指针常用的操作：</a:t>
            </a:r>
          </a:p>
          <a:p>
            <a:pPr algn="l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定义一个指针变量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把变量地址赋值给指针</a:t>
            </a:r>
          </a:p>
          <a:p>
            <a:pPr algn="l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访问指针变量中可用地址的值。</a:t>
            </a:r>
          </a:p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这些是通过使用一元运算符 * 来返回位于操作数所指定地址的变量的值。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15" y="3245485"/>
            <a:ext cx="5937885" cy="361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如何使用指针？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015" y="1677035"/>
            <a:ext cx="11493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取地址操作：</a:t>
            </a:r>
          </a:p>
          <a:p>
            <a:pPr algn="l"/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既然有了指针变量，那就得让他保存其它变量的地址，使用&amp; 运算符取得一个变量的地址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15" y="3023870"/>
            <a:ext cx="4701540" cy="3373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2395" y="3023870"/>
            <a:ext cx="68306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特殊的情况，他们并不一定需要使用&amp;取地址：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数组名的值就是这个数组的第一个元素的地址。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函数名的值就是这个函数的地址。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字符串字面值常量作为右值时，就是这个字符串对应的字符数组的名称,也就是这个字符串在内存中的地址。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10,&quot;width&quot;:502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3832</Words>
  <Application>Microsoft Office PowerPoint</Application>
  <PresentationFormat>宽屏</PresentationFormat>
  <Paragraphs>462</Paragraphs>
  <Slides>48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Impact MT Std</vt:lpstr>
      <vt:lpstr>等线</vt:lpstr>
      <vt:lpstr>等线 Light</vt:lpstr>
      <vt:lpstr>黑体</vt:lpstr>
      <vt:lpstr>楷体_GB2312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504</cp:lastModifiedBy>
  <cp:revision>177</cp:revision>
  <dcterms:created xsi:type="dcterms:W3CDTF">2016-11-24T09:20:00Z</dcterms:created>
  <dcterms:modified xsi:type="dcterms:W3CDTF">2021-11-15T09:08:14Z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7E38F6AF0AEB4547AE4ACB4243E3DBEC</vt:lpwstr>
  </property>
</Properties>
</file>