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21" r:id="rId3"/>
    <p:sldId id="322" r:id="rId4"/>
    <p:sldId id="339" r:id="rId5"/>
    <p:sldId id="323" r:id="rId6"/>
    <p:sldId id="332" r:id="rId7"/>
    <p:sldId id="325" r:id="rId8"/>
    <p:sldId id="326" r:id="rId9"/>
    <p:sldId id="324" r:id="rId10"/>
    <p:sldId id="327" r:id="rId11"/>
    <p:sldId id="340" r:id="rId12"/>
    <p:sldId id="333" r:id="rId13"/>
    <p:sldId id="328" r:id="rId14"/>
    <p:sldId id="334" r:id="rId15"/>
    <p:sldId id="335" r:id="rId16"/>
    <p:sldId id="337" r:id="rId17"/>
    <p:sldId id="33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17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A565-B7CE-F24B-A368-9CBF5AB37857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C75E-DF3C-DE4F-BCB4-1F3AD4C460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18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A565-B7CE-F24B-A368-9CBF5AB37857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C75E-DF3C-DE4F-BCB4-1F3AD4C460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42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A565-B7CE-F24B-A368-9CBF5AB37857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C75E-DF3C-DE4F-BCB4-1F3AD4C460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9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A565-B7CE-F24B-A368-9CBF5AB37857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C75E-DF3C-DE4F-BCB4-1F3AD4C460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79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A565-B7CE-F24B-A368-9CBF5AB37857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C75E-DF3C-DE4F-BCB4-1F3AD4C460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80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A565-B7CE-F24B-A368-9CBF5AB37857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C75E-DF3C-DE4F-BCB4-1F3AD4C460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82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A565-B7CE-F24B-A368-9CBF5AB37857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C75E-DF3C-DE4F-BCB4-1F3AD4C460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1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A565-B7CE-F24B-A368-9CBF5AB37857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C75E-DF3C-DE4F-BCB4-1F3AD4C460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6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A565-B7CE-F24B-A368-9CBF5AB37857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C75E-DF3C-DE4F-BCB4-1F3AD4C460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57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A565-B7CE-F24B-A368-9CBF5AB37857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C75E-DF3C-DE4F-BCB4-1F3AD4C460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6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A565-B7CE-F24B-A368-9CBF5AB37857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C75E-DF3C-DE4F-BCB4-1F3AD4C460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83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A565-B7CE-F24B-A368-9CBF5AB37857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C75E-DF3C-DE4F-BCB4-1F3AD4C460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66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qbase.com/computer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qbase.com/computer.htm" TargetMode="External"/><Relationship Id="rId2" Type="http://schemas.openxmlformats.org/officeDocument/2006/relationships/hyperlink" Target="https://www.xqbase.com/computer.h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qbase.com/xqwlight/index.htm" TargetMode="External"/><Relationship Id="rId2" Type="http://schemas.openxmlformats.org/officeDocument/2006/relationships/hyperlink" Target="https://zhuanlan.zhihu.com/p/37971761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455A-A85A-1F4F-B0CF-AEC6BB397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数据结构和算法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BD9B78-F1E4-DD44-96EE-55D26FA07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13359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刘聪</a:t>
            </a:r>
            <a:endParaRPr kumimoji="1" lang="en-US" altLang="zh-CN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9</a:t>
            </a:r>
            <a:r>
              <a:rPr kumimoji="1" lang="zh-CN" altLang="en-US" dirty="0"/>
              <a:t>周 </a:t>
            </a:r>
            <a:r>
              <a:rPr kumimoji="1" lang="en-US" altLang="zh-CN" dirty="0"/>
              <a:t>(2022/10/08-2022/10/20)</a:t>
            </a:r>
          </a:p>
          <a:p>
            <a:r>
              <a:rPr kumimoji="1" lang="zh-CN" altLang="en-US" dirty="0"/>
              <a:t>周二 </a:t>
            </a:r>
            <a:r>
              <a:rPr kumimoji="1" lang="en-US" altLang="zh-CN" dirty="0"/>
              <a:t>3-4</a:t>
            </a:r>
            <a:r>
              <a:rPr kumimoji="1" lang="zh-CN" altLang="en-US" dirty="0"/>
              <a:t>节 周四 </a:t>
            </a:r>
            <a:r>
              <a:rPr kumimoji="1" lang="en-US" altLang="zh-CN" dirty="0"/>
              <a:t>3-4</a:t>
            </a:r>
            <a:r>
              <a:rPr kumimoji="1" lang="zh-CN" altLang="en-US" dirty="0"/>
              <a:t>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84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165A4-18F1-EE47-AEAF-15202639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min-max </a:t>
            </a:r>
            <a:r>
              <a:rPr kumimoji="1" lang="zh-CN" altLang="en-US" dirty="0"/>
              <a:t>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71661-595F-3D4A-AAE9-FDA31367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部分的博弈树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在实战中，我们的搜索算法只能对博弈树展开一部分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我们用一些“中止规则”来决定搜索树展开到哪个结点就停下来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搜索</a:t>
            </a:r>
            <a:r>
              <a:rPr kumimoji="1" lang="en-US" altLang="zh-CN" dirty="0"/>
              <a:t>3</a:t>
            </a:r>
            <a:r>
              <a:rPr kumimoji="1" lang="zh-CN" altLang="en-US" dirty="0"/>
              <a:t>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一方将被吃或所有棋子被吃光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由于棋局不一定在叶子结点结束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我们只能用评价函数来</a:t>
            </a:r>
            <a:r>
              <a:rPr kumimoji="1" lang="zh-CN" altLang="en-US" dirty="0">
                <a:solidFill>
                  <a:srgbClr val="FF0000"/>
                </a:solidFill>
              </a:rPr>
              <a:t>猜</a:t>
            </a:r>
            <a:r>
              <a:rPr kumimoji="1" lang="zh-CN" altLang="en-US" dirty="0"/>
              <a:t>哪一方获胜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例如：给每种棋子一个分数，棋盘的分数等于红子总分减黑子总分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参考 </a:t>
            </a:r>
            <a:r>
              <a:rPr kumimoji="1" lang="en-US" altLang="zh-CN" dirty="0" err="1"/>
              <a:t>score.py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73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96AA-3C3C-404C-9517-F1C94611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min-max </a:t>
            </a:r>
            <a:r>
              <a:rPr kumimoji="1" lang="zh-CN" altLang="en-US" dirty="0"/>
              <a:t>搜索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3FFF-E68E-DD4D-ACA8-52E5A861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两种评分方法</a:t>
            </a:r>
          </a:p>
          <a:p>
            <a:pPr lvl="1"/>
            <a:r>
              <a:rPr lang="en-CN" dirty="0"/>
              <a:t>甲方最大化分数</a:t>
            </a:r>
            <a:r>
              <a:rPr lang="zh-CN" altLang="en-US" dirty="0"/>
              <a:t>，乙方最小化分数</a:t>
            </a:r>
            <a:endParaRPr lang="en-US" altLang="zh-CN" dirty="0"/>
          </a:p>
          <a:p>
            <a:pPr lvl="2"/>
            <a:r>
              <a:rPr lang="zh-CN" altLang="en-US" dirty="0"/>
              <a:t>甲方 </a:t>
            </a:r>
            <a:r>
              <a:rPr lang="en-CN" altLang="zh-CN" dirty="0"/>
              <a:t>this</a:t>
            </a:r>
            <a:r>
              <a:rPr lang="en-US" altLang="zh-CN" dirty="0"/>
              <a:t>.score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max </a:t>
            </a:r>
            <a:r>
              <a:rPr lang="en-US" altLang="zh-CN" baseline="-25000" dirty="0"/>
              <a:t>c in children </a:t>
            </a:r>
            <a:r>
              <a:rPr lang="en-US" altLang="zh-CN" dirty="0" err="1"/>
              <a:t>c.score</a:t>
            </a:r>
            <a:endParaRPr lang="en-US" altLang="zh-CN" dirty="0"/>
          </a:p>
          <a:p>
            <a:pPr lvl="2"/>
            <a:r>
              <a:rPr lang="en-US" dirty="0" err="1"/>
              <a:t>乙方</a:t>
            </a:r>
            <a:r>
              <a:rPr lang="en-CN" altLang="zh-CN" dirty="0"/>
              <a:t> this</a:t>
            </a:r>
            <a:r>
              <a:rPr lang="en-US" altLang="zh-CN" dirty="0"/>
              <a:t>.score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min </a:t>
            </a:r>
            <a:r>
              <a:rPr lang="en-US" altLang="zh-CN" baseline="-25000" dirty="0"/>
              <a:t>c in children </a:t>
            </a:r>
            <a:r>
              <a:rPr lang="en-US" altLang="zh-CN" dirty="0" err="1"/>
              <a:t>c.score</a:t>
            </a:r>
            <a:endParaRPr lang="en-US" altLang="zh-CN" dirty="0"/>
          </a:p>
          <a:p>
            <a:pPr lvl="1"/>
            <a:r>
              <a:rPr lang="en-CN" dirty="0"/>
              <a:t>甲</a:t>
            </a:r>
            <a:r>
              <a:rPr lang="zh-CN" altLang="en-US" dirty="0"/>
              <a:t>乙两</a:t>
            </a:r>
            <a:r>
              <a:rPr lang="en-CN" dirty="0"/>
              <a:t>方都最大化自己的分数</a:t>
            </a:r>
          </a:p>
          <a:p>
            <a:pPr lvl="2"/>
            <a:r>
              <a:rPr lang="en-CN" altLang="zh-CN" dirty="0"/>
              <a:t>this</a:t>
            </a:r>
            <a:r>
              <a:rPr lang="en-US" altLang="zh-CN" dirty="0"/>
              <a:t>.score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max </a:t>
            </a:r>
            <a:r>
              <a:rPr lang="en-US" altLang="zh-CN" baseline="-25000" dirty="0"/>
              <a:t>c in children  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/>
              <a:t>c.score</a:t>
            </a:r>
            <a:endParaRPr lang="en-US" altLang="zh-CN" dirty="0"/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7531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541F9-7EC9-DF48-BCB0-6C366D4A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EC476-71FB-B545-83EB-87EA5E58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中国象棋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min-max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搜索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zh-CN" dirty="0"/>
              <a:t>Alpha-Beta</a:t>
            </a:r>
            <a:r>
              <a:rPr kumimoji="1" lang="zh-CN" altLang="en-US" dirty="0"/>
              <a:t> 搜索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TODO</a:t>
            </a:r>
            <a:endParaRPr kumimoji="1"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0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165A4-18F1-EE47-AEAF-15202639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Alpha-Beta</a:t>
            </a:r>
            <a:r>
              <a:rPr kumimoji="1" lang="zh-CN" altLang="en-US" dirty="0"/>
              <a:t>搜索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71661-595F-3D4A-AAE9-FDA31367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7008"/>
            <a:ext cx="8515350" cy="5280991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假设你用最小</a:t>
            </a:r>
            <a:r>
              <a:rPr kumimoji="1" lang="en-US" altLang="zh-CN" dirty="0"/>
              <a:t>-</a:t>
            </a:r>
            <a:r>
              <a:rPr kumimoji="1" lang="zh-CN" altLang="en-US" dirty="0"/>
              <a:t>最大搜索来搜索下面的树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</a:t>
            </a:r>
            <a:r>
              <a:rPr kumimoji="1" lang="zh-CN" altLang="en-US" dirty="0"/>
              <a:t>的分数</a:t>
            </a:r>
            <a:r>
              <a:rPr kumimoji="1" lang="en-US" altLang="zh-CN" dirty="0"/>
              <a:t>=12</a:t>
            </a:r>
          </a:p>
          <a:p>
            <a:pPr lvl="1"/>
            <a:r>
              <a:rPr kumimoji="1" lang="en-US" altLang="zh-CN" dirty="0"/>
              <a:t>G</a:t>
            </a:r>
            <a:r>
              <a:rPr kumimoji="1" lang="zh-CN" altLang="en-US" dirty="0"/>
              <a:t>的分数</a:t>
            </a:r>
            <a:r>
              <a:rPr kumimoji="1" lang="en-US" altLang="zh-CN" dirty="0"/>
              <a:t>&gt;=15</a:t>
            </a:r>
          </a:p>
          <a:p>
            <a:pPr lvl="1"/>
            <a:r>
              <a:rPr kumimoji="1" lang="zh-CN" altLang="en-US" dirty="0"/>
              <a:t>那么</a:t>
            </a:r>
            <a:r>
              <a:rPr kumimoji="1" lang="en-US" altLang="zh-CN" dirty="0"/>
              <a:t>B</a:t>
            </a:r>
            <a:r>
              <a:rPr kumimoji="1" lang="zh-CN" altLang="en-US" dirty="0"/>
              <a:t>对应的棋手将不会选择</a:t>
            </a:r>
            <a:r>
              <a:rPr kumimoji="1" lang="en-US" altLang="zh-CN" dirty="0"/>
              <a:t>G</a:t>
            </a:r>
          </a:p>
          <a:p>
            <a:pPr lvl="1"/>
            <a:r>
              <a:rPr kumimoji="1" lang="zh-CN" altLang="en-US" dirty="0"/>
              <a:t>我们可以裁剪</a:t>
            </a:r>
            <a:r>
              <a:rPr kumimoji="1" lang="en-US" altLang="zh-CN" dirty="0"/>
              <a:t>(cut-off/prune)</a:t>
            </a:r>
            <a:br>
              <a:rPr kumimoji="1" lang="en-US" altLang="zh-CN" dirty="0"/>
            </a:br>
            <a:r>
              <a:rPr kumimoji="1" lang="zh-CN" altLang="en-US" dirty="0"/>
              <a:t>结点</a:t>
            </a:r>
            <a:r>
              <a:rPr kumimoji="1" lang="en-US" altLang="zh-CN" dirty="0"/>
              <a:t>G</a:t>
            </a:r>
            <a:r>
              <a:rPr kumimoji="1" lang="zh-CN" altLang="en-US" dirty="0"/>
              <a:t>及其下面的子结点</a:t>
            </a:r>
            <a:br>
              <a:rPr kumimoji="1" lang="en-US" altLang="zh-CN" dirty="0"/>
            </a:br>
            <a:endParaRPr kumimoji="1" lang="en-US" altLang="zh-CN" dirty="0"/>
          </a:p>
          <a:p>
            <a:pPr lvl="1"/>
            <a:r>
              <a:rPr kumimoji="1" lang="zh-CN" altLang="en-US" dirty="0"/>
              <a:t>具体方法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结点</a:t>
            </a:r>
            <a:r>
              <a:rPr kumimoji="1" lang="en-US" altLang="zh-CN" dirty="0"/>
              <a:t>B</a:t>
            </a:r>
            <a:r>
              <a:rPr kumimoji="1" lang="zh-CN" altLang="en-US" dirty="0"/>
              <a:t>记录一个</a:t>
            </a:r>
            <a:r>
              <a:rPr kumimoji="1" lang="en-US" altLang="zh-CN" dirty="0">
                <a:solidFill>
                  <a:srgbClr val="C00000"/>
                </a:solidFill>
              </a:rPr>
              <a:t>alpha</a:t>
            </a:r>
            <a:r>
              <a:rPr kumimoji="1" lang="zh-CN" altLang="en-US" dirty="0"/>
              <a:t>值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当前</a:t>
            </a:r>
            <a:r>
              <a:rPr kumimoji="1" lang="en-US" altLang="zh-CN" dirty="0"/>
              <a:t>B</a:t>
            </a:r>
            <a:r>
              <a:rPr kumimoji="1" lang="zh-CN" altLang="en-US" dirty="0"/>
              <a:t>见到过的最高分数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在搜索完</a:t>
            </a:r>
            <a:r>
              <a:rPr kumimoji="1" lang="en-US" altLang="zh-CN" dirty="0"/>
              <a:t>F</a:t>
            </a:r>
            <a:r>
              <a:rPr kumimoji="1" lang="zh-CN" altLang="en-US" dirty="0"/>
              <a:t>后</a:t>
            </a:r>
            <a:r>
              <a:rPr kumimoji="1" lang="en-US" altLang="zh-CN" dirty="0"/>
              <a:t>,</a:t>
            </a:r>
            <a:r>
              <a:rPr kumimoji="1" lang="en-US" altLang="zh-CN" dirty="0" err="1"/>
              <a:t>B.alpha</a:t>
            </a:r>
            <a:r>
              <a:rPr kumimoji="1" lang="en-US" altLang="zh-CN" dirty="0"/>
              <a:t>=-12</a:t>
            </a:r>
          </a:p>
          <a:p>
            <a:pPr lvl="3"/>
            <a:r>
              <a:rPr kumimoji="1" lang="zh-CN" altLang="en-US" dirty="0"/>
              <a:t>因此</a:t>
            </a:r>
            <a:r>
              <a:rPr kumimoji="1" lang="en-US" altLang="zh-CN" dirty="0"/>
              <a:t>B</a:t>
            </a:r>
            <a:r>
              <a:rPr kumimoji="1" lang="zh-CN" altLang="en-US" dirty="0"/>
              <a:t>不会接受</a:t>
            </a:r>
            <a:r>
              <a:rPr kumimoji="1" lang="en-US" altLang="zh-CN" dirty="0"/>
              <a:t>G</a:t>
            </a:r>
            <a:r>
              <a:rPr kumimoji="1" lang="zh-CN" altLang="en-US" dirty="0"/>
              <a:t>的任何分数</a:t>
            </a:r>
            <a:endParaRPr kumimoji="1" lang="en-US" altLang="zh-CN" dirty="0"/>
          </a:p>
          <a:p>
            <a:pPr lvl="4"/>
            <a:r>
              <a:rPr kumimoji="1" lang="en-US" altLang="zh-CN" dirty="0"/>
              <a:t>&lt;= -15</a:t>
            </a:r>
          </a:p>
          <a:p>
            <a:pPr lvl="3"/>
            <a:r>
              <a:rPr kumimoji="1" lang="zh-CN" altLang="en-US" dirty="0">
                <a:solidFill>
                  <a:srgbClr val="C00000"/>
                </a:solidFill>
              </a:rPr>
              <a:t>规则</a:t>
            </a:r>
            <a:r>
              <a:rPr kumimoji="1" lang="en-US" altLang="zh-CN" dirty="0">
                <a:solidFill>
                  <a:srgbClr val="C00000"/>
                </a:solidFill>
              </a:rPr>
              <a:t>1: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 err="1">
                <a:solidFill>
                  <a:srgbClr val="C00000"/>
                </a:solidFill>
              </a:rPr>
              <a:t>G.beta</a:t>
            </a:r>
            <a:r>
              <a:rPr kumimoji="1" lang="en-US" altLang="zh-CN" dirty="0">
                <a:solidFill>
                  <a:srgbClr val="C00000"/>
                </a:solidFill>
              </a:rPr>
              <a:t> = -</a:t>
            </a:r>
            <a:r>
              <a:rPr kumimoji="1" lang="en-US" altLang="zh-CN" dirty="0" err="1">
                <a:solidFill>
                  <a:srgbClr val="C00000"/>
                </a:solidFill>
              </a:rPr>
              <a:t>B.alpha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4"/>
            <a:r>
              <a:rPr kumimoji="1" lang="zh-CN" altLang="en-US" dirty="0"/>
              <a:t>一旦</a:t>
            </a:r>
            <a:r>
              <a:rPr kumimoji="1" lang="en-US" altLang="zh-CN" dirty="0"/>
              <a:t>G</a:t>
            </a:r>
            <a:r>
              <a:rPr kumimoji="1" lang="zh-CN" altLang="en-US" dirty="0"/>
              <a:t>的分数</a:t>
            </a:r>
            <a:r>
              <a:rPr kumimoji="1" lang="en-US" altLang="zh-CN" dirty="0"/>
              <a:t>&gt;=</a:t>
            </a:r>
            <a:r>
              <a:rPr kumimoji="1" lang="en-US" altLang="zh-CN" dirty="0" err="1"/>
              <a:t>G.beta</a:t>
            </a:r>
            <a:r>
              <a:rPr kumimoji="1" lang="zh-CN" altLang="en-US" dirty="0"/>
              <a:t>时，</a:t>
            </a:r>
            <a:r>
              <a:rPr kumimoji="1" lang="en-US" altLang="zh-CN" dirty="0"/>
              <a:t>G</a:t>
            </a:r>
            <a:r>
              <a:rPr kumimoji="1" lang="zh-CN" altLang="en-US" dirty="0"/>
              <a:t>就可以被剪枝了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90C567-7308-9745-A2E8-0E4943A00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00" y="2138639"/>
            <a:ext cx="4653700" cy="38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3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165A4-18F1-EE47-AEAF-15202639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Alpha-Beta</a:t>
            </a:r>
            <a:r>
              <a:rPr kumimoji="1" lang="zh-CN" altLang="en-US" dirty="0"/>
              <a:t>搜索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71661-595F-3D4A-AAE9-FDA31367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8" y="1338470"/>
            <a:ext cx="8409332" cy="551952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我们来讨论更复杂的可能裁剪的情况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</a:t>
            </a:r>
            <a:r>
              <a:rPr kumimoji="1" lang="zh-CN" altLang="en-US" dirty="0"/>
              <a:t>的分数是</a:t>
            </a:r>
            <a:r>
              <a:rPr kumimoji="1" lang="en-US" altLang="zh-CN" dirty="0"/>
              <a:t>-12</a:t>
            </a:r>
            <a:r>
              <a:rPr kumimoji="1" lang="zh-CN" altLang="en-US" dirty="0"/>
              <a:t>，下一步是搜索</a:t>
            </a:r>
            <a:r>
              <a:rPr kumimoji="1" lang="en-US" altLang="zh-CN" dirty="0"/>
              <a:t>C</a:t>
            </a:r>
          </a:p>
          <a:p>
            <a:pPr lvl="1"/>
            <a:r>
              <a:rPr kumimoji="1" lang="zh-CN" altLang="en-US" dirty="0"/>
              <a:t>此时</a:t>
            </a:r>
            <a:r>
              <a:rPr kumimoji="1" lang="en-US" altLang="zh-CN" dirty="0"/>
              <a:t>A</a:t>
            </a:r>
            <a:r>
              <a:rPr kumimoji="1" lang="zh-CN" altLang="en-US" dirty="0"/>
              <a:t>不必再接受</a:t>
            </a:r>
            <a:r>
              <a:rPr kumimoji="1" lang="en-US" altLang="zh-CN" dirty="0"/>
              <a:t>&lt;=12</a:t>
            </a:r>
            <a:r>
              <a:rPr kumimoji="1" lang="zh-CN" altLang="en-US" dirty="0"/>
              <a:t>的分数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因此</a:t>
            </a:r>
            <a:r>
              <a:rPr kumimoji="1" lang="en-US" altLang="zh-CN" dirty="0"/>
              <a:t>,</a:t>
            </a:r>
            <a:r>
              <a:rPr kumimoji="1" lang="zh-CN" altLang="en-US" dirty="0"/>
              <a:t>一旦</a:t>
            </a:r>
            <a:r>
              <a:rPr kumimoji="1" lang="en-US" altLang="zh-CN" dirty="0" err="1"/>
              <a:t>C.score</a:t>
            </a:r>
            <a:r>
              <a:rPr kumimoji="1" lang="en-US" altLang="zh-CN" dirty="0"/>
              <a:t> &gt;=-12, </a:t>
            </a:r>
            <a:r>
              <a:rPr kumimoji="1" lang="zh-CN" altLang="en-US" dirty="0"/>
              <a:t>可剪枝</a:t>
            </a:r>
            <a:r>
              <a:rPr kumimoji="1" lang="en-US" altLang="zh-CN" dirty="0"/>
              <a:t>C</a:t>
            </a:r>
          </a:p>
          <a:p>
            <a:pPr lvl="2"/>
            <a:r>
              <a:rPr kumimoji="1" lang="en-US" altLang="zh-CN" dirty="0" err="1">
                <a:solidFill>
                  <a:srgbClr val="C00000"/>
                </a:solidFill>
              </a:rPr>
              <a:t>A.alpha</a:t>
            </a:r>
            <a:r>
              <a:rPr kumimoji="1" lang="en-US" altLang="zh-CN" dirty="0">
                <a:solidFill>
                  <a:srgbClr val="C00000"/>
                </a:solidFill>
              </a:rPr>
              <a:t> = 12, </a:t>
            </a:r>
            <a:r>
              <a:rPr kumimoji="1" lang="en-US" altLang="zh-CN" dirty="0" err="1">
                <a:solidFill>
                  <a:srgbClr val="C00000"/>
                </a:solidFill>
              </a:rPr>
              <a:t>C.beta</a:t>
            </a:r>
            <a:r>
              <a:rPr kumimoji="1" lang="en-US" altLang="zh-CN" dirty="0">
                <a:solidFill>
                  <a:srgbClr val="C00000"/>
                </a:solidFill>
              </a:rPr>
              <a:t>= -</a:t>
            </a:r>
            <a:r>
              <a:rPr kumimoji="1" lang="en-US" altLang="zh-CN" dirty="0" err="1">
                <a:solidFill>
                  <a:srgbClr val="C00000"/>
                </a:solidFill>
              </a:rPr>
              <a:t>A.alpha</a:t>
            </a:r>
            <a:r>
              <a:rPr kumimoji="1" lang="en-US" altLang="zh-CN" dirty="0">
                <a:solidFill>
                  <a:srgbClr val="C00000"/>
                </a:solidFill>
              </a:rPr>
              <a:t> = -12</a:t>
            </a:r>
          </a:p>
          <a:p>
            <a:pPr lvl="1"/>
            <a:r>
              <a:rPr kumimoji="1" lang="zh-CN" altLang="en-US" dirty="0"/>
              <a:t>进一步搜索 </a:t>
            </a:r>
            <a:r>
              <a:rPr kumimoji="1" lang="en-US" altLang="zh-CN" dirty="0"/>
              <a:t>J </a:t>
            </a:r>
          </a:p>
          <a:p>
            <a:pPr lvl="2"/>
            <a:r>
              <a:rPr kumimoji="1" lang="zh-CN" altLang="en-US" dirty="0"/>
              <a:t>如果 </a:t>
            </a:r>
            <a:r>
              <a:rPr kumimoji="1" lang="en-US" altLang="zh-CN" dirty="0" err="1"/>
              <a:t>J.score</a:t>
            </a:r>
            <a:r>
              <a:rPr kumimoji="1" lang="en-US" altLang="zh-CN" dirty="0"/>
              <a:t> &lt;= 12</a:t>
            </a:r>
            <a:br>
              <a:rPr kumimoji="1" lang="en-US" altLang="zh-CN" dirty="0"/>
            </a:br>
            <a:r>
              <a:rPr kumimoji="1" lang="zh-CN" altLang="en-US" dirty="0"/>
              <a:t>就会使得</a:t>
            </a:r>
            <a:r>
              <a:rPr kumimoji="1" lang="en-US" altLang="zh-CN" dirty="0"/>
              <a:t>C</a:t>
            </a:r>
            <a:r>
              <a:rPr kumimoji="1" lang="zh-CN" altLang="en-US" dirty="0"/>
              <a:t>被剪枝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进一步搜索 </a:t>
            </a:r>
            <a:r>
              <a:rPr kumimoji="1" lang="en-US" altLang="zh-CN" dirty="0"/>
              <a:t>N </a:t>
            </a:r>
          </a:p>
          <a:p>
            <a:pPr lvl="2"/>
            <a:r>
              <a:rPr kumimoji="1" lang="zh-CN" altLang="en-US" dirty="0"/>
              <a:t>如果 </a:t>
            </a:r>
            <a:r>
              <a:rPr kumimoji="1" lang="en-US" altLang="zh-CN" dirty="0" err="1"/>
              <a:t>N.score</a:t>
            </a:r>
            <a:r>
              <a:rPr kumimoji="1" lang="en-US" altLang="zh-CN" dirty="0"/>
              <a:t> &gt;= -12</a:t>
            </a:r>
            <a:br>
              <a:rPr kumimoji="1" lang="en-US" altLang="zh-CN" dirty="0"/>
            </a:br>
            <a:r>
              <a:rPr kumimoji="1" lang="zh-CN" altLang="en-US" dirty="0"/>
              <a:t>要么</a:t>
            </a:r>
            <a:r>
              <a:rPr kumimoji="1" lang="en-US" altLang="zh-CN" dirty="0" err="1"/>
              <a:t>J.alpha</a:t>
            </a:r>
            <a:r>
              <a:rPr kumimoji="1" lang="en-US" altLang="zh-CN" dirty="0"/>
              <a:t>&gt; -</a:t>
            </a:r>
            <a:r>
              <a:rPr kumimoji="1" lang="en-US" altLang="zh-CN" dirty="0" err="1"/>
              <a:t>N.score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kumimoji="1" lang="zh-CN" altLang="en-US" dirty="0"/>
              <a:t>要么可使的</a:t>
            </a:r>
            <a:r>
              <a:rPr kumimoji="1" lang="en-US" altLang="zh-CN" dirty="0"/>
              <a:t>C</a:t>
            </a:r>
            <a:r>
              <a:rPr kumimoji="1" lang="zh-CN" altLang="en-US" dirty="0"/>
              <a:t>被剪枝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两种情况下</a:t>
            </a:r>
            <a:r>
              <a:rPr kumimoji="1" lang="en-US" altLang="zh-CN" dirty="0"/>
              <a:t>N</a:t>
            </a:r>
            <a:r>
              <a:rPr kumimoji="1" lang="zh-CN" altLang="en-US" dirty="0"/>
              <a:t>都可被剪枝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可以使 </a:t>
            </a:r>
            <a:r>
              <a:rPr kumimoji="1" lang="en-US" altLang="zh-CN" dirty="0" err="1"/>
              <a:t>N.beta</a:t>
            </a:r>
            <a:r>
              <a:rPr kumimoji="1" lang="en-US" altLang="zh-CN" dirty="0"/>
              <a:t>&lt;=</a:t>
            </a:r>
            <a:r>
              <a:rPr kumimoji="1" lang="en-US" altLang="zh-CN" dirty="0" err="1"/>
              <a:t>C.beta</a:t>
            </a:r>
            <a:br>
              <a:rPr kumimoji="1" lang="en-US" altLang="zh-CN" dirty="0"/>
            </a:br>
            <a:r>
              <a:rPr kumimoji="1" lang="zh-CN" altLang="en-US" dirty="0"/>
              <a:t>我们知道 </a:t>
            </a:r>
            <a:r>
              <a:rPr kumimoji="1" lang="en-US" altLang="zh-CN" dirty="0" err="1"/>
              <a:t>N.beta</a:t>
            </a:r>
            <a:r>
              <a:rPr kumimoji="1" lang="en-US" altLang="zh-CN" dirty="0"/>
              <a:t>==-</a:t>
            </a:r>
            <a:r>
              <a:rPr kumimoji="1" lang="en-US" altLang="zh-CN" dirty="0" err="1"/>
              <a:t>J.alpha</a:t>
            </a:r>
            <a:br>
              <a:rPr kumimoji="1" lang="en-US" altLang="zh-CN" dirty="0"/>
            </a:br>
            <a:r>
              <a:rPr kumimoji="1" lang="zh-CN" altLang="en-US" dirty="0">
                <a:solidFill>
                  <a:srgbClr val="C00000"/>
                </a:solidFill>
              </a:rPr>
              <a:t>规则</a:t>
            </a:r>
            <a:r>
              <a:rPr kumimoji="1" lang="en-US" altLang="zh-CN" dirty="0">
                <a:solidFill>
                  <a:srgbClr val="C00000"/>
                </a:solidFill>
              </a:rPr>
              <a:t>2:</a:t>
            </a:r>
            <a:r>
              <a:rPr kumimoji="1" lang="zh-CN" altLang="en-US" dirty="0">
                <a:solidFill>
                  <a:srgbClr val="C00000"/>
                </a:solidFill>
              </a:rPr>
              <a:t> 让</a:t>
            </a:r>
            <a:r>
              <a:rPr kumimoji="1" lang="en-US" altLang="zh-CN" dirty="0">
                <a:solidFill>
                  <a:srgbClr val="C00000"/>
                </a:solidFill>
              </a:rPr>
              <a:t> 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-</a:t>
            </a:r>
            <a:r>
              <a:rPr kumimoji="1" lang="en-US" altLang="zh-CN" dirty="0" err="1">
                <a:solidFill>
                  <a:srgbClr val="C00000"/>
                </a:solidFill>
              </a:rPr>
              <a:t>C.beta</a:t>
            </a:r>
            <a:r>
              <a:rPr kumimoji="1" lang="zh-CN" altLang="en-US" dirty="0">
                <a:solidFill>
                  <a:srgbClr val="C00000"/>
                </a:solidFill>
              </a:rPr>
              <a:t> 成为 </a:t>
            </a:r>
            <a:r>
              <a:rPr kumimoji="1" lang="en-US" altLang="zh-CN" dirty="0" err="1">
                <a:solidFill>
                  <a:srgbClr val="C00000"/>
                </a:solidFill>
              </a:rPr>
              <a:t>J.alpha</a:t>
            </a:r>
            <a:r>
              <a:rPr kumimoji="1" lang="zh-CN" altLang="en-US" dirty="0">
                <a:solidFill>
                  <a:srgbClr val="C00000"/>
                </a:solidFill>
              </a:rPr>
              <a:t> 的初始值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A391AC-2B7A-E447-BA1A-AA15CD1A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548" y="1338470"/>
            <a:ext cx="5429452" cy="54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2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165A4-18F1-EE47-AEAF-15202639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Alpha-Beta </a:t>
            </a:r>
            <a:r>
              <a:rPr kumimoji="1" lang="zh-CN" altLang="en-US" dirty="0"/>
              <a:t>搜索</a:t>
            </a:r>
            <a:endParaRPr kumimoji="1" lang="en-US" altLang="zh-CN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2F1B31-77CD-6448-BEA8-53F5CBA2A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45622"/>
            <a:ext cx="7886700" cy="2911343"/>
          </a:xfrm>
        </p:spPr>
      </p:pic>
    </p:spTree>
    <p:extLst>
      <p:ext uri="{BB962C8B-B14F-4D97-AF65-F5344CB8AC3E}">
        <p14:creationId xmlns:p14="http://schemas.microsoft.com/office/powerpoint/2010/main" val="265029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541F9-7EC9-DF48-BCB0-6C366D4A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EC476-71FB-B545-83EB-87EA5E58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中国象棋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min-max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搜索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Alpha-Beta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搜索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zh-CN" dirty="0"/>
              <a:t>TODO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12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D33F8-542E-1441-BC7A-45065EDF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TODO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38E47-C9E1-564F-A30C-A1F5E1FA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重简单实现起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可以先试</a:t>
            </a:r>
            <a:r>
              <a:rPr kumimoji="1" lang="en-US" altLang="zh-CN" dirty="0"/>
              <a:t>min-max</a:t>
            </a:r>
            <a:r>
              <a:rPr kumimoji="1" lang="zh-CN" altLang="en-US" dirty="0"/>
              <a:t>的井字游戏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改为</a:t>
            </a:r>
            <a:r>
              <a:rPr kumimoji="1" lang="en-US" altLang="zh-CN" dirty="0"/>
              <a:t>alpha-beta</a:t>
            </a:r>
            <a:r>
              <a:rPr kumimoji="1" lang="zh-CN" altLang="en-US" dirty="0"/>
              <a:t>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实现一个最简单的象棋</a:t>
            </a:r>
            <a:r>
              <a:rPr kumimoji="1" lang="en-US" altLang="zh-CN" dirty="0"/>
              <a:t>min-max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过早优化是魔鬼 </a:t>
            </a:r>
            <a:r>
              <a:rPr kumimoji="1" lang="en-US" altLang="zh-CN" dirty="0"/>
              <a:t>– Knuth</a:t>
            </a:r>
          </a:p>
          <a:p>
            <a:pPr lvl="2"/>
            <a:r>
              <a:rPr kumimoji="1" lang="zh-CN" altLang="en-US" dirty="0"/>
              <a:t>改为</a:t>
            </a:r>
            <a:r>
              <a:rPr kumimoji="1" lang="en-US" altLang="zh-CN" dirty="0"/>
              <a:t>alpha-beta</a:t>
            </a:r>
            <a:r>
              <a:rPr kumimoji="1" lang="zh-CN" altLang="en-US" dirty="0"/>
              <a:t>版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优化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尽可能减少每个操作的复杂度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存储改为哈希表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排序改为堆排序或快速排序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实现 </a:t>
            </a:r>
            <a:r>
              <a:rPr kumimoji="1" lang="en" altLang="zh-CN" dirty="0">
                <a:hlinkClick r:id="rId2"/>
              </a:rPr>
              <a:t>https://www.xqbase.com/computer.htm</a:t>
            </a:r>
            <a:r>
              <a:rPr kumimoji="1" lang="zh-CN" altLang="en-US" dirty="0"/>
              <a:t> 中的各种算法</a:t>
            </a:r>
          </a:p>
        </p:txBody>
      </p:sp>
    </p:spTree>
    <p:extLst>
      <p:ext uri="{BB962C8B-B14F-4D97-AF65-F5344CB8AC3E}">
        <p14:creationId xmlns:p14="http://schemas.microsoft.com/office/powerpoint/2010/main" val="181958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455A-A85A-1F4F-B0CF-AEC6BB397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课程项目</a:t>
            </a:r>
            <a:br>
              <a:rPr kumimoji="1" lang="en-US" altLang="zh-CN" dirty="0"/>
            </a:br>
            <a:r>
              <a:rPr kumimoji="1" lang="zh-CN" altLang="en-US" dirty="0"/>
              <a:t>中国象棋人机对弈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BD9B78-F1E4-DD44-96EE-55D26FA07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63973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人机大战总是那么令人着迷</a:t>
            </a:r>
            <a:br>
              <a:rPr kumimoji="1" lang="en-US" altLang="zh-CN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相反很多人们之间的比赛，为找比参赛者数目更多的观众来看也要大大地努力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br>
              <a:rPr kumimoji="1" lang="en-US" altLang="zh-CN" dirty="0"/>
            </a:br>
            <a:r>
              <a:rPr kumimoji="1" lang="zh-CN" altLang="en-US" dirty="0"/>
              <a:t>参考</a:t>
            </a:r>
            <a:r>
              <a:rPr kumimoji="1" lang="en-US" altLang="zh-CN" dirty="0"/>
              <a:t>: </a:t>
            </a:r>
            <a:br>
              <a:rPr kumimoji="1" lang="en-US" altLang="zh-CN" dirty="0"/>
            </a:br>
            <a:r>
              <a:rPr kumimoji="1" lang="en-US" altLang="zh-CN" dirty="0">
                <a:hlinkClick r:id="rId2"/>
              </a:rPr>
              <a:t>https://www.xqbase.com/</a:t>
            </a:r>
            <a:r>
              <a:rPr kumimoji="1" lang="en-US" altLang="zh-CN" dirty="0" err="1">
                <a:hlinkClick r:id="rId2"/>
              </a:rPr>
              <a:t>computer.ht</a:t>
            </a:r>
            <a:r>
              <a:rPr kumimoji="1" lang="en-US" altLang="zh-CN" dirty="0" err="1">
                <a:hlinkClick r:id="rId3"/>
              </a:rPr>
              <a:t>m</a:t>
            </a: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9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541F9-7EC9-DF48-BCB0-6C366D4A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这个项目的价值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EC476-71FB-B545-83EB-87EA5E58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407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本身是一个与本课程相关的练习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树</a:t>
            </a:r>
            <a:r>
              <a:rPr kumimoji="1" lang="en-US" altLang="zh-CN" dirty="0"/>
              <a:t>+</a:t>
            </a:r>
            <a:r>
              <a:rPr kumimoji="1" lang="zh-CN" altLang="en-US" dirty="0"/>
              <a:t>搜索</a:t>
            </a:r>
            <a:endParaRPr kumimoji="1" lang="en-US" altLang="zh-CN" dirty="0"/>
          </a:p>
          <a:p>
            <a:r>
              <a:rPr kumimoji="1" lang="zh-CN" altLang="en-US" dirty="0"/>
              <a:t>为简历和日后面试积累有一定分量的内容</a:t>
            </a:r>
            <a:endParaRPr kumimoji="1" lang="en-US" altLang="zh-CN" dirty="0"/>
          </a:p>
          <a:p>
            <a:r>
              <a:rPr kumimoji="1" lang="zh-CN" altLang="en-US" dirty="0"/>
              <a:t>尝试在实践中学习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有内在驱动力的时候学习效率可以比平常高</a:t>
            </a:r>
            <a:endParaRPr kumimoji="1" lang="en-US" altLang="zh-CN" dirty="0"/>
          </a:p>
          <a:p>
            <a:r>
              <a:rPr kumimoji="1" lang="zh-CN" altLang="en-US" dirty="0"/>
              <a:t>深入了解重要中华文化传承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大量成语来自象棋</a:t>
            </a:r>
            <a:endParaRPr kumimoji="1" lang="en-US" altLang="zh-CN" dirty="0"/>
          </a:p>
          <a:p>
            <a:r>
              <a:rPr kumimoji="1" lang="zh-CN" altLang="en-US" dirty="0"/>
              <a:t>锻炼演讲和</a:t>
            </a:r>
            <a:r>
              <a:rPr kumimoji="1" lang="en-US" altLang="zh-CN" dirty="0"/>
              <a:t>impress</a:t>
            </a:r>
            <a:r>
              <a:rPr kumimoji="1" lang="zh-CN" altLang="en-US" dirty="0"/>
              <a:t>你的同学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18-19</a:t>
            </a:r>
            <a:r>
              <a:rPr kumimoji="1" lang="zh-CN" altLang="en-US" dirty="0"/>
              <a:t>周实验课，每位同学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分钟介绍自己的项目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801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541F9-7EC9-DF48-BCB0-6C366D4A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EC476-71FB-B545-83EB-87EA5E58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中国象棋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min-max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搜索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Alpha-Beta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搜索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zh-CN">
                <a:solidFill>
                  <a:schemeClr val="bg1">
                    <a:lumMod val="75000"/>
                  </a:schemeClr>
                </a:solidFill>
              </a:rPr>
              <a:t>TODO</a:t>
            </a:r>
            <a:endParaRPr kumimoji="1"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7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70CEE-328A-E840-BCBD-367DABC2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中国象棋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47921-3368-E44E-A9F8-DEA6A7DE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象棋规则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https://zhuanlan.zhihu.com/p/379717618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对弈程序</a:t>
            </a:r>
            <a:endParaRPr kumimoji="1" lang="en-US" altLang="zh-CN" dirty="0"/>
          </a:p>
          <a:p>
            <a:pPr lvl="1"/>
            <a:r>
              <a:rPr kumimoji="1" lang="en" altLang="zh-CN" dirty="0">
                <a:hlinkClick r:id="rId3"/>
              </a:rPr>
              <a:t>https://www.xqbase.com/xqwlight/index.htm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11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541F9-7EC9-DF48-BCB0-6C366D4A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EC476-71FB-B545-83EB-87EA5E58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中国象棋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zh-CN" dirty="0"/>
              <a:t>min-max </a:t>
            </a:r>
            <a:r>
              <a:rPr kumimoji="1" lang="zh-CN" altLang="en-US" dirty="0"/>
              <a:t>搜索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Alpha-Beta</a:t>
            </a:r>
            <a:r>
              <a:rPr kumimoji="1" lang="zh-CN" altLang="en-US">
                <a:solidFill>
                  <a:schemeClr val="bg1">
                    <a:lumMod val="75000"/>
                  </a:schemeClr>
                </a:solidFill>
              </a:rPr>
              <a:t> 搜索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TODO</a:t>
            </a:r>
            <a:endParaRPr kumimoji="1"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6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F205F-226B-8043-B373-18C310AD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min-max </a:t>
            </a:r>
            <a:r>
              <a:rPr kumimoji="1" lang="zh-CN" altLang="en-US" dirty="0"/>
              <a:t>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5EBE8-8E57-9C46-92E8-D7413E39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搜索树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何棋类游戏都要定义一棵有根的树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即“博弈树”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一个结点就代表棋类的一个局面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子结点就是这个局面走一步可以到达的一个局面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9FA769-D36E-9C47-9D3F-06A51875A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89" y="3507770"/>
            <a:ext cx="4420937" cy="322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3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F205F-226B-8043-B373-18C310AD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min-max </a:t>
            </a:r>
            <a:r>
              <a:rPr kumimoji="1" lang="zh-CN" altLang="en-US" dirty="0"/>
              <a:t>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5EBE8-8E57-9C46-92E8-D7413E39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简化假设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假设棋手是轮流下棋的，没有人一次走多步或跳过不走的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搜索树是有限的</a:t>
            </a:r>
            <a:endParaRPr kumimoji="1" lang="en-US" altLang="zh-CN" dirty="0"/>
          </a:p>
          <a:p>
            <a:r>
              <a:rPr kumimoji="1" lang="zh-CN" altLang="en-US" dirty="0"/>
              <a:t>搜索树中有三种类型的结点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偶数层的中间结点，代表棋手甲要走的局面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奇数层的中间结点，代表棋手乙要走的局面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叶子结点，代表棋局结束的局面，即棋手甲或棋手乙获胜，或者是和局</a:t>
            </a:r>
          </a:p>
        </p:txBody>
      </p:sp>
    </p:spTree>
    <p:extLst>
      <p:ext uri="{BB962C8B-B14F-4D97-AF65-F5344CB8AC3E}">
        <p14:creationId xmlns:p14="http://schemas.microsoft.com/office/powerpoint/2010/main" val="115211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F205F-226B-8043-B373-18C310AD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min-max </a:t>
            </a:r>
            <a:r>
              <a:rPr kumimoji="1" lang="zh-CN" altLang="en-US" dirty="0"/>
              <a:t>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5EBE8-8E57-9C46-92E8-D7413E39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博弈树的评价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中间结点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如果有一个着法能使他赢下棋局，那么他一定会走这步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如果所有的着法都使得对手获胜，那么无论如何他都会输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如果我们有足够多的时间来计算，那么这就给了我们一个可以下棋的完美算法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但是对于任何常规的棋类游戏，我们都不可能有足够的计算时间，因为搜索树实在太大了。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评价结点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“正确”的评价函数只有三个值，赢、输或者和局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在实际的棋类程序中，我们通常使用一个更宽泛的实数来作评价值，就是因为赢、输或者和局是不确定的</a:t>
            </a:r>
          </a:p>
        </p:txBody>
      </p:sp>
    </p:spTree>
    <p:extLst>
      <p:ext uri="{BB962C8B-B14F-4D97-AF65-F5344CB8AC3E}">
        <p14:creationId xmlns:p14="http://schemas.microsoft.com/office/powerpoint/2010/main" val="110020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6675</TotalTime>
  <Words>978</Words>
  <Application>Microsoft Macintosh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PingFang SC</vt:lpstr>
      <vt:lpstr>Arial</vt:lpstr>
      <vt:lpstr>Calibri</vt:lpstr>
      <vt:lpstr>Calibri Light</vt:lpstr>
      <vt:lpstr>Office 主题​​</vt:lpstr>
      <vt:lpstr>数据结构和算法</vt:lpstr>
      <vt:lpstr>课程项目 中国象棋人机对弈</vt:lpstr>
      <vt:lpstr>这个项目的价值</vt:lpstr>
      <vt:lpstr>主要内容</vt:lpstr>
      <vt:lpstr>中国象棋</vt:lpstr>
      <vt:lpstr>主要内容</vt:lpstr>
      <vt:lpstr>min-max 搜索</vt:lpstr>
      <vt:lpstr>min-max 搜索</vt:lpstr>
      <vt:lpstr>min-max 搜索</vt:lpstr>
      <vt:lpstr>min-max 搜索</vt:lpstr>
      <vt:lpstr>min-max 搜索</vt:lpstr>
      <vt:lpstr>主要内容</vt:lpstr>
      <vt:lpstr>Alpha-Beta搜索</vt:lpstr>
      <vt:lpstr>Alpha-Beta搜索</vt:lpstr>
      <vt:lpstr>Alpha-Beta 搜索</vt:lpstr>
      <vt:lpstr>主要内容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Microsoft Office User</dc:creator>
  <cp:lastModifiedBy>Microsoft Office User</cp:lastModifiedBy>
  <cp:revision>753</cp:revision>
  <dcterms:created xsi:type="dcterms:W3CDTF">2022-08-29T04:38:39Z</dcterms:created>
  <dcterms:modified xsi:type="dcterms:W3CDTF">2022-10-25T01:59:04Z</dcterms:modified>
</cp:coreProperties>
</file>