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57" r:id="rId2"/>
    <p:sldId id="31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58" r:id="rId13"/>
    <p:sldId id="359" r:id="rId14"/>
    <p:sldId id="267" r:id="rId15"/>
    <p:sldId id="268" r:id="rId16"/>
    <p:sldId id="269" r:id="rId17"/>
    <p:sldId id="270" r:id="rId18"/>
    <p:sldId id="271" r:id="rId19"/>
    <p:sldId id="272" r:id="rId20"/>
    <p:sldId id="317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282" r:id="rId42"/>
    <p:sldId id="283" r:id="rId43"/>
    <p:sldId id="284" r:id="rId44"/>
    <p:sldId id="285" r:id="rId45"/>
  </p:sldIdLst>
  <p:sldSz cx="10972800" cy="6172200"/>
  <p:notesSz cx="10972800" cy="617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2">
          <p15:clr>
            <a:srgbClr val="A4A3A4"/>
          </p15:clr>
        </p15:guide>
        <p15:guide id="2" pos="22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uyuan DENG" initials="XD" lastIdx="1" clrIdx="0"/>
  <p:cmAuthor id="2" name="Betty Mo" initials="B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65"/>
  </p:normalViewPr>
  <p:slideViewPr>
    <p:cSldViewPr>
      <p:cViewPr varScale="1">
        <p:scale>
          <a:sx n="104" d="100"/>
          <a:sy n="104" d="100"/>
        </p:scale>
        <p:origin x="254" y="96"/>
      </p:cViewPr>
      <p:guideLst>
        <p:guide orient="horz" pos="2892"/>
        <p:guide pos="22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607808" cy="2090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5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9944609" y="0"/>
            <a:ext cx="7607808" cy="2090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545"/>
            </a:lvl1pPr>
          </a:lstStyle>
          <a:p>
            <a:fld id="{0F9B84EA-7D68-4D60-9CB1-D50884785D1C}" type="datetimeFigureOut">
              <a:rPr lang="zh-CN" altLang="en-US" smtClean="0"/>
              <a:t>2024/05/13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3957200"/>
            <a:ext cx="7607808" cy="2090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5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9944609" y="3957200"/>
            <a:ext cx="7607808" cy="2090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5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754563" cy="309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215063" y="0"/>
            <a:ext cx="4754562" cy="3095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F793E-563F-4ED9-9ECD-3C651549226B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35375" y="771525"/>
            <a:ext cx="3702050" cy="208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96963" y="2970213"/>
            <a:ext cx="8778875" cy="24304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5862638"/>
            <a:ext cx="4754563" cy="30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215063" y="5862638"/>
            <a:ext cx="4754562" cy="3095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2FFD8-DFDF-4272-972F-428278550EF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endParaRPr kumimoji="1"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0836" y="9429516"/>
            <a:ext cx="2945659" cy="4964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52FFD8-DFDF-4272-972F-428278550EF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1917387"/>
            <a:ext cx="9326880" cy="132302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5920" y="3497580"/>
            <a:ext cx="7680960" cy="15773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1440185"/>
            <a:ext cx="9875520" cy="40733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955280" y="247179"/>
            <a:ext cx="2468880" cy="526637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48640" y="247179"/>
            <a:ext cx="7223760" cy="52663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A475E7-221C-4D4C-9E76-BE926D4F7B19}" type="datetimeFigureOut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2024/05/13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1141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FD194E-904C-4B4C-BB1D-AEFF9AB6E992}" type="slidenum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1" y="122868"/>
            <a:ext cx="9628567" cy="493522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8640" y="925860"/>
            <a:ext cx="9875520" cy="4073367"/>
          </a:xfrm>
          <a:prstGeom prst="rect">
            <a:avLst/>
          </a:prstGeom>
        </p:spPr>
        <p:txBody>
          <a:bodyPr/>
          <a:lstStyle>
            <a:lvl2pPr marL="882015" indent="-391795">
              <a:buFont typeface="Arial" panose="020B0604020202020204" pitchFamily="34" charset="0"/>
              <a:buChar char="»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777" y="3966215"/>
            <a:ext cx="9326880" cy="1225868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777" y="2616042"/>
            <a:ext cx="9326880" cy="13501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48640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77841" y="1440185"/>
            <a:ext cx="4846320" cy="4073367"/>
          </a:xfrm>
          <a:prstGeom prst="rect">
            <a:avLst/>
          </a:prstGeo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48640" y="1381602"/>
            <a:ext cx="4848225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640" y="1957388"/>
            <a:ext cx="4848225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74034" y="1381602"/>
            <a:ext cx="4850130" cy="5757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74034" y="1957388"/>
            <a:ext cx="4850130" cy="3556159"/>
          </a:xfrm>
          <a:prstGeom prst="rect">
            <a:avLst/>
          </a:prstGeo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0" y="247174"/>
            <a:ext cx="9875520" cy="10287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8643" y="245745"/>
            <a:ext cx="3609975" cy="1045845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0063" y="245750"/>
            <a:ext cx="6134100" cy="5267802"/>
          </a:xfrm>
          <a:prstGeom prst="rect">
            <a:avLst/>
          </a:prstGeo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48643" y="1291593"/>
            <a:ext cx="3609975" cy="4221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0745" y="4320541"/>
            <a:ext cx="6583680" cy="510064"/>
          </a:xfrm>
          <a:prstGeom prst="rect">
            <a:avLst/>
          </a:prstGeo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150745" y="551498"/>
            <a:ext cx="6583680" cy="370332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50745" y="4830605"/>
            <a:ext cx="6583680" cy="724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5486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749040" y="5720720"/>
            <a:ext cx="34747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863840" y="5720720"/>
            <a:ext cx="2560320" cy="328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</p:nvPr>
        </p:nvSpPr>
        <p:spPr>
          <a:xfrm>
            <a:off x="1536247" y="165887"/>
            <a:ext cx="8515478" cy="493047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</p:nvPr>
        </p:nvSpPr>
        <p:spPr>
          <a:xfrm>
            <a:off x="549729" y="987581"/>
            <a:ext cx="9873343" cy="4095781"/>
          </a:xfrm>
          <a:prstGeom prst="rect">
            <a:avLst/>
          </a:prstGeom>
          <a:noFill/>
          <a:ln w="9525">
            <a:noFill/>
          </a:ln>
        </p:spPr>
        <p:txBody>
          <a:bodyPr lIns="114181" tIns="57091" rIns="114181" bIns="5709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925830" lvl="1" indent="-354330" algn="l" defTabSz="1139825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</a:pPr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549729" y="572044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l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BA475E7-221C-4D4C-9E76-BE926D4F7B19}" type="datetimeFigureOut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2024/05/13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48768" y="5720443"/>
            <a:ext cx="3475264" cy="329293"/>
          </a:xfrm>
          <a:prstGeom prst="rect">
            <a:avLst/>
          </a:prstGeom>
        </p:spPr>
        <p:txBody>
          <a:bodyPr vert="horz" lIns="114181" tIns="57091" rIns="114181" bIns="57091" rtlCol="0" anchor="ctr"/>
          <a:lstStyle>
            <a:lvl1pPr algn="ctr" defTabSz="1141730" eaLnBrk="1" fontAlgn="auto" hangingPunct="1">
              <a:spcBef>
                <a:spcPts val="0"/>
              </a:spcBef>
              <a:spcAft>
                <a:spcPts val="0"/>
              </a:spcAft>
              <a:defRPr sz="128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11417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40409" y="5710193"/>
            <a:ext cx="2559504" cy="329293"/>
          </a:xfrm>
          <a:prstGeom prst="rect">
            <a:avLst/>
          </a:prstGeom>
        </p:spPr>
        <p:txBody>
          <a:bodyPr vert="horz" wrap="square" lIns="114181" tIns="57091" rIns="114181" bIns="57091" numCol="1" anchor="ctr" anchorCtr="0" compatLnSpc="1"/>
          <a:lstStyle>
            <a:lvl1pPr algn="r" eaLnBrk="1" hangingPunct="1">
              <a:defRPr sz="1285">
                <a:solidFill>
                  <a:srgbClr val="898989"/>
                </a:solidFill>
              </a:defRPr>
            </a:lvl1pPr>
          </a:lstStyle>
          <a:p>
            <a:pPr marL="0" marR="0" lvl="0" indent="0" algn="r" defTabSz="114173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FD194E-904C-4B4C-BB1D-AEFF9AB6E992}" type="slidenum">
              <a:rPr kumimoji="0" lang="zh-CN" altLang="en-US" sz="15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5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" name="图片 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085" y="42295"/>
            <a:ext cx="794657" cy="740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lang="zh-CN" altLang="en-US" sz="343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8006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6012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44018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920240" algn="ctr" rtl="0" fontAlgn="base">
        <a:spcBef>
          <a:spcPct val="0"/>
        </a:spcBef>
        <a:spcAft>
          <a:spcPct val="0"/>
        </a:spcAft>
        <a:defRPr sz="462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8610" indent="-30861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3085" b="1" kern="1200" dirty="0">
          <a:solidFill>
            <a:srgbClr val="0070C0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882015" indent="-391795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–"/>
        <a:defRPr kumimoji="1" lang="zh-CN" altLang="en-US" sz="274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2870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400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44018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205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851660" indent="-205740" algn="l" rtl="0" eaLnBrk="0" fontAlgn="base" hangingPunct="0">
        <a:spcBef>
          <a:spcPct val="17000"/>
        </a:spcBef>
        <a:spcAft>
          <a:spcPct val="0"/>
        </a:spcAft>
        <a:buFont typeface="Arial" panose="020B0604020202020204" pitchFamily="34" charset="0"/>
        <a:buChar char="»"/>
        <a:defRPr kumimoji="1" lang="zh-CN" altLang="en-US" sz="1715" b="1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26314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325" rtl="0" eaLnBrk="1" latinLnBrk="0" hangingPunct="1">
        <a:spcBef>
          <a:spcPct val="17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32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9" Type="http://schemas.openxmlformats.org/officeDocument/2006/relationships/image" Target="../media/image10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42" Type="http://schemas.openxmlformats.org/officeDocument/2006/relationships/image" Target="../media/image105.png"/><Relationship Id="rId47" Type="http://schemas.openxmlformats.org/officeDocument/2006/relationships/image" Target="../media/image110.png"/><Relationship Id="rId50" Type="http://schemas.openxmlformats.org/officeDocument/2006/relationships/image" Target="../media/image113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29" Type="http://schemas.openxmlformats.org/officeDocument/2006/relationships/image" Target="../media/image92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37" Type="http://schemas.openxmlformats.org/officeDocument/2006/relationships/image" Target="../media/image100.png"/><Relationship Id="rId40" Type="http://schemas.openxmlformats.org/officeDocument/2006/relationships/image" Target="../media/image103.png"/><Relationship Id="rId45" Type="http://schemas.openxmlformats.org/officeDocument/2006/relationships/image" Target="../media/image108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49" Type="http://schemas.openxmlformats.org/officeDocument/2006/relationships/image" Target="../media/image112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4" Type="http://schemas.openxmlformats.org/officeDocument/2006/relationships/image" Target="../media/image107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98.png"/><Relationship Id="rId43" Type="http://schemas.openxmlformats.org/officeDocument/2006/relationships/image" Target="../media/image106.png"/><Relationship Id="rId48" Type="http://schemas.openxmlformats.org/officeDocument/2006/relationships/image" Target="../media/image111.png"/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38" Type="http://schemas.openxmlformats.org/officeDocument/2006/relationships/image" Target="../media/image101.png"/><Relationship Id="rId46" Type="http://schemas.openxmlformats.org/officeDocument/2006/relationships/image" Target="../media/image109.png"/><Relationship Id="rId20" Type="http://schemas.openxmlformats.org/officeDocument/2006/relationships/image" Target="../media/image83.png"/><Relationship Id="rId41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117" Type="http://schemas.openxmlformats.org/officeDocument/2006/relationships/image" Target="../media/image229.png"/><Relationship Id="rId21" Type="http://schemas.openxmlformats.org/officeDocument/2006/relationships/image" Target="../media/image133.png"/><Relationship Id="rId42" Type="http://schemas.openxmlformats.org/officeDocument/2006/relationships/image" Target="../media/image154.png"/><Relationship Id="rId47" Type="http://schemas.openxmlformats.org/officeDocument/2006/relationships/image" Target="../media/image159.png"/><Relationship Id="rId63" Type="http://schemas.openxmlformats.org/officeDocument/2006/relationships/image" Target="../media/image175.png"/><Relationship Id="rId68" Type="http://schemas.openxmlformats.org/officeDocument/2006/relationships/image" Target="../media/image180.png"/><Relationship Id="rId84" Type="http://schemas.openxmlformats.org/officeDocument/2006/relationships/image" Target="../media/image196.png"/><Relationship Id="rId89" Type="http://schemas.openxmlformats.org/officeDocument/2006/relationships/image" Target="../media/image201.png"/><Relationship Id="rId112" Type="http://schemas.openxmlformats.org/officeDocument/2006/relationships/image" Target="../media/image224.png"/><Relationship Id="rId16" Type="http://schemas.openxmlformats.org/officeDocument/2006/relationships/image" Target="../media/image128.png"/><Relationship Id="rId107" Type="http://schemas.openxmlformats.org/officeDocument/2006/relationships/image" Target="../media/image219.png"/><Relationship Id="rId11" Type="http://schemas.openxmlformats.org/officeDocument/2006/relationships/image" Target="../media/image123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53" Type="http://schemas.openxmlformats.org/officeDocument/2006/relationships/image" Target="../media/image165.png"/><Relationship Id="rId58" Type="http://schemas.openxmlformats.org/officeDocument/2006/relationships/image" Target="../media/image170.png"/><Relationship Id="rId74" Type="http://schemas.openxmlformats.org/officeDocument/2006/relationships/image" Target="../media/image186.png"/><Relationship Id="rId79" Type="http://schemas.openxmlformats.org/officeDocument/2006/relationships/image" Target="../media/image191.png"/><Relationship Id="rId102" Type="http://schemas.openxmlformats.org/officeDocument/2006/relationships/image" Target="../media/image214.png"/><Relationship Id="rId5" Type="http://schemas.openxmlformats.org/officeDocument/2006/relationships/image" Target="../media/image117.png"/><Relationship Id="rId90" Type="http://schemas.openxmlformats.org/officeDocument/2006/relationships/image" Target="../media/image202.png"/><Relationship Id="rId95" Type="http://schemas.openxmlformats.org/officeDocument/2006/relationships/image" Target="../media/image207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43" Type="http://schemas.openxmlformats.org/officeDocument/2006/relationships/image" Target="../media/image155.png"/><Relationship Id="rId48" Type="http://schemas.openxmlformats.org/officeDocument/2006/relationships/image" Target="../media/image160.png"/><Relationship Id="rId64" Type="http://schemas.openxmlformats.org/officeDocument/2006/relationships/image" Target="../media/image176.png"/><Relationship Id="rId69" Type="http://schemas.openxmlformats.org/officeDocument/2006/relationships/image" Target="../media/image181.png"/><Relationship Id="rId113" Type="http://schemas.openxmlformats.org/officeDocument/2006/relationships/image" Target="../media/image225.png"/><Relationship Id="rId118" Type="http://schemas.openxmlformats.org/officeDocument/2006/relationships/image" Target="../media/image230.png"/><Relationship Id="rId80" Type="http://schemas.openxmlformats.org/officeDocument/2006/relationships/image" Target="../media/image192.png"/><Relationship Id="rId85" Type="http://schemas.openxmlformats.org/officeDocument/2006/relationships/image" Target="../media/image197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59" Type="http://schemas.openxmlformats.org/officeDocument/2006/relationships/image" Target="../media/image171.png"/><Relationship Id="rId103" Type="http://schemas.openxmlformats.org/officeDocument/2006/relationships/image" Target="../media/image215.png"/><Relationship Id="rId108" Type="http://schemas.openxmlformats.org/officeDocument/2006/relationships/image" Target="../media/image220.png"/><Relationship Id="rId54" Type="http://schemas.openxmlformats.org/officeDocument/2006/relationships/image" Target="../media/image166.png"/><Relationship Id="rId70" Type="http://schemas.openxmlformats.org/officeDocument/2006/relationships/image" Target="../media/image182.png"/><Relationship Id="rId75" Type="http://schemas.openxmlformats.org/officeDocument/2006/relationships/image" Target="../media/image187.png"/><Relationship Id="rId91" Type="http://schemas.openxmlformats.org/officeDocument/2006/relationships/image" Target="../media/image203.png"/><Relationship Id="rId96" Type="http://schemas.openxmlformats.org/officeDocument/2006/relationships/image" Target="../media/image2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49" Type="http://schemas.openxmlformats.org/officeDocument/2006/relationships/image" Target="../media/image161.png"/><Relationship Id="rId114" Type="http://schemas.openxmlformats.org/officeDocument/2006/relationships/image" Target="../media/image226.png"/><Relationship Id="rId10" Type="http://schemas.openxmlformats.org/officeDocument/2006/relationships/image" Target="../media/image122.png"/><Relationship Id="rId31" Type="http://schemas.openxmlformats.org/officeDocument/2006/relationships/image" Target="../media/image143.png"/><Relationship Id="rId44" Type="http://schemas.openxmlformats.org/officeDocument/2006/relationships/image" Target="../media/image156.png"/><Relationship Id="rId52" Type="http://schemas.openxmlformats.org/officeDocument/2006/relationships/image" Target="../media/image164.png"/><Relationship Id="rId60" Type="http://schemas.openxmlformats.org/officeDocument/2006/relationships/image" Target="../media/image172.png"/><Relationship Id="rId65" Type="http://schemas.openxmlformats.org/officeDocument/2006/relationships/image" Target="../media/image177.png"/><Relationship Id="rId73" Type="http://schemas.openxmlformats.org/officeDocument/2006/relationships/image" Target="../media/image185.png"/><Relationship Id="rId78" Type="http://schemas.openxmlformats.org/officeDocument/2006/relationships/image" Target="../media/image190.png"/><Relationship Id="rId81" Type="http://schemas.openxmlformats.org/officeDocument/2006/relationships/image" Target="../media/image193.png"/><Relationship Id="rId86" Type="http://schemas.openxmlformats.org/officeDocument/2006/relationships/image" Target="../media/image198.png"/><Relationship Id="rId94" Type="http://schemas.openxmlformats.org/officeDocument/2006/relationships/image" Target="../media/image206.png"/><Relationship Id="rId99" Type="http://schemas.openxmlformats.org/officeDocument/2006/relationships/image" Target="../media/image211.png"/><Relationship Id="rId101" Type="http://schemas.openxmlformats.org/officeDocument/2006/relationships/image" Target="../media/image21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39" Type="http://schemas.openxmlformats.org/officeDocument/2006/relationships/image" Target="../media/image151.png"/><Relationship Id="rId109" Type="http://schemas.openxmlformats.org/officeDocument/2006/relationships/image" Target="../media/image221.png"/><Relationship Id="rId34" Type="http://schemas.openxmlformats.org/officeDocument/2006/relationships/image" Target="../media/image146.png"/><Relationship Id="rId50" Type="http://schemas.openxmlformats.org/officeDocument/2006/relationships/image" Target="../media/image162.png"/><Relationship Id="rId55" Type="http://schemas.openxmlformats.org/officeDocument/2006/relationships/image" Target="../media/image167.png"/><Relationship Id="rId76" Type="http://schemas.openxmlformats.org/officeDocument/2006/relationships/image" Target="../media/image188.png"/><Relationship Id="rId97" Type="http://schemas.openxmlformats.org/officeDocument/2006/relationships/image" Target="../media/image209.png"/><Relationship Id="rId104" Type="http://schemas.openxmlformats.org/officeDocument/2006/relationships/image" Target="../media/image216.png"/><Relationship Id="rId7" Type="http://schemas.openxmlformats.org/officeDocument/2006/relationships/image" Target="../media/image119.png"/><Relationship Id="rId71" Type="http://schemas.openxmlformats.org/officeDocument/2006/relationships/image" Target="../media/image183.png"/><Relationship Id="rId92" Type="http://schemas.openxmlformats.org/officeDocument/2006/relationships/image" Target="../media/image204.png"/><Relationship Id="rId2" Type="http://schemas.openxmlformats.org/officeDocument/2006/relationships/image" Target="../media/image114.png"/><Relationship Id="rId29" Type="http://schemas.openxmlformats.org/officeDocument/2006/relationships/image" Target="../media/image141.png"/><Relationship Id="rId24" Type="http://schemas.openxmlformats.org/officeDocument/2006/relationships/image" Target="../media/image136.png"/><Relationship Id="rId40" Type="http://schemas.openxmlformats.org/officeDocument/2006/relationships/image" Target="../media/image152.png"/><Relationship Id="rId45" Type="http://schemas.openxmlformats.org/officeDocument/2006/relationships/image" Target="../media/image157.png"/><Relationship Id="rId66" Type="http://schemas.openxmlformats.org/officeDocument/2006/relationships/image" Target="../media/image178.png"/><Relationship Id="rId87" Type="http://schemas.openxmlformats.org/officeDocument/2006/relationships/image" Target="../media/image199.png"/><Relationship Id="rId110" Type="http://schemas.openxmlformats.org/officeDocument/2006/relationships/image" Target="../media/image222.png"/><Relationship Id="rId115" Type="http://schemas.openxmlformats.org/officeDocument/2006/relationships/image" Target="../media/image227.png"/><Relationship Id="rId61" Type="http://schemas.openxmlformats.org/officeDocument/2006/relationships/image" Target="../media/image173.png"/><Relationship Id="rId82" Type="http://schemas.openxmlformats.org/officeDocument/2006/relationships/image" Target="../media/image194.png"/><Relationship Id="rId19" Type="http://schemas.openxmlformats.org/officeDocument/2006/relationships/image" Target="../media/image131.png"/><Relationship Id="rId14" Type="http://schemas.openxmlformats.org/officeDocument/2006/relationships/image" Target="../media/image126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56" Type="http://schemas.openxmlformats.org/officeDocument/2006/relationships/image" Target="../media/image168.png"/><Relationship Id="rId77" Type="http://schemas.openxmlformats.org/officeDocument/2006/relationships/image" Target="../media/image189.png"/><Relationship Id="rId100" Type="http://schemas.openxmlformats.org/officeDocument/2006/relationships/image" Target="../media/image212.png"/><Relationship Id="rId105" Type="http://schemas.openxmlformats.org/officeDocument/2006/relationships/image" Target="../media/image217.png"/><Relationship Id="rId8" Type="http://schemas.openxmlformats.org/officeDocument/2006/relationships/image" Target="../media/image120.png"/><Relationship Id="rId51" Type="http://schemas.openxmlformats.org/officeDocument/2006/relationships/image" Target="../media/image163.png"/><Relationship Id="rId72" Type="http://schemas.openxmlformats.org/officeDocument/2006/relationships/image" Target="../media/image184.png"/><Relationship Id="rId93" Type="http://schemas.openxmlformats.org/officeDocument/2006/relationships/image" Target="../media/image205.png"/><Relationship Id="rId98" Type="http://schemas.openxmlformats.org/officeDocument/2006/relationships/image" Target="../media/image210.png"/><Relationship Id="rId3" Type="http://schemas.openxmlformats.org/officeDocument/2006/relationships/image" Target="../media/image115.png"/><Relationship Id="rId25" Type="http://schemas.openxmlformats.org/officeDocument/2006/relationships/image" Target="../media/image137.png"/><Relationship Id="rId46" Type="http://schemas.openxmlformats.org/officeDocument/2006/relationships/image" Target="../media/image158.png"/><Relationship Id="rId67" Type="http://schemas.openxmlformats.org/officeDocument/2006/relationships/image" Target="../media/image179.png"/><Relationship Id="rId116" Type="http://schemas.openxmlformats.org/officeDocument/2006/relationships/image" Target="../media/image228.png"/><Relationship Id="rId20" Type="http://schemas.openxmlformats.org/officeDocument/2006/relationships/image" Target="../media/image132.png"/><Relationship Id="rId41" Type="http://schemas.openxmlformats.org/officeDocument/2006/relationships/image" Target="../media/image153.png"/><Relationship Id="rId62" Type="http://schemas.openxmlformats.org/officeDocument/2006/relationships/image" Target="../media/image174.png"/><Relationship Id="rId83" Type="http://schemas.openxmlformats.org/officeDocument/2006/relationships/image" Target="../media/image195.png"/><Relationship Id="rId88" Type="http://schemas.openxmlformats.org/officeDocument/2006/relationships/image" Target="../media/image200.png"/><Relationship Id="rId111" Type="http://schemas.openxmlformats.org/officeDocument/2006/relationships/image" Target="../media/image223.png"/><Relationship Id="rId15" Type="http://schemas.openxmlformats.org/officeDocument/2006/relationships/image" Target="../media/image127.png"/><Relationship Id="rId36" Type="http://schemas.openxmlformats.org/officeDocument/2006/relationships/image" Target="../media/image148.png"/><Relationship Id="rId57" Type="http://schemas.openxmlformats.org/officeDocument/2006/relationships/image" Target="../media/image169.png"/><Relationship Id="rId106" Type="http://schemas.openxmlformats.org/officeDocument/2006/relationships/image" Target="../media/image2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9" Type="http://schemas.openxmlformats.org/officeDocument/2006/relationships/image" Target="../media/image43.png"/><Relationship Id="rId21" Type="http://schemas.openxmlformats.org/officeDocument/2006/relationships/image" Target="../media/image25.png"/><Relationship Id="rId34" Type="http://schemas.openxmlformats.org/officeDocument/2006/relationships/image" Target="../media/image38.png"/><Relationship Id="rId42" Type="http://schemas.openxmlformats.org/officeDocument/2006/relationships/image" Target="../media/image46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41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37" Type="http://schemas.openxmlformats.org/officeDocument/2006/relationships/image" Target="../media/image41.png"/><Relationship Id="rId40" Type="http://schemas.openxmlformats.org/officeDocument/2006/relationships/image" Target="../media/image44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4" Type="http://schemas.openxmlformats.org/officeDocument/2006/relationships/image" Target="../media/image48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Relationship Id="rId43" Type="http://schemas.openxmlformats.org/officeDocument/2006/relationships/image" Target="../media/image47.png"/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33" Type="http://schemas.openxmlformats.org/officeDocument/2006/relationships/image" Target="../media/image37.png"/><Relationship Id="rId38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9050"/>
            <a:ext cx="4246880" cy="6616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3"/>
          <p:cNvSpPr txBox="1"/>
          <p:nvPr/>
        </p:nvSpPr>
        <p:spPr>
          <a:xfrm>
            <a:off x="457037" y="190532"/>
            <a:ext cx="8793616" cy="66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endParaRPr lang="zh-CN" altLang="en-US" sz="3085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371600" y="2010728"/>
            <a:ext cx="8229600" cy="1231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8229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 C++</a:t>
            </a:r>
            <a:r>
              <a:rPr lang="en-US" altLang="zh-CN" sz="4800" b="1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48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BASICS</a:t>
            </a:r>
            <a:endParaRPr lang="en-US" sz="3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/>
        </p:nvSpPr>
        <p:spPr>
          <a:xfrm>
            <a:off x="1371600" y="3241834"/>
            <a:ext cx="8229600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7500"/>
          </a:bodyPr>
          <a:lstStyle>
            <a:lvl1pPr marL="0" indent="0" algn="ctr" defTabSz="82296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0" algn="ctr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0" algn="ctr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40" indent="0" algn="ctr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20" indent="0" algn="ctr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0" algn="ctr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0" algn="ctr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360" indent="0" algn="ctr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40" indent="0" algn="ctr" defTabSz="822960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NVIDIA</a:t>
            </a:r>
            <a:r>
              <a:rPr lang="en-US" altLang="zh-CN" sz="2000" b="1" spc="-1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2000" b="1" spc="-5" dirty="0">
                <a:solidFill>
                  <a:srgbClr val="76B9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Corporation</a:t>
            </a:r>
            <a:endParaRPr lang="en-US" altLang="zh-CN" sz="1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1143" y="114293"/>
            <a:ext cx="537051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GPU KERNELS: DEVICE</a:t>
            </a:r>
            <a:r>
              <a:rPr sz="3600" b="1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CODE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3DD059-D3B4-4AEE-A1AE-24C3B37D65BD}"/>
              </a:ext>
            </a:extLst>
          </p:cNvPr>
          <p:cNvGrpSpPr/>
          <p:nvPr/>
        </p:nvGrpSpPr>
        <p:grpSpPr>
          <a:xfrm>
            <a:off x="1433880" y="974855"/>
            <a:ext cx="5867349" cy="875932"/>
            <a:chOff x="1433880" y="974855"/>
            <a:chExt cx="5867349" cy="875932"/>
          </a:xfrm>
        </p:grpSpPr>
        <p:sp>
          <p:nvSpPr>
            <p:cNvPr id="3" name="object 3"/>
            <p:cNvSpPr/>
            <p:nvPr/>
          </p:nvSpPr>
          <p:spPr>
            <a:xfrm>
              <a:off x="1433880" y="1305056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750" y="0"/>
                  </a:lnTo>
                </a:path>
              </a:pathLst>
            </a:custGeom>
            <a:ln w="25400">
              <a:solidFill>
                <a:srgbClr val="FE9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36380" y="1305056"/>
              <a:ext cx="304800" cy="0"/>
            </a:xfrm>
            <a:custGeom>
              <a:avLst/>
              <a:gdLst/>
              <a:ahLst/>
              <a:cxnLst/>
              <a:rect l="l" t="t" r="r" b="b"/>
              <a:pathLst>
                <a:path w="304800">
                  <a:moveTo>
                    <a:pt x="0" y="0"/>
                  </a:moveTo>
                  <a:lnTo>
                    <a:pt x="304750" y="0"/>
                  </a:lnTo>
                </a:path>
              </a:pathLst>
            </a:custGeom>
            <a:ln w="25400">
              <a:solidFill>
                <a:srgbClr val="FE983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738630" y="974855"/>
              <a:ext cx="1219200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solidFill>
                    <a:srgbClr val="FF9933"/>
                  </a:solidFill>
                  <a:latin typeface="Courier New" panose="02070309020205020404"/>
                  <a:cs typeface="Courier New" panose="02070309020205020404"/>
                </a:rPr>
                <a:t>global</a:t>
              </a:r>
              <a:endParaRPr sz="2400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428912" y="1028561"/>
              <a:ext cx="3872317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spc="-5" dirty="0">
                  <a:solidFill>
                    <a:srgbClr val="76B900"/>
                  </a:solidFill>
                  <a:latin typeface="Courier New" panose="02070309020205020404"/>
                  <a:cs typeface="Courier New" panose="02070309020205020404"/>
                </a:rPr>
                <a:t>void </a:t>
              </a:r>
              <a:r>
                <a:rPr sz="2400" b="1" spc="-5" dirty="0">
                  <a:solidFill>
                    <a:srgbClr val="808080"/>
                  </a:solidFill>
                  <a:latin typeface="Courier New" panose="02070309020205020404"/>
                  <a:cs typeface="Courier New" panose="02070309020205020404"/>
                </a:rPr>
                <a:t>mykernel(</a:t>
              </a:r>
              <a:r>
                <a:rPr sz="2400" b="1" spc="-5" dirty="0">
                  <a:solidFill>
                    <a:srgbClr val="76B900"/>
                  </a:solidFill>
                  <a:latin typeface="Courier New" panose="02070309020205020404"/>
                  <a:cs typeface="Courier New" panose="02070309020205020404"/>
                </a:rPr>
                <a:t>void</a:t>
              </a:r>
              <a:r>
                <a:rPr sz="2400" b="1" spc="-5" dirty="0">
                  <a:solidFill>
                    <a:srgbClr val="808080"/>
                  </a:solidFill>
                  <a:latin typeface="Courier New" panose="02070309020205020404"/>
                  <a:cs typeface="Courier New" panose="02070309020205020404"/>
                </a:rPr>
                <a:t>)</a:t>
              </a:r>
              <a:r>
                <a:rPr sz="2400" b="1" spc="-90" dirty="0">
                  <a:solidFill>
                    <a:srgbClr val="808080"/>
                  </a:solidFill>
                  <a:latin typeface="Courier New" panose="02070309020205020404"/>
                  <a:cs typeface="Courier New" panose="02070309020205020404"/>
                </a:rPr>
                <a:t> </a:t>
              </a:r>
              <a:r>
                <a:rPr sz="2400" b="1" dirty="0">
                  <a:solidFill>
                    <a:srgbClr val="808080"/>
                  </a:solidFill>
                  <a:latin typeface="Courier New" panose="02070309020205020404"/>
                  <a:cs typeface="Courier New" panose="02070309020205020404"/>
                </a:rPr>
                <a:t>{</a:t>
              </a:r>
              <a:endParaRPr sz="2400" dirty="0">
                <a:latin typeface="Courier New" panose="02070309020205020404"/>
                <a:cs typeface="Courier New" panose="02070309020205020404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433880" y="1468631"/>
              <a:ext cx="178435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808080"/>
                  </a:solidFill>
                  <a:latin typeface="Courier New" panose="02070309020205020404"/>
                  <a:cs typeface="Courier New" panose="02070309020205020404"/>
                </a:rPr>
                <a:t>}</a:t>
              </a:r>
              <a:endParaRPr sz="2400" dirty="0">
                <a:latin typeface="Courier New" panose="02070309020205020404"/>
                <a:cs typeface="Courier New" panose="02070309020205020404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6239" y="1974476"/>
            <a:ext cx="24140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C++</a:t>
            </a:r>
            <a:r>
              <a:rPr lang="en-US" sz="2000" spc="-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keyword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141180" y="221234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FE9832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1" name="object 11"/>
          <p:cNvSpPr/>
          <p:nvPr/>
        </p:nvSpPr>
        <p:spPr>
          <a:xfrm>
            <a:off x="4512780" y="2212343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FE9832"/>
            </a:solidFill>
          </a:ln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2" name="object 12"/>
          <p:cNvSpPr txBox="1"/>
          <p:nvPr/>
        </p:nvSpPr>
        <p:spPr>
          <a:xfrm>
            <a:off x="3395134" y="1882143"/>
            <a:ext cx="119384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global</a:t>
            </a:r>
            <a:endParaRPr lang="en-US"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0010" y="1974476"/>
            <a:ext cx="41700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indicates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defined </a:t>
            </a:r>
            <a:r>
              <a:rPr lang="en-US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2000" spc="-4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that: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04274" y="2375917"/>
            <a:ext cx="9122754" cy="37292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68045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Runs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GPU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 from host 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(can also be called from other device</a:t>
            </a:r>
            <a:r>
              <a:rPr lang="en-US" altLang="zh-CN" sz="20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nvcc</a:t>
            </a:r>
            <a:r>
              <a:rPr lang="en-US" altLang="zh-CN" sz="2400" b="1" spc="-4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separates source code into host and device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5080" indent="-285750">
              <a:lnSpc>
                <a:spcPts val="379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 functions (e.g. </a:t>
            </a:r>
            <a:r>
              <a:rPr lang="en-US" altLang="zh-CN" sz="3200" b="1" spc="-10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mykernel</a:t>
            </a:r>
            <a:r>
              <a:rPr lang="en-US" altLang="zh-CN" sz="3200" b="1" spc="-1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()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processed by NVIDIA compiler </a:t>
            </a:r>
          </a:p>
          <a:p>
            <a:pPr marL="868045" marR="5080" indent="-285750">
              <a:lnSpc>
                <a:spcPts val="379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 (e.g. </a:t>
            </a:r>
            <a:r>
              <a:rPr lang="en-US" altLang="zh-CN" sz="3200" b="1" spc="-1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main()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processed by 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en-US" altLang="zh-CN" sz="2000" spc="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compiler: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498600" indent="-457200">
              <a:lnSpc>
                <a:spcPct val="100000"/>
              </a:lnSpc>
              <a:spcBef>
                <a:spcPts val="1165"/>
              </a:spcBef>
              <a:buFont typeface="Arial" panose="020B0604020202020204" pitchFamily="34" charset="0"/>
              <a:buChar char="•"/>
            </a:pPr>
            <a:r>
              <a:rPr lang="en-US" altLang="zh-CN" sz="3200" b="1" spc="-10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gcc</a:t>
            </a:r>
            <a:r>
              <a:rPr lang="en-US" altLang="zh-CN" sz="3200" b="1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3200" b="1" spc="-1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cl.exe</a:t>
            </a:r>
            <a:endParaRPr lang="en-US" altLang="zh-CN" sz="3200" dirty="0">
              <a:latin typeface="Courier New" panose="02070309020205020404"/>
              <a:cs typeface="Courier New" panose="020703090202050204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848600" y="5753105"/>
            <a:ext cx="2560320" cy="328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A8DFF0C-7F87-43E7-B441-3B98B892CE7F}"/>
              </a:ext>
            </a:extLst>
          </p:cNvPr>
          <p:cNvSpPr/>
          <p:nvPr/>
        </p:nvSpPr>
        <p:spPr>
          <a:xfrm>
            <a:off x="806239" y="844688"/>
            <a:ext cx="6946232" cy="100609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63442"/>
            <a:ext cx="6381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GPU KERNELS: </a:t>
            </a:r>
            <a:r>
              <a:rPr lang="en-US" sz="36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Call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DEVICE</a:t>
            </a:r>
            <a:r>
              <a:rPr sz="3600" b="1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275" y="995531"/>
            <a:ext cx="8991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mykernel</a:t>
            </a:r>
            <a:r>
              <a:rPr sz="20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&lt;&lt;&lt;</a:t>
            </a:r>
            <a:r>
              <a:rPr lang="en-US"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Blocks</a:t>
            </a:r>
            <a:r>
              <a:rPr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lang="en-US"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Threads</a:t>
            </a:r>
            <a:r>
              <a:rPr sz="20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&gt;&gt;&gt;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();</a:t>
            </a:r>
            <a:r>
              <a:rPr 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//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kernel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GPU</a:t>
            </a:r>
            <a:r>
              <a:rPr 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 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0600" y="1485900"/>
            <a:ext cx="8077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Triple angle brackets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 a </a:t>
            </a:r>
            <a:r>
              <a:rPr lang="en-US" altLang="zh-CN" sz="24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en-US" altLang="zh-CN" sz="2400" i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 called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“kernel</a:t>
            </a:r>
            <a:r>
              <a:rPr lang="en-US" altLang="zh-CN" sz="24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launch”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number of CUDA threads that execute that kernel for a given kernel call is specified using a new &lt;&lt;&lt;...&gt;&gt;&gt; execution configuration syntax</a:t>
            </a: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CUDA thread that executes the kernel is given a unique thread ID (</a:t>
            </a:r>
            <a:r>
              <a:rPr lang="en-US" altLang="zh-CN" sz="2400" spc="-5" dirty="0" err="1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threadIdx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that is accessible within the kernel through </a:t>
            </a:r>
            <a:r>
              <a:rPr lang="en-US" altLang="zh-CN" sz="24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variables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inside the triple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angle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brackets are the CUDA kernel </a:t>
            </a:r>
            <a:r>
              <a:rPr lang="en-US" altLang="zh-CN" sz="24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lang="en-US" altLang="zh-CN" sz="2400" b="1" spc="6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configuration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That’s all that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required to </a:t>
            </a:r>
            <a:r>
              <a:rPr lang="en-US" altLang="zh-CN"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on the</a:t>
            </a:r>
            <a:r>
              <a:rPr lang="en-US" altLang="zh-CN" sz="24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GPU!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848600" y="5753105"/>
            <a:ext cx="2560320" cy="328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4FE71F-0BD5-471E-81AD-59522E77BC98}"/>
              </a:ext>
            </a:extLst>
          </p:cNvPr>
          <p:cNvSpPr/>
          <p:nvPr/>
        </p:nvSpPr>
        <p:spPr>
          <a:xfrm>
            <a:off x="1371600" y="870631"/>
            <a:ext cx="8458200" cy="615269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63442"/>
            <a:ext cx="6381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GPU KERNELS: </a:t>
            </a:r>
            <a:r>
              <a:rPr lang="en-US" sz="36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Call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DEVICE</a:t>
            </a:r>
            <a:r>
              <a:rPr sz="3600" b="1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275" y="995531"/>
            <a:ext cx="8991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mykernel</a:t>
            </a:r>
            <a:r>
              <a:rPr sz="20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&lt;&lt;&lt;</a:t>
            </a:r>
            <a:r>
              <a:rPr lang="en-US"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Blocks</a:t>
            </a:r>
            <a:r>
              <a:rPr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lang="en-US"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Threads</a:t>
            </a:r>
            <a:r>
              <a:rPr sz="20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&gt;&gt;&gt;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();</a:t>
            </a:r>
            <a:r>
              <a:rPr 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//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kernel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GPU</a:t>
            </a:r>
            <a:r>
              <a:rPr 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 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0600" y="1485900"/>
            <a:ext cx="8077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Triple angle brackets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 a </a:t>
            </a:r>
            <a:r>
              <a:rPr lang="en-US" altLang="zh-CN" sz="24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en-US" altLang="zh-CN" sz="2400" i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 and Threads can be dim3 object</a:t>
            </a: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 type dim3 has three elements (x, y, z)</a:t>
            </a: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848600" y="5753105"/>
            <a:ext cx="2560320" cy="328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4FE71F-0BD5-471E-81AD-59522E77BC98}"/>
              </a:ext>
            </a:extLst>
          </p:cNvPr>
          <p:cNvSpPr/>
          <p:nvPr/>
        </p:nvSpPr>
        <p:spPr>
          <a:xfrm>
            <a:off x="1371600" y="870631"/>
            <a:ext cx="8458200" cy="615269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7B54B436-7615-42F8-A5AC-546D7CE5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2885299"/>
            <a:ext cx="6246440" cy="286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54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63442"/>
            <a:ext cx="63811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GPU KERNELS: </a:t>
            </a:r>
            <a:r>
              <a:rPr lang="en-US" sz="3600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Call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DEVICE</a:t>
            </a:r>
            <a:r>
              <a:rPr sz="3600" b="1" spc="-5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9275" y="995531"/>
            <a:ext cx="8991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mykernel</a:t>
            </a:r>
            <a:r>
              <a:rPr sz="20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&lt;&lt;&lt;</a:t>
            </a:r>
            <a:r>
              <a:rPr lang="en-US"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Blocks</a:t>
            </a:r>
            <a:r>
              <a:rPr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lang="en-US" sz="20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Threads</a:t>
            </a:r>
            <a:r>
              <a:rPr sz="20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&gt;&gt;&gt;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();</a:t>
            </a:r>
            <a:r>
              <a:rPr 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//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run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kernel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lang="zh-CN" alt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altLang="zh-CN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GPU</a:t>
            </a:r>
            <a:r>
              <a:rPr 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 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0600" y="1485900"/>
            <a:ext cx="80772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Triple angle brackets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 a </a:t>
            </a:r>
            <a:r>
              <a:rPr lang="en-US" altLang="zh-CN" sz="24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altLang="zh-CN"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lang="en-US" altLang="zh-CN" sz="2400" i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 and Threads can be dim3 object </a:t>
            </a: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 type dim3 has three elements (x, y, z)</a:t>
            </a: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variables: </a:t>
            </a:r>
            <a:r>
              <a:rPr lang="en-US" altLang="zh-CN" sz="2400" spc="-5" dirty="0" err="1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threadIdx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 err="1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blockIdx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 err="1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blockDim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identifying CUDA thread</a:t>
            </a: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848600" y="5753105"/>
            <a:ext cx="2560320" cy="328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4FE71F-0BD5-471E-81AD-59522E77BC98}"/>
              </a:ext>
            </a:extLst>
          </p:cNvPr>
          <p:cNvSpPr/>
          <p:nvPr/>
        </p:nvSpPr>
        <p:spPr>
          <a:xfrm>
            <a:off x="1371600" y="870631"/>
            <a:ext cx="8458200" cy="615269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03D88703-3858-4BF7-8985-11D3B242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333" y="3086100"/>
            <a:ext cx="6096000" cy="296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24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901" y="114245"/>
            <a:ext cx="481234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MEMORY</a:t>
            </a:r>
            <a:r>
              <a:rPr sz="3600" b="1" spc="-6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MANAGEMENT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7909376" y="3429222"/>
            <a:ext cx="1539424" cy="11546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57449" y="1774823"/>
            <a:ext cx="1516408" cy="12203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/>
          <p:cNvSpPr txBox="1"/>
          <p:nvPr/>
        </p:nvSpPr>
        <p:spPr>
          <a:xfrm>
            <a:off x="533400" y="1090478"/>
            <a:ext cx="7667612" cy="44627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Host and device memory are separate 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Device pointers point to GPU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Typically passed to device code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Typically not dereferenced in host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Host pointers point to CPU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Typically not passed to device code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Typically not dereferenced in device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Simple CUDA API for handling device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cudaMalloc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cudaFree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cudaMemcpy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Similar to the C equivalents malloc(), free(),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memcpy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114118"/>
            <a:ext cx="56159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RUNNING CODE IN</a:t>
            </a:r>
            <a:r>
              <a:rPr sz="3600" b="1" spc="-8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PARALLEL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389361" y="2979149"/>
            <a:ext cx="44337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0230" algn="l"/>
              </a:tabLst>
            </a:pPr>
            <a:r>
              <a:rPr sz="24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add&lt;&lt;</a:t>
            </a:r>
            <a:r>
              <a:rPr sz="2400" b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&lt; </a:t>
            </a:r>
            <a:r>
              <a:rPr sz="24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,</a:t>
            </a:r>
            <a:r>
              <a:rPr sz="24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lang="en-US" sz="24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&gt;&gt;&gt;();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0" y="3974902"/>
            <a:ext cx="8394205" cy="89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099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add&lt;&lt;&lt; </a:t>
            </a:r>
            <a:r>
              <a:rPr sz="24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4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, </a:t>
            </a:r>
            <a:r>
              <a:rPr sz="24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2400" b="1" spc="-4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&gt;&gt;&gt;();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298450" indent="-285750">
              <a:lnSpc>
                <a:spcPct val="100000"/>
              </a:lnSpc>
              <a:spcBef>
                <a:spcPts val="158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 of executing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add()</a:t>
            </a:r>
            <a:r>
              <a:rPr sz="2000" b="1" spc="-42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once,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times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44536" y="3488729"/>
            <a:ext cx="182879" cy="4236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98871" y="3512042"/>
            <a:ext cx="74295" cy="329565"/>
          </a:xfrm>
          <a:custGeom>
            <a:avLst/>
            <a:gdLst/>
            <a:ahLst/>
            <a:cxnLst/>
            <a:rect l="l" t="t" r="r" b="b"/>
            <a:pathLst>
              <a:path w="74295" h="329564">
                <a:moveTo>
                  <a:pt x="55605" y="0"/>
                </a:moveTo>
                <a:lnTo>
                  <a:pt x="18534" y="0"/>
                </a:lnTo>
                <a:lnTo>
                  <a:pt x="18534" y="292442"/>
                </a:lnTo>
                <a:lnTo>
                  <a:pt x="0" y="292442"/>
                </a:lnTo>
                <a:lnTo>
                  <a:pt x="37070" y="329512"/>
                </a:lnTo>
                <a:lnTo>
                  <a:pt x="74140" y="292442"/>
                </a:lnTo>
                <a:lnTo>
                  <a:pt x="55605" y="292442"/>
                </a:lnTo>
                <a:lnTo>
                  <a:pt x="55605" y="0"/>
                </a:lnTo>
                <a:close/>
              </a:path>
            </a:pathLst>
          </a:custGeom>
          <a:solidFill>
            <a:srgbClr val="76B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698871" y="3512042"/>
            <a:ext cx="74295" cy="329565"/>
          </a:xfrm>
          <a:custGeom>
            <a:avLst/>
            <a:gdLst/>
            <a:ahLst/>
            <a:cxnLst/>
            <a:rect l="l" t="t" r="r" b="b"/>
            <a:pathLst>
              <a:path w="74295" h="329564">
                <a:moveTo>
                  <a:pt x="0" y="292442"/>
                </a:moveTo>
                <a:lnTo>
                  <a:pt x="18535" y="292442"/>
                </a:lnTo>
                <a:lnTo>
                  <a:pt x="18535" y="0"/>
                </a:lnTo>
                <a:lnTo>
                  <a:pt x="55605" y="0"/>
                </a:lnTo>
                <a:lnTo>
                  <a:pt x="55605" y="292442"/>
                </a:lnTo>
                <a:lnTo>
                  <a:pt x="74141" y="292442"/>
                </a:lnTo>
                <a:lnTo>
                  <a:pt x="37070" y="329513"/>
                </a:lnTo>
                <a:lnTo>
                  <a:pt x="0" y="292442"/>
                </a:lnTo>
                <a:close/>
              </a:path>
            </a:pathLst>
          </a:custGeom>
          <a:ln w="9525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5"/>
          <p:cNvSpPr txBox="1"/>
          <p:nvPr/>
        </p:nvSpPr>
        <p:spPr>
          <a:xfrm>
            <a:off x="762000" y="1790700"/>
            <a:ext cx="628967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computing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massive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parallelism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 how do we run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parallel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2000" spc="-7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447800" y="31623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66801" y="31623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1"/>
          <p:cNvSpPr txBox="1"/>
          <p:nvPr/>
        </p:nvSpPr>
        <p:spPr>
          <a:xfrm>
            <a:off x="822563" y="1145081"/>
            <a:ext cx="9155430" cy="40344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z="24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add()</a:t>
            </a:r>
            <a:r>
              <a:rPr sz="2400" b="1" spc="-74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we can do vector addition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Terminology: each parallel invocation of </a:t>
            </a:r>
            <a:r>
              <a:rPr sz="24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add()</a:t>
            </a:r>
            <a:r>
              <a:rPr sz="2400" b="1" spc="-75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referred to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a </a:t>
            </a:r>
            <a:r>
              <a:rPr sz="2000" b="1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set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blocks is referred to as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b="1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invocation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 to its block index using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spc="-10" dirty="0" err="1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endParaRPr lang="en-US" sz="2800" dirty="0">
              <a:latin typeface="Courier New" panose="02070309020205020404"/>
              <a:cs typeface="Courier New" panose="02070309020205020404"/>
            </a:endParaRPr>
          </a:p>
          <a:p>
            <a:pPr marL="582295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b="1" spc="-5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  g</a:t>
            </a:r>
            <a:r>
              <a:rPr sz="2000" b="1" spc="-5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lobal</a:t>
            </a:r>
            <a:r>
              <a:rPr lang="en-US" sz="2000" b="1" spc="-5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sz="2000" b="1" spc="-5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000" b="1" spc="5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add(</a:t>
            </a:r>
            <a:r>
              <a:rPr sz="2000" b="1" spc="-5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b="1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*a,</a:t>
            </a:r>
            <a:r>
              <a:rPr 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000" b="1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*b,</a:t>
            </a:r>
            <a:r>
              <a:rPr 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*c) </a:t>
            </a:r>
            <a:r>
              <a:rPr sz="20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{  </a:t>
            </a:r>
            <a:r>
              <a:rPr lang="en-US" sz="20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  </a:t>
            </a:r>
          </a:p>
          <a:p>
            <a:pPr marL="582295">
              <a:lnSpc>
                <a:spcPct val="100000"/>
              </a:lnSpc>
              <a:spcBef>
                <a:spcPts val="600"/>
              </a:spcBef>
            </a:pPr>
            <a:r>
              <a:rPr lang="en-US"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  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c[</a:t>
            </a:r>
            <a:r>
              <a:rPr sz="20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] </a:t>
            </a:r>
            <a:r>
              <a:rPr sz="20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a[</a:t>
            </a:r>
            <a:r>
              <a:rPr sz="20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] </a:t>
            </a:r>
            <a:r>
              <a:rPr sz="20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+</a:t>
            </a:r>
            <a:r>
              <a:rPr sz="2000" b="1" spc="-9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b[</a:t>
            </a:r>
            <a:r>
              <a:rPr sz="20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];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696595">
              <a:lnSpc>
                <a:spcPct val="100000"/>
              </a:lnSpc>
            </a:pPr>
            <a:r>
              <a:rPr sz="20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using </a:t>
            </a:r>
            <a:r>
              <a:rPr sz="24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r>
              <a:rPr sz="2800" b="1" spc="-74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index into 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array,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block handles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index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161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variables like </a:t>
            </a:r>
            <a:r>
              <a:rPr sz="24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r>
              <a:rPr sz="20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zero-indexed (C/C++ style), 0..</a:t>
            </a:r>
            <a:r>
              <a:rPr sz="20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-1, where </a:t>
            </a:r>
            <a:r>
              <a:rPr sz="20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sz="2000" spc="10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kernel execution  configuration indicated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kernel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2"/>
          <p:cNvSpPr txBox="1">
            <a:spLocks noGrp="1"/>
          </p:cNvSpPr>
          <p:nvPr>
            <p:ph type="title"/>
          </p:nvPr>
        </p:nvSpPr>
        <p:spPr>
          <a:xfrm>
            <a:off x="2057400" y="113983"/>
            <a:ext cx="71647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</a:t>
            </a:r>
            <a:r>
              <a:rPr sz="3600" b="1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DEVICE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23181" y="1276603"/>
            <a:ext cx="221043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#define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N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512  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main(void)</a:t>
            </a:r>
            <a:r>
              <a:rPr sz="1800" b="1" spc="-1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1480" y="1941068"/>
            <a:ext cx="289369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*a, *b,</a:t>
            </a:r>
            <a:r>
              <a:rPr sz="1800" b="1" spc="-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*c;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*d_a, *d_b,</a:t>
            </a:r>
            <a:r>
              <a:rPr sz="1800" b="1" spc="-7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*d_c;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49080" y="1941068"/>
            <a:ext cx="371221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host copies </a:t>
            </a: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of a, b,</a:t>
            </a:r>
            <a:r>
              <a:rPr sz="1800" b="1" i="1" spc="-114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device copies </a:t>
            </a: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of a, b,</a:t>
            </a:r>
            <a:r>
              <a:rPr sz="1800" b="1" i="1" spc="-13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91480" y="2614675"/>
            <a:ext cx="5895975" cy="6597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5"/>
              </a:spcBef>
            </a:pP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size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N *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sizeof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Alloc space for device copies </a:t>
            </a:r>
            <a:r>
              <a:rPr sz="18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of a, b,</a:t>
            </a:r>
            <a:r>
              <a:rPr sz="1800" b="1" spc="-12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472430" y="3354509"/>
          <a:ext cx="8799828" cy="2240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0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756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596">
                <a:tc gridSpan="2"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FFC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cudaMalloc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**)&amp;d_a,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size);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07">
                <a:tc gridSpan="2"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1800" b="1" spc="-10" dirty="0">
                          <a:solidFill>
                            <a:srgbClr val="FFC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cudaMalloc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**)&amp;d_b,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size);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72">
                <a:tc gridSpan="2"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b="1" spc="-10" dirty="0">
                          <a:solidFill>
                            <a:srgbClr val="FFC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cudaMalloc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**)&amp;d_c,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size);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pPr marR="2857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5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b="1" i="1" spc="-95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Alloc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/>
                </a:tc>
                <a:tc gridSpan="3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space for host copies </a:t>
                      </a:r>
                      <a:r>
                        <a:rPr sz="1800" b="1" i="1" spc="-5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of a,</a:t>
                      </a:r>
                      <a:r>
                        <a:rPr sz="1800" b="1" i="1" spc="-100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i="1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and setup input</a:t>
                      </a:r>
                      <a:r>
                        <a:rPr sz="1800" b="1" i="1" spc="-105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values</a:t>
                      </a:r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707">
                <a:tc>
                  <a:txBody>
                    <a:bodyPr/>
                    <a:lstStyle/>
                    <a:p>
                      <a:pPr marR="28575" algn="ctr">
                        <a:lnSpc>
                          <a:spcPts val="2145"/>
                        </a:lnSpc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a =</a:t>
                      </a:r>
                      <a:r>
                        <a:rPr sz="1800" b="1" spc="-114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945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*)malloc(size);</a:t>
                      </a:r>
                      <a:r>
                        <a:rPr sz="1800" b="1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random_ints(a,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N);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256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b =</a:t>
                      </a:r>
                      <a:r>
                        <a:rPr sz="1800" b="1" spc="-1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c =</a:t>
                      </a:r>
                      <a:r>
                        <a:rPr sz="1800" b="1" spc="-12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*)malloc(size);</a:t>
                      </a:r>
                      <a:r>
                        <a:rPr sz="1800" b="1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random_ints(b,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*)malloc(size);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N);</a:t>
                      </a:r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2057400" y="113983"/>
            <a:ext cx="71647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</a:t>
            </a:r>
            <a:r>
              <a:rPr sz="3600" b="1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DEVICE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23181" y="1276603"/>
            <a:ext cx="7261225" cy="464058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58800">
              <a:lnSpc>
                <a:spcPct val="100000"/>
              </a:lnSpc>
              <a:spcBef>
                <a:spcPts val="555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Copy inputs </a:t>
            </a: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b="1" i="1" spc="-5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device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800" marR="5080">
              <a:lnSpc>
                <a:spcPct val="120000"/>
              </a:lnSpc>
              <a:spcBef>
                <a:spcPts val="25"/>
              </a:spcBef>
            </a:pPr>
            <a:r>
              <a:rPr sz="1800" b="1" spc="-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cudaMemcpy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(d_a,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a,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size, </a:t>
            </a:r>
            <a:r>
              <a:rPr sz="1800" b="1" spc="-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cudaMemcpyHostToDevice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);  </a:t>
            </a:r>
            <a:r>
              <a:rPr sz="1800" b="1" spc="-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cudaMemcpy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(d_b,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b,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size,</a:t>
            </a:r>
            <a:r>
              <a:rPr sz="1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cudaMemcpyHostToDevice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  <a:spcBef>
                <a:spcPts val="430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Launch add() kernel </a:t>
            </a: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on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GPU with </a:t>
            </a:r>
            <a:r>
              <a:rPr sz="1800" b="1" i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800" b="1" i="1" spc="-9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blocks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add&lt;&lt;&lt;</a:t>
            </a:r>
            <a:r>
              <a:rPr sz="1800" b="1" spc="-10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,1&gt;&gt;&gt;(d_a, d_b,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d_c);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 dirty="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Copy result back </a:t>
            </a: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b="1" i="1" spc="-5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host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cudaMemcpy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(c, d_c, size,</a:t>
            </a:r>
            <a:r>
              <a:rPr sz="1800" b="1" spc="-7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cudaMemcpyDeviceToHost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650" dirty="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</a:t>
            </a:r>
            <a:r>
              <a:rPr sz="1800" b="1" i="1" spc="-2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Cleanup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8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free(a); free(b);</a:t>
            </a:r>
            <a:r>
              <a:rPr sz="18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free(c);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558800" marR="687705">
              <a:lnSpc>
                <a:spcPct val="120000"/>
              </a:lnSpc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cudaFree(d_a); cudaFree(d_b); cudaFree(d_c);  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return</a:t>
            </a:r>
            <a:r>
              <a:rPr sz="1800" b="1" spc="-2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0;</a:t>
            </a:r>
            <a:endParaRPr sz="1800" dirty="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2057400" y="113983"/>
            <a:ext cx="716470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ON THE</a:t>
            </a:r>
            <a:r>
              <a:rPr sz="3600" b="1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DEVICE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321" y="114235"/>
            <a:ext cx="30532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 (1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sz="3600" b="1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2)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25994" y="3328923"/>
            <a:ext cx="117184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09749" y="364786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150" y="0"/>
                </a:lnTo>
              </a:path>
            </a:pathLst>
          </a:custGeom>
          <a:ln w="3048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70351" y="3647862"/>
            <a:ext cx="365760" cy="0"/>
          </a:xfrm>
          <a:custGeom>
            <a:avLst/>
            <a:gdLst/>
            <a:ahLst/>
            <a:cxnLst/>
            <a:rect l="l" t="t" r="r" b="b"/>
            <a:pathLst>
              <a:path w="365760">
                <a:moveTo>
                  <a:pt x="0" y="0"/>
                </a:moveTo>
                <a:lnTo>
                  <a:pt x="365150" y="0"/>
                </a:lnTo>
              </a:path>
            </a:pathLst>
          </a:custGeom>
          <a:ln w="30480">
            <a:solidFill>
              <a:srgbClr val="75B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62200" y="3254162"/>
            <a:ext cx="1121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6B900"/>
                </a:solidFill>
                <a:latin typeface="Courier New" panose="02070309020205020404"/>
                <a:cs typeface="Courier New" panose="02070309020205020404"/>
              </a:rPr>
              <a:t>global</a:t>
            </a:r>
            <a:endParaRPr sz="2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05236" y="3355762"/>
            <a:ext cx="458250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as device</a:t>
            </a:r>
            <a:r>
              <a:rPr sz="24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5995" y="3849624"/>
            <a:ext cx="7937005" cy="1595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5195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Executes on the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519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Called from the host (or possibly from other device</a:t>
            </a:r>
            <a:r>
              <a:rPr sz="2000" spc="3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code)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Passing parameters from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r>
              <a:rPr sz="2400" spc="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6"/>
          <p:cNvSpPr txBox="1"/>
          <p:nvPr/>
        </p:nvSpPr>
        <p:spPr>
          <a:xfrm>
            <a:off x="855060" y="1434207"/>
            <a:ext cx="5088539" cy="151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Difference between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400" spc="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1565"/>
              </a:spcBef>
              <a:tabLst>
                <a:tab pos="1610360" algn="l"/>
              </a:tabLst>
            </a:pPr>
            <a:r>
              <a:rPr sz="2000" b="1" i="1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5"/>
              </a:spcBef>
              <a:tabLst>
                <a:tab pos="1610360" algn="l"/>
              </a:tabLst>
            </a:pPr>
            <a:r>
              <a:rPr sz="2000" b="1" i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	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标题 35"/>
          <p:cNvSpPr>
            <a:spLocks noGrp="1"/>
          </p:cNvSpPr>
          <p:nvPr>
            <p:ph type="title"/>
          </p:nvPr>
        </p:nvSpPr>
        <p:spPr>
          <a:xfrm>
            <a:off x="3352484" y="190321"/>
            <a:ext cx="4195442" cy="430887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WHAT</a:t>
            </a:r>
            <a:r>
              <a:rPr lang="en-US" altLang="zh-CN" sz="40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altLang="zh-CN"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IS CUDA?</a:t>
            </a:r>
            <a:endParaRPr lang="zh-CN" altLang="en-US" sz="5400" dirty="0"/>
          </a:p>
        </p:txBody>
      </p:sp>
      <p:sp>
        <p:nvSpPr>
          <p:cNvPr id="39" name="文本占位符 38"/>
          <p:cNvSpPr>
            <a:spLocks noGrp="1"/>
          </p:cNvSpPr>
          <p:nvPr>
            <p:ph idx="1"/>
          </p:nvPr>
        </p:nvSpPr>
        <p:spPr>
          <a:xfrm>
            <a:off x="762001" y="1257510"/>
            <a:ext cx="7696199" cy="4571789"/>
          </a:xfrm>
        </p:spPr>
        <p:txBody>
          <a:bodyPr>
            <a:normAutofit fontScale="87500"/>
          </a:bodyPr>
          <a:lstStyle/>
          <a:p>
            <a:pPr marL="12700">
              <a:spcBef>
                <a:spcPts val="100"/>
              </a:spcBef>
            </a:pP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altLang="zh-CN" kern="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  <a:p>
            <a:pPr marL="582295" marR="892175">
              <a:spcBef>
                <a:spcPts val="360"/>
              </a:spcBef>
            </a:pPr>
            <a:r>
              <a:rPr lang="en-US" altLang="zh-CN" sz="22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Expose GPU parallelism for general-purpose computing  </a:t>
            </a:r>
          </a:p>
          <a:p>
            <a:pPr marL="582295" marR="892175">
              <a:spcBef>
                <a:spcPts val="360"/>
              </a:spcBef>
            </a:pPr>
            <a:r>
              <a:rPr lang="en-US" altLang="zh-CN" sz="22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Expose/Enable performance</a:t>
            </a:r>
            <a:endParaRPr lang="en-US" altLang="zh-CN" sz="22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spcBef>
                <a:spcPts val="1245"/>
              </a:spcBef>
              <a:spcAft>
                <a:spcPts val="1200"/>
              </a:spcAft>
            </a:pP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altLang="zh-CN" kern="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582295"/>
            <a:r>
              <a:rPr lang="en-US" altLang="zh-CN" sz="22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Based on industry-standard C++</a:t>
            </a:r>
          </a:p>
          <a:p>
            <a:pPr marL="582295" marR="784225">
              <a:spcBef>
                <a:spcPts val="360"/>
              </a:spcBef>
            </a:pPr>
            <a:r>
              <a:rPr lang="en-US" altLang="zh-CN" sz="22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Set of extensions to enable heterogeneous programming </a:t>
            </a:r>
          </a:p>
          <a:p>
            <a:pPr marL="582295" marR="784225">
              <a:spcBef>
                <a:spcPts val="360"/>
              </a:spcBef>
            </a:pPr>
            <a:r>
              <a:rPr lang="en-US" altLang="zh-CN" sz="22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Straightforward APIs to manage devices, memory etc.</a:t>
            </a:r>
          </a:p>
          <a:p>
            <a:pPr marL="12700">
              <a:spcBef>
                <a:spcPts val="1245"/>
              </a:spcBef>
            </a:pP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This session </a:t>
            </a:r>
            <a:r>
              <a:rPr lang="en-US" altLang="zh-CN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introduces 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lang="en-US" altLang="zh-CN" kern="0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kern="0" dirty="0">
                <a:latin typeface="Calibri" panose="020F0502020204030204" pitchFamily="34" charset="0"/>
                <a:cs typeface="Calibri" panose="020F0502020204030204" pitchFamily="34" charset="0"/>
              </a:rPr>
              <a:t>C++</a:t>
            </a:r>
          </a:p>
          <a:p>
            <a:pPr marL="582295">
              <a:spcBef>
                <a:spcPts val="1570"/>
              </a:spcBef>
            </a:pPr>
            <a:r>
              <a:rPr lang="en-US" altLang="zh-CN" sz="22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Other languages/bindings available: Fortran, Python, </a:t>
            </a:r>
            <a:r>
              <a:rPr lang="en-US" altLang="zh-CN" sz="2200" kern="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  <a:r>
              <a:rPr lang="en-US" altLang="zh-CN" sz="22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848600" y="5753105"/>
            <a:ext cx="2560320" cy="328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605" y="190500"/>
            <a:ext cx="6195647" cy="57531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28700"/>
            <a:ext cx="4978400" cy="3916045"/>
          </a:xfrm>
        </p:spPr>
        <p:txBody>
          <a:bodyPr>
            <a:noAutofit/>
          </a:bodyPr>
          <a:lstStyle/>
          <a:p>
            <a:r>
              <a:rPr lang="en-US" sz="2000" dirty="0"/>
              <a:t>A GPU is built around an array of Streaming Multiprocessors (</a:t>
            </a:r>
            <a:r>
              <a:rPr lang="en-US" sz="2000" dirty="0">
                <a:solidFill>
                  <a:srgbClr val="FF0000"/>
                </a:solidFill>
              </a:rPr>
              <a:t>SMs,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SIMD</a:t>
            </a:r>
            <a:r>
              <a:rPr lang="zh-CN" altLang="en-US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Processors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 multithreaded program is partitioned into blocks of threads that execute independently from each other</a:t>
            </a:r>
          </a:p>
          <a:p>
            <a:pPr lvl="1"/>
            <a:r>
              <a:rPr lang="en-US" sz="2000" dirty="0"/>
              <a:t>A GPU with more multiprocessors will automatically execute the program in less time than a GPU with fewer multiprocessors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895521" y="114235"/>
            <a:ext cx="30532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 (1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sz="3600" b="1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2)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16" name="object 2"/>
          <p:cNvSpPr txBox="1">
            <a:spLocks noGrp="1"/>
          </p:cNvSpPr>
          <p:nvPr>
            <p:ph type="title"/>
          </p:nvPr>
        </p:nvSpPr>
        <p:spPr>
          <a:xfrm>
            <a:off x="4038521" y="114235"/>
            <a:ext cx="305323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 (</a:t>
            </a:r>
            <a:r>
              <a:rPr lang="en-US"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sz="3600" b="1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2)</a:t>
            </a:r>
          </a:p>
        </p:txBody>
      </p:sp>
      <p:sp>
        <p:nvSpPr>
          <p:cNvPr id="17" name="object 7"/>
          <p:cNvSpPr txBox="1"/>
          <p:nvPr/>
        </p:nvSpPr>
        <p:spPr>
          <a:xfrm>
            <a:off x="749794" y="1457332"/>
            <a:ext cx="4736606" cy="2123658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 device memory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9495" marR="760730" indent="-457200">
              <a:lnSpc>
                <a:spcPts val="398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cudaMalloc() </a:t>
            </a:r>
            <a:endParaRPr lang="en-US" sz="2800" b="1" spc="-5" dirty="0">
              <a:solidFill>
                <a:srgbClr val="5E5E5E"/>
              </a:solidFill>
              <a:latin typeface="Courier New" panose="02070309020205020404"/>
              <a:cs typeface="Courier New" panose="02070309020205020404"/>
            </a:endParaRPr>
          </a:p>
          <a:p>
            <a:pPr marL="1039495" marR="760730" indent="-457200">
              <a:lnSpc>
                <a:spcPts val="398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sz="2800" b="1" spc="-5" dirty="0" err="1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cudaMemcpy</a:t>
            </a:r>
            <a:r>
              <a:rPr sz="28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1039495" indent="-457200">
              <a:lnSpc>
                <a:spcPct val="100000"/>
              </a:lnSpc>
              <a:spcBef>
                <a:spcPts val="1215"/>
              </a:spcBef>
              <a:buFont typeface="Arial" panose="020B0604020202020204" pitchFamily="34" charset="0"/>
              <a:buChar char="•"/>
            </a:pPr>
            <a:r>
              <a:rPr sz="28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cudaFree()</a:t>
            </a:r>
            <a:endParaRPr sz="28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749794" y="3927934"/>
            <a:ext cx="8470406" cy="170816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Launching parallel</a:t>
            </a:r>
            <a:r>
              <a:rPr lang="en-US"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indent="-285750">
              <a:lnSpc>
                <a:spcPct val="100000"/>
              </a:lnSpc>
              <a:spcBef>
                <a:spcPts val="1375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lang="en-US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lang="en-US" sz="2800" b="1" spc="-79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copies</a:t>
            </a:r>
            <a:r>
              <a:rPr lang="en-US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en-US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add()</a:t>
            </a:r>
            <a:r>
              <a:rPr lang="en-US" sz="2800" b="1" spc="-79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n-US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lang="en-US" sz="28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&lt;&lt;&lt;</a:t>
            </a:r>
            <a:r>
              <a:rPr lang="en-US" sz="28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N,1</a:t>
            </a:r>
            <a:r>
              <a:rPr lang="en-US" sz="28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&gt;&gt;&gt;</a:t>
            </a:r>
            <a:r>
              <a:rPr lang="en-US" sz="28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(…);</a:t>
            </a:r>
            <a:endParaRPr lang="en-US" sz="2800" dirty="0">
              <a:latin typeface="Courier New" panose="02070309020205020404"/>
              <a:cs typeface="Courier New" panose="02070309020205020404"/>
            </a:endParaRPr>
          </a:p>
          <a:p>
            <a:pPr marL="868045" indent="-285750">
              <a:lnSpc>
                <a:spcPct val="100000"/>
              </a:lnSpc>
              <a:spcBef>
                <a:spcPts val="161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800" b="1" spc="-5" dirty="0" err="1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r>
              <a:rPr lang="en-US" sz="2800" b="1" spc="-6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access block index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796" y="114126"/>
            <a:ext cx="304720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</a:t>
            </a:r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46649" y="26289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89A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800" y="26289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89A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9"/>
          <p:cNvSpPr txBox="1"/>
          <p:nvPr/>
        </p:nvSpPr>
        <p:spPr>
          <a:xfrm>
            <a:off x="838200" y="1238991"/>
            <a:ext cx="9999222" cy="4558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Terminology: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 can be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 into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sz="2000" spc="5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-5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change </a:t>
            </a:r>
            <a:r>
              <a:rPr sz="20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add()</a:t>
            </a:r>
            <a:r>
              <a:rPr sz="2000" b="1" spc="-409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use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</a:t>
            </a:r>
            <a:r>
              <a:rPr sz="20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 of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</a:t>
            </a:r>
            <a:r>
              <a:rPr sz="2000" i="1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34770" marR="5080" indent="-305435">
              <a:lnSpc>
                <a:spcPct val="116000"/>
              </a:lnSpc>
              <a:tabLst>
                <a:tab pos="2400935" algn="l"/>
                <a:tab pos="4992370" algn="l"/>
                <a:tab pos="6211570" algn="l"/>
              </a:tabLst>
            </a:pP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global	</a:t>
            </a:r>
            <a:r>
              <a:rPr lang="en-US"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  </a:t>
            </a: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b="1" spc="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add(</a:t>
            </a: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*a,</a:t>
            </a:r>
            <a:r>
              <a:rPr lang="en-US"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*b,</a:t>
            </a:r>
            <a:r>
              <a:rPr lang="en-US"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*c)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{ 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c[</a:t>
            </a:r>
            <a:r>
              <a:rPr sz="24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threadIdx.x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]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a[</a:t>
            </a:r>
            <a:r>
              <a:rPr sz="24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threadIdx.x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]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9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b[</a:t>
            </a:r>
            <a:r>
              <a:rPr sz="24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threadIdx.x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];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725170">
              <a:lnSpc>
                <a:spcPct val="100000"/>
              </a:lnSpc>
              <a:spcBef>
                <a:spcPts val="505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368935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spc="-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20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threadIdx.x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 of</a:t>
            </a:r>
            <a:r>
              <a:rPr sz="2000" spc="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endParaRPr sz="2000" dirty="0">
              <a:latin typeface="Courier New" panose="02070309020205020404"/>
              <a:cs typeface="Courier New" panose="02070309020205020404"/>
            </a:endParaRPr>
          </a:p>
          <a:p>
            <a:pPr marL="368935" indent="-342900">
              <a:lnSpc>
                <a:spcPct val="100000"/>
              </a:lnSpc>
              <a:spcBef>
                <a:spcPts val="138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to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0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main()</a:t>
            </a:r>
            <a:r>
              <a:rPr sz="20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54735">
              <a:lnSpc>
                <a:spcPct val="100000"/>
              </a:lnSpc>
              <a:spcBef>
                <a:spcPts val="1825"/>
              </a:spcBef>
            </a:pPr>
            <a:r>
              <a:rPr b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add&lt;&lt;&lt; </a:t>
            </a:r>
            <a:r>
              <a:rPr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1, </a:t>
            </a:r>
            <a:r>
              <a:rPr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b="1" spc="10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b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&gt;&gt;&gt;();</a:t>
            </a:r>
            <a:r>
              <a:rPr lang="en-US" b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lang="en-US" b="1" i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N &lt;= 1024, a thread block may contain up to 1024 threads</a:t>
            </a:r>
            <a:endParaRPr i="1" dirty="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225" y="114427"/>
            <a:ext cx="66103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COMBINING BLOCKS </a:t>
            </a:r>
            <a:r>
              <a:rPr sz="3600" b="1" i="1" u="heavy" dirty="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3600" b="1" i="1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12" name="object 6"/>
          <p:cNvSpPr txBox="1"/>
          <p:nvPr/>
        </p:nvSpPr>
        <p:spPr>
          <a:xfrm>
            <a:off x="838059" y="1333245"/>
            <a:ext cx="5727205" cy="13302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We’ve seen parallel vector addition</a:t>
            </a:r>
            <a:r>
              <a:rPr sz="2400" spc="-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139190" indent="-285750">
              <a:lnSpc>
                <a:spcPct val="183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 blocks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one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each </a:t>
            </a:r>
            <a:endParaRPr lang="en-US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8045" marR="1139190" indent="-285750">
              <a:lnSpc>
                <a:spcPct val="183000"/>
              </a:lnSpc>
              <a:spcBef>
                <a:spcPts val="1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block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0"/>
          <p:cNvSpPr txBox="1"/>
          <p:nvPr/>
        </p:nvSpPr>
        <p:spPr>
          <a:xfrm>
            <a:off x="838060" y="3238246"/>
            <a:ext cx="7479805" cy="15183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adapt vector addition to use both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2400" spc="-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 We’ll come to</a:t>
            </a:r>
            <a:r>
              <a:rPr sz="24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discuss data</a:t>
            </a:r>
            <a:r>
              <a:rPr sz="2400"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indexing…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157" y="145277"/>
            <a:ext cx="8729663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INDEXING ARRAYS WITH BLOCKS AND</a:t>
            </a:r>
            <a:r>
              <a:rPr sz="3200" b="1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2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835024" y="4432300"/>
            <a:ext cx="8610727" cy="89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M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threads/block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unique index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each thread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given</a:t>
            </a:r>
            <a:r>
              <a:rPr sz="2400" spc="5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by: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3060">
              <a:lnSpc>
                <a:spcPct val="100000"/>
              </a:lnSpc>
              <a:spcBef>
                <a:spcPts val="1590"/>
              </a:spcBef>
            </a:pPr>
            <a:r>
              <a:rPr sz="20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index </a:t>
            </a:r>
            <a:r>
              <a:rPr sz="20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threadIdx.x </a:t>
            </a:r>
            <a:r>
              <a:rPr sz="20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+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blockIdx.x </a:t>
            </a:r>
            <a:r>
              <a:rPr sz="2000" b="1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*</a:t>
            </a:r>
            <a:r>
              <a:rPr sz="2000" b="1" spc="-7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M;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15439" y="2947416"/>
            <a:ext cx="362711" cy="5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57527" y="2962655"/>
            <a:ext cx="487679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60972" y="2974606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387042"/>
                </a:moveTo>
                <a:lnTo>
                  <a:pt x="0" y="45005"/>
                </a:lnTo>
                <a:lnTo>
                  <a:pt x="3536" y="27487"/>
                </a:lnTo>
                <a:lnTo>
                  <a:pt x="13181" y="13181"/>
                </a:lnTo>
                <a:lnTo>
                  <a:pt x="27487" y="3536"/>
                </a:lnTo>
                <a:lnTo>
                  <a:pt x="45005" y="0"/>
                </a:lnTo>
                <a:lnTo>
                  <a:pt x="265266" y="0"/>
                </a:lnTo>
                <a:lnTo>
                  <a:pt x="267897" y="0"/>
                </a:lnTo>
                <a:lnTo>
                  <a:pt x="270030" y="2132"/>
                </a:lnTo>
                <a:lnTo>
                  <a:pt x="270030" y="4763"/>
                </a:lnTo>
                <a:lnTo>
                  <a:pt x="270030" y="427284"/>
                </a:lnTo>
                <a:lnTo>
                  <a:pt x="270030" y="429915"/>
                </a:lnTo>
                <a:lnTo>
                  <a:pt x="267897" y="432048"/>
                </a:lnTo>
                <a:lnTo>
                  <a:pt x="265266" y="432048"/>
                </a:lnTo>
                <a:lnTo>
                  <a:pt x="45005" y="432048"/>
                </a:lnTo>
                <a:lnTo>
                  <a:pt x="27487" y="428511"/>
                </a:lnTo>
                <a:lnTo>
                  <a:pt x="13181" y="418866"/>
                </a:lnTo>
                <a:lnTo>
                  <a:pt x="3536" y="404560"/>
                </a:lnTo>
                <a:lnTo>
                  <a:pt x="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5681" y="30413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83664" y="2947416"/>
            <a:ext cx="362712" cy="52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22704" y="2962655"/>
            <a:ext cx="487680" cy="5699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985247" y="2947416"/>
            <a:ext cx="362711" cy="524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15143" y="2962655"/>
            <a:ext cx="490727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31901" y="297460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30" y="387042"/>
                </a:moveTo>
                <a:lnTo>
                  <a:pt x="270030" y="45005"/>
                </a:lnTo>
                <a:lnTo>
                  <a:pt x="266493" y="27487"/>
                </a:lnTo>
                <a:lnTo>
                  <a:pt x="256848" y="13181"/>
                </a:lnTo>
                <a:lnTo>
                  <a:pt x="242542" y="3536"/>
                </a:lnTo>
                <a:lnTo>
                  <a:pt x="225024" y="0"/>
                </a:lnTo>
                <a:lnTo>
                  <a:pt x="4763" y="0"/>
                </a:lnTo>
                <a:lnTo>
                  <a:pt x="2132" y="0"/>
                </a:lnTo>
                <a:lnTo>
                  <a:pt x="0" y="2132"/>
                </a:lnTo>
                <a:lnTo>
                  <a:pt x="0" y="4763"/>
                </a:lnTo>
                <a:lnTo>
                  <a:pt x="0" y="427284"/>
                </a:lnTo>
                <a:lnTo>
                  <a:pt x="0" y="429915"/>
                </a:lnTo>
                <a:lnTo>
                  <a:pt x="2132" y="432048"/>
                </a:lnTo>
                <a:lnTo>
                  <a:pt x="4763" y="432048"/>
                </a:lnTo>
                <a:lnTo>
                  <a:pt x="225024" y="432048"/>
                </a:lnTo>
                <a:lnTo>
                  <a:pt x="242542" y="428511"/>
                </a:lnTo>
                <a:lnTo>
                  <a:pt x="256848" y="418866"/>
                </a:lnTo>
                <a:lnTo>
                  <a:pt x="266493" y="404560"/>
                </a:lnTo>
                <a:lnTo>
                  <a:pt x="27003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084822" y="304139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54935" y="2947416"/>
            <a:ext cx="362712" cy="524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0927" y="2962655"/>
            <a:ext cx="490727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26207" y="2947416"/>
            <a:ext cx="359663" cy="5242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62200" y="2962655"/>
            <a:ext cx="487680" cy="5699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694432" y="2947416"/>
            <a:ext cx="362712" cy="5242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30423" y="2962655"/>
            <a:ext cx="490727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65704" y="2947416"/>
            <a:ext cx="362711" cy="5242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01695" y="2962655"/>
            <a:ext cx="487680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33927" y="2947416"/>
            <a:ext cx="362712" cy="5242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69920" y="2962655"/>
            <a:ext cx="490728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05200" y="2947416"/>
            <a:ext cx="362712" cy="5242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1191" y="2962655"/>
            <a:ext cx="490727" cy="5699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73423" y="2947416"/>
            <a:ext cx="362712" cy="52425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12464" y="2962655"/>
            <a:ext cx="487679" cy="5699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44696" y="2947416"/>
            <a:ext cx="362712" cy="5242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80688" y="2962655"/>
            <a:ext cx="490727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15967" y="2947416"/>
            <a:ext cx="362712" cy="5242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251959" y="2962655"/>
            <a:ext cx="487679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84191" y="2947416"/>
            <a:ext cx="362712" cy="5242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20184" y="2962655"/>
            <a:ext cx="490727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855464" y="2947416"/>
            <a:ext cx="362712" cy="524256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91455" y="2962655"/>
            <a:ext cx="490727" cy="56997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123688" y="2947416"/>
            <a:ext cx="362712" cy="5242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062728" y="2962655"/>
            <a:ext cx="487679" cy="5699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394959" y="2947416"/>
            <a:ext cx="362712" cy="5242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330952" y="2962655"/>
            <a:ext cx="490727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666232" y="2947416"/>
            <a:ext cx="362712" cy="5242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602223" y="2962655"/>
            <a:ext cx="487679" cy="5699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934455" y="2947416"/>
            <a:ext cx="362712" cy="524256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870447" y="2962655"/>
            <a:ext cx="490727" cy="5699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05728" y="2947416"/>
            <a:ext cx="362711" cy="524256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41720" y="2962655"/>
            <a:ext cx="490727" cy="56997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473952" y="2947416"/>
            <a:ext cx="362711" cy="5242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412991" y="2962655"/>
            <a:ext cx="487680" cy="56997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745223" y="2947416"/>
            <a:ext cx="362711" cy="524256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681216" y="2962655"/>
            <a:ext cx="490727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16495" y="2947416"/>
            <a:ext cx="362711" cy="52425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952488" y="2962655"/>
            <a:ext cx="487679" cy="569976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84719" y="2947416"/>
            <a:ext cx="362711" cy="5242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20711" y="2962655"/>
            <a:ext cx="490727" cy="56997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7555992" y="2947416"/>
            <a:ext cx="362711" cy="52425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491983" y="2962655"/>
            <a:ext cx="490727" cy="56997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824216" y="2947416"/>
            <a:ext cx="362711" cy="524256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763256" y="2962655"/>
            <a:ext cx="487679" cy="56997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095488" y="2947416"/>
            <a:ext cx="362711" cy="5242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031480" y="2962655"/>
            <a:ext cx="490727" cy="56997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366759" y="2947416"/>
            <a:ext cx="362711" cy="524256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02752" y="2962655"/>
            <a:ext cx="487679" cy="56997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634983" y="2947416"/>
            <a:ext cx="362711" cy="524256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70976" y="2962655"/>
            <a:ext cx="490727" cy="56997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906256" y="2947416"/>
            <a:ext cx="362711" cy="5242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42247" y="2962655"/>
            <a:ext cx="490727" cy="56997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174480" y="2947416"/>
            <a:ext cx="362711" cy="52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113519" y="2962655"/>
            <a:ext cx="487679" cy="569976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445752" y="2947416"/>
            <a:ext cx="362711" cy="5242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381743" y="2962655"/>
            <a:ext cx="490727" cy="569976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717023" y="2947416"/>
            <a:ext cx="359664" cy="52425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53016" y="2962655"/>
            <a:ext cx="487679" cy="56997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6" name="object 76"/>
          <p:cNvGraphicFramePr>
            <a:graphicFrameLocks noGrp="1"/>
          </p:cNvGraphicFramePr>
          <p:nvPr/>
        </p:nvGraphicFramePr>
        <p:xfrm>
          <a:off x="1926240" y="2969842"/>
          <a:ext cx="8096250" cy="43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9933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63C8C8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object 77"/>
          <p:cNvSpPr txBox="1"/>
          <p:nvPr/>
        </p:nvSpPr>
        <p:spPr>
          <a:xfrm>
            <a:off x="2056086" y="2649220"/>
            <a:ext cx="35306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2335" algn="l"/>
              </a:tabLst>
            </a:pPr>
            <a:r>
              <a:rPr sz="16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threadIdx.x	</a:t>
            </a:r>
            <a:r>
              <a:rPr sz="2400" b="1" baseline="2000" dirty="0">
                <a:solidFill>
                  <a:srgbClr val="63C8C8"/>
                </a:solidFill>
                <a:latin typeface="Courier New" panose="02070309020205020404"/>
                <a:cs typeface="Courier New" panose="02070309020205020404"/>
              </a:rPr>
              <a:t>threadIdx.x</a:t>
            </a:r>
            <a:endParaRPr sz="2400" baseline="20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376563" y="2649220"/>
            <a:ext cx="1370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7030A0"/>
                </a:solidFill>
                <a:latin typeface="Courier New" panose="02070309020205020404"/>
                <a:cs typeface="Courier New" panose="02070309020205020404"/>
              </a:rPr>
              <a:t>threadIdx.x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36805" y="2643123"/>
            <a:ext cx="13703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8C8C8C"/>
                </a:solidFill>
                <a:latin typeface="Courier New" panose="02070309020205020404"/>
                <a:cs typeface="Courier New" panose="02070309020205020404"/>
              </a:rPr>
              <a:t>threadIdx.x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660970" y="342518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0"/>
                </a:moveTo>
                <a:lnTo>
                  <a:pt x="2153891" y="39415"/>
                </a:lnTo>
                <a:lnTo>
                  <a:pt x="2136579" y="71601"/>
                </a:lnTo>
                <a:lnTo>
                  <a:pt x="2110900" y="93302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109218"/>
                </a:lnTo>
                <a:lnTo>
                  <a:pt x="1103781" y="130919"/>
                </a:lnTo>
                <a:lnTo>
                  <a:pt x="1086468" y="163105"/>
                </a:lnTo>
                <a:lnTo>
                  <a:pt x="1080120" y="202521"/>
                </a:lnTo>
                <a:lnTo>
                  <a:pt x="1073771" y="163105"/>
                </a:lnTo>
                <a:lnTo>
                  <a:pt x="1056458" y="130919"/>
                </a:lnTo>
                <a:lnTo>
                  <a:pt x="1030780" y="109218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93302"/>
                </a:lnTo>
                <a:lnTo>
                  <a:pt x="23661" y="71601"/>
                </a:lnTo>
                <a:lnTo>
                  <a:pt x="6348" y="39415"/>
                </a:lnTo>
                <a:lnTo>
                  <a:pt x="0" y="0"/>
                </a:lnTo>
              </a:path>
            </a:pathLst>
          </a:custGeom>
          <a:ln w="9525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821210" y="342518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0"/>
                </a:moveTo>
                <a:lnTo>
                  <a:pt x="2153891" y="39415"/>
                </a:lnTo>
                <a:lnTo>
                  <a:pt x="2136579" y="71601"/>
                </a:lnTo>
                <a:lnTo>
                  <a:pt x="2110900" y="93302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109218"/>
                </a:lnTo>
                <a:lnTo>
                  <a:pt x="1103781" y="130919"/>
                </a:lnTo>
                <a:lnTo>
                  <a:pt x="1086468" y="163105"/>
                </a:lnTo>
                <a:lnTo>
                  <a:pt x="1080120" y="202521"/>
                </a:lnTo>
                <a:lnTo>
                  <a:pt x="1073771" y="163105"/>
                </a:lnTo>
                <a:lnTo>
                  <a:pt x="1056458" y="130919"/>
                </a:lnTo>
                <a:lnTo>
                  <a:pt x="1030780" y="109218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93302"/>
                </a:lnTo>
                <a:lnTo>
                  <a:pt x="23661" y="71601"/>
                </a:lnTo>
                <a:lnTo>
                  <a:pt x="6348" y="39415"/>
                </a:lnTo>
                <a:lnTo>
                  <a:pt x="0" y="0"/>
                </a:lnTo>
              </a:path>
            </a:pathLst>
          </a:custGeom>
          <a:ln w="9525">
            <a:solidFill>
              <a:srgbClr val="63C8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81453" y="342518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0"/>
                </a:moveTo>
                <a:lnTo>
                  <a:pt x="2153891" y="39415"/>
                </a:lnTo>
                <a:lnTo>
                  <a:pt x="2136579" y="71601"/>
                </a:lnTo>
                <a:lnTo>
                  <a:pt x="2110900" y="93302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109218"/>
                </a:lnTo>
                <a:lnTo>
                  <a:pt x="1103781" y="130919"/>
                </a:lnTo>
                <a:lnTo>
                  <a:pt x="1086468" y="163105"/>
                </a:lnTo>
                <a:lnTo>
                  <a:pt x="1080120" y="202521"/>
                </a:lnTo>
                <a:lnTo>
                  <a:pt x="1073771" y="163105"/>
                </a:lnTo>
                <a:lnTo>
                  <a:pt x="1056458" y="130919"/>
                </a:lnTo>
                <a:lnTo>
                  <a:pt x="1030780" y="109218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93302"/>
                </a:lnTo>
                <a:lnTo>
                  <a:pt x="23661" y="71601"/>
                </a:lnTo>
                <a:lnTo>
                  <a:pt x="6348" y="39415"/>
                </a:lnTo>
                <a:lnTo>
                  <a:pt x="0" y="0"/>
                </a:lnTo>
              </a:path>
            </a:pathLst>
          </a:custGeom>
          <a:ln w="9525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141694" y="342518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0"/>
                </a:moveTo>
                <a:lnTo>
                  <a:pt x="2153891" y="39415"/>
                </a:lnTo>
                <a:lnTo>
                  <a:pt x="2136579" y="71601"/>
                </a:lnTo>
                <a:lnTo>
                  <a:pt x="2110900" y="93302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109218"/>
                </a:lnTo>
                <a:lnTo>
                  <a:pt x="1103781" y="130919"/>
                </a:lnTo>
                <a:lnTo>
                  <a:pt x="1086468" y="163105"/>
                </a:lnTo>
                <a:lnTo>
                  <a:pt x="1080120" y="202521"/>
                </a:lnTo>
                <a:lnTo>
                  <a:pt x="1073771" y="163105"/>
                </a:lnTo>
                <a:lnTo>
                  <a:pt x="1056458" y="130919"/>
                </a:lnTo>
                <a:lnTo>
                  <a:pt x="1030780" y="109218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93302"/>
                </a:lnTo>
                <a:lnTo>
                  <a:pt x="23661" y="71601"/>
                </a:lnTo>
                <a:lnTo>
                  <a:pt x="6348" y="39415"/>
                </a:lnTo>
                <a:lnTo>
                  <a:pt x="0" y="0"/>
                </a:lnTo>
              </a:path>
            </a:pathLst>
          </a:custGeom>
          <a:ln w="9525">
            <a:solidFill>
              <a:srgbClr val="4A4A4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983851" y="3729228"/>
            <a:ext cx="151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blockIdx.x </a:t>
            </a:r>
            <a:r>
              <a:rPr sz="14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-105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0</a:t>
            </a:r>
            <a:endParaRPr sz="1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144095" y="3729228"/>
            <a:ext cx="151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63C8C8"/>
                </a:solidFill>
                <a:latin typeface="Courier New" panose="02070309020205020404"/>
                <a:cs typeface="Courier New" panose="02070309020205020404"/>
              </a:rPr>
              <a:t>blockIdx.x </a:t>
            </a:r>
            <a:r>
              <a:rPr sz="1400" b="1" dirty="0">
                <a:solidFill>
                  <a:srgbClr val="63C8C8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-105" dirty="0">
                <a:solidFill>
                  <a:srgbClr val="63C8C8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dirty="0">
                <a:solidFill>
                  <a:srgbClr val="63C8C8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14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304330" y="3729228"/>
            <a:ext cx="151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7030A0"/>
                </a:solidFill>
                <a:latin typeface="Courier New" panose="02070309020205020404"/>
                <a:cs typeface="Courier New" panose="02070309020205020404"/>
              </a:rPr>
              <a:t>blockIdx.x </a:t>
            </a:r>
            <a:r>
              <a:rPr sz="1400" b="1" dirty="0">
                <a:solidFill>
                  <a:srgbClr val="7030A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-105" dirty="0">
                <a:solidFill>
                  <a:srgbClr val="7030A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dirty="0">
                <a:solidFill>
                  <a:srgbClr val="7030A0"/>
                </a:solidFill>
                <a:latin typeface="Courier New" panose="02070309020205020404"/>
                <a:cs typeface="Courier New" panose="02070309020205020404"/>
              </a:rPr>
              <a:t>2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464569" y="3729228"/>
            <a:ext cx="15151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8C8C8C"/>
                </a:solidFill>
                <a:latin typeface="Courier New" panose="02070309020205020404"/>
                <a:cs typeface="Courier New" panose="02070309020205020404"/>
              </a:rPr>
              <a:t>blockIdx.x </a:t>
            </a:r>
            <a:r>
              <a:rPr sz="1400" b="1" dirty="0">
                <a:solidFill>
                  <a:srgbClr val="8C8C8C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400" b="1" spc="-105" dirty="0">
                <a:solidFill>
                  <a:srgbClr val="8C8C8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dirty="0">
                <a:solidFill>
                  <a:srgbClr val="8C8C8C"/>
                </a:solidFill>
                <a:latin typeface="Courier New" panose="02070309020205020404"/>
                <a:cs typeface="Courier New" panose="02070309020205020404"/>
              </a:rPr>
              <a:t>3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9" name="object 5"/>
          <p:cNvSpPr txBox="1"/>
          <p:nvPr/>
        </p:nvSpPr>
        <p:spPr>
          <a:xfrm>
            <a:off x="835024" y="1549907"/>
            <a:ext cx="9383396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longer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r>
              <a:rPr sz="3200" b="1" spc="-819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32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threadIdx.x</a:t>
            </a:r>
            <a:endParaRPr sz="3200" dirty="0">
              <a:latin typeface="Courier New" panose="02070309020205020404"/>
              <a:cs typeface="Courier New" panose="02070309020205020404"/>
            </a:endParaRPr>
          </a:p>
          <a:p>
            <a:pPr marL="867410" indent="-285750">
              <a:lnSpc>
                <a:spcPct val="100000"/>
              </a:lnSpc>
              <a:spcBef>
                <a:spcPts val="180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indexing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one element per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(8 threads/block):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922" y="113986"/>
            <a:ext cx="57110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INDEXING ARRAYS:</a:t>
            </a:r>
            <a:r>
              <a:rPr sz="3600" b="1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EXAMPLE</a:t>
            </a:r>
          </a:p>
        </p:txBody>
      </p:sp>
      <p:sp>
        <p:nvSpPr>
          <p:cNvPr id="243" name="object 2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16635" y="1567421"/>
            <a:ext cx="638046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thread will operate on the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</a:t>
            </a:r>
            <a:r>
              <a:rPr sz="2400" spc="-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element?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616" y="3361944"/>
            <a:ext cx="362712" cy="524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33855" y="3447288"/>
            <a:ext cx="344424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5920" y="3388646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387042"/>
                </a:moveTo>
                <a:lnTo>
                  <a:pt x="0" y="45005"/>
                </a:lnTo>
                <a:lnTo>
                  <a:pt x="3536" y="27487"/>
                </a:lnTo>
                <a:lnTo>
                  <a:pt x="13181" y="13181"/>
                </a:lnTo>
                <a:lnTo>
                  <a:pt x="27487" y="3536"/>
                </a:lnTo>
                <a:lnTo>
                  <a:pt x="45005" y="0"/>
                </a:lnTo>
                <a:lnTo>
                  <a:pt x="265266" y="0"/>
                </a:lnTo>
                <a:lnTo>
                  <a:pt x="267897" y="0"/>
                </a:lnTo>
                <a:lnTo>
                  <a:pt x="270030" y="2132"/>
                </a:lnTo>
                <a:lnTo>
                  <a:pt x="270030" y="4763"/>
                </a:lnTo>
                <a:lnTo>
                  <a:pt x="270030" y="427284"/>
                </a:lnTo>
                <a:lnTo>
                  <a:pt x="270030" y="429915"/>
                </a:lnTo>
                <a:lnTo>
                  <a:pt x="267897" y="432048"/>
                </a:lnTo>
                <a:lnTo>
                  <a:pt x="265266" y="432048"/>
                </a:lnTo>
                <a:lnTo>
                  <a:pt x="45005" y="432048"/>
                </a:lnTo>
                <a:lnTo>
                  <a:pt x="27487" y="428511"/>
                </a:lnTo>
                <a:lnTo>
                  <a:pt x="13181" y="418866"/>
                </a:lnTo>
                <a:lnTo>
                  <a:pt x="3536" y="404560"/>
                </a:lnTo>
                <a:lnTo>
                  <a:pt x="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2060" y="3501644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89888" y="3361944"/>
            <a:ext cx="362712" cy="52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99032" y="3447288"/>
            <a:ext cx="344424" cy="405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435952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35952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91471" y="3361944"/>
            <a:ext cx="362711" cy="52425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94519" y="3447288"/>
            <a:ext cx="344424" cy="405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3685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30" y="387042"/>
                </a:moveTo>
                <a:lnTo>
                  <a:pt x="270030" y="45005"/>
                </a:lnTo>
                <a:lnTo>
                  <a:pt x="266493" y="27487"/>
                </a:lnTo>
                <a:lnTo>
                  <a:pt x="256848" y="13181"/>
                </a:lnTo>
                <a:lnTo>
                  <a:pt x="242542" y="3536"/>
                </a:lnTo>
                <a:lnTo>
                  <a:pt x="225024" y="0"/>
                </a:lnTo>
                <a:lnTo>
                  <a:pt x="4763" y="0"/>
                </a:lnTo>
                <a:lnTo>
                  <a:pt x="2132" y="0"/>
                </a:lnTo>
                <a:lnTo>
                  <a:pt x="0" y="2132"/>
                </a:lnTo>
                <a:lnTo>
                  <a:pt x="0" y="4763"/>
                </a:lnTo>
                <a:lnTo>
                  <a:pt x="0" y="427284"/>
                </a:lnTo>
                <a:lnTo>
                  <a:pt x="0" y="429915"/>
                </a:lnTo>
                <a:lnTo>
                  <a:pt x="2132" y="432048"/>
                </a:lnTo>
                <a:lnTo>
                  <a:pt x="4763" y="432048"/>
                </a:lnTo>
                <a:lnTo>
                  <a:pt x="225024" y="432048"/>
                </a:lnTo>
                <a:lnTo>
                  <a:pt x="242542" y="428511"/>
                </a:lnTo>
                <a:lnTo>
                  <a:pt x="256848" y="418866"/>
                </a:lnTo>
                <a:lnTo>
                  <a:pt x="266493" y="404560"/>
                </a:lnTo>
                <a:lnTo>
                  <a:pt x="27003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611204" y="3501644"/>
            <a:ext cx="110489" cy="43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61160" y="3361944"/>
            <a:ext cx="359663" cy="52425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667255" y="3447288"/>
            <a:ext cx="347471" cy="4053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1705982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0598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929383" y="3361944"/>
            <a:ext cx="362712" cy="5242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38527" y="3447288"/>
            <a:ext cx="344424" cy="40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76012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97601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00655" y="3361944"/>
            <a:ext cx="362712" cy="52425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09800" y="3447288"/>
            <a:ext cx="344424" cy="4053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4604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24604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468879" y="3361944"/>
            <a:ext cx="362712" cy="52425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78023" y="3447288"/>
            <a:ext cx="344424" cy="4053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16072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1607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2740151" y="3361944"/>
            <a:ext cx="362712" cy="52425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49295" y="3447288"/>
            <a:ext cx="344424" cy="4053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8610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8610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08376" y="3361944"/>
            <a:ext cx="362712" cy="52425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017520" y="3447288"/>
            <a:ext cx="347471" cy="40538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5613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05613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79647" y="3361944"/>
            <a:ext cx="362712" cy="52425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288791" y="3447288"/>
            <a:ext cx="344424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32616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32616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550920" y="3361944"/>
            <a:ext cx="362712" cy="52425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560064" y="3447288"/>
            <a:ext cx="344424" cy="405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9619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359619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19144" y="3361944"/>
            <a:ext cx="362712" cy="524256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28288" y="3447288"/>
            <a:ext cx="344424" cy="4053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6622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866220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090415" y="3361944"/>
            <a:ext cx="362712" cy="52425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99559" y="3447288"/>
            <a:ext cx="344424" cy="40538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13625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13625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358640" y="3361944"/>
            <a:ext cx="362712" cy="52425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367784" y="3447288"/>
            <a:ext cx="347472" cy="405384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06281" y="338864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440628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4629911" y="3361944"/>
            <a:ext cx="362712" cy="524256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639055" y="3447288"/>
            <a:ext cx="344424" cy="40538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7631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676311" y="3388645"/>
            <a:ext cx="270510" cy="432000"/>
          </a:xfrm>
          <a:prstGeom prst="rect">
            <a:avLst/>
          </a:prstGeom>
          <a:ln w="9527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901184" y="3361944"/>
            <a:ext cx="362712" cy="52425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910328" y="3447288"/>
            <a:ext cx="344424" cy="4053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946342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494634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169408" y="3361944"/>
            <a:ext cx="362712" cy="524256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5178552" y="3447288"/>
            <a:ext cx="344424" cy="4053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521637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521637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63C8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5440679" y="3361944"/>
            <a:ext cx="362712" cy="52425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449823" y="3447288"/>
            <a:ext cx="344424" cy="4053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48640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5486400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708903" y="3361944"/>
            <a:ext cx="362712" cy="524256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718047" y="3447288"/>
            <a:ext cx="344424" cy="405384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75643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5756430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980176" y="3361944"/>
            <a:ext cx="362712" cy="524256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989320" y="3447288"/>
            <a:ext cx="344424" cy="405384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02646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10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6026460" y="3388645"/>
            <a:ext cx="270510" cy="432000"/>
          </a:xfrm>
          <a:prstGeom prst="rect">
            <a:avLst/>
          </a:prstGeom>
          <a:ln w="9527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6251447" y="3361944"/>
            <a:ext cx="362711" cy="524256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257544" y="3447288"/>
            <a:ext cx="347472" cy="405384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296492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629649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6519671" y="3361944"/>
            <a:ext cx="362711" cy="52425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528816" y="3447288"/>
            <a:ext cx="344424" cy="40538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566522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656652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6790943" y="3361944"/>
            <a:ext cx="362711" cy="52425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800088" y="3447288"/>
            <a:ext cx="344424" cy="405384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836550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29" y="0"/>
                </a:moveTo>
                <a:lnTo>
                  <a:pt x="0" y="0"/>
                </a:lnTo>
                <a:lnTo>
                  <a:pt x="0" y="432048"/>
                </a:lnTo>
                <a:lnTo>
                  <a:pt x="270029" y="432048"/>
                </a:lnTo>
                <a:lnTo>
                  <a:pt x="270029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836550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7059168" y="3361944"/>
            <a:ext cx="362711" cy="524256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068311" y="3447288"/>
            <a:ext cx="344424" cy="405384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7106580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/>
          <p:nvPr/>
        </p:nvSpPr>
        <p:spPr>
          <a:xfrm>
            <a:off x="7106580" y="3388645"/>
            <a:ext cx="270510" cy="432000"/>
          </a:xfrm>
          <a:prstGeom prst="rect">
            <a:avLst/>
          </a:prstGeom>
          <a:ln w="9527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7330440" y="3361944"/>
            <a:ext cx="362711" cy="524256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339583" y="3447288"/>
            <a:ext cx="344424" cy="405384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737661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7376610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7601711" y="3361944"/>
            <a:ext cx="362711" cy="524256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607807" y="3447288"/>
            <a:ext cx="347472" cy="405384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7646641" y="3388644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 txBox="1"/>
          <p:nvPr/>
        </p:nvSpPr>
        <p:spPr>
          <a:xfrm>
            <a:off x="764664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object 109"/>
          <p:cNvSpPr/>
          <p:nvPr/>
        </p:nvSpPr>
        <p:spPr>
          <a:xfrm>
            <a:off x="7869935" y="3361944"/>
            <a:ext cx="362711" cy="524256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7879080" y="3447288"/>
            <a:ext cx="344424" cy="40538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7916671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 txBox="1"/>
          <p:nvPr/>
        </p:nvSpPr>
        <p:spPr>
          <a:xfrm>
            <a:off x="791667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object 113"/>
          <p:cNvSpPr/>
          <p:nvPr/>
        </p:nvSpPr>
        <p:spPr>
          <a:xfrm>
            <a:off x="8141207" y="3361944"/>
            <a:ext cx="362711" cy="524256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8150352" y="3447288"/>
            <a:ext cx="344424" cy="4053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8186701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 txBox="1"/>
          <p:nvPr/>
        </p:nvSpPr>
        <p:spPr>
          <a:xfrm>
            <a:off x="818670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8409431" y="3361944"/>
            <a:ext cx="362711" cy="524256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8418576" y="3447288"/>
            <a:ext cx="344424" cy="405384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8456731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 txBox="1"/>
          <p:nvPr/>
        </p:nvSpPr>
        <p:spPr>
          <a:xfrm>
            <a:off x="845673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8680704" y="3361944"/>
            <a:ext cx="362711" cy="5242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8689847" y="3447288"/>
            <a:ext cx="344424" cy="40538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8726761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872676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object 125"/>
          <p:cNvSpPr/>
          <p:nvPr/>
        </p:nvSpPr>
        <p:spPr>
          <a:xfrm>
            <a:off x="8951976" y="3361944"/>
            <a:ext cx="359664" cy="524256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8958071" y="3447288"/>
            <a:ext cx="347472" cy="405384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8996791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 txBox="1"/>
          <p:nvPr/>
        </p:nvSpPr>
        <p:spPr>
          <a:xfrm>
            <a:off x="8996791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9220200" y="3361944"/>
            <a:ext cx="362711" cy="524256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229343" y="3447288"/>
            <a:ext cx="344424" cy="40538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9266820" y="338864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0"/>
                </a:moveTo>
                <a:lnTo>
                  <a:pt x="270029" y="0"/>
                </a:lnTo>
                <a:lnTo>
                  <a:pt x="270029" y="432049"/>
                </a:lnTo>
                <a:lnTo>
                  <a:pt x="0" y="432049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9266820" y="3388645"/>
            <a:ext cx="270510" cy="432000"/>
          </a:xfrm>
          <a:prstGeom prst="rect">
            <a:avLst/>
          </a:prstGeom>
          <a:ln w="9525">
            <a:solidFill>
              <a:srgbClr val="89AD00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0"/>
              </a:spcBef>
            </a:pPr>
            <a:r>
              <a:rPr sz="12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595601" y="2883916"/>
            <a:ext cx="1859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7030A0"/>
                </a:solidFill>
                <a:latin typeface="Courier New" panose="02070309020205020404"/>
                <a:cs typeface="Courier New" panose="02070309020205020404"/>
              </a:rPr>
              <a:t>threadIdx.x =</a:t>
            </a:r>
            <a:r>
              <a:rPr sz="1600" b="1" spc="-95" dirty="0">
                <a:solidFill>
                  <a:srgbClr val="7030A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dirty="0">
                <a:solidFill>
                  <a:srgbClr val="7030A0"/>
                </a:solidFill>
                <a:latin typeface="Courier New" panose="02070309020205020404"/>
                <a:cs typeface="Courier New" panose="02070309020205020404"/>
              </a:rPr>
              <a:t>5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34" name="object 134"/>
          <p:cNvSpPr/>
          <p:nvPr/>
        </p:nvSpPr>
        <p:spPr>
          <a:xfrm>
            <a:off x="5486402" y="383922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0"/>
                </a:moveTo>
                <a:lnTo>
                  <a:pt x="2153891" y="39415"/>
                </a:lnTo>
                <a:lnTo>
                  <a:pt x="2136579" y="71601"/>
                </a:lnTo>
                <a:lnTo>
                  <a:pt x="2110900" y="93302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109218"/>
                </a:lnTo>
                <a:lnTo>
                  <a:pt x="1103781" y="130919"/>
                </a:lnTo>
                <a:lnTo>
                  <a:pt x="1086468" y="163105"/>
                </a:lnTo>
                <a:lnTo>
                  <a:pt x="1080120" y="202521"/>
                </a:lnTo>
                <a:lnTo>
                  <a:pt x="1073771" y="163105"/>
                </a:lnTo>
                <a:lnTo>
                  <a:pt x="1056458" y="130919"/>
                </a:lnTo>
                <a:lnTo>
                  <a:pt x="1030780" y="109218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93302"/>
                </a:lnTo>
                <a:lnTo>
                  <a:pt x="23661" y="71601"/>
                </a:lnTo>
                <a:lnTo>
                  <a:pt x="6348" y="39415"/>
                </a:lnTo>
                <a:lnTo>
                  <a:pt x="0" y="0"/>
                </a:lnTo>
              </a:path>
            </a:pathLst>
          </a:custGeom>
          <a:ln w="9525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35" name="object 135"/>
          <p:cNvGraphicFramePr>
            <a:graphicFrameLocks noGrp="1"/>
          </p:cNvGraphicFramePr>
          <p:nvPr/>
        </p:nvGraphicFramePr>
        <p:xfrm>
          <a:off x="1519468" y="4052501"/>
          <a:ext cx="6311899" cy="1412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2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31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5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68580" algn="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index</a:t>
                      </a:r>
                      <a:r>
                        <a:rPr sz="2000" b="1" spc="-9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450" dirty="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threadIdx.x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1860"/>
                        </a:lnSpc>
                      </a:pPr>
                      <a:r>
                        <a:rPr sz="1800" b="1" spc="-10" dirty="0">
                          <a:solidFill>
                            <a:srgbClr val="7030A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blockIdx.x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R="29845" algn="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r>
                        <a:rPr sz="2000" b="1" spc="-10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blockIdx.x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ts val="1860"/>
                        </a:lnSpc>
                      </a:pPr>
                      <a:r>
                        <a:rPr sz="1800" b="1" dirty="0">
                          <a:solidFill>
                            <a:srgbClr val="7030A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1800" b="1" spc="-50" dirty="0">
                          <a:solidFill>
                            <a:srgbClr val="7030A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solidFill>
                            <a:srgbClr val="7030A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2</a:t>
                      </a:r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r>
                        <a:rPr sz="2000" b="1" spc="-9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M;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R="67945" algn="r">
                        <a:lnSpc>
                          <a:spcPts val="2325"/>
                        </a:lnSpc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5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25"/>
                        </a:lnSpc>
                        <a:tabLst>
                          <a:tab pos="989965" algn="l"/>
                        </a:tabLst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	2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325"/>
                        </a:lnSpc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r>
                        <a:rPr sz="2000" b="1" spc="-9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8;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71">
                <a:tc>
                  <a:txBody>
                    <a:bodyPr/>
                    <a:lstStyle/>
                    <a:p>
                      <a:pPr marR="67945" algn="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21;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6" name="object 136"/>
          <p:cNvSpPr/>
          <p:nvPr/>
        </p:nvSpPr>
        <p:spPr>
          <a:xfrm>
            <a:off x="1118616" y="2115311"/>
            <a:ext cx="362712" cy="52425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165919" y="214099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387042"/>
                </a:moveTo>
                <a:lnTo>
                  <a:pt x="0" y="45005"/>
                </a:lnTo>
                <a:lnTo>
                  <a:pt x="3536" y="27487"/>
                </a:lnTo>
                <a:lnTo>
                  <a:pt x="13181" y="13181"/>
                </a:lnTo>
                <a:lnTo>
                  <a:pt x="27487" y="3536"/>
                </a:lnTo>
                <a:lnTo>
                  <a:pt x="45005" y="0"/>
                </a:lnTo>
                <a:lnTo>
                  <a:pt x="265266" y="0"/>
                </a:lnTo>
                <a:lnTo>
                  <a:pt x="267897" y="0"/>
                </a:lnTo>
                <a:lnTo>
                  <a:pt x="270030" y="2132"/>
                </a:lnTo>
                <a:lnTo>
                  <a:pt x="270030" y="4763"/>
                </a:lnTo>
                <a:lnTo>
                  <a:pt x="270030" y="427284"/>
                </a:lnTo>
                <a:lnTo>
                  <a:pt x="270030" y="429915"/>
                </a:lnTo>
                <a:lnTo>
                  <a:pt x="267897" y="432048"/>
                </a:lnTo>
                <a:lnTo>
                  <a:pt x="265266" y="432048"/>
                </a:lnTo>
                <a:lnTo>
                  <a:pt x="45005" y="432048"/>
                </a:lnTo>
                <a:lnTo>
                  <a:pt x="27487" y="428511"/>
                </a:lnTo>
                <a:lnTo>
                  <a:pt x="13181" y="418866"/>
                </a:lnTo>
                <a:lnTo>
                  <a:pt x="3536" y="404560"/>
                </a:lnTo>
                <a:lnTo>
                  <a:pt x="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389888" y="2115311"/>
            <a:ext cx="362712" cy="52425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9491471" y="2115311"/>
            <a:ext cx="362711" cy="52425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9536848" y="2140996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30" y="387042"/>
                </a:moveTo>
                <a:lnTo>
                  <a:pt x="270030" y="45005"/>
                </a:lnTo>
                <a:lnTo>
                  <a:pt x="266493" y="27487"/>
                </a:lnTo>
                <a:lnTo>
                  <a:pt x="256848" y="13181"/>
                </a:lnTo>
                <a:lnTo>
                  <a:pt x="242542" y="3536"/>
                </a:lnTo>
                <a:lnTo>
                  <a:pt x="225024" y="0"/>
                </a:lnTo>
                <a:lnTo>
                  <a:pt x="4763" y="0"/>
                </a:lnTo>
                <a:lnTo>
                  <a:pt x="2132" y="0"/>
                </a:lnTo>
                <a:lnTo>
                  <a:pt x="0" y="2132"/>
                </a:lnTo>
                <a:lnTo>
                  <a:pt x="0" y="4763"/>
                </a:lnTo>
                <a:lnTo>
                  <a:pt x="0" y="427284"/>
                </a:lnTo>
                <a:lnTo>
                  <a:pt x="0" y="429915"/>
                </a:lnTo>
                <a:lnTo>
                  <a:pt x="2132" y="432048"/>
                </a:lnTo>
                <a:lnTo>
                  <a:pt x="4763" y="432048"/>
                </a:lnTo>
                <a:lnTo>
                  <a:pt x="225024" y="432048"/>
                </a:lnTo>
                <a:lnTo>
                  <a:pt x="242542" y="428511"/>
                </a:lnTo>
                <a:lnTo>
                  <a:pt x="256848" y="418866"/>
                </a:lnTo>
                <a:lnTo>
                  <a:pt x="266493" y="404560"/>
                </a:lnTo>
                <a:lnTo>
                  <a:pt x="27003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661160" y="2115311"/>
            <a:ext cx="359663" cy="52425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929383" y="2115311"/>
            <a:ext cx="362712" cy="52425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200655" y="2115311"/>
            <a:ext cx="362712" cy="52425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468879" y="2115311"/>
            <a:ext cx="362712" cy="52425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740151" y="2115311"/>
            <a:ext cx="362712" cy="52425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008376" y="2115311"/>
            <a:ext cx="362712" cy="52425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279647" y="2115311"/>
            <a:ext cx="362712" cy="52425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3550920" y="2115311"/>
            <a:ext cx="362712" cy="52425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3819144" y="2115311"/>
            <a:ext cx="362712" cy="52425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090415" y="2115311"/>
            <a:ext cx="362712" cy="52425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358640" y="2115311"/>
            <a:ext cx="362712" cy="52425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629911" y="2115311"/>
            <a:ext cx="362712" cy="52425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901184" y="2115311"/>
            <a:ext cx="362712" cy="52425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5169408" y="2115311"/>
            <a:ext cx="362712" cy="52425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5440679" y="2115311"/>
            <a:ext cx="362712" cy="52425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5708903" y="2115311"/>
            <a:ext cx="362712" cy="52425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5980176" y="2115311"/>
            <a:ext cx="362712" cy="52425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6251447" y="2115311"/>
            <a:ext cx="362711" cy="52425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6519671" y="2115311"/>
            <a:ext cx="362711" cy="52425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6790943" y="2115311"/>
            <a:ext cx="362711" cy="524256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7059168" y="2115311"/>
            <a:ext cx="362711" cy="5242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7330440" y="2115311"/>
            <a:ext cx="362711" cy="52425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7601711" y="2115311"/>
            <a:ext cx="362711" cy="52425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7869935" y="2115311"/>
            <a:ext cx="362711" cy="52425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8141207" y="2115311"/>
            <a:ext cx="362711" cy="52425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8409431" y="2115311"/>
            <a:ext cx="362711" cy="52425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8680704" y="2115311"/>
            <a:ext cx="362711" cy="524256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8951976" y="2115311"/>
            <a:ext cx="359664" cy="52425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9220200" y="2115311"/>
            <a:ext cx="362711" cy="524256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1118616" y="2115311"/>
            <a:ext cx="362712" cy="524256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146047" y="2212848"/>
            <a:ext cx="323088" cy="359663"/>
          </a:xfrm>
          <a:prstGeom prst="rect">
            <a:avLst/>
          </a:prstGeom>
          <a:blipFill>
            <a:blip r:embed="rId8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165919" y="2140997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0" y="387042"/>
                </a:moveTo>
                <a:lnTo>
                  <a:pt x="0" y="45005"/>
                </a:lnTo>
                <a:lnTo>
                  <a:pt x="3536" y="27487"/>
                </a:lnTo>
                <a:lnTo>
                  <a:pt x="13181" y="13181"/>
                </a:lnTo>
                <a:lnTo>
                  <a:pt x="27487" y="3536"/>
                </a:lnTo>
                <a:lnTo>
                  <a:pt x="45005" y="0"/>
                </a:lnTo>
                <a:lnTo>
                  <a:pt x="265266" y="0"/>
                </a:lnTo>
                <a:lnTo>
                  <a:pt x="267897" y="0"/>
                </a:lnTo>
                <a:lnTo>
                  <a:pt x="270030" y="2132"/>
                </a:lnTo>
                <a:lnTo>
                  <a:pt x="270030" y="4763"/>
                </a:lnTo>
                <a:lnTo>
                  <a:pt x="270030" y="427284"/>
                </a:lnTo>
                <a:lnTo>
                  <a:pt x="270030" y="429915"/>
                </a:lnTo>
                <a:lnTo>
                  <a:pt x="267897" y="432048"/>
                </a:lnTo>
                <a:lnTo>
                  <a:pt x="265266" y="432048"/>
                </a:lnTo>
                <a:lnTo>
                  <a:pt x="45005" y="432048"/>
                </a:lnTo>
                <a:lnTo>
                  <a:pt x="27487" y="428511"/>
                </a:lnTo>
                <a:lnTo>
                  <a:pt x="13181" y="418866"/>
                </a:lnTo>
                <a:lnTo>
                  <a:pt x="3536" y="404560"/>
                </a:lnTo>
                <a:lnTo>
                  <a:pt x="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 txBox="1"/>
          <p:nvPr/>
        </p:nvSpPr>
        <p:spPr>
          <a:xfrm>
            <a:off x="1256822" y="2252471"/>
            <a:ext cx="1035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B9E7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object 174"/>
          <p:cNvSpPr/>
          <p:nvPr/>
        </p:nvSpPr>
        <p:spPr>
          <a:xfrm>
            <a:off x="1389888" y="2115311"/>
            <a:ext cx="362712" cy="524256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1408175" y="2212848"/>
            <a:ext cx="323088" cy="359663"/>
          </a:xfrm>
          <a:prstGeom prst="rect">
            <a:avLst/>
          </a:prstGeom>
          <a:blipFill>
            <a:blip r:embed="rId8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9491471" y="2115311"/>
            <a:ext cx="362711" cy="524256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9467088" y="2212848"/>
            <a:ext cx="396240" cy="359663"/>
          </a:xfrm>
          <a:prstGeom prst="rect">
            <a:avLst/>
          </a:prstGeom>
          <a:blipFill>
            <a:blip r:embed="rId8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9536848" y="2140996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30" y="387042"/>
                </a:moveTo>
                <a:lnTo>
                  <a:pt x="270030" y="45005"/>
                </a:lnTo>
                <a:lnTo>
                  <a:pt x="266493" y="27487"/>
                </a:lnTo>
                <a:lnTo>
                  <a:pt x="256848" y="13181"/>
                </a:lnTo>
                <a:lnTo>
                  <a:pt x="242542" y="3536"/>
                </a:lnTo>
                <a:lnTo>
                  <a:pt x="225024" y="0"/>
                </a:lnTo>
                <a:lnTo>
                  <a:pt x="4763" y="0"/>
                </a:lnTo>
                <a:lnTo>
                  <a:pt x="2132" y="0"/>
                </a:lnTo>
                <a:lnTo>
                  <a:pt x="0" y="2132"/>
                </a:lnTo>
                <a:lnTo>
                  <a:pt x="0" y="4763"/>
                </a:lnTo>
                <a:lnTo>
                  <a:pt x="0" y="427284"/>
                </a:lnTo>
                <a:lnTo>
                  <a:pt x="0" y="429915"/>
                </a:lnTo>
                <a:lnTo>
                  <a:pt x="2132" y="432048"/>
                </a:lnTo>
                <a:lnTo>
                  <a:pt x="4763" y="432048"/>
                </a:lnTo>
                <a:lnTo>
                  <a:pt x="225024" y="432048"/>
                </a:lnTo>
                <a:lnTo>
                  <a:pt x="242542" y="428511"/>
                </a:lnTo>
                <a:lnTo>
                  <a:pt x="256848" y="418866"/>
                </a:lnTo>
                <a:lnTo>
                  <a:pt x="266493" y="404560"/>
                </a:lnTo>
                <a:lnTo>
                  <a:pt x="270030" y="387042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 txBox="1"/>
          <p:nvPr/>
        </p:nvSpPr>
        <p:spPr>
          <a:xfrm>
            <a:off x="9578658" y="2252471"/>
            <a:ext cx="17462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B9E7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31</a:t>
            </a:r>
            <a:endParaRPr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object 180"/>
          <p:cNvSpPr/>
          <p:nvPr/>
        </p:nvSpPr>
        <p:spPr>
          <a:xfrm>
            <a:off x="1661160" y="2115311"/>
            <a:ext cx="359663" cy="524256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1679448" y="2212848"/>
            <a:ext cx="323088" cy="359663"/>
          </a:xfrm>
          <a:prstGeom prst="rect">
            <a:avLst/>
          </a:prstGeom>
          <a:blipFill>
            <a:blip r:embed="rId9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1929383" y="2115311"/>
            <a:ext cx="362712" cy="524256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1950720" y="2212848"/>
            <a:ext cx="323088" cy="359663"/>
          </a:xfrm>
          <a:prstGeom prst="rect">
            <a:avLst/>
          </a:prstGeom>
          <a:blipFill>
            <a:blip r:embed="rId9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2200655" y="2115311"/>
            <a:ext cx="362712" cy="524256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2218944" y="2212848"/>
            <a:ext cx="323088" cy="359663"/>
          </a:xfrm>
          <a:prstGeom prst="rect">
            <a:avLst/>
          </a:prstGeom>
          <a:blipFill>
            <a:blip r:embed="rId9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468879" y="2115311"/>
            <a:ext cx="362712" cy="524256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490216" y="2212848"/>
            <a:ext cx="323088" cy="359663"/>
          </a:xfrm>
          <a:prstGeom prst="rect">
            <a:avLst/>
          </a:prstGeom>
          <a:blipFill>
            <a:blip r:embed="rId9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2740151" y="2115311"/>
            <a:ext cx="362712" cy="524256"/>
          </a:xfrm>
          <a:prstGeom prst="rect">
            <a:avLst/>
          </a:prstGeom>
          <a:blipFill>
            <a:blip r:embed="rId6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2758439" y="2212848"/>
            <a:ext cx="323088" cy="359663"/>
          </a:xfrm>
          <a:prstGeom prst="rect">
            <a:avLst/>
          </a:prstGeom>
          <a:blipFill>
            <a:blip r:embed="rId9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3008376" y="2115311"/>
            <a:ext cx="362712" cy="524256"/>
          </a:xfrm>
          <a:prstGeom prst="rect">
            <a:avLst/>
          </a:prstGeom>
          <a:blipFill>
            <a:blip r:embed="rId6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3029711" y="2212848"/>
            <a:ext cx="323088" cy="359663"/>
          </a:xfrm>
          <a:prstGeom prst="rect">
            <a:avLst/>
          </a:prstGeom>
          <a:blipFill>
            <a:blip r:embed="rId9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object 192"/>
          <p:cNvSpPr/>
          <p:nvPr/>
        </p:nvSpPr>
        <p:spPr>
          <a:xfrm>
            <a:off x="3279647" y="2115311"/>
            <a:ext cx="362712" cy="524256"/>
          </a:xfrm>
          <a:prstGeom prst="rect">
            <a:avLst/>
          </a:prstGeom>
          <a:blipFill>
            <a:blip r:embed="rId6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3300984" y="2212848"/>
            <a:ext cx="323088" cy="359663"/>
          </a:xfrm>
          <a:prstGeom prst="rect">
            <a:avLst/>
          </a:prstGeom>
          <a:blipFill>
            <a:blip r:embed="rId9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3550920" y="2115311"/>
            <a:ext cx="362712" cy="524256"/>
          </a:xfrm>
          <a:prstGeom prst="rect">
            <a:avLst/>
          </a:prstGeom>
          <a:blipFill>
            <a:blip r:embed="rId6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3569208" y="2212848"/>
            <a:ext cx="323088" cy="359663"/>
          </a:xfrm>
          <a:prstGeom prst="rect">
            <a:avLst/>
          </a:prstGeom>
          <a:blipFill>
            <a:blip r:embed="rId9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3819144" y="2115311"/>
            <a:ext cx="362712" cy="524256"/>
          </a:xfrm>
          <a:prstGeom prst="rect">
            <a:avLst/>
          </a:prstGeom>
          <a:blipFill>
            <a:blip r:embed="rId6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3803903" y="2212848"/>
            <a:ext cx="396239" cy="359663"/>
          </a:xfrm>
          <a:prstGeom prst="rect">
            <a:avLst/>
          </a:prstGeom>
          <a:blipFill>
            <a:blip r:embed="rId9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4090415" y="2115311"/>
            <a:ext cx="362712" cy="524256"/>
          </a:xfrm>
          <a:prstGeom prst="rect">
            <a:avLst/>
          </a:prstGeom>
          <a:blipFill>
            <a:blip r:embed="rId6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4072128" y="2212848"/>
            <a:ext cx="399288" cy="359663"/>
          </a:xfrm>
          <a:prstGeom prst="rect">
            <a:avLst/>
          </a:prstGeom>
          <a:blipFill>
            <a:blip r:embed="rId9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4358640" y="2115311"/>
            <a:ext cx="362712" cy="524256"/>
          </a:xfrm>
          <a:prstGeom prst="rect">
            <a:avLst/>
          </a:prstGeom>
          <a:blipFill>
            <a:blip r:embed="rId6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4343400" y="2212848"/>
            <a:ext cx="396239" cy="359663"/>
          </a:xfrm>
          <a:prstGeom prst="rect">
            <a:avLst/>
          </a:prstGeom>
          <a:blipFill>
            <a:blip r:embed="rId10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4629911" y="2115311"/>
            <a:ext cx="362712" cy="524256"/>
          </a:xfrm>
          <a:prstGeom prst="rect">
            <a:avLst/>
          </a:prstGeom>
          <a:blipFill>
            <a:blip r:embed="rId6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4611623" y="2212848"/>
            <a:ext cx="399288" cy="359663"/>
          </a:xfrm>
          <a:prstGeom prst="rect">
            <a:avLst/>
          </a:prstGeom>
          <a:blipFill>
            <a:blip r:embed="rId10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4901184" y="2115311"/>
            <a:ext cx="362712" cy="524256"/>
          </a:xfrm>
          <a:prstGeom prst="rect">
            <a:avLst/>
          </a:prstGeom>
          <a:blipFill>
            <a:blip r:embed="rId7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4882896" y="2212848"/>
            <a:ext cx="396239" cy="359663"/>
          </a:xfrm>
          <a:prstGeom prst="rect">
            <a:avLst/>
          </a:prstGeom>
          <a:blipFill>
            <a:blip r:embed="rId10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5169408" y="2115311"/>
            <a:ext cx="362712" cy="524256"/>
          </a:xfrm>
          <a:prstGeom prst="rect">
            <a:avLst/>
          </a:prstGeom>
          <a:blipFill>
            <a:blip r:embed="rId7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object 207"/>
          <p:cNvSpPr/>
          <p:nvPr/>
        </p:nvSpPr>
        <p:spPr>
          <a:xfrm>
            <a:off x="5154167" y="2212848"/>
            <a:ext cx="396239" cy="359663"/>
          </a:xfrm>
          <a:prstGeom prst="rect">
            <a:avLst/>
          </a:prstGeom>
          <a:blipFill>
            <a:blip r:embed="rId10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5440679" y="2115311"/>
            <a:ext cx="362712" cy="524256"/>
          </a:xfrm>
          <a:prstGeom prst="rect">
            <a:avLst/>
          </a:prstGeom>
          <a:blipFill>
            <a:blip r:embed="rId7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5422391" y="2212848"/>
            <a:ext cx="396239" cy="359663"/>
          </a:xfrm>
          <a:prstGeom prst="rect">
            <a:avLst/>
          </a:prstGeom>
          <a:blipFill>
            <a:blip r:embed="rId10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5708903" y="2115311"/>
            <a:ext cx="362712" cy="524256"/>
          </a:xfrm>
          <a:prstGeom prst="rect">
            <a:avLst/>
          </a:prstGeom>
          <a:blipFill>
            <a:blip r:embed="rId7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5693664" y="2212848"/>
            <a:ext cx="396239" cy="359663"/>
          </a:xfrm>
          <a:prstGeom prst="rect">
            <a:avLst/>
          </a:prstGeom>
          <a:blipFill>
            <a:blip r:embed="rId10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212"/>
          <p:cNvSpPr/>
          <p:nvPr/>
        </p:nvSpPr>
        <p:spPr>
          <a:xfrm>
            <a:off x="5980176" y="2115311"/>
            <a:ext cx="362712" cy="524256"/>
          </a:xfrm>
          <a:prstGeom prst="rect">
            <a:avLst/>
          </a:prstGeom>
          <a:blipFill>
            <a:blip r:embed="rId7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5961888" y="2212848"/>
            <a:ext cx="399288" cy="359663"/>
          </a:xfrm>
          <a:prstGeom prst="rect">
            <a:avLst/>
          </a:prstGeom>
          <a:blipFill>
            <a:blip r:embed="rId10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6251447" y="2115311"/>
            <a:ext cx="362711" cy="524256"/>
          </a:xfrm>
          <a:prstGeom prst="rect">
            <a:avLst/>
          </a:prstGeom>
          <a:blipFill>
            <a:blip r:embed="rId7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6233159" y="2212848"/>
            <a:ext cx="396239" cy="359663"/>
          </a:xfrm>
          <a:prstGeom prst="rect">
            <a:avLst/>
          </a:prstGeom>
          <a:blipFill>
            <a:blip r:embed="rId10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6519671" y="2115311"/>
            <a:ext cx="362711" cy="524256"/>
          </a:xfrm>
          <a:prstGeom prst="rect">
            <a:avLst/>
          </a:prstGeom>
          <a:blipFill>
            <a:blip r:embed="rId7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6501384" y="2212848"/>
            <a:ext cx="399288" cy="359663"/>
          </a:xfrm>
          <a:prstGeom prst="rect">
            <a:avLst/>
          </a:prstGeom>
          <a:blipFill>
            <a:blip r:embed="rId10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6790943" y="2115311"/>
            <a:ext cx="362711" cy="524256"/>
          </a:xfrm>
          <a:prstGeom prst="rect">
            <a:avLst/>
          </a:prstGeom>
          <a:blipFill>
            <a:blip r:embed="rId7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6772656" y="2212848"/>
            <a:ext cx="396240" cy="359663"/>
          </a:xfrm>
          <a:prstGeom prst="rect">
            <a:avLst/>
          </a:prstGeom>
          <a:blipFill>
            <a:blip r:embed="rId10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6836550" y="2140995"/>
            <a:ext cx="270510" cy="432434"/>
          </a:xfrm>
          <a:custGeom>
            <a:avLst/>
            <a:gdLst/>
            <a:ahLst/>
            <a:cxnLst/>
            <a:rect l="l" t="t" r="r" b="b"/>
            <a:pathLst>
              <a:path w="270509" h="432435">
                <a:moveTo>
                  <a:pt x="270028" y="0"/>
                </a:moveTo>
                <a:lnTo>
                  <a:pt x="0" y="0"/>
                </a:lnTo>
                <a:lnTo>
                  <a:pt x="0" y="432048"/>
                </a:lnTo>
                <a:lnTo>
                  <a:pt x="270028" y="432048"/>
                </a:lnTo>
                <a:lnTo>
                  <a:pt x="27002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7059168" y="2115311"/>
            <a:ext cx="362711" cy="524256"/>
          </a:xfrm>
          <a:prstGeom prst="rect">
            <a:avLst/>
          </a:prstGeom>
          <a:blipFill>
            <a:blip r:embed="rId7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7043928" y="2212848"/>
            <a:ext cx="396240" cy="359663"/>
          </a:xfrm>
          <a:prstGeom prst="rect">
            <a:avLst/>
          </a:prstGeom>
          <a:blipFill>
            <a:blip r:embed="rId1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7330440" y="2115311"/>
            <a:ext cx="362711" cy="524256"/>
          </a:xfrm>
          <a:prstGeom prst="rect">
            <a:avLst/>
          </a:prstGeom>
          <a:blipFill>
            <a:blip r:embed="rId7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312152" y="2212848"/>
            <a:ext cx="399288" cy="359663"/>
          </a:xfrm>
          <a:prstGeom prst="rect">
            <a:avLst/>
          </a:prstGeom>
          <a:blipFill>
            <a:blip r:embed="rId1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601711" y="2115311"/>
            <a:ext cx="362711" cy="524256"/>
          </a:xfrm>
          <a:prstGeom prst="rect">
            <a:avLst/>
          </a:prstGeom>
          <a:blipFill>
            <a:blip r:embed="rId8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7583423" y="2212848"/>
            <a:ext cx="396240" cy="359663"/>
          </a:xfrm>
          <a:prstGeom prst="rect">
            <a:avLst/>
          </a:prstGeom>
          <a:blipFill>
            <a:blip r:embed="rId1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869935" y="2115311"/>
            <a:ext cx="362711" cy="524256"/>
          </a:xfrm>
          <a:prstGeom prst="rect">
            <a:avLst/>
          </a:prstGeom>
          <a:blipFill>
            <a:blip r:embed="rId8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851647" y="2212848"/>
            <a:ext cx="399288" cy="359663"/>
          </a:xfrm>
          <a:prstGeom prst="rect">
            <a:avLst/>
          </a:prstGeom>
          <a:blipFill>
            <a:blip r:embed="rId1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8141207" y="2115311"/>
            <a:ext cx="362711" cy="524256"/>
          </a:xfrm>
          <a:prstGeom prst="rect">
            <a:avLst/>
          </a:prstGeom>
          <a:blipFill>
            <a:blip r:embed="rId8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8122919" y="2212848"/>
            <a:ext cx="396240" cy="359663"/>
          </a:xfrm>
          <a:prstGeom prst="rect">
            <a:avLst/>
          </a:prstGeom>
          <a:blipFill>
            <a:blip r:embed="rId1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8409431" y="2115311"/>
            <a:ext cx="362711" cy="524256"/>
          </a:xfrm>
          <a:prstGeom prst="rect">
            <a:avLst/>
          </a:prstGeom>
          <a:blipFill>
            <a:blip r:embed="rId8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8394192" y="2212848"/>
            <a:ext cx="396240" cy="359663"/>
          </a:xfrm>
          <a:prstGeom prst="rect">
            <a:avLst/>
          </a:prstGeom>
          <a:blipFill>
            <a:blip r:embed="rId1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8680704" y="2115311"/>
            <a:ext cx="362711" cy="524256"/>
          </a:xfrm>
          <a:prstGeom prst="rect">
            <a:avLst/>
          </a:prstGeom>
          <a:blipFill>
            <a:blip r:embed="rId8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object 234"/>
          <p:cNvSpPr/>
          <p:nvPr/>
        </p:nvSpPr>
        <p:spPr>
          <a:xfrm>
            <a:off x="8662416" y="2212848"/>
            <a:ext cx="399288" cy="359663"/>
          </a:xfrm>
          <a:prstGeom prst="rect">
            <a:avLst/>
          </a:prstGeom>
          <a:blipFill>
            <a:blip r:embed="rId1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8951976" y="2115311"/>
            <a:ext cx="359664" cy="524256"/>
          </a:xfrm>
          <a:prstGeom prst="rect">
            <a:avLst/>
          </a:prstGeom>
          <a:blipFill>
            <a:blip r:embed="rId8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8933688" y="2212848"/>
            <a:ext cx="396240" cy="359663"/>
          </a:xfrm>
          <a:prstGeom prst="rect">
            <a:avLst/>
          </a:prstGeom>
          <a:blipFill>
            <a:blip r:embed="rId1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9220200" y="2115311"/>
            <a:ext cx="362711" cy="524256"/>
          </a:xfrm>
          <a:prstGeom prst="rect">
            <a:avLst/>
          </a:prstGeom>
          <a:blipFill>
            <a:blip r:embed="rId8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9201911" y="2212848"/>
            <a:ext cx="399288" cy="359663"/>
          </a:xfrm>
          <a:prstGeom prst="rect">
            <a:avLst/>
          </a:prstGeom>
          <a:blipFill>
            <a:blip r:embed="rId1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9" name="object 239"/>
          <p:cNvGraphicFramePr>
            <a:graphicFrameLocks noGrp="1"/>
          </p:cNvGraphicFramePr>
          <p:nvPr/>
        </p:nvGraphicFramePr>
        <p:xfrm>
          <a:off x="1431188" y="2136233"/>
          <a:ext cx="8096250" cy="432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698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43204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spc="-25" dirty="0">
                          <a:solidFill>
                            <a:srgbClr val="B9E7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  <a:endParaRPr sz="11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123825" marB="0">
                    <a:lnL w="12700">
                      <a:solidFill>
                        <a:srgbClr val="89AD00"/>
                      </a:solidFill>
                      <a:prstDash val="solid"/>
                    </a:lnL>
                    <a:lnR w="12700">
                      <a:solidFill>
                        <a:srgbClr val="89AD00"/>
                      </a:solidFill>
                      <a:prstDash val="solid"/>
                    </a:lnR>
                    <a:lnT w="12700">
                      <a:solidFill>
                        <a:srgbClr val="89AD00"/>
                      </a:solidFill>
                      <a:prstDash val="solid"/>
                    </a:lnT>
                    <a:lnB w="12700">
                      <a:solidFill>
                        <a:srgbClr val="89AD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0" name="object 240"/>
          <p:cNvSpPr/>
          <p:nvPr/>
        </p:nvSpPr>
        <p:spPr>
          <a:xfrm>
            <a:off x="6971551" y="3191800"/>
            <a:ext cx="273685" cy="306705"/>
          </a:xfrm>
          <a:custGeom>
            <a:avLst/>
            <a:gdLst/>
            <a:ahLst/>
            <a:cxnLst/>
            <a:rect l="l" t="t" r="r" b="b"/>
            <a:pathLst>
              <a:path w="273684" h="306704">
                <a:moveTo>
                  <a:pt x="22098" y="207895"/>
                </a:moveTo>
                <a:lnTo>
                  <a:pt x="19585" y="209563"/>
                </a:lnTo>
                <a:lnTo>
                  <a:pt x="0" y="306618"/>
                </a:lnTo>
                <a:lnTo>
                  <a:pt x="11932" y="302723"/>
                </a:lnTo>
                <a:lnTo>
                  <a:pt x="9839" y="302723"/>
                </a:lnTo>
                <a:lnTo>
                  <a:pt x="2725" y="296391"/>
                </a:lnTo>
                <a:lnTo>
                  <a:pt x="14436" y="283231"/>
                </a:lnTo>
                <a:lnTo>
                  <a:pt x="28922" y="211448"/>
                </a:lnTo>
                <a:lnTo>
                  <a:pt x="27254" y="208936"/>
                </a:lnTo>
                <a:lnTo>
                  <a:pt x="22098" y="207895"/>
                </a:lnTo>
                <a:close/>
              </a:path>
              <a:path w="273684" h="306704">
                <a:moveTo>
                  <a:pt x="14436" y="283231"/>
                </a:moveTo>
                <a:lnTo>
                  <a:pt x="2725" y="296391"/>
                </a:lnTo>
                <a:lnTo>
                  <a:pt x="9839" y="302723"/>
                </a:lnTo>
                <a:lnTo>
                  <a:pt x="11818" y="300499"/>
                </a:lnTo>
                <a:lnTo>
                  <a:pt x="10951" y="300499"/>
                </a:lnTo>
                <a:lnTo>
                  <a:pt x="4805" y="295029"/>
                </a:lnTo>
                <a:lnTo>
                  <a:pt x="12566" y="292496"/>
                </a:lnTo>
                <a:lnTo>
                  <a:pt x="14436" y="283231"/>
                </a:lnTo>
                <a:close/>
              </a:path>
              <a:path w="273684" h="306704">
                <a:moveTo>
                  <a:pt x="91168" y="266840"/>
                </a:moveTo>
                <a:lnTo>
                  <a:pt x="21550" y="289564"/>
                </a:lnTo>
                <a:lnTo>
                  <a:pt x="9839" y="302723"/>
                </a:lnTo>
                <a:lnTo>
                  <a:pt x="11932" y="302723"/>
                </a:lnTo>
                <a:lnTo>
                  <a:pt x="94123" y="275894"/>
                </a:lnTo>
                <a:lnTo>
                  <a:pt x="95488" y="273206"/>
                </a:lnTo>
                <a:lnTo>
                  <a:pt x="93856" y="268206"/>
                </a:lnTo>
                <a:lnTo>
                  <a:pt x="91168" y="266840"/>
                </a:lnTo>
                <a:close/>
              </a:path>
              <a:path w="273684" h="306704">
                <a:moveTo>
                  <a:pt x="12566" y="292496"/>
                </a:moveTo>
                <a:lnTo>
                  <a:pt x="4805" y="295029"/>
                </a:lnTo>
                <a:lnTo>
                  <a:pt x="10951" y="300499"/>
                </a:lnTo>
                <a:lnTo>
                  <a:pt x="12566" y="292496"/>
                </a:lnTo>
                <a:close/>
              </a:path>
              <a:path w="273684" h="306704">
                <a:moveTo>
                  <a:pt x="21550" y="289564"/>
                </a:moveTo>
                <a:lnTo>
                  <a:pt x="12566" y="292496"/>
                </a:lnTo>
                <a:lnTo>
                  <a:pt x="10951" y="300499"/>
                </a:lnTo>
                <a:lnTo>
                  <a:pt x="11818" y="300499"/>
                </a:lnTo>
                <a:lnTo>
                  <a:pt x="21550" y="289564"/>
                </a:lnTo>
                <a:close/>
              </a:path>
              <a:path w="273684" h="306704">
                <a:moveTo>
                  <a:pt x="266486" y="0"/>
                </a:moveTo>
                <a:lnTo>
                  <a:pt x="14436" y="283231"/>
                </a:lnTo>
                <a:lnTo>
                  <a:pt x="12566" y="292496"/>
                </a:lnTo>
                <a:lnTo>
                  <a:pt x="21550" y="289564"/>
                </a:lnTo>
                <a:lnTo>
                  <a:pt x="273602" y="6332"/>
                </a:lnTo>
                <a:lnTo>
                  <a:pt x="266486" y="0"/>
                </a:lnTo>
                <a:close/>
              </a:path>
            </a:pathLst>
          </a:custGeom>
          <a:solidFill>
            <a:srgbClr val="89AD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1169490" y="3186123"/>
            <a:ext cx="2160270" cy="202565"/>
          </a:xfrm>
          <a:custGeom>
            <a:avLst/>
            <a:gdLst/>
            <a:ahLst/>
            <a:cxnLst/>
            <a:rect l="l" t="t" r="r" b="b"/>
            <a:pathLst>
              <a:path w="2160270" h="202564">
                <a:moveTo>
                  <a:pt x="2160240" y="202521"/>
                </a:moveTo>
                <a:lnTo>
                  <a:pt x="2153891" y="163105"/>
                </a:lnTo>
                <a:lnTo>
                  <a:pt x="2136579" y="130919"/>
                </a:lnTo>
                <a:lnTo>
                  <a:pt x="2110900" y="109218"/>
                </a:lnTo>
                <a:lnTo>
                  <a:pt x="2079456" y="101260"/>
                </a:lnTo>
                <a:lnTo>
                  <a:pt x="1160905" y="101260"/>
                </a:lnTo>
                <a:lnTo>
                  <a:pt x="1129459" y="93302"/>
                </a:lnTo>
                <a:lnTo>
                  <a:pt x="1103781" y="71601"/>
                </a:lnTo>
                <a:lnTo>
                  <a:pt x="1086468" y="39415"/>
                </a:lnTo>
                <a:lnTo>
                  <a:pt x="1080120" y="0"/>
                </a:lnTo>
                <a:lnTo>
                  <a:pt x="1073771" y="39415"/>
                </a:lnTo>
                <a:lnTo>
                  <a:pt x="1056458" y="71601"/>
                </a:lnTo>
                <a:lnTo>
                  <a:pt x="1030780" y="93302"/>
                </a:lnTo>
                <a:lnTo>
                  <a:pt x="999335" y="101260"/>
                </a:lnTo>
                <a:lnTo>
                  <a:pt x="80784" y="101260"/>
                </a:lnTo>
                <a:lnTo>
                  <a:pt x="49339" y="109218"/>
                </a:lnTo>
                <a:lnTo>
                  <a:pt x="23661" y="130919"/>
                </a:lnTo>
                <a:lnTo>
                  <a:pt x="6348" y="163105"/>
                </a:lnTo>
                <a:lnTo>
                  <a:pt x="0" y="202521"/>
                </a:lnTo>
              </a:path>
            </a:pathLst>
          </a:custGeom>
          <a:ln w="9525">
            <a:solidFill>
              <a:srgbClr val="FF99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object 242"/>
          <p:cNvSpPr txBox="1"/>
          <p:nvPr/>
        </p:nvSpPr>
        <p:spPr>
          <a:xfrm>
            <a:off x="1967431" y="2912364"/>
            <a:ext cx="557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M =</a:t>
            </a:r>
            <a:r>
              <a:rPr sz="1400" b="1" spc="-114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4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8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14300"/>
            <a:ext cx="9479280" cy="504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VECTOR </a:t>
            </a:r>
            <a:r>
              <a:rPr sz="32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</a:t>
            </a:r>
            <a:r>
              <a:rPr sz="32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WITH BLOCKS AND</a:t>
            </a:r>
            <a:r>
              <a:rPr sz="3200" b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2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600200" y="37719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89A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800" y="377190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89A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/>
          <p:cNvSpPr txBox="1"/>
          <p:nvPr/>
        </p:nvSpPr>
        <p:spPr>
          <a:xfrm>
            <a:off x="779620" y="1246322"/>
            <a:ext cx="10345579" cy="4516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the built-in variable </a:t>
            </a:r>
            <a:r>
              <a:rPr sz="3200" b="1" spc="-5" dirty="0" err="1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blockDim.x</a:t>
            </a:r>
            <a:r>
              <a:rPr lang="en-US" sz="32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threads per</a:t>
            </a:r>
            <a:r>
              <a:rPr sz="2000" spc="5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the vector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9625">
              <a:lnSpc>
                <a:spcPct val="100000"/>
              </a:lnSpc>
              <a:spcBef>
                <a:spcPts val="1605"/>
              </a:spcBef>
            </a:pP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index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threadIdx.x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+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blockIdx.x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*</a:t>
            </a:r>
            <a:r>
              <a:rPr sz="2400" b="1" spc="-6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blockDim.x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139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Combined version of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add()</a:t>
            </a:r>
            <a:r>
              <a:rPr sz="2000" b="1" spc="-38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use parallel threads </a:t>
            </a:r>
            <a:r>
              <a:rPr sz="2000" i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14425">
              <a:lnSpc>
                <a:spcPct val="100000"/>
              </a:lnSpc>
              <a:tabLst>
                <a:tab pos="2485390" algn="l"/>
                <a:tab pos="5076825" algn="l"/>
                <a:tab pos="6296025" algn="l"/>
              </a:tabLst>
            </a:pP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global	</a:t>
            </a:r>
            <a:r>
              <a:rPr lang="en-US"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void</a:t>
            </a:r>
            <a:r>
              <a:rPr sz="2400" b="1" spc="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add(</a:t>
            </a: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*a,</a:t>
            </a:r>
            <a:r>
              <a:rPr lang="en-US"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24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*b,</a:t>
            </a:r>
            <a:r>
              <a:rPr lang="en-US" sz="2400" b="1" spc="-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*c)</a:t>
            </a:r>
            <a:r>
              <a:rPr sz="2400" b="1" spc="-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{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1419225" marR="5080">
              <a:lnSpc>
                <a:spcPts val="2880"/>
              </a:lnSpc>
              <a:spcBef>
                <a:spcPts val="105"/>
              </a:spcBef>
            </a:pPr>
            <a:r>
              <a:rPr sz="2400" b="1" spc="-5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index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threadIdx.x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+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blockIdx.x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*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blockDim.x;  </a:t>
            </a:r>
            <a:endParaRPr lang="en-US" altLang="zh-CN" sz="2400" b="1" spc="-5" dirty="0">
              <a:latin typeface="Courier New" panose="02070309020205020404"/>
              <a:cs typeface="Courier New" panose="02070309020205020404"/>
            </a:endParaRPr>
          </a:p>
          <a:p>
            <a:pPr marL="1419225" marR="5080">
              <a:lnSpc>
                <a:spcPts val="2880"/>
              </a:lnSpc>
              <a:spcBef>
                <a:spcPts val="105"/>
              </a:spcBef>
            </a:pPr>
            <a:r>
              <a:rPr sz="2400" b="1" spc="-5" dirty="0">
                <a:latin typeface="Courier New" panose="02070309020205020404"/>
                <a:cs typeface="Courier New" panose="02070309020205020404"/>
              </a:rPr>
              <a:t>c[index]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=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a[index] </a:t>
            </a:r>
            <a:r>
              <a:rPr sz="2400" b="1" dirty="0">
                <a:latin typeface="Courier New" panose="02070309020205020404"/>
                <a:cs typeface="Courier New" panose="02070309020205020404"/>
              </a:rPr>
              <a:t>+</a:t>
            </a:r>
            <a:r>
              <a:rPr sz="2400" b="1" spc="-3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2400" b="1" spc="-5" dirty="0">
                <a:latin typeface="Courier New" panose="02070309020205020404"/>
                <a:cs typeface="Courier New" panose="02070309020205020404"/>
              </a:rPr>
              <a:t>b[index];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809625">
              <a:lnSpc>
                <a:spcPct val="100000"/>
              </a:lnSpc>
              <a:spcBef>
                <a:spcPts val="325"/>
              </a:spcBef>
            </a:pPr>
            <a:r>
              <a:rPr sz="2400" b="1" dirty="0">
                <a:latin typeface="Courier New" panose="02070309020205020404"/>
                <a:cs typeface="Courier New" panose="02070309020205020404"/>
              </a:rPr>
              <a:t>}</a:t>
            </a:r>
            <a:endParaRPr sz="2400" dirty="0">
              <a:latin typeface="Courier New" panose="02070309020205020404"/>
              <a:cs typeface="Courier New" panose="02070309020205020404"/>
            </a:endParaRPr>
          </a:p>
          <a:p>
            <a:pPr marL="355600" indent="-342900">
              <a:lnSpc>
                <a:spcPct val="100000"/>
              </a:lnSpc>
              <a:spcBef>
                <a:spcPts val="555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changes need to be made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sz="2000" spc="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b="1" spc="-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main()</a:t>
            </a:r>
            <a:r>
              <a:rPr sz="2000" b="1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158" y="114236"/>
            <a:ext cx="72437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WITH BLOCKS AND</a:t>
            </a:r>
            <a:r>
              <a:rPr sz="3600" b="1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23181" y="1276603"/>
            <a:ext cx="3983990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#define </a:t>
            </a:r>
            <a:r>
              <a:rPr sz="18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N </a:t>
            </a:r>
            <a:r>
              <a:rPr sz="1800" b="1" spc="-10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(2048*2048)  #define THREADS_PER_BLOCK</a:t>
            </a:r>
            <a:r>
              <a:rPr sz="1800" b="1" spc="-100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512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main(void)</a:t>
            </a:r>
            <a:r>
              <a:rPr sz="1800" b="1" spc="-3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{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63480" y="2267203"/>
            <a:ext cx="3712210" cy="6902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host copies </a:t>
            </a: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of a, b,</a:t>
            </a:r>
            <a:r>
              <a:rPr sz="1800" b="1" i="1" spc="-114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device copies </a:t>
            </a: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of a, b,</a:t>
            </a:r>
            <a:r>
              <a:rPr sz="1800" b="1" i="1" spc="-13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9281" y="2267203"/>
            <a:ext cx="3711575" cy="10071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*a, *b,</a:t>
            </a:r>
            <a:r>
              <a:rPr sz="1800" b="1" spc="-4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*c;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*d_a, *d_b,</a:t>
            </a:r>
            <a:r>
              <a:rPr sz="1800" b="1" spc="-4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*d_c;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size </a:t>
            </a:r>
            <a:r>
              <a:rPr sz="1800" b="1" dirty="0">
                <a:latin typeface="Courier New" panose="02070309020205020404"/>
                <a:cs typeface="Courier New" panose="02070309020205020404"/>
              </a:rPr>
              <a:t>= N *</a:t>
            </a:r>
            <a:r>
              <a:rPr sz="1800" b="1" spc="-12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sizeof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800" b="1" spc="-10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);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9281" y="3303523"/>
            <a:ext cx="589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Alloc space for device copies </a:t>
            </a:r>
            <a:r>
              <a:rPr sz="1800" b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of a, b,</a:t>
            </a:r>
            <a:r>
              <a:rPr sz="1800" b="1" spc="-12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50231" y="3686742"/>
          <a:ext cx="4431030" cy="9173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72">
                <a:tc>
                  <a:txBody>
                    <a:bodyPr/>
                    <a:lstStyle/>
                    <a:p>
                      <a:pPr marR="28575"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cudaMalloc((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**)&amp;d_a,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size);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183">
                <a:tc>
                  <a:txBody>
                    <a:bodyPr/>
                    <a:lstStyle/>
                    <a:p>
                      <a:pPr marR="28575"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cudaMalloc((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**)&amp;d_b,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size);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72">
                <a:tc>
                  <a:txBody>
                    <a:bodyPr/>
                    <a:lstStyle/>
                    <a:p>
                      <a:pPr marR="28575"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cudaMalloc((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void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**)&amp;d_c,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size);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69281" y="4626355"/>
            <a:ext cx="876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Alloc space for host copies </a:t>
            </a: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of a, b, </a:t>
            </a:r>
            <a:r>
              <a:rPr sz="1800" b="1" i="1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and setup input</a:t>
            </a:r>
            <a:r>
              <a:rPr sz="1800" b="1" i="1" spc="-12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values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50231" y="5006526"/>
          <a:ext cx="5934709" cy="920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3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072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a</a:t>
                      </a:r>
                      <a:r>
                        <a:rPr sz="1800" b="1" spc="-8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*)malloc(size);</a:t>
                      </a:r>
                      <a:r>
                        <a:rPr sz="1800" b="1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random_ints(a,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N);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304">
                <a:tc>
                  <a:txBody>
                    <a:bodyPr/>
                    <a:lstStyle/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b</a:t>
                      </a:r>
                      <a:r>
                        <a:rPr sz="1800" b="1" spc="-114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c</a:t>
                      </a:r>
                      <a:r>
                        <a:rPr sz="1800" b="1" spc="-114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731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(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*)malloc(size);</a:t>
                      </a:r>
                      <a:r>
                        <a:rPr sz="1800" b="1" spc="-6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random_ints(b,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*)malloc(size);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3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N);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01161" y="2848542"/>
          <a:ext cx="8528050" cy="31452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63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8664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add&lt;&lt;&lt;</a:t>
                      </a:r>
                      <a:r>
                        <a:rPr sz="1800" b="1" spc="-10" dirty="0">
                          <a:solidFill>
                            <a:srgbClr val="FF9933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N/THREADS_PER_BLOCK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,</a:t>
                      </a:r>
                      <a:r>
                        <a:rPr sz="1800" b="1" spc="-10" dirty="0">
                          <a:solidFill>
                            <a:srgbClr val="FF9933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THREADS_PER_BLOCK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&gt;&gt;&gt;(d_a,</a:t>
                      </a:r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d_b,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d_c);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i="1" spc="-5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Copy result back </a:t>
                      </a:r>
                      <a:r>
                        <a:rPr sz="1800" b="1" i="1" spc="-5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to</a:t>
                      </a:r>
                      <a:r>
                        <a:rPr sz="1800" b="1" i="1" spc="-55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host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cudaMemcpy(c, d_c, size,</a:t>
                      </a:r>
                      <a:r>
                        <a:rPr sz="1800" b="1" spc="-5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cudaMemcpyDeviceToHost);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800" b="1" i="1" spc="-5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//</a:t>
                      </a:r>
                      <a:r>
                        <a:rPr sz="1800" b="1" i="1" spc="-20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i="1" spc="-10" dirty="0">
                          <a:solidFill>
                            <a:srgbClr val="80808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Cleanup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161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5731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free(a); free(b);</a:t>
                      </a:r>
                      <a:r>
                        <a:rPr sz="1800" b="1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free(c);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  <a:p>
                      <a:pPr marL="31750" marR="1016635">
                        <a:lnSpc>
                          <a:spcPct val="120000"/>
                        </a:lnSpc>
                      </a:pP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cudaFree(d_a); cudaFree(d_b); cudaFree(d_c);  </a:t>
                      </a:r>
                      <a:r>
                        <a:rPr sz="1800" b="1" spc="-1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return</a:t>
                      </a:r>
                      <a:r>
                        <a:rPr sz="1800" b="1" spc="-20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b="1" spc="-10" dirty="0">
                          <a:latin typeface="Courier New" panose="02070309020205020404"/>
                          <a:cs typeface="Courier New" panose="02070309020205020404"/>
                        </a:rPr>
                        <a:t>0;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ts val="755"/>
                        </a:lnSpc>
                        <a:spcBef>
                          <a:spcPts val="520"/>
                        </a:spcBef>
                      </a:pPr>
                      <a:r>
                        <a:rPr sz="700" spc="-5" dirty="0">
                          <a:solidFill>
                            <a:srgbClr val="8C8C8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660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20211" y="1099819"/>
            <a:ext cx="6715125" cy="16808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Copy inputs </a:t>
            </a: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to</a:t>
            </a:r>
            <a:r>
              <a:rPr sz="1800" b="1" i="1" spc="-5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device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20000"/>
              </a:lnSpc>
              <a:spcBef>
                <a:spcPts val="25"/>
              </a:spcBef>
            </a:pPr>
            <a:r>
              <a:rPr sz="1800" b="1" spc="-10" dirty="0">
                <a:latin typeface="Courier New" panose="02070309020205020404"/>
                <a:cs typeface="Courier New" panose="02070309020205020404"/>
              </a:rPr>
              <a:t>cudaMemcpy(d_a,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a,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size, cudaMemcpyHostToDevice);  cudaMemcpy(d_b, </a:t>
            </a:r>
            <a:r>
              <a:rPr sz="1800" b="1" spc="-5" dirty="0">
                <a:latin typeface="Courier New" panose="02070309020205020404"/>
                <a:cs typeface="Courier New" panose="02070309020205020404"/>
              </a:rPr>
              <a:t>b,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size,</a:t>
            </a:r>
            <a:r>
              <a:rPr sz="1800" b="1" spc="-9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spc="-10" dirty="0">
                <a:latin typeface="Courier New" panose="02070309020205020404"/>
                <a:cs typeface="Courier New" panose="02070309020205020404"/>
              </a:rPr>
              <a:t>cudaMemcpyHostToDevice);</a:t>
            </a:r>
            <a:endParaRPr sz="18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//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Launch add() kernel </a:t>
            </a:r>
            <a:r>
              <a:rPr sz="1800" b="1" i="1" spc="-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on</a:t>
            </a:r>
            <a:r>
              <a:rPr sz="1800" b="1" i="1" spc="-55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800" b="1" i="1" spc="-10" dirty="0">
                <a:solidFill>
                  <a:srgbClr val="808080"/>
                </a:solidFill>
                <a:latin typeface="Courier New" panose="02070309020205020404"/>
                <a:cs typeface="Courier New" panose="02070309020205020404"/>
              </a:rPr>
              <a:t>GPU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4110" y="5769355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urier New" panose="02070309020205020404"/>
                <a:cs typeface="Courier New" panose="02070309020205020404"/>
              </a:rPr>
              <a:t>}</a:t>
            </a:r>
            <a:endParaRPr sz="18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1905158" y="114236"/>
            <a:ext cx="724376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ADDITION WITH BLOCKS AND</a:t>
            </a:r>
            <a:r>
              <a:rPr sz="3600" b="1" spc="-6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70" y="114479"/>
            <a:ext cx="67791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HANDLING ARBITRARY VECTOR</a:t>
            </a:r>
            <a:r>
              <a:rPr sz="3600" b="1" spc="-8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SIZES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5" name="object 5"/>
          <p:cNvSpPr/>
          <p:nvPr/>
        </p:nvSpPr>
        <p:spPr>
          <a:xfrm>
            <a:off x="1419456" y="3004820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750" y="0"/>
                </a:lnTo>
              </a:path>
            </a:pathLst>
          </a:custGeom>
          <a:ln w="25400">
            <a:solidFill>
              <a:srgbClr val="89AC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prstClr val="black"/>
              </a:solidFill>
              <a:latin typeface="Calibri" panose="020F0502020204030204"/>
            </a:endParaRPr>
          </a:p>
        </p:txBody>
      </p:sp>
      <p:graphicFrame>
        <p:nvGraphicFramePr>
          <p:cNvPr id="16" name="object 6"/>
          <p:cNvGraphicFramePr>
            <a:graphicFrameLocks noGrp="1"/>
          </p:cNvGraphicFramePr>
          <p:nvPr/>
        </p:nvGraphicFramePr>
        <p:xfrm>
          <a:off x="1997306" y="3004820"/>
          <a:ext cx="7683500" cy="1107005"/>
        </p:xfrm>
        <a:graphic>
          <a:graphicData uri="http://schemas.openxmlformats.org/drawingml/2006/table">
            <a:tbl>
              <a:tblPr firstRow="1" bandRow="1"/>
              <a:tblGrid>
                <a:gridCol w="361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9927"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solidFill>
                            <a:srgbClr val="8AAD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int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index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b="1" spc="-8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threadIdx.x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R="679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762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blockIdx.x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755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*</a:t>
                      </a:r>
                      <a:r>
                        <a:rPr sz="2000" b="1" spc="-8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blockDim.x;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3873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07"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31750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if (index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&lt;</a:t>
                      </a:r>
                      <a:r>
                        <a:rPr sz="2000" b="1" spc="-3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n)</a:t>
                      </a:r>
                      <a:endParaRPr sz="20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271"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564515" algn="ctr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c[index] </a:t>
                      </a: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=</a:t>
                      </a:r>
                      <a:r>
                        <a:rPr sz="2000" b="1" spc="-80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a[index]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R="68580" algn="r">
                        <a:lnSpc>
                          <a:spcPts val="2385"/>
                        </a:lnSpc>
                      </a:pPr>
                      <a:r>
                        <a:rPr sz="2000" b="1" dirty="0">
                          <a:latin typeface="Courier New" panose="02070309020205020404"/>
                          <a:cs typeface="Courier New" panose="02070309020205020404"/>
                        </a:rPr>
                        <a:t>+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75565">
                        <a:lnSpc>
                          <a:spcPts val="2385"/>
                        </a:lnSpc>
                      </a:pPr>
                      <a:r>
                        <a:rPr sz="2000" b="1" spc="-5" dirty="0">
                          <a:latin typeface="Courier New" panose="02070309020205020404"/>
                          <a:cs typeface="Courier New" panose="02070309020205020404"/>
                        </a:rPr>
                        <a:t>b[index];</a:t>
                      </a:r>
                      <a:endParaRPr sz="20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114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8229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2344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64592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05740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46888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288036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291840" algn="l" defTabSz="822960" rtl="0" eaLnBrk="1" latinLnBrk="0" hangingPunct="1">
                        <a:defRPr sz="162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7"/>
          <p:cNvSpPr txBox="1"/>
          <p:nvPr/>
        </p:nvSpPr>
        <p:spPr>
          <a:xfrm>
            <a:off x="842158" y="1534393"/>
            <a:ext cx="8531225" cy="1582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400" b="0" i="0">
                <a:solidFill>
                  <a:srgbClr val="5E5E5E"/>
                </a:solidFill>
                <a:latin typeface="Trebuchet MS" panose="020B0603020202020204"/>
                <a:ea typeface="+mn-ea"/>
                <a:cs typeface="Trebuchet MS" panose="020B0603020202020204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98450" marR="0" lvl="0" indent="-28575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Typical </a:t>
            </a:r>
            <a:r>
              <a:rPr lang="en-US" sz="1800" spc="-5" dirty="0">
                <a:latin typeface="Calibri" panose="020F0502020204030204" pitchFamily="34" charset="0"/>
                <a:cs typeface="Calibri" panose="020F0502020204030204" pitchFamily="34" charset="0"/>
              </a:rPr>
              <a:t>problems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kumimoji="0" lang="en-US" sz="1800" b="0" i="0" u="none" strike="noStrike" kern="0" cap="none" spc="-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not friendly multiples of</a:t>
            </a:r>
            <a:r>
              <a:rPr kumimoji="0" lang="en-US" sz="1800" b="0" i="0" u="none" strike="noStrike" kern="0" cap="none" spc="5" normalizeH="0" baseline="0" noProof="0" dirty="0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800" b="1" i="0" u="none" strike="noStrike" kern="0" cap="none" spc="-5" normalizeH="0" baseline="0" noProof="0" dirty="0" err="1">
                <a:ln>
                  <a:noFill/>
                </a:ln>
                <a:solidFill>
                  <a:srgbClr val="5E5E5E"/>
                </a:solidFill>
                <a:effectLst/>
                <a:uLnTx/>
                <a:uFillTx/>
                <a:latin typeface="Courier New" panose="02070309020205020404"/>
                <a:cs typeface="Courier New" panose="02070309020205020404"/>
              </a:rPr>
              <a:t>blockDim.x</a:t>
            </a:r>
            <a:endParaRPr kumimoji="0" lang="en-US" sz="1800" b="1" i="0" u="none" strike="noStrike" kern="0" cap="none" spc="-5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ourier New" panose="02070309020205020404"/>
              <a:cs typeface="Courier New" panose="020703090202050204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ourier New" panose="02070309020205020404"/>
              <a:ea typeface="+mn-ea"/>
              <a:cs typeface="Courier New" panose="02070309020205020404"/>
            </a:endParaRPr>
          </a:p>
          <a:p>
            <a:pPr marL="298450" marR="0" lvl="0" indent="-28575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sz="1800" kern="0" spc="-5" dirty="0">
                <a:latin typeface="Calibri" panose="020F0502020204030204" pitchFamily="34" charset="0"/>
                <a:cs typeface="Calibri" panose="020F0502020204030204" pitchFamily="34" charset="0"/>
              </a:rPr>
              <a:t>Avoid accessing beyond the end of the arrays: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Trebuchet MS" panose="020B0603020202020204"/>
              <a:ea typeface="+mn-ea"/>
            </a:endParaRPr>
          </a:p>
          <a:p>
            <a:pPr marL="897890" marR="0" lvl="0" indent="0" defTabSz="914400" eaLnBrk="1" fontAlgn="auto" latinLnBrk="0" hangingPunct="1">
              <a:lnSpc>
                <a:spcPct val="100000"/>
              </a:lnSpc>
              <a:spcBef>
                <a:spcPts val="121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69490" algn="l"/>
                <a:tab pos="4860290" algn="l"/>
                <a:tab pos="6079490" algn="l"/>
                <a:tab pos="7298690" algn="l"/>
              </a:tabLst>
              <a:defRPr/>
            </a:pP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global	void</a:t>
            </a:r>
            <a:r>
              <a:rPr kumimoji="0" lang="en-US" sz="2000" b="1" i="0" u="none" strike="noStrike" kern="0" cap="none" spc="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 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add(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 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*a,	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 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*b,	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int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 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*c,	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8AAD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int </a:t>
            </a:r>
            <a:r>
              <a:rPr kumimoji="0" lang="en-US" sz="2000" b="1" i="0" u="none" strike="noStrike" kern="0" cap="none" spc="-5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n)</a:t>
            </a:r>
            <a:r>
              <a:rPr kumimoji="0" lang="en-US" sz="2000" b="1" i="0" u="none" strike="noStrike" kern="0" cap="none" spc="-9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 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/>
                <a:ea typeface="+mn-ea"/>
                <a:cs typeface="Courier New" panose="02070309020205020404"/>
              </a:rPr>
              <a:t>{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Courier New" panose="02070309020205020404"/>
              <a:ea typeface="+mn-ea"/>
              <a:cs typeface="Courier New" panose="02070309020205020404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807593" y="4137661"/>
            <a:ext cx="7683500" cy="1703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1505">
              <a:spcBef>
                <a:spcPts val="100"/>
              </a:spcBef>
            </a:pPr>
            <a:r>
              <a:rPr sz="2000" b="1" dirty="0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}</a:t>
            </a:r>
            <a:endParaRPr sz="2000" dirty="0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>
              <a:spcBef>
                <a:spcPts val="45"/>
              </a:spcBef>
            </a:pPr>
            <a:endParaRPr sz="3100" dirty="0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  <a:p>
            <a:pPr marL="298450" indent="-285750"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the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launch:</a:t>
            </a:r>
            <a:endParaRPr sz="20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55"/>
              </a:spcBef>
            </a:pPr>
            <a:endParaRPr dirty="0">
              <a:solidFill>
                <a:prstClr val="black"/>
              </a:solidFill>
              <a:latin typeface="Trebuchet MS" panose="020B0603020202020204"/>
              <a:cs typeface="Trebuchet MS" panose="020B0603020202020204"/>
            </a:endParaRPr>
          </a:p>
          <a:p>
            <a:pPr marL="1128395"/>
            <a:r>
              <a:rPr sz="2000" b="1" spc="-10" dirty="0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add&lt;&lt;&lt;</a:t>
            </a:r>
            <a:r>
              <a:rPr sz="2000" b="1" spc="-10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(N </a:t>
            </a:r>
            <a:r>
              <a:rPr sz="20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+ </a:t>
            </a:r>
            <a:r>
              <a:rPr sz="2000" b="1" spc="-10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M-1) </a:t>
            </a:r>
            <a:r>
              <a:rPr sz="20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/ </a:t>
            </a:r>
            <a:r>
              <a:rPr sz="2000" b="1" spc="-10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sz="2000" b="1" spc="-10" dirty="0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,M&gt;&gt;&gt;(d_a, d_b, d_c,</a:t>
            </a:r>
            <a:r>
              <a:rPr sz="2000" b="1" spc="-95" dirty="0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spc="-10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000" b="1" spc="-10" dirty="0">
                <a:solidFill>
                  <a:prstClr val="black"/>
                </a:solidFill>
                <a:latin typeface="Courier New" panose="02070309020205020404"/>
                <a:cs typeface="Courier New" panose="02070309020205020404"/>
              </a:rPr>
              <a:t>);</a:t>
            </a:r>
            <a:endParaRPr sz="2000" dirty="0">
              <a:solidFill>
                <a:prstClr val="black"/>
              </a:solidFill>
              <a:latin typeface="Courier New" panose="02070309020205020404"/>
              <a:cs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zh-CN" sz="2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altLang="zh-CN" sz="28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learn </a:t>
            </a:r>
            <a:r>
              <a:rPr lang="en-US" altLang="zh-CN" sz="2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this</a:t>
            </a:r>
            <a:r>
              <a:rPr lang="en-US" altLang="zh-CN" sz="2800" spc="3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session?</a:t>
            </a: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1590"/>
              </a:spcBef>
            </a:pP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vector</a:t>
            </a:r>
            <a:r>
              <a:rPr lang="en-US" altLang="zh-CN"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addition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 marR="1989455">
              <a:lnSpc>
                <a:spcPts val="3310"/>
              </a:lnSpc>
              <a:spcBef>
                <a:spcPts val="360"/>
              </a:spcBef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and launch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C++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 </a:t>
            </a:r>
          </a:p>
          <a:p>
            <a:pPr marL="582295" marR="1989455">
              <a:lnSpc>
                <a:spcPts val="3310"/>
              </a:lnSpc>
              <a:spcBef>
                <a:spcPts val="360"/>
              </a:spcBef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 GPU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82295">
              <a:lnSpc>
                <a:spcPct val="100000"/>
              </a:lnSpc>
              <a:spcBef>
                <a:spcPts val="1325"/>
              </a:spcBef>
            </a:pP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(Manage communication and synchronization)-&gt; next</a:t>
            </a:r>
            <a:r>
              <a:rPr lang="en-US" altLang="zh-CN" sz="2400" spc="-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(Some knowledge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C or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C++ programming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zh-CN" sz="2400" spc="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assumed.)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sz="240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14021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</a:t>
            </a:r>
            <a:r>
              <a:rPr sz="3600" b="1" spc="-1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C++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848600" y="5753105"/>
            <a:ext cx="2560320" cy="328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114148"/>
            <a:ext cx="8534400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1045"/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Mu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ti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altLang="zh-CN"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imensional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CU</a:t>
            </a:r>
            <a:r>
              <a:rPr sz="3600" b="1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G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3871" y="759075"/>
            <a:ext cx="8972430" cy="15641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0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vi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000" u="heavy" dirty="0">
                <a:latin typeface="Calibri" panose="020F0502020204030204" pitchFamily="34" charset="0"/>
                <a:cs typeface="Calibri" panose="020F0502020204030204" pitchFamily="34" charset="0"/>
              </a:rPr>
              <a:t>le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>
              <a:spcBef>
                <a:spcPts val="995"/>
              </a:spcBef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thr_per_blk =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  <a:p>
            <a:pPr marL="11430" marR="4445">
              <a:lnSpc>
                <a:spcPct val="163000"/>
              </a:lnSpc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blk_in_grid =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ceil(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float(N)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/ thr_per_blk );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 marR="4445">
              <a:lnSpc>
                <a:spcPct val="163000"/>
              </a:lnSpc>
            </a:pP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vec_add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&lt;&lt;&lt;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blk_in_grid, thr_per_blk &gt;&gt;&gt;(d_a, d_b, d_c);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9370" y="2606223"/>
            <a:ext cx="188583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gene</a:t>
            </a:r>
            <a:r>
              <a:rPr u="heavy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4400" y="2563966"/>
            <a:ext cx="2072640" cy="731354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marR="93345">
              <a:lnSpc>
                <a:spcPct val="88000"/>
              </a:lnSpc>
            </a:pPr>
            <a:r>
              <a:rPr b="1" spc="-14"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b="1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9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pc="-9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r v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9" dirty="0">
                <a:latin typeface="Calibri" panose="020F0502020204030204" pitchFamily="34" charset="0"/>
                <a:cs typeface="Calibri" panose="020F0502020204030204" pitchFamily="34" charset="0"/>
              </a:rPr>
              <a:t>x,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2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pc="-5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pc="-9" dirty="0">
                <a:latin typeface="Calibri" panose="020F0502020204030204" pitchFamily="34" charset="0"/>
                <a:cs typeface="Calibri" panose="020F0502020204030204" pitchFamily="34" charset="0"/>
              </a:rPr>
              <a:t>z.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8200" y="3065468"/>
          <a:ext cx="7467600" cy="14361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87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8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58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78729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dim3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threads_per_block(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threads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per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block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x-dim,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729">
                <a:tc>
                  <a:txBody>
                    <a:bodyPr/>
                    <a:lstStyle/>
                    <a:p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threads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per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block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y-dim,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729">
                <a:tc>
                  <a:txBody>
                    <a:bodyPr/>
                    <a:lstStyle/>
                    <a:p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 dirty="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threads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per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block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z-dim);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38200" y="4457699"/>
          <a:ext cx="6307668" cy="1740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7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1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6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3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062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ourier New" panose="02070309020205020404"/>
                          <a:cs typeface="Courier New" panose="02070309020205020404"/>
                        </a:rPr>
                        <a:t>dim3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blocks_in_grid(</a:t>
                      </a:r>
                      <a:r>
                        <a:rPr sz="1800" spc="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grid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blocks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x-dim,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062">
                <a:tc>
                  <a:txBody>
                    <a:bodyPr/>
                    <a:lstStyle/>
                    <a:p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grid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blocks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y-dim,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062">
                <a:tc>
                  <a:txBody>
                    <a:bodyPr/>
                    <a:lstStyle/>
                    <a:p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grid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blocks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in</a:t>
                      </a:r>
                      <a:endParaRPr sz="1800">
                        <a:latin typeface="Courier New" panose="02070309020205020404"/>
                        <a:cs typeface="Courier New" panose="020703090202050204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z-dim</a:t>
                      </a:r>
                      <a:r>
                        <a:rPr sz="1800" spc="5" dirty="0">
                          <a:latin typeface="Courier New" panose="02070309020205020404"/>
                          <a:cs typeface="Courier New" panose="02070309020205020404"/>
                        </a:rPr>
                        <a:t> </a:t>
                      </a:r>
                      <a:r>
                        <a:rPr sz="1800" dirty="0">
                          <a:latin typeface="Courier New" panose="02070309020205020404"/>
                          <a:cs typeface="Courier New" panose="02070309020205020404"/>
                        </a:rPr>
                        <a:t>);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19370" y="804092"/>
            <a:ext cx="6762630" cy="1750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4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vi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le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>
              <a:spcBef>
                <a:spcPts val="995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thr_per_blk =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128</a:t>
            </a:r>
          </a:p>
          <a:p>
            <a:pPr marL="11430" marR="4445">
              <a:lnSpc>
                <a:spcPct val="163000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blk_in_grid =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ceil(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float(N)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 thr_per_blk );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 marR="4445">
              <a:lnSpc>
                <a:spcPct val="163000"/>
              </a:lnSpc>
            </a:pPr>
            <a:r>
              <a:rPr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vec_add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blk_in_grid, thr_per_blk &gt;&gt;&gt;(d_a, d_b, d_c);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9370" y="2606223"/>
            <a:ext cx="4781430" cy="8053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400" u="heavy" spc="-18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4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sz="24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ou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ld</a:t>
            </a:r>
            <a:r>
              <a:rPr sz="24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ha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sz="2400" u="heavy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400" u="heavy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400" u="heavy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>
              <a:spcBef>
                <a:spcPts val="995"/>
              </a:spcBef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threads_per_block( 128,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43001" y="3728215"/>
            <a:ext cx="773751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blocks_in_grid(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ceil(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float(N)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threads_per_block.x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1,</a:t>
            </a: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84693" y="4444438"/>
            <a:ext cx="8684587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vec_add&lt;&lt;&lt;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blocks_in_grid, threads_per_block &gt;&gt;&gt;(d_a, d_b, d_c);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904405" y="2606223"/>
            <a:ext cx="2159150" cy="8125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7470" marR="93345">
              <a:lnSpc>
                <a:spcPct val="88000"/>
              </a:lnSpc>
            </a:pPr>
            <a:r>
              <a:rPr sz="2000" b="1" spc="-14"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z="2000" b="1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r v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ri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x,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22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z.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12" name="object 3"/>
          <p:cNvSpPr txBox="1">
            <a:spLocks noGrp="1"/>
          </p:cNvSpPr>
          <p:nvPr>
            <p:ph type="title"/>
          </p:nvPr>
        </p:nvSpPr>
        <p:spPr>
          <a:xfrm>
            <a:off x="990600" y="114148"/>
            <a:ext cx="696007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11045"/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Mu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ti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CU</a:t>
            </a:r>
            <a:r>
              <a:rPr sz="3600" b="1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G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1676543" y="114049"/>
            <a:ext cx="6819252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8055" algn="ctr"/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3600" b="1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sz="3600" b="1" spc="32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ead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2D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99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36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838200" y="4129885"/>
            <a:ext cx="9525000" cy="17707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 marR="4445">
              <a:lnSpc>
                <a:spcPct val="165000"/>
              </a:lnSpc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threads_per_block(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4,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4,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11430" marR="4445">
              <a:lnSpc>
                <a:spcPct val="165000"/>
              </a:lnSpc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dim3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blocks_in_grid(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ceil(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float(N)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threads_per_block.x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),ceil( float(M)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threads_per_block.y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))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 </a:t>
            </a:r>
          </a:p>
          <a:p>
            <a:pPr marL="11430" marR="4445">
              <a:lnSpc>
                <a:spcPct val="165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eil( mat_add&lt;&lt;&lt;</a:t>
            </a:r>
            <a:r>
              <a:rPr spc="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dirty="0" err="1">
                <a:latin typeface="Calibri" panose="020F0502020204030204" pitchFamily="34" charset="0"/>
                <a:cs typeface="Calibri" panose="020F0502020204030204" pitchFamily="34" charset="0"/>
              </a:rPr>
              <a:t>blocks_in_grid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threads_per_block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&gt;&gt;&gt;(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d_a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d_b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d_c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));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 marR="4445" indent="2310130">
              <a:lnSpc>
                <a:spcPct val="163000"/>
              </a:lnSpc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584340" y="877490"/>
            <a:ext cx="2100834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145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pPr marL="11430">
              <a:lnSpc>
                <a:spcPts val="2145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ns</a:t>
            </a:r>
          </a:p>
          <a:p>
            <a:pPr marL="11430" marR="5715">
              <a:lnSpc>
                <a:spcPts val="1865"/>
              </a:lnSpc>
              <a:spcBef>
                <a:spcPts val="1325"/>
              </a:spcBef>
            </a:pP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Assu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4x4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ead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per block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11430" marR="4445">
              <a:lnSpc>
                <a:spcPct val="89000"/>
              </a:lnSpc>
              <a:spcBef>
                <a:spcPts val="1460"/>
              </a:spcBef>
            </a:pP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cover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l e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 a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35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3 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2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388460" y="708167"/>
          <a:ext cx="4651959" cy="3093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67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73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058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058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459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459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388460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75252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62043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48834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939235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26027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712818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099609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486400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73191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88460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775252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162043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48834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939235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326027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712818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099609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5486400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873191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388460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775252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162043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548834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39235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326027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4712818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099609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5486400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5873191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388460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2775252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3162043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548834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939235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326027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712818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5099609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5486400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873191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2388460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2775252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3162043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548834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937430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4324221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711012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5097804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5490009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5876800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2388460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2775252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3162043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3548834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3937430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4324221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4711012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5097804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490009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5876800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2388460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2775252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3162043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3548834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3937430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4324221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4711012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097804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5490009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5876800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14441"/>
            <a:ext cx="606370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5995"/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Ma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5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25839" y="4353271"/>
            <a:ext cx="1600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65872" y="4353271"/>
            <a:ext cx="1600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14525" y="1251583"/>
          <a:ext cx="3495675" cy="2336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9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421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1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1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1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5340" y="4246245"/>
          <a:ext cx="7735820" cy="79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9136"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1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5839" y="4353271"/>
            <a:ext cx="1600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65872" y="4353271"/>
            <a:ext cx="16002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7381" y="1251584"/>
          <a:ext cx="3045620" cy="2063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1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577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30797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30797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30797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30797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30797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7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797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78197" y="4236562"/>
          <a:ext cx="7968760" cy="9069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8438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45346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8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5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4215">
                      <a:solidFill>
                        <a:srgbClr val="FF0000"/>
                      </a:solidFill>
                      <a:prstDash val="solid"/>
                    </a:lnT>
                    <a:lnB w="40131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5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4215">
                      <a:solidFill>
                        <a:srgbClr val="FF0000"/>
                      </a:solidFill>
                      <a:prstDash val="solid"/>
                    </a:lnT>
                    <a:lnB w="40131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5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4215">
                      <a:solidFill>
                        <a:srgbClr val="FF0000"/>
                      </a:solidFill>
                      <a:prstDash val="solid"/>
                    </a:lnT>
                    <a:lnB w="40131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8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5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4215">
                      <a:solidFill>
                        <a:srgbClr val="FF0000"/>
                      </a:solidFill>
                      <a:prstDash val="solid"/>
                    </a:lnT>
                    <a:lnB w="40131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8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5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5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34215">
                      <a:solidFill>
                        <a:srgbClr val="FF0000"/>
                      </a:solidFill>
                      <a:prstDash val="solid"/>
                    </a:lnT>
                    <a:lnB w="40131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46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1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14441"/>
            <a:ext cx="606370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5995"/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Ma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5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5839" y="4353271"/>
            <a:ext cx="1600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1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65872" y="4353271"/>
            <a:ext cx="1600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1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7381" y="1251584"/>
          <a:ext cx="2588420" cy="1834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6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7371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2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886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62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5340" y="4239101"/>
          <a:ext cx="7735820" cy="79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1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14441"/>
            <a:ext cx="606370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5995"/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Ma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5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5839" y="4353271"/>
            <a:ext cx="1600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1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65872" y="4353271"/>
            <a:ext cx="160020" cy="1661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08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7381" y="1251584"/>
          <a:ext cx="2821895" cy="1910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4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3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3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67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784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679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2908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573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908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5340" y="4239101"/>
          <a:ext cx="7735820" cy="79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069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endParaRPr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1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06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14441"/>
            <a:ext cx="606370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5995"/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Ma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5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425839" y="4353271"/>
            <a:ext cx="1600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1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365872" y="4353271"/>
            <a:ext cx="16002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1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07381" y="1251585"/>
          <a:ext cx="2359820" cy="20631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37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76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819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765"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32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1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1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28575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85340" y="4239101"/>
          <a:ext cx="7735820" cy="7982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40131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28575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113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113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113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113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2400" baseline="13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sz="10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0000"/>
                      </a:solidFill>
                      <a:prstDash val="solid"/>
                    </a:lnR>
                    <a:lnT w="28575">
                      <a:solidFill>
                        <a:srgbClr val="FF0000"/>
                      </a:solidFill>
                      <a:prstDash val="solid"/>
                    </a:lnT>
                    <a:lnB w="48113">
                      <a:solidFill>
                        <a:srgbClr val="FF0000"/>
                      </a:solidFill>
                      <a:prstDash val="solid"/>
                    </a:lnB>
                    <a:solidFill>
                      <a:srgbClr val="E7E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36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12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0131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113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113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113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113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  <a:endParaRPr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48113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1600" y="114441"/>
            <a:ext cx="6063708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45995"/>
            <a:r>
              <a:rPr sz="3600" b="1" spc="-90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-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Ma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j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5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de</a:t>
            </a:r>
            <a:r>
              <a:rPr sz="36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1981199" y="114472"/>
            <a:ext cx="7021063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8055"/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3600" b="1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sz="3600" b="1" spc="32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ead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2D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99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36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7271766" y="822938"/>
            <a:ext cx="2024634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145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pPr marL="11430">
              <a:lnSpc>
                <a:spcPts val="2145"/>
              </a:lnSpc>
            </a:pP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ns</a:t>
            </a:r>
          </a:p>
          <a:p>
            <a:pPr marL="11430" marR="4445">
              <a:lnSpc>
                <a:spcPts val="1865"/>
              </a:lnSpc>
              <a:spcBef>
                <a:spcPts val="1325"/>
              </a:spcBef>
            </a:pP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Assu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4x4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ocks 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 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ead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11430" marR="17145">
              <a:lnSpc>
                <a:spcPct val="89000"/>
              </a:lnSpc>
              <a:spcBef>
                <a:spcPts val="1460"/>
              </a:spcBef>
            </a:pP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cover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l e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en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he a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35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3 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x-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and 2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y-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132883" y="3881474"/>
            <a:ext cx="816351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pc="9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glo</a:t>
            </a:r>
            <a:r>
              <a:rPr lang="en-US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bal</a:t>
            </a:r>
            <a:r>
              <a:rPr lang="en-US" u="sng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u="sng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voi</a:t>
            </a:r>
            <a:r>
              <a:rPr lang="en-US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lang="en-US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5" dirty="0" err="1">
                <a:latin typeface="Courier New" panose="02070309020205020404"/>
                <a:cs typeface="Courier New" panose="02070309020205020404"/>
              </a:rPr>
              <a:t>add_matrice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s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in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t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*a,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in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t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*b,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int *c){</a:t>
            </a:r>
          </a:p>
          <a:p>
            <a:r>
              <a:rPr lang="en-US" spc="5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	in</a:t>
            </a:r>
            <a:r>
              <a:rPr lang="en-US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lang="en-US" spc="5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column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=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blockDi</a:t>
            </a:r>
            <a:r>
              <a:rPr lang="en-US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lang="en-US" spc="5" dirty="0" err="1">
                <a:latin typeface="Courier New" panose="02070309020205020404"/>
                <a:cs typeface="Courier New" panose="02070309020205020404"/>
              </a:rPr>
              <a:t>.x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 * </a:t>
            </a:r>
            <a:r>
              <a:rPr lang="en-US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blockId</a:t>
            </a:r>
            <a:r>
              <a:rPr lang="en-US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spc="5" dirty="0" err="1">
                <a:latin typeface="Courier New" panose="02070309020205020404"/>
                <a:cs typeface="Courier New" panose="02070309020205020404"/>
              </a:rPr>
              <a:t>.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+ </a:t>
            </a:r>
            <a:r>
              <a:rPr lang="en-US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threadId</a:t>
            </a:r>
            <a:r>
              <a:rPr lang="en-US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spc="5" dirty="0" err="1">
                <a:latin typeface="Courier New" panose="02070309020205020404"/>
                <a:cs typeface="Courier New" panose="02070309020205020404"/>
              </a:rPr>
              <a:t>.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;</a:t>
            </a:r>
          </a:p>
          <a:p>
            <a:r>
              <a:rPr lang="en-US" spc="5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	in</a:t>
            </a:r>
            <a:r>
              <a:rPr lang="en-US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lang="en-US" spc="5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row   </a:t>
            </a:r>
            <a:r>
              <a:rPr lang="en-US" spc="23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=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blockDi</a:t>
            </a:r>
            <a:r>
              <a:rPr lang="en-US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lang="en-US" spc="5" dirty="0" err="1">
                <a:latin typeface="Courier New" panose="02070309020205020404"/>
                <a:cs typeface="Courier New" panose="02070309020205020404"/>
              </a:rPr>
              <a:t>.y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 * </a:t>
            </a:r>
            <a:r>
              <a:rPr lang="en-US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blockId</a:t>
            </a:r>
            <a:r>
              <a:rPr lang="en-US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spc="5" dirty="0" err="1">
                <a:latin typeface="Courier New" panose="02070309020205020404"/>
                <a:cs typeface="Courier New" panose="02070309020205020404"/>
              </a:rPr>
              <a:t>.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y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+ </a:t>
            </a:r>
            <a:r>
              <a:rPr lang="en-US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threadId</a:t>
            </a:r>
            <a:r>
              <a:rPr lang="en-US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spc="5" dirty="0" err="1">
                <a:latin typeface="Courier New" panose="02070309020205020404"/>
                <a:cs typeface="Courier New" panose="02070309020205020404"/>
              </a:rPr>
              <a:t>.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y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;</a:t>
            </a:r>
          </a:p>
          <a:p>
            <a:r>
              <a:rPr lang="en-US" spc="5" dirty="0">
                <a:solidFill>
                  <a:srgbClr val="FD8E20"/>
                </a:solidFill>
                <a:latin typeface="Courier New" panose="02070309020205020404"/>
                <a:cs typeface="Courier New" panose="02070309020205020404"/>
              </a:rPr>
              <a:t>	i</a:t>
            </a:r>
            <a:r>
              <a:rPr lang="en-US" dirty="0">
                <a:solidFill>
                  <a:srgbClr val="FD8E2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lang="en-US" spc="5" dirty="0">
                <a:solidFill>
                  <a:srgbClr val="FD8E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(row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&lt;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M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&amp;&amp;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column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N){</a:t>
            </a:r>
          </a:p>
          <a:p>
            <a:r>
              <a:rPr lang="en-US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		in</a:t>
            </a:r>
            <a:r>
              <a:rPr lang="en-US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lang="en-US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5" dirty="0" err="1">
                <a:latin typeface="Courier New" panose="02070309020205020404"/>
                <a:cs typeface="Courier New" panose="02070309020205020404"/>
              </a:rPr>
              <a:t>thread_id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=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row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*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N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+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column;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pc="5" dirty="0">
                <a:latin typeface="Courier New" panose="02070309020205020404"/>
                <a:cs typeface="Courier New" panose="02070309020205020404"/>
              </a:rPr>
              <a:t>		c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[</a:t>
            </a:r>
            <a:r>
              <a:rPr lang="en-US" spc="5" dirty="0" err="1">
                <a:latin typeface="Courier New" panose="02070309020205020404"/>
                <a:cs typeface="Courier New" panose="02070309020205020404"/>
              </a:rPr>
              <a:t>thread_i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d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]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=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a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[</a:t>
            </a:r>
            <a:r>
              <a:rPr lang="en-US" spc="5" dirty="0" err="1">
                <a:latin typeface="Courier New" panose="02070309020205020404"/>
                <a:cs typeface="Courier New" panose="02070309020205020404"/>
              </a:rPr>
              <a:t>thread_i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d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]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+</a:t>
            </a:r>
            <a:r>
              <a:rPr lang="en-US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b</a:t>
            </a:r>
            <a:r>
              <a:rPr lang="en-US" dirty="0">
                <a:latin typeface="Courier New" panose="02070309020205020404"/>
                <a:cs typeface="Courier New" panose="02070309020205020404"/>
              </a:rPr>
              <a:t>[</a:t>
            </a:r>
            <a:r>
              <a:rPr lang="en-US" spc="5" dirty="0" err="1">
                <a:latin typeface="Courier New" panose="02070309020205020404"/>
                <a:cs typeface="Courier New" panose="02070309020205020404"/>
              </a:rPr>
              <a:t>thread_i</a:t>
            </a:r>
            <a:r>
              <a:rPr lang="en-US" dirty="0" err="1">
                <a:latin typeface="Courier New" panose="02070309020205020404"/>
                <a:cs typeface="Courier New" panose="02070309020205020404"/>
              </a:rPr>
              <a:t>d</a:t>
            </a:r>
            <a:r>
              <a:rPr lang="en-US" spc="5" dirty="0">
                <a:latin typeface="Courier New" panose="02070309020205020404"/>
                <a:cs typeface="Courier New" panose="02070309020205020404"/>
              </a:rPr>
              <a:t>];</a:t>
            </a:r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r>
              <a:rPr lang="en-US" dirty="0">
                <a:latin typeface="Courier New" panose="02070309020205020404"/>
                <a:cs typeface="Courier New" panose="02070309020205020404"/>
              </a:rPr>
              <a:t>	}</a:t>
            </a:r>
          </a:p>
          <a:p>
            <a:r>
              <a:rPr lang="en-US" dirty="0">
                <a:latin typeface="Courier New" panose="02070309020205020404"/>
                <a:cs typeface="Courier New" panose="02070309020205020404"/>
              </a:rPr>
              <a:t>}</a:t>
            </a:r>
          </a:p>
          <a:p>
            <a:endParaRPr lang="en-US" dirty="0">
              <a:latin typeface="Courier New" panose="02070309020205020404"/>
              <a:cs typeface="Courier New" panose="02070309020205020404"/>
            </a:endParaRPr>
          </a:p>
          <a:p>
            <a:r>
              <a:rPr lang="en-US" spc="5" dirty="0">
                <a:latin typeface="Courier New" panose="02070309020205020404"/>
                <a:cs typeface="Courier New" panose="02070309020205020404"/>
              </a:rPr>
              <a:t> </a:t>
            </a:r>
            <a:endParaRPr lang="en-US" dirty="0"/>
          </a:p>
        </p:txBody>
      </p:sp>
      <p:sp>
        <p:nvSpPr>
          <p:cNvPr id="77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graphicFrame>
        <p:nvGraphicFramePr>
          <p:cNvPr id="78" name="object 3"/>
          <p:cNvGraphicFramePr>
            <a:graphicFrameLocks noGrp="1"/>
          </p:cNvGraphicFramePr>
          <p:nvPr/>
        </p:nvGraphicFramePr>
        <p:xfrm>
          <a:off x="2388460" y="708167"/>
          <a:ext cx="4651959" cy="3093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5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73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058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058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459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459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9" name="object 4"/>
          <p:cNvSpPr txBox="1"/>
          <p:nvPr/>
        </p:nvSpPr>
        <p:spPr>
          <a:xfrm>
            <a:off x="2388460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80" name="object 5"/>
          <p:cNvSpPr txBox="1"/>
          <p:nvPr/>
        </p:nvSpPr>
        <p:spPr>
          <a:xfrm>
            <a:off x="2775252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81" name="object 6"/>
          <p:cNvSpPr txBox="1"/>
          <p:nvPr/>
        </p:nvSpPr>
        <p:spPr>
          <a:xfrm>
            <a:off x="3162043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82" name="object 7"/>
          <p:cNvSpPr txBox="1"/>
          <p:nvPr/>
        </p:nvSpPr>
        <p:spPr>
          <a:xfrm>
            <a:off x="3548834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83" name="object 8"/>
          <p:cNvSpPr txBox="1"/>
          <p:nvPr/>
        </p:nvSpPr>
        <p:spPr>
          <a:xfrm>
            <a:off x="3939235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85" name="object 9"/>
          <p:cNvSpPr txBox="1"/>
          <p:nvPr/>
        </p:nvSpPr>
        <p:spPr>
          <a:xfrm>
            <a:off x="4326027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86" name="object 10"/>
          <p:cNvSpPr txBox="1"/>
          <p:nvPr/>
        </p:nvSpPr>
        <p:spPr>
          <a:xfrm>
            <a:off x="4712818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87" name="object 11"/>
          <p:cNvSpPr txBox="1"/>
          <p:nvPr/>
        </p:nvSpPr>
        <p:spPr>
          <a:xfrm>
            <a:off x="5099609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88" name="object 12"/>
          <p:cNvSpPr txBox="1"/>
          <p:nvPr/>
        </p:nvSpPr>
        <p:spPr>
          <a:xfrm>
            <a:off x="5486400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89" name="object 13"/>
          <p:cNvSpPr txBox="1"/>
          <p:nvPr/>
        </p:nvSpPr>
        <p:spPr>
          <a:xfrm>
            <a:off x="5873191" y="75438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90" name="object 14"/>
          <p:cNvSpPr txBox="1"/>
          <p:nvPr/>
        </p:nvSpPr>
        <p:spPr>
          <a:xfrm>
            <a:off x="2388460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1" name="object 15"/>
          <p:cNvSpPr txBox="1"/>
          <p:nvPr/>
        </p:nvSpPr>
        <p:spPr>
          <a:xfrm>
            <a:off x="2775252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2" name="object 16"/>
          <p:cNvSpPr txBox="1"/>
          <p:nvPr/>
        </p:nvSpPr>
        <p:spPr>
          <a:xfrm>
            <a:off x="3162043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93" name="object 17"/>
          <p:cNvSpPr txBox="1"/>
          <p:nvPr/>
        </p:nvSpPr>
        <p:spPr>
          <a:xfrm>
            <a:off x="3548834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94" name="object 18"/>
          <p:cNvSpPr txBox="1"/>
          <p:nvPr/>
        </p:nvSpPr>
        <p:spPr>
          <a:xfrm>
            <a:off x="3939235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95" name="object 19"/>
          <p:cNvSpPr txBox="1"/>
          <p:nvPr/>
        </p:nvSpPr>
        <p:spPr>
          <a:xfrm>
            <a:off x="4326027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96" name="object 20"/>
          <p:cNvSpPr txBox="1"/>
          <p:nvPr/>
        </p:nvSpPr>
        <p:spPr>
          <a:xfrm>
            <a:off x="4712818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97" name="object 21"/>
          <p:cNvSpPr txBox="1"/>
          <p:nvPr/>
        </p:nvSpPr>
        <p:spPr>
          <a:xfrm>
            <a:off x="5099609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98" name="object 22"/>
          <p:cNvSpPr txBox="1"/>
          <p:nvPr/>
        </p:nvSpPr>
        <p:spPr>
          <a:xfrm>
            <a:off x="5486400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99" name="object 23"/>
          <p:cNvSpPr txBox="1"/>
          <p:nvPr/>
        </p:nvSpPr>
        <p:spPr>
          <a:xfrm>
            <a:off x="5873191" y="1141170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00" name="object 24"/>
          <p:cNvSpPr txBox="1"/>
          <p:nvPr/>
        </p:nvSpPr>
        <p:spPr>
          <a:xfrm>
            <a:off x="2388460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01" name="object 25"/>
          <p:cNvSpPr txBox="1"/>
          <p:nvPr/>
        </p:nvSpPr>
        <p:spPr>
          <a:xfrm>
            <a:off x="2775252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2" name="object 26"/>
          <p:cNvSpPr txBox="1"/>
          <p:nvPr/>
        </p:nvSpPr>
        <p:spPr>
          <a:xfrm>
            <a:off x="3162043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03" name="object 27"/>
          <p:cNvSpPr txBox="1"/>
          <p:nvPr/>
        </p:nvSpPr>
        <p:spPr>
          <a:xfrm>
            <a:off x="3548834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4" name="object 28"/>
          <p:cNvSpPr txBox="1"/>
          <p:nvPr/>
        </p:nvSpPr>
        <p:spPr>
          <a:xfrm>
            <a:off x="3939235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05" name="object 29"/>
          <p:cNvSpPr txBox="1"/>
          <p:nvPr/>
        </p:nvSpPr>
        <p:spPr>
          <a:xfrm>
            <a:off x="4326027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06" name="object 30"/>
          <p:cNvSpPr txBox="1"/>
          <p:nvPr/>
        </p:nvSpPr>
        <p:spPr>
          <a:xfrm>
            <a:off x="4712818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07" name="object 31"/>
          <p:cNvSpPr txBox="1"/>
          <p:nvPr/>
        </p:nvSpPr>
        <p:spPr>
          <a:xfrm>
            <a:off x="5099609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08" name="object 32"/>
          <p:cNvSpPr txBox="1"/>
          <p:nvPr/>
        </p:nvSpPr>
        <p:spPr>
          <a:xfrm>
            <a:off x="5486400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09" name="object 33"/>
          <p:cNvSpPr txBox="1"/>
          <p:nvPr/>
        </p:nvSpPr>
        <p:spPr>
          <a:xfrm>
            <a:off x="5873191" y="1527962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10" name="object 34"/>
          <p:cNvSpPr txBox="1"/>
          <p:nvPr/>
        </p:nvSpPr>
        <p:spPr>
          <a:xfrm>
            <a:off x="2388460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11" name="object 35"/>
          <p:cNvSpPr txBox="1"/>
          <p:nvPr/>
        </p:nvSpPr>
        <p:spPr>
          <a:xfrm>
            <a:off x="2775252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2" name="object 36"/>
          <p:cNvSpPr txBox="1"/>
          <p:nvPr/>
        </p:nvSpPr>
        <p:spPr>
          <a:xfrm>
            <a:off x="3162043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13" name="object 37"/>
          <p:cNvSpPr txBox="1"/>
          <p:nvPr/>
        </p:nvSpPr>
        <p:spPr>
          <a:xfrm>
            <a:off x="3548834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4" name="object 38"/>
          <p:cNvSpPr txBox="1"/>
          <p:nvPr/>
        </p:nvSpPr>
        <p:spPr>
          <a:xfrm>
            <a:off x="3939235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15" name="object 39"/>
          <p:cNvSpPr txBox="1"/>
          <p:nvPr/>
        </p:nvSpPr>
        <p:spPr>
          <a:xfrm>
            <a:off x="4326027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16" name="object 40"/>
          <p:cNvSpPr txBox="1"/>
          <p:nvPr/>
        </p:nvSpPr>
        <p:spPr>
          <a:xfrm>
            <a:off x="4712818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17" name="object 41"/>
          <p:cNvSpPr txBox="1"/>
          <p:nvPr/>
        </p:nvSpPr>
        <p:spPr>
          <a:xfrm>
            <a:off x="5099609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18" name="object 42"/>
          <p:cNvSpPr txBox="1"/>
          <p:nvPr/>
        </p:nvSpPr>
        <p:spPr>
          <a:xfrm>
            <a:off x="5486400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19" name="object 43"/>
          <p:cNvSpPr txBox="1"/>
          <p:nvPr/>
        </p:nvSpPr>
        <p:spPr>
          <a:xfrm>
            <a:off x="5873191" y="1914754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20" name="object 44"/>
          <p:cNvSpPr txBox="1"/>
          <p:nvPr/>
        </p:nvSpPr>
        <p:spPr>
          <a:xfrm>
            <a:off x="2388460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21" name="object 45"/>
          <p:cNvSpPr txBox="1"/>
          <p:nvPr/>
        </p:nvSpPr>
        <p:spPr>
          <a:xfrm>
            <a:off x="2775252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2" name="object 46"/>
          <p:cNvSpPr txBox="1"/>
          <p:nvPr/>
        </p:nvSpPr>
        <p:spPr>
          <a:xfrm>
            <a:off x="3162043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3" name="object 47"/>
          <p:cNvSpPr txBox="1"/>
          <p:nvPr/>
        </p:nvSpPr>
        <p:spPr>
          <a:xfrm>
            <a:off x="3548834" y="230154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4" name="object 48"/>
          <p:cNvSpPr txBox="1"/>
          <p:nvPr/>
        </p:nvSpPr>
        <p:spPr>
          <a:xfrm>
            <a:off x="3937430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5" name="object 49"/>
          <p:cNvSpPr txBox="1"/>
          <p:nvPr/>
        </p:nvSpPr>
        <p:spPr>
          <a:xfrm>
            <a:off x="4324221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6" name="object 50"/>
          <p:cNvSpPr txBox="1"/>
          <p:nvPr/>
        </p:nvSpPr>
        <p:spPr>
          <a:xfrm>
            <a:off x="4711012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7" name="object 51"/>
          <p:cNvSpPr txBox="1"/>
          <p:nvPr/>
        </p:nvSpPr>
        <p:spPr>
          <a:xfrm>
            <a:off x="5097804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8" name="object 52"/>
          <p:cNvSpPr txBox="1"/>
          <p:nvPr/>
        </p:nvSpPr>
        <p:spPr>
          <a:xfrm>
            <a:off x="5490009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29" name="object 53"/>
          <p:cNvSpPr txBox="1"/>
          <p:nvPr/>
        </p:nvSpPr>
        <p:spPr>
          <a:xfrm>
            <a:off x="5876800" y="2299379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30" name="object 54"/>
          <p:cNvSpPr txBox="1"/>
          <p:nvPr/>
        </p:nvSpPr>
        <p:spPr>
          <a:xfrm>
            <a:off x="2388460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31" name="object 55"/>
          <p:cNvSpPr txBox="1"/>
          <p:nvPr/>
        </p:nvSpPr>
        <p:spPr>
          <a:xfrm>
            <a:off x="2775252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2" name="object 56"/>
          <p:cNvSpPr txBox="1"/>
          <p:nvPr/>
        </p:nvSpPr>
        <p:spPr>
          <a:xfrm>
            <a:off x="3162043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3" name="object 57"/>
          <p:cNvSpPr txBox="1"/>
          <p:nvPr/>
        </p:nvSpPr>
        <p:spPr>
          <a:xfrm>
            <a:off x="3548834" y="2688335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34" name="object 58"/>
          <p:cNvSpPr txBox="1"/>
          <p:nvPr/>
        </p:nvSpPr>
        <p:spPr>
          <a:xfrm>
            <a:off x="3937430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5" name="object 59"/>
          <p:cNvSpPr txBox="1"/>
          <p:nvPr/>
        </p:nvSpPr>
        <p:spPr>
          <a:xfrm>
            <a:off x="4324221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36" name="object 60"/>
          <p:cNvSpPr txBox="1"/>
          <p:nvPr/>
        </p:nvSpPr>
        <p:spPr>
          <a:xfrm>
            <a:off x="4711012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37" name="object 61"/>
          <p:cNvSpPr txBox="1"/>
          <p:nvPr/>
        </p:nvSpPr>
        <p:spPr>
          <a:xfrm>
            <a:off x="5097804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38" name="object 62"/>
          <p:cNvSpPr txBox="1"/>
          <p:nvPr/>
        </p:nvSpPr>
        <p:spPr>
          <a:xfrm>
            <a:off x="5490009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39" name="object 63"/>
          <p:cNvSpPr txBox="1"/>
          <p:nvPr/>
        </p:nvSpPr>
        <p:spPr>
          <a:xfrm>
            <a:off x="5876800" y="2686171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40" name="object 64"/>
          <p:cNvSpPr txBox="1"/>
          <p:nvPr/>
        </p:nvSpPr>
        <p:spPr>
          <a:xfrm>
            <a:off x="2388460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41" name="object 65"/>
          <p:cNvSpPr txBox="1"/>
          <p:nvPr/>
        </p:nvSpPr>
        <p:spPr>
          <a:xfrm>
            <a:off x="2775252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42" name="object 66"/>
          <p:cNvSpPr txBox="1"/>
          <p:nvPr/>
        </p:nvSpPr>
        <p:spPr>
          <a:xfrm>
            <a:off x="3162043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43" name="object 67"/>
          <p:cNvSpPr txBox="1"/>
          <p:nvPr/>
        </p:nvSpPr>
        <p:spPr>
          <a:xfrm>
            <a:off x="3548834" y="307512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44" name="object 68"/>
          <p:cNvSpPr txBox="1"/>
          <p:nvPr/>
        </p:nvSpPr>
        <p:spPr>
          <a:xfrm>
            <a:off x="3937430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45" name="object 69"/>
          <p:cNvSpPr txBox="1"/>
          <p:nvPr/>
        </p:nvSpPr>
        <p:spPr>
          <a:xfrm>
            <a:off x="4324221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46" name="object 70"/>
          <p:cNvSpPr txBox="1"/>
          <p:nvPr/>
        </p:nvSpPr>
        <p:spPr>
          <a:xfrm>
            <a:off x="4711012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47" name="object 71"/>
          <p:cNvSpPr txBox="1"/>
          <p:nvPr/>
        </p:nvSpPr>
        <p:spPr>
          <a:xfrm>
            <a:off x="5097804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48" name="object 72"/>
          <p:cNvSpPr txBox="1"/>
          <p:nvPr/>
        </p:nvSpPr>
        <p:spPr>
          <a:xfrm>
            <a:off x="5490009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49" name="object 73"/>
          <p:cNvSpPr txBox="1"/>
          <p:nvPr/>
        </p:nvSpPr>
        <p:spPr>
          <a:xfrm>
            <a:off x="5876800" y="307296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object 298"/>
          <p:cNvSpPr txBox="1"/>
          <p:nvPr/>
        </p:nvSpPr>
        <p:spPr>
          <a:xfrm>
            <a:off x="7239000" y="723900"/>
            <a:ext cx="2794000" cy="2370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145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  <a:p>
            <a:pPr marL="11430">
              <a:lnSpc>
                <a:spcPts val="2145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ns</a:t>
            </a:r>
          </a:p>
          <a:p>
            <a:pPr marL="11430" marR="4445">
              <a:lnSpc>
                <a:spcPts val="1865"/>
              </a:lnSpc>
              <a:spcBef>
                <a:spcPts val="1325"/>
              </a:spcBef>
            </a:pP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Assu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4x4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ocks 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11430" marR="17145">
              <a:lnSpc>
                <a:spcPct val="89000"/>
              </a:lnSpc>
              <a:spcBef>
                <a:spcPts val="1460"/>
              </a:spcBef>
            </a:pP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cover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 e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spc="-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8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he a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rr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pc="-135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-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3 b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ocks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and 2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ocks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y-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pc="-9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9" name="object 309"/>
          <p:cNvSpPr txBox="1"/>
          <p:nvPr/>
        </p:nvSpPr>
        <p:spPr>
          <a:xfrm>
            <a:off x="7696200" y="4457700"/>
            <a:ext cx="716661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1915"/>
              </a:lnSpc>
            </a:pPr>
            <a:r>
              <a:rPr sz="162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</a:t>
            </a:r>
            <a:r>
              <a:rPr sz="1620" spc="-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2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1620" spc="-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20" spc="-122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20" spc="-5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62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62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">
              <a:lnSpc>
                <a:spcPts val="1915"/>
              </a:lnSpc>
            </a:pPr>
            <a:r>
              <a:rPr sz="162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</a:t>
            </a:r>
            <a:r>
              <a:rPr sz="162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2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1620" spc="-5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7)</a:t>
            </a:r>
            <a:endParaRPr sz="16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0" name="object 310"/>
          <p:cNvSpPr txBox="1"/>
          <p:nvPr/>
        </p:nvSpPr>
        <p:spPr>
          <a:xfrm>
            <a:off x="7696200" y="5142411"/>
            <a:ext cx="731520" cy="2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620" dirty="0">
                <a:latin typeface="Calibri" panose="020F0502020204030204" pitchFamily="34" charset="0"/>
                <a:cs typeface="Calibri" panose="020F0502020204030204" pitchFamily="34" charset="0"/>
              </a:rPr>
              <a:t>(0</a:t>
            </a:r>
            <a:r>
              <a:rPr sz="162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2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sz="1620" spc="-5" dirty="0">
                <a:latin typeface="Calibri" panose="020F0502020204030204" pitchFamily="34" charset="0"/>
                <a:cs typeface="Calibri" panose="020F0502020204030204" pitchFamily="34" charset="0"/>
              </a:rPr>
              <a:t> 69)</a:t>
            </a:r>
            <a:endParaRPr sz="162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75907" y="4145600"/>
            <a:ext cx="8709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spc="9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_</a:t>
            </a:r>
            <a:r>
              <a:rPr lang="en-US" sz="1600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glo</a:t>
            </a:r>
            <a:r>
              <a:rPr lang="en-US" sz="1600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bal</a:t>
            </a:r>
            <a:r>
              <a:rPr lang="en-US" sz="1600" u="sng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u="sng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voi</a:t>
            </a:r>
            <a:r>
              <a:rPr lang="en-US" sz="1600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d</a:t>
            </a:r>
            <a:r>
              <a:rPr lang="en-US" sz="1600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spc="5" dirty="0" err="1">
                <a:latin typeface="Courier New" panose="02070309020205020404"/>
                <a:cs typeface="Courier New" panose="02070309020205020404"/>
              </a:rPr>
              <a:t>add_matrice</a:t>
            </a:r>
            <a:r>
              <a:rPr lang="en-US" sz="1600" dirty="0" err="1">
                <a:latin typeface="Courier New" panose="02070309020205020404"/>
                <a:cs typeface="Courier New" panose="02070309020205020404"/>
              </a:rPr>
              <a:t>s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int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*a,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in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t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*b,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int *c){</a:t>
            </a:r>
          </a:p>
          <a:p>
            <a:r>
              <a:rPr lang="en-US" sz="1600" spc="5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	in</a:t>
            </a:r>
            <a:r>
              <a:rPr lang="en-US" sz="1600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lang="en-US" sz="1600" spc="5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column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blockDi</a:t>
            </a:r>
            <a:r>
              <a:rPr lang="en-US" sz="1600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lang="en-US" sz="1600" spc="5" dirty="0" err="1">
                <a:latin typeface="Courier New" panose="02070309020205020404"/>
                <a:cs typeface="Courier New" panose="02070309020205020404"/>
              </a:rPr>
              <a:t>.x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 * </a:t>
            </a:r>
            <a:r>
              <a:rPr lang="en-US" sz="1600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blockId</a:t>
            </a:r>
            <a:r>
              <a:rPr lang="en-US" sz="1600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sz="1600" spc="5" dirty="0" err="1">
                <a:latin typeface="Courier New" panose="02070309020205020404"/>
                <a:cs typeface="Courier New" panose="02070309020205020404"/>
              </a:rPr>
              <a:t>.</a:t>
            </a:r>
            <a:r>
              <a:rPr lang="en-US" sz="1600" dirty="0" err="1"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+ </a:t>
            </a:r>
            <a:r>
              <a:rPr lang="en-US" sz="1600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threadId</a:t>
            </a:r>
            <a:r>
              <a:rPr lang="en-US" sz="1600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sz="1600" spc="5" dirty="0" err="1">
                <a:latin typeface="Courier New" panose="02070309020205020404"/>
                <a:cs typeface="Courier New" panose="02070309020205020404"/>
              </a:rPr>
              <a:t>.</a:t>
            </a:r>
            <a:r>
              <a:rPr lang="en-US" sz="1600" dirty="0" err="1"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;</a:t>
            </a:r>
          </a:p>
          <a:p>
            <a:r>
              <a:rPr lang="en-US" sz="1600" spc="5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	in</a:t>
            </a:r>
            <a:r>
              <a:rPr lang="en-US" sz="1600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lang="en-US" sz="1600" spc="5" dirty="0">
                <a:solidFill>
                  <a:srgbClr val="0FEB1B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row =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blockDi</a:t>
            </a:r>
            <a:r>
              <a:rPr lang="en-US" sz="1600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m</a:t>
            </a:r>
            <a:r>
              <a:rPr lang="en-US" sz="1600" spc="5" dirty="0" err="1">
                <a:latin typeface="Courier New" panose="02070309020205020404"/>
                <a:cs typeface="Courier New" panose="02070309020205020404"/>
              </a:rPr>
              <a:t>.y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 * </a:t>
            </a:r>
            <a:r>
              <a:rPr lang="en-US" sz="1600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blockId</a:t>
            </a:r>
            <a:r>
              <a:rPr lang="en-US" sz="1600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sz="1600" spc="5" dirty="0" err="1">
                <a:latin typeface="Courier New" panose="02070309020205020404"/>
                <a:cs typeface="Courier New" panose="02070309020205020404"/>
              </a:rPr>
              <a:t>.</a:t>
            </a:r>
            <a:r>
              <a:rPr lang="en-US" sz="1600" dirty="0" err="1">
                <a:latin typeface="Courier New" panose="02070309020205020404"/>
                <a:cs typeface="Courier New" panose="02070309020205020404"/>
              </a:rPr>
              <a:t>y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+ </a:t>
            </a:r>
            <a:r>
              <a:rPr lang="en-US" sz="1600" spc="5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threadId</a:t>
            </a:r>
            <a:r>
              <a:rPr lang="en-US" sz="1600" dirty="0" err="1">
                <a:solidFill>
                  <a:srgbClr val="3CB2FF"/>
                </a:solidFill>
                <a:latin typeface="Courier New" panose="02070309020205020404"/>
                <a:cs typeface="Courier New" panose="02070309020205020404"/>
              </a:rPr>
              <a:t>x</a:t>
            </a:r>
            <a:r>
              <a:rPr lang="en-US" sz="1600" spc="5" dirty="0" err="1">
                <a:latin typeface="Courier New" panose="02070309020205020404"/>
                <a:cs typeface="Courier New" panose="02070309020205020404"/>
              </a:rPr>
              <a:t>.</a:t>
            </a:r>
            <a:r>
              <a:rPr lang="en-US" sz="1600" dirty="0" err="1">
                <a:latin typeface="Courier New" panose="02070309020205020404"/>
                <a:cs typeface="Courier New" panose="02070309020205020404"/>
              </a:rPr>
              <a:t>y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;</a:t>
            </a:r>
          </a:p>
          <a:p>
            <a:pPr marL="11430">
              <a:tabLst>
                <a:tab pos="177165" algn="l"/>
              </a:tabLst>
            </a:pPr>
            <a:r>
              <a:rPr lang="en-US" sz="1600" spc="5" dirty="0">
                <a:solidFill>
                  <a:srgbClr val="FD8E20"/>
                </a:solidFill>
                <a:latin typeface="Courier New" panose="02070309020205020404"/>
                <a:cs typeface="Courier New" panose="02070309020205020404"/>
              </a:rPr>
              <a:t>		i</a:t>
            </a:r>
            <a:r>
              <a:rPr lang="en-US" sz="1600" dirty="0">
                <a:solidFill>
                  <a:srgbClr val="FD8E20"/>
                </a:solidFill>
                <a:latin typeface="Courier New" panose="02070309020205020404"/>
                <a:cs typeface="Courier New" panose="02070309020205020404"/>
              </a:rPr>
              <a:t>f</a:t>
            </a:r>
            <a:r>
              <a:rPr lang="en-US" sz="1600" spc="5" dirty="0">
                <a:solidFill>
                  <a:srgbClr val="FD8E2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(row &lt;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M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&amp;&amp;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column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&lt; 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N){</a:t>
            </a:r>
          </a:p>
          <a:p>
            <a:pPr marL="11430">
              <a:tabLst>
                <a:tab pos="177165" algn="l"/>
              </a:tabLst>
            </a:pPr>
            <a:r>
              <a:rPr lang="en-US" sz="1600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			in</a:t>
            </a:r>
            <a:r>
              <a:rPr lang="en-US" sz="1600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t</a:t>
            </a:r>
            <a:r>
              <a:rPr lang="en-US" sz="1600" spc="5" dirty="0">
                <a:solidFill>
                  <a:srgbClr val="00E6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spc="5" dirty="0" err="1">
                <a:latin typeface="Courier New" panose="02070309020205020404"/>
                <a:cs typeface="Courier New" panose="02070309020205020404"/>
              </a:rPr>
              <a:t>thread_id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row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*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N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column;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  <a:p>
            <a:pPr marL="468630" lvl="1">
              <a:tabLst>
                <a:tab pos="177165" algn="l"/>
              </a:tabLst>
            </a:pP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		c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lang="en-US" sz="1600" spc="5" dirty="0" err="1">
                <a:latin typeface="Courier New" panose="02070309020205020404"/>
                <a:cs typeface="Courier New" panose="02070309020205020404"/>
              </a:rPr>
              <a:t>thread_i</a:t>
            </a:r>
            <a:r>
              <a:rPr lang="en-US" sz="1600" dirty="0" err="1">
                <a:latin typeface="Courier New" panose="02070309020205020404"/>
                <a:cs typeface="Courier New" panose="02070309020205020404"/>
              </a:rPr>
              <a:t>d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]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=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a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lang="en-US" sz="1600" spc="5" dirty="0" err="1">
                <a:latin typeface="Courier New" panose="02070309020205020404"/>
                <a:cs typeface="Courier New" panose="02070309020205020404"/>
              </a:rPr>
              <a:t>thread_i</a:t>
            </a:r>
            <a:r>
              <a:rPr lang="en-US" sz="1600" dirty="0" err="1">
                <a:latin typeface="Courier New" panose="02070309020205020404"/>
                <a:cs typeface="Courier New" panose="02070309020205020404"/>
              </a:rPr>
              <a:t>d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]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+</a:t>
            </a:r>
            <a:r>
              <a:rPr lang="en-US" sz="1600" spc="9" dirty="0">
                <a:latin typeface="Courier New" panose="02070309020205020404"/>
                <a:cs typeface="Courier New" panose="02070309020205020404"/>
              </a:rPr>
              <a:t> 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b</a:t>
            </a:r>
            <a:r>
              <a:rPr lang="en-US" sz="1600" dirty="0">
                <a:latin typeface="Courier New" panose="02070309020205020404"/>
                <a:cs typeface="Courier New" panose="02070309020205020404"/>
              </a:rPr>
              <a:t>[</a:t>
            </a:r>
            <a:r>
              <a:rPr lang="en-US" sz="1600" spc="5" dirty="0" err="1">
                <a:latin typeface="Courier New" panose="02070309020205020404"/>
                <a:cs typeface="Courier New" panose="02070309020205020404"/>
              </a:rPr>
              <a:t>thread_i</a:t>
            </a:r>
            <a:r>
              <a:rPr lang="en-US" sz="1600" dirty="0" err="1">
                <a:latin typeface="Courier New" panose="02070309020205020404"/>
                <a:cs typeface="Courier New" panose="02070309020205020404"/>
              </a:rPr>
              <a:t>d</a:t>
            </a: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];</a:t>
            </a:r>
          </a:p>
          <a:p>
            <a:pPr marL="468630" lvl="1">
              <a:tabLst>
                <a:tab pos="177165" algn="l"/>
              </a:tabLst>
            </a:pP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	}</a:t>
            </a:r>
          </a:p>
          <a:p>
            <a:pPr marL="468630" lvl="1">
              <a:tabLst>
                <a:tab pos="177165" algn="l"/>
              </a:tabLst>
            </a:pPr>
            <a:r>
              <a:rPr lang="en-US" sz="1600" spc="5" dirty="0">
                <a:latin typeface="Courier New" panose="02070309020205020404"/>
                <a:cs typeface="Courier New" panose="02070309020205020404"/>
              </a:rPr>
              <a:t>}</a:t>
            </a:r>
            <a:endParaRPr lang="en-US" sz="1600" dirty="0">
              <a:latin typeface="Courier New" panose="02070309020205020404"/>
              <a:cs typeface="Courier New" panose="02070309020205020404"/>
            </a:endParaRPr>
          </a:p>
          <a:p>
            <a:endParaRPr lang="en-US" sz="16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340" name="文本框 339"/>
          <p:cNvSpPr txBox="1"/>
          <p:nvPr/>
        </p:nvSpPr>
        <p:spPr>
          <a:xfrm>
            <a:off x="7162733" y="3162541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Ex: What element of the array does the highlighted thread correspond to?</a:t>
            </a:r>
          </a:p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thread_id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row * N + column</a:t>
            </a:r>
          </a:p>
        </p:txBody>
      </p:sp>
      <p:sp>
        <p:nvSpPr>
          <p:cNvPr id="635" name="object 299"/>
          <p:cNvSpPr txBox="1"/>
          <p:nvPr/>
        </p:nvSpPr>
        <p:spPr>
          <a:xfrm>
            <a:off x="1758315" y="3848192"/>
            <a:ext cx="765515" cy="450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7</a:t>
            </a:r>
            <a:endParaRPr sz="1260" dirty="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25"/>
              </a:spcBef>
            </a:pPr>
            <a:endParaRPr sz="112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36" name="object 311"/>
          <p:cNvSpPr txBox="1"/>
          <p:nvPr/>
        </p:nvSpPr>
        <p:spPr>
          <a:xfrm>
            <a:off x="2523830" y="713666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0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37" name="object 312"/>
          <p:cNvSpPr txBox="1"/>
          <p:nvPr/>
        </p:nvSpPr>
        <p:spPr>
          <a:xfrm>
            <a:off x="2921480" y="710339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1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38" name="object 313"/>
          <p:cNvSpPr txBox="1"/>
          <p:nvPr/>
        </p:nvSpPr>
        <p:spPr>
          <a:xfrm>
            <a:off x="3313323" y="710275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2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39" name="object 314"/>
          <p:cNvSpPr txBox="1"/>
          <p:nvPr/>
        </p:nvSpPr>
        <p:spPr>
          <a:xfrm>
            <a:off x="3690607" y="715506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3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40" name="object 315"/>
          <p:cNvSpPr txBox="1"/>
          <p:nvPr/>
        </p:nvSpPr>
        <p:spPr>
          <a:xfrm>
            <a:off x="4088257" y="710339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4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41" name="object 316"/>
          <p:cNvSpPr txBox="1"/>
          <p:nvPr/>
        </p:nvSpPr>
        <p:spPr>
          <a:xfrm>
            <a:off x="4485907" y="707012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5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42" name="object 317"/>
          <p:cNvSpPr txBox="1"/>
          <p:nvPr/>
        </p:nvSpPr>
        <p:spPr>
          <a:xfrm>
            <a:off x="4877751" y="706948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6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43" name="object 318"/>
          <p:cNvSpPr txBox="1"/>
          <p:nvPr/>
        </p:nvSpPr>
        <p:spPr>
          <a:xfrm>
            <a:off x="5255036" y="712179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7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44" name="object 319"/>
          <p:cNvSpPr txBox="1"/>
          <p:nvPr/>
        </p:nvSpPr>
        <p:spPr>
          <a:xfrm>
            <a:off x="5635424" y="706948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8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5" name="object 320"/>
          <p:cNvSpPr txBox="1"/>
          <p:nvPr/>
        </p:nvSpPr>
        <p:spPr>
          <a:xfrm>
            <a:off x="6033074" y="703557"/>
            <a:ext cx="607177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tabLst>
                <a:tab pos="358775" algn="l"/>
              </a:tabLst>
            </a:pPr>
            <a:r>
              <a:rPr sz="1600"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9	</a:t>
            </a:r>
            <a:r>
              <a:rPr sz="1600" spc="-5"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10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6" name="object 321"/>
          <p:cNvSpPr txBox="1"/>
          <p:nvPr/>
        </p:nvSpPr>
        <p:spPr>
          <a:xfrm>
            <a:off x="6763824" y="708787"/>
            <a:ext cx="328491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sz="1600" spc="-99" dirty="0">
                <a:solidFill>
                  <a:srgbClr val="0070C0"/>
                </a:solidFill>
                <a:latin typeface="Arial" panose="020B0604020202020204"/>
                <a:cs typeface="Arial" panose="020B0604020202020204"/>
              </a:rPr>
              <a:t>11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7" name="object 322"/>
          <p:cNvSpPr txBox="1"/>
          <p:nvPr/>
        </p:nvSpPr>
        <p:spPr>
          <a:xfrm>
            <a:off x="2214551" y="1068705"/>
            <a:ext cx="17283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0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8" name="object 323"/>
          <p:cNvSpPr txBox="1"/>
          <p:nvPr/>
        </p:nvSpPr>
        <p:spPr>
          <a:xfrm>
            <a:off x="2211192" y="1461602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1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9" name="object 324"/>
          <p:cNvSpPr txBox="1"/>
          <p:nvPr/>
        </p:nvSpPr>
        <p:spPr>
          <a:xfrm>
            <a:off x="2211192" y="1854499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2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50" name="object 325"/>
          <p:cNvSpPr txBox="1"/>
          <p:nvPr/>
        </p:nvSpPr>
        <p:spPr>
          <a:xfrm>
            <a:off x="2211192" y="2247396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3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51" name="object 326"/>
          <p:cNvSpPr txBox="1"/>
          <p:nvPr/>
        </p:nvSpPr>
        <p:spPr>
          <a:xfrm>
            <a:off x="2208127" y="2640293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4</a:t>
            </a:r>
            <a:endParaRPr>
              <a:latin typeface="Arial" panose="020B0604020202020204"/>
              <a:cs typeface="Arial" panose="020B0604020202020204"/>
            </a:endParaRPr>
          </a:p>
        </p:txBody>
      </p:sp>
      <p:sp>
        <p:nvSpPr>
          <p:cNvPr id="652" name="object 327"/>
          <p:cNvSpPr txBox="1"/>
          <p:nvPr/>
        </p:nvSpPr>
        <p:spPr>
          <a:xfrm>
            <a:off x="2208127" y="3033190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5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3" name="object 328"/>
          <p:cNvSpPr txBox="1"/>
          <p:nvPr/>
        </p:nvSpPr>
        <p:spPr>
          <a:xfrm>
            <a:off x="2202525" y="3426087"/>
            <a:ext cx="112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/>
            <a:r>
              <a:rPr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6</a:t>
            </a:r>
            <a:endParaRPr dirty="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726" name="object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94175" y="1052972"/>
          <a:ext cx="4651959" cy="30932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72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2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18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67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59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9804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9804">
                      <a:solidFill>
                        <a:srgbClr val="000000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31867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1867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873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098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791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5793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9862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9862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1591">
                      <a:solidFill>
                        <a:srgbClr val="E7EBF3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1591">
                      <a:solidFill>
                        <a:srgbClr val="E7EBF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709"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058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058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459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3459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tc>
                  <a:txBody>
                    <a:bodyPr/>
                    <a:lstStyle/>
                    <a:p>
                      <a:endParaRPr sz="1600" dirty="0">
                        <a:latin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0980">
                      <a:solidFill>
                        <a:srgbClr val="000000"/>
                      </a:solidFill>
                      <a:prstDash val="solid"/>
                    </a:lnB>
                    <a:solidFill>
                      <a:srgbClr val="5190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7" name="object 4"/>
          <p:cNvSpPr txBox="1"/>
          <p:nvPr/>
        </p:nvSpPr>
        <p:spPr>
          <a:xfrm>
            <a:off x="2394175" y="109918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28" name="object 5"/>
          <p:cNvSpPr txBox="1"/>
          <p:nvPr/>
        </p:nvSpPr>
        <p:spPr>
          <a:xfrm>
            <a:off x="2780967" y="109918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29" name="object 6"/>
          <p:cNvSpPr txBox="1"/>
          <p:nvPr/>
        </p:nvSpPr>
        <p:spPr>
          <a:xfrm>
            <a:off x="3167758" y="109918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30" name="object 7"/>
          <p:cNvSpPr txBox="1"/>
          <p:nvPr/>
        </p:nvSpPr>
        <p:spPr>
          <a:xfrm>
            <a:off x="3554549" y="109918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31" name="object 8"/>
          <p:cNvSpPr txBox="1"/>
          <p:nvPr/>
        </p:nvSpPr>
        <p:spPr>
          <a:xfrm>
            <a:off x="3944950" y="109918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32" name="object 9"/>
          <p:cNvSpPr txBox="1"/>
          <p:nvPr/>
        </p:nvSpPr>
        <p:spPr>
          <a:xfrm>
            <a:off x="4331742" y="109918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33" name="object 10"/>
          <p:cNvSpPr txBox="1"/>
          <p:nvPr/>
        </p:nvSpPr>
        <p:spPr>
          <a:xfrm>
            <a:off x="4718533" y="109918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34" name="object 11"/>
          <p:cNvSpPr txBox="1"/>
          <p:nvPr/>
        </p:nvSpPr>
        <p:spPr>
          <a:xfrm>
            <a:off x="5105324" y="109918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35" name="object 12"/>
          <p:cNvSpPr txBox="1"/>
          <p:nvPr/>
        </p:nvSpPr>
        <p:spPr>
          <a:xfrm>
            <a:off x="5492115" y="109918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36" name="object 13"/>
          <p:cNvSpPr txBox="1"/>
          <p:nvPr/>
        </p:nvSpPr>
        <p:spPr>
          <a:xfrm>
            <a:off x="5878906" y="109918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37" name="object 14"/>
          <p:cNvSpPr txBox="1"/>
          <p:nvPr/>
        </p:nvSpPr>
        <p:spPr>
          <a:xfrm>
            <a:off x="2394175" y="148597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38" name="object 15"/>
          <p:cNvSpPr txBox="1"/>
          <p:nvPr/>
        </p:nvSpPr>
        <p:spPr>
          <a:xfrm>
            <a:off x="2780967" y="148597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39" name="object 16"/>
          <p:cNvSpPr txBox="1"/>
          <p:nvPr/>
        </p:nvSpPr>
        <p:spPr>
          <a:xfrm>
            <a:off x="3167758" y="148597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40" name="object 17"/>
          <p:cNvSpPr txBox="1"/>
          <p:nvPr/>
        </p:nvSpPr>
        <p:spPr>
          <a:xfrm>
            <a:off x="3554549" y="148597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41" name="object 18"/>
          <p:cNvSpPr txBox="1"/>
          <p:nvPr/>
        </p:nvSpPr>
        <p:spPr>
          <a:xfrm>
            <a:off x="3944950" y="148597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42" name="object 19"/>
          <p:cNvSpPr txBox="1"/>
          <p:nvPr/>
        </p:nvSpPr>
        <p:spPr>
          <a:xfrm>
            <a:off x="4331742" y="148597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43" name="object 20"/>
          <p:cNvSpPr txBox="1"/>
          <p:nvPr/>
        </p:nvSpPr>
        <p:spPr>
          <a:xfrm>
            <a:off x="4718533" y="148597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44" name="object 21"/>
          <p:cNvSpPr txBox="1"/>
          <p:nvPr/>
        </p:nvSpPr>
        <p:spPr>
          <a:xfrm>
            <a:off x="5105324" y="148597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45" name="object 22"/>
          <p:cNvSpPr txBox="1"/>
          <p:nvPr/>
        </p:nvSpPr>
        <p:spPr>
          <a:xfrm>
            <a:off x="5492115" y="148597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46" name="object 23"/>
          <p:cNvSpPr txBox="1"/>
          <p:nvPr/>
        </p:nvSpPr>
        <p:spPr>
          <a:xfrm>
            <a:off x="5878906" y="1485975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47" name="object 24"/>
          <p:cNvSpPr txBox="1"/>
          <p:nvPr/>
        </p:nvSpPr>
        <p:spPr>
          <a:xfrm>
            <a:off x="2394175" y="1872767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48" name="object 25"/>
          <p:cNvSpPr txBox="1"/>
          <p:nvPr/>
        </p:nvSpPr>
        <p:spPr>
          <a:xfrm>
            <a:off x="2780967" y="1872767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49" name="object 26"/>
          <p:cNvSpPr txBox="1"/>
          <p:nvPr/>
        </p:nvSpPr>
        <p:spPr>
          <a:xfrm>
            <a:off x="3167758" y="1872767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50" name="object 27"/>
          <p:cNvSpPr txBox="1"/>
          <p:nvPr/>
        </p:nvSpPr>
        <p:spPr>
          <a:xfrm>
            <a:off x="3554549" y="1872767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51" name="object 28"/>
          <p:cNvSpPr txBox="1"/>
          <p:nvPr/>
        </p:nvSpPr>
        <p:spPr>
          <a:xfrm>
            <a:off x="3944950" y="1872767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52" name="object 29"/>
          <p:cNvSpPr txBox="1"/>
          <p:nvPr/>
        </p:nvSpPr>
        <p:spPr>
          <a:xfrm>
            <a:off x="4331742" y="1872767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53" name="object 30"/>
          <p:cNvSpPr txBox="1"/>
          <p:nvPr/>
        </p:nvSpPr>
        <p:spPr>
          <a:xfrm>
            <a:off x="4718533" y="1872767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54" name="object 31"/>
          <p:cNvSpPr txBox="1"/>
          <p:nvPr/>
        </p:nvSpPr>
        <p:spPr>
          <a:xfrm>
            <a:off x="5105324" y="1872767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55" name="object 32"/>
          <p:cNvSpPr txBox="1"/>
          <p:nvPr/>
        </p:nvSpPr>
        <p:spPr>
          <a:xfrm>
            <a:off x="5492115" y="1872767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56" name="object 33"/>
          <p:cNvSpPr txBox="1"/>
          <p:nvPr/>
        </p:nvSpPr>
        <p:spPr>
          <a:xfrm>
            <a:off x="5878906" y="1872767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57" name="object 34"/>
          <p:cNvSpPr txBox="1"/>
          <p:nvPr/>
        </p:nvSpPr>
        <p:spPr>
          <a:xfrm>
            <a:off x="2394175" y="2259559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58" name="object 35"/>
          <p:cNvSpPr txBox="1"/>
          <p:nvPr/>
        </p:nvSpPr>
        <p:spPr>
          <a:xfrm>
            <a:off x="2780967" y="2259559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59" name="object 36"/>
          <p:cNvSpPr txBox="1"/>
          <p:nvPr/>
        </p:nvSpPr>
        <p:spPr>
          <a:xfrm>
            <a:off x="3167758" y="2259559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60" name="object 37"/>
          <p:cNvSpPr txBox="1"/>
          <p:nvPr/>
        </p:nvSpPr>
        <p:spPr>
          <a:xfrm>
            <a:off x="3554549" y="2259559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61" name="object 38"/>
          <p:cNvSpPr txBox="1"/>
          <p:nvPr/>
        </p:nvSpPr>
        <p:spPr>
          <a:xfrm>
            <a:off x="3944950" y="2259559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62" name="object 39"/>
          <p:cNvSpPr txBox="1"/>
          <p:nvPr/>
        </p:nvSpPr>
        <p:spPr>
          <a:xfrm>
            <a:off x="4331742" y="2259559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63" name="object 40"/>
          <p:cNvSpPr txBox="1"/>
          <p:nvPr/>
        </p:nvSpPr>
        <p:spPr>
          <a:xfrm>
            <a:off x="4718533" y="2259559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64" name="object 41"/>
          <p:cNvSpPr txBox="1"/>
          <p:nvPr/>
        </p:nvSpPr>
        <p:spPr>
          <a:xfrm>
            <a:off x="5105324" y="2259559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65" name="object 42"/>
          <p:cNvSpPr txBox="1"/>
          <p:nvPr/>
        </p:nvSpPr>
        <p:spPr>
          <a:xfrm>
            <a:off x="5492115" y="2259559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66" name="object 43"/>
          <p:cNvSpPr txBox="1"/>
          <p:nvPr/>
        </p:nvSpPr>
        <p:spPr>
          <a:xfrm>
            <a:off x="5878906" y="2259559"/>
            <a:ext cx="38690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175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67" name="object 44"/>
          <p:cNvSpPr txBox="1"/>
          <p:nvPr/>
        </p:nvSpPr>
        <p:spPr>
          <a:xfrm>
            <a:off x="2394175" y="2646350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68" name="object 45"/>
          <p:cNvSpPr txBox="1"/>
          <p:nvPr/>
        </p:nvSpPr>
        <p:spPr>
          <a:xfrm>
            <a:off x="2780967" y="2646350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69" name="object 46"/>
          <p:cNvSpPr txBox="1"/>
          <p:nvPr/>
        </p:nvSpPr>
        <p:spPr>
          <a:xfrm>
            <a:off x="3167758" y="2646350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70" name="object 47"/>
          <p:cNvSpPr txBox="1"/>
          <p:nvPr/>
        </p:nvSpPr>
        <p:spPr>
          <a:xfrm>
            <a:off x="3554549" y="2646350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71" name="object 48"/>
          <p:cNvSpPr txBox="1"/>
          <p:nvPr/>
        </p:nvSpPr>
        <p:spPr>
          <a:xfrm>
            <a:off x="3943145" y="2644184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72" name="object 49"/>
          <p:cNvSpPr txBox="1"/>
          <p:nvPr/>
        </p:nvSpPr>
        <p:spPr>
          <a:xfrm>
            <a:off x="4329936" y="2644184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73" name="object 50"/>
          <p:cNvSpPr txBox="1"/>
          <p:nvPr/>
        </p:nvSpPr>
        <p:spPr>
          <a:xfrm>
            <a:off x="4716727" y="2644184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74" name="object 51"/>
          <p:cNvSpPr txBox="1"/>
          <p:nvPr/>
        </p:nvSpPr>
        <p:spPr>
          <a:xfrm>
            <a:off x="5103519" y="2644184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75" name="object 52"/>
          <p:cNvSpPr txBox="1"/>
          <p:nvPr/>
        </p:nvSpPr>
        <p:spPr>
          <a:xfrm>
            <a:off x="5495724" y="2644184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76" name="object 53"/>
          <p:cNvSpPr txBox="1"/>
          <p:nvPr/>
        </p:nvSpPr>
        <p:spPr>
          <a:xfrm>
            <a:off x="5882515" y="2644184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77" name="object 54"/>
          <p:cNvSpPr txBox="1"/>
          <p:nvPr/>
        </p:nvSpPr>
        <p:spPr>
          <a:xfrm>
            <a:off x="2394175" y="3033140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78" name="object 55"/>
          <p:cNvSpPr txBox="1"/>
          <p:nvPr/>
        </p:nvSpPr>
        <p:spPr>
          <a:xfrm>
            <a:off x="2780967" y="3033140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79" name="object 56"/>
          <p:cNvSpPr txBox="1"/>
          <p:nvPr/>
        </p:nvSpPr>
        <p:spPr>
          <a:xfrm>
            <a:off x="3167758" y="3033140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80" name="object 57"/>
          <p:cNvSpPr txBox="1"/>
          <p:nvPr/>
        </p:nvSpPr>
        <p:spPr>
          <a:xfrm>
            <a:off x="3554549" y="3033140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81" name="object 58"/>
          <p:cNvSpPr txBox="1"/>
          <p:nvPr/>
        </p:nvSpPr>
        <p:spPr>
          <a:xfrm>
            <a:off x="3943145" y="3030976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82" name="object 59"/>
          <p:cNvSpPr txBox="1"/>
          <p:nvPr/>
        </p:nvSpPr>
        <p:spPr>
          <a:xfrm>
            <a:off x="4329936" y="3030976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83" name="object 60"/>
          <p:cNvSpPr txBox="1"/>
          <p:nvPr/>
        </p:nvSpPr>
        <p:spPr>
          <a:xfrm>
            <a:off x="4716727" y="3030976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84" name="object 61"/>
          <p:cNvSpPr txBox="1"/>
          <p:nvPr/>
        </p:nvSpPr>
        <p:spPr>
          <a:xfrm>
            <a:off x="5103519" y="3030976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85" name="object 62"/>
          <p:cNvSpPr txBox="1"/>
          <p:nvPr/>
        </p:nvSpPr>
        <p:spPr>
          <a:xfrm>
            <a:off x="5495724" y="3030976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86" name="object 63"/>
          <p:cNvSpPr txBox="1"/>
          <p:nvPr/>
        </p:nvSpPr>
        <p:spPr>
          <a:xfrm>
            <a:off x="5882515" y="3030976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87" name="object 64"/>
          <p:cNvSpPr txBox="1"/>
          <p:nvPr/>
        </p:nvSpPr>
        <p:spPr>
          <a:xfrm>
            <a:off x="2394175" y="341993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788" name="object 65"/>
          <p:cNvSpPr txBox="1"/>
          <p:nvPr/>
        </p:nvSpPr>
        <p:spPr>
          <a:xfrm>
            <a:off x="2780967" y="341993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89" name="object 66"/>
          <p:cNvSpPr txBox="1"/>
          <p:nvPr/>
        </p:nvSpPr>
        <p:spPr>
          <a:xfrm>
            <a:off x="3167758" y="341993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790" name="object 67"/>
          <p:cNvSpPr txBox="1"/>
          <p:nvPr/>
        </p:nvSpPr>
        <p:spPr>
          <a:xfrm>
            <a:off x="3554549" y="3419932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5565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791" name="object 68"/>
          <p:cNvSpPr txBox="1"/>
          <p:nvPr/>
        </p:nvSpPr>
        <p:spPr>
          <a:xfrm>
            <a:off x="3943145" y="341776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92" name="object 69"/>
          <p:cNvSpPr txBox="1"/>
          <p:nvPr/>
        </p:nvSpPr>
        <p:spPr>
          <a:xfrm>
            <a:off x="4329936" y="341776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793" name="object 70"/>
          <p:cNvSpPr txBox="1"/>
          <p:nvPr/>
        </p:nvSpPr>
        <p:spPr>
          <a:xfrm>
            <a:off x="4716727" y="341776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794" name="object 71"/>
          <p:cNvSpPr txBox="1"/>
          <p:nvPr/>
        </p:nvSpPr>
        <p:spPr>
          <a:xfrm>
            <a:off x="5103519" y="341776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366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795" name="object 72"/>
          <p:cNvSpPr txBox="1"/>
          <p:nvPr/>
        </p:nvSpPr>
        <p:spPr>
          <a:xfrm>
            <a:off x="5495724" y="341776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796" name="object 73"/>
          <p:cNvSpPr txBox="1"/>
          <p:nvPr/>
        </p:nvSpPr>
        <p:spPr>
          <a:xfrm>
            <a:off x="5882515" y="3417767"/>
            <a:ext cx="386906" cy="2462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400" spc="-20" baseline="1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1000" spc="-5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sz="1000" spc="-9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sz="1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2" name="object 74"/>
          <p:cNvSpPr txBox="1">
            <a:spLocks noGrp="1"/>
          </p:cNvSpPr>
          <p:nvPr>
            <p:ph type="title"/>
          </p:nvPr>
        </p:nvSpPr>
        <p:spPr>
          <a:xfrm>
            <a:off x="1981199" y="114472"/>
            <a:ext cx="7021063" cy="49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48055"/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3600" b="1" spc="-13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sz="3600" b="1" spc="32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ead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2D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99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36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6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6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848600" y="5753105"/>
            <a:ext cx="2560320" cy="328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7689" y="114048"/>
            <a:ext cx="603686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HETEROGENEOUS</a:t>
            </a:r>
            <a:r>
              <a:rPr sz="4000" b="1" spc="-3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COMPUTING</a:t>
            </a:r>
            <a:endParaRPr sz="4000" b="1" spc="-5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1703823"/>
            <a:ext cx="6413005" cy="9566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5960" algn="l"/>
              </a:tabLst>
            </a:pPr>
            <a:r>
              <a:rPr sz="2400" i="1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Host	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(host</a:t>
            </a:r>
            <a:r>
              <a:rPr sz="2400" spc="2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400" i="1" dirty="0">
                <a:solidFill>
                  <a:srgbClr val="FF99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Device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(device</a:t>
            </a:r>
            <a:r>
              <a:rPr sz="2400" spc="-28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71164" y="3303952"/>
            <a:ext cx="2687921" cy="20161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78037" y="3330469"/>
            <a:ext cx="2494445" cy="20074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848600" y="5753105"/>
            <a:ext cx="2560320" cy="328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565" y="317500"/>
            <a:ext cx="9457055" cy="354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7990" marR="4445" indent="-2266315" algn="ctr">
              <a:lnSpc>
                <a:spcPts val="2765"/>
              </a:lnSpc>
            </a:pPr>
            <a:r>
              <a:rPr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3200" b="1" spc="-54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2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  <a:r>
              <a:rPr sz="32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</a:t>
            </a:r>
            <a:r>
              <a:rPr sz="32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32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200" b="1" spc="-77" dirty="0">
                <a:latin typeface="Calibri Light" panose="020F0302020204030204" pitchFamily="34" charset="0"/>
                <a:cs typeface="Calibri Light" panose="020F0302020204030204" pitchFamily="34" charset="0"/>
              </a:rPr>
              <a:t>’</a:t>
            </a:r>
            <a:r>
              <a:rPr sz="32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sz="32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200" b="1" spc="81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2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u</a:t>
            </a:r>
            <a:r>
              <a:rPr sz="32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32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2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2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  <a:r>
              <a:rPr sz="32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200" b="1" spc="-27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sz="3200" b="1" spc="-68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2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tr</a:t>
            </a:r>
            <a:r>
              <a:rPr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2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x</a:t>
            </a:r>
            <a:r>
              <a:rPr sz="3200" b="1" spc="-14" dirty="0">
                <a:latin typeface="Calibri Light" panose="020F0302020204030204" pitchFamily="34" charset="0"/>
                <a:cs typeface="Calibri Light" panose="020F0302020204030204" pitchFamily="34" charset="0"/>
              </a:rPr>
              <a:t>_</a:t>
            </a:r>
            <a:r>
              <a:rPr sz="32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2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2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2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t</a:t>
            </a:r>
            <a:r>
              <a:rPr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2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200" b="1" spc="-18" dirty="0">
                <a:latin typeface="Calibri Light" panose="020F0302020204030204" pitchFamily="34" charset="0"/>
                <a:cs typeface="Calibri Light" panose="020F0302020204030204" pitchFamily="34" charset="0"/>
              </a:rPr>
              <a:t>n</a:t>
            </a:r>
            <a:r>
              <a:rPr sz="3200" b="1" spc="-9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2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p</a:t>
            </a:r>
            <a:r>
              <a:rPr sz="3200" b="1" spc="32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2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o</a:t>
            </a:r>
            <a:r>
              <a:rPr sz="3200" b="1" spc="27" dirty="0">
                <a:latin typeface="Calibri Light" panose="020F0302020204030204" pitchFamily="34" charset="0"/>
                <a:cs typeface="Calibri Light" panose="020F0302020204030204" pitchFamily="34" charset="0"/>
              </a:rPr>
              <a:t>g</a:t>
            </a:r>
            <a:r>
              <a:rPr sz="3200" b="1" spc="36" dirty="0">
                <a:latin typeface="Calibri Light" panose="020F0302020204030204" pitchFamily="34" charset="0"/>
                <a:cs typeface="Calibri Light" panose="020F0302020204030204" pitchFamily="34" charset="0"/>
              </a:rPr>
              <a:t>r</a:t>
            </a:r>
            <a:r>
              <a:rPr sz="3200" b="1" spc="-23" dirty="0">
                <a:latin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sz="3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3000" y="1121667"/>
            <a:ext cx="6762630" cy="2187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330" indent="-342900">
              <a:buFont typeface="Arial" panose="020B0604020202020204" pitchFamily="34" charset="0"/>
              <a:buChar char="•"/>
            </a:pP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14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he ma</a:t>
            </a:r>
            <a:r>
              <a:rPr sz="2400" spc="-14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rix_addi</a:t>
            </a:r>
            <a:r>
              <a:rPr sz="2400" spc="-14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ion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latin typeface="Calibri" panose="020F0502020204030204" pitchFamily="34" charset="0"/>
                <a:cs typeface="Calibri" panose="020F0502020204030204" pitchFamily="34" charset="0"/>
              </a:rPr>
              <a:t>program</a:t>
            </a:r>
          </a:p>
          <a:p>
            <a:pPr>
              <a:spcBef>
                <a:spcPts val="10"/>
              </a:spcBef>
            </a:pP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 marL="676275" lvl="1" indent="-207645">
              <a:buClr>
                <a:schemeClr val="tx1"/>
              </a:buClr>
              <a:buFont typeface="Arial" panose="020B0604020202020204"/>
              <a:buChar char="•"/>
              <a:tabLst>
                <a:tab pos="218440" algn="l"/>
              </a:tabLst>
            </a:pP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hange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execu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con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gu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pa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  <a:p>
            <a:pPr marL="1065530" lvl="1" indent="-285750">
              <a:spcBef>
                <a:spcPts val="475"/>
              </a:spcBef>
              <a:buFont typeface="Arial" panose="020B0604020202020204" pitchFamily="34" charset="0"/>
              <a:buChar char="•"/>
              <a:tabLst>
                <a:tab pos="573405" algn="l"/>
              </a:tabLst>
            </a:pPr>
            <a:r>
              <a:rPr sz="1600" dirty="0" err="1">
                <a:latin typeface="Courier New" panose="02070309020205020404"/>
                <a:cs typeface="Courier New" panose="02070309020205020404"/>
              </a:rPr>
              <a:t>threads_per_block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16,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16,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);</a:t>
            </a:r>
          </a:p>
          <a:p>
            <a:pPr lvl="1">
              <a:spcBef>
                <a:spcPts val="40"/>
              </a:spcBef>
            </a:pP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817245" lvl="1" indent="-342900">
              <a:buFont typeface="Arial" panose="020B0604020202020204" pitchFamily="34" charset="0"/>
              <a:buChar char="•"/>
              <a:tabLst>
                <a:tab pos="224155" algn="l"/>
              </a:tabLst>
            </a:pP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27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TE: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canno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spc="-1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exceed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1024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eads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per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ock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000" spc="-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000" spc="-18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000" spc="5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15120" y="3467100"/>
            <a:ext cx="2798921" cy="866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718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threads_per_block(</a:t>
            </a:r>
          </a:p>
          <a:p>
            <a:pPr marL="297180" indent="-285750">
              <a:spcBef>
                <a:spcPts val="55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threads_per_block(</a:t>
            </a:r>
          </a:p>
          <a:p>
            <a:pPr marL="297180" indent="-285750">
              <a:spcBef>
                <a:spcPts val="52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262890" algn="l"/>
              </a:tabLst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threads_per_block(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29720" y="3430255"/>
            <a:ext cx="3230555" cy="93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>
              <a:lnSpc>
                <a:spcPts val="2435"/>
              </a:lnSpc>
              <a:tabLst>
                <a:tab pos="1632585" algn="l"/>
                <a:tab pos="2455545" algn="l"/>
              </a:tabLst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16,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16,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1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);	</a:t>
            </a:r>
            <a:r>
              <a:rPr sz="2400" spc="-6" baseline="-19000" dirty="0">
                <a:latin typeface="Calibri" panose="020F0502020204030204" pitchFamily="34" charset="0"/>
                <a:cs typeface="Calibri" panose="020F0502020204030204" pitchFamily="34" charset="0"/>
              </a:rPr>
              <a:t>25</a:t>
            </a:r>
            <a:r>
              <a:rPr sz="2400" baseline="-19000" dirty="0">
                <a:latin typeface="Calibri" panose="020F0502020204030204" pitchFamily="34" charset="0"/>
                <a:cs typeface="Calibri" panose="020F0502020204030204" pitchFamily="34" charset="0"/>
              </a:rPr>
              <a:t>6	</a:t>
            </a:r>
            <a:r>
              <a:rPr sz="3600" baseline="-13000" dirty="0">
                <a:solidFill>
                  <a:srgbClr val="0FEB1B"/>
                </a:solidFill>
                <a:latin typeface="MS Gothic" panose="020B0609070205080204" charset="-128"/>
                <a:cs typeface="MS Gothic" panose="020B0609070205080204" charset="-128"/>
              </a:rPr>
              <a:t>✔</a:t>
            </a:r>
            <a:endParaRPr sz="3600" baseline="-13000" dirty="0">
              <a:latin typeface="MS Gothic" panose="020B0609070205080204" charset="-128"/>
              <a:cs typeface="MS Gothic" panose="020B0609070205080204" charset="-128"/>
            </a:endParaRPr>
          </a:p>
          <a:p>
            <a:pPr marL="11430">
              <a:lnSpc>
                <a:spcPts val="1905"/>
              </a:lnSpc>
              <a:tabLst>
                <a:tab pos="1632585" algn="l"/>
                <a:tab pos="2455545" algn="l"/>
              </a:tabLst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32,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32, 1 );	</a:t>
            </a:r>
            <a:r>
              <a:rPr sz="2400" spc="-6" baseline="-7000" dirty="0">
                <a:latin typeface="Calibri" panose="020F0502020204030204" pitchFamily="34" charset="0"/>
                <a:cs typeface="Calibri" panose="020F0502020204030204" pitchFamily="34" charset="0"/>
              </a:rPr>
              <a:t>102</a:t>
            </a:r>
            <a:r>
              <a:rPr sz="2400" baseline="-7000" dirty="0">
                <a:latin typeface="Calibri" panose="020F0502020204030204" pitchFamily="34" charset="0"/>
                <a:cs typeface="Calibri" panose="020F0502020204030204" pitchFamily="34" charset="0"/>
              </a:rPr>
              <a:t>4	</a:t>
            </a:r>
            <a:r>
              <a:rPr sz="3600" baseline="-5000" dirty="0">
                <a:solidFill>
                  <a:srgbClr val="0FEB1B"/>
                </a:solidFill>
                <a:latin typeface="MS Gothic" panose="020B0609070205080204" charset="-128"/>
                <a:cs typeface="MS Gothic" panose="020B0609070205080204" charset="-128"/>
              </a:rPr>
              <a:t>✔</a:t>
            </a:r>
            <a:endParaRPr sz="3600" baseline="-5000" dirty="0">
              <a:latin typeface="MS Gothic" panose="020B0609070205080204" charset="-128"/>
              <a:cs typeface="MS Gothic" panose="020B0609070205080204" charset="-128"/>
            </a:endParaRPr>
          </a:p>
          <a:p>
            <a:pPr marL="11430">
              <a:lnSpc>
                <a:spcPts val="2925"/>
              </a:lnSpc>
              <a:tabLst>
                <a:tab pos="1632585" algn="l"/>
                <a:tab pos="2503170" algn="l"/>
              </a:tabLst>
            </a:pPr>
            <a:r>
              <a:rPr sz="1600" dirty="0">
                <a:latin typeface="Courier New" panose="02070309020205020404"/>
                <a:cs typeface="Courier New" panose="02070309020205020404"/>
              </a:rPr>
              <a:t>64,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64, 1</a:t>
            </a:r>
            <a:r>
              <a:rPr sz="1600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dirty="0">
                <a:latin typeface="Courier New" panose="02070309020205020404"/>
                <a:cs typeface="Courier New" panose="02070309020205020404"/>
              </a:rPr>
              <a:t>);	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4096</a:t>
            </a:r>
            <a:r>
              <a:rPr sz="32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	</a:t>
            </a:r>
            <a:r>
              <a:rPr sz="3200" b="1" spc="-18" dirty="0">
                <a:solidFill>
                  <a:srgbClr val="FF0000"/>
                </a:solidFill>
                <a:latin typeface="Minion Pro"/>
                <a:cs typeface="Minion Pro"/>
              </a:rPr>
              <a:t>x</a:t>
            </a:r>
            <a:endParaRPr sz="3200" dirty="0">
              <a:latin typeface="Minion Pro"/>
              <a:cs typeface="Minion Pro"/>
            </a:endParaRPr>
          </a:p>
        </p:txBody>
      </p:sp>
      <p:sp>
        <p:nvSpPr>
          <p:cNvPr id="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749540" y="5720715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13983"/>
            <a:ext cx="663892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WHY BOTHER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WITH</a:t>
            </a:r>
            <a:r>
              <a:rPr sz="3600" b="1" spc="-7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THREADS?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03504" y="5039894"/>
            <a:ext cx="732129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closer, we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a new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example… (next</a:t>
            </a:r>
            <a:r>
              <a:rPr sz="2400" spc="4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session)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603504" y="1399934"/>
            <a:ext cx="6201792" cy="1286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seem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unnecessary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4560" marR="5080" indent="-342900">
              <a:lnSpc>
                <a:spcPts val="329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They add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 of complexity  </a:t>
            </a:r>
            <a:endParaRPr lang="en-US" sz="20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24560" marR="5080" indent="-342900">
              <a:lnSpc>
                <a:spcPts val="3290"/>
              </a:lnSpc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do we gain?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6118" y="3026770"/>
            <a:ext cx="7216140" cy="1616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</a:t>
            </a:r>
            <a:r>
              <a:rPr lang="en-US" altLang="zh-CN"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blocks, threads have mechanisms</a:t>
            </a:r>
            <a:r>
              <a:rPr lang="en-US" altLang="zh-CN" sz="2400" spc="7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to: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marR="3113405" indent="-285750">
              <a:lnSpc>
                <a:spcPct val="1960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  </a:t>
            </a:r>
          </a:p>
          <a:p>
            <a:pPr marL="867410" marR="3113405" indent="-285750">
              <a:lnSpc>
                <a:spcPct val="196000"/>
              </a:lnSpc>
              <a:spcBef>
                <a:spcPts val="80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Synchronize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79" y="148025"/>
            <a:ext cx="167878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RE</a:t>
            </a:r>
            <a:r>
              <a:rPr sz="3600" b="1" spc="5" dirty="0">
                <a:latin typeface="Calibri Light" panose="020F0302020204030204" pitchFamily="34" charset="0"/>
                <a:cs typeface="Calibri Light" panose="020F0302020204030204" pitchFamily="34" charset="0"/>
              </a:rPr>
              <a:t>V</a:t>
            </a:r>
            <a:r>
              <a:rPr sz="3600" b="1" spc="-10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295400" y="4648740"/>
            <a:ext cx="779119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8AAD00"/>
                </a:solidFill>
                <a:latin typeface="Courier New" panose="02070309020205020404"/>
                <a:cs typeface="Courier New" panose="02070309020205020404"/>
              </a:rPr>
              <a:t>int </a:t>
            </a:r>
            <a:r>
              <a:rPr sz="20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index = threadIdx.x + blockIdx.x *</a:t>
            </a:r>
            <a:r>
              <a:rPr sz="2000" spc="-9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000" b="1" dirty="0">
                <a:solidFill>
                  <a:srgbClr val="FF9933"/>
                </a:solidFill>
                <a:latin typeface="Courier New" panose="02070309020205020404"/>
                <a:cs typeface="Courier New" panose="02070309020205020404"/>
              </a:rPr>
              <a:t>blockDim.x</a:t>
            </a:r>
            <a:r>
              <a:rPr sz="20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000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575224" y="1175757"/>
            <a:ext cx="8627492" cy="22159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Launching parallel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kernels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42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</a:t>
            </a:r>
            <a:r>
              <a:rPr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N</a:t>
            </a:r>
            <a:r>
              <a:rPr sz="2800" spc="-73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copies </a:t>
            </a:r>
            <a:r>
              <a:rPr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pc="-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add()</a:t>
            </a:r>
            <a:r>
              <a:rPr sz="2800" spc="-735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spc="-1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add</a:t>
            </a:r>
            <a:r>
              <a:rPr sz="2800" spc="-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&lt;&lt;&lt;</a:t>
            </a:r>
            <a:r>
              <a:rPr sz="2800" spc="-1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N/M,M</a:t>
            </a:r>
            <a:r>
              <a:rPr sz="2800" spc="-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&gt;&gt;&gt;</a:t>
            </a:r>
            <a:r>
              <a:rPr sz="2800" spc="-10" dirty="0">
                <a:solidFill>
                  <a:srgbClr val="5E5E5E"/>
                </a:solidFill>
                <a:latin typeface="Courier New" panose="02070309020205020404"/>
                <a:cs typeface="Courier New" panose="02070309020205020404"/>
              </a:rPr>
              <a:t>(…);</a:t>
            </a:r>
            <a:endParaRPr sz="2800" dirty="0">
              <a:latin typeface="Courier New" panose="02070309020205020404"/>
              <a:cs typeface="Courier New" panose="02070309020205020404"/>
            </a:endParaRPr>
          </a:p>
          <a:p>
            <a:pPr marL="867410" indent="-285750">
              <a:lnSpc>
                <a:spcPct val="100000"/>
              </a:lnSpc>
              <a:spcBef>
                <a:spcPts val="1630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2800" b="1" spc="-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blockIdx.x</a:t>
            </a:r>
            <a:r>
              <a:rPr sz="2800" b="1" spc="-54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access block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</a:pP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sz="2800" b="1" spc="-1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threadIdx.x</a:t>
            </a:r>
            <a:r>
              <a:rPr sz="2800" b="1" spc="-520" dirty="0">
                <a:solidFill>
                  <a:srgbClr val="FFC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access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 index within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9"/>
          <p:cNvSpPr txBox="1"/>
          <p:nvPr/>
        </p:nvSpPr>
        <p:spPr>
          <a:xfrm>
            <a:off x="578366" y="3852825"/>
            <a:ext cx="475399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 elements to</a:t>
            </a:r>
            <a:r>
              <a:rPr sz="2000" spc="-6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threads: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6150" y="113983"/>
            <a:ext cx="400050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</a:t>
            </a:r>
            <a:r>
              <a:rPr sz="3600" b="1" spc="-5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SESSIONS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12" name="object 10"/>
          <p:cNvSpPr txBox="1"/>
          <p:nvPr/>
        </p:nvSpPr>
        <p:spPr>
          <a:xfrm>
            <a:off x="762000" y="1431251"/>
            <a:ext cx="8001000" cy="42456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Shared</a:t>
            </a:r>
            <a:r>
              <a:rPr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988695" indent="-342900">
              <a:lnSpc>
                <a:spcPct val="1830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GPU architecture and basic </a:t>
            </a: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optimizations </a:t>
            </a:r>
            <a:endParaRPr lang="en-US" sz="2400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988695" indent="-342900">
              <a:lnSpc>
                <a:spcPct val="183000"/>
              </a:lnSpc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Atomics, Reductions, Warp</a:t>
            </a:r>
            <a:r>
              <a:rPr sz="2400" spc="2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Shuffle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Managed Memory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ct val="18100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Concurrency (streams, copy/compute overlap, multi-GPU)  </a:t>
            </a:r>
            <a:endParaRPr lang="en-US" sz="2400" spc="-5" dirty="0">
              <a:solidFill>
                <a:srgbClr val="5E5E5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ct val="181000"/>
              </a:lnSpc>
              <a:spcBef>
                <a:spcPts val="11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Driven</a:t>
            </a:r>
            <a:r>
              <a:rPr sz="24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Optimization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Cooperative Groups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958" y="114491"/>
            <a:ext cx="336772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FURTHER</a:t>
            </a:r>
            <a:r>
              <a:rPr sz="3600" b="1" spc="-7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STUDY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7749699" y="5744959"/>
            <a:ext cx="2468880" cy="32861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14" name="object 12"/>
          <p:cNvSpPr txBox="1"/>
          <p:nvPr/>
        </p:nvSpPr>
        <p:spPr>
          <a:xfrm>
            <a:off x="754539" y="1296946"/>
            <a:ext cx="8246492" cy="44480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spcBef>
                <a:spcPts val="159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https://devblogs.nvidia.com/easy-introduction-cuda-c-and-c/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sz="2000" spc="1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https://devblogs.nvidia.com/even-easier-introduction-cuda/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20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40"/>
              </a:spcBef>
              <a:buFont typeface="Arial" panose="020B0604020202020204" pitchFamily="34" charset="0"/>
              <a:buChar char="•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https://docs.nvidia.com/cuda/cuda-c-programming-guide/index.html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000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200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CUDA</a:t>
            </a:r>
            <a:r>
              <a:rPr sz="2000"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Documentation: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67410" marR="5080" indent="-285750">
              <a:lnSpc>
                <a:spcPts val="3380"/>
              </a:lnSpc>
              <a:spcBef>
                <a:spcPts val="290"/>
              </a:spcBef>
              <a:buFont typeface="Arial" panose="020B0604020202020204" pitchFamily="34" charset="0"/>
              <a:buChar char="•"/>
            </a:pP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https://docs.nvidia.com/cuda/index.html 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u="sng" spc="-5" dirty="0">
                <a:solidFill>
                  <a:srgbClr val="76B900"/>
                </a:solidFill>
                <a:uFill>
                  <a:solidFill>
                    <a:srgbClr val="76B900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https://docs.nvidia.com/cuda/cuda-runtime-api/index.html</a:t>
            </a:r>
            <a:r>
              <a:rPr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(runtime</a:t>
            </a:r>
            <a:r>
              <a:rPr spc="5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0" dirty="0">
                <a:solidFill>
                  <a:srgbClr val="5E5E5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API)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61469" y="114577"/>
            <a:ext cx="361870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PORTING TO</a:t>
            </a:r>
            <a:r>
              <a:rPr sz="3600" b="1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CUDA</a:t>
            </a:r>
          </a:p>
        </p:txBody>
      </p:sp>
      <p:sp>
        <p:nvSpPr>
          <p:cNvPr id="5" name="object 5"/>
          <p:cNvSpPr/>
          <p:nvPr/>
        </p:nvSpPr>
        <p:spPr>
          <a:xfrm>
            <a:off x="4462271" y="1612391"/>
            <a:ext cx="2103120" cy="3462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68019" y="1196340"/>
            <a:ext cx="245239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sz="2400" b="1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b="1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4631" y="3511295"/>
            <a:ext cx="1975104" cy="1871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9708" y="3706009"/>
            <a:ext cx="1388957" cy="12857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59" y="3755135"/>
            <a:ext cx="606552" cy="701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6759" y="3834384"/>
            <a:ext cx="606552" cy="701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6759" y="3913632"/>
            <a:ext cx="606552" cy="70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6759" y="3992879"/>
            <a:ext cx="606552" cy="701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6759" y="4072128"/>
            <a:ext cx="606552" cy="701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6759" y="4151376"/>
            <a:ext cx="606552" cy="7315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6759" y="4230623"/>
            <a:ext cx="606552" cy="7315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6759" y="4309871"/>
            <a:ext cx="606552" cy="7315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6759" y="4389120"/>
            <a:ext cx="606552" cy="7315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6759" y="4468367"/>
            <a:ext cx="606552" cy="7315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6759" y="4547615"/>
            <a:ext cx="606552" cy="73152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6759" y="4626864"/>
            <a:ext cx="606552" cy="7315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6759" y="4706111"/>
            <a:ext cx="606552" cy="73152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6759" y="4785359"/>
            <a:ext cx="606552" cy="73152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6759" y="4864607"/>
            <a:ext cx="606552" cy="7315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92936" y="3755135"/>
            <a:ext cx="606551" cy="7010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392936" y="3834384"/>
            <a:ext cx="606551" cy="7010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92936" y="3913632"/>
            <a:ext cx="606551" cy="70104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392936" y="3992879"/>
            <a:ext cx="606551" cy="7010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392936" y="4072128"/>
            <a:ext cx="606551" cy="7010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92936" y="4151376"/>
            <a:ext cx="606551" cy="7315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92936" y="4230623"/>
            <a:ext cx="606551" cy="7315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92936" y="4309871"/>
            <a:ext cx="606551" cy="7315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392936" y="4389120"/>
            <a:ext cx="606551" cy="73151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392936" y="4468367"/>
            <a:ext cx="606551" cy="7315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92936" y="4547615"/>
            <a:ext cx="606551" cy="73152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392936" y="4626864"/>
            <a:ext cx="606551" cy="73152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392936" y="4706111"/>
            <a:ext cx="606551" cy="73152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92936" y="4785359"/>
            <a:ext cx="606551" cy="73152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392936" y="4864607"/>
            <a:ext cx="606551" cy="73152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997695" y="3508247"/>
            <a:ext cx="1688592" cy="1877568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91485" y="3704542"/>
            <a:ext cx="1103536" cy="128866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4207" y="4404359"/>
            <a:ext cx="929640" cy="515112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13392" y="3858767"/>
            <a:ext cx="259079" cy="2225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918192" y="3858767"/>
            <a:ext cx="259079" cy="2225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05543" y="3858767"/>
            <a:ext cx="256031" cy="2225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613392" y="4136135"/>
            <a:ext cx="259079" cy="2225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918192" y="4136135"/>
            <a:ext cx="259079" cy="222504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05543" y="4136135"/>
            <a:ext cx="256031" cy="222504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56360" y="5068823"/>
            <a:ext cx="8482584" cy="551688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393794" y="5093086"/>
            <a:ext cx="8354059" cy="437515"/>
          </a:xfrm>
          <a:custGeom>
            <a:avLst/>
            <a:gdLst/>
            <a:ahLst/>
            <a:cxnLst/>
            <a:rect l="l" t="t" r="r" b="b"/>
            <a:pathLst>
              <a:path w="8354059" h="437514">
                <a:moveTo>
                  <a:pt x="8353891" y="0"/>
                </a:moveTo>
                <a:lnTo>
                  <a:pt x="8348343" y="50136"/>
                </a:lnTo>
                <a:lnTo>
                  <a:pt x="8332541" y="96161"/>
                </a:lnTo>
                <a:lnTo>
                  <a:pt x="8307746" y="136761"/>
                </a:lnTo>
                <a:lnTo>
                  <a:pt x="8275218" y="170623"/>
                </a:lnTo>
                <a:lnTo>
                  <a:pt x="8236219" y="196435"/>
                </a:lnTo>
                <a:lnTo>
                  <a:pt x="8192008" y="212885"/>
                </a:lnTo>
                <a:lnTo>
                  <a:pt x="8143847" y="218660"/>
                </a:lnTo>
                <a:lnTo>
                  <a:pt x="4319238" y="218660"/>
                </a:lnTo>
                <a:lnTo>
                  <a:pt x="4271076" y="224435"/>
                </a:lnTo>
                <a:lnTo>
                  <a:pt x="4226865" y="240885"/>
                </a:lnTo>
                <a:lnTo>
                  <a:pt x="4187865" y="266697"/>
                </a:lnTo>
                <a:lnTo>
                  <a:pt x="4155337" y="300559"/>
                </a:lnTo>
                <a:lnTo>
                  <a:pt x="4130542" y="341159"/>
                </a:lnTo>
                <a:lnTo>
                  <a:pt x="4114740" y="387184"/>
                </a:lnTo>
                <a:lnTo>
                  <a:pt x="4109193" y="437321"/>
                </a:lnTo>
                <a:lnTo>
                  <a:pt x="4103645" y="387184"/>
                </a:lnTo>
                <a:lnTo>
                  <a:pt x="4087844" y="341159"/>
                </a:lnTo>
                <a:lnTo>
                  <a:pt x="4063049" y="300559"/>
                </a:lnTo>
                <a:lnTo>
                  <a:pt x="4030521" y="266697"/>
                </a:lnTo>
                <a:lnTo>
                  <a:pt x="3991521" y="240885"/>
                </a:lnTo>
                <a:lnTo>
                  <a:pt x="3947310" y="224435"/>
                </a:lnTo>
                <a:lnTo>
                  <a:pt x="3899149" y="218660"/>
                </a:lnTo>
                <a:lnTo>
                  <a:pt x="210044" y="218660"/>
                </a:lnTo>
                <a:lnTo>
                  <a:pt x="161882" y="212885"/>
                </a:lnTo>
                <a:lnTo>
                  <a:pt x="117672" y="196435"/>
                </a:lnTo>
                <a:lnTo>
                  <a:pt x="78672" y="170623"/>
                </a:lnTo>
                <a:lnTo>
                  <a:pt x="46144" y="136761"/>
                </a:lnTo>
                <a:lnTo>
                  <a:pt x="21349" y="96161"/>
                </a:lnTo>
                <a:lnTo>
                  <a:pt x="5547" y="50136"/>
                </a:lnTo>
                <a:lnTo>
                  <a:pt x="0" y="0"/>
                </a:lnTo>
              </a:path>
            </a:pathLst>
          </a:custGeom>
          <a:ln w="22225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340998" y="5444235"/>
            <a:ext cx="3232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20123" y="3194811"/>
            <a:ext cx="712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sz="2800" b="1" spc="-10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b="1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92847" y="3194812"/>
            <a:ext cx="101623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299FE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800" b="1" spc="-10" dirty="0">
                <a:solidFill>
                  <a:srgbClr val="299FE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800" b="1" dirty="0">
                <a:solidFill>
                  <a:srgbClr val="299FE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endParaRPr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389966" y="2539014"/>
            <a:ext cx="2193290" cy="799465"/>
          </a:xfrm>
          <a:custGeom>
            <a:avLst/>
            <a:gdLst/>
            <a:ahLst/>
            <a:cxnLst/>
            <a:rect l="l" t="t" r="r" b="b"/>
            <a:pathLst>
              <a:path w="2193290" h="799464">
                <a:moveTo>
                  <a:pt x="0" y="73028"/>
                </a:moveTo>
                <a:lnTo>
                  <a:pt x="5738" y="44602"/>
                </a:lnTo>
                <a:lnTo>
                  <a:pt x="21389" y="21389"/>
                </a:lnTo>
                <a:lnTo>
                  <a:pt x="44602" y="5738"/>
                </a:lnTo>
                <a:lnTo>
                  <a:pt x="73028" y="0"/>
                </a:lnTo>
                <a:lnTo>
                  <a:pt x="2119839" y="0"/>
                </a:lnTo>
                <a:lnTo>
                  <a:pt x="2148264" y="5738"/>
                </a:lnTo>
                <a:lnTo>
                  <a:pt x="2171477" y="21389"/>
                </a:lnTo>
                <a:lnTo>
                  <a:pt x="2187128" y="44602"/>
                </a:lnTo>
                <a:lnTo>
                  <a:pt x="2192867" y="73028"/>
                </a:lnTo>
                <a:lnTo>
                  <a:pt x="2192867" y="725961"/>
                </a:lnTo>
                <a:lnTo>
                  <a:pt x="2187128" y="754387"/>
                </a:lnTo>
                <a:lnTo>
                  <a:pt x="2171477" y="777600"/>
                </a:lnTo>
                <a:lnTo>
                  <a:pt x="2148264" y="793251"/>
                </a:lnTo>
                <a:lnTo>
                  <a:pt x="2119839" y="798990"/>
                </a:lnTo>
                <a:lnTo>
                  <a:pt x="73028" y="798990"/>
                </a:lnTo>
                <a:lnTo>
                  <a:pt x="44602" y="793251"/>
                </a:lnTo>
                <a:lnTo>
                  <a:pt x="21389" y="777600"/>
                </a:lnTo>
                <a:lnTo>
                  <a:pt x="5738" y="754387"/>
                </a:lnTo>
                <a:lnTo>
                  <a:pt x="0" y="725961"/>
                </a:lnTo>
                <a:lnTo>
                  <a:pt x="0" y="73028"/>
                </a:lnTo>
                <a:close/>
              </a:path>
            </a:pathLst>
          </a:custGeom>
          <a:ln w="1905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96439" y="2825495"/>
            <a:ext cx="2563367" cy="2133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898901" y="3021363"/>
            <a:ext cx="2657858" cy="681597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Compute-Intensive</a:t>
            </a:r>
            <a:r>
              <a:rPr sz="1600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spc="-5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">
              <a:lnSpc>
                <a:spcPct val="100000"/>
              </a:lnSpc>
              <a:spcBef>
                <a:spcPts val="515"/>
              </a:spcBef>
            </a:pPr>
            <a:r>
              <a:rPr sz="2000" spc="-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GPU to</a:t>
            </a:r>
            <a:r>
              <a:rPr sz="2000" spc="-60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00" spc="-15" dirty="0">
                <a:solidFill>
                  <a:srgbClr val="76B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Parallelize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94469" y="2882817"/>
            <a:ext cx="2497017" cy="5781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sz="2400" spc="-20" dirty="0">
                <a:latin typeface="Calibri" panose="020F0502020204030204" pitchFamily="34" charset="0"/>
                <a:cs typeface="Calibri" panose="020F0502020204030204" pitchFamily="34" charset="0"/>
              </a:rPr>
              <a:t>Rest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2400" spc="-5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Sequential</a:t>
            </a: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ts val="2075"/>
              </a:lnSpc>
              <a:spcBef>
                <a:spcPts val="100"/>
              </a:spcBef>
            </a:pP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               CPU</a:t>
            </a:r>
            <a:r>
              <a:rPr lang="en-US" sz="2400" spc="-10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556759" y="1773935"/>
            <a:ext cx="1914143" cy="3172967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88608" y="2045207"/>
            <a:ext cx="2563367" cy="21336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88608" y="4023359"/>
            <a:ext cx="2563367" cy="216407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848600" y="5753105"/>
            <a:ext cx="2560320" cy="328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14003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PROCESSING</a:t>
            </a:r>
            <a:r>
              <a:rPr sz="3600" b="1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FLOW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848600" y="5753105"/>
            <a:ext cx="2560320" cy="3286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5917" y="3760723"/>
            <a:ext cx="4737735" cy="57945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210"/>
              </a:spcBef>
              <a:tabLst>
                <a:tab pos="354965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1.	Copy input data from CPU memory to GPU  memory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2162" y="871522"/>
            <a:ext cx="4169818" cy="5118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414434" y="1264086"/>
            <a:ext cx="2643205" cy="2036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486136" y="2443157"/>
            <a:ext cx="4358005" cy="2858135"/>
          </a:xfrm>
          <a:custGeom>
            <a:avLst/>
            <a:gdLst/>
            <a:ahLst/>
            <a:cxnLst/>
            <a:rect l="l" t="t" r="r" b="b"/>
            <a:pathLst>
              <a:path w="4358005" h="2858135">
                <a:moveTo>
                  <a:pt x="2919713" y="0"/>
                </a:moveTo>
                <a:lnTo>
                  <a:pt x="0" y="0"/>
                </a:lnTo>
                <a:lnTo>
                  <a:pt x="0" y="409571"/>
                </a:lnTo>
                <a:lnTo>
                  <a:pt x="2919713" y="409571"/>
                </a:lnTo>
                <a:lnTo>
                  <a:pt x="2967413" y="410901"/>
                </a:lnTo>
                <a:lnTo>
                  <a:pt x="3014416" y="414846"/>
                </a:lnTo>
                <a:lnTo>
                  <a:pt x="3060649" y="421334"/>
                </a:lnTo>
                <a:lnTo>
                  <a:pt x="3106042" y="430294"/>
                </a:lnTo>
                <a:lnTo>
                  <a:pt x="3150524" y="441655"/>
                </a:lnTo>
                <a:lnTo>
                  <a:pt x="3194024" y="455346"/>
                </a:lnTo>
                <a:lnTo>
                  <a:pt x="3236472" y="471297"/>
                </a:lnTo>
                <a:lnTo>
                  <a:pt x="3277795" y="489435"/>
                </a:lnTo>
                <a:lnTo>
                  <a:pt x="3317924" y="509691"/>
                </a:lnTo>
                <a:lnTo>
                  <a:pt x="3356787" y="531994"/>
                </a:lnTo>
                <a:lnTo>
                  <a:pt x="3394313" y="556272"/>
                </a:lnTo>
                <a:lnTo>
                  <a:pt x="3430432" y="582454"/>
                </a:lnTo>
                <a:lnTo>
                  <a:pt x="3465072" y="610470"/>
                </a:lnTo>
                <a:lnTo>
                  <a:pt x="3498162" y="640248"/>
                </a:lnTo>
                <a:lnTo>
                  <a:pt x="3529632" y="671718"/>
                </a:lnTo>
                <a:lnTo>
                  <a:pt x="3559410" y="704808"/>
                </a:lnTo>
                <a:lnTo>
                  <a:pt x="3587425" y="739448"/>
                </a:lnTo>
                <a:lnTo>
                  <a:pt x="3613608" y="775566"/>
                </a:lnTo>
                <a:lnTo>
                  <a:pt x="3637885" y="813093"/>
                </a:lnTo>
                <a:lnTo>
                  <a:pt x="3660188" y="851956"/>
                </a:lnTo>
                <a:lnTo>
                  <a:pt x="3680444" y="892085"/>
                </a:lnTo>
                <a:lnTo>
                  <a:pt x="3698582" y="933408"/>
                </a:lnTo>
                <a:lnTo>
                  <a:pt x="3714533" y="975856"/>
                </a:lnTo>
                <a:lnTo>
                  <a:pt x="3728224" y="1019356"/>
                </a:lnTo>
                <a:lnTo>
                  <a:pt x="3739585" y="1063838"/>
                </a:lnTo>
                <a:lnTo>
                  <a:pt x="3748545" y="1109231"/>
                </a:lnTo>
                <a:lnTo>
                  <a:pt x="3755033" y="1155465"/>
                </a:lnTo>
                <a:lnTo>
                  <a:pt x="3758978" y="1202467"/>
                </a:lnTo>
                <a:lnTo>
                  <a:pt x="3760308" y="1250167"/>
                </a:lnTo>
                <a:lnTo>
                  <a:pt x="3760308" y="2278616"/>
                </a:lnTo>
                <a:lnTo>
                  <a:pt x="3572470" y="2278616"/>
                </a:lnTo>
                <a:lnTo>
                  <a:pt x="3965093" y="2857520"/>
                </a:lnTo>
                <a:lnTo>
                  <a:pt x="4357717" y="2278616"/>
                </a:lnTo>
                <a:lnTo>
                  <a:pt x="4169878" y="2278616"/>
                </a:lnTo>
                <a:lnTo>
                  <a:pt x="4169878" y="1250167"/>
                </a:lnTo>
                <a:lnTo>
                  <a:pt x="4168975" y="1202214"/>
                </a:lnTo>
                <a:lnTo>
                  <a:pt x="4166289" y="1154717"/>
                </a:lnTo>
                <a:lnTo>
                  <a:pt x="4161851" y="1107709"/>
                </a:lnTo>
                <a:lnTo>
                  <a:pt x="4155693" y="1061223"/>
                </a:lnTo>
                <a:lnTo>
                  <a:pt x="4147849" y="1015290"/>
                </a:lnTo>
                <a:lnTo>
                  <a:pt x="4138350" y="969944"/>
                </a:lnTo>
                <a:lnTo>
                  <a:pt x="4127230" y="925216"/>
                </a:lnTo>
                <a:lnTo>
                  <a:pt x="4114520" y="881138"/>
                </a:lnTo>
                <a:lnTo>
                  <a:pt x="4100252" y="837744"/>
                </a:lnTo>
                <a:lnTo>
                  <a:pt x="4084460" y="795065"/>
                </a:lnTo>
                <a:lnTo>
                  <a:pt x="4067175" y="753135"/>
                </a:lnTo>
                <a:lnTo>
                  <a:pt x="4048429" y="711985"/>
                </a:lnTo>
                <a:lnTo>
                  <a:pt x="4028256" y="671647"/>
                </a:lnTo>
                <a:lnTo>
                  <a:pt x="4006688" y="632155"/>
                </a:lnTo>
                <a:lnTo>
                  <a:pt x="3983756" y="593539"/>
                </a:lnTo>
                <a:lnTo>
                  <a:pt x="3959494" y="555834"/>
                </a:lnTo>
                <a:lnTo>
                  <a:pt x="3933934" y="519071"/>
                </a:lnTo>
                <a:lnTo>
                  <a:pt x="3907107" y="483283"/>
                </a:lnTo>
                <a:lnTo>
                  <a:pt x="3879047" y="448501"/>
                </a:lnTo>
                <a:lnTo>
                  <a:pt x="3849786" y="414759"/>
                </a:lnTo>
                <a:lnTo>
                  <a:pt x="3819356" y="382089"/>
                </a:lnTo>
                <a:lnTo>
                  <a:pt x="3787790" y="350522"/>
                </a:lnTo>
                <a:lnTo>
                  <a:pt x="3755119" y="320092"/>
                </a:lnTo>
                <a:lnTo>
                  <a:pt x="3721377" y="290831"/>
                </a:lnTo>
                <a:lnTo>
                  <a:pt x="3686596" y="262771"/>
                </a:lnTo>
                <a:lnTo>
                  <a:pt x="3650808" y="235944"/>
                </a:lnTo>
                <a:lnTo>
                  <a:pt x="3614045" y="210384"/>
                </a:lnTo>
                <a:lnTo>
                  <a:pt x="3576339" y="186122"/>
                </a:lnTo>
                <a:lnTo>
                  <a:pt x="3537724" y="163190"/>
                </a:lnTo>
                <a:lnTo>
                  <a:pt x="3498232" y="141622"/>
                </a:lnTo>
                <a:lnTo>
                  <a:pt x="3457895" y="121449"/>
                </a:lnTo>
                <a:lnTo>
                  <a:pt x="3416744" y="102703"/>
                </a:lnTo>
                <a:lnTo>
                  <a:pt x="3374814" y="85418"/>
                </a:lnTo>
                <a:lnTo>
                  <a:pt x="3332135" y="69626"/>
                </a:lnTo>
                <a:lnTo>
                  <a:pt x="3288741" y="55358"/>
                </a:lnTo>
                <a:lnTo>
                  <a:pt x="3244664" y="42648"/>
                </a:lnTo>
                <a:lnTo>
                  <a:pt x="3199936" y="31527"/>
                </a:lnTo>
                <a:lnTo>
                  <a:pt x="3154589" y="22029"/>
                </a:lnTo>
                <a:lnTo>
                  <a:pt x="3108657" y="14184"/>
                </a:lnTo>
                <a:lnTo>
                  <a:pt x="3062170" y="8027"/>
                </a:lnTo>
                <a:lnTo>
                  <a:pt x="3015163" y="3589"/>
                </a:lnTo>
                <a:lnTo>
                  <a:pt x="2967666" y="902"/>
                </a:lnTo>
                <a:lnTo>
                  <a:pt x="2919713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86136" y="2443157"/>
            <a:ext cx="4358005" cy="2858135"/>
          </a:xfrm>
          <a:custGeom>
            <a:avLst/>
            <a:gdLst/>
            <a:ahLst/>
            <a:cxnLst/>
            <a:rect l="l" t="t" r="r" b="b"/>
            <a:pathLst>
              <a:path w="4358005" h="2858135">
                <a:moveTo>
                  <a:pt x="0" y="0"/>
                </a:moveTo>
                <a:lnTo>
                  <a:pt x="2919714" y="0"/>
                </a:lnTo>
                <a:lnTo>
                  <a:pt x="2967667" y="902"/>
                </a:lnTo>
                <a:lnTo>
                  <a:pt x="3015163" y="3589"/>
                </a:lnTo>
                <a:lnTo>
                  <a:pt x="3062171" y="8027"/>
                </a:lnTo>
                <a:lnTo>
                  <a:pt x="3108657" y="14184"/>
                </a:lnTo>
                <a:lnTo>
                  <a:pt x="3154590" y="22029"/>
                </a:lnTo>
                <a:lnTo>
                  <a:pt x="3199937" y="31527"/>
                </a:lnTo>
                <a:lnTo>
                  <a:pt x="3244665" y="42648"/>
                </a:lnTo>
                <a:lnTo>
                  <a:pt x="3288742" y="55358"/>
                </a:lnTo>
                <a:lnTo>
                  <a:pt x="3332136" y="69626"/>
                </a:lnTo>
                <a:lnTo>
                  <a:pt x="3374815" y="85418"/>
                </a:lnTo>
                <a:lnTo>
                  <a:pt x="3416745" y="102703"/>
                </a:lnTo>
                <a:lnTo>
                  <a:pt x="3457895" y="121448"/>
                </a:lnTo>
                <a:lnTo>
                  <a:pt x="3498233" y="141621"/>
                </a:lnTo>
                <a:lnTo>
                  <a:pt x="3537725" y="163190"/>
                </a:lnTo>
                <a:lnTo>
                  <a:pt x="3576340" y="186121"/>
                </a:lnTo>
                <a:lnTo>
                  <a:pt x="3614045" y="210384"/>
                </a:lnTo>
                <a:lnTo>
                  <a:pt x="3650808" y="235944"/>
                </a:lnTo>
                <a:lnTo>
                  <a:pt x="3686597" y="262771"/>
                </a:lnTo>
                <a:lnTo>
                  <a:pt x="3721378" y="290831"/>
                </a:lnTo>
                <a:lnTo>
                  <a:pt x="3755120" y="320092"/>
                </a:lnTo>
                <a:lnTo>
                  <a:pt x="3787791" y="350522"/>
                </a:lnTo>
                <a:lnTo>
                  <a:pt x="3819357" y="382088"/>
                </a:lnTo>
                <a:lnTo>
                  <a:pt x="3849787" y="414759"/>
                </a:lnTo>
                <a:lnTo>
                  <a:pt x="3879048" y="448501"/>
                </a:lnTo>
                <a:lnTo>
                  <a:pt x="3907108" y="483282"/>
                </a:lnTo>
                <a:lnTo>
                  <a:pt x="3933935" y="519071"/>
                </a:lnTo>
                <a:lnTo>
                  <a:pt x="3959495" y="555834"/>
                </a:lnTo>
                <a:lnTo>
                  <a:pt x="3983757" y="593539"/>
                </a:lnTo>
                <a:lnTo>
                  <a:pt x="4006689" y="632154"/>
                </a:lnTo>
                <a:lnTo>
                  <a:pt x="4028257" y="671646"/>
                </a:lnTo>
                <a:lnTo>
                  <a:pt x="4048430" y="711984"/>
                </a:lnTo>
                <a:lnTo>
                  <a:pt x="4067176" y="753134"/>
                </a:lnTo>
                <a:lnTo>
                  <a:pt x="4084461" y="795065"/>
                </a:lnTo>
                <a:lnTo>
                  <a:pt x="4100253" y="837743"/>
                </a:lnTo>
                <a:lnTo>
                  <a:pt x="4114521" y="881138"/>
                </a:lnTo>
                <a:lnTo>
                  <a:pt x="4127231" y="925215"/>
                </a:lnTo>
                <a:lnTo>
                  <a:pt x="4138351" y="969943"/>
                </a:lnTo>
                <a:lnTo>
                  <a:pt x="4147850" y="1015290"/>
                </a:lnTo>
                <a:lnTo>
                  <a:pt x="4155694" y="1061222"/>
                </a:lnTo>
                <a:lnTo>
                  <a:pt x="4161852" y="1107709"/>
                </a:lnTo>
                <a:lnTo>
                  <a:pt x="4166290" y="1154716"/>
                </a:lnTo>
                <a:lnTo>
                  <a:pt x="4168976" y="1202213"/>
                </a:lnTo>
                <a:lnTo>
                  <a:pt x="4169879" y="1250167"/>
                </a:lnTo>
                <a:lnTo>
                  <a:pt x="4169879" y="2278616"/>
                </a:lnTo>
                <a:lnTo>
                  <a:pt x="4357718" y="2278616"/>
                </a:lnTo>
                <a:lnTo>
                  <a:pt x="3965094" y="2857520"/>
                </a:lnTo>
                <a:lnTo>
                  <a:pt x="3572470" y="2278616"/>
                </a:lnTo>
                <a:lnTo>
                  <a:pt x="3760309" y="2278616"/>
                </a:lnTo>
                <a:lnTo>
                  <a:pt x="3760309" y="1250167"/>
                </a:lnTo>
                <a:lnTo>
                  <a:pt x="3758978" y="1202466"/>
                </a:lnTo>
                <a:lnTo>
                  <a:pt x="3755034" y="1155464"/>
                </a:lnTo>
                <a:lnTo>
                  <a:pt x="3748546" y="1109231"/>
                </a:lnTo>
                <a:lnTo>
                  <a:pt x="3739586" y="1063837"/>
                </a:lnTo>
                <a:lnTo>
                  <a:pt x="3728225" y="1019355"/>
                </a:lnTo>
                <a:lnTo>
                  <a:pt x="3714534" y="975855"/>
                </a:lnTo>
                <a:lnTo>
                  <a:pt x="3698583" y="933407"/>
                </a:lnTo>
                <a:lnTo>
                  <a:pt x="3680444" y="892084"/>
                </a:lnTo>
                <a:lnTo>
                  <a:pt x="3660188" y="851955"/>
                </a:lnTo>
                <a:lnTo>
                  <a:pt x="3637886" y="813092"/>
                </a:lnTo>
                <a:lnTo>
                  <a:pt x="3613608" y="775566"/>
                </a:lnTo>
                <a:lnTo>
                  <a:pt x="3587426" y="739447"/>
                </a:lnTo>
                <a:lnTo>
                  <a:pt x="3559410" y="704807"/>
                </a:lnTo>
                <a:lnTo>
                  <a:pt x="3529632" y="671717"/>
                </a:lnTo>
                <a:lnTo>
                  <a:pt x="3498162" y="640247"/>
                </a:lnTo>
                <a:lnTo>
                  <a:pt x="3465072" y="610469"/>
                </a:lnTo>
                <a:lnTo>
                  <a:pt x="3430432" y="582453"/>
                </a:lnTo>
                <a:lnTo>
                  <a:pt x="3394314" y="556271"/>
                </a:lnTo>
                <a:lnTo>
                  <a:pt x="3356787" y="531993"/>
                </a:lnTo>
                <a:lnTo>
                  <a:pt x="3317924" y="509691"/>
                </a:lnTo>
                <a:lnTo>
                  <a:pt x="3277796" y="489435"/>
                </a:lnTo>
                <a:lnTo>
                  <a:pt x="3236472" y="471296"/>
                </a:lnTo>
                <a:lnTo>
                  <a:pt x="3194025" y="455346"/>
                </a:lnTo>
                <a:lnTo>
                  <a:pt x="3150525" y="441654"/>
                </a:lnTo>
                <a:lnTo>
                  <a:pt x="3106042" y="430293"/>
                </a:lnTo>
                <a:lnTo>
                  <a:pt x="3060649" y="421333"/>
                </a:lnTo>
                <a:lnTo>
                  <a:pt x="3014416" y="414845"/>
                </a:lnTo>
                <a:lnTo>
                  <a:pt x="2967414" y="410901"/>
                </a:lnTo>
                <a:lnTo>
                  <a:pt x="2919714" y="409570"/>
                </a:lnTo>
                <a:lnTo>
                  <a:pt x="0" y="40957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14763" y="1871653"/>
            <a:ext cx="2000885" cy="571500"/>
          </a:xfrm>
          <a:custGeom>
            <a:avLst/>
            <a:gdLst/>
            <a:ahLst/>
            <a:cxnLst/>
            <a:rect l="l" t="t" r="r" b="b"/>
            <a:pathLst>
              <a:path w="2000885" h="571500">
                <a:moveTo>
                  <a:pt x="0" y="285753"/>
                </a:moveTo>
                <a:lnTo>
                  <a:pt x="285752" y="0"/>
                </a:lnTo>
                <a:lnTo>
                  <a:pt x="285752" y="142875"/>
                </a:lnTo>
                <a:lnTo>
                  <a:pt x="1714513" y="142875"/>
                </a:lnTo>
                <a:lnTo>
                  <a:pt x="1714513" y="0"/>
                </a:lnTo>
                <a:lnTo>
                  <a:pt x="2000264" y="285753"/>
                </a:lnTo>
                <a:lnTo>
                  <a:pt x="1714513" y="571504"/>
                </a:lnTo>
                <a:lnTo>
                  <a:pt x="1714513" y="428628"/>
                </a:lnTo>
                <a:lnTo>
                  <a:pt x="285752" y="428628"/>
                </a:lnTo>
                <a:lnTo>
                  <a:pt x="285752" y="571504"/>
                </a:lnTo>
                <a:lnTo>
                  <a:pt x="0" y="285753"/>
                </a:lnTo>
                <a:close/>
              </a:path>
            </a:pathLst>
          </a:custGeom>
          <a:ln w="2540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098055" y="2027880"/>
            <a:ext cx="17587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PCIe or NVLink</a:t>
            </a:r>
            <a:r>
              <a:rPr sz="1600" b="1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35917" y="3760722"/>
            <a:ext cx="4926683" cy="169514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2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Copy input data from CPU memory to GPU  memory</a:t>
            </a: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2110"/>
              </a:lnSpc>
              <a:spcBef>
                <a:spcPts val="210"/>
              </a:spcBef>
              <a:buAutoNum type="arabicPeriod"/>
              <a:tabLst>
                <a:tab pos="354965" algn="l"/>
                <a:tab pos="355600" algn="l"/>
              </a:tabLst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601345" indent="-342900">
              <a:lnSpc>
                <a:spcPts val="2090"/>
              </a:lnSpc>
              <a:spcBef>
                <a:spcPts val="1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Load GPU program and execute,  caching data on chip for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72162" y="871522"/>
            <a:ext cx="4169818" cy="5118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434" y="1264086"/>
            <a:ext cx="2643205" cy="2036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14763" y="1871653"/>
            <a:ext cx="2000885" cy="571500"/>
          </a:xfrm>
          <a:custGeom>
            <a:avLst/>
            <a:gdLst/>
            <a:ahLst/>
            <a:cxnLst/>
            <a:rect l="l" t="t" r="r" b="b"/>
            <a:pathLst>
              <a:path w="2000885" h="571500">
                <a:moveTo>
                  <a:pt x="0" y="285753"/>
                </a:moveTo>
                <a:lnTo>
                  <a:pt x="285752" y="0"/>
                </a:lnTo>
                <a:lnTo>
                  <a:pt x="285752" y="142875"/>
                </a:lnTo>
                <a:lnTo>
                  <a:pt x="1714513" y="142875"/>
                </a:lnTo>
                <a:lnTo>
                  <a:pt x="1714513" y="0"/>
                </a:lnTo>
                <a:lnTo>
                  <a:pt x="2000264" y="285753"/>
                </a:lnTo>
                <a:lnTo>
                  <a:pt x="1714513" y="571504"/>
                </a:lnTo>
                <a:lnTo>
                  <a:pt x="1714513" y="428628"/>
                </a:lnTo>
                <a:lnTo>
                  <a:pt x="285752" y="428628"/>
                </a:lnTo>
                <a:lnTo>
                  <a:pt x="285752" y="571504"/>
                </a:lnTo>
                <a:lnTo>
                  <a:pt x="0" y="285753"/>
                </a:lnTo>
                <a:close/>
              </a:path>
            </a:pathLst>
          </a:custGeom>
          <a:ln w="2540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86136" y="1228712"/>
            <a:ext cx="3786504" cy="500380"/>
          </a:xfrm>
          <a:custGeom>
            <a:avLst/>
            <a:gdLst/>
            <a:ahLst/>
            <a:cxnLst/>
            <a:rect l="l" t="t" r="r" b="b"/>
            <a:pathLst>
              <a:path w="3786504" h="500380">
                <a:moveTo>
                  <a:pt x="3560875" y="0"/>
                </a:moveTo>
                <a:lnTo>
                  <a:pt x="3335536" y="184288"/>
                </a:lnTo>
                <a:lnTo>
                  <a:pt x="3459342" y="184288"/>
                </a:lnTo>
                <a:lnTo>
                  <a:pt x="3459342" y="296998"/>
                </a:lnTo>
                <a:lnTo>
                  <a:pt x="0" y="296998"/>
                </a:lnTo>
                <a:lnTo>
                  <a:pt x="0" y="500065"/>
                </a:lnTo>
                <a:lnTo>
                  <a:pt x="3463387" y="500065"/>
                </a:lnTo>
                <a:lnTo>
                  <a:pt x="3509021" y="494808"/>
                </a:lnTo>
                <a:lnTo>
                  <a:pt x="3550911" y="479836"/>
                </a:lnTo>
                <a:lnTo>
                  <a:pt x="3587864" y="456342"/>
                </a:lnTo>
                <a:lnTo>
                  <a:pt x="3618685" y="425521"/>
                </a:lnTo>
                <a:lnTo>
                  <a:pt x="3642179" y="388568"/>
                </a:lnTo>
                <a:lnTo>
                  <a:pt x="3657151" y="346677"/>
                </a:lnTo>
                <a:lnTo>
                  <a:pt x="3662408" y="301043"/>
                </a:lnTo>
                <a:lnTo>
                  <a:pt x="3662408" y="184288"/>
                </a:lnTo>
                <a:lnTo>
                  <a:pt x="3786214" y="184288"/>
                </a:lnTo>
                <a:lnTo>
                  <a:pt x="3560875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6136" y="1228711"/>
            <a:ext cx="3786504" cy="500380"/>
          </a:xfrm>
          <a:custGeom>
            <a:avLst/>
            <a:gdLst/>
            <a:ahLst/>
            <a:cxnLst/>
            <a:rect l="l" t="t" r="r" b="b"/>
            <a:pathLst>
              <a:path w="3786504" h="500380">
                <a:moveTo>
                  <a:pt x="0" y="500066"/>
                </a:moveTo>
                <a:lnTo>
                  <a:pt x="3463387" y="500066"/>
                </a:lnTo>
                <a:lnTo>
                  <a:pt x="3509021" y="494809"/>
                </a:lnTo>
                <a:lnTo>
                  <a:pt x="3550912" y="479837"/>
                </a:lnTo>
                <a:lnTo>
                  <a:pt x="3587865" y="456343"/>
                </a:lnTo>
                <a:lnTo>
                  <a:pt x="3618685" y="425522"/>
                </a:lnTo>
                <a:lnTo>
                  <a:pt x="3642179" y="388568"/>
                </a:lnTo>
                <a:lnTo>
                  <a:pt x="3657152" y="346678"/>
                </a:lnTo>
                <a:lnTo>
                  <a:pt x="3662408" y="301044"/>
                </a:lnTo>
                <a:lnTo>
                  <a:pt x="3662408" y="184289"/>
                </a:lnTo>
                <a:lnTo>
                  <a:pt x="3786214" y="184289"/>
                </a:lnTo>
                <a:lnTo>
                  <a:pt x="3560875" y="0"/>
                </a:lnTo>
                <a:lnTo>
                  <a:pt x="3335536" y="184289"/>
                </a:lnTo>
                <a:lnTo>
                  <a:pt x="3459342" y="184289"/>
                </a:lnTo>
                <a:lnTo>
                  <a:pt x="3459342" y="296998"/>
                </a:lnTo>
                <a:lnTo>
                  <a:pt x="0" y="296998"/>
                </a:lnTo>
                <a:lnTo>
                  <a:pt x="0" y="500066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7221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321471" y="0"/>
                </a:moveTo>
                <a:lnTo>
                  <a:pt x="0" y="321471"/>
                </a:lnTo>
                <a:lnTo>
                  <a:pt x="160735" y="321471"/>
                </a:lnTo>
                <a:lnTo>
                  <a:pt x="160735" y="1178728"/>
                </a:lnTo>
                <a:lnTo>
                  <a:pt x="0" y="1178728"/>
                </a:lnTo>
                <a:lnTo>
                  <a:pt x="321471" y="1500197"/>
                </a:lnTo>
                <a:lnTo>
                  <a:pt x="642942" y="1178728"/>
                </a:lnTo>
                <a:lnTo>
                  <a:pt x="482206" y="1178728"/>
                </a:lnTo>
                <a:lnTo>
                  <a:pt x="482206" y="321471"/>
                </a:lnTo>
                <a:lnTo>
                  <a:pt x="642942" y="321471"/>
                </a:lnTo>
                <a:lnTo>
                  <a:pt x="321471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7221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0" y="321471"/>
                </a:moveTo>
                <a:lnTo>
                  <a:pt x="321471" y="0"/>
                </a:lnTo>
                <a:lnTo>
                  <a:pt x="642942" y="321471"/>
                </a:lnTo>
                <a:lnTo>
                  <a:pt x="482206" y="321471"/>
                </a:lnTo>
                <a:lnTo>
                  <a:pt x="482206" y="1178728"/>
                </a:lnTo>
                <a:lnTo>
                  <a:pt x="642942" y="1178728"/>
                </a:lnTo>
                <a:lnTo>
                  <a:pt x="321471" y="1500198"/>
                </a:lnTo>
                <a:lnTo>
                  <a:pt x="0" y="1178728"/>
                </a:lnTo>
                <a:lnTo>
                  <a:pt x="160735" y="1178728"/>
                </a:lnTo>
                <a:lnTo>
                  <a:pt x="160735" y="321471"/>
                </a:lnTo>
                <a:lnTo>
                  <a:pt x="0" y="321471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378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321471" y="0"/>
                </a:moveTo>
                <a:lnTo>
                  <a:pt x="0" y="321471"/>
                </a:lnTo>
                <a:lnTo>
                  <a:pt x="160735" y="321471"/>
                </a:lnTo>
                <a:lnTo>
                  <a:pt x="160735" y="1178728"/>
                </a:lnTo>
                <a:lnTo>
                  <a:pt x="0" y="1178728"/>
                </a:lnTo>
                <a:lnTo>
                  <a:pt x="321471" y="1500197"/>
                </a:lnTo>
                <a:lnTo>
                  <a:pt x="642941" y="1178728"/>
                </a:lnTo>
                <a:lnTo>
                  <a:pt x="482206" y="1178728"/>
                </a:lnTo>
                <a:lnTo>
                  <a:pt x="482206" y="321471"/>
                </a:lnTo>
                <a:lnTo>
                  <a:pt x="642941" y="321471"/>
                </a:lnTo>
                <a:lnTo>
                  <a:pt x="321471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4378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0" y="321471"/>
                </a:moveTo>
                <a:lnTo>
                  <a:pt x="321471" y="0"/>
                </a:lnTo>
                <a:lnTo>
                  <a:pt x="642942" y="321471"/>
                </a:lnTo>
                <a:lnTo>
                  <a:pt x="482206" y="321471"/>
                </a:lnTo>
                <a:lnTo>
                  <a:pt x="482206" y="1178728"/>
                </a:lnTo>
                <a:lnTo>
                  <a:pt x="642942" y="1178728"/>
                </a:lnTo>
                <a:lnTo>
                  <a:pt x="321471" y="1500198"/>
                </a:lnTo>
                <a:lnTo>
                  <a:pt x="0" y="1178728"/>
                </a:lnTo>
                <a:lnTo>
                  <a:pt x="160735" y="1178728"/>
                </a:lnTo>
                <a:lnTo>
                  <a:pt x="160735" y="321471"/>
                </a:lnTo>
                <a:lnTo>
                  <a:pt x="0" y="321471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7254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321471" y="0"/>
                </a:moveTo>
                <a:lnTo>
                  <a:pt x="0" y="321471"/>
                </a:lnTo>
                <a:lnTo>
                  <a:pt x="160735" y="321471"/>
                </a:lnTo>
                <a:lnTo>
                  <a:pt x="160735" y="1178728"/>
                </a:lnTo>
                <a:lnTo>
                  <a:pt x="0" y="1178728"/>
                </a:lnTo>
                <a:lnTo>
                  <a:pt x="321471" y="1500197"/>
                </a:lnTo>
                <a:lnTo>
                  <a:pt x="642942" y="1178728"/>
                </a:lnTo>
                <a:lnTo>
                  <a:pt x="482206" y="1178728"/>
                </a:lnTo>
                <a:lnTo>
                  <a:pt x="482206" y="321471"/>
                </a:lnTo>
                <a:lnTo>
                  <a:pt x="642942" y="321471"/>
                </a:lnTo>
                <a:lnTo>
                  <a:pt x="321471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2547" y="3800480"/>
            <a:ext cx="643255" cy="1500505"/>
          </a:xfrm>
          <a:custGeom>
            <a:avLst/>
            <a:gdLst/>
            <a:ahLst/>
            <a:cxnLst/>
            <a:rect l="l" t="t" r="r" b="b"/>
            <a:pathLst>
              <a:path w="643254" h="1500504">
                <a:moveTo>
                  <a:pt x="0" y="321471"/>
                </a:moveTo>
                <a:lnTo>
                  <a:pt x="321471" y="0"/>
                </a:lnTo>
                <a:lnTo>
                  <a:pt x="642942" y="321471"/>
                </a:lnTo>
                <a:lnTo>
                  <a:pt x="482206" y="321471"/>
                </a:lnTo>
                <a:lnTo>
                  <a:pt x="482206" y="1178728"/>
                </a:lnTo>
                <a:lnTo>
                  <a:pt x="642942" y="1178728"/>
                </a:lnTo>
                <a:lnTo>
                  <a:pt x="321471" y="1500198"/>
                </a:lnTo>
                <a:lnTo>
                  <a:pt x="0" y="1178728"/>
                </a:lnTo>
                <a:lnTo>
                  <a:pt x="160735" y="1178728"/>
                </a:lnTo>
                <a:lnTo>
                  <a:pt x="160735" y="321471"/>
                </a:lnTo>
                <a:lnTo>
                  <a:pt x="0" y="321471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9"/>
          <p:cNvSpPr txBox="1"/>
          <p:nvPr/>
        </p:nvSpPr>
        <p:spPr>
          <a:xfrm>
            <a:off x="4098055" y="2027880"/>
            <a:ext cx="17587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PCIe or NVLink</a:t>
            </a:r>
            <a:r>
              <a:rPr sz="1600" b="1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bject 2"/>
          <p:cNvSpPr txBox="1">
            <a:spLocks noGrp="1"/>
          </p:cNvSpPr>
          <p:nvPr>
            <p:ph type="title"/>
          </p:nvPr>
        </p:nvSpPr>
        <p:spPr>
          <a:xfrm>
            <a:off x="838200" y="114003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PROCESSING</a:t>
            </a:r>
            <a:r>
              <a:rPr sz="3600" b="1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72162" y="871522"/>
            <a:ext cx="4169818" cy="5118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434" y="1264086"/>
            <a:ext cx="2643205" cy="2036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14763" y="1871653"/>
            <a:ext cx="2000885" cy="571500"/>
          </a:xfrm>
          <a:custGeom>
            <a:avLst/>
            <a:gdLst/>
            <a:ahLst/>
            <a:cxnLst/>
            <a:rect l="l" t="t" r="r" b="b"/>
            <a:pathLst>
              <a:path w="2000885" h="571500">
                <a:moveTo>
                  <a:pt x="0" y="285753"/>
                </a:moveTo>
                <a:lnTo>
                  <a:pt x="285752" y="0"/>
                </a:lnTo>
                <a:lnTo>
                  <a:pt x="285752" y="142875"/>
                </a:lnTo>
                <a:lnTo>
                  <a:pt x="1714513" y="142875"/>
                </a:lnTo>
                <a:lnTo>
                  <a:pt x="1714513" y="0"/>
                </a:lnTo>
                <a:lnTo>
                  <a:pt x="2000264" y="285753"/>
                </a:lnTo>
                <a:lnTo>
                  <a:pt x="1714513" y="571504"/>
                </a:lnTo>
                <a:lnTo>
                  <a:pt x="1714513" y="428628"/>
                </a:lnTo>
                <a:lnTo>
                  <a:pt x="285752" y="428628"/>
                </a:lnTo>
                <a:lnTo>
                  <a:pt x="285752" y="571504"/>
                </a:lnTo>
                <a:lnTo>
                  <a:pt x="0" y="285753"/>
                </a:lnTo>
                <a:close/>
              </a:path>
            </a:pathLst>
          </a:custGeom>
          <a:ln w="25400">
            <a:solidFill>
              <a:srgbClr val="76B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918" y="3453153"/>
            <a:ext cx="5136244" cy="2538324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355600" marR="5080" indent="-342900">
              <a:lnSpc>
                <a:spcPts val="2110"/>
              </a:lnSpc>
              <a:spcBef>
                <a:spcPts val="21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Copy input data from CPU memory to GPU  memory</a:t>
            </a: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5080" indent="-342900">
              <a:lnSpc>
                <a:spcPts val="2110"/>
              </a:lnSpc>
              <a:spcBef>
                <a:spcPts val="210"/>
              </a:spcBef>
              <a:buAutoNum type="arabicPeriod"/>
              <a:tabLst>
                <a:tab pos="354965" algn="l"/>
                <a:tab pos="355600" algn="l"/>
              </a:tabLst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601345" indent="-342900">
              <a:lnSpc>
                <a:spcPts val="2090"/>
              </a:lnSpc>
              <a:spcBef>
                <a:spcPts val="11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Load GPU program and execute,  caching data on chip for</a:t>
            </a:r>
            <a:r>
              <a:rPr sz="2400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endParaRPr lang="en-US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601345" indent="-342900">
              <a:lnSpc>
                <a:spcPts val="2090"/>
              </a:lnSpc>
              <a:spcBef>
                <a:spcPts val="115"/>
              </a:spcBef>
              <a:buAutoNum type="arabicPeriod"/>
              <a:tabLst>
                <a:tab pos="354965" algn="l"/>
                <a:tab pos="355600" algn="l"/>
              </a:tabLst>
            </a:pP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5600" marR="335280" indent="-342900">
              <a:lnSpc>
                <a:spcPts val="2180"/>
              </a:lnSpc>
              <a:spcBef>
                <a:spcPts val="4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Copy results from GPU memory to CPU  memory</a:t>
            </a:r>
            <a:endParaRPr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14633" y="2274086"/>
            <a:ext cx="4741545" cy="2884170"/>
          </a:xfrm>
          <a:custGeom>
            <a:avLst/>
            <a:gdLst/>
            <a:ahLst/>
            <a:cxnLst/>
            <a:rect l="l" t="t" r="r" b="b"/>
            <a:pathLst>
              <a:path w="4741545" h="2884170">
                <a:moveTo>
                  <a:pt x="584211" y="0"/>
                </a:moveTo>
                <a:lnTo>
                  <a:pt x="0" y="396222"/>
                </a:lnTo>
                <a:lnTo>
                  <a:pt x="584211" y="792444"/>
                </a:lnTo>
                <a:lnTo>
                  <a:pt x="584211" y="602882"/>
                </a:lnTo>
                <a:lnTo>
                  <a:pt x="3479478" y="602882"/>
                </a:lnTo>
                <a:lnTo>
                  <a:pt x="3527616" y="604225"/>
                </a:lnTo>
                <a:lnTo>
                  <a:pt x="3575049" y="608206"/>
                </a:lnTo>
                <a:lnTo>
                  <a:pt x="3621706" y="614753"/>
                </a:lnTo>
                <a:lnTo>
                  <a:pt x="3667515" y="623796"/>
                </a:lnTo>
                <a:lnTo>
                  <a:pt x="3712405" y="635261"/>
                </a:lnTo>
                <a:lnTo>
                  <a:pt x="3756304" y="649077"/>
                </a:lnTo>
                <a:lnTo>
                  <a:pt x="3799141" y="665174"/>
                </a:lnTo>
                <a:lnTo>
                  <a:pt x="3840843" y="683479"/>
                </a:lnTo>
                <a:lnTo>
                  <a:pt x="3881340" y="703921"/>
                </a:lnTo>
                <a:lnTo>
                  <a:pt x="3920559" y="726428"/>
                </a:lnTo>
                <a:lnTo>
                  <a:pt x="3958429" y="750928"/>
                </a:lnTo>
                <a:lnTo>
                  <a:pt x="3994879" y="777350"/>
                </a:lnTo>
                <a:lnTo>
                  <a:pt x="4029836" y="805623"/>
                </a:lnTo>
                <a:lnTo>
                  <a:pt x="4063230" y="835674"/>
                </a:lnTo>
                <a:lnTo>
                  <a:pt x="4094988" y="867432"/>
                </a:lnTo>
                <a:lnTo>
                  <a:pt x="4125039" y="900826"/>
                </a:lnTo>
                <a:lnTo>
                  <a:pt x="4153312" y="935783"/>
                </a:lnTo>
                <a:lnTo>
                  <a:pt x="4179734" y="972233"/>
                </a:lnTo>
                <a:lnTo>
                  <a:pt x="4204234" y="1010103"/>
                </a:lnTo>
                <a:lnTo>
                  <a:pt x="4226741" y="1049322"/>
                </a:lnTo>
                <a:lnTo>
                  <a:pt x="4247183" y="1089819"/>
                </a:lnTo>
                <a:lnTo>
                  <a:pt x="4265488" y="1131521"/>
                </a:lnTo>
                <a:lnTo>
                  <a:pt x="4281585" y="1174358"/>
                </a:lnTo>
                <a:lnTo>
                  <a:pt x="4295402" y="1218257"/>
                </a:lnTo>
                <a:lnTo>
                  <a:pt x="4306867" y="1263147"/>
                </a:lnTo>
                <a:lnTo>
                  <a:pt x="4315909" y="1308956"/>
                </a:lnTo>
                <a:lnTo>
                  <a:pt x="4322456" y="1355613"/>
                </a:lnTo>
                <a:lnTo>
                  <a:pt x="4326437" y="1403046"/>
                </a:lnTo>
                <a:lnTo>
                  <a:pt x="4327780" y="1451184"/>
                </a:lnTo>
                <a:lnTo>
                  <a:pt x="4327780" y="2883714"/>
                </a:lnTo>
                <a:lnTo>
                  <a:pt x="4741101" y="2883714"/>
                </a:lnTo>
                <a:lnTo>
                  <a:pt x="4741101" y="1451184"/>
                </a:lnTo>
                <a:lnTo>
                  <a:pt x="4740190" y="1402791"/>
                </a:lnTo>
                <a:lnTo>
                  <a:pt x="4737479" y="1354859"/>
                </a:lnTo>
                <a:lnTo>
                  <a:pt x="4733000" y="1307421"/>
                </a:lnTo>
                <a:lnTo>
                  <a:pt x="4726786" y="1260508"/>
                </a:lnTo>
                <a:lnTo>
                  <a:pt x="4718870" y="1214155"/>
                </a:lnTo>
                <a:lnTo>
                  <a:pt x="4709285" y="1168393"/>
                </a:lnTo>
                <a:lnTo>
                  <a:pt x="4698062" y="1123255"/>
                </a:lnTo>
                <a:lnTo>
                  <a:pt x="4685235" y="1078773"/>
                </a:lnTo>
                <a:lnTo>
                  <a:pt x="4670837" y="1034982"/>
                </a:lnTo>
                <a:lnTo>
                  <a:pt x="4654900" y="991912"/>
                </a:lnTo>
                <a:lnTo>
                  <a:pt x="4637456" y="949597"/>
                </a:lnTo>
                <a:lnTo>
                  <a:pt x="4618539" y="908070"/>
                </a:lnTo>
                <a:lnTo>
                  <a:pt x="4598182" y="867363"/>
                </a:lnTo>
                <a:lnTo>
                  <a:pt x="4576415" y="827508"/>
                </a:lnTo>
                <a:lnTo>
                  <a:pt x="4553274" y="788539"/>
                </a:lnTo>
                <a:lnTo>
                  <a:pt x="4528789" y="750489"/>
                </a:lnTo>
                <a:lnTo>
                  <a:pt x="4502995" y="713389"/>
                </a:lnTo>
                <a:lnTo>
                  <a:pt x="4475922" y="677272"/>
                </a:lnTo>
                <a:lnTo>
                  <a:pt x="4447605" y="642172"/>
                </a:lnTo>
                <a:lnTo>
                  <a:pt x="4418076" y="608121"/>
                </a:lnTo>
                <a:lnTo>
                  <a:pt x="4387367" y="575151"/>
                </a:lnTo>
                <a:lnTo>
                  <a:pt x="4355511" y="543295"/>
                </a:lnTo>
                <a:lnTo>
                  <a:pt x="4322541" y="512586"/>
                </a:lnTo>
                <a:lnTo>
                  <a:pt x="4288490" y="483057"/>
                </a:lnTo>
                <a:lnTo>
                  <a:pt x="4253390" y="454740"/>
                </a:lnTo>
                <a:lnTo>
                  <a:pt x="4217273" y="427668"/>
                </a:lnTo>
                <a:lnTo>
                  <a:pt x="4180174" y="401873"/>
                </a:lnTo>
                <a:lnTo>
                  <a:pt x="4142123" y="377388"/>
                </a:lnTo>
                <a:lnTo>
                  <a:pt x="4103154" y="354247"/>
                </a:lnTo>
                <a:lnTo>
                  <a:pt x="4063300" y="332481"/>
                </a:lnTo>
                <a:lnTo>
                  <a:pt x="4022592" y="312123"/>
                </a:lnTo>
                <a:lnTo>
                  <a:pt x="3981065" y="293206"/>
                </a:lnTo>
                <a:lnTo>
                  <a:pt x="3938750" y="275762"/>
                </a:lnTo>
                <a:lnTo>
                  <a:pt x="3895681" y="259825"/>
                </a:lnTo>
                <a:lnTo>
                  <a:pt x="3851889" y="245427"/>
                </a:lnTo>
                <a:lnTo>
                  <a:pt x="3807408" y="232600"/>
                </a:lnTo>
                <a:lnTo>
                  <a:pt x="3762270" y="221378"/>
                </a:lnTo>
                <a:lnTo>
                  <a:pt x="3716507" y="211792"/>
                </a:lnTo>
                <a:lnTo>
                  <a:pt x="3670154" y="203876"/>
                </a:lnTo>
                <a:lnTo>
                  <a:pt x="3623241" y="197662"/>
                </a:lnTo>
                <a:lnTo>
                  <a:pt x="3575803" y="193183"/>
                </a:lnTo>
                <a:lnTo>
                  <a:pt x="3527871" y="190472"/>
                </a:lnTo>
                <a:lnTo>
                  <a:pt x="3479478" y="189561"/>
                </a:lnTo>
                <a:lnTo>
                  <a:pt x="584211" y="189561"/>
                </a:lnTo>
                <a:lnTo>
                  <a:pt x="584211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4632" y="2274086"/>
            <a:ext cx="4741545" cy="2884170"/>
          </a:xfrm>
          <a:custGeom>
            <a:avLst/>
            <a:gdLst/>
            <a:ahLst/>
            <a:cxnLst/>
            <a:rect l="l" t="t" r="r" b="b"/>
            <a:pathLst>
              <a:path w="4741545" h="2884170">
                <a:moveTo>
                  <a:pt x="4741103" y="2883715"/>
                </a:moveTo>
                <a:lnTo>
                  <a:pt x="4741103" y="1451185"/>
                </a:lnTo>
                <a:lnTo>
                  <a:pt x="4740192" y="1402792"/>
                </a:lnTo>
                <a:lnTo>
                  <a:pt x="4737480" y="1354860"/>
                </a:lnTo>
                <a:lnTo>
                  <a:pt x="4733001" y="1307421"/>
                </a:lnTo>
                <a:lnTo>
                  <a:pt x="4726788" y="1260509"/>
                </a:lnTo>
                <a:lnTo>
                  <a:pt x="4718872" y="1214155"/>
                </a:lnTo>
                <a:lnTo>
                  <a:pt x="4709286" y="1168393"/>
                </a:lnTo>
                <a:lnTo>
                  <a:pt x="4698063" y="1123255"/>
                </a:lnTo>
                <a:lnTo>
                  <a:pt x="4685237" y="1078774"/>
                </a:lnTo>
                <a:lnTo>
                  <a:pt x="4670838" y="1034982"/>
                </a:lnTo>
                <a:lnTo>
                  <a:pt x="4654901" y="991912"/>
                </a:lnTo>
                <a:lnTo>
                  <a:pt x="4637458" y="949597"/>
                </a:lnTo>
                <a:lnTo>
                  <a:pt x="4618541" y="908070"/>
                </a:lnTo>
                <a:lnTo>
                  <a:pt x="4598183" y="867363"/>
                </a:lnTo>
                <a:lnTo>
                  <a:pt x="4576417" y="827508"/>
                </a:lnTo>
                <a:lnTo>
                  <a:pt x="4553275" y="788540"/>
                </a:lnTo>
                <a:lnTo>
                  <a:pt x="4528790" y="750489"/>
                </a:lnTo>
                <a:lnTo>
                  <a:pt x="4502996" y="713389"/>
                </a:lnTo>
                <a:lnTo>
                  <a:pt x="4475923" y="677273"/>
                </a:lnTo>
                <a:lnTo>
                  <a:pt x="4447606" y="642172"/>
                </a:lnTo>
                <a:lnTo>
                  <a:pt x="4418077" y="608121"/>
                </a:lnTo>
                <a:lnTo>
                  <a:pt x="4387368" y="575151"/>
                </a:lnTo>
                <a:lnTo>
                  <a:pt x="4355512" y="543295"/>
                </a:lnTo>
                <a:lnTo>
                  <a:pt x="4322542" y="512586"/>
                </a:lnTo>
                <a:lnTo>
                  <a:pt x="4288491" y="483057"/>
                </a:lnTo>
                <a:lnTo>
                  <a:pt x="4253391" y="454740"/>
                </a:lnTo>
                <a:lnTo>
                  <a:pt x="4217274" y="427668"/>
                </a:lnTo>
                <a:lnTo>
                  <a:pt x="4180174" y="401873"/>
                </a:lnTo>
                <a:lnTo>
                  <a:pt x="4142124" y="377388"/>
                </a:lnTo>
                <a:lnTo>
                  <a:pt x="4103155" y="354247"/>
                </a:lnTo>
                <a:lnTo>
                  <a:pt x="4063300" y="332481"/>
                </a:lnTo>
                <a:lnTo>
                  <a:pt x="4022593" y="312123"/>
                </a:lnTo>
                <a:lnTo>
                  <a:pt x="3981066" y="293206"/>
                </a:lnTo>
                <a:lnTo>
                  <a:pt x="3938751" y="275762"/>
                </a:lnTo>
                <a:lnTo>
                  <a:pt x="3895681" y="259825"/>
                </a:lnTo>
                <a:lnTo>
                  <a:pt x="3851889" y="245427"/>
                </a:lnTo>
                <a:lnTo>
                  <a:pt x="3807408" y="232600"/>
                </a:lnTo>
                <a:lnTo>
                  <a:pt x="3762270" y="221377"/>
                </a:lnTo>
                <a:lnTo>
                  <a:pt x="3716508" y="211792"/>
                </a:lnTo>
                <a:lnTo>
                  <a:pt x="3670154" y="203876"/>
                </a:lnTo>
                <a:lnTo>
                  <a:pt x="3623242" y="197662"/>
                </a:lnTo>
                <a:lnTo>
                  <a:pt x="3575803" y="193183"/>
                </a:lnTo>
                <a:lnTo>
                  <a:pt x="3527871" y="190472"/>
                </a:lnTo>
                <a:lnTo>
                  <a:pt x="3479479" y="189561"/>
                </a:lnTo>
                <a:lnTo>
                  <a:pt x="584212" y="189561"/>
                </a:lnTo>
                <a:lnTo>
                  <a:pt x="584212" y="0"/>
                </a:lnTo>
                <a:lnTo>
                  <a:pt x="0" y="396222"/>
                </a:lnTo>
                <a:lnTo>
                  <a:pt x="584212" y="792444"/>
                </a:lnTo>
                <a:lnTo>
                  <a:pt x="584212" y="602883"/>
                </a:lnTo>
                <a:lnTo>
                  <a:pt x="3479479" y="602883"/>
                </a:lnTo>
                <a:lnTo>
                  <a:pt x="3527616" y="604226"/>
                </a:lnTo>
                <a:lnTo>
                  <a:pt x="3575049" y="608207"/>
                </a:lnTo>
                <a:lnTo>
                  <a:pt x="3621706" y="614754"/>
                </a:lnTo>
                <a:lnTo>
                  <a:pt x="3667516" y="623796"/>
                </a:lnTo>
                <a:lnTo>
                  <a:pt x="3712406" y="635261"/>
                </a:lnTo>
                <a:lnTo>
                  <a:pt x="3756305" y="649078"/>
                </a:lnTo>
                <a:lnTo>
                  <a:pt x="3799141" y="665175"/>
                </a:lnTo>
                <a:lnTo>
                  <a:pt x="3840844" y="683480"/>
                </a:lnTo>
                <a:lnTo>
                  <a:pt x="3881340" y="703921"/>
                </a:lnTo>
                <a:lnTo>
                  <a:pt x="3920560" y="726428"/>
                </a:lnTo>
                <a:lnTo>
                  <a:pt x="3958430" y="750929"/>
                </a:lnTo>
                <a:lnTo>
                  <a:pt x="3994879" y="777351"/>
                </a:lnTo>
                <a:lnTo>
                  <a:pt x="4029837" y="805623"/>
                </a:lnTo>
                <a:lnTo>
                  <a:pt x="4063231" y="835674"/>
                </a:lnTo>
                <a:lnTo>
                  <a:pt x="4094989" y="867433"/>
                </a:lnTo>
                <a:lnTo>
                  <a:pt x="4125040" y="900826"/>
                </a:lnTo>
                <a:lnTo>
                  <a:pt x="4153312" y="935784"/>
                </a:lnTo>
                <a:lnTo>
                  <a:pt x="4179735" y="972233"/>
                </a:lnTo>
                <a:lnTo>
                  <a:pt x="4204235" y="1010104"/>
                </a:lnTo>
                <a:lnTo>
                  <a:pt x="4226742" y="1049323"/>
                </a:lnTo>
                <a:lnTo>
                  <a:pt x="4247184" y="1089820"/>
                </a:lnTo>
                <a:lnTo>
                  <a:pt x="4265489" y="1131522"/>
                </a:lnTo>
                <a:lnTo>
                  <a:pt x="4281585" y="1174359"/>
                </a:lnTo>
                <a:lnTo>
                  <a:pt x="4295402" y="1218258"/>
                </a:lnTo>
                <a:lnTo>
                  <a:pt x="4306867" y="1263148"/>
                </a:lnTo>
                <a:lnTo>
                  <a:pt x="4315909" y="1308957"/>
                </a:lnTo>
                <a:lnTo>
                  <a:pt x="4322457" y="1355614"/>
                </a:lnTo>
                <a:lnTo>
                  <a:pt x="4326438" y="1403047"/>
                </a:lnTo>
                <a:lnTo>
                  <a:pt x="4327780" y="1451185"/>
                </a:lnTo>
                <a:lnTo>
                  <a:pt x="4327780" y="2883715"/>
                </a:lnTo>
                <a:lnTo>
                  <a:pt x="4741103" y="2883715"/>
                </a:lnTo>
                <a:close/>
              </a:path>
            </a:pathLst>
          </a:custGeom>
          <a:ln w="25400">
            <a:solidFill>
              <a:srgbClr val="0060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4098055" y="2027880"/>
            <a:ext cx="17587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PCIe or NVLink</a:t>
            </a:r>
            <a:r>
              <a:rPr sz="1600" b="1" spc="-5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600" b="1" spc="-5" dirty="0">
                <a:latin typeface="Calibri" panose="020F0502020204030204" pitchFamily="34" charset="0"/>
                <a:cs typeface="Calibri" panose="020F0502020204030204" pitchFamily="34" charset="0"/>
              </a:rPr>
              <a:t>Bus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838200" y="114003"/>
            <a:ext cx="94640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PROCESSING</a:t>
            </a:r>
            <a:r>
              <a:rPr sz="3600" b="1" spc="-4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6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FLOW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14318"/>
            <a:ext cx="946404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PARALLEL PROGRAMMING IN CUDA</a:t>
            </a:r>
            <a:r>
              <a:rPr sz="3200" b="1" spc="-85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sz="3200" b="1" spc="-5" dirty="0">
                <a:latin typeface="Calibri Light" panose="020F0302020204030204" pitchFamily="34" charset="0"/>
                <a:cs typeface="Calibri Light" panose="020F0302020204030204" pitchFamily="34" charset="0"/>
              </a:rPr>
              <a:t>C++</a:t>
            </a:r>
          </a:p>
        </p:txBody>
      </p:sp>
      <p:sp>
        <p:nvSpPr>
          <p:cNvPr id="50" name="内容占位符 49"/>
          <p:cNvSpPr>
            <a:spLocks noGrp="1"/>
          </p:cNvSpPr>
          <p:nvPr>
            <p:ph idx="1"/>
          </p:nvPr>
        </p:nvSpPr>
        <p:spPr>
          <a:xfrm>
            <a:off x="744421" y="1625280"/>
            <a:ext cx="9464040" cy="3916204"/>
          </a:xfrm>
        </p:spPr>
        <p:txBody>
          <a:bodyPr/>
          <a:lstStyle/>
          <a:p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GPU computing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about massive</a:t>
            </a:r>
            <a:r>
              <a:rPr lang="en-US" altLang="zh-CN" sz="2400" spc="6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parallelism!</a:t>
            </a:r>
          </a:p>
          <a:p>
            <a:pPr marL="0" indent="0">
              <a:buNone/>
            </a:pP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We need an interesting example…</a:t>
            </a:r>
          </a:p>
          <a:p>
            <a:pPr marL="0" indent="0">
              <a:buNone/>
            </a:pPr>
            <a:endParaRPr lang="en-US" altLang="zh-CN" sz="2400" spc="-5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spc="-5" dirty="0">
                <a:latin typeface="Calibri" panose="020F0502020204030204" pitchFamily="34" charset="0"/>
                <a:cs typeface="Calibri" panose="020F0502020204030204" pitchFamily="34" charset="0"/>
              </a:rPr>
              <a:t>We’ll start with vector addition</a:t>
            </a:r>
          </a:p>
          <a:p>
            <a:endParaRPr lang="zh-CN" altLang="en-US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7851647" y="2228087"/>
            <a:ext cx="490727" cy="2971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898667" y="2254214"/>
            <a:ext cx="396044" cy="28803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8667" y="2254214"/>
            <a:ext cx="396240" cy="2880360"/>
          </a:xfrm>
          <a:custGeom>
            <a:avLst/>
            <a:gdLst/>
            <a:ahLst/>
            <a:cxnLst/>
            <a:rect l="l" t="t" r="r" b="b"/>
            <a:pathLst>
              <a:path w="396240" h="2880360">
                <a:moveTo>
                  <a:pt x="0" y="66007"/>
                </a:moveTo>
                <a:lnTo>
                  <a:pt x="5187" y="40314"/>
                </a:lnTo>
                <a:lnTo>
                  <a:pt x="19333" y="19333"/>
                </a:lnTo>
                <a:lnTo>
                  <a:pt x="40314" y="5187"/>
                </a:lnTo>
                <a:lnTo>
                  <a:pt x="66007" y="0"/>
                </a:lnTo>
                <a:lnTo>
                  <a:pt x="330036" y="0"/>
                </a:lnTo>
                <a:lnTo>
                  <a:pt x="355729" y="5187"/>
                </a:lnTo>
                <a:lnTo>
                  <a:pt x="376710" y="19333"/>
                </a:lnTo>
                <a:lnTo>
                  <a:pt x="390856" y="40314"/>
                </a:lnTo>
                <a:lnTo>
                  <a:pt x="396044" y="66007"/>
                </a:lnTo>
                <a:lnTo>
                  <a:pt x="396044" y="2814313"/>
                </a:lnTo>
                <a:lnTo>
                  <a:pt x="390856" y="2840005"/>
                </a:lnTo>
                <a:lnTo>
                  <a:pt x="376710" y="2860986"/>
                </a:lnTo>
                <a:lnTo>
                  <a:pt x="355729" y="2875132"/>
                </a:lnTo>
                <a:lnTo>
                  <a:pt x="330036" y="2880320"/>
                </a:lnTo>
                <a:lnTo>
                  <a:pt x="66007" y="2880320"/>
                </a:lnTo>
                <a:lnTo>
                  <a:pt x="40314" y="2875132"/>
                </a:lnTo>
                <a:lnTo>
                  <a:pt x="19333" y="2860986"/>
                </a:lnTo>
                <a:lnTo>
                  <a:pt x="5187" y="2840005"/>
                </a:lnTo>
                <a:lnTo>
                  <a:pt x="0" y="2814313"/>
                </a:lnTo>
                <a:lnTo>
                  <a:pt x="0" y="6600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98667" y="2974294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98667" y="261425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898667" y="333433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98667" y="369816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98667" y="4054414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98667" y="441445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898667" y="477828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17280" y="2234183"/>
            <a:ext cx="487679" cy="2974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762764" y="2261804"/>
            <a:ext cx="396044" cy="28803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62763" y="2261803"/>
            <a:ext cx="396240" cy="2880360"/>
          </a:xfrm>
          <a:custGeom>
            <a:avLst/>
            <a:gdLst/>
            <a:ahLst/>
            <a:cxnLst/>
            <a:rect l="l" t="t" r="r" b="b"/>
            <a:pathLst>
              <a:path w="396240" h="2880360">
                <a:moveTo>
                  <a:pt x="0" y="66007"/>
                </a:moveTo>
                <a:lnTo>
                  <a:pt x="5187" y="40314"/>
                </a:lnTo>
                <a:lnTo>
                  <a:pt x="19333" y="19333"/>
                </a:lnTo>
                <a:lnTo>
                  <a:pt x="40314" y="5187"/>
                </a:lnTo>
                <a:lnTo>
                  <a:pt x="66007" y="0"/>
                </a:lnTo>
                <a:lnTo>
                  <a:pt x="330036" y="0"/>
                </a:lnTo>
                <a:lnTo>
                  <a:pt x="355729" y="5187"/>
                </a:lnTo>
                <a:lnTo>
                  <a:pt x="376710" y="19333"/>
                </a:lnTo>
                <a:lnTo>
                  <a:pt x="390856" y="40314"/>
                </a:lnTo>
                <a:lnTo>
                  <a:pt x="396044" y="66007"/>
                </a:lnTo>
                <a:lnTo>
                  <a:pt x="396044" y="2814313"/>
                </a:lnTo>
                <a:lnTo>
                  <a:pt x="390856" y="2840005"/>
                </a:lnTo>
                <a:lnTo>
                  <a:pt x="376710" y="2860986"/>
                </a:lnTo>
                <a:lnTo>
                  <a:pt x="355729" y="2875132"/>
                </a:lnTo>
                <a:lnTo>
                  <a:pt x="330036" y="2880320"/>
                </a:lnTo>
                <a:lnTo>
                  <a:pt x="66007" y="2880320"/>
                </a:lnTo>
                <a:lnTo>
                  <a:pt x="40314" y="2875132"/>
                </a:lnTo>
                <a:lnTo>
                  <a:pt x="19333" y="2860986"/>
                </a:lnTo>
                <a:lnTo>
                  <a:pt x="5187" y="2840005"/>
                </a:lnTo>
                <a:lnTo>
                  <a:pt x="0" y="2814313"/>
                </a:lnTo>
                <a:lnTo>
                  <a:pt x="0" y="6600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62763" y="298188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62763" y="262184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62763" y="334192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62763" y="370575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2763" y="406200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2763" y="442204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2763" y="4785878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976104" y="2231135"/>
            <a:ext cx="487679" cy="297484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022905" y="2258008"/>
            <a:ext cx="396044" cy="28803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022904" y="2258007"/>
            <a:ext cx="396240" cy="2880360"/>
          </a:xfrm>
          <a:custGeom>
            <a:avLst/>
            <a:gdLst/>
            <a:ahLst/>
            <a:cxnLst/>
            <a:rect l="l" t="t" r="r" b="b"/>
            <a:pathLst>
              <a:path w="396240" h="2880360">
                <a:moveTo>
                  <a:pt x="0" y="66007"/>
                </a:moveTo>
                <a:lnTo>
                  <a:pt x="5187" y="40314"/>
                </a:lnTo>
                <a:lnTo>
                  <a:pt x="19333" y="19333"/>
                </a:lnTo>
                <a:lnTo>
                  <a:pt x="40314" y="5187"/>
                </a:lnTo>
                <a:lnTo>
                  <a:pt x="66007" y="0"/>
                </a:lnTo>
                <a:lnTo>
                  <a:pt x="330036" y="0"/>
                </a:lnTo>
                <a:lnTo>
                  <a:pt x="355729" y="5187"/>
                </a:lnTo>
                <a:lnTo>
                  <a:pt x="376710" y="19333"/>
                </a:lnTo>
                <a:lnTo>
                  <a:pt x="390856" y="40314"/>
                </a:lnTo>
                <a:lnTo>
                  <a:pt x="396044" y="66007"/>
                </a:lnTo>
                <a:lnTo>
                  <a:pt x="396044" y="2814313"/>
                </a:lnTo>
                <a:lnTo>
                  <a:pt x="390856" y="2840005"/>
                </a:lnTo>
                <a:lnTo>
                  <a:pt x="376710" y="2860986"/>
                </a:lnTo>
                <a:lnTo>
                  <a:pt x="355729" y="2875132"/>
                </a:lnTo>
                <a:lnTo>
                  <a:pt x="330036" y="2880320"/>
                </a:lnTo>
                <a:lnTo>
                  <a:pt x="66007" y="2880320"/>
                </a:lnTo>
                <a:lnTo>
                  <a:pt x="40314" y="2875132"/>
                </a:lnTo>
                <a:lnTo>
                  <a:pt x="19333" y="2860986"/>
                </a:lnTo>
                <a:lnTo>
                  <a:pt x="5187" y="2840005"/>
                </a:lnTo>
                <a:lnTo>
                  <a:pt x="0" y="2814313"/>
                </a:lnTo>
                <a:lnTo>
                  <a:pt x="0" y="66007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022904" y="297808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022904" y="261804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022904" y="333812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022904" y="3701962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22904" y="405820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22904" y="4418247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022904" y="4782083"/>
            <a:ext cx="396240" cy="0"/>
          </a:xfrm>
          <a:custGeom>
            <a:avLst/>
            <a:gdLst/>
            <a:ahLst/>
            <a:cxnLst/>
            <a:rect l="l" t="t" r="r" b="b"/>
            <a:pathLst>
              <a:path w="396240">
                <a:moveTo>
                  <a:pt x="0" y="0"/>
                </a:moveTo>
                <a:lnTo>
                  <a:pt x="396044" y="1"/>
                </a:lnTo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360664" y="3535679"/>
            <a:ext cx="356616" cy="35661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405870" y="3562077"/>
            <a:ext cx="264593" cy="2645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405870" y="3562077"/>
            <a:ext cx="264795" cy="264795"/>
          </a:xfrm>
          <a:custGeom>
            <a:avLst/>
            <a:gdLst/>
            <a:ahLst/>
            <a:cxnLst/>
            <a:rect l="l" t="t" r="r" b="b"/>
            <a:pathLst>
              <a:path w="264795" h="264795">
                <a:moveTo>
                  <a:pt x="0" y="89956"/>
                </a:moveTo>
                <a:lnTo>
                  <a:pt x="89956" y="89956"/>
                </a:lnTo>
                <a:lnTo>
                  <a:pt x="89956" y="0"/>
                </a:lnTo>
                <a:lnTo>
                  <a:pt x="174637" y="0"/>
                </a:lnTo>
                <a:lnTo>
                  <a:pt x="174637" y="89956"/>
                </a:lnTo>
                <a:lnTo>
                  <a:pt x="264593" y="89956"/>
                </a:lnTo>
                <a:lnTo>
                  <a:pt x="264593" y="174637"/>
                </a:lnTo>
                <a:lnTo>
                  <a:pt x="174637" y="174637"/>
                </a:lnTo>
                <a:lnTo>
                  <a:pt x="174637" y="264593"/>
                </a:lnTo>
                <a:lnTo>
                  <a:pt x="89956" y="264593"/>
                </a:lnTo>
                <a:lnTo>
                  <a:pt x="89956" y="174637"/>
                </a:lnTo>
                <a:lnTo>
                  <a:pt x="0" y="174637"/>
                </a:lnTo>
                <a:lnTo>
                  <a:pt x="0" y="89956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12223" y="3557015"/>
            <a:ext cx="429768" cy="36271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458862" y="3583382"/>
            <a:ext cx="335996" cy="2688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458862" y="3583382"/>
            <a:ext cx="336550" cy="107950"/>
          </a:xfrm>
          <a:custGeom>
            <a:avLst/>
            <a:gdLst/>
            <a:ahLst/>
            <a:cxnLst/>
            <a:rect l="l" t="t" r="r" b="b"/>
            <a:pathLst>
              <a:path w="336550" h="107950">
                <a:moveTo>
                  <a:pt x="0" y="0"/>
                </a:moveTo>
                <a:lnTo>
                  <a:pt x="335996" y="0"/>
                </a:lnTo>
                <a:lnTo>
                  <a:pt x="335996" y="107533"/>
                </a:lnTo>
                <a:lnTo>
                  <a:pt x="0" y="10753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458862" y="3744682"/>
            <a:ext cx="336550" cy="107950"/>
          </a:xfrm>
          <a:custGeom>
            <a:avLst/>
            <a:gdLst/>
            <a:ahLst/>
            <a:cxnLst/>
            <a:rect l="l" t="t" r="r" b="b"/>
            <a:pathLst>
              <a:path w="336550" h="107950">
                <a:moveTo>
                  <a:pt x="0" y="0"/>
                </a:moveTo>
                <a:lnTo>
                  <a:pt x="335996" y="0"/>
                </a:lnTo>
                <a:lnTo>
                  <a:pt x="335996" y="107533"/>
                </a:lnTo>
                <a:lnTo>
                  <a:pt x="0" y="107533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89A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8021380" y="5190235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8885476" y="5190235"/>
            <a:ext cx="15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0145617" y="5190235"/>
            <a:ext cx="142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08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90f2e77-af25-40d6-ac43-861c89c61089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3744</Words>
  <Application>Microsoft Office PowerPoint</Application>
  <PresentationFormat>自定义</PresentationFormat>
  <Paragraphs>1076</Paragraphs>
  <Slides>44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Minion Pro</vt:lpstr>
      <vt:lpstr>MS Gothic</vt:lpstr>
      <vt:lpstr>等线</vt:lpstr>
      <vt:lpstr>宋体</vt:lpstr>
      <vt:lpstr>微软雅黑</vt:lpstr>
      <vt:lpstr>Arial</vt:lpstr>
      <vt:lpstr>Calibri</vt:lpstr>
      <vt:lpstr>Calibri Light</vt:lpstr>
      <vt:lpstr>Courier New</vt:lpstr>
      <vt:lpstr>Times New Roman</vt:lpstr>
      <vt:lpstr>Trebuchet MS</vt:lpstr>
      <vt:lpstr>Office 主题​​</vt:lpstr>
      <vt:lpstr>PowerPoint 演示文稿</vt:lpstr>
      <vt:lpstr>WHAT IS CUDA?</vt:lpstr>
      <vt:lpstr>INTRODUCTION TO CUDA C++</vt:lpstr>
      <vt:lpstr>HETEROGENEOUS COMPUTING</vt:lpstr>
      <vt:lpstr>PORTING TO CUDA</vt:lpstr>
      <vt:lpstr>SIMPLE PROCESSING FLOW</vt:lpstr>
      <vt:lpstr>SIMPLE PROCESSING FLOW</vt:lpstr>
      <vt:lpstr>SIMPLE PROCESSING FLOW</vt:lpstr>
      <vt:lpstr>PARALLEL PROGRAMMING IN CUDA C++</vt:lpstr>
      <vt:lpstr>GPU KERNELS: DEVICE CODE</vt:lpstr>
      <vt:lpstr>GPU KERNELS: Call DEVICE CODE</vt:lpstr>
      <vt:lpstr>GPU KERNELS: Call DEVICE CODE</vt:lpstr>
      <vt:lpstr>GPU KERNELS: Call DEVICE CODE</vt:lpstr>
      <vt:lpstr>MEMORY MANAGEMENT</vt:lpstr>
      <vt:lpstr>RUNNING CODE IN PARALLEL</vt:lpstr>
      <vt:lpstr>VECTOR ADDITION ON THE DEVICE</vt:lpstr>
      <vt:lpstr>VECTOR ADDITION ON THE DEVICE</vt:lpstr>
      <vt:lpstr>VECTOR ADDITION ON THE DEVICE</vt:lpstr>
      <vt:lpstr>REVIEW (1 OF 2)</vt:lpstr>
      <vt:lpstr>REVIEW (1 OF 2)</vt:lpstr>
      <vt:lpstr>REVIEW (2 OF 2)</vt:lpstr>
      <vt:lpstr>CUDA THREADS</vt:lpstr>
      <vt:lpstr>COMBINING BLOCKS AND THREADS</vt:lpstr>
      <vt:lpstr>INDEXING ARRAYS WITH BLOCKS AND THREADS</vt:lpstr>
      <vt:lpstr>INDEXING ARRAYS: EXAMPLE</vt:lpstr>
      <vt:lpstr>VECTOR ADDITION WITH BLOCKS AND THREADS</vt:lpstr>
      <vt:lpstr>ADDITION WITH BLOCKS AND THREADS</vt:lpstr>
      <vt:lpstr>ADDITION WITH BLOCKS AND THREADS</vt:lpstr>
      <vt:lpstr>HANDLING ARBITRARY VECTOR SIZES</vt:lpstr>
      <vt:lpstr>Multi-Dimensional CUDA Grids</vt:lpstr>
      <vt:lpstr>Multi-D CUDA Grids</vt:lpstr>
      <vt:lpstr>Map CUDA threads to 2D array</vt:lpstr>
      <vt:lpstr>Row-Major Order</vt:lpstr>
      <vt:lpstr>Row-Major Order</vt:lpstr>
      <vt:lpstr>Row-Major Order</vt:lpstr>
      <vt:lpstr>Row-Major Order</vt:lpstr>
      <vt:lpstr>Row-Major Order</vt:lpstr>
      <vt:lpstr>Map CUDA threads to 2D array</vt:lpstr>
      <vt:lpstr>Map CUDA threads to 2D array</vt:lpstr>
      <vt:lpstr>Now let’s run the matrix_addition program.</vt:lpstr>
      <vt:lpstr>WHY BOTHER WITH THREADS?</vt:lpstr>
      <vt:lpstr>REVIEW</vt:lpstr>
      <vt:lpstr>FUTURE SESSIONS</vt:lpstr>
      <vt:lpstr>FURTHER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Lab317-Dan</cp:lastModifiedBy>
  <cp:revision>145</cp:revision>
  <dcterms:created xsi:type="dcterms:W3CDTF">2020-11-24T11:28:00Z</dcterms:created>
  <dcterms:modified xsi:type="dcterms:W3CDTF">2024-05-13T01:58:56Z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256B1A78921D4354AB6423CC3E2021D6</vt:lpwstr>
  </property>
  <property fmtid="{D5CDD505-2E9C-101B-9397-08002B2CF9AE}" pid="3" name="KSOProductBuildVer">
    <vt:lpwstr>2052-11.1.0.11294</vt:lpwstr>
  </property>
</Properties>
</file>