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13" r:id="rId2"/>
    <p:sldId id="257" r:id="rId3"/>
    <p:sldId id="258" r:id="rId4"/>
    <p:sldId id="315" r:id="rId5"/>
    <p:sldId id="259" r:id="rId6"/>
    <p:sldId id="260" r:id="rId7"/>
    <p:sldId id="261" r:id="rId8"/>
    <p:sldId id="316" r:id="rId9"/>
    <p:sldId id="332" r:id="rId10"/>
    <p:sldId id="33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</p:sldIdLst>
  <p:sldSz cx="10972800" cy="6172200"/>
  <p:notesSz cx="109728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uyuan DENG" initials="XD" lastIdx="1" clrIdx="0"/>
  <p:cmAuthor id="2" name="Betty Mo" initials="B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DCE47-F511-6A41-B0BC-5C7D48D37A35}" v="1" dt="2023-12-16T14:21:41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>
      <p:cViewPr varScale="1">
        <p:scale>
          <a:sx n="104" d="100"/>
          <a:sy n="104" d="100"/>
        </p:scale>
        <p:origin x="25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黄聃" userId="05fd6555-67a9-4797-980c-de46b7ca3e6c" providerId="ADAL" clId="{E90DCE47-F511-6A41-B0BC-5C7D48D37A35}"/>
    <pc:docChg chg="modSld">
      <pc:chgData name="黄聃" userId="05fd6555-67a9-4797-980c-de46b7ca3e6c" providerId="ADAL" clId="{E90DCE47-F511-6A41-B0BC-5C7D48D37A35}" dt="2023-12-16T14:22:36.953" v="14" actId="1036"/>
      <pc:docMkLst>
        <pc:docMk/>
      </pc:docMkLst>
      <pc:sldChg chg="addSp modSp mod">
        <pc:chgData name="黄聃" userId="05fd6555-67a9-4797-980c-de46b7ca3e6c" providerId="ADAL" clId="{E90DCE47-F511-6A41-B0BC-5C7D48D37A35}" dt="2023-12-16T14:22:36.953" v="14" actId="1036"/>
        <pc:sldMkLst>
          <pc:docMk/>
          <pc:sldMk cId="0" sldId="265"/>
        </pc:sldMkLst>
        <pc:spChg chg="mod">
          <ac:chgData name="黄聃" userId="05fd6555-67a9-4797-980c-de46b7ca3e6c" providerId="ADAL" clId="{E90DCE47-F511-6A41-B0BC-5C7D48D37A35}" dt="2023-12-16T14:21:50.378" v="2" actId="1076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黄聃" userId="05fd6555-67a9-4797-980c-de46b7ca3e6c" providerId="ADAL" clId="{E90DCE47-F511-6A41-B0BC-5C7D48D37A35}" dt="2023-12-16T14:22:36.953" v="14" actId="1036"/>
          <ac:spMkLst>
            <pc:docMk/>
            <pc:sldMk cId="0" sldId="265"/>
            <ac:spMk id="321" creationId="{DE706263-3C62-5646-B8E4-C759B0910D95}"/>
          </ac:spMkLst>
        </pc:spChg>
        <pc:spChg chg="add mod">
          <ac:chgData name="黄聃" userId="05fd6555-67a9-4797-980c-de46b7ca3e6c" providerId="ADAL" clId="{E90DCE47-F511-6A41-B0BC-5C7D48D37A35}" dt="2023-12-16T14:21:46.933" v="1" actId="1076"/>
          <ac:spMkLst>
            <pc:docMk/>
            <pc:sldMk cId="0" sldId="265"/>
            <ac:spMk id="322" creationId="{2BA606C3-1B3A-5847-B495-E49A413662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54563" cy="309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215063" y="0"/>
            <a:ext cx="4754562" cy="309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7C3E6-03DE-4A14-B338-51EE0D3F32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35375" y="771525"/>
            <a:ext cx="3702050" cy="208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96963" y="2970213"/>
            <a:ext cx="8778875" cy="24304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5862638"/>
            <a:ext cx="4754563" cy="30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215063" y="5862638"/>
            <a:ext cx="4754562" cy="30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69293-9129-4BD5-BF3A-EF622E8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3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1917387"/>
            <a:ext cx="9326880" cy="1323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5920" y="3497580"/>
            <a:ext cx="7680960" cy="1577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1440185"/>
            <a:ext cx="9875520" cy="40733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55280" y="247179"/>
            <a:ext cx="2468880" cy="526637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247179"/>
            <a:ext cx="7223760" cy="52663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1" y="122868"/>
            <a:ext cx="9628567" cy="49352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925860"/>
            <a:ext cx="9875520" cy="4073367"/>
          </a:xfrm>
          <a:prstGeom prst="rect">
            <a:avLst/>
          </a:prstGeom>
        </p:spPr>
        <p:txBody>
          <a:bodyPr/>
          <a:lstStyle>
            <a:lvl2pPr marL="882015" indent="-391795">
              <a:buFont typeface="Arial" panose="020B0604020202020204" pitchFamily="34" charset="0"/>
              <a:buChar char="»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7" y="3966215"/>
            <a:ext cx="9326880" cy="1225868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777" y="2616042"/>
            <a:ext cx="9326880" cy="13501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8640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7841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1381602"/>
            <a:ext cx="4848225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640" y="1957388"/>
            <a:ext cx="4848225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74034" y="1381602"/>
            <a:ext cx="4850130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4034" y="1957388"/>
            <a:ext cx="4850130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3" y="245745"/>
            <a:ext cx="3609975" cy="1045845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063" y="245750"/>
            <a:ext cx="6134100" cy="5267802"/>
          </a:xfrm>
          <a:prstGeom prst="rect">
            <a:avLst/>
          </a:prstGeo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8643" y="1291593"/>
            <a:ext cx="3609975" cy="4221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0745" y="4320541"/>
            <a:ext cx="6583680" cy="51006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50745" y="551498"/>
            <a:ext cx="6583680" cy="370332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0745" y="4830605"/>
            <a:ext cx="6583680" cy="72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1536247" y="165887"/>
            <a:ext cx="8515478" cy="493047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549729" y="987581"/>
            <a:ext cx="9873343" cy="4095781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925830" lvl="1" indent="-354330" algn="l" defTabSz="11398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549729" y="572044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l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A475E7-221C-4D4C-9E76-BE926D4F7B19}" type="datetimeFigureOut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2024/5/27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48768" y="5720443"/>
            <a:ext cx="3475264" cy="329293"/>
          </a:xfrm>
          <a:prstGeom prst="rect">
            <a:avLst/>
          </a:prstGeom>
        </p:spPr>
        <p:txBody>
          <a:bodyPr vert="horz" lIns="114181" tIns="57091" rIns="114181" bIns="57091" rtlCol="0" anchor="ctr"/>
          <a:lstStyle>
            <a:lvl1pPr algn="ctr" defTabSz="1141730" eaLnBrk="1" fontAlgn="auto" hangingPunct="1">
              <a:spcBef>
                <a:spcPts val="0"/>
              </a:spcBef>
              <a:spcAft>
                <a:spcPts val="0"/>
              </a:spcAft>
              <a:defRPr sz="128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141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40409" y="571019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algn="r"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r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FD194E-904C-4B4C-BB1D-AEFF9AB6E992}" type="slidenum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085" y="42295"/>
            <a:ext cx="794657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zh-CN" altLang="en-US" sz="343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8006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6012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44018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92024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8610" indent="-30861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3085" b="1" kern="1200" dirty="0">
          <a:solidFill>
            <a:srgbClr val="0070C0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882015" indent="-391795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–"/>
        <a:defRPr kumimoji="1" lang="zh-CN" altLang="en-US" sz="274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2870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40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44018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05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85166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171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26314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9" Type="http://schemas.openxmlformats.org/officeDocument/2006/relationships/image" Target="../media/image104.png"/><Relationship Id="rId21" Type="http://schemas.openxmlformats.org/officeDocument/2006/relationships/image" Target="../media/image87.png"/><Relationship Id="rId34" Type="http://schemas.openxmlformats.org/officeDocument/2006/relationships/image" Target="../media/image99.png"/><Relationship Id="rId42" Type="http://schemas.openxmlformats.org/officeDocument/2006/relationships/image" Target="../media/image107.png"/><Relationship Id="rId47" Type="http://schemas.openxmlformats.org/officeDocument/2006/relationships/image" Target="../media/image112.png"/><Relationship Id="rId50" Type="http://schemas.openxmlformats.org/officeDocument/2006/relationships/image" Target="../media/image115.png"/><Relationship Id="rId55" Type="http://schemas.openxmlformats.org/officeDocument/2006/relationships/image" Target="../media/image120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95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32" Type="http://schemas.openxmlformats.org/officeDocument/2006/relationships/image" Target="../media/image98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45" Type="http://schemas.openxmlformats.org/officeDocument/2006/relationships/image" Target="../media/image110.png"/><Relationship Id="rId53" Type="http://schemas.openxmlformats.org/officeDocument/2006/relationships/image" Target="../media/image118.png"/><Relationship Id="rId58" Type="http://schemas.openxmlformats.org/officeDocument/2006/relationships/image" Target="../media/image123.png"/><Relationship Id="rId5" Type="http://schemas.openxmlformats.org/officeDocument/2006/relationships/image" Target="../media/image71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0.png"/><Relationship Id="rId43" Type="http://schemas.openxmlformats.org/officeDocument/2006/relationships/image" Target="../media/image108.png"/><Relationship Id="rId48" Type="http://schemas.openxmlformats.org/officeDocument/2006/relationships/image" Target="../media/image113.png"/><Relationship Id="rId56" Type="http://schemas.openxmlformats.org/officeDocument/2006/relationships/image" Target="../media/image121.png"/><Relationship Id="rId8" Type="http://schemas.openxmlformats.org/officeDocument/2006/relationships/image" Target="../media/image74.png"/><Relationship Id="rId51" Type="http://schemas.openxmlformats.org/officeDocument/2006/relationships/image" Target="../media/image116.png"/><Relationship Id="rId3" Type="http://schemas.openxmlformats.org/officeDocument/2006/relationships/image" Target="../media/image69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33" Type="http://schemas.openxmlformats.org/officeDocument/2006/relationships/image" Target="../media/image31.png"/><Relationship Id="rId38" Type="http://schemas.openxmlformats.org/officeDocument/2006/relationships/image" Target="../media/image103.png"/><Relationship Id="rId46" Type="http://schemas.openxmlformats.org/officeDocument/2006/relationships/image" Target="../media/image111.png"/><Relationship Id="rId20" Type="http://schemas.openxmlformats.org/officeDocument/2006/relationships/image" Target="../media/image86.png"/><Relationship Id="rId41" Type="http://schemas.openxmlformats.org/officeDocument/2006/relationships/image" Target="../media/image106.png"/><Relationship Id="rId54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36" Type="http://schemas.openxmlformats.org/officeDocument/2006/relationships/image" Target="../media/image101.png"/><Relationship Id="rId49" Type="http://schemas.openxmlformats.org/officeDocument/2006/relationships/image" Target="../media/image114.png"/><Relationship Id="rId57" Type="http://schemas.openxmlformats.org/officeDocument/2006/relationships/image" Target="../media/image122.png"/><Relationship Id="rId10" Type="http://schemas.openxmlformats.org/officeDocument/2006/relationships/image" Target="../media/image76.png"/><Relationship Id="rId31" Type="http://schemas.openxmlformats.org/officeDocument/2006/relationships/image" Target="../media/image97.png"/><Relationship Id="rId44" Type="http://schemas.openxmlformats.org/officeDocument/2006/relationships/image" Target="../media/image109.png"/><Relationship Id="rId52" Type="http://schemas.openxmlformats.org/officeDocument/2006/relationships/image" Target="../media/image117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8.png"/><Relationship Id="rId21" Type="http://schemas.openxmlformats.org/officeDocument/2006/relationships/image" Target="../media/image143.png"/><Relationship Id="rId42" Type="http://schemas.openxmlformats.org/officeDocument/2006/relationships/image" Target="../media/image164.png"/><Relationship Id="rId47" Type="http://schemas.openxmlformats.org/officeDocument/2006/relationships/image" Target="../media/image169.png"/><Relationship Id="rId63" Type="http://schemas.openxmlformats.org/officeDocument/2006/relationships/image" Target="../media/image185.png"/><Relationship Id="rId68" Type="http://schemas.openxmlformats.org/officeDocument/2006/relationships/image" Target="../media/image190.png"/><Relationship Id="rId84" Type="http://schemas.openxmlformats.org/officeDocument/2006/relationships/image" Target="../media/image206.png"/><Relationship Id="rId89" Type="http://schemas.openxmlformats.org/officeDocument/2006/relationships/image" Target="../media/image211.png"/><Relationship Id="rId16" Type="http://schemas.openxmlformats.org/officeDocument/2006/relationships/image" Target="../media/image138.png"/><Relationship Id="rId107" Type="http://schemas.openxmlformats.org/officeDocument/2006/relationships/image" Target="../media/image229.png"/><Relationship Id="rId11" Type="http://schemas.openxmlformats.org/officeDocument/2006/relationships/image" Target="../media/image133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53" Type="http://schemas.openxmlformats.org/officeDocument/2006/relationships/image" Target="../media/image175.png"/><Relationship Id="rId58" Type="http://schemas.openxmlformats.org/officeDocument/2006/relationships/image" Target="../media/image180.png"/><Relationship Id="rId74" Type="http://schemas.openxmlformats.org/officeDocument/2006/relationships/image" Target="../media/image196.png"/><Relationship Id="rId79" Type="http://schemas.openxmlformats.org/officeDocument/2006/relationships/image" Target="../media/image201.png"/><Relationship Id="rId102" Type="http://schemas.openxmlformats.org/officeDocument/2006/relationships/image" Target="../media/image224.png"/><Relationship Id="rId5" Type="http://schemas.openxmlformats.org/officeDocument/2006/relationships/image" Target="../media/image127.png"/><Relationship Id="rId90" Type="http://schemas.openxmlformats.org/officeDocument/2006/relationships/image" Target="../media/image212.png"/><Relationship Id="rId95" Type="http://schemas.openxmlformats.org/officeDocument/2006/relationships/image" Target="../media/image217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43" Type="http://schemas.openxmlformats.org/officeDocument/2006/relationships/image" Target="../media/image165.png"/><Relationship Id="rId48" Type="http://schemas.openxmlformats.org/officeDocument/2006/relationships/image" Target="../media/image170.png"/><Relationship Id="rId64" Type="http://schemas.openxmlformats.org/officeDocument/2006/relationships/image" Target="../media/image186.png"/><Relationship Id="rId69" Type="http://schemas.openxmlformats.org/officeDocument/2006/relationships/image" Target="../media/image191.png"/><Relationship Id="rId80" Type="http://schemas.openxmlformats.org/officeDocument/2006/relationships/image" Target="../media/image202.png"/><Relationship Id="rId85" Type="http://schemas.openxmlformats.org/officeDocument/2006/relationships/image" Target="../media/image207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59" Type="http://schemas.openxmlformats.org/officeDocument/2006/relationships/image" Target="../media/image181.png"/><Relationship Id="rId103" Type="http://schemas.openxmlformats.org/officeDocument/2006/relationships/image" Target="../media/image225.png"/><Relationship Id="rId108" Type="http://schemas.openxmlformats.org/officeDocument/2006/relationships/image" Target="../media/image230.png"/><Relationship Id="rId20" Type="http://schemas.openxmlformats.org/officeDocument/2006/relationships/image" Target="../media/image142.png"/><Relationship Id="rId41" Type="http://schemas.openxmlformats.org/officeDocument/2006/relationships/image" Target="../media/image163.png"/><Relationship Id="rId54" Type="http://schemas.openxmlformats.org/officeDocument/2006/relationships/image" Target="../media/image176.png"/><Relationship Id="rId62" Type="http://schemas.openxmlformats.org/officeDocument/2006/relationships/image" Target="../media/image184.png"/><Relationship Id="rId70" Type="http://schemas.openxmlformats.org/officeDocument/2006/relationships/image" Target="../media/image192.png"/><Relationship Id="rId75" Type="http://schemas.openxmlformats.org/officeDocument/2006/relationships/image" Target="../media/image197.png"/><Relationship Id="rId83" Type="http://schemas.openxmlformats.org/officeDocument/2006/relationships/image" Target="../media/image205.png"/><Relationship Id="rId88" Type="http://schemas.openxmlformats.org/officeDocument/2006/relationships/image" Target="../media/image210.png"/><Relationship Id="rId91" Type="http://schemas.openxmlformats.org/officeDocument/2006/relationships/image" Target="../media/image213.png"/><Relationship Id="rId96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49" Type="http://schemas.openxmlformats.org/officeDocument/2006/relationships/image" Target="../media/image171.png"/><Relationship Id="rId57" Type="http://schemas.openxmlformats.org/officeDocument/2006/relationships/image" Target="../media/image179.png"/><Relationship Id="rId106" Type="http://schemas.openxmlformats.org/officeDocument/2006/relationships/image" Target="../media/image228.png"/><Relationship Id="rId10" Type="http://schemas.openxmlformats.org/officeDocument/2006/relationships/image" Target="../media/image132.png"/><Relationship Id="rId31" Type="http://schemas.openxmlformats.org/officeDocument/2006/relationships/image" Target="../media/image153.png"/><Relationship Id="rId44" Type="http://schemas.openxmlformats.org/officeDocument/2006/relationships/image" Target="../media/image166.png"/><Relationship Id="rId52" Type="http://schemas.openxmlformats.org/officeDocument/2006/relationships/image" Target="../media/image174.png"/><Relationship Id="rId60" Type="http://schemas.openxmlformats.org/officeDocument/2006/relationships/image" Target="../media/image182.png"/><Relationship Id="rId65" Type="http://schemas.openxmlformats.org/officeDocument/2006/relationships/image" Target="../media/image187.png"/><Relationship Id="rId73" Type="http://schemas.openxmlformats.org/officeDocument/2006/relationships/image" Target="../media/image195.png"/><Relationship Id="rId78" Type="http://schemas.openxmlformats.org/officeDocument/2006/relationships/image" Target="../media/image200.png"/><Relationship Id="rId81" Type="http://schemas.openxmlformats.org/officeDocument/2006/relationships/image" Target="../media/image203.png"/><Relationship Id="rId86" Type="http://schemas.openxmlformats.org/officeDocument/2006/relationships/image" Target="../media/image208.png"/><Relationship Id="rId94" Type="http://schemas.openxmlformats.org/officeDocument/2006/relationships/image" Target="../media/image216.png"/><Relationship Id="rId99" Type="http://schemas.openxmlformats.org/officeDocument/2006/relationships/image" Target="../media/image221.png"/><Relationship Id="rId101" Type="http://schemas.openxmlformats.org/officeDocument/2006/relationships/image" Target="../media/image223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9" Type="http://schemas.openxmlformats.org/officeDocument/2006/relationships/image" Target="../media/image161.png"/><Relationship Id="rId34" Type="http://schemas.openxmlformats.org/officeDocument/2006/relationships/image" Target="../media/image156.png"/><Relationship Id="rId50" Type="http://schemas.openxmlformats.org/officeDocument/2006/relationships/image" Target="../media/image172.png"/><Relationship Id="rId55" Type="http://schemas.openxmlformats.org/officeDocument/2006/relationships/image" Target="../media/image177.png"/><Relationship Id="rId76" Type="http://schemas.openxmlformats.org/officeDocument/2006/relationships/image" Target="../media/image198.png"/><Relationship Id="rId97" Type="http://schemas.openxmlformats.org/officeDocument/2006/relationships/image" Target="../media/image219.png"/><Relationship Id="rId104" Type="http://schemas.openxmlformats.org/officeDocument/2006/relationships/image" Target="../media/image226.png"/><Relationship Id="rId7" Type="http://schemas.openxmlformats.org/officeDocument/2006/relationships/image" Target="../media/image129.png"/><Relationship Id="rId71" Type="http://schemas.openxmlformats.org/officeDocument/2006/relationships/image" Target="../media/image193.png"/><Relationship Id="rId92" Type="http://schemas.openxmlformats.org/officeDocument/2006/relationships/image" Target="../media/image214.png"/><Relationship Id="rId2" Type="http://schemas.openxmlformats.org/officeDocument/2006/relationships/image" Target="../media/image124.png"/><Relationship Id="rId29" Type="http://schemas.openxmlformats.org/officeDocument/2006/relationships/image" Target="../media/image151.png"/><Relationship Id="rId24" Type="http://schemas.openxmlformats.org/officeDocument/2006/relationships/image" Target="../media/image146.png"/><Relationship Id="rId40" Type="http://schemas.openxmlformats.org/officeDocument/2006/relationships/image" Target="../media/image162.png"/><Relationship Id="rId45" Type="http://schemas.openxmlformats.org/officeDocument/2006/relationships/image" Target="../media/image167.png"/><Relationship Id="rId66" Type="http://schemas.openxmlformats.org/officeDocument/2006/relationships/image" Target="../media/image188.png"/><Relationship Id="rId87" Type="http://schemas.openxmlformats.org/officeDocument/2006/relationships/image" Target="../media/image209.png"/><Relationship Id="rId61" Type="http://schemas.openxmlformats.org/officeDocument/2006/relationships/image" Target="../media/image183.png"/><Relationship Id="rId82" Type="http://schemas.openxmlformats.org/officeDocument/2006/relationships/image" Target="../media/image204.png"/><Relationship Id="rId19" Type="http://schemas.openxmlformats.org/officeDocument/2006/relationships/image" Target="../media/image141.png"/><Relationship Id="rId14" Type="http://schemas.openxmlformats.org/officeDocument/2006/relationships/image" Target="../media/image136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56" Type="http://schemas.openxmlformats.org/officeDocument/2006/relationships/image" Target="../media/image178.png"/><Relationship Id="rId77" Type="http://schemas.openxmlformats.org/officeDocument/2006/relationships/image" Target="../media/image199.png"/><Relationship Id="rId100" Type="http://schemas.openxmlformats.org/officeDocument/2006/relationships/image" Target="../media/image222.png"/><Relationship Id="rId105" Type="http://schemas.openxmlformats.org/officeDocument/2006/relationships/image" Target="../media/image227.png"/><Relationship Id="rId8" Type="http://schemas.openxmlformats.org/officeDocument/2006/relationships/image" Target="../media/image130.png"/><Relationship Id="rId51" Type="http://schemas.openxmlformats.org/officeDocument/2006/relationships/image" Target="../media/image173.png"/><Relationship Id="rId72" Type="http://schemas.openxmlformats.org/officeDocument/2006/relationships/image" Target="../media/image194.png"/><Relationship Id="rId93" Type="http://schemas.openxmlformats.org/officeDocument/2006/relationships/image" Target="../media/image215.png"/><Relationship Id="rId98" Type="http://schemas.openxmlformats.org/officeDocument/2006/relationships/image" Target="../media/image220.png"/><Relationship Id="rId3" Type="http://schemas.openxmlformats.org/officeDocument/2006/relationships/image" Target="../media/image125.png"/><Relationship Id="rId25" Type="http://schemas.openxmlformats.org/officeDocument/2006/relationships/image" Target="../media/image147.png"/><Relationship Id="rId46" Type="http://schemas.openxmlformats.org/officeDocument/2006/relationships/image" Target="../media/image168.png"/><Relationship Id="rId67" Type="http://schemas.openxmlformats.org/officeDocument/2006/relationships/image" Target="../media/image18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.png"/><Relationship Id="rId18" Type="http://schemas.openxmlformats.org/officeDocument/2006/relationships/image" Target="../media/image247.png"/><Relationship Id="rId26" Type="http://schemas.openxmlformats.org/officeDocument/2006/relationships/image" Target="../media/image255.png"/><Relationship Id="rId39" Type="http://schemas.openxmlformats.org/officeDocument/2006/relationships/image" Target="../media/image268.png"/><Relationship Id="rId21" Type="http://schemas.openxmlformats.org/officeDocument/2006/relationships/image" Target="../media/image250.png"/><Relationship Id="rId34" Type="http://schemas.openxmlformats.org/officeDocument/2006/relationships/image" Target="../media/image263.png"/><Relationship Id="rId42" Type="http://schemas.openxmlformats.org/officeDocument/2006/relationships/image" Target="../media/image271.png"/><Relationship Id="rId7" Type="http://schemas.openxmlformats.org/officeDocument/2006/relationships/image" Target="../media/image236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29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24" Type="http://schemas.openxmlformats.org/officeDocument/2006/relationships/image" Target="../media/image253.png"/><Relationship Id="rId32" Type="http://schemas.openxmlformats.org/officeDocument/2006/relationships/image" Target="../media/image261.png"/><Relationship Id="rId37" Type="http://schemas.openxmlformats.org/officeDocument/2006/relationships/image" Target="../media/image266.png"/><Relationship Id="rId40" Type="http://schemas.openxmlformats.org/officeDocument/2006/relationships/image" Target="../media/image269.png"/><Relationship Id="rId45" Type="http://schemas.openxmlformats.org/officeDocument/2006/relationships/image" Target="../media/image274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23" Type="http://schemas.openxmlformats.org/officeDocument/2006/relationships/image" Target="../media/image252.png"/><Relationship Id="rId28" Type="http://schemas.openxmlformats.org/officeDocument/2006/relationships/image" Target="../media/image257.png"/><Relationship Id="rId36" Type="http://schemas.openxmlformats.org/officeDocument/2006/relationships/image" Target="../media/image265.png"/><Relationship Id="rId10" Type="http://schemas.openxmlformats.org/officeDocument/2006/relationships/image" Target="../media/image239.png"/><Relationship Id="rId19" Type="http://schemas.openxmlformats.org/officeDocument/2006/relationships/image" Target="../media/image248.png"/><Relationship Id="rId31" Type="http://schemas.openxmlformats.org/officeDocument/2006/relationships/image" Target="../media/image260.png"/><Relationship Id="rId44" Type="http://schemas.openxmlformats.org/officeDocument/2006/relationships/image" Target="../media/image273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Relationship Id="rId22" Type="http://schemas.openxmlformats.org/officeDocument/2006/relationships/image" Target="../media/image251.png"/><Relationship Id="rId27" Type="http://schemas.openxmlformats.org/officeDocument/2006/relationships/image" Target="../media/image256.png"/><Relationship Id="rId30" Type="http://schemas.openxmlformats.org/officeDocument/2006/relationships/image" Target="../media/image259.png"/><Relationship Id="rId35" Type="http://schemas.openxmlformats.org/officeDocument/2006/relationships/image" Target="../media/image264.png"/><Relationship Id="rId43" Type="http://schemas.openxmlformats.org/officeDocument/2006/relationships/image" Target="../media/image272.png"/><Relationship Id="rId8" Type="http://schemas.openxmlformats.org/officeDocument/2006/relationships/image" Target="../media/image237.png"/><Relationship Id="rId3" Type="http://schemas.openxmlformats.org/officeDocument/2006/relationships/image" Target="../media/image232.png"/><Relationship Id="rId12" Type="http://schemas.openxmlformats.org/officeDocument/2006/relationships/image" Target="../media/image241.png"/><Relationship Id="rId17" Type="http://schemas.openxmlformats.org/officeDocument/2006/relationships/image" Target="../media/image246.png"/><Relationship Id="rId25" Type="http://schemas.openxmlformats.org/officeDocument/2006/relationships/image" Target="../media/image254.png"/><Relationship Id="rId33" Type="http://schemas.openxmlformats.org/officeDocument/2006/relationships/image" Target="../media/image262.png"/><Relationship Id="rId38" Type="http://schemas.openxmlformats.org/officeDocument/2006/relationships/image" Target="../media/image267.png"/><Relationship Id="rId20" Type="http://schemas.openxmlformats.org/officeDocument/2006/relationships/image" Target="../media/image249.png"/><Relationship Id="rId41" Type="http://schemas.openxmlformats.org/officeDocument/2006/relationships/image" Target="../media/image2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9" Type="http://schemas.openxmlformats.org/officeDocument/2006/relationships/image" Target="../media/image42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8" Type="http://schemas.openxmlformats.org/officeDocument/2006/relationships/image" Target="../media/image21.png"/><Relationship Id="rId51" Type="http://schemas.openxmlformats.org/officeDocument/2006/relationships/image" Target="../media/image64.png"/><Relationship Id="rId3" Type="http://schemas.openxmlformats.org/officeDocument/2006/relationships/image" Target="../media/image16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20" Type="http://schemas.openxmlformats.org/officeDocument/2006/relationships/image" Target="../media/image33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43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6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 SHARED MEMORY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0935"/>
            <a:ext cx="8229600" cy="369332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2000" b="1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NVIDIA</a:t>
            </a:r>
            <a:r>
              <a:rPr lang="en-US" altLang="zh-CN" sz="2000" b="1" spc="-15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b="1" spc="-5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Corporation</a:t>
            </a:r>
            <a:endParaRPr lang="en-US" altLang="zh-CN" sz="1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"/>
            <a:ext cx="4246880" cy="661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838200" y="113983"/>
            <a:ext cx="1036764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/>
              <a:t>IMPLEMENTING WITH SHARED</a:t>
            </a:r>
            <a:r>
              <a:rPr sz="3200" b="1" spc="-25" dirty="0"/>
              <a:t> </a:t>
            </a:r>
            <a:r>
              <a:rPr sz="3200" b="1" spc="-5" dirty="0"/>
              <a:t>MEMORY</a:t>
            </a:r>
          </a:p>
        </p:txBody>
      </p:sp>
      <p:sp>
        <p:nvSpPr>
          <p:cNvPr id="11" name="object 11"/>
          <p:cNvSpPr/>
          <p:nvPr/>
        </p:nvSpPr>
        <p:spPr>
          <a:xfrm>
            <a:off x="2560320" y="5087111"/>
            <a:ext cx="423671" cy="40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6079" y="5111327"/>
            <a:ext cx="331000" cy="315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6079" y="5111326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6079" y="5111326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8319" y="519008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26079" y="5087111"/>
            <a:ext cx="423671" cy="4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3245" y="5111328"/>
            <a:ext cx="330998" cy="315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3245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3245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25485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4888" y="5087111"/>
            <a:ext cx="423672" cy="408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0409" y="5111329"/>
            <a:ext cx="330998" cy="315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0410" y="511132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0410" y="511132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2650" y="519008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0647" y="5087111"/>
            <a:ext cx="423672" cy="408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07574" y="5111327"/>
            <a:ext cx="330998" cy="315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7574" y="51113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7574" y="51113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59814" y="51900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29455" y="5087111"/>
            <a:ext cx="423672" cy="408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4740" y="5111328"/>
            <a:ext cx="330998" cy="3150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74740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4740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6980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95215" y="5087111"/>
            <a:ext cx="423672" cy="408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41905" y="5111327"/>
            <a:ext cx="330998" cy="3150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904" y="51113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904" y="51113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94145" y="51900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64023" y="5087111"/>
            <a:ext cx="423672" cy="408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09069" y="5111328"/>
            <a:ext cx="330998" cy="3150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9069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09069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1310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29784" y="5087111"/>
            <a:ext cx="423672" cy="408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76235" y="5111328"/>
            <a:ext cx="330998" cy="3150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76235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76235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28476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98591" y="5087111"/>
            <a:ext cx="420624" cy="408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43400" y="5111327"/>
            <a:ext cx="330998" cy="3150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43400" y="51113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43400" y="51113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95640" y="51900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64352" y="5087111"/>
            <a:ext cx="423672" cy="408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10564" y="5111328"/>
            <a:ext cx="330998" cy="315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10564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10564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62805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30111" y="5087111"/>
            <a:ext cx="423671" cy="408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77730" y="5111328"/>
            <a:ext cx="330998" cy="31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77730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77730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9971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98919" y="5087111"/>
            <a:ext cx="423672" cy="408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44895" y="5111327"/>
            <a:ext cx="330998" cy="31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44895" y="51113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44895" y="51113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97135" y="51900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64680" y="5087111"/>
            <a:ext cx="423672" cy="408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12060" y="5111328"/>
            <a:ext cx="330998" cy="31503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12059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12059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64300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33488" y="5087111"/>
            <a:ext cx="423672" cy="408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79224" y="5111328"/>
            <a:ext cx="330998" cy="315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79224" y="51113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79224" y="51113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31465" y="51900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99247" y="5087111"/>
            <a:ext cx="423672" cy="408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46389" y="5111327"/>
            <a:ext cx="330998" cy="3150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46390" y="51113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46390" y="51113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98631" y="51900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68056" y="5087111"/>
            <a:ext cx="423672" cy="4084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13554" y="5111324"/>
            <a:ext cx="330998" cy="31503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13555" y="511132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13555" y="511132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65795" y="519008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60320" y="4233671"/>
            <a:ext cx="423671" cy="4053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06079" y="4256227"/>
            <a:ext cx="331000" cy="31503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06079" y="425622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06079" y="425622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58319" y="433498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26079" y="4233671"/>
            <a:ext cx="423671" cy="4053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73245" y="4256228"/>
            <a:ext cx="330998" cy="31503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73245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973245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25485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94888" y="4233671"/>
            <a:ext cx="423672" cy="40538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40409" y="4256229"/>
            <a:ext cx="330998" cy="31503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40410" y="425622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40410" y="425622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92650" y="433498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60647" y="4233671"/>
            <a:ext cx="423672" cy="4053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07574" y="4256228"/>
            <a:ext cx="330998" cy="31503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07574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07574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59814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29455" y="4233671"/>
            <a:ext cx="423672" cy="4053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74740" y="4256228"/>
            <a:ext cx="330998" cy="31503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74740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74740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26980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395215" y="4233671"/>
            <a:ext cx="423672" cy="40538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441905" y="4256228"/>
            <a:ext cx="330998" cy="31503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441904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441904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94145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64023" y="4233671"/>
            <a:ext cx="423672" cy="40538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09069" y="4256228"/>
            <a:ext cx="330998" cy="31503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09069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09069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61310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29784" y="4233671"/>
            <a:ext cx="423672" cy="40538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76235" y="4256228"/>
            <a:ext cx="330998" cy="31503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76235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76235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28476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98591" y="4233671"/>
            <a:ext cx="420624" cy="40538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43400" y="4256228"/>
            <a:ext cx="330998" cy="31503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43400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43400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95640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64352" y="4233671"/>
            <a:ext cx="423672" cy="40538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10564" y="4256228"/>
            <a:ext cx="330998" cy="31503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10564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10564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62805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30111" y="4233671"/>
            <a:ext cx="423671" cy="40538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77730" y="4256228"/>
            <a:ext cx="330998" cy="31503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277730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77730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29971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98919" y="4233671"/>
            <a:ext cx="423672" cy="40538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44895" y="4256228"/>
            <a:ext cx="330998" cy="31503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44895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44895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897135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964680" y="4233671"/>
            <a:ext cx="423672" cy="40538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2060" y="4256228"/>
            <a:ext cx="330998" cy="31503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012059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12059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264300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33488" y="4233671"/>
            <a:ext cx="423672" cy="40538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79224" y="4256228"/>
            <a:ext cx="330998" cy="31503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379224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379224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631465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699247" y="4233671"/>
            <a:ext cx="423672" cy="40538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46389" y="4256228"/>
            <a:ext cx="330998" cy="31503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46390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46390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998631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68056" y="4233671"/>
            <a:ext cx="423672" cy="40538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13554" y="4256224"/>
            <a:ext cx="330998" cy="31503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13555" y="425622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13555" y="425622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65795" y="433498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30768" y="4233671"/>
            <a:ext cx="420624" cy="40538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475532" y="4256228"/>
            <a:ext cx="330998" cy="31503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475533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475533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727773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796528" y="4233671"/>
            <a:ext cx="423672" cy="40538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842697" y="4256228"/>
            <a:ext cx="330998" cy="31503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842697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842697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094937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162288" y="4233671"/>
            <a:ext cx="423672" cy="40538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209863" y="4256228"/>
            <a:ext cx="330998" cy="31503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209863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209863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462103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466088" y="4233671"/>
            <a:ext cx="423672" cy="40538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511915" y="4256229"/>
            <a:ext cx="330998" cy="31503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511915" y="425622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511915" y="425622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64156" y="433498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831848" y="4233671"/>
            <a:ext cx="423672" cy="40538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879080" y="4256228"/>
            <a:ext cx="330998" cy="31503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79080" y="425622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879080" y="425622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131321" y="433498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200655" y="4233671"/>
            <a:ext cx="423671" cy="40538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46246" y="4256225"/>
            <a:ext cx="330998" cy="31503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246246" y="425622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246246" y="425622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498487" y="433498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196840" y="4724400"/>
            <a:ext cx="670560" cy="32004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61375" y="4751284"/>
            <a:ext cx="540059" cy="22502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61374" y="4751284"/>
            <a:ext cx="540385" cy="225425"/>
          </a:xfrm>
          <a:custGeom>
            <a:avLst/>
            <a:gdLst/>
            <a:ahLst/>
            <a:cxnLst/>
            <a:rect l="l" t="t" r="r" b="b"/>
            <a:pathLst>
              <a:path w="540385" h="225425">
                <a:moveTo>
                  <a:pt x="0" y="112512"/>
                </a:moveTo>
                <a:lnTo>
                  <a:pt x="135015" y="112512"/>
                </a:lnTo>
                <a:lnTo>
                  <a:pt x="135015" y="0"/>
                </a:lnTo>
                <a:lnTo>
                  <a:pt x="405045" y="0"/>
                </a:lnTo>
                <a:lnTo>
                  <a:pt x="405045" y="112512"/>
                </a:lnTo>
                <a:lnTo>
                  <a:pt x="540060" y="112512"/>
                </a:lnTo>
                <a:lnTo>
                  <a:pt x="270030" y="225025"/>
                </a:lnTo>
                <a:lnTo>
                  <a:pt x="0" y="11251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606081" y="5471358"/>
            <a:ext cx="5838825" cy="270510"/>
          </a:xfrm>
          <a:custGeom>
            <a:avLst/>
            <a:gdLst/>
            <a:ahLst/>
            <a:cxnLst/>
            <a:rect l="l" t="t" r="r" b="b"/>
            <a:pathLst>
              <a:path w="5838825" h="270510">
                <a:moveTo>
                  <a:pt x="5838475" y="6"/>
                </a:moveTo>
                <a:lnTo>
                  <a:pt x="5830853" y="42682"/>
                </a:lnTo>
                <a:lnTo>
                  <a:pt x="5809630" y="79746"/>
                </a:lnTo>
                <a:lnTo>
                  <a:pt x="5777268" y="108973"/>
                </a:lnTo>
                <a:lnTo>
                  <a:pt x="5736229" y="128141"/>
                </a:lnTo>
                <a:lnTo>
                  <a:pt x="5688976" y="135024"/>
                </a:lnTo>
                <a:lnTo>
                  <a:pt x="3068737" y="135018"/>
                </a:lnTo>
                <a:lnTo>
                  <a:pt x="3021483" y="141901"/>
                </a:lnTo>
                <a:lnTo>
                  <a:pt x="2980444" y="161068"/>
                </a:lnTo>
                <a:lnTo>
                  <a:pt x="2948082" y="190296"/>
                </a:lnTo>
                <a:lnTo>
                  <a:pt x="2926859" y="227360"/>
                </a:lnTo>
                <a:lnTo>
                  <a:pt x="2919238" y="270036"/>
                </a:lnTo>
                <a:lnTo>
                  <a:pt x="2911616" y="227360"/>
                </a:lnTo>
                <a:lnTo>
                  <a:pt x="2890393" y="190296"/>
                </a:lnTo>
                <a:lnTo>
                  <a:pt x="2858030" y="161068"/>
                </a:lnTo>
                <a:lnTo>
                  <a:pt x="2816991" y="141901"/>
                </a:lnTo>
                <a:lnTo>
                  <a:pt x="2769738" y="135018"/>
                </a:lnTo>
                <a:lnTo>
                  <a:pt x="149499" y="135018"/>
                </a:lnTo>
                <a:lnTo>
                  <a:pt x="102245" y="128134"/>
                </a:lnTo>
                <a:lnTo>
                  <a:pt x="61206" y="108967"/>
                </a:lnTo>
                <a:lnTo>
                  <a:pt x="28844" y="79739"/>
                </a:lnTo>
                <a:lnTo>
                  <a:pt x="7621" y="42676"/>
                </a:lnTo>
                <a:lnTo>
                  <a:pt x="0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511918" y="4661273"/>
            <a:ext cx="1065530" cy="135255"/>
          </a:xfrm>
          <a:custGeom>
            <a:avLst/>
            <a:gdLst/>
            <a:ahLst/>
            <a:cxnLst/>
            <a:rect l="l" t="t" r="r" b="b"/>
            <a:pathLst>
              <a:path w="1065530" h="135254">
                <a:moveTo>
                  <a:pt x="1065327" y="1"/>
                </a:moveTo>
                <a:lnTo>
                  <a:pt x="1061781" y="26278"/>
                </a:lnTo>
                <a:lnTo>
                  <a:pt x="1052112" y="47736"/>
                </a:lnTo>
                <a:lnTo>
                  <a:pt x="1037770" y="62204"/>
                </a:lnTo>
                <a:lnTo>
                  <a:pt x="1020209" y="67509"/>
                </a:lnTo>
                <a:lnTo>
                  <a:pt x="577781" y="67508"/>
                </a:lnTo>
                <a:lnTo>
                  <a:pt x="560219" y="72813"/>
                </a:lnTo>
                <a:lnTo>
                  <a:pt x="545878" y="87280"/>
                </a:lnTo>
                <a:lnTo>
                  <a:pt x="536209" y="108739"/>
                </a:lnTo>
                <a:lnTo>
                  <a:pt x="532663" y="135016"/>
                </a:lnTo>
                <a:lnTo>
                  <a:pt x="529117" y="108739"/>
                </a:lnTo>
                <a:lnTo>
                  <a:pt x="519448" y="87280"/>
                </a:lnTo>
                <a:lnTo>
                  <a:pt x="505107" y="72813"/>
                </a:lnTo>
                <a:lnTo>
                  <a:pt x="487545" y="67508"/>
                </a:lnTo>
                <a:lnTo>
                  <a:pt x="45117" y="67508"/>
                </a:lnTo>
                <a:lnTo>
                  <a:pt x="27556" y="62203"/>
                </a:lnTo>
                <a:lnTo>
                  <a:pt x="13214" y="47735"/>
                </a:lnTo>
                <a:lnTo>
                  <a:pt x="3545" y="26277"/>
                </a:lnTo>
                <a:lnTo>
                  <a:pt x="0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471522" y="4661273"/>
            <a:ext cx="1065530" cy="135255"/>
          </a:xfrm>
          <a:custGeom>
            <a:avLst/>
            <a:gdLst/>
            <a:ahLst/>
            <a:cxnLst/>
            <a:rect l="l" t="t" r="r" b="b"/>
            <a:pathLst>
              <a:path w="1065529" h="135254">
                <a:moveTo>
                  <a:pt x="1065327" y="1"/>
                </a:moveTo>
                <a:lnTo>
                  <a:pt x="1061781" y="26278"/>
                </a:lnTo>
                <a:lnTo>
                  <a:pt x="1052112" y="47736"/>
                </a:lnTo>
                <a:lnTo>
                  <a:pt x="1037770" y="62204"/>
                </a:lnTo>
                <a:lnTo>
                  <a:pt x="1020209" y="67509"/>
                </a:lnTo>
                <a:lnTo>
                  <a:pt x="577781" y="67508"/>
                </a:lnTo>
                <a:lnTo>
                  <a:pt x="560219" y="72813"/>
                </a:lnTo>
                <a:lnTo>
                  <a:pt x="545878" y="87280"/>
                </a:lnTo>
                <a:lnTo>
                  <a:pt x="536209" y="108739"/>
                </a:lnTo>
                <a:lnTo>
                  <a:pt x="532663" y="135016"/>
                </a:lnTo>
                <a:lnTo>
                  <a:pt x="529117" y="108739"/>
                </a:lnTo>
                <a:lnTo>
                  <a:pt x="519448" y="87280"/>
                </a:lnTo>
                <a:lnTo>
                  <a:pt x="505107" y="72813"/>
                </a:lnTo>
                <a:lnTo>
                  <a:pt x="487545" y="67508"/>
                </a:lnTo>
                <a:lnTo>
                  <a:pt x="45117" y="67508"/>
                </a:lnTo>
                <a:lnTo>
                  <a:pt x="27556" y="62203"/>
                </a:lnTo>
                <a:lnTo>
                  <a:pt x="13214" y="47735"/>
                </a:lnTo>
                <a:lnTo>
                  <a:pt x="3545" y="26277"/>
                </a:lnTo>
                <a:lnTo>
                  <a:pt x="0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4259696" y="5773420"/>
            <a:ext cx="2521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8AAD00"/>
                </a:solidFill>
                <a:latin typeface="Arial" panose="020B0604020202020204"/>
                <a:cs typeface="Arial" panose="020B0604020202020204"/>
              </a:rPr>
              <a:t>blockDim.x output</a:t>
            </a:r>
            <a:r>
              <a:rPr sz="1600" spc="-30" dirty="0">
                <a:solidFill>
                  <a:srgbClr val="8AAD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8AAD00"/>
                </a:solidFill>
                <a:latin typeface="Arial" panose="020B0604020202020204"/>
                <a:cs typeface="Arial" panose="020B0604020202020204"/>
              </a:rPr>
              <a:t>elements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1534991" y="4807203"/>
            <a:ext cx="10191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 err="1">
                <a:solidFill>
                  <a:srgbClr val="8AAD00"/>
                </a:solidFill>
                <a:latin typeface="Arial" panose="020B0604020202020204"/>
                <a:cs typeface="Arial" panose="020B0604020202020204"/>
              </a:rPr>
              <a:t>Readonly</a:t>
            </a:r>
            <a:r>
              <a:rPr sz="1600" spc="-5" dirty="0">
                <a:solidFill>
                  <a:srgbClr val="8AAD00"/>
                </a:solidFill>
                <a:latin typeface="Arial" panose="020B0604020202020204"/>
                <a:cs typeface="Arial" panose="020B0604020202020204"/>
              </a:rPr>
              <a:t> on</a:t>
            </a:r>
            <a:r>
              <a:rPr sz="1600" spc="-70" dirty="0">
                <a:solidFill>
                  <a:srgbClr val="8AAD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8AAD00"/>
                </a:solidFill>
                <a:latin typeface="Arial" panose="020B0604020202020204"/>
                <a:cs typeface="Arial" panose="020B0604020202020204"/>
              </a:rPr>
              <a:t>left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8611235" y="4801108"/>
            <a:ext cx="11423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 err="1">
                <a:solidFill>
                  <a:srgbClr val="8AAD00"/>
                </a:solidFill>
                <a:latin typeface="Arial" panose="020B0604020202020204"/>
                <a:cs typeface="Arial" panose="020B0604020202020204"/>
              </a:rPr>
              <a:t>Readonly</a:t>
            </a:r>
            <a:r>
              <a:rPr sz="1600" spc="-5" dirty="0">
                <a:solidFill>
                  <a:srgbClr val="8AAD00"/>
                </a:solidFill>
                <a:latin typeface="Arial" panose="020B0604020202020204"/>
                <a:cs typeface="Arial" panose="020B0604020202020204"/>
              </a:rPr>
              <a:t> on</a:t>
            </a:r>
            <a:r>
              <a:rPr sz="1600" spc="-80" dirty="0">
                <a:solidFill>
                  <a:srgbClr val="8AAD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8AAD00"/>
                </a:solidFill>
                <a:latin typeface="Arial" panose="020B0604020202020204"/>
                <a:cs typeface="Arial" panose="020B0604020202020204"/>
              </a:rPr>
              <a:t>right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0" name="object 10"/>
          <p:cNvSpPr txBox="1"/>
          <p:nvPr/>
        </p:nvSpPr>
        <p:spPr>
          <a:xfrm>
            <a:off x="506416" y="1064383"/>
            <a:ext cx="9745814" cy="2521203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data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sz="2000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blockDim.x </a:t>
            </a:r>
            <a:r>
              <a:rPr sz="20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+ 2 * </a:t>
            </a:r>
            <a:r>
              <a:rPr sz="2000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radius)</a:t>
            </a:r>
            <a:r>
              <a:rPr sz="2000" spc="-75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elements from global memory to shared memory  </a:t>
            </a:r>
            <a:endParaRPr lang="en-US" sz="16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blockDim.x</a:t>
            </a:r>
            <a:r>
              <a:rPr sz="2000" b="1" spc="-78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elements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blockDim.x</a:t>
            </a:r>
            <a:r>
              <a:rPr sz="2400" b="1" spc="-77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elements to global memory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0210" indent="-285750">
              <a:spcBef>
                <a:spcPts val="161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block needs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halo of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radius</a:t>
            </a:r>
            <a:r>
              <a:rPr sz="2400" b="1" spc="-6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boundary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14021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STENCIL</a:t>
            </a:r>
            <a:r>
              <a:rPr sz="3600" b="1" spc="-80" dirty="0"/>
              <a:t> </a:t>
            </a:r>
            <a:r>
              <a:rPr sz="3600" b="1" spc="-5" dirty="0"/>
              <a:t>KERNEL</a:t>
            </a:r>
          </a:p>
        </p:txBody>
      </p:sp>
      <p:sp>
        <p:nvSpPr>
          <p:cNvPr id="506" name="object 5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9549" y="1399540"/>
            <a:ext cx="7217698" cy="33044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u="heavy" dirty="0">
                <a:solidFill>
                  <a:srgbClr val="8AAD00"/>
                </a:solidFill>
                <a:uFill>
                  <a:solidFill>
                    <a:srgbClr val="89AC00"/>
                  </a:solidFill>
                </a:uFill>
                <a:latin typeface="Courier New" panose="02070309020205020404"/>
                <a:cs typeface="Courier New" panose="02070309020205020404"/>
              </a:rPr>
              <a:t>  </a:t>
            </a:r>
            <a:r>
              <a:rPr sz="16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global</a:t>
            </a:r>
            <a:r>
              <a:rPr sz="1600" b="1" u="heavy" dirty="0">
                <a:solidFill>
                  <a:srgbClr val="8AAD00"/>
                </a:solidFill>
                <a:uFill>
                  <a:solidFill>
                    <a:srgbClr val="89AC00"/>
                  </a:solidFill>
                </a:uFill>
                <a:latin typeface="Courier New" panose="02070309020205020404"/>
                <a:cs typeface="Courier New" panose="02070309020205020404"/>
              </a:rPr>
              <a:t>  </a:t>
            </a:r>
            <a:r>
              <a:rPr sz="16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 void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stencil_1d(</a:t>
            </a:r>
            <a:r>
              <a:rPr sz="16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*in, </a:t>
            </a:r>
            <a:r>
              <a:rPr sz="16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*out)</a:t>
            </a:r>
            <a:r>
              <a:rPr sz="16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{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z="1600" b="1" u="heavy" dirty="0">
                <a:solidFill>
                  <a:srgbClr val="FF9933"/>
                </a:solidFill>
                <a:uFill>
                  <a:solidFill>
                    <a:srgbClr val="FE9832"/>
                  </a:solidFill>
                </a:uFill>
                <a:latin typeface="Courier New" panose="02070309020205020404"/>
                <a:cs typeface="Courier New" panose="02070309020205020404"/>
              </a:rPr>
              <a:t>  </a:t>
            </a:r>
            <a:r>
              <a:rPr sz="16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shared</a:t>
            </a:r>
            <a:r>
              <a:rPr sz="1600" b="1" u="heavy" dirty="0">
                <a:solidFill>
                  <a:srgbClr val="FF9933"/>
                </a:solidFill>
                <a:uFill>
                  <a:solidFill>
                    <a:srgbClr val="FE9832"/>
                  </a:solidFill>
                </a:uFill>
                <a:latin typeface="Courier New" panose="02070309020205020404"/>
                <a:cs typeface="Courier New" panose="02070309020205020404"/>
              </a:rPr>
              <a:t>  </a:t>
            </a:r>
            <a:r>
              <a:rPr sz="16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temp[BLOCK_SIZE + 2 *</a:t>
            </a:r>
            <a:r>
              <a:rPr sz="16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RADIUS];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256540" marR="5080">
              <a:lnSpc>
                <a:spcPts val="2300"/>
              </a:lnSpc>
              <a:spcBef>
                <a:spcPts val="120"/>
              </a:spcBef>
            </a:pPr>
            <a:r>
              <a:rPr sz="16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gindex = threadIdx.x + blockIdx.x * blockDim.x;  </a:t>
            </a:r>
            <a:endParaRPr lang="en-US" altLang="zh-CN" sz="1600" b="1" dirty="0">
              <a:latin typeface="Courier New" panose="02070309020205020404"/>
              <a:cs typeface="Courier New" panose="02070309020205020404"/>
            </a:endParaRPr>
          </a:p>
          <a:p>
            <a:pPr marL="256540" marR="5080">
              <a:lnSpc>
                <a:spcPts val="2300"/>
              </a:lnSpc>
              <a:spcBef>
                <a:spcPts val="120"/>
              </a:spcBef>
            </a:pPr>
            <a:r>
              <a:rPr sz="16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lindex = threadIdx.x +</a:t>
            </a:r>
            <a:r>
              <a:rPr sz="16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RADIUS;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</a:pPr>
            <a:r>
              <a:rPr sz="1600" b="1" i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Read input elements into shared</a:t>
            </a:r>
            <a:r>
              <a:rPr sz="1600" b="1" i="1" spc="-4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i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memory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256540" marR="2938780">
              <a:lnSpc>
                <a:spcPct val="120000"/>
              </a:lnSpc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temp[lindex] = in[gindex];  </a:t>
            </a:r>
            <a:endParaRPr lang="en-US" altLang="zh-CN" sz="1600" b="1" dirty="0">
              <a:latin typeface="Courier New" panose="02070309020205020404"/>
              <a:cs typeface="Courier New" panose="02070309020205020404"/>
            </a:endParaRPr>
          </a:p>
          <a:p>
            <a:pPr marL="256540" marR="2938780">
              <a:lnSpc>
                <a:spcPct val="120000"/>
              </a:lnSpc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if (threadIdx.x &lt; RADIUS)</a:t>
            </a:r>
            <a:r>
              <a:rPr sz="16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{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501015" marR="615315">
              <a:lnSpc>
                <a:spcPts val="2300"/>
              </a:lnSpc>
              <a:spcBef>
                <a:spcPts val="120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temp[lindex - RADIUS] = in[gindex - RADIUS];  temp[lindex + BLOCK_SIZE]</a:t>
            </a:r>
            <a:r>
              <a:rPr sz="16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=in[</a:t>
            </a:r>
            <a:r>
              <a:rPr sz="1600" b="1" dirty="0" err="1">
                <a:latin typeface="Courier New" panose="02070309020205020404"/>
                <a:cs typeface="Courier New" panose="02070309020205020404"/>
              </a:rPr>
              <a:t>gindex+BLOCK_SIZE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];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}</a:t>
            </a:r>
            <a:endParaRPr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6495" y="1801367"/>
            <a:ext cx="256031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1574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4236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1574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1574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1574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4235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7183" y="1801367"/>
            <a:ext cx="256031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4221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6882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422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4221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422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6883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60919" y="1801367"/>
            <a:ext cx="256031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06868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29530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0686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6868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0686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29529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4656" y="1801367"/>
            <a:ext cx="256031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79516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02176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7951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79516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951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02177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05343" y="1801367"/>
            <a:ext cx="256031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52162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74823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52162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52162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52162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823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79080" y="1801367"/>
            <a:ext cx="256031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24808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47470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480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24808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480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47470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49768" y="1801367"/>
            <a:ext cx="256031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97456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20118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9745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97456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745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20117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23504" y="1801367"/>
            <a:ext cx="256031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70103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92764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7010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70103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010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92765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97240" y="1801367"/>
            <a:ext cx="256031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42750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65412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42750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42750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42750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65411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7928" y="1801367"/>
            <a:ext cx="256031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15398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38058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1539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15398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1539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38058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41664" y="1801367"/>
            <a:ext cx="256031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88044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10705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88044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88044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88044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10705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15400" y="1801367"/>
            <a:ext cx="256031" cy="2743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60691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83352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6069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60691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96069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083353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86088" y="1801367"/>
            <a:ext cx="256031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33338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56000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13333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33338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33338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55999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59823" y="1801367"/>
            <a:ext cx="256031" cy="2743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05986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428646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0598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305986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05986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428646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433559" y="1801367"/>
            <a:ext cx="256031" cy="2743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478633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601293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47863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478633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47863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601294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604247" y="1801367"/>
            <a:ext cx="256031" cy="2743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651279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773940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651279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651279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651279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773940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777983" y="1801367"/>
            <a:ext cx="256031" cy="2743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823927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946588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82392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823927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82392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946588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951719" y="1801367"/>
            <a:ext cx="256031" cy="2743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996573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119234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99657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996573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996573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119235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122407" y="1801367"/>
            <a:ext cx="256031" cy="2743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169221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291881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16922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169221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69221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291882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296143" y="1801367"/>
            <a:ext cx="256031" cy="2743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341867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464527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34186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341867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34186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464528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466831" y="1801367"/>
            <a:ext cx="256031" cy="2743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514515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637175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514515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514515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514515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637176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640568" y="1801367"/>
            <a:ext cx="256031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687167" y="186684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809828" y="182596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68716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687167" y="182596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687167" y="182596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809829" y="186684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016495" y="3243072"/>
            <a:ext cx="256031" cy="27127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061574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184236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61574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61574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061574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184235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187183" y="3243072"/>
            <a:ext cx="256031" cy="2712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234221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356882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234221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234221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234221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356883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360919" y="3243072"/>
            <a:ext cx="256031" cy="27127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06868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529530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406868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406868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406868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29529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34656" y="3243072"/>
            <a:ext cx="256031" cy="27127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579516" y="3266119"/>
            <a:ext cx="163546" cy="1800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79516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579516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702177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705343" y="3243072"/>
            <a:ext cx="256031" cy="2712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752162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752162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752162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874823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879080" y="3243072"/>
            <a:ext cx="256031" cy="2712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924809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924808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924808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047470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049768" y="3243072"/>
            <a:ext cx="256031" cy="27127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097456" y="3266119"/>
            <a:ext cx="163548" cy="1800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097456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097456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220117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223504" y="3243072"/>
            <a:ext cx="256031" cy="27127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270104" y="3266119"/>
            <a:ext cx="163548" cy="1800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70103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270103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92765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97240" y="3243072"/>
            <a:ext cx="256031" cy="27127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442749" y="3266119"/>
            <a:ext cx="163548" cy="18001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442750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442750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565411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567928" y="3243072"/>
            <a:ext cx="256031" cy="27127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15397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615398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615398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738058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741664" y="3243072"/>
            <a:ext cx="256031" cy="27127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788044" y="3266119"/>
            <a:ext cx="163548" cy="1800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788044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788044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10705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915400" y="3243072"/>
            <a:ext cx="256031" cy="27127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960691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960691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960691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083353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086088" y="3243072"/>
            <a:ext cx="256031" cy="27127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133337" y="3266119"/>
            <a:ext cx="163548" cy="1800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133338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133338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255999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259823" y="3243072"/>
            <a:ext cx="256031" cy="27127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305986" y="3266119"/>
            <a:ext cx="163548" cy="18001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305986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305986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428646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433559" y="3243072"/>
            <a:ext cx="256031" cy="27127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478633" y="3266119"/>
            <a:ext cx="163548" cy="1800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478633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478633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601294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604247" y="3243072"/>
            <a:ext cx="256031" cy="2712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651279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651279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651279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773940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777983" y="3243072"/>
            <a:ext cx="256031" cy="27127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823927" y="3266119"/>
            <a:ext cx="163548" cy="18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823927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823927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946588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951719" y="3243072"/>
            <a:ext cx="256031" cy="27127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996574" y="3266119"/>
            <a:ext cx="163548" cy="1800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996573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996573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0119235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0122407" y="3243072"/>
            <a:ext cx="256031" cy="27127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169221" y="3266119"/>
            <a:ext cx="163548" cy="1800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0169221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0169221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0291882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0296143" y="3243072"/>
            <a:ext cx="256031" cy="27127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0341867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464527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341867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341867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341867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0464528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0466831" y="3243072"/>
            <a:ext cx="256031" cy="27127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0514515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0637175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0514515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0514515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0514515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0637176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0640568" y="3243072"/>
            <a:ext cx="256031" cy="27127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687167" y="330700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0809828" y="326612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687167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687167" y="326612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687167" y="326612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809829" y="33070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016495" y="4186428"/>
            <a:ext cx="256031" cy="27127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061574" y="4209324"/>
            <a:ext cx="163548" cy="18001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061574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061574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184235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187183" y="4186428"/>
            <a:ext cx="256031" cy="27127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234221" y="4209324"/>
            <a:ext cx="163548" cy="18001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234221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234221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356883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360919" y="4186428"/>
            <a:ext cx="256031" cy="27127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406868" y="4209324"/>
            <a:ext cx="163548" cy="18001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406868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406868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529529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534656" y="4186428"/>
            <a:ext cx="256031" cy="27127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579516" y="4209324"/>
            <a:ext cx="163546" cy="18001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579516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579516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702177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705343" y="4186428"/>
            <a:ext cx="256031" cy="27127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752162" y="420932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52162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752162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874823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879080" y="4186428"/>
            <a:ext cx="256031" cy="27127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924809" y="420932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924808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924808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047470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049768" y="4186428"/>
            <a:ext cx="256031" cy="27127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097456" y="4209324"/>
            <a:ext cx="163548" cy="18001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097456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097456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220117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223504" y="4186428"/>
            <a:ext cx="256031" cy="27127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270104" y="4209324"/>
            <a:ext cx="163548" cy="18001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270103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270103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392765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397240" y="4186428"/>
            <a:ext cx="256031" cy="27127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442749" y="4209324"/>
            <a:ext cx="163548" cy="18001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442750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442750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565411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567928" y="4186428"/>
            <a:ext cx="256031" cy="27127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615397" y="420932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615398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615398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738058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741664" y="4186428"/>
            <a:ext cx="256031" cy="27127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788044" y="4209324"/>
            <a:ext cx="163548" cy="18001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788044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88044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910705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915400" y="4186428"/>
            <a:ext cx="256031" cy="27127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960691" y="420932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960691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960691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083353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086088" y="4186428"/>
            <a:ext cx="256031" cy="27127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9133337" y="4209324"/>
            <a:ext cx="163548" cy="18001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9133338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9133338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255999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259823" y="4186428"/>
            <a:ext cx="256031" cy="27127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305986" y="4209324"/>
            <a:ext cx="163548" cy="18001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305986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9305986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428646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433559" y="4186428"/>
            <a:ext cx="256031" cy="27127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478633" y="4209324"/>
            <a:ext cx="163548" cy="18001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478633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478633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9601294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604247" y="4186428"/>
            <a:ext cx="256031" cy="27127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651279" y="420932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651279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9651279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9773940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77983" y="4186428"/>
            <a:ext cx="256031" cy="27127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823927" y="4209324"/>
            <a:ext cx="163548" cy="1800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823927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823927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946588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951719" y="4186428"/>
            <a:ext cx="256031" cy="27127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996574" y="4209324"/>
            <a:ext cx="163548" cy="18001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996573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996573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0119235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0122407" y="4186428"/>
            <a:ext cx="256031" cy="27127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0169221" y="4209324"/>
            <a:ext cx="163548" cy="18001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0169221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0169221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0291882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0296143" y="4186428"/>
            <a:ext cx="256031" cy="27127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0341867" y="42502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0464527" y="420932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0341867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0341867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0341867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0464528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466831" y="4186428"/>
            <a:ext cx="256031" cy="27127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514515" y="42502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637175" y="420932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0514515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514515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514515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637176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640568" y="4186428"/>
            <a:ext cx="256031" cy="27127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687167" y="4250211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809828" y="4209324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687167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687167" y="420932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687167" y="420932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809829" y="425021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016495" y="5100828"/>
            <a:ext cx="256031" cy="27127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061574" y="5123574"/>
            <a:ext cx="163548" cy="18001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061574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061574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184235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187183" y="5100828"/>
            <a:ext cx="256031" cy="27127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34221" y="5123574"/>
            <a:ext cx="163548" cy="180019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234221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234221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356883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360919" y="5100828"/>
            <a:ext cx="256031" cy="27127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406868" y="5123574"/>
            <a:ext cx="163548" cy="1800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406868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406868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529529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534656" y="5100828"/>
            <a:ext cx="256031" cy="27127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579516" y="5123574"/>
            <a:ext cx="163546" cy="180019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579516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579516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702177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705343" y="5100828"/>
            <a:ext cx="256031" cy="27127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752162" y="5123574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752162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752162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874823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879080" y="5100828"/>
            <a:ext cx="256031" cy="27127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924809" y="5123574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924808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924808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047470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49768" y="5100828"/>
            <a:ext cx="256031" cy="2712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097456" y="5123574"/>
            <a:ext cx="163548" cy="180019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097456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097456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220117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223504" y="5100828"/>
            <a:ext cx="256031" cy="27127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270104" y="5123574"/>
            <a:ext cx="163548" cy="180019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270103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270103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392765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397240" y="5100828"/>
            <a:ext cx="256031" cy="27127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442749" y="5123574"/>
            <a:ext cx="163548" cy="180019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442750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442750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565411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567928" y="5100828"/>
            <a:ext cx="256031" cy="27127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615397" y="5123574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615398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615398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738058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741664" y="5100828"/>
            <a:ext cx="256031" cy="27127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788044" y="5123574"/>
            <a:ext cx="163548" cy="18001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788044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788044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910705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915400" y="5100828"/>
            <a:ext cx="256031" cy="27127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960691" y="5123574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960691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960691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9083353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9086088" y="5100828"/>
            <a:ext cx="256031" cy="271272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9133337" y="5123574"/>
            <a:ext cx="163548" cy="180019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9133338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9133338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9255999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9259823" y="5100828"/>
            <a:ext cx="256031" cy="27127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9305986" y="5123574"/>
            <a:ext cx="163548" cy="180019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9305986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305986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428646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433559" y="5100828"/>
            <a:ext cx="256031" cy="271272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478633" y="5123574"/>
            <a:ext cx="163548" cy="180019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9478633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478633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9601294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604247" y="5100828"/>
            <a:ext cx="256031" cy="27127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9651279" y="5123574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9651279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9651279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9773940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9777983" y="5100828"/>
            <a:ext cx="256031" cy="27127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9823927" y="5123574"/>
            <a:ext cx="163548" cy="18001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9823927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9823927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9946588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9951719" y="5100828"/>
            <a:ext cx="256031" cy="271272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9996574" y="5123574"/>
            <a:ext cx="163548" cy="180019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9996573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9996573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0119235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0122407" y="5100828"/>
            <a:ext cx="256031" cy="27127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0169221" y="5123574"/>
            <a:ext cx="163548" cy="180019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0169221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0169221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0291882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0296143" y="5100828"/>
            <a:ext cx="256031" cy="271272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0341867" y="5123574"/>
            <a:ext cx="163548" cy="18001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0341867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0341867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0464528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0466831" y="5100828"/>
            <a:ext cx="256031" cy="27127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0514514" y="5123574"/>
            <a:ext cx="163546" cy="18001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0514515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0514515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0637176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0640568" y="5100828"/>
            <a:ext cx="256031" cy="27127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0687167" y="5123574"/>
            <a:ext cx="163548" cy="18001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0687167" y="5123574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0687167" y="5123574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0809829" y="5164461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08" name="直接箭头连接符 507"/>
          <p:cNvCxnSpPr>
            <a:stCxn id="4" idx="1"/>
          </p:cNvCxnSpPr>
          <p:nvPr/>
        </p:nvCxnSpPr>
        <p:spPr>
          <a:xfrm flipH="1" flipV="1">
            <a:off x="6096000" y="1866846"/>
            <a:ext cx="920495" cy="7168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/>
          <p:nvPr/>
        </p:nvCxnSpPr>
        <p:spPr>
          <a:xfrm flipH="1" flipV="1">
            <a:off x="3788565" y="3356128"/>
            <a:ext cx="3277248" cy="72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箭头连接符 510"/>
          <p:cNvCxnSpPr>
            <a:cxnSpLocks/>
            <a:stCxn id="280" idx="1"/>
          </p:cNvCxnSpPr>
          <p:nvPr/>
        </p:nvCxnSpPr>
        <p:spPr>
          <a:xfrm flipH="1" flipV="1">
            <a:off x="6096000" y="3924300"/>
            <a:ext cx="920495" cy="397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箭头连接符 513"/>
          <p:cNvCxnSpPr>
            <a:cxnSpLocks/>
            <a:stCxn id="396" idx="1"/>
          </p:cNvCxnSpPr>
          <p:nvPr/>
        </p:nvCxnSpPr>
        <p:spPr>
          <a:xfrm flipH="1" flipV="1">
            <a:off x="6437464" y="4389343"/>
            <a:ext cx="579031" cy="84712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右大括号 506"/>
          <p:cNvSpPr/>
          <p:nvPr/>
        </p:nvSpPr>
        <p:spPr>
          <a:xfrm rot="16200000">
            <a:off x="8839225" y="1738001"/>
            <a:ext cx="271272" cy="2715821"/>
          </a:xfrm>
          <a:prstGeom prst="rightBrace">
            <a:avLst>
              <a:gd name="adj1" fmla="val 8333"/>
              <a:gd name="adj2" fmla="val 4972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文本框 509"/>
          <p:cNvSpPr txBox="1"/>
          <p:nvPr/>
        </p:nvSpPr>
        <p:spPr>
          <a:xfrm>
            <a:off x="7239000" y="2540436"/>
            <a:ext cx="373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thread block</a:t>
            </a:r>
            <a:r>
              <a:rPr lang="en-US" altLang="zh-CN" dirty="0"/>
              <a:t>[0-15]</a:t>
            </a:r>
            <a:r>
              <a:rPr lang="en-US" dirty="0"/>
              <a:t> calculate</a:t>
            </a:r>
            <a:r>
              <a:rPr lang="en-US" altLang="zh-CN" dirty="0"/>
              <a:t>s</a:t>
            </a:r>
            <a:r>
              <a:rPr lang="en-US" dirty="0"/>
              <a:t> stencil</a:t>
            </a:r>
          </a:p>
        </p:txBody>
      </p:sp>
      <p:sp>
        <p:nvSpPr>
          <p:cNvPr id="515" name="右大括号 514"/>
          <p:cNvSpPr/>
          <p:nvPr/>
        </p:nvSpPr>
        <p:spPr>
          <a:xfrm rot="16200000">
            <a:off x="7769510" y="3857037"/>
            <a:ext cx="131502" cy="430521"/>
          </a:xfrm>
          <a:prstGeom prst="rightBrace">
            <a:avLst>
              <a:gd name="adj1" fmla="val 8333"/>
              <a:gd name="adj2" fmla="val 4972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文本框 515"/>
          <p:cNvSpPr txBox="1"/>
          <p:nvPr/>
        </p:nvSpPr>
        <p:spPr>
          <a:xfrm>
            <a:off x="7214077" y="3480378"/>
            <a:ext cx="336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3 CUDA threads move left 3 orange elements from in[] to temp[]</a:t>
            </a:r>
          </a:p>
        </p:txBody>
      </p:sp>
      <p:sp>
        <p:nvSpPr>
          <p:cNvPr id="517" name="右大括号 516"/>
          <p:cNvSpPr/>
          <p:nvPr/>
        </p:nvSpPr>
        <p:spPr>
          <a:xfrm rot="16200000">
            <a:off x="7796188" y="4793330"/>
            <a:ext cx="131502" cy="430521"/>
          </a:xfrm>
          <a:prstGeom prst="rightBrace">
            <a:avLst>
              <a:gd name="adj1" fmla="val 8333"/>
              <a:gd name="adj2" fmla="val 4972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文本框 517"/>
          <p:cNvSpPr txBox="1"/>
          <p:nvPr/>
        </p:nvSpPr>
        <p:spPr>
          <a:xfrm>
            <a:off x="6858000" y="4443350"/>
            <a:ext cx="336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3 CUDA threads move right 3 orange elements from in[] to temp[]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14020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STENCIL</a:t>
            </a:r>
            <a:r>
              <a:rPr sz="3600" b="1" spc="-80" dirty="0"/>
              <a:t> </a:t>
            </a:r>
            <a:r>
              <a:rPr sz="3600" b="1" spc="-5" dirty="0"/>
              <a:t>KERNEL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8018" y="1392427"/>
            <a:ext cx="9277982" cy="291287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530"/>
              </a:spcBef>
            </a:pPr>
            <a:r>
              <a:rPr sz="2000" b="1" i="1" spc="-5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b="1" i="1" spc="-1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Apply the</a:t>
            </a:r>
            <a:r>
              <a:rPr sz="2000" b="1" i="1" spc="-4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i="1" spc="-1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stencil</a:t>
            </a:r>
            <a:r>
              <a:rPr lang="zh-CN" altLang="en-US" sz="2000" b="1" i="1" spc="-1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i="1" spc="-1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lang="zh-CN" altLang="en-US" sz="2000" b="1" i="1" spc="-1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i="1" spc="-1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shared</a:t>
            </a:r>
            <a:r>
              <a:rPr lang="zh-CN" altLang="en-US" sz="2000" b="1" i="1" spc="-1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i="1" spc="-1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memory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48590">
              <a:lnSpc>
                <a:spcPct val="100000"/>
              </a:lnSpc>
              <a:spcBef>
                <a:spcPts val="435"/>
              </a:spcBef>
            </a:pPr>
            <a:r>
              <a:rPr sz="20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result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0;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558165" marR="5080" indent="-273050">
              <a:lnSpc>
                <a:spcPct val="120000"/>
              </a:lnSpc>
              <a:spcBef>
                <a:spcPts val="20"/>
              </a:spcBef>
            </a:pPr>
            <a:r>
              <a:rPr sz="2000" b="1" spc="-10" dirty="0">
                <a:latin typeface="Courier New" panose="02070309020205020404"/>
                <a:cs typeface="Courier New" panose="02070309020205020404"/>
              </a:rPr>
              <a:t>for (</a:t>
            </a:r>
            <a:r>
              <a:rPr sz="20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offset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-RADIUS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offset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&lt;= 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RADIUS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offset++)  result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+= 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temp[lindex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0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offset];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000" b="1" i="1" spc="-5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b="1" i="1" spc="-1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Store the</a:t>
            </a:r>
            <a:r>
              <a:rPr sz="2000" b="1" i="1" spc="-4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i="1" spc="-10" dirty="0">
                <a:solidFill>
                  <a:srgbClr val="CDCDCD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430"/>
              </a:spcBef>
            </a:pPr>
            <a:r>
              <a:rPr sz="2000" b="1" spc="-10" dirty="0">
                <a:latin typeface="Courier New" panose="02070309020205020404"/>
                <a:cs typeface="Courier New" panose="02070309020205020404"/>
              </a:rPr>
              <a:t>out[gindex]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result;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b="1" dirty="0"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020" y="113983"/>
            <a:ext cx="31045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DATA</a:t>
            </a:r>
            <a:r>
              <a:rPr sz="3600" b="1" spc="-85" dirty="0"/>
              <a:t> </a:t>
            </a:r>
            <a:r>
              <a:rPr sz="3600" b="1" spc="-5" dirty="0"/>
              <a:t>RACE!</a:t>
            </a:r>
          </a:p>
        </p:txBody>
      </p:sp>
      <p:sp>
        <p:nvSpPr>
          <p:cNvPr id="315" name="object 315"/>
          <p:cNvSpPr txBox="1">
            <a:spLocks noGrp="1"/>
          </p:cNvSpPr>
          <p:nvPr>
            <p:ph type="sldNum" sz="quarter" idx="12"/>
          </p:nvPr>
        </p:nvSpPr>
        <p:spPr>
          <a:xfrm>
            <a:off x="7499985" y="5600705"/>
            <a:ext cx="2560320" cy="328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7059" y="1028573"/>
            <a:ext cx="51176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stencil example will not</a:t>
            </a:r>
            <a:r>
              <a:rPr sz="2400" spc="-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974" y="1410729"/>
            <a:ext cx="854409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Suppose </a:t>
            </a:r>
            <a:r>
              <a:rPr sz="2000" spc="-5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thread 15</a:t>
            </a:r>
            <a:r>
              <a:rPr lang="en-US" altLang="zh-CN" sz="2000" spc="-5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 in Block 1</a:t>
            </a:r>
            <a:r>
              <a:rPr sz="2000" spc="-5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reads the </a:t>
            </a:r>
            <a:r>
              <a:rPr lang="en-US" altLang="zh-CN" sz="2000" spc="-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temp[19] for calculating stencil</a:t>
            </a:r>
            <a:r>
              <a:rPr sz="2000" spc="-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-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after</a:t>
            </a:r>
            <a:r>
              <a:rPr sz="2000" spc="-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thread </a:t>
            </a:r>
            <a:r>
              <a:rPr sz="2000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lang="en-US" altLang="zh-CN" sz="2000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 in block 2</a:t>
            </a:r>
            <a:r>
              <a:rPr sz="200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2000" spc="-4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fetched</a:t>
            </a:r>
            <a:r>
              <a:rPr lang="en-US" sz="2000" spc="-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temp[19] from global memory in[].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190" y="2413609"/>
            <a:ext cx="3869357" cy="57772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US"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  </a:t>
            </a:r>
            <a:r>
              <a:rPr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temp[lindex] =</a:t>
            </a:r>
            <a:r>
              <a:rPr sz="1600" b="1" spc="-2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in[gindex];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381000">
              <a:lnSpc>
                <a:spcPct val="100000"/>
              </a:lnSpc>
              <a:spcBef>
                <a:spcPts val="260"/>
              </a:spcBef>
            </a:pPr>
            <a:r>
              <a:rPr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if (threadIdx.x &lt; RADIUS)</a:t>
            </a:r>
            <a:r>
              <a:rPr sz="1600" b="1" spc="-7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9792" y="2942983"/>
            <a:ext cx="5925766" cy="92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temp[lindex – RADIUS] = in[gindex – RADIUS];  temp[lindex + BLOCK_SIZE] = in[gindex +</a:t>
            </a:r>
            <a:r>
              <a:rPr sz="1600" b="1" spc="-6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BLOCK_SIZE];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4411" y="3836811"/>
            <a:ext cx="3365037" cy="117275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int result =</a:t>
            </a:r>
            <a:r>
              <a:rPr sz="16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result += temp[lindex +</a:t>
            </a:r>
            <a:r>
              <a:rPr sz="1600" b="1" spc="-7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1];</a:t>
            </a:r>
            <a:endParaRPr lang="en-US" sz="1600" b="1" dirty="0">
              <a:solidFill>
                <a:srgbClr val="5E5E5E"/>
              </a:solidFill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endParaRPr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23572" y="3897268"/>
            <a:ext cx="256031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8651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1313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68651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68651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8651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1312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4260" y="3897268"/>
            <a:ext cx="256031" cy="274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1298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3959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41298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41298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1298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63960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7355" y="3836811"/>
            <a:ext cx="256031" cy="274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3945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36607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3945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3945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3945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6606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41733" y="3897268"/>
            <a:ext cx="256031" cy="274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86593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09253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86593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86593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6593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solidFill>
            <a:srgbClr val="92D050"/>
          </a:solidFill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09254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12420" y="3897268"/>
            <a:ext cx="256031" cy="274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59239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81900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59239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59239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59239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81900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86157" y="3897268"/>
            <a:ext cx="256031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31885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4547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31885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31885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31885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54547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56845" y="3897268"/>
            <a:ext cx="256031" cy="274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04533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27195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04533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04533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04533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27194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30581" y="3897268"/>
            <a:ext cx="256031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77180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99841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77180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77180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77180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99842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04317" y="3897268"/>
            <a:ext cx="256031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49827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72489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49827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49827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49827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72488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75005" y="3897268"/>
            <a:ext cx="256031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22475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45135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22475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22475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22475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45135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48741" y="3897268"/>
            <a:ext cx="256031" cy="274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95121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517782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95121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95121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95121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7782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22477" y="3897268"/>
            <a:ext cx="256031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567768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690429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67768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67768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67768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90430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693165" y="3897268"/>
            <a:ext cx="256031" cy="274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40415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2"/>
                </a:lnTo>
                <a:lnTo>
                  <a:pt x="122661" y="139132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63077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40415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1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40415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40415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63076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66900" y="3897268"/>
            <a:ext cx="256031" cy="2743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913063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035723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913063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913063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13063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035723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040636" y="3897268"/>
            <a:ext cx="256031" cy="2743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85710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208370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85710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085710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085710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208371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211324" y="3897268"/>
            <a:ext cx="256031" cy="2743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258356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381017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258356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258356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258356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381017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385060" y="3897268"/>
            <a:ext cx="256031" cy="2743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31004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553665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431004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31004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31004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553665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558796" y="3897268"/>
            <a:ext cx="256031" cy="2743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603650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726311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603650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603650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603650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26312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729484" y="3897268"/>
            <a:ext cx="256031" cy="2743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776298" y="3920789"/>
            <a:ext cx="163548" cy="1800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776298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776298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898959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903220" y="3897268"/>
            <a:ext cx="256031" cy="2743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948944" y="3920789"/>
            <a:ext cx="163548" cy="180019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948944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948944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071605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073908" y="3897268"/>
            <a:ext cx="256031" cy="2743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121592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244252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6" y="139133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121592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121592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121592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244253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247645" y="3897268"/>
            <a:ext cx="256031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294244" y="3961677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2"/>
                </a:lnTo>
                <a:lnTo>
                  <a:pt x="122660" y="139132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416905" y="3920789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7"/>
                </a:lnTo>
                <a:lnTo>
                  <a:pt x="0" y="180019"/>
                </a:lnTo>
                <a:lnTo>
                  <a:pt x="40887" y="139133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294244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7"/>
                </a:lnTo>
                <a:lnTo>
                  <a:pt x="122660" y="40887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294244" y="3920789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294244" y="3920789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416906" y="3961676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611381" y="2803035"/>
            <a:ext cx="256031" cy="2743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657497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780157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657497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657497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657497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780158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785117" y="2803035"/>
            <a:ext cx="256031" cy="2743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830143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952805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830143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830143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830143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952804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955805" y="2803035"/>
            <a:ext cx="256031" cy="2743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002791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125451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002791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002791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002791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25452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129541" y="2803035"/>
            <a:ext cx="256031" cy="2743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175437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298099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175437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75437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75437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solidFill>
            <a:srgbClr val="92D050"/>
          </a:solidFill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298098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303277" y="2803035"/>
            <a:ext cx="256031" cy="2743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348085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470745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348085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348085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348085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470745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73965" y="2803035"/>
            <a:ext cx="256031" cy="2743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520731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43393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520731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520731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520731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643392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647700" y="2803035"/>
            <a:ext cx="256031" cy="2743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693378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816039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693378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693378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693378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816040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818388" y="2803035"/>
            <a:ext cx="256031" cy="2743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866025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988687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866025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866025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866025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988686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992124" y="2803035"/>
            <a:ext cx="256031" cy="2743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038673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161333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038673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038673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038673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161333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165860" y="2803035"/>
            <a:ext cx="256031" cy="2743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211319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33980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211319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211319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211319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33980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36548" y="2803035"/>
            <a:ext cx="256031" cy="27432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83966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506627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83966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83966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383966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506628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510284" y="2803035"/>
            <a:ext cx="256031" cy="27432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556613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679275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556613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556613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556613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679274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684020" y="2803035"/>
            <a:ext cx="256031" cy="27432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729261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51921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729261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729261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729261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851922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854708" y="2803035"/>
            <a:ext cx="256031" cy="27432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901908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024568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901908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01908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901908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024569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028445" y="2803035"/>
            <a:ext cx="256031" cy="2743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074554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9197215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074554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074554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074554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197215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202181" y="2803035"/>
            <a:ext cx="256031" cy="2743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247202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369863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247202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247202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247202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369863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372869" y="2803035"/>
            <a:ext cx="256031" cy="27432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419848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542509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419848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419848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419848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542510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546605" y="2803035"/>
            <a:ext cx="256031" cy="2743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592496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715156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592496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592496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592496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15157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720341" y="2803035"/>
            <a:ext cx="256031" cy="27432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9765142" y="2826870"/>
            <a:ext cx="163548" cy="18001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65143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765143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887803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891029" y="2803035"/>
            <a:ext cx="256031" cy="27432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937790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0060450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937790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6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6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937790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937790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0060451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064765" y="2803035"/>
            <a:ext cx="256031" cy="27432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0110436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0" y="0"/>
                </a:moveTo>
                <a:lnTo>
                  <a:pt x="0" y="0"/>
                </a:lnTo>
                <a:lnTo>
                  <a:pt x="0" y="139133"/>
                </a:lnTo>
                <a:lnTo>
                  <a:pt x="122660" y="139133"/>
                </a:lnTo>
                <a:lnTo>
                  <a:pt x="12266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233097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7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7" y="139132"/>
                </a:lnTo>
                <a:lnTo>
                  <a:pt x="40887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110436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6" y="0"/>
                </a:lnTo>
                <a:lnTo>
                  <a:pt x="0" y="40886"/>
                </a:lnTo>
                <a:lnTo>
                  <a:pt x="122660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110436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110436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233097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235453" y="2803035"/>
            <a:ext cx="256031" cy="2743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283089" y="2867756"/>
            <a:ext cx="123189" cy="139700"/>
          </a:xfrm>
          <a:custGeom>
            <a:avLst/>
            <a:gdLst/>
            <a:ahLst/>
            <a:cxnLst/>
            <a:rect l="l" t="t" r="r" b="b"/>
            <a:pathLst>
              <a:path w="123190" h="139700">
                <a:moveTo>
                  <a:pt x="122661" y="0"/>
                </a:moveTo>
                <a:lnTo>
                  <a:pt x="0" y="0"/>
                </a:lnTo>
                <a:lnTo>
                  <a:pt x="0" y="139133"/>
                </a:lnTo>
                <a:lnTo>
                  <a:pt x="122661" y="139133"/>
                </a:lnTo>
                <a:lnTo>
                  <a:pt x="12266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405751" y="2826870"/>
            <a:ext cx="41275" cy="180340"/>
          </a:xfrm>
          <a:custGeom>
            <a:avLst/>
            <a:gdLst/>
            <a:ahLst/>
            <a:cxnLst/>
            <a:rect l="l" t="t" r="r" b="b"/>
            <a:pathLst>
              <a:path w="41275" h="180339">
                <a:moveTo>
                  <a:pt x="40886" y="0"/>
                </a:moveTo>
                <a:lnTo>
                  <a:pt x="0" y="40886"/>
                </a:lnTo>
                <a:lnTo>
                  <a:pt x="0" y="180019"/>
                </a:lnTo>
                <a:lnTo>
                  <a:pt x="40886" y="139132"/>
                </a:lnTo>
                <a:lnTo>
                  <a:pt x="40886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0283089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63548" y="0"/>
                </a:moveTo>
                <a:lnTo>
                  <a:pt x="40887" y="0"/>
                </a:lnTo>
                <a:lnTo>
                  <a:pt x="0" y="40886"/>
                </a:lnTo>
                <a:lnTo>
                  <a:pt x="122661" y="40886"/>
                </a:lnTo>
                <a:lnTo>
                  <a:pt x="163548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0283089" y="2826870"/>
            <a:ext cx="163830" cy="180340"/>
          </a:xfrm>
          <a:custGeom>
            <a:avLst/>
            <a:gdLst/>
            <a:ahLst/>
            <a:cxnLst/>
            <a:rect l="l" t="t" r="r" b="b"/>
            <a:pathLst>
              <a:path w="163829" h="180339">
                <a:moveTo>
                  <a:pt x="0" y="40887"/>
                </a:moveTo>
                <a:lnTo>
                  <a:pt x="40887" y="0"/>
                </a:lnTo>
                <a:lnTo>
                  <a:pt x="163548" y="0"/>
                </a:lnTo>
                <a:lnTo>
                  <a:pt x="163548" y="139133"/>
                </a:lnTo>
                <a:lnTo>
                  <a:pt x="122661" y="180020"/>
                </a:lnTo>
                <a:lnTo>
                  <a:pt x="0" y="180020"/>
                </a:lnTo>
                <a:lnTo>
                  <a:pt x="0" y="40887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283089" y="2826870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0" y="40887"/>
                </a:moveTo>
                <a:lnTo>
                  <a:pt x="122661" y="40887"/>
                </a:lnTo>
                <a:lnTo>
                  <a:pt x="16354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0405750" y="286775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3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7526057" y="4707521"/>
            <a:ext cx="3555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Might cause write-read hazard!</a:t>
            </a:r>
          </a:p>
          <a:p>
            <a:r>
              <a:rPr lang="en-US" dirty="0">
                <a:solidFill>
                  <a:srgbClr val="FF0000"/>
                </a:solidFill>
              </a:rPr>
              <a:t>E.g. one thread reads an element of in[]; another thread writes the same element.</a:t>
            </a:r>
          </a:p>
        </p:txBody>
      </p:sp>
      <p:sp>
        <p:nvSpPr>
          <p:cNvPr id="5" name="对话气泡: 矩形 4"/>
          <p:cNvSpPr/>
          <p:nvPr/>
        </p:nvSpPr>
        <p:spPr>
          <a:xfrm>
            <a:off x="5029200" y="2188831"/>
            <a:ext cx="1812098" cy="577721"/>
          </a:xfrm>
          <a:prstGeom prst="wedgeRectCallout">
            <a:avLst>
              <a:gd name="adj1" fmla="val 61917"/>
              <a:gd name="adj2" fmla="val 59104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92D050"/>
                </a:solidFill>
              </a:rPr>
              <a:t>Block1, Thread 0, </a:t>
            </a:r>
          </a:p>
          <a:p>
            <a:pPr algn="ctr"/>
            <a:r>
              <a:rPr lang="en-US" altLang="zh-CN" dirty="0">
                <a:solidFill>
                  <a:srgbClr val="92D050"/>
                </a:solidFill>
              </a:rPr>
              <a:t>write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temp[2]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16" name="对话气泡: 矩形 315"/>
          <p:cNvSpPr/>
          <p:nvPr/>
        </p:nvSpPr>
        <p:spPr>
          <a:xfrm>
            <a:off x="8828849" y="1410729"/>
            <a:ext cx="2106019" cy="737472"/>
          </a:xfrm>
          <a:prstGeom prst="wedgeRectCallout">
            <a:avLst>
              <a:gd name="adj1" fmla="val 5125"/>
              <a:gd name="adj2" fmla="val 147477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92D050"/>
                </a:solidFill>
              </a:rPr>
              <a:t>Block 1,  Thread 15, write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>
                <a:solidFill>
                  <a:srgbClr val="92D050"/>
                </a:solidFill>
              </a:rPr>
              <a:t>temp[19]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17" name="对话气泡: 矩形 316">
            <a:extLst>
              <a:ext uri="{FF2B5EF4-FFF2-40B4-BE49-F238E27FC236}">
                <a16:creationId xmlns:a16="http://schemas.microsoft.com/office/drawing/2014/main" id="{A657882E-69AF-4EB9-9555-E8A8ED643D2E}"/>
              </a:ext>
            </a:extLst>
          </p:cNvPr>
          <p:cNvSpPr/>
          <p:nvPr/>
        </p:nvSpPr>
        <p:spPr>
          <a:xfrm>
            <a:off x="7827194" y="3244237"/>
            <a:ext cx="2709861" cy="400190"/>
          </a:xfrm>
          <a:prstGeom prst="wedgeRectCallout">
            <a:avLst>
              <a:gd name="adj1" fmla="val 30757"/>
              <a:gd name="adj2" fmla="val 116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Block 2, Thread 0, temp[19]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8" name="对话气泡: 矩形 4">
            <a:extLst>
              <a:ext uri="{FF2B5EF4-FFF2-40B4-BE49-F238E27FC236}">
                <a16:creationId xmlns:a16="http://schemas.microsoft.com/office/drawing/2014/main" id="{6305BD23-44EC-2346-B318-A0F90CE37BD7}"/>
              </a:ext>
            </a:extLst>
          </p:cNvPr>
          <p:cNvSpPr/>
          <p:nvPr/>
        </p:nvSpPr>
        <p:spPr>
          <a:xfrm>
            <a:off x="4374251" y="4393122"/>
            <a:ext cx="2026549" cy="577721"/>
          </a:xfrm>
          <a:prstGeom prst="wedgeRectCallout">
            <a:avLst>
              <a:gd name="adj1" fmla="val 84102"/>
              <a:gd name="adj2" fmla="val -98384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Load</a:t>
            </a:r>
            <a:r>
              <a:rPr lang="en-US" sz="1600" spc="-5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 at</a:t>
            </a:r>
            <a:r>
              <a:rPr lang="en-US" sz="1600" spc="-60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600" spc="-5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temp[2] by block </a:t>
            </a:r>
            <a:r>
              <a:rPr lang="en-US" altLang="zh-CN" sz="1600" spc="-5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en-US" sz="1600" spc="-5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, thread 0</a:t>
            </a:r>
            <a:endParaRPr lang="en-US" sz="1600" dirty="0">
              <a:solidFill>
                <a:schemeClr val="accent6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19" name="对话气泡: 矩形 4">
            <a:extLst>
              <a:ext uri="{FF2B5EF4-FFF2-40B4-BE49-F238E27FC236}">
                <a16:creationId xmlns:a16="http://schemas.microsoft.com/office/drawing/2014/main" id="{20697B1D-D24F-1843-988F-A9219A791BC4}"/>
              </a:ext>
            </a:extLst>
          </p:cNvPr>
          <p:cNvSpPr/>
          <p:nvPr/>
        </p:nvSpPr>
        <p:spPr>
          <a:xfrm>
            <a:off x="4964965" y="5127298"/>
            <a:ext cx="2283222" cy="577721"/>
          </a:xfrm>
          <a:prstGeom prst="wedgeRectCallout">
            <a:avLst>
              <a:gd name="adj1" fmla="val 42995"/>
              <a:gd name="adj2" fmla="val -22462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lang="en-US" sz="1600" spc="-5" dirty="0">
                <a:solidFill>
                  <a:schemeClr val="accent6"/>
                </a:solidFill>
                <a:latin typeface="Arial" panose="020B0604020202020204"/>
                <a:cs typeface="Arial" panose="020B0604020202020204"/>
              </a:rPr>
              <a:t> from temp[2] by block 0, thread 15</a:t>
            </a:r>
          </a:p>
        </p:txBody>
      </p:sp>
      <p:sp>
        <p:nvSpPr>
          <p:cNvPr id="162" name="Left Brace 161">
            <a:extLst>
              <a:ext uri="{FF2B5EF4-FFF2-40B4-BE49-F238E27FC236}">
                <a16:creationId xmlns:a16="http://schemas.microsoft.com/office/drawing/2014/main" id="{9014E6B0-FBAC-854C-BDE8-ADE954DCA2B8}"/>
              </a:ext>
            </a:extLst>
          </p:cNvPr>
          <p:cNvSpPr/>
          <p:nvPr/>
        </p:nvSpPr>
        <p:spPr>
          <a:xfrm rot="5400000">
            <a:off x="8418339" y="1381866"/>
            <a:ext cx="274318" cy="2518657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97C404EE-8497-3C49-BC9D-AA86D928B048}"/>
              </a:ext>
            </a:extLst>
          </p:cNvPr>
          <p:cNvSpPr txBox="1"/>
          <p:nvPr/>
        </p:nvSpPr>
        <p:spPr>
          <a:xfrm>
            <a:off x="7248187" y="2228943"/>
            <a:ext cx="2399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Thread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Block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1,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16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threads</a:t>
            </a:r>
            <a:endParaRPr lang="en-CN" sz="1600" dirty="0">
              <a:solidFill>
                <a:srgbClr val="00B050"/>
              </a:solidFill>
            </a:endParaRP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DE706263-3C62-5646-B8E4-C759B0910D95}"/>
              </a:ext>
            </a:extLst>
          </p:cNvPr>
          <p:cNvSpPr/>
          <p:nvPr/>
        </p:nvSpPr>
        <p:spPr>
          <a:xfrm rot="16200000" flipV="1">
            <a:off x="8444010" y="2903700"/>
            <a:ext cx="196589" cy="260661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BA606C3-1B3A-5847-B495-E49A41366203}"/>
              </a:ext>
            </a:extLst>
          </p:cNvPr>
          <p:cNvSpPr txBox="1"/>
          <p:nvPr/>
        </p:nvSpPr>
        <p:spPr>
          <a:xfrm>
            <a:off x="7327400" y="4274096"/>
            <a:ext cx="2399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Thread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Block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1,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16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threads</a:t>
            </a:r>
            <a:endParaRPr lang="en-CN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113983"/>
            <a:ext cx="44088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83540" algn="l"/>
              </a:tabLst>
            </a:pPr>
            <a:r>
              <a:rPr sz="3600" b="1" u="heavy" dirty="0">
                <a:uFill>
                  <a:solidFill>
                    <a:srgbClr val="000000"/>
                  </a:solidFill>
                </a:uFill>
              </a:rPr>
              <a:t> 	</a:t>
            </a:r>
            <a:r>
              <a:rPr sz="3600" b="1" spc="-5" dirty="0"/>
              <a:t>SYNCTHREADS()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62200" y="22479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FE98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 txBox="1"/>
          <p:nvPr/>
        </p:nvSpPr>
        <p:spPr>
          <a:xfrm>
            <a:off x="807593" y="3755644"/>
            <a:ext cx="8044306" cy="802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must reach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barrier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conditional code, the condition must be uniform across the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807592" y="1915667"/>
            <a:ext cx="9708008" cy="1523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31265" algn="l"/>
              </a:tabLst>
            </a:pPr>
            <a:r>
              <a:rPr sz="28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void	</a:t>
            </a:r>
            <a:r>
              <a:rPr sz="28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syncthreads()</a:t>
            </a:r>
            <a:r>
              <a:rPr sz="28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169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threads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within </a:t>
            </a:r>
            <a:r>
              <a:rPr sz="20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1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1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spc="-5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 in GPU architecture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prevent RAW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WAW</a:t>
            </a:r>
            <a:r>
              <a:rPr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hazards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14020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STENCIL</a:t>
            </a:r>
            <a:r>
              <a:rPr sz="3600" b="1" spc="-80" dirty="0"/>
              <a:t> </a:t>
            </a:r>
            <a:r>
              <a:rPr sz="3600" b="1" spc="-5" dirty="0"/>
              <a:t>KERNEL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7081" y="1276603"/>
            <a:ext cx="8216900" cy="43523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b="1" u="heavy" dirty="0">
                <a:solidFill>
                  <a:srgbClr val="8AAD00"/>
                </a:solidFill>
                <a:uFill>
                  <a:solidFill>
                    <a:srgbClr val="89AC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u="heavy" spc="-15" dirty="0">
                <a:solidFill>
                  <a:srgbClr val="8AAD00"/>
                </a:solidFill>
                <a:uFill>
                  <a:solidFill>
                    <a:srgbClr val="89AC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global</a:t>
            </a:r>
            <a:r>
              <a:rPr lang="en-US" altLang="zh-CN"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__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 void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stencil_1d(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*in, 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*out)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455"/>
              </a:spcBef>
            </a:pPr>
            <a:r>
              <a:rPr sz="1800" b="1" u="heavy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u="heavy" spc="-15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>
                <a:latin typeface="Courier New" panose="02070309020205020404"/>
                <a:cs typeface="Courier New" panose="02070309020205020404"/>
              </a:rPr>
              <a:t>shared</a:t>
            </a:r>
            <a:r>
              <a:rPr lang="en-US" altLang="zh-CN" sz="1800" b="1" spc="-10">
                <a:latin typeface="Courier New" panose="02070309020205020404"/>
                <a:cs typeface="Courier New" panose="02070309020205020404"/>
              </a:rPr>
              <a:t>__</a:t>
            </a:r>
            <a:r>
              <a:rPr sz="1800" b="1" spc="-1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temp[BLOCK_SIZE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+ 2 *</a:t>
            </a:r>
            <a:r>
              <a:rPr sz="18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RADIUS];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165" marR="686435">
              <a:lnSpc>
                <a:spcPct val="120000"/>
              </a:lnSpc>
            </a:pP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gindex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threadIdx.x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+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blockIdx.x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*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blockDim.x;  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lindex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threadIdx.x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8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radius;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</a:pPr>
            <a:r>
              <a:rPr sz="1800" b="1" i="1" spc="-5" dirty="0">
                <a:solidFill>
                  <a:srgbClr val="6E6E6E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6E6E6E"/>
                </a:solidFill>
                <a:latin typeface="Courier New" panose="02070309020205020404"/>
                <a:cs typeface="Courier New" panose="02070309020205020404"/>
              </a:rPr>
              <a:t>Read input elements into shared</a:t>
            </a:r>
            <a:r>
              <a:rPr sz="1800" b="1" i="1" spc="-60" dirty="0">
                <a:solidFill>
                  <a:srgbClr val="6E6E6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solidFill>
                  <a:srgbClr val="6E6E6E"/>
                </a:solidFill>
                <a:latin typeface="Courier New" panose="02070309020205020404"/>
                <a:cs typeface="Courier New" panose="02070309020205020404"/>
              </a:rPr>
              <a:t>memory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165" marR="3963670">
              <a:lnSpc>
                <a:spcPts val="2620"/>
              </a:lnSpc>
              <a:spcBef>
                <a:spcPts val="14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temp[lindex]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in[gindex];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(threadIdx.x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RADIUS)</a:t>
            </a:r>
            <a:r>
              <a:rPr sz="1800" b="1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10490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temp[lindex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–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RADIUS]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in[gindex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–</a:t>
            </a:r>
            <a:r>
              <a:rPr sz="18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RADIUS];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104900">
              <a:lnSpc>
                <a:spcPct val="100000"/>
              </a:lnSpc>
              <a:spcBef>
                <a:spcPts val="43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temp[lindex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+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BLOCK_SIZE]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in[gindex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800" b="1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BLOCK_SIZE];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430"/>
              </a:spcBef>
            </a:pPr>
            <a:r>
              <a:rPr sz="1800" b="1" i="1" spc="-5" dirty="0">
                <a:solidFill>
                  <a:srgbClr val="6E6E6E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6E6E6E"/>
                </a:solidFill>
                <a:latin typeface="Courier New" panose="02070309020205020404"/>
                <a:cs typeface="Courier New" panose="02070309020205020404"/>
              </a:rPr>
              <a:t>Synchronize (ensure all the data </a:t>
            </a:r>
            <a:r>
              <a:rPr sz="1800" b="1" i="1" spc="-5" dirty="0">
                <a:solidFill>
                  <a:srgbClr val="6E6E6E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1800" b="1" i="1" spc="-75" dirty="0">
                <a:solidFill>
                  <a:srgbClr val="6E6E6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solidFill>
                  <a:srgbClr val="6E6E6E"/>
                </a:solidFill>
                <a:latin typeface="Courier New" panose="02070309020205020404"/>
                <a:cs typeface="Courier New" panose="02070309020205020404"/>
              </a:rPr>
              <a:t>available)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435"/>
              </a:spcBef>
            </a:pPr>
            <a:r>
              <a:rPr sz="1800" b="1" u="heavy" dirty="0">
                <a:solidFill>
                  <a:srgbClr val="FF9933"/>
                </a:solidFill>
                <a:uFill>
                  <a:solidFill>
                    <a:srgbClr val="FE9832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u="heavy" spc="-15" dirty="0">
                <a:solidFill>
                  <a:srgbClr val="FF9933"/>
                </a:solidFill>
                <a:uFill>
                  <a:solidFill>
                    <a:srgbClr val="FE9832"/>
                  </a:solidFill>
                </a:u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syncthreads()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4021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/>
              <a:t>STENCIL</a:t>
            </a:r>
            <a:r>
              <a:rPr lang="en-US" sz="3600" b="1" spc="-80" dirty="0"/>
              <a:t> </a:t>
            </a:r>
            <a:r>
              <a:rPr lang="en-US" sz="3600" b="1" spc="-5" dirty="0"/>
              <a:t>KERNEL</a:t>
            </a:r>
            <a:endParaRPr sz="3600" b="1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8561" y="1501516"/>
          <a:ext cx="8597265" cy="13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4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887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// Apply the</a:t>
                      </a:r>
                      <a:r>
                        <a:rPr sz="2000" b="1" i="1" spc="-3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stencil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spc="-5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result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b="1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0;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marR="68580" algn="r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for (</a:t>
                      </a:r>
                      <a:r>
                        <a:rPr sz="2000" b="1" spc="-5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offset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b="1" spc="-8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-RADIUS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offset &lt;= RADIUS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000" b="1" spc="-8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offset++)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71">
                <a:tc>
                  <a:txBody>
                    <a:bodyPr/>
                    <a:lstStyle/>
                    <a:p>
                      <a:pPr marR="67945" algn="r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result +=</a:t>
                      </a:r>
                      <a:r>
                        <a:rPr sz="2000" b="1" spc="-9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temp[lindex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offset];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8010" y="3223260"/>
            <a:ext cx="3835400" cy="11074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505"/>
              </a:spcBef>
            </a:pPr>
            <a:r>
              <a:rPr sz="2000" b="1" i="1" spc="-5" dirty="0">
                <a:latin typeface="Courier New" panose="02070309020205020404"/>
                <a:cs typeface="Courier New" panose="02070309020205020404"/>
              </a:rPr>
              <a:t>// Store the</a:t>
            </a:r>
            <a:r>
              <a:rPr sz="2000" b="1" i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i="1" spc="-5" dirty="0">
                <a:latin typeface="Courier New" panose="02070309020205020404"/>
                <a:cs typeface="Courier New" panose="02070309020205020404"/>
              </a:rPr>
              <a:t>result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410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out[gindex]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result;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113983"/>
            <a:ext cx="20929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RE</a:t>
            </a:r>
            <a:r>
              <a:rPr sz="3600" b="1" spc="5" dirty="0"/>
              <a:t>V</a:t>
            </a:r>
            <a:r>
              <a:rPr sz="3600" b="1" spc="-10" dirty="0"/>
              <a:t>I</a:t>
            </a:r>
            <a:r>
              <a:rPr sz="3600" b="1" spc="-5" dirty="0"/>
              <a:t>E</a:t>
            </a:r>
            <a:r>
              <a:rPr sz="3600" b="1" dirty="0"/>
              <a:t>W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07642" y="2295144"/>
            <a:ext cx="503612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90" y="0"/>
                </a:lnTo>
              </a:path>
            </a:pathLst>
          </a:custGeom>
          <a:ln w="30480">
            <a:solidFill>
              <a:srgbClr val="FEBF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2971800" y="2307389"/>
            <a:ext cx="503612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90" y="0"/>
                </a:lnTo>
              </a:path>
            </a:pathLst>
          </a:custGeom>
          <a:ln w="30480">
            <a:solidFill>
              <a:srgbClr val="FEBF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57200" y="1925232"/>
            <a:ext cx="34596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64540" algn="l"/>
              </a:tabLst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sz="28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shared</a:t>
            </a:r>
            <a:endParaRPr sz="2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400" y="2017512"/>
            <a:ext cx="57884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variable/array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2388" y="2540377"/>
            <a:ext cx="593801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between threads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</a:t>
            </a:r>
            <a:r>
              <a:rPr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visible to threads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07642" y="413613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150" y="0"/>
                </a:lnTo>
              </a:path>
            </a:pathLst>
          </a:custGeom>
          <a:ln w="30480">
            <a:solidFill>
              <a:srgbClr val="FE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7200" y="3771900"/>
            <a:ext cx="773950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64540" algn="l"/>
              </a:tabLst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sz="2800" b="1" spc="-5" dirty="0" err="1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syncthreads</a:t>
            </a:r>
            <a:r>
              <a:rPr sz="28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b="1" spc="-100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barrier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81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to prevent data</a:t>
            </a:r>
            <a:r>
              <a:rPr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hazards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14300"/>
            <a:ext cx="49098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FUTURE</a:t>
            </a:r>
            <a:r>
              <a:rPr sz="3600" b="1" spc="-55" dirty="0"/>
              <a:t> </a:t>
            </a:r>
            <a:r>
              <a:rPr sz="3600" b="1" spc="-5" dirty="0"/>
              <a:t>SESSIONS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07593" y="1939035"/>
            <a:ext cx="6812407" cy="2909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architecture and basic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2170430" indent="-342900">
              <a:lnSpc>
                <a:spcPct val="183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Atomics, Reductions, Warp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Shuffle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2170430" indent="-342900">
              <a:lnSpc>
                <a:spcPct val="183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Managed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 (streams, copy/compute overlap, multi-GPU)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Driven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Cooperative Groups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13983"/>
            <a:ext cx="38900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FURTHER</a:t>
            </a:r>
            <a:r>
              <a:rPr sz="3600" b="1" spc="-70" dirty="0"/>
              <a:t> </a:t>
            </a:r>
            <a:r>
              <a:rPr sz="3600" b="1" spc="-5" dirty="0"/>
              <a:t>STUDY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62000" y="1714500"/>
            <a:ext cx="9003919" cy="351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memory: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https://devblogs.nvidia.com/using-shared-memory-cuda-cc/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https://docs.nvidia.com/cuda/cuda-c-programming-guide/index.html#shared-memory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marR="976630" indent="-285750">
              <a:lnSpc>
                <a:spcPct val="1960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https://docs.nvidia.com/cuda/index.html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https://docs.nvidia.com/cuda/cuda-runtime-api/index.html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(runtime</a:t>
            </a:r>
            <a:r>
              <a:rPr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113983"/>
            <a:ext cx="38620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REVIEW (1 </a:t>
            </a:r>
            <a:r>
              <a:rPr sz="3600" b="1" dirty="0"/>
              <a:t>OF</a:t>
            </a:r>
            <a:r>
              <a:rPr sz="3600" b="1" spc="-100" dirty="0"/>
              <a:t> </a:t>
            </a:r>
            <a:r>
              <a:rPr sz="3600" b="1" spc="-10" dirty="0"/>
              <a:t>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189" y="1304470"/>
            <a:ext cx="5574805" cy="151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400" spc="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1565"/>
              </a:spcBef>
              <a:tabLst>
                <a:tab pos="1610360" algn="l"/>
              </a:tabLst>
            </a:pPr>
            <a:r>
              <a:rPr sz="2000" b="1" i="1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5"/>
              </a:spcBef>
              <a:tabLst>
                <a:tab pos="1610360" algn="l"/>
              </a:tabLst>
            </a:pPr>
            <a:r>
              <a:rPr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189" y="3196760"/>
            <a:ext cx="97430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1443" y="34620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150" y="0"/>
                </a:lnTo>
              </a:path>
            </a:pathLst>
          </a:custGeom>
          <a:ln w="3048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2045" y="34620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150" y="0"/>
                </a:lnTo>
              </a:path>
            </a:pathLst>
          </a:custGeom>
          <a:ln w="3048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53894" y="3068320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global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1634" y="3169073"/>
            <a:ext cx="40095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as device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608189" y="3665222"/>
            <a:ext cx="7708405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Executes on the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 from the host (or possibly from other device</a:t>
            </a:r>
            <a:r>
              <a:rPr sz="2000" spc="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Passing parameters from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sz="2400" spc="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3657600" y="114300"/>
            <a:ext cx="4078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REVIEW (</a:t>
            </a:r>
            <a:r>
              <a:rPr lang="en-US" sz="3600" b="1" spc="-5" dirty="0"/>
              <a:t>2</a:t>
            </a:r>
            <a:r>
              <a:rPr sz="3600" b="1" spc="-5" dirty="0"/>
              <a:t> </a:t>
            </a:r>
            <a:r>
              <a:rPr sz="3600" b="1" dirty="0"/>
              <a:t>OF</a:t>
            </a:r>
            <a:r>
              <a:rPr sz="3600" b="1" spc="-100" dirty="0"/>
              <a:t> </a:t>
            </a:r>
            <a:r>
              <a:rPr sz="3600" b="1" spc="-10" dirty="0"/>
              <a:t>2)</a:t>
            </a:r>
          </a:p>
        </p:txBody>
      </p:sp>
      <p:sp>
        <p:nvSpPr>
          <p:cNvPr id="17" name="object 7"/>
          <p:cNvSpPr txBox="1"/>
          <p:nvPr/>
        </p:nvSpPr>
        <p:spPr>
          <a:xfrm>
            <a:off x="599722" y="1209037"/>
            <a:ext cx="5739904" cy="249311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device memory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9495" indent="-457200">
              <a:lnSpc>
                <a:spcPct val="100000"/>
              </a:lnSpc>
              <a:spcBef>
                <a:spcPts val="1375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cudaMalloc()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039495" marR="760730" indent="-457200">
              <a:lnSpc>
                <a:spcPct val="166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cudaMemcpy()  </a:t>
            </a:r>
            <a:endParaRPr lang="en-US" sz="2800" b="1" spc="-5" dirty="0">
              <a:solidFill>
                <a:srgbClr val="5E5E5E"/>
              </a:solidFill>
              <a:latin typeface="Courier New" panose="02070309020205020404"/>
              <a:cs typeface="Courier New" panose="02070309020205020404"/>
            </a:endParaRPr>
          </a:p>
          <a:p>
            <a:pPr marL="1039495" marR="760730" indent="-457200">
              <a:lnSpc>
                <a:spcPct val="166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8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cudaFree</a:t>
            </a:r>
            <a:r>
              <a:rPr sz="28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599722" y="3702156"/>
            <a:ext cx="9385980" cy="1895391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Launching parallel</a:t>
            </a:r>
            <a:r>
              <a:rPr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3200" b="1" spc="-79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copies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add()</a:t>
            </a:r>
            <a:r>
              <a:rPr sz="3200" b="1" spc="-79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32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&lt;&lt;&lt;</a:t>
            </a: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N,1</a:t>
            </a:r>
            <a:r>
              <a:rPr sz="32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&gt;&gt;&gt;</a:t>
            </a: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(…);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868045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32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r>
              <a:rPr sz="3200" b="1" spc="-6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access block index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3581400" y="113983"/>
            <a:ext cx="40551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/>
              <a:t>Shared Memory</a:t>
            </a:r>
            <a:endParaRPr sz="3600" b="1" spc="-10" dirty="0"/>
          </a:p>
        </p:txBody>
      </p:sp>
      <p:sp>
        <p:nvSpPr>
          <p:cNvPr id="17" name="object 7"/>
          <p:cNvSpPr txBox="1"/>
          <p:nvPr/>
        </p:nvSpPr>
        <p:spPr>
          <a:xfrm>
            <a:off x="599722" y="1209037"/>
            <a:ext cx="9687278" cy="89255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memory is equivalent to a user-managed cache: The application explicitly allocates and accesses it.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599555" y="3238500"/>
            <a:ext cx="9385980" cy="1895391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Launching parallel</a:t>
            </a:r>
            <a:r>
              <a:rPr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3200" b="1" spc="-79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copies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add()</a:t>
            </a:r>
            <a:r>
              <a:rPr sz="3200" b="1" spc="-79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32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&lt;&lt;&lt;</a:t>
            </a: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N,1</a:t>
            </a:r>
            <a:r>
              <a:rPr sz="32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&gt;&gt;&gt;</a:t>
            </a: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(…);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868045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32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r>
              <a:rPr sz="3200" b="1" spc="-6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access block index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7391400" y="2171700"/>
            <a:ext cx="2594302" cy="1295400"/>
          </a:xfrm>
          <a:prstGeom prst="wedgeRectCallout">
            <a:avLst>
              <a:gd name="adj1" fmla="val -46804"/>
              <a:gd name="adj2" fmla="val -989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Recall: how does </a:t>
            </a:r>
            <a:r>
              <a:rPr lang="en-US" altLang="zh-CN">
                <a:solidFill>
                  <a:srgbClr val="FF0000"/>
                </a:solidFill>
              </a:rPr>
              <a:t>cache work </a:t>
            </a:r>
            <a:r>
              <a:rPr lang="en-US" altLang="zh-CN" dirty="0">
                <a:solidFill>
                  <a:srgbClr val="FF0000"/>
                </a:solidFill>
              </a:rPr>
              <a:t>in OS and computer organization courses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730" y="113983"/>
            <a:ext cx="30118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1D</a:t>
            </a:r>
            <a:r>
              <a:rPr sz="3600" b="1" spc="-85" dirty="0"/>
              <a:t> </a:t>
            </a:r>
            <a:r>
              <a:rPr sz="3600" b="1" spc="-5" dirty="0"/>
              <a:t>STENCIL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189" y="3023509"/>
            <a:ext cx="91597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radius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output element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sum of 7 input</a:t>
            </a:r>
            <a:r>
              <a:rPr sz="2400" spc="114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4488" y="3846576"/>
            <a:ext cx="423672" cy="40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0868" y="3868885"/>
            <a:ext cx="330998" cy="31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0868" y="386888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0868" y="386888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3108" y="394764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6720" y="3846576"/>
            <a:ext cx="423672" cy="405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211" y="3868884"/>
            <a:ext cx="330998" cy="315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2211" y="386888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2211" y="386888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4451" y="394764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5903" y="3846576"/>
            <a:ext cx="423672" cy="405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3554" y="3868885"/>
            <a:ext cx="330998" cy="315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3554" y="386888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3554" y="386888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65794" y="394764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8135" y="3846576"/>
            <a:ext cx="423672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4897" y="3868883"/>
            <a:ext cx="330998" cy="3150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44897" y="386888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44897" y="386888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7137" y="394764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E68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30367" y="3846576"/>
            <a:ext cx="423672" cy="4053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76240" y="3868884"/>
            <a:ext cx="330998" cy="31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76240" y="386888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76240" y="386888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8480" y="394764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62600" y="3846576"/>
            <a:ext cx="423672" cy="40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07583" y="3868883"/>
            <a:ext cx="330998" cy="315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07583" y="386888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7583" y="386888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59823" y="394764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91784" y="3846576"/>
            <a:ext cx="423672" cy="4053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38926" y="3868884"/>
            <a:ext cx="330998" cy="315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38926" y="386888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38926" y="386888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91167" y="394764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50869" y="4233726"/>
            <a:ext cx="979805" cy="202565"/>
          </a:xfrm>
          <a:custGeom>
            <a:avLst/>
            <a:gdLst/>
            <a:ahLst/>
            <a:cxnLst/>
            <a:rect l="l" t="t" r="r" b="b"/>
            <a:pathLst>
              <a:path w="979804" h="202564">
                <a:moveTo>
                  <a:pt x="979508" y="0"/>
                </a:moveTo>
                <a:lnTo>
                  <a:pt x="973191" y="39415"/>
                </a:lnTo>
                <a:lnTo>
                  <a:pt x="955966" y="71602"/>
                </a:lnTo>
                <a:lnTo>
                  <a:pt x="930418" y="93303"/>
                </a:lnTo>
                <a:lnTo>
                  <a:pt x="899133" y="101261"/>
                </a:lnTo>
                <a:lnTo>
                  <a:pt x="570128" y="101261"/>
                </a:lnTo>
                <a:lnTo>
                  <a:pt x="538843" y="109218"/>
                </a:lnTo>
                <a:lnTo>
                  <a:pt x="513295" y="130919"/>
                </a:lnTo>
                <a:lnTo>
                  <a:pt x="496070" y="163106"/>
                </a:lnTo>
                <a:lnTo>
                  <a:pt x="489754" y="202522"/>
                </a:lnTo>
                <a:lnTo>
                  <a:pt x="483437" y="163106"/>
                </a:lnTo>
                <a:lnTo>
                  <a:pt x="466212" y="130919"/>
                </a:lnTo>
                <a:lnTo>
                  <a:pt x="440664" y="109218"/>
                </a:lnTo>
                <a:lnTo>
                  <a:pt x="409379" y="101261"/>
                </a:lnTo>
                <a:lnTo>
                  <a:pt x="80374" y="101261"/>
                </a:lnTo>
                <a:lnTo>
                  <a:pt x="49089" y="93303"/>
                </a:lnTo>
                <a:lnTo>
                  <a:pt x="23541" y="71602"/>
                </a:lnTo>
                <a:lnTo>
                  <a:pt x="6316" y="39415"/>
                </a:lnTo>
                <a:lnTo>
                  <a:pt x="0" y="0"/>
                </a:lnTo>
              </a:path>
            </a:pathLst>
          </a:custGeom>
          <a:ln w="2857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71977" y="4233727"/>
            <a:ext cx="979805" cy="202565"/>
          </a:xfrm>
          <a:custGeom>
            <a:avLst/>
            <a:gdLst/>
            <a:ahLst/>
            <a:cxnLst/>
            <a:rect l="l" t="t" r="r" b="b"/>
            <a:pathLst>
              <a:path w="979804" h="202564">
                <a:moveTo>
                  <a:pt x="979508" y="0"/>
                </a:moveTo>
                <a:lnTo>
                  <a:pt x="973191" y="39415"/>
                </a:lnTo>
                <a:lnTo>
                  <a:pt x="955966" y="71602"/>
                </a:lnTo>
                <a:lnTo>
                  <a:pt x="930418" y="93303"/>
                </a:lnTo>
                <a:lnTo>
                  <a:pt x="899133" y="101261"/>
                </a:lnTo>
                <a:lnTo>
                  <a:pt x="570128" y="101261"/>
                </a:lnTo>
                <a:lnTo>
                  <a:pt x="538843" y="109218"/>
                </a:lnTo>
                <a:lnTo>
                  <a:pt x="513295" y="130919"/>
                </a:lnTo>
                <a:lnTo>
                  <a:pt x="496070" y="163106"/>
                </a:lnTo>
                <a:lnTo>
                  <a:pt x="489754" y="202522"/>
                </a:lnTo>
                <a:lnTo>
                  <a:pt x="483437" y="163106"/>
                </a:lnTo>
                <a:lnTo>
                  <a:pt x="466212" y="130919"/>
                </a:lnTo>
                <a:lnTo>
                  <a:pt x="440664" y="109218"/>
                </a:lnTo>
                <a:lnTo>
                  <a:pt x="409379" y="101261"/>
                </a:lnTo>
                <a:lnTo>
                  <a:pt x="80374" y="101261"/>
                </a:lnTo>
                <a:lnTo>
                  <a:pt x="49089" y="93303"/>
                </a:lnTo>
                <a:lnTo>
                  <a:pt x="23541" y="71602"/>
                </a:lnTo>
                <a:lnTo>
                  <a:pt x="6316" y="39415"/>
                </a:lnTo>
                <a:lnTo>
                  <a:pt x="0" y="0"/>
                </a:lnTo>
              </a:path>
            </a:pathLst>
          </a:custGeom>
          <a:ln w="2857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114800" y="4488179"/>
            <a:ext cx="8626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chemeClr val="accent3">
                    <a:lumMod val="75000"/>
                  </a:schemeClr>
                </a:solidFill>
                <a:latin typeface="Courier New" panose="02070309020205020404"/>
                <a:cs typeface="Courier New" panose="02070309020205020404"/>
              </a:rPr>
              <a:t>radius</a:t>
            </a:r>
            <a:endParaRPr sz="1600" b="1" dirty="0">
              <a:solidFill>
                <a:schemeClr val="accent3">
                  <a:lumMod val="7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41211" y="4488179"/>
            <a:ext cx="8626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chemeClr val="accent3">
                    <a:lumMod val="75000"/>
                  </a:schemeClr>
                </a:solidFill>
                <a:latin typeface="Courier New" panose="02070309020205020404"/>
                <a:cs typeface="Courier New" panose="02070309020205020404"/>
              </a:rPr>
              <a:t>radius</a:t>
            </a:r>
            <a:endParaRPr sz="1600" b="1" dirty="0">
              <a:solidFill>
                <a:schemeClr val="accent3">
                  <a:lumMod val="7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8" name="object 5"/>
          <p:cNvSpPr txBox="1"/>
          <p:nvPr/>
        </p:nvSpPr>
        <p:spPr>
          <a:xfrm>
            <a:off x="608189" y="1690796"/>
            <a:ext cx="8775205" cy="89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applying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1D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stencil to 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1D array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400" spc="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6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output element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sum of input elements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radius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14300"/>
            <a:ext cx="85064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IMPLEMENTING WITHIN </a:t>
            </a:r>
            <a:r>
              <a:rPr sz="3600" b="1" dirty="0"/>
              <a:t>A</a:t>
            </a:r>
            <a:r>
              <a:rPr sz="3600" b="1" spc="-50" dirty="0"/>
              <a:t> </a:t>
            </a:r>
            <a:r>
              <a:rPr sz="3600" b="1" spc="-5" dirty="0"/>
              <a:t>BLOCK</a:t>
            </a:r>
          </a:p>
        </p:txBody>
      </p:sp>
      <p:sp>
        <p:nvSpPr>
          <p:cNvPr id="9" name="object 9"/>
          <p:cNvSpPr/>
          <p:nvPr/>
        </p:nvSpPr>
        <p:spPr>
          <a:xfrm>
            <a:off x="3029894" y="4308438"/>
            <a:ext cx="423672" cy="40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6345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6345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6345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8586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0430" y="4308438"/>
            <a:ext cx="423671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189" y="4331709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189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189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8429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6189" y="4308438"/>
            <a:ext cx="423671" cy="4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3355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3355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3355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5595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4998" y="4308438"/>
            <a:ext cx="423672" cy="40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40519" y="4331711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0520" y="4331711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40520" y="4331711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92760" y="4410471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60757" y="4308438"/>
            <a:ext cx="423672" cy="408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7684" y="433170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7684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07684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59924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29565" y="4308438"/>
            <a:ext cx="423672" cy="408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4850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4850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4850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27090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95325" y="4308438"/>
            <a:ext cx="423672" cy="408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42015" y="433170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2014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42014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4255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4133" y="4308438"/>
            <a:ext cx="423672" cy="408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9179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09179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09179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61420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98701" y="4308438"/>
            <a:ext cx="420624" cy="408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43510" y="433170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43510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43510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95750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64462" y="4308438"/>
            <a:ext cx="423672" cy="408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10674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10674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10674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62915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30221" y="4308438"/>
            <a:ext cx="423671" cy="408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77840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77840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77840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30081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99029" y="4308438"/>
            <a:ext cx="423672" cy="408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45005" y="433170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45005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45005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97245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64790" y="4308438"/>
            <a:ext cx="423672" cy="408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12170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12169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12169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64410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33598" y="4308438"/>
            <a:ext cx="423672" cy="408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79334" y="4331710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79334" y="433171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79334" y="433171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31575" y="441046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99357" y="4308438"/>
            <a:ext cx="423672" cy="408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46499" y="433170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46500" y="433170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46500" y="433170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98741" y="441046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68166" y="4308438"/>
            <a:ext cx="423672" cy="408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13664" y="4331706"/>
            <a:ext cx="330998" cy="31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13665" y="4331706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13665" y="4331706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65905" y="441046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88772" y="5051785"/>
            <a:ext cx="331000" cy="315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88772" y="505178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88772" y="505178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41012" y="513054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55938" y="5051787"/>
            <a:ext cx="330998" cy="315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55938" y="505178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55938" y="505178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08178" y="513054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23102" y="5051788"/>
            <a:ext cx="330998" cy="315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23103" y="505178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23103" y="505178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75343" y="513054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60757" y="5027765"/>
            <a:ext cx="423672" cy="4084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07684" y="5051793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07684" y="505179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07684" y="505179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59924" y="513055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29565" y="5027765"/>
            <a:ext cx="423672" cy="4084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74850" y="5051795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74850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74850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7090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95325" y="5027765"/>
            <a:ext cx="423672" cy="4084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42015" y="5051793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42014" y="505179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42014" y="505179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94255" y="513055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64133" y="5027765"/>
            <a:ext cx="423672" cy="4084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09179" y="5051795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09179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09179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961420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29894" y="5027765"/>
            <a:ext cx="423672" cy="4084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76345" y="5051795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76345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76345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28586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98701" y="5027765"/>
            <a:ext cx="420624" cy="4084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43510" y="5051793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43510" y="505179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43510" y="505179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95750" y="513055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64462" y="5027765"/>
            <a:ext cx="423672" cy="408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10674" y="5051795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10674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10674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62915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130221" y="5027765"/>
            <a:ext cx="423671" cy="4084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77840" y="5051795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177840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177840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30081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99029" y="5027765"/>
            <a:ext cx="423672" cy="4084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45005" y="5051793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45005" y="505179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45005" y="505179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797245" y="513055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864790" y="5027765"/>
            <a:ext cx="423672" cy="4084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912170" y="5051795"/>
            <a:ext cx="330998" cy="315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912169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12169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64410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79334" y="5051795"/>
            <a:ext cx="330998" cy="315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79334" y="505179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79334" y="505179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31575" y="513055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46499" y="5051793"/>
            <a:ext cx="330998" cy="3150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46500" y="505179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46500" y="505179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98741" y="513055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68166" y="5027765"/>
            <a:ext cx="423672" cy="4084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013664" y="5051790"/>
            <a:ext cx="330998" cy="31503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013665" y="505179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  <a:ln w="952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013665" y="505179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  <a:ln w="9525"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265905" y="513054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607684" y="505178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607684" y="505178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859924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929565" y="5027765"/>
            <a:ext cx="423672" cy="4084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74850" y="5051789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974850" y="505178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974850" y="505178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227090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295325" y="5027765"/>
            <a:ext cx="423672" cy="4084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342015" y="5051788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342014" y="505178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342014" y="505178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594255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664133" y="5027765"/>
            <a:ext cx="423672" cy="4084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709179" y="5051789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709179" y="505178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709179" y="505178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961420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029894" y="5027765"/>
            <a:ext cx="423672" cy="4084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076345" y="5051789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076345" y="505178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076345" y="505178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28586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398701" y="5027765"/>
            <a:ext cx="420624" cy="4084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443510" y="5051788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443510" y="505178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443510" y="505178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695750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764462" y="5027765"/>
            <a:ext cx="423672" cy="4084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10674" y="5051789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810674" y="505178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10674" y="505178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62915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30221" y="5027765"/>
            <a:ext cx="423671" cy="4084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77840" y="5051789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177840" y="505178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177840" y="505178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30081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499029" y="5027765"/>
            <a:ext cx="423672" cy="4084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45005" y="5051788"/>
            <a:ext cx="330998" cy="31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545005" y="505178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545005" y="505178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797245" y="5130548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60430" y="4308438"/>
            <a:ext cx="423671" cy="40843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06189" y="4331704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06189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06189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58429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26189" y="4308438"/>
            <a:ext cx="423671" cy="4084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73355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73355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73355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25595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94998" y="4308438"/>
            <a:ext cx="423672" cy="4084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240519" y="4331706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240520" y="4331706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240520" y="4331706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92760" y="441046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560757" y="4308438"/>
            <a:ext cx="423672" cy="40843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607684" y="433170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607684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607684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859924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929565" y="4308438"/>
            <a:ext cx="423672" cy="4084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974850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974850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974850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227090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295325" y="4308438"/>
            <a:ext cx="423672" cy="4084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342015" y="433170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42014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42014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594255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664133" y="4308438"/>
            <a:ext cx="423672" cy="40843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709179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709179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709179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961420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029894" y="4308438"/>
            <a:ext cx="423672" cy="4084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076345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076345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076345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328586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398701" y="4308438"/>
            <a:ext cx="420624" cy="4084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443510" y="433170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443510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443510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695750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764462" y="4308438"/>
            <a:ext cx="423672" cy="40843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810674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810674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810674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62915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130221" y="4308438"/>
            <a:ext cx="423671" cy="4084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77840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177840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177840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430081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499029" y="4308438"/>
            <a:ext cx="423672" cy="4084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545005" y="433170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545005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545005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797245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864790" y="4308438"/>
            <a:ext cx="423672" cy="40843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912170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912169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912169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164410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233598" y="4308438"/>
            <a:ext cx="423672" cy="4084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279334" y="4331705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279334" y="433170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279334" y="433170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531575" y="441046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599357" y="4308438"/>
            <a:ext cx="423672" cy="40843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646499" y="433170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646500" y="433170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646500" y="433170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898741" y="441046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15"/>
          <p:cNvSpPr/>
          <p:nvPr/>
        </p:nvSpPr>
        <p:spPr>
          <a:xfrm>
            <a:off x="509495" y="5073435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16"/>
          <p:cNvSpPr/>
          <p:nvPr/>
        </p:nvSpPr>
        <p:spPr>
          <a:xfrm>
            <a:off x="509495" y="5073435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17"/>
          <p:cNvSpPr/>
          <p:nvPr/>
        </p:nvSpPr>
        <p:spPr>
          <a:xfrm>
            <a:off x="509495" y="5073435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18"/>
          <p:cNvSpPr/>
          <p:nvPr/>
        </p:nvSpPr>
        <p:spPr>
          <a:xfrm>
            <a:off x="761735" y="515219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0"/>
          <p:cNvSpPr/>
          <p:nvPr/>
        </p:nvSpPr>
        <p:spPr>
          <a:xfrm>
            <a:off x="876661" y="5073436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1"/>
          <p:cNvSpPr/>
          <p:nvPr/>
        </p:nvSpPr>
        <p:spPr>
          <a:xfrm>
            <a:off x="876661" y="5073436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2"/>
          <p:cNvSpPr/>
          <p:nvPr/>
        </p:nvSpPr>
        <p:spPr>
          <a:xfrm>
            <a:off x="876661" y="5073436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3"/>
          <p:cNvSpPr/>
          <p:nvPr/>
        </p:nvSpPr>
        <p:spPr>
          <a:xfrm>
            <a:off x="1128901" y="515219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5"/>
          <p:cNvSpPr/>
          <p:nvPr/>
        </p:nvSpPr>
        <p:spPr>
          <a:xfrm>
            <a:off x="1243825" y="5073437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26"/>
          <p:cNvSpPr/>
          <p:nvPr/>
        </p:nvSpPr>
        <p:spPr>
          <a:xfrm>
            <a:off x="1243826" y="507343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27"/>
          <p:cNvSpPr/>
          <p:nvPr/>
        </p:nvSpPr>
        <p:spPr>
          <a:xfrm>
            <a:off x="1243826" y="507343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28"/>
          <p:cNvSpPr/>
          <p:nvPr/>
        </p:nvSpPr>
        <p:spPr>
          <a:xfrm>
            <a:off x="1496066" y="515219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215"/>
          <p:cNvSpPr/>
          <p:nvPr/>
        </p:nvSpPr>
        <p:spPr>
          <a:xfrm>
            <a:off x="509495" y="5073430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216"/>
          <p:cNvSpPr/>
          <p:nvPr/>
        </p:nvSpPr>
        <p:spPr>
          <a:xfrm>
            <a:off x="509495" y="5073430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217"/>
          <p:cNvSpPr/>
          <p:nvPr/>
        </p:nvSpPr>
        <p:spPr>
          <a:xfrm>
            <a:off x="509495" y="5073430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218"/>
          <p:cNvSpPr/>
          <p:nvPr/>
        </p:nvSpPr>
        <p:spPr>
          <a:xfrm>
            <a:off x="761735" y="515218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220"/>
          <p:cNvSpPr/>
          <p:nvPr/>
        </p:nvSpPr>
        <p:spPr>
          <a:xfrm>
            <a:off x="876661" y="5073431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221"/>
          <p:cNvSpPr/>
          <p:nvPr/>
        </p:nvSpPr>
        <p:spPr>
          <a:xfrm>
            <a:off x="876661" y="5073431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222"/>
          <p:cNvSpPr/>
          <p:nvPr/>
        </p:nvSpPr>
        <p:spPr>
          <a:xfrm>
            <a:off x="876661" y="5073431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223"/>
          <p:cNvSpPr/>
          <p:nvPr/>
        </p:nvSpPr>
        <p:spPr>
          <a:xfrm>
            <a:off x="1128901" y="5152190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225"/>
          <p:cNvSpPr/>
          <p:nvPr/>
        </p:nvSpPr>
        <p:spPr>
          <a:xfrm>
            <a:off x="1243825" y="5073432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226"/>
          <p:cNvSpPr/>
          <p:nvPr/>
        </p:nvSpPr>
        <p:spPr>
          <a:xfrm>
            <a:off x="1243826" y="5073432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227"/>
          <p:cNvSpPr/>
          <p:nvPr/>
        </p:nvSpPr>
        <p:spPr>
          <a:xfrm>
            <a:off x="1243826" y="5073432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228"/>
          <p:cNvSpPr/>
          <p:nvPr/>
        </p:nvSpPr>
        <p:spPr>
          <a:xfrm>
            <a:off x="1496066" y="515219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15"/>
          <p:cNvSpPr/>
          <p:nvPr/>
        </p:nvSpPr>
        <p:spPr>
          <a:xfrm>
            <a:off x="7498202" y="5027762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16"/>
          <p:cNvSpPr/>
          <p:nvPr/>
        </p:nvSpPr>
        <p:spPr>
          <a:xfrm>
            <a:off x="7498202" y="5027762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17"/>
          <p:cNvSpPr/>
          <p:nvPr/>
        </p:nvSpPr>
        <p:spPr>
          <a:xfrm>
            <a:off x="7498202" y="5027762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18"/>
          <p:cNvSpPr/>
          <p:nvPr/>
        </p:nvSpPr>
        <p:spPr>
          <a:xfrm>
            <a:off x="7750442" y="5106521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20"/>
          <p:cNvSpPr/>
          <p:nvPr/>
        </p:nvSpPr>
        <p:spPr>
          <a:xfrm>
            <a:off x="7865368" y="5027763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21"/>
          <p:cNvSpPr/>
          <p:nvPr/>
        </p:nvSpPr>
        <p:spPr>
          <a:xfrm>
            <a:off x="7865368" y="502776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22"/>
          <p:cNvSpPr/>
          <p:nvPr/>
        </p:nvSpPr>
        <p:spPr>
          <a:xfrm>
            <a:off x="7865368" y="502776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23"/>
          <p:cNvSpPr/>
          <p:nvPr/>
        </p:nvSpPr>
        <p:spPr>
          <a:xfrm>
            <a:off x="8117608" y="5106522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25"/>
          <p:cNvSpPr/>
          <p:nvPr/>
        </p:nvSpPr>
        <p:spPr>
          <a:xfrm>
            <a:off x="8232532" y="5027764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26"/>
          <p:cNvSpPr/>
          <p:nvPr/>
        </p:nvSpPr>
        <p:spPr>
          <a:xfrm>
            <a:off x="8232533" y="5027764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27"/>
          <p:cNvSpPr/>
          <p:nvPr/>
        </p:nvSpPr>
        <p:spPr>
          <a:xfrm>
            <a:off x="8232533" y="5027764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28"/>
          <p:cNvSpPr/>
          <p:nvPr/>
        </p:nvSpPr>
        <p:spPr>
          <a:xfrm>
            <a:off x="8484773" y="5106524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0"/>
          <p:cNvSpPr/>
          <p:nvPr/>
        </p:nvSpPr>
        <p:spPr>
          <a:xfrm>
            <a:off x="8599697" y="5027762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1"/>
          <p:cNvSpPr/>
          <p:nvPr/>
        </p:nvSpPr>
        <p:spPr>
          <a:xfrm>
            <a:off x="8599697" y="5027762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2"/>
          <p:cNvSpPr/>
          <p:nvPr/>
        </p:nvSpPr>
        <p:spPr>
          <a:xfrm>
            <a:off x="8599697" y="5027762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3"/>
          <p:cNvSpPr/>
          <p:nvPr/>
        </p:nvSpPr>
        <p:spPr>
          <a:xfrm>
            <a:off x="8851937" y="5106521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5"/>
          <p:cNvSpPr/>
          <p:nvPr/>
        </p:nvSpPr>
        <p:spPr>
          <a:xfrm>
            <a:off x="8966863" y="5027763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6"/>
          <p:cNvSpPr/>
          <p:nvPr/>
        </p:nvSpPr>
        <p:spPr>
          <a:xfrm>
            <a:off x="8966863" y="5027763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7"/>
          <p:cNvSpPr/>
          <p:nvPr/>
        </p:nvSpPr>
        <p:spPr>
          <a:xfrm>
            <a:off x="8966863" y="5027763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215"/>
          <p:cNvSpPr/>
          <p:nvPr/>
        </p:nvSpPr>
        <p:spPr>
          <a:xfrm>
            <a:off x="7498202" y="5027757"/>
            <a:ext cx="331000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216"/>
          <p:cNvSpPr/>
          <p:nvPr/>
        </p:nvSpPr>
        <p:spPr>
          <a:xfrm>
            <a:off x="7498202" y="502775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69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217"/>
          <p:cNvSpPr/>
          <p:nvPr/>
        </p:nvSpPr>
        <p:spPr>
          <a:xfrm>
            <a:off x="7498202" y="502775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69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218"/>
          <p:cNvSpPr/>
          <p:nvPr/>
        </p:nvSpPr>
        <p:spPr>
          <a:xfrm>
            <a:off x="7750442" y="510651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220"/>
          <p:cNvSpPr/>
          <p:nvPr/>
        </p:nvSpPr>
        <p:spPr>
          <a:xfrm>
            <a:off x="7865368" y="5027758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221"/>
          <p:cNvSpPr/>
          <p:nvPr/>
        </p:nvSpPr>
        <p:spPr>
          <a:xfrm>
            <a:off x="7865368" y="502775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222"/>
          <p:cNvSpPr/>
          <p:nvPr/>
        </p:nvSpPr>
        <p:spPr>
          <a:xfrm>
            <a:off x="7865368" y="502775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223"/>
          <p:cNvSpPr/>
          <p:nvPr/>
        </p:nvSpPr>
        <p:spPr>
          <a:xfrm>
            <a:off x="8117608" y="5106517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225"/>
          <p:cNvSpPr/>
          <p:nvPr/>
        </p:nvSpPr>
        <p:spPr>
          <a:xfrm>
            <a:off x="8232532" y="5027759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226"/>
          <p:cNvSpPr/>
          <p:nvPr/>
        </p:nvSpPr>
        <p:spPr>
          <a:xfrm>
            <a:off x="8232533" y="5027759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227"/>
          <p:cNvSpPr/>
          <p:nvPr/>
        </p:nvSpPr>
        <p:spPr>
          <a:xfrm>
            <a:off x="8232533" y="5027759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228"/>
          <p:cNvSpPr/>
          <p:nvPr/>
        </p:nvSpPr>
        <p:spPr>
          <a:xfrm>
            <a:off x="8484773" y="5106519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230"/>
          <p:cNvSpPr/>
          <p:nvPr/>
        </p:nvSpPr>
        <p:spPr>
          <a:xfrm>
            <a:off x="8599697" y="5027757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231"/>
          <p:cNvSpPr/>
          <p:nvPr/>
        </p:nvSpPr>
        <p:spPr>
          <a:xfrm>
            <a:off x="8599697" y="5027757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232"/>
          <p:cNvSpPr/>
          <p:nvPr/>
        </p:nvSpPr>
        <p:spPr>
          <a:xfrm>
            <a:off x="8599697" y="5027757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233"/>
          <p:cNvSpPr/>
          <p:nvPr/>
        </p:nvSpPr>
        <p:spPr>
          <a:xfrm>
            <a:off x="8851937" y="510651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276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235"/>
          <p:cNvSpPr/>
          <p:nvPr/>
        </p:nvSpPr>
        <p:spPr>
          <a:xfrm>
            <a:off x="8966863" y="5027758"/>
            <a:ext cx="330998" cy="315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236"/>
          <p:cNvSpPr/>
          <p:nvPr/>
        </p:nvSpPr>
        <p:spPr>
          <a:xfrm>
            <a:off x="8966863" y="5027758"/>
            <a:ext cx="331470" cy="315595"/>
          </a:xfrm>
          <a:custGeom>
            <a:avLst/>
            <a:gdLst/>
            <a:ahLst/>
            <a:cxnLst/>
            <a:rect l="l" t="t" r="r" b="b"/>
            <a:pathLst>
              <a:path w="331470" h="315595">
                <a:moveTo>
                  <a:pt x="0" y="78758"/>
                </a:moveTo>
                <a:lnTo>
                  <a:pt x="78758" y="0"/>
                </a:lnTo>
                <a:lnTo>
                  <a:pt x="330999" y="0"/>
                </a:lnTo>
                <a:lnTo>
                  <a:pt x="330999" y="236276"/>
                </a:lnTo>
                <a:lnTo>
                  <a:pt x="252240" y="315035"/>
                </a:lnTo>
                <a:lnTo>
                  <a:pt x="0" y="315035"/>
                </a:lnTo>
                <a:lnTo>
                  <a:pt x="0" y="7875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237"/>
          <p:cNvSpPr/>
          <p:nvPr/>
        </p:nvSpPr>
        <p:spPr>
          <a:xfrm>
            <a:off x="8966863" y="5027758"/>
            <a:ext cx="331470" cy="79375"/>
          </a:xfrm>
          <a:custGeom>
            <a:avLst/>
            <a:gdLst/>
            <a:ahLst/>
            <a:cxnLst/>
            <a:rect l="l" t="t" r="r" b="b"/>
            <a:pathLst>
              <a:path w="331470" h="79375">
                <a:moveTo>
                  <a:pt x="0" y="78758"/>
                </a:moveTo>
                <a:lnTo>
                  <a:pt x="252240" y="78758"/>
                </a:lnTo>
                <a:lnTo>
                  <a:pt x="330999" y="0"/>
                </a:lnTo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文本框 447"/>
          <p:cNvSpPr txBox="1"/>
          <p:nvPr/>
        </p:nvSpPr>
        <p:spPr>
          <a:xfrm>
            <a:off x="9324076" y="4828148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……</a:t>
            </a:r>
          </a:p>
        </p:txBody>
      </p:sp>
      <p:cxnSp>
        <p:nvCxnSpPr>
          <p:cNvPr id="450" name="直接连接符 449"/>
          <p:cNvCxnSpPr/>
          <p:nvPr/>
        </p:nvCxnSpPr>
        <p:spPr>
          <a:xfrm flipH="1">
            <a:off x="6343013" y="4076700"/>
            <a:ext cx="45759" cy="19301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3778839" y="5547036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1</a:t>
            </a:r>
          </a:p>
        </p:txBody>
      </p:sp>
      <p:sp>
        <p:nvSpPr>
          <p:cNvPr id="452" name="文本框 451"/>
          <p:cNvSpPr txBox="1"/>
          <p:nvPr/>
        </p:nvSpPr>
        <p:spPr>
          <a:xfrm>
            <a:off x="7288601" y="5537094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2</a:t>
            </a:r>
          </a:p>
        </p:txBody>
      </p:sp>
      <p:sp>
        <p:nvSpPr>
          <p:cNvPr id="370" name="object 5"/>
          <p:cNvSpPr txBox="1"/>
          <p:nvPr/>
        </p:nvSpPr>
        <p:spPr>
          <a:xfrm>
            <a:off x="521278" y="1263566"/>
            <a:ext cx="8089405" cy="119519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thread processes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sz="2400" spc="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5655" indent="-457200">
              <a:lnSpc>
                <a:spcPct val="100000"/>
              </a:lnSpc>
              <a:spcBef>
                <a:spcPts val="1375"/>
              </a:spcBef>
              <a:buFont typeface="Arial" panose="020B0604020202020204" pitchFamily="34" charset="0"/>
              <a:buChar char="•"/>
            </a:pP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blockDim.x</a:t>
            </a:r>
            <a:r>
              <a:rPr sz="3200" b="1" spc="-80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per block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object 8"/>
          <p:cNvSpPr txBox="1"/>
          <p:nvPr/>
        </p:nvSpPr>
        <p:spPr>
          <a:xfrm>
            <a:off x="521278" y="2906410"/>
            <a:ext cx="7618557" cy="89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elements are read several</a:t>
            </a:r>
            <a:r>
              <a:rPr sz="2400" spc="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radius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input element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read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seven</a:t>
            </a:r>
            <a:r>
              <a:rPr sz="2000" spc="-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90500"/>
            <a:ext cx="96710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/>
              <a:t>Shared Memory: </a:t>
            </a:r>
            <a:r>
              <a:rPr sz="2400" b="1" spc="-5" dirty="0"/>
              <a:t>SHARING DATA BETWEEN</a:t>
            </a:r>
            <a:r>
              <a:rPr sz="2400" b="1" spc="-70" dirty="0"/>
              <a:t> </a:t>
            </a:r>
            <a:r>
              <a:rPr sz="2400" b="1" spc="-5" dirty="0"/>
              <a:t>THREADS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974" y="1004906"/>
            <a:ext cx="9080005" cy="3901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Terminology: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within 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block, threads share data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 </a:t>
            </a:r>
            <a:r>
              <a:rPr sz="2400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sz="2400" spc="114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sz="2400" spc="-5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memory is equivalent to a user-managed cache: 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application explicitly allocates and accesses it.</a:t>
            </a:r>
          </a:p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Extremely fast </a:t>
            </a: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on-chip 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memory,</a:t>
            </a:r>
            <a:r>
              <a:rPr lang="en-US" sz="24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user-managed</a:t>
            </a:r>
          </a:p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</a:t>
            </a:r>
            <a:r>
              <a:rPr lang="en-US" sz="24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 </a:t>
            </a:r>
            <a:r>
              <a:rPr lang="en-US" sz="2400" u="heavy" dirty="0">
                <a:solidFill>
                  <a:srgbClr val="5E5E5E"/>
                </a:solidFill>
                <a:uFill>
                  <a:solidFill>
                    <a:srgbClr val="FE983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shared</a:t>
            </a:r>
            <a:r>
              <a:rPr lang="en-US" altLang="zh-CN" sz="2000" u="heavy" dirty="0">
                <a:solidFill>
                  <a:srgbClr val="5E5E5E"/>
                </a:solidFill>
                <a:uFill>
                  <a:solidFill>
                    <a:srgbClr val="FE983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allocated </a:t>
            </a: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variable 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lang="en-US" sz="24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 </a:t>
            </a: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that: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Resides in the shared memory space of a thread block,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the lifetime of the block,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distinct object per block,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only accessible from all the CUDA threads within the block,</a:t>
            </a:r>
          </a:p>
        </p:txBody>
      </p:sp>
      <p:sp>
        <p:nvSpPr>
          <p:cNvPr id="3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2000" y="1104601"/>
            <a:ext cx="9080005" cy="4672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programming pattern: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Load data from device memory to shared memory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Synchronize with all the other threads of the block so that each thread can safely read shared memory locations that were populated by different threads,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Process the data in shared memory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Synchronize again if necessary to make sure that shared memory has been updated with the results,</a:t>
            </a:r>
          </a:p>
          <a:p>
            <a:pPr marL="812800" lvl="1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Write the results back to device memory.</a:t>
            </a:r>
          </a:p>
          <a:p>
            <a:pPr marL="355600" indent="-3429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219200" y="190500"/>
            <a:ext cx="96710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/>
              <a:t>Shared Memory: </a:t>
            </a:r>
            <a:r>
              <a:rPr sz="2400" b="1" spc="-5" dirty="0"/>
              <a:t>SHARING DATA BETWEEN</a:t>
            </a:r>
            <a:r>
              <a:rPr sz="2400" b="1" spc="-70" dirty="0"/>
              <a:t> </a:t>
            </a:r>
            <a:r>
              <a:rPr sz="2400" b="1" spc="-5" dirty="0"/>
              <a:t>THREADS</a:t>
            </a:r>
          </a:p>
        </p:txBody>
      </p:sp>
      <p:sp>
        <p:nvSpPr>
          <p:cNvPr id="6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126B1-122F-4B42-BF20-19EE7868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Shared Memory: SHARING DATA BETWEEN THREADS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7D3BA-1802-4F77-B392-CD323BC8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6552034-55B1-471D-9920-B26C29B02BA3}"/>
              </a:ext>
            </a:extLst>
          </p:cNvPr>
          <p:cNvSpPr/>
          <p:nvPr/>
        </p:nvSpPr>
        <p:spPr>
          <a:xfrm>
            <a:off x="1143000" y="1028700"/>
            <a:ext cx="5073650" cy="444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D98ADA5-7B4B-49B5-95BD-5D8489734241}"/>
              </a:ext>
            </a:extLst>
          </p:cNvPr>
          <p:cNvSpPr/>
          <p:nvPr/>
        </p:nvSpPr>
        <p:spPr>
          <a:xfrm>
            <a:off x="4158988" y="2076201"/>
            <a:ext cx="2560320" cy="1143001"/>
          </a:xfrm>
          <a:prstGeom prst="rect">
            <a:avLst/>
          </a:prstGeom>
          <a:blipFill>
            <a:blip r:embed="rId2" cstate="print"/>
            <a:stretch>
              <a:fillRect l="-1" t="-96484" r="-98164" b="-192128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D2C5215-256F-40C5-BB33-8C2C14B444EA}"/>
              </a:ext>
            </a:extLst>
          </p:cNvPr>
          <p:cNvSpPr/>
          <p:nvPr/>
        </p:nvSpPr>
        <p:spPr>
          <a:xfrm>
            <a:off x="7359388" y="2106611"/>
            <a:ext cx="2560320" cy="1143001"/>
          </a:xfrm>
          <a:prstGeom prst="rect">
            <a:avLst/>
          </a:prstGeom>
          <a:blipFill>
            <a:blip r:embed="rId2" cstate="print"/>
            <a:stretch>
              <a:fillRect l="-1" t="-96484" r="-98164" b="-192128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BA01B6-31C2-4248-8F92-D45989EE7EA2}"/>
              </a:ext>
            </a:extLst>
          </p:cNvPr>
          <p:cNvSpPr txBox="1"/>
          <p:nvPr/>
        </p:nvSpPr>
        <p:spPr>
          <a:xfrm>
            <a:off x="2438400" y="2592578"/>
            <a:ext cx="1022350" cy="341122"/>
          </a:xfrm>
          <a:prstGeom prst="rect">
            <a:avLst/>
          </a:prstGeom>
          <a:solidFill>
            <a:srgbClr val="E9E9EB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400" dirty="0"/>
              <a:t>Shared memory</a:t>
            </a:r>
            <a:endParaRPr 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7A01EC-40DF-4514-9F72-B400EFF44FDA}"/>
              </a:ext>
            </a:extLst>
          </p:cNvPr>
          <p:cNvSpPr txBox="1"/>
          <p:nvPr/>
        </p:nvSpPr>
        <p:spPr>
          <a:xfrm>
            <a:off x="5486400" y="2533156"/>
            <a:ext cx="1022350" cy="341122"/>
          </a:xfrm>
          <a:prstGeom prst="rect">
            <a:avLst/>
          </a:prstGeom>
          <a:solidFill>
            <a:srgbClr val="E9E9EB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400" dirty="0"/>
              <a:t>Shared memory</a:t>
            </a:r>
            <a:endParaRPr 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4DA1C9-9057-426D-A9F7-9E946E1A3001}"/>
              </a:ext>
            </a:extLst>
          </p:cNvPr>
          <p:cNvSpPr txBox="1"/>
          <p:nvPr/>
        </p:nvSpPr>
        <p:spPr>
          <a:xfrm>
            <a:off x="8696168" y="2569478"/>
            <a:ext cx="1022350" cy="341122"/>
          </a:xfrm>
          <a:prstGeom prst="rect">
            <a:avLst/>
          </a:prstGeom>
          <a:solidFill>
            <a:srgbClr val="E9E9EB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400" dirty="0"/>
              <a:t>Shared memory</a:t>
            </a:r>
            <a:endParaRPr 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12B018-6F39-4A67-ADA0-6D60285898CD}"/>
              </a:ext>
            </a:extLst>
          </p:cNvPr>
          <p:cNvSpPr txBox="1"/>
          <p:nvPr/>
        </p:nvSpPr>
        <p:spPr>
          <a:xfrm>
            <a:off x="6324600" y="1120276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 cache coherence mechanism, compared to CPU. (wide and shallow)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图形 13" descr="无填充的悲伤表情">
            <a:extLst>
              <a:ext uri="{FF2B5EF4-FFF2-40B4-BE49-F238E27FC236}">
                <a16:creationId xmlns:a16="http://schemas.microsoft.com/office/drawing/2014/main" id="{B89099EF-1EC9-430F-850C-458C13D80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226" y="1236826"/>
            <a:ext cx="401474" cy="401474"/>
          </a:xfrm>
          <a:prstGeom prst="rect">
            <a:avLst/>
          </a:prstGeom>
        </p:spPr>
      </p:pic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0F4F798-9035-4876-9DE7-A5D95DAE0AD2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rot="5400000" flipH="1" flipV="1">
            <a:off x="5157552" y="-441369"/>
            <a:ext cx="825971" cy="5241925"/>
          </a:xfrm>
          <a:prstGeom prst="bentConnector3">
            <a:avLst>
              <a:gd name="adj1" fmla="val 70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2BD7645-D113-4A5D-A9F1-3E02D8101F8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5400000" flipH="1" flipV="1">
            <a:off x="6711263" y="1052920"/>
            <a:ext cx="766549" cy="2193925"/>
          </a:xfrm>
          <a:prstGeom prst="bentConnector3">
            <a:avLst>
              <a:gd name="adj1" fmla="val 67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7D25A23-09B3-440D-839F-40B5264968E1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16200000" flipV="1">
            <a:off x="8297987" y="1660121"/>
            <a:ext cx="802871" cy="1015843"/>
          </a:xfrm>
          <a:prstGeom prst="bentConnector3">
            <a:avLst>
              <a:gd name="adj1" fmla="val 66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FBAE7F-214A-42AE-9AAF-88D31FB5FD32}"/>
              </a:ext>
            </a:extLst>
          </p:cNvPr>
          <p:cNvGrpSpPr/>
          <p:nvPr/>
        </p:nvGrpSpPr>
        <p:grpSpPr>
          <a:xfrm>
            <a:off x="2007067" y="3074778"/>
            <a:ext cx="1802802" cy="288848"/>
            <a:chOff x="1110840" y="3099619"/>
            <a:chExt cx="2589783" cy="408431"/>
          </a:xfrm>
        </p:grpSpPr>
        <p:sp>
          <p:nvSpPr>
            <p:cNvPr id="15" name="object 90">
              <a:extLst>
                <a:ext uri="{FF2B5EF4-FFF2-40B4-BE49-F238E27FC236}">
                  <a16:creationId xmlns:a16="http://schemas.microsoft.com/office/drawing/2014/main" id="{A0D34547-D871-4E13-AF56-24D49F865B18}"/>
                </a:ext>
              </a:extLst>
            </p:cNvPr>
            <p:cNvSpPr/>
            <p:nvPr/>
          </p:nvSpPr>
          <p:spPr>
            <a:xfrm>
              <a:off x="2634822" y="3123639"/>
              <a:ext cx="331000" cy="3150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1">
              <a:extLst>
                <a:ext uri="{FF2B5EF4-FFF2-40B4-BE49-F238E27FC236}">
                  <a16:creationId xmlns:a16="http://schemas.microsoft.com/office/drawing/2014/main" id="{F4F55468-0E66-4017-B550-EB1E98DF5D7E}"/>
                </a:ext>
              </a:extLst>
            </p:cNvPr>
            <p:cNvSpPr/>
            <p:nvPr/>
          </p:nvSpPr>
          <p:spPr>
            <a:xfrm>
              <a:off x="2634822" y="3123639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69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2">
              <a:extLst>
                <a:ext uri="{FF2B5EF4-FFF2-40B4-BE49-F238E27FC236}">
                  <a16:creationId xmlns:a16="http://schemas.microsoft.com/office/drawing/2014/main" id="{FD1B4835-1E06-4F8C-A0A9-3A0496AA00F1}"/>
                </a:ext>
              </a:extLst>
            </p:cNvPr>
            <p:cNvSpPr/>
            <p:nvPr/>
          </p:nvSpPr>
          <p:spPr>
            <a:xfrm>
              <a:off x="2634822" y="3123639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69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3">
              <a:extLst>
                <a:ext uri="{FF2B5EF4-FFF2-40B4-BE49-F238E27FC236}">
                  <a16:creationId xmlns:a16="http://schemas.microsoft.com/office/drawing/2014/main" id="{286B78D6-2BDB-4430-86C3-00BB69B71E85}"/>
                </a:ext>
              </a:extLst>
            </p:cNvPr>
            <p:cNvSpPr/>
            <p:nvPr/>
          </p:nvSpPr>
          <p:spPr>
            <a:xfrm>
              <a:off x="2887062" y="3202397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5">
              <a:extLst>
                <a:ext uri="{FF2B5EF4-FFF2-40B4-BE49-F238E27FC236}">
                  <a16:creationId xmlns:a16="http://schemas.microsoft.com/office/drawing/2014/main" id="{D6D05A4E-11F3-41C0-B0F4-AFD5522498F1}"/>
                </a:ext>
              </a:extLst>
            </p:cNvPr>
            <p:cNvSpPr/>
            <p:nvPr/>
          </p:nvSpPr>
          <p:spPr>
            <a:xfrm>
              <a:off x="3001988" y="3123641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96">
              <a:extLst>
                <a:ext uri="{FF2B5EF4-FFF2-40B4-BE49-F238E27FC236}">
                  <a16:creationId xmlns:a16="http://schemas.microsoft.com/office/drawing/2014/main" id="{AD9D5D9F-48FB-4D2D-A9ED-7CB82943D154}"/>
                </a:ext>
              </a:extLst>
            </p:cNvPr>
            <p:cNvSpPr/>
            <p:nvPr/>
          </p:nvSpPr>
          <p:spPr>
            <a:xfrm>
              <a:off x="3001988" y="3123641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97">
              <a:extLst>
                <a:ext uri="{FF2B5EF4-FFF2-40B4-BE49-F238E27FC236}">
                  <a16:creationId xmlns:a16="http://schemas.microsoft.com/office/drawing/2014/main" id="{9CD75DDD-A357-4563-AC13-26E950E1EEA1}"/>
                </a:ext>
              </a:extLst>
            </p:cNvPr>
            <p:cNvSpPr/>
            <p:nvPr/>
          </p:nvSpPr>
          <p:spPr>
            <a:xfrm>
              <a:off x="3001988" y="3123641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8">
              <a:extLst>
                <a:ext uri="{FF2B5EF4-FFF2-40B4-BE49-F238E27FC236}">
                  <a16:creationId xmlns:a16="http://schemas.microsoft.com/office/drawing/2014/main" id="{F17B551D-DD06-4B67-8FB8-BE3776E384D2}"/>
                </a:ext>
              </a:extLst>
            </p:cNvPr>
            <p:cNvSpPr/>
            <p:nvPr/>
          </p:nvSpPr>
          <p:spPr>
            <a:xfrm>
              <a:off x="3254228" y="3202399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0">
              <a:extLst>
                <a:ext uri="{FF2B5EF4-FFF2-40B4-BE49-F238E27FC236}">
                  <a16:creationId xmlns:a16="http://schemas.microsoft.com/office/drawing/2014/main" id="{B863AD1D-941C-468A-B4A9-85FA6263ECB3}"/>
                </a:ext>
              </a:extLst>
            </p:cNvPr>
            <p:cNvSpPr/>
            <p:nvPr/>
          </p:nvSpPr>
          <p:spPr>
            <a:xfrm>
              <a:off x="3369152" y="3123642"/>
              <a:ext cx="330998" cy="3150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01">
              <a:extLst>
                <a:ext uri="{FF2B5EF4-FFF2-40B4-BE49-F238E27FC236}">
                  <a16:creationId xmlns:a16="http://schemas.microsoft.com/office/drawing/2014/main" id="{41E5793B-3D30-487A-8F2D-56FA95617721}"/>
                </a:ext>
              </a:extLst>
            </p:cNvPr>
            <p:cNvSpPr/>
            <p:nvPr/>
          </p:nvSpPr>
          <p:spPr>
            <a:xfrm>
              <a:off x="3369153" y="3123642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2">
              <a:extLst>
                <a:ext uri="{FF2B5EF4-FFF2-40B4-BE49-F238E27FC236}">
                  <a16:creationId xmlns:a16="http://schemas.microsoft.com/office/drawing/2014/main" id="{68651276-99FD-46CB-8308-8EEBE76733BC}"/>
                </a:ext>
              </a:extLst>
            </p:cNvPr>
            <p:cNvSpPr/>
            <p:nvPr/>
          </p:nvSpPr>
          <p:spPr>
            <a:xfrm>
              <a:off x="3369153" y="3123642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3">
              <a:extLst>
                <a:ext uri="{FF2B5EF4-FFF2-40B4-BE49-F238E27FC236}">
                  <a16:creationId xmlns:a16="http://schemas.microsoft.com/office/drawing/2014/main" id="{F67E91EC-F07C-40F1-A6E6-243C6A8E7E25}"/>
                </a:ext>
              </a:extLst>
            </p:cNvPr>
            <p:cNvSpPr/>
            <p:nvPr/>
          </p:nvSpPr>
          <p:spPr>
            <a:xfrm>
              <a:off x="3621393" y="3202400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49">
              <a:extLst>
                <a:ext uri="{FF2B5EF4-FFF2-40B4-BE49-F238E27FC236}">
                  <a16:creationId xmlns:a16="http://schemas.microsoft.com/office/drawing/2014/main" id="{B3B0F4C8-885F-47AE-8668-D5FACC298608}"/>
                </a:ext>
              </a:extLst>
            </p:cNvPr>
            <p:cNvSpPr/>
            <p:nvPr/>
          </p:nvSpPr>
          <p:spPr>
            <a:xfrm>
              <a:off x="1110840" y="3099619"/>
              <a:ext cx="423672" cy="408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50">
              <a:extLst>
                <a:ext uri="{FF2B5EF4-FFF2-40B4-BE49-F238E27FC236}">
                  <a16:creationId xmlns:a16="http://schemas.microsoft.com/office/drawing/2014/main" id="{3BAC694C-F1C2-4F56-9CC3-68707057C745}"/>
                </a:ext>
              </a:extLst>
            </p:cNvPr>
            <p:cNvSpPr/>
            <p:nvPr/>
          </p:nvSpPr>
          <p:spPr>
            <a:xfrm>
              <a:off x="1158220" y="3123649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51">
              <a:extLst>
                <a:ext uri="{FF2B5EF4-FFF2-40B4-BE49-F238E27FC236}">
                  <a16:creationId xmlns:a16="http://schemas.microsoft.com/office/drawing/2014/main" id="{3F81D9B2-72E9-4988-BADF-811799E9E7DF}"/>
                </a:ext>
              </a:extLst>
            </p:cNvPr>
            <p:cNvSpPr/>
            <p:nvPr/>
          </p:nvSpPr>
          <p:spPr>
            <a:xfrm>
              <a:off x="1158219" y="3123649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52">
              <a:extLst>
                <a:ext uri="{FF2B5EF4-FFF2-40B4-BE49-F238E27FC236}">
                  <a16:creationId xmlns:a16="http://schemas.microsoft.com/office/drawing/2014/main" id="{4DDBAB81-EB0F-4572-B9CF-0909375B20EE}"/>
                </a:ext>
              </a:extLst>
            </p:cNvPr>
            <p:cNvSpPr/>
            <p:nvPr/>
          </p:nvSpPr>
          <p:spPr>
            <a:xfrm>
              <a:off x="1158219" y="3123649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53">
              <a:extLst>
                <a:ext uri="{FF2B5EF4-FFF2-40B4-BE49-F238E27FC236}">
                  <a16:creationId xmlns:a16="http://schemas.microsoft.com/office/drawing/2014/main" id="{1EF322BA-6206-47FA-9999-534FADC89357}"/>
                </a:ext>
              </a:extLst>
            </p:cNvPr>
            <p:cNvSpPr/>
            <p:nvPr/>
          </p:nvSpPr>
          <p:spPr>
            <a:xfrm>
              <a:off x="1410460" y="3202407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55">
              <a:extLst>
                <a:ext uri="{FF2B5EF4-FFF2-40B4-BE49-F238E27FC236}">
                  <a16:creationId xmlns:a16="http://schemas.microsoft.com/office/drawing/2014/main" id="{7E157015-13AF-4508-BA57-3BEB778F2B75}"/>
                </a:ext>
              </a:extLst>
            </p:cNvPr>
            <p:cNvSpPr/>
            <p:nvPr/>
          </p:nvSpPr>
          <p:spPr>
            <a:xfrm>
              <a:off x="1525384" y="3123649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6">
              <a:extLst>
                <a:ext uri="{FF2B5EF4-FFF2-40B4-BE49-F238E27FC236}">
                  <a16:creationId xmlns:a16="http://schemas.microsoft.com/office/drawing/2014/main" id="{D384DBC2-1ACA-47A4-86F3-AFCDE439BC6E}"/>
                </a:ext>
              </a:extLst>
            </p:cNvPr>
            <p:cNvSpPr/>
            <p:nvPr/>
          </p:nvSpPr>
          <p:spPr>
            <a:xfrm>
              <a:off x="1525384" y="3123649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57">
              <a:extLst>
                <a:ext uri="{FF2B5EF4-FFF2-40B4-BE49-F238E27FC236}">
                  <a16:creationId xmlns:a16="http://schemas.microsoft.com/office/drawing/2014/main" id="{9AC74276-2F69-4B81-89EC-7A9DF12D13AA}"/>
                </a:ext>
              </a:extLst>
            </p:cNvPr>
            <p:cNvSpPr/>
            <p:nvPr/>
          </p:nvSpPr>
          <p:spPr>
            <a:xfrm>
              <a:off x="1525384" y="3123649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58">
              <a:extLst>
                <a:ext uri="{FF2B5EF4-FFF2-40B4-BE49-F238E27FC236}">
                  <a16:creationId xmlns:a16="http://schemas.microsoft.com/office/drawing/2014/main" id="{07D657A2-B189-47F5-A102-37B55003EE53}"/>
                </a:ext>
              </a:extLst>
            </p:cNvPr>
            <p:cNvSpPr/>
            <p:nvPr/>
          </p:nvSpPr>
          <p:spPr>
            <a:xfrm>
              <a:off x="1777625" y="3202407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60">
              <a:extLst>
                <a:ext uri="{FF2B5EF4-FFF2-40B4-BE49-F238E27FC236}">
                  <a16:creationId xmlns:a16="http://schemas.microsoft.com/office/drawing/2014/main" id="{3E0B9FA5-2720-4A71-8840-1E6FE54BC7B3}"/>
                </a:ext>
              </a:extLst>
            </p:cNvPr>
            <p:cNvSpPr/>
            <p:nvPr/>
          </p:nvSpPr>
          <p:spPr>
            <a:xfrm>
              <a:off x="1892549" y="3123647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61">
              <a:extLst>
                <a:ext uri="{FF2B5EF4-FFF2-40B4-BE49-F238E27FC236}">
                  <a16:creationId xmlns:a16="http://schemas.microsoft.com/office/drawing/2014/main" id="{A08D3948-3A18-4C36-898B-407D63ECD485}"/>
                </a:ext>
              </a:extLst>
            </p:cNvPr>
            <p:cNvSpPr/>
            <p:nvPr/>
          </p:nvSpPr>
          <p:spPr>
            <a:xfrm>
              <a:off x="1892550" y="3123647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62">
              <a:extLst>
                <a:ext uri="{FF2B5EF4-FFF2-40B4-BE49-F238E27FC236}">
                  <a16:creationId xmlns:a16="http://schemas.microsoft.com/office/drawing/2014/main" id="{723D21A7-287F-4472-BC9F-31564F2BCFFB}"/>
                </a:ext>
              </a:extLst>
            </p:cNvPr>
            <p:cNvSpPr/>
            <p:nvPr/>
          </p:nvSpPr>
          <p:spPr>
            <a:xfrm>
              <a:off x="1892550" y="3123647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63">
              <a:extLst>
                <a:ext uri="{FF2B5EF4-FFF2-40B4-BE49-F238E27FC236}">
                  <a16:creationId xmlns:a16="http://schemas.microsoft.com/office/drawing/2014/main" id="{4BD926E7-5860-4FF3-8E57-E505248B451B}"/>
                </a:ext>
              </a:extLst>
            </p:cNvPr>
            <p:cNvSpPr/>
            <p:nvPr/>
          </p:nvSpPr>
          <p:spPr>
            <a:xfrm>
              <a:off x="2144791" y="3202406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64">
              <a:extLst>
                <a:ext uri="{FF2B5EF4-FFF2-40B4-BE49-F238E27FC236}">
                  <a16:creationId xmlns:a16="http://schemas.microsoft.com/office/drawing/2014/main" id="{CB42994D-B1EA-4929-8FD1-2122BCDE392F}"/>
                </a:ext>
              </a:extLst>
            </p:cNvPr>
            <p:cNvSpPr/>
            <p:nvPr/>
          </p:nvSpPr>
          <p:spPr>
            <a:xfrm>
              <a:off x="2214216" y="3099619"/>
              <a:ext cx="423672" cy="408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65">
              <a:extLst>
                <a:ext uri="{FF2B5EF4-FFF2-40B4-BE49-F238E27FC236}">
                  <a16:creationId xmlns:a16="http://schemas.microsoft.com/office/drawing/2014/main" id="{A90D70A1-3E14-4F12-94BC-0F2B534DA876}"/>
                </a:ext>
              </a:extLst>
            </p:cNvPr>
            <p:cNvSpPr/>
            <p:nvPr/>
          </p:nvSpPr>
          <p:spPr>
            <a:xfrm>
              <a:off x="2259714" y="3123644"/>
              <a:ext cx="330998" cy="3150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solidFill>
                <a:schemeClr val="accent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66">
              <a:extLst>
                <a:ext uri="{FF2B5EF4-FFF2-40B4-BE49-F238E27FC236}">
                  <a16:creationId xmlns:a16="http://schemas.microsoft.com/office/drawing/2014/main" id="{B1703E66-C84C-40CC-B6C5-D632AC13E4E3}"/>
                </a:ext>
              </a:extLst>
            </p:cNvPr>
            <p:cNvSpPr/>
            <p:nvPr/>
          </p:nvSpPr>
          <p:spPr>
            <a:xfrm>
              <a:off x="2259715" y="3123644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  <a:ln w="9525">
              <a:solidFill>
                <a:schemeClr val="accent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67">
              <a:extLst>
                <a:ext uri="{FF2B5EF4-FFF2-40B4-BE49-F238E27FC236}">
                  <a16:creationId xmlns:a16="http://schemas.microsoft.com/office/drawing/2014/main" id="{F460F62F-6252-441D-9DCF-D16E421FB056}"/>
                </a:ext>
              </a:extLst>
            </p:cNvPr>
            <p:cNvSpPr/>
            <p:nvPr/>
          </p:nvSpPr>
          <p:spPr>
            <a:xfrm>
              <a:off x="2259715" y="3123644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  <a:ln w="9525">
              <a:solidFill>
                <a:schemeClr val="accent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68">
              <a:extLst>
                <a:ext uri="{FF2B5EF4-FFF2-40B4-BE49-F238E27FC236}">
                  <a16:creationId xmlns:a16="http://schemas.microsoft.com/office/drawing/2014/main" id="{6AD28305-0F69-42FC-A2DB-B665F044BA3C}"/>
                </a:ext>
              </a:extLst>
            </p:cNvPr>
            <p:cNvSpPr/>
            <p:nvPr/>
          </p:nvSpPr>
          <p:spPr>
            <a:xfrm>
              <a:off x="2511955" y="3202403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BBA193-C04E-4729-8A1B-7A595378913B}"/>
              </a:ext>
            </a:extLst>
          </p:cNvPr>
          <p:cNvGrpSpPr/>
          <p:nvPr/>
        </p:nvGrpSpPr>
        <p:grpSpPr>
          <a:xfrm>
            <a:off x="5011579" y="3050449"/>
            <a:ext cx="1802802" cy="288848"/>
            <a:chOff x="1110840" y="3099619"/>
            <a:chExt cx="2589783" cy="408431"/>
          </a:xfrm>
        </p:grpSpPr>
        <p:sp>
          <p:nvSpPr>
            <p:cNvPr id="51" name="object 90">
              <a:extLst>
                <a:ext uri="{FF2B5EF4-FFF2-40B4-BE49-F238E27FC236}">
                  <a16:creationId xmlns:a16="http://schemas.microsoft.com/office/drawing/2014/main" id="{7A266B3C-146B-4EFB-ACF2-ABE7AE71EC19}"/>
                </a:ext>
              </a:extLst>
            </p:cNvPr>
            <p:cNvSpPr/>
            <p:nvPr/>
          </p:nvSpPr>
          <p:spPr>
            <a:xfrm>
              <a:off x="2634822" y="3123639"/>
              <a:ext cx="331000" cy="3150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91">
              <a:extLst>
                <a:ext uri="{FF2B5EF4-FFF2-40B4-BE49-F238E27FC236}">
                  <a16:creationId xmlns:a16="http://schemas.microsoft.com/office/drawing/2014/main" id="{9C566F21-E3E6-4284-B432-B5C0839DEA8A}"/>
                </a:ext>
              </a:extLst>
            </p:cNvPr>
            <p:cNvSpPr/>
            <p:nvPr/>
          </p:nvSpPr>
          <p:spPr>
            <a:xfrm>
              <a:off x="2634822" y="3123639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69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92">
              <a:extLst>
                <a:ext uri="{FF2B5EF4-FFF2-40B4-BE49-F238E27FC236}">
                  <a16:creationId xmlns:a16="http://schemas.microsoft.com/office/drawing/2014/main" id="{EE43395D-B689-42EC-8FDE-4DA53C13507B}"/>
                </a:ext>
              </a:extLst>
            </p:cNvPr>
            <p:cNvSpPr/>
            <p:nvPr/>
          </p:nvSpPr>
          <p:spPr>
            <a:xfrm>
              <a:off x="2634822" y="3123639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69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93">
              <a:extLst>
                <a:ext uri="{FF2B5EF4-FFF2-40B4-BE49-F238E27FC236}">
                  <a16:creationId xmlns:a16="http://schemas.microsoft.com/office/drawing/2014/main" id="{409273A2-8720-4D53-8FF5-7D4365E5BBD7}"/>
                </a:ext>
              </a:extLst>
            </p:cNvPr>
            <p:cNvSpPr/>
            <p:nvPr/>
          </p:nvSpPr>
          <p:spPr>
            <a:xfrm>
              <a:off x="2887062" y="3202397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95">
              <a:extLst>
                <a:ext uri="{FF2B5EF4-FFF2-40B4-BE49-F238E27FC236}">
                  <a16:creationId xmlns:a16="http://schemas.microsoft.com/office/drawing/2014/main" id="{0A41B2EB-847F-4A48-AA39-001E065FACB8}"/>
                </a:ext>
              </a:extLst>
            </p:cNvPr>
            <p:cNvSpPr/>
            <p:nvPr/>
          </p:nvSpPr>
          <p:spPr>
            <a:xfrm>
              <a:off x="3001988" y="3123641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96">
              <a:extLst>
                <a:ext uri="{FF2B5EF4-FFF2-40B4-BE49-F238E27FC236}">
                  <a16:creationId xmlns:a16="http://schemas.microsoft.com/office/drawing/2014/main" id="{4DB98F65-B2D1-40A8-904B-37C224AF1929}"/>
                </a:ext>
              </a:extLst>
            </p:cNvPr>
            <p:cNvSpPr/>
            <p:nvPr/>
          </p:nvSpPr>
          <p:spPr>
            <a:xfrm>
              <a:off x="3001988" y="3123641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97">
              <a:extLst>
                <a:ext uri="{FF2B5EF4-FFF2-40B4-BE49-F238E27FC236}">
                  <a16:creationId xmlns:a16="http://schemas.microsoft.com/office/drawing/2014/main" id="{2876887C-571D-4145-9139-8EB3E65D61D9}"/>
                </a:ext>
              </a:extLst>
            </p:cNvPr>
            <p:cNvSpPr/>
            <p:nvPr/>
          </p:nvSpPr>
          <p:spPr>
            <a:xfrm>
              <a:off x="3001988" y="3123641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98">
              <a:extLst>
                <a:ext uri="{FF2B5EF4-FFF2-40B4-BE49-F238E27FC236}">
                  <a16:creationId xmlns:a16="http://schemas.microsoft.com/office/drawing/2014/main" id="{E5218CEF-42A7-4C3F-A390-1CF8B5ED3215}"/>
                </a:ext>
              </a:extLst>
            </p:cNvPr>
            <p:cNvSpPr/>
            <p:nvPr/>
          </p:nvSpPr>
          <p:spPr>
            <a:xfrm>
              <a:off x="3254228" y="3202399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00">
              <a:extLst>
                <a:ext uri="{FF2B5EF4-FFF2-40B4-BE49-F238E27FC236}">
                  <a16:creationId xmlns:a16="http://schemas.microsoft.com/office/drawing/2014/main" id="{018E2273-81EC-4BAC-B0E1-B8C1EA0FF98D}"/>
                </a:ext>
              </a:extLst>
            </p:cNvPr>
            <p:cNvSpPr/>
            <p:nvPr/>
          </p:nvSpPr>
          <p:spPr>
            <a:xfrm>
              <a:off x="3369152" y="3123642"/>
              <a:ext cx="330998" cy="3150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01">
              <a:extLst>
                <a:ext uri="{FF2B5EF4-FFF2-40B4-BE49-F238E27FC236}">
                  <a16:creationId xmlns:a16="http://schemas.microsoft.com/office/drawing/2014/main" id="{E589CEFA-5B26-4156-9960-3B12D24E9BD3}"/>
                </a:ext>
              </a:extLst>
            </p:cNvPr>
            <p:cNvSpPr/>
            <p:nvPr/>
          </p:nvSpPr>
          <p:spPr>
            <a:xfrm>
              <a:off x="3369153" y="3123642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02">
              <a:extLst>
                <a:ext uri="{FF2B5EF4-FFF2-40B4-BE49-F238E27FC236}">
                  <a16:creationId xmlns:a16="http://schemas.microsoft.com/office/drawing/2014/main" id="{A909420E-5A16-4277-8B33-7D66C8A0392A}"/>
                </a:ext>
              </a:extLst>
            </p:cNvPr>
            <p:cNvSpPr/>
            <p:nvPr/>
          </p:nvSpPr>
          <p:spPr>
            <a:xfrm>
              <a:off x="3369153" y="3123642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03">
              <a:extLst>
                <a:ext uri="{FF2B5EF4-FFF2-40B4-BE49-F238E27FC236}">
                  <a16:creationId xmlns:a16="http://schemas.microsoft.com/office/drawing/2014/main" id="{B877E8BB-0028-49FD-B800-563CC1482370}"/>
                </a:ext>
              </a:extLst>
            </p:cNvPr>
            <p:cNvSpPr/>
            <p:nvPr/>
          </p:nvSpPr>
          <p:spPr>
            <a:xfrm>
              <a:off x="3621393" y="3202400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49">
              <a:extLst>
                <a:ext uri="{FF2B5EF4-FFF2-40B4-BE49-F238E27FC236}">
                  <a16:creationId xmlns:a16="http://schemas.microsoft.com/office/drawing/2014/main" id="{9C64C711-7E4E-4A8B-B1BA-7C0097BBC51B}"/>
                </a:ext>
              </a:extLst>
            </p:cNvPr>
            <p:cNvSpPr/>
            <p:nvPr/>
          </p:nvSpPr>
          <p:spPr>
            <a:xfrm>
              <a:off x="1110840" y="3099619"/>
              <a:ext cx="423672" cy="408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50">
              <a:extLst>
                <a:ext uri="{FF2B5EF4-FFF2-40B4-BE49-F238E27FC236}">
                  <a16:creationId xmlns:a16="http://schemas.microsoft.com/office/drawing/2014/main" id="{6C92EF7D-73B8-4856-A688-432E33D9712F}"/>
                </a:ext>
              </a:extLst>
            </p:cNvPr>
            <p:cNvSpPr/>
            <p:nvPr/>
          </p:nvSpPr>
          <p:spPr>
            <a:xfrm>
              <a:off x="1158220" y="3123649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51">
              <a:extLst>
                <a:ext uri="{FF2B5EF4-FFF2-40B4-BE49-F238E27FC236}">
                  <a16:creationId xmlns:a16="http://schemas.microsoft.com/office/drawing/2014/main" id="{EED4553B-1BAC-456D-BD20-DEB51A4A0979}"/>
                </a:ext>
              </a:extLst>
            </p:cNvPr>
            <p:cNvSpPr/>
            <p:nvPr/>
          </p:nvSpPr>
          <p:spPr>
            <a:xfrm>
              <a:off x="1158219" y="3123649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52">
              <a:extLst>
                <a:ext uri="{FF2B5EF4-FFF2-40B4-BE49-F238E27FC236}">
                  <a16:creationId xmlns:a16="http://schemas.microsoft.com/office/drawing/2014/main" id="{FA11AEB1-6D05-4CFD-BE9B-9B70A62E0913}"/>
                </a:ext>
              </a:extLst>
            </p:cNvPr>
            <p:cNvSpPr/>
            <p:nvPr/>
          </p:nvSpPr>
          <p:spPr>
            <a:xfrm>
              <a:off x="1158219" y="3123649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53">
              <a:extLst>
                <a:ext uri="{FF2B5EF4-FFF2-40B4-BE49-F238E27FC236}">
                  <a16:creationId xmlns:a16="http://schemas.microsoft.com/office/drawing/2014/main" id="{52DB7A9F-8EBD-462B-886F-917D0C4C12DE}"/>
                </a:ext>
              </a:extLst>
            </p:cNvPr>
            <p:cNvSpPr/>
            <p:nvPr/>
          </p:nvSpPr>
          <p:spPr>
            <a:xfrm>
              <a:off x="1410460" y="3202407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55">
              <a:extLst>
                <a:ext uri="{FF2B5EF4-FFF2-40B4-BE49-F238E27FC236}">
                  <a16:creationId xmlns:a16="http://schemas.microsoft.com/office/drawing/2014/main" id="{B304581F-2719-45AD-B0EE-3C5B5932F934}"/>
                </a:ext>
              </a:extLst>
            </p:cNvPr>
            <p:cNvSpPr/>
            <p:nvPr/>
          </p:nvSpPr>
          <p:spPr>
            <a:xfrm>
              <a:off x="1525384" y="3123649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56">
              <a:extLst>
                <a:ext uri="{FF2B5EF4-FFF2-40B4-BE49-F238E27FC236}">
                  <a16:creationId xmlns:a16="http://schemas.microsoft.com/office/drawing/2014/main" id="{2F664686-8065-4AAF-B293-902AC9BE2734}"/>
                </a:ext>
              </a:extLst>
            </p:cNvPr>
            <p:cNvSpPr/>
            <p:nvPr/>
          </p:nvSpPr>
          <p:spPr>
            <a:xfrm>
              <a:off x="1525384" y="3123649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57">
              <a:extLst>
                <a:ext uri="{FF2B5EF4-FFF2-40B4-BE49-F238E27FC236}">
                  <a16:creationId xmlns:a16="http://schemas.microsoft.com/office/drawing/2014/main" id="{AA825444-00A3-464E-9F39-FC54D46AA4D2}"/>
                </a:ext>
              </a:extLst>
            </p:cNvPr>
            <p:cNvSpPr/>
            <p:nvPr/>
          </p:nvSpPr>
          <p:spPr>
            <a:xfrm>
              <a:off x="1525384" y="3123649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8">
              <a:extLst>
                <a:ext uri="{FF2B5EF4-FFF2-40B4-BE49-F238E27FC236}">
                  <a16:creationId xmlns:a16="http://schemas.microsoft.com/office/drawing/2014/main" id="{6B8C4D10-2637-45F6-969D-D5A6766E4491}"/>
                </a:ext>
              </a:extLst>
            </p:cNvPr>
            <p:cNvSpPr/>
            <p:nvPr/>
          </p:nvSpPr>
          <p:spPr>
            <a:xfrm>
              <a:off x="1777625" y="3202407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60">
              <a:extLst>
                <a:ext uri="{FF2B5EF4-FFF2-40B4-BE49-F238E27FC236}">
                  <a16:creationId xmlns:a16="http://schemas.microsoft.com/office/drawing/2014/main" id="{F56BD141-6271-454D-BD93-06E43E20CAF8}"/>
                </a:ext>
              </a:extLst>
            </p:cNvPr>
            <p:cNvSpPr/>
            <p:nvPr/>
          </p:nvSpPr>
          <p:spPr>
            <a:xfrm>
              <a:off x="1892549" y="3123647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61">
              <a:extLst>
                <a:ext uri="{FF2B5EF4-FFF2-40B4-BE49-F238E27FC236}">
                  <a16:creationId xmlns:a16="http://schemas.microsoft.com/office/drawing/2014/main" id="{75438D35-FF4A-4107-AF74-8EF9430231A5}"/>
                </a:ext>
              </a:extLst>
            </p:cNvPr>
            <p:cNvSpPr/>
            <p:nvPr/>
          </p:nvSpPr>
          <p:spPr>
            <a:xfrm>
              <a:off x="1892550" y="3123647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62">
              <a:extLst>
                <a:ext uri="{FF2B5EF4-FFF2-40B4-BE49-F238E27FC236}">
                  <a16:creationId xmlns:a16="http://schemas.microsoft.com/office/drawing/2014/main" id="{D3C5048D-C829-42A4-858E-F26A1BE6A4E1}"/>
                </a:ext>
              </a:extLst>
            </p:cNvPr>
            <p:cNvSpPr/>
            <p:nvPr/>
          </p:nvSpPr>
          <p:spPr>
            <a:xfrm>
              <a:off x="1892550" y="3123647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63">
              <a:extLst>
                <a:ext uri="{FF2B5EF4-FFF2-40B4-BE49-F238E27FC236}">
                  <a16:creationId xmlns:a16="http://schemas.microsoft.com/office/drawing/2014/main" id="{7002C295-14FE-47A2-A4E4-2A25A08F792B}"/>
                </a:ext>
              </a:extLst>
            </p:cNvPr>
            <p:cNvSpPr/>
            <p:nvPr/>
          </p:nvSpPr>
          <p:spPr>
            <a:xfrm>
              <a:off x="2144791" y="3202406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64">
              <a:extLst>
                <a:ext uri="{FF2B5EF4-FFF2-40B4-BE49-F238E27FC236}">
                  <a16:creationId xmlns:a16="http://schemas.microsoft.com/office/drawing/2014/main" id="{472CBA7D-688F-4D5B-B78E-C7BC7D53AA2F}"/>
                </a:ext>
              </a:extLst>
            </p:cNvPr>
            <p:cNvSpPr/>
            <p:nvPr/>
          </p:nvSpPr>
          <p:spPr>
            <a:xfrm>
              <a:off x="2214216" y="3099619"/>
              <a:ext cx="423672" cy="408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65">
              <a:extLst>
                <a:ext uri="{FF2B5EF4-FFF2-40B4-BE49-F238E27FC236}">
                  <a16:creationId xmlns:a16="http://schemas.microsoft.com/office/drawing/2014/main" id="{1D119846-76DF-44B8-8BAA-4796F65D202F}"/>
                </a:ext>
              </a:extLst>
            </p:cNvPr>
            <p:cNvSpPr/>
            <p:nvPr/>
          </p:nvSpPr>
          <p:spPr>
            <a:xfrm>
              <a:off x="2259714" y="3123644"/>
              <a:ext cx="330998" cy="3150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solidFill>
                <a:schemeClr val="accent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66">
              <a:extLst>
                <a:ext uri="{FF2B5EF4-FFF2-40B4-BE49-F238E27FC236}">
                  <a16:creationId xmlns:a16="http://schemas.microsoft.com/office/drawing/2014/main" id="{CF9D335D-7C4F-4ABF-AF04-B429F277DB6D}"/>
                </a:ext>
              </a:extLst>
            </p:cNvPr>
            <p:cNvSpPr/>
            <p:nvPr/>
          </p:nvSpPr>
          <p:spPr>
            <a:xfrm>
              <a:off x="2259715" y="3123644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  <a:ln w="9525">
              <a:solidFill>
                <a:schemeClr val="accent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67">
              <a:extLst>
                <a:ext uri="{FF2B5EF4-FFF2-40B4-BE49-F238E27FC236}">
                  <a16:creationId xmlns:a16="http://schemas.microsoft.com/office/drawing/2014/main" id="{DCC6006E-310C-4C1A-9D6E-B65F23B1158C}"/>
                </a:ext>
              </a:extLst>
            </p:cNvPr>
            <p:cNvSpPr/>
            <p:nvPr/>
          </p:nvSpPr>
          <p:spPr>
            <a:xfrm>
              <a:off x="2259715" y="3123644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  <a:ln w="9525">
              <a:solidFill>
                <a:schemeClr val="accent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68">
              <a:extLst>
                <a:ext uri="{FF2B5EF4-FFF2-40B4-BE49-F238E27FC236}">
                  <a16:creationId xmlns:a16="http://schemas.microsoft.com/office/drawing/2014/main" id="{CABAF0B4-232B-4158-B40F-613FEA50D0AA}"/>
                </a:ext>
              </a:extLst>
            </p:cNvPr>
            <p:cNvSpPr/>
            <p:nvPr/>
          </p:nvSpPr>
          <p:spPr>
            <a:xfrm>
              <a:off x="2511955" y="3202403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DA1B0EF-F509-4BDA-9EDA-2FAD7AFAC1A5}"/>
              </a:ext>
            </a:extLst>
          </p:cNvPr>
          <p:cNvGrpSpPr/>
          <p:nvPr/>
        </p:nvGrpSpPr>
        <p:grpSpPr>
          <a:xfrm>
            <a:off x="8182243" y="3130270"/>
            <a:ext cx="1802802" cy="288848"/>
            <a:chOff x="1110840" y="3099619"/>
            <a:chExt cx="2589783" cy="408431"/>
          </a:xfrm>
        </p:grpSpPr>
        <p:sp>
          <p:nvSpPr>
            <p:cNvPr id="82" name="object 90">
              <a:extLst>
                <a:ext uri="{FF2B5EF4-FFF2-40B4-BE49-F238E27FC236}">
                  <a16:creationId xmlns:a16="http://schemas.microsoft.com/office/drawing/2014/main" id="{DF1CD043-139D-4761-93A6-2AC3C7D35FB6}"/>
                </a:ext>
              </a:extLst>
            </p:cNvPr>
            <p:cNvSpPr/>
            <p:nvPr/>
          </p:nvSpPr>
          <p:spPr>
            <a:xfrm>
              <a:off x="2634822" y="3123639"/>
              <a:ext cx="331000" cy="3150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91">
              <a:extLst>
                <a:ext uri="{FF2B5EF4-FFF2-40B4-BE49-F238E27FC236}">
                  <a16:creationId xmlns:a16="http://schemas.microsoft.com/office/drawing/2014/main" id="{BA5E29E7-8CD5-4863-8934-6553E343A71C}"/>
                </a:ext>
              </a:extLst>
            </p:cNvPr>
            <p:cNvSpPr/>
            <p:nvPr/>
          </p:nvSpPr>
          <p:spPr>
            <a:xfrm>
              <a:off x="2634822" y="3123639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69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92">
              <a:extLst>
                <a:ext uri="{FF2B5EF4-FFF2-40B4-BE49-F238E27FC236}">
                  <a16:creationId xmlns:a16="http://schemas.microsoft.com/office/drawing/2014/main" id="{127EBA42-1B5C-44BF-BA11-BB92D9463871}"/>
                </a:ext>
              </a:extLst>
            </p:cNvPr>
            <p:cNvSpPr/>
            <p:nvPr/>
          </p:nvSpPr>
          <p:spPr>
            <a:xfrm>
              <a:off x="2634822" y="3123639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69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93">
              <a:extLst>
                <a:ext uri="{FF2B5EF4-FFF2-40B4-BE49-F238E27FC236}">
                  <a16:creationId xmlns:a16="http://schemas.microsoft.com/office/drawing/2014/main" id="{CDF36415-40F5-42E9-8B73-02137CED4757}"/>
                </a:ext>
              </a:extLst>
            </p:cNvPr>
            <p:cNvSpPr/>
            <p:nvPr/>
          </p:nvSpPr>
          <p:spPr>
            <a:xfrm>
              <a:off x="2887062" y="3202397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95">
              <a:extLst>
                <a:ext uri="{FF2B5EF4-FFF2-40B4-BE49-F238E27FC236}">
                  <a16:creationId xmlns:a16="http://schemas.microsoft.com/office/drawing/2014/main" id="{48ADB202-E11D-4A08-A934-2690C020E617}"/>
                </a:ext>
              </a:extLst>
            </p:cNvPr>
            <p:cNvSpPr/>
            <p:nvPr/>
          </p:nvSpPr>
          <p:spPr>
            <a:xfrm>
              <a:off x="3001988" y="3123641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96">
              <a:extLst>
                <a:ext uri="{FF2B5EF4-FFF2-40B4-BE49-F238E27FC236}">
                  <a16:creationId xmlns:a16="http://schemas.microsoft.com/office/drawing/2014/main" id="{4D2B6557-7569-49EA-95D2-A1941A167194}"/>
                </a:ext>
              </a:extLst>
            </p:cNvPr>
            <p:cNvSpPr/>
            <p:nvPr/>
          </p:nvSpPr>
          <p:spPr>
            <a:xfrm>
              <a:off x="3001988" y="3123641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97">
              <a:extLst>
                <a:ext uri="{FF2B5EF4-FFF2-40B4-BE49-F238E27FC236}">
                  <a16:creationId xmlns:a16="http://schemas.microsoft.com/office/drawing/2014/main" id="{AEAF0D36-0C53-4AF7-9F2D-5CEE7825C0D7}"/>
                </a:ext>
              </a:extLst>
            </p:cNvPr>
            <p:cNvSpPr/>
            <p:nvPr/>
          </p:nvSpPr>
          <p:spPr>
            <a:xfrm>
              <a:off x="3001988" y="3123641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8">
              <a:extLst>
                <a:ext uri="{FF2B5EF4-FFF2-40B4-BE49-F238E27FC236}">
                  <a16:creationId xmlns:a16="http://schemas.microsoft.com/office/drawing/2014/main" id="{ED19EAB8-AAF1-492D-A476-0A77EDD11116}"/>
                </a:ext>
              </a:extLst>
            </p:cNvPr>
            <p:cNvSpPr/>
            <p:nvPr/>
          </p:nvSpPr>
          <p:spPr>
            <a:xfrm>
              <a:off x="3254228" y="3202399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00">
              <a:extLst>
                <a:ext uri="{FF2B5EF4-FFF2-40B4-BE49-F238E27FC236}">
                  <a16:creationId xmlns:a16="http://schemas.microsoft.com/office/drawing/2014/main" id="{FE4C68EE-19AE-42C5-92DA-985BC12D768A}"/>
                </a:ext>
              </a:extLst>
            </p:cNvPr>
            <p:cNvSpPr/>
            <p:nvPr/>
          </p:nvSpPr>
          <p:spPr>
            <a:xfrm>
              <a:off x="3369152" y="3123642"/>
              <a:ext cx="330998" cy="3150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01">
              <a:extLst>
                <a:ext uri="{FF2B5EF4-FFF2-40B4-BE49-F238E27FC236}">
                  <a16:creationId xmlns:a16="http://schemas.microsoft.com/office/drawing/2014/main" id="{ECADD6BD-7E27-4DE6-AB8D-1AB203E88910}"/>
                </a:ext>
              </a:extLst>
            </p:cNvPr>
            <p:cNvSpPr/>
            <p:nvPr/>
          </p:nvSpPr>
          <p:spPr>
            <a:xfrm>
              <a:off x="3369153" y="3123642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02">
              <a:extLst>
                <a:ext uri="{FF2B5EF4-FFF2-40B4-BE49-F238E27FC236}">
                  <a16:creationId xmlns:a16="http://schemas.microsoft.com/office/drawing/2014/main" id="{16C1C23B-7F99-4428-951E-7D10C83C902C}"/>
                </a:ext>
              </a:extLst>
            </p:cNvPr>
            <p:cNvSpPr/>
            <p:nvPr/>
          </p:nvSpPr>
          <p:spPr>
            <a:xfrm>
              <a:off x="3369153" y="3123642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03">
              <a:extLst>
                <a:ext uri="{FF2B5EF4-FFF2-40B4-BE49-F238E27FC236}">
                  <a16:creationId xmlns:a16="http://schemas.microsoft.com/office/drawing/2014/main" id="{76118BE4-B49A-4D13-B17C-8B5C6434C8FA}"/>
                </a:ext>
              </a:extLst>
            </p:cNvPr>
            <p:cNvSpPr/>
            <p:nvPr/>
          </p:nvSpPr>
          <p:spPr>
            <a:xfrm>
              <a:off x="3621393" y="3202400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49">
              <a:extLst>
                <a:ext uri="{FF2B5EF4-FFF2-40B4-BE49-F238E27FC236}">
                  <a16:creationId xmlns:a16="http://schemas.microsoft.com/office/drawing/2014/main" id="{3ECE855E-0051-4632-BBAB-04936693D069}"/>
                </a:ext>
              </a:extLst>
            </p:cNvPr>
            <p:cNvSpPr/>
            <p:nvPr/>
          </p:nvSpPr>
          <p:spPr>
            <a:xfrm>
              <a:off x="1110840" y="3099619"/>
              <a:ext cx="423672" cy="408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50">
              <a:extLst>
                <a:ext uri="{FF2B5EF4-FFF2-40B4-BE49-F238E27FC236}">
                  <a16:creationId xmlns:a16="http://schemas.microsoft.com/office/drawing/2014/main" id="{D9446EA9-52F0-4AB0-AF0A-DB13E18D39E2}"/>
                </a:ext>
              </a:extLst>
            </p:cNvPr>
            <p:cNvSpPr/>
            <p:nvPr/>
          </p:nvSpPr>
          <p:spPr>
            <a:xfrm>
              <a:off x="1158220" y="3123649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51">
              <a:extLst>
                <a:ext uri="{FF2B5EF4-FFF2-40B4-BE49-F238E27FC236}">
                  <a16:creationId xmlns:a16="http://schemas.microsoft.com/office/drawing/2014/main" id="{49670705-79CF-4655-8F8B-0634BF6396AF}"/>
                </a:ext>
              </a:extLst>
            </p:cNvPr>
            <p:cNvSpPr/>
            <p:nvPr/>
          </p:nvSpPr>
          <p:spPr>
            <a:xfrm>
              <a:off x="1158219" y="3123649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52">
              <a:extLst>
                <a:ext uri="{FF2B5EF4-FFF2-40B4-BE49-F238E27FC236}">
                  <a16:creationId xmlns:a16="http://schemas.microsoft.com/office/drawing/2014/main" id="{66F91337-1914-4A35-AB41-596F8FA70938}"/>
                </a:ext>
              </a:extLst>
            </p:cNvPr>
            <p:cNvSpPr/>
            <p:nvPr/>
          </p:nvSpPr>
          <p:spPr>
            <a:xfrm>
              <a:off x="1158219" y="3123649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153">
              <a:extLst>
                <a:ext uri="{FF2B5EF4-FFF2-40B4-BE49-F238E27FC236}">
                  <a16:creationId xmlns:a16="http://schemas.microsoft.com/office/drawing/2014/main" id="{5E23918B-E5CD-49EB-8FEB-52C802B6EA64}"/>
                </a:ext>
              </a:extLst>
            </p:cNvPr>
            <p:cNvSpPr/>
            <p:nvPr/>
          </p:nvSpPr>
          <p:spPr>
            <a:xfrm>
              <a:off x="1410460" y="3202407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55">
              <a:extLst>
                <a:ext uri="{FF2B5EF4-FFF2-40B4-BE49-F238E27FC236}">
                  <a16:creationId xmlns:a16="http://schemas.microsoft.com/office/drawing/2014/main" id="{10E9E350-46AF-4200-9752-5755C9AE1D5D}"/>
                </a:ext>
              </a:extLst>
            </p:cNvPr>
            <p:cNvSpPr/>
            <p:nvPr/>
          </p:nvSpPr>
          <p:spPr>
            <a:xfrm>
              <a:off x="1525384" y="3123649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56">
              <a:extLst>
                <a:ext uri="{FF2B5EF4-FFF2-40B4-BE49-F238E27FC236}">
                  <a16:creationId xmlns:a16="http://schemas.microsoft.com/office/drawing/2014/main" id="{C21DCE32-48A3-4A45-8F8B-6DC83E1D28C7}"/>
                </a:ext>
              </a:extLst>
            </p:cNvPr>
            <p:cNvSpPr/>
            <p:nvPr/>
          </p:nvSpPr>
          <p:spPr>
            <a:xfrm>
              <a:off x="1525384" y="3123649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57">
              <a:extLst>
                <a:ext uri="{FF2B5EF4-FFF2-40B4-BE49-F238E27FC236}">
                  <a16:creationId xmlns:a16="http://schemas.microsoft.com/office/drawing/2014/main" id="{9CEC4A5D-FAFA-4A64-89E0-61C75D3C9C0A}"/>
                </a:ext>
              </a:extLst>
            </p:cNvPr>
            <p:cNvSpPr/>
            <p:nvPr/>
          </p:nvSpPr>
          <p:spPr>
            <a:xfrm>
              <a:off x="1525384" y="3123649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58">
              <a:extLst>
                <a:ext uri="{FF2B5EF4-FFF2-40B4-BE49-F238E27FC236}">
                  <a16:creationId xmlns:a16="http://schemas.microsoft.com/office/drawing/2014/main" id="{7FD9497A-4AD6-40DF-B15A-A15164E08B78}"/>
                </a:ext>
              </a:extLst>
            </p:cNvPr>
            <p:cNvSpPr/>
            <p:nvPr/>
          </p:nvSpPr>
          <p:spPr>
            <a:xfrm>
              <a:off x="1777625" y="3202407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60">
              <a:extLst>
                <a:ext uri="{FF2B5EF4-FFF2-40B4-BE49-F238E27FC236}">
                  <a16:creationId xmlns:a16="http://schemas.microsoft.com/office/drawing/2014/main" id="{1E1EED72-C7B7-4194-B5F0-8007A32E3989}"/>
                </a:ext>
              </a:extLst>
            </p:cNvPr>
            <p:cNvSpPr/>
            <p:nvPr/>
          </p:nvSpPr>
          <p:spPr>
            <a:xfrm>
              <a:off x="1892549" y="3123647"/>
              <a:ext cx="330998" cy="3150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61">
              <a:extLst>
                <a:ext uri="{FF2B5EF4-FFF2-40B4-BE49-F238E27FC236}">
                  <a16:creationId xmlns:a16="http://schemas.microsoft.com/office/drawing/2014/main" id="{08E9F795-7A9D-4E67-9121-F848E7E47282}"/>
                </a:ext>
              </a:extLst>
            </p:cNvPr>
            <p:cNvSpPr/>
            <p:nvPr/>
          </p:nvSpPr>
          <p:spPr>
            <a:xfrm>
              <a:off x="1892550" y="3123647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2">
              <a:extLst>
                <a:ext uri="{FF2B5EF4-FFF2-40B4-BE49-F238E27FC236}">
                  <a16:creationId xmlns:a16="http://schemas.microsoft.com/office/drawing/2014/main" id="{FF3DA679-0D98-4372-9E40-502EB353F014}"/>
                </a:ext>
              </a:extLst>
            </p:cNvPr>
            <p:cNvSpPr/>
            <p:nvPr/>
          </p:nvSpPr>
          <p:spPr>
            <a:xfrm>
              <a:off x="1892550" y="3123647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63">
              <a:extLst>
                <a:ext uri="{FF2B5EF4-FFF2-40B4-BE49-F238E27FC236}">
                  <a16:creationId xmlns:a16="http://schemas.microsoft.com/office/drawing/2014/main" id="{860746BA-A2AB-4455-859F-EC6428D284F2}"/>
                </a:ext>
              </a:extLst>
            </p:cNvPr>
            <p:cNvSpPr/>
            <p:nvPr/>
          </p:nvSpPr>
          <p:spPr>
            <a:xfrm>
              <a:off x="2144791" y="3202406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64">
              <a:extLst>
                <a:ext uri="{FF2B5EF4-FFF2-40B4-BE49-F238E27FC236}">
                  <a16:creationId xmlns:a16="http://schemas.microsoft.com/office/drawing/2014/main" id="{8C662124-6470-413C-96A6-FC6FBB1D4F10}"/>
                </a:ext>
              </a:extLst>
            </p:cNvPr>
            <p:cNvSpPr/>
            <p:nvPr/>
          </p:nvSpPr>
          <p:spPr>
            <a:xfrm>
              <a:off x="2214216" y="3099619"/>
              <a:ext cx="423672" cy="408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65">
              <a:extLst>
                <a:ext uri="{FF2B5EF4-FFF2-40B4-BE49-F238E27FC236}">
                  <a16:creationId xmlns:a16="http://schemas.microsoft.com/office/drawing/2014/main" id="{0B2E7E49-C95F-481C-975A-D00148C9C05E}"/>
                </a:ext>
              </a:extLst>
            </p:cNvPr>
            <p:cNvSpPr/>
            <p:nvPr/>
          </p:nvSpPr>
          <p:spPr>
            <a:xfrm>
              <a:off x="2259714" y="3123644"/>
              <a:ext cx="330998" cy="3150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solidFill>
                <a:schemeClr val="accent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66">
              <a:extLst>
                <a:ext uri="{FF2B5EF4-FFF2-40B4-BE49-F238E27FC236}">
                  <a16:creationId xmlns:a16="http://schemas.microsoft.com/office/drawing/2014/main" id="{E0698CAB-3BCA-4550-82C5-5BA6FE78BAF7}"/>
                </a:ext>
              </a:extLst>
            </p:cNvPr>
            <p:cNvSpPr/>
            <p:nvPr/>
          </p:nvSpPr>
          <p:spPr>
            <a:xfrm>
              <a:off x="2259715" y="3123644"/>
              <a:ext cx="331470" cy="315595"/>
            </a:xfrm>
            <a:custGeom>
              <a:avLst/>
              <a:gdLst/>
              <a:ahLst/>
              <a:cxnLst/>
              <a:rect l="l" t="t" r="r" b="b"/>
              <a:pathLst>
                <a:path w="331470" h="315595">
                  <a:moveTo>
                    <a:pt x="0" y="78758"/>
                  </a:moveTo>
                  <a:lnTo>
                    <a:pt x="78758" y="0"/>
                  </a:lnTo>
                  <a:lnTo>
                    <a:pt x="330999" y="0"/>
                  </a:lnTo>
                  <a:lnTo>
                    <a:pt x="330999" y="236276"/>
                  </a:lnTo>
                  <a:lnTo>
                    <a:pt x="252240" y="315035"/>
                  </a:lnTo>
                  <a:lnTo>
                    <a:pt x="0" y="315035"/>
                  </a:lnTo>
                  <a:lnTo>
                    <a:pt x="0" y="78758"/>
                  </a:lnTo>
                  <a:close/>
                </a:path>
              </a:pathLst>
            </a:custGeom>
            <a:ln w="9525">
              <a:solidFill>
                <a:schemeClr val="accent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67">
              <a:extLst>
                <a:ext uri="{FF2B5EF4-FFF2-40B4-BE49-F238E27FC236}">
                  <a16:creationId xmlns:a16="http://schemas.microsoft.com/office/drawing/2014/main" id="{DD92BF54-2554-45E2-B84F-ACCEEE7EE2EC}"/>
                </a:ext>
              </a:extLst>
            </p:cNvPr>
            <p:cNvSpPr/>
            <p:nvPr/>
          </p:nvSpPr>
          <p:spPr>
            <a:xfrm>
              <a:off x="2259715" y="3123644"/>
              <a:ext cx="331470" cy="79375"/>
            </a:xfrm>
            <a:custGeom>
              <a:avLst/>
              <a:gdLst/>
              <a:ahLst/>
              <a:cxnLst/>
              <a:rect l="l" t="t" r="r" b="b"/>
              <a:pathLst>
                <a:path w="331470" h="79375">
                  <a:moveTo>
                    <a:pt x="0" y="78758"/>
                  </a:moveTo>
                  <a:lnTo>
                    <a:pt x="252240" y="78758"/>
                  </a:lnTo>
                  <a:lnTo>
                    <a:pt x="330999" y="0"/>
                  </a:lnTo>
                </a:path>
              </a:pathLst>
            </a:custGeom>
            <a:ln w="9525">
              <a:solidFill>
                <a:schemeClr val="accent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68">
              <a:extLst>
                <a:ext uri="{FF2B5EF4-FFF2-40B4-BE49-F238E27FC236}">
                  <a16:creationId xmlns:a16="http://schemas.microsoft.com/office/drawing/2014/main" id="{FDA9BA2A-9F28-4A19-9CC3-1BB09F59805E}"/>
                </a:ext>
              </a:extLst>
            </p:cNvPr>
            <p:cNvSpPr/>
            <p:nvPr/>
          </p:nvSpPr>
          <p:spPr>
            <a:xfrm>
              <a:off x="2511955" y="3202403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4">
                  <a:moveTo>
                    <a:pt x="0" y="0"/>
                  </a:moveTo>
                  <a:lnTo>
                    <a:pt x="0" y="236276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30290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1268</Words>
  <Application>Microsoft Office PowerPoint</Application>
  <PresentationFormat>自定义</PresentationFormat>
  <Paragraphs>190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微软雅黑</vt:lpstr>
      <vt:lpstr>等线</vt:lpstr>
      <vt:lpstr>Arial</vt:lpstr>
      <vt:lpstr>Calibri</vt:lpstr>
      <vt:lpstr>Calibri Light</vt:lpstr>
      <vt:lpstr>Courier New</vt:lpstr>
      <vt:lpstr>Times New Roman</vt:lpstr>
      <vt:lpstr>1_Office 主题​​</vt:lpstr>
      <vt:lpstr>CUDA SHARED MEMORY</vt:lpstr>
      <vt:lpstr>REVIEW (1 OF 2)</vt:lpstr>
      <vt:lpstr>REVIEW (2 OF 2)</vt:lpstr>
      <vt:lpstr>Shared Memory</vt:lpstr>
      <vt:lpstr>1D STENCIL</vt:lpstr>
      <vt:lpstr>IMPLEMENTING WITHIN A BLOCK</vt:lpstr>
      <vt:lpstr>Shared Memory: SHARING DATA BETWEEN THREADS</vt:lpstr>
      <vt:lpstr>Shared Memory: SHARING DATA BETWEEN THREADS</vt:lpstr>
      <vt:lpstr>Shared Memory: SHARING DATA BETWEEN THREADS</vt:lpstr>
      <vt:lpstr>IMPLEMENTING WITH SHARED MEMORY</vt:lpstr>
      <vt:lpstr>STENCIL KERNEL</vt:lpstr>
      <vt:lpstr>STENCIL KERNEL</vt:lpstr>
      <vt:lpstr>DATA RACE!</vt:lpstr>
      <vt:lpstr>  SYNCTHREADS()</vt:lpstr>
      <vt:lpstr>STENCIL KERNEL</vt:lpstr>
      <vt:lpstr>STENCIL KERNEL</vt:lpstr>
      <vt:lpstr>REVIEW</vt:lpstr>
      <vt:lpstr>FUTURE SESSIONS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Lab317-Dan</cp:lastModifiedBy>
  <cp:revision>106</cp:revision>
  <dcterms:created xsi:type="dcterms:W3CDTF">2020-11-24T11:29:00Z</dcterms:created>
  <dcterms:modified xsi:type="dcterms:W3CDTF">2024-05-27T11:11:25Z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LastSaved">
    <vt:filetime>2020-11-25T00:00:00Z</vt:filetime>
  </property>
  <property fmtid="{D5CDD505-2E9C-101B-9397-08002B2CF9AE}" pid="4" name="ICV">
    <vt:lpwstr>F26C42083BCE4F809383E334F56280B5</vt:lpwstr>
  </property>
  <property fmtid="{D5CDD505-2E9C-101B-9397-08002B2CF9AE}" pid="5" name="KSOProductBuildVer">
    <vt:lpwstr>2052-11.1.0.11294</vt:lpwstr>
  </property>
</Properties>
</file>