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3" r:id="rId2"/>
    <p:sldId id="343" r:id="rId3"/>
    <p:sldId id="345" r:id="rId4"/>
    <p:sldId id="346" r:id="rId5"/>
    <p:sldId id="347" r:id="rId6"/>
    <p:sldId id="348" r:id="rId7"/>
    <p:sldId id="349" r:id="rId8"/>
    <p:sldId id="314" r:id="rId9"/>
    <p:sldId id="351" r:id="rId10"/>
    <p:sldId id="283" r:id="rId11"/>
    <p:sldId id="284" r:id="rId12"/>
    <p:sldId id="285" r:id="rId13"/>
    <p:sldId id="352" r:id="rId14"/>
    <p:sldId id="367" r:id="rId15"/>
    <p:sldId id="366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60" r:id="rId25"/>
    <p:sldId id="359" r:id="rId26"/>
    <p:sldId id="358" r:id="rId27"/>
    <p:sldId id="357" r:id="rId28"/>
    <p:sldId id="356" r:id="rId29"/>
    <p:sldId id="355" r:id="rId30"/>
    <p:sldId id="354" r:id="rId31"/>
  </p:sldIdLst>
  <p:sldSz cx="10972800" cy="6172200"/>
  <p:notesSz cx="10972800" cy="617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2">
          <p15:clr>
            <a:srgbClr val="A4A3A4"/>
          </p15:clr>
        </p15:guide>
        <p15:guide id="2" pos="216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聃" initials="黄聃" lastIdx="1" clrIdx="0"/>
  <p:cmAuthor id="2" name="Betty Mo" initials="B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0" autoAdjust="0"/>
    <p:restoredTop sz="94692"/>
  </p:normalViewPr>
  <p:slideViewPr>
    <p:cSldViewPr>
      <p:cViewPr varScale="1">
        <p:scale>
          <a:sx n="104" d="100"/>
          <a:sy n="104" d="100"/>
        </p:scale>
        <p:origin x="158" y="86"/>
      </p:cViewPr>
      <p:guideLst>
        <p:guide orient="horz" pos="2902"/>
        <p:guide pos="21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1917387"/>
            <a:ext cx="9326880" cy="13230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5920" y="3497580"/>
            <a:ext cx="7680960" cy="15773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8640" y="1440185"/>
            <a:ext cx="9875520" cy="40733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55280" y="247179"/>
            <a:ext cx="2468880" cy="526637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8640" y="247179"/>
            <a:ext cx="7223760" cy="52663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1" y="122868"/>
            <a:ext cx="9628567" cy="49352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" y="925860"/>
            <a:ext cx="9875520" cy="4073367"/>
          </a:xfrm>
          <a:prstGeom prst="rect">
            <a:avLst/>
          </a:prstGeom>
        </p:spPr>
        <p:txBody>
          <a:bodyPr/>
          <a:lstStyle>
            <a:lvl2pPr marL="882015" indent="-391795">
              <a:buFont typeface="Arial" panose="020B0604020202020204" pitchFamily="34" charset="0"/>
              <a:buChar char="»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777" y="3966215"/>
            <a:ext cx="9326880" cy="1225868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6777" y="2616042"/>
            <a:ext cx="9326880" cy="13501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8640" y="1440185"/>
            <a:ext cx="4846320" cy="4073367"/>
          </a:xfrm>
          <a:prstGeom prst="rect">
            <a:avLst/>
          </a:prstGeo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77841" y="1440185"/>
            <a:ext cx="4846320" cy="4073367"/>
          </a:xfrm>
          <a:prstGeom prst="rect">
            <a:avLst/>
          </a:prstGeo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1381602"/>
            <a:ext cx="4848225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640" y="1957388"/>
            <a:ext cx="4848225" cy="3556159"/>
          </a:xfrm>
          <a:prstGeom prst="rect">
            <a:avLst/>
          </a:prstGeo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74034" y="1381602"/>
            <a:ext cx="4850130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74034" y="1957388"/>
            <a:ext cx="4850130" cy="3556159"/>
          </a:xfrm>
          <a:prstGeom prst="rect">
            <a:avLst/>
          </a:prstGeo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3" y="245745"/>
            <a:ext cx="3609975" cy="1045845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0063" y="245750"/>
            <a:ext cx="6134100" cy="5267802"/>
          </a:xfrm>
          <a:prstGeom prst="rect">
            <a:avLst/>
          </a:prstGeo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8643" y="1291593"/>
            <a:ext cx="3609975" cy="4221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0745" y="4320541"/>
            <a:ext cx="6583680" cy="51006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50745" y="551498"/>
            <a:ext cx="6583680" cy="370332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50745" y="4830605"/>
            <a:ext cx="6583680" cy="72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1536247" y="165887"/>
            <a:ext cx="8515478" cy="493047"/>
          </a:xfrm>
          <a:prstGeom prst="rect">
            <a:avLst/>
          </a:prstGeom>
          <a:noFill/>
          <a:ln w="9525">
            <a:noFill/>
          </a:ln>
        </p:spPr>
        <p:txBody>
          <a:bodyPr lIns="114181" tIns="57091" rIns="114181" bIns="57091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549729" y="987581"/>
            <a:ext cx="9873343" cy="4095781"/>
          </a:xfrm>
          <a:prstGeom prst="rect">
            <a:avLst/>
          </a:prstGeom>
          <a:noFill/>
          <a:ln w="9525">
            <a:noFill/>
          </a:ln>
        </p:spPr>
        <p:txBody>
          <a:bodyPr lIns="114181" tIns="57091" rIns="114181" bIns="5709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925830" lvl="1" indent="-354330" algn="l" defTabSz="11398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</a:pP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549729" y="5720443"/>
            <a:ext cx="2559504" cy="329293"/>
          </a:xfrm>
          <a:prstGeom prst="rect">
            <a:avLst/>
          </a:prstGeom>
        </p:spPr>
        <p:txBody>
          <a:bodyPr vert="horz" wrap="square" lIns="114181" tIns="57091" rIns="114181" bIns="57091" numCol="1" anchor="ctr" anchorCtr="0" compatLnSpc="1"/>
          <a:lstStyle>
            <a:lvl1pPr eaLnBrk="1" hangingPunct="1">
              <a:defRPr sz="1285">
                <a:solidFill>
                  <a:srgbClr val="898989"/>
                </a:solidFill>
              </a:defRPr>
            </a:lvl1pPr>
          </a:lstStyle>
          <a:p>
            <a:pPr marL="0" marR="0" lvl="0" indent="0" algn="l" defTabSz="11417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A475E7-221C-4D4C-9E76-BE926D4F7B19}" type="datetimeFigureOut">
              <a:rPr kumimoji="0" lang="zh-CN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2024/5/26</a:t>
            </a:fld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48768" y="5720443"/>
            <a:ext cx="3475264" cy="329293"/>
          </a:xfrm>
          <a:prstGeom prst="rect">
            <a:avLst/>
          </a:prstGeom>
        </p:spPr>
        <p:txBody>
          <a:bodyPr vert="horz" lIns="114181" tIns="57091" rIns="114181" bIns="57091" rtlCol="0" anchor="ctr"/>
          <a:lstStyle>
            <a:lvl1pPr algn="ctr" defTabSz="1141730" eaLnBrk="1" fontAlgn="auto" hangingPunct="1">
              <a:spcBef>
                <a:spcPts val="0"/>
              </a:spcBef>
              <a:spcAft>
                <a:spcPts val="0"/>
              </a:spcAft>
              <a:defRPr sz="128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11417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40409" y="5710193"/>
            <a:ext cx="2559504" cy="329293"/>
          </a:xfrm>
          <a:prstGeom prst="rect">
            <a:avLst/>
          </a:prstGeom>
        </p:spPr>
        <p:txBody>
          <a:bodyPr vert="horz" wrap="square" lIns="114181" tIns="57091" rIns="114181" bIns="57091" numCol="1" anchor="ctr" anchorCtr="0" compatLnSpc="1"/>
          <a:lstStyle>
            <a:lvl1pPr algn="r" eaLnBrk="1" hangingPunct="1">
              <a:defRPr sz="1285">
                <a:solidFill>
                  <a:srgbClr val="898989"/>
                </a:solidFill>
              </a:defRPr>
            </a:lvl1pPr>
          </a:lstStyle>
          <a:p>
            <a:pPr marL="0" marR="0" lvl="0" indent="0" algn="r" defTabSz="11417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FD194E-904C-4B4C-BB1D-AEFF9AB6E992}" type="slidenum">
              <a:rPr kumimoji="0" lang="zh-CN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085" y="42295"/>
            <a:ext cx="794657" cy="74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lang="zh-CN" altLang="en-US" sz="3430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8006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6012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44018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92024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8610" indent="-30861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3085" b="1" kern="1200" dirty="0">
          <a:solidFill>
            <a:srgbClr val="0070C0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882015" indent="-391795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–"/>
        <a:defRPr kumimoji="1" lang="zh-CN" altLang="en-US" sz="2745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28700" indent="-20574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2400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440180" indent="-20574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2055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851660" indent="-20574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1715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26314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on-demand.gputechconf.com/gtc/2012/presentations/S0514-GTC2012-GPU-Performance-" TargetMode="External"/><Relationship Id="rId2" Type="http://schemas.openxmlformats.org/officeDocument/2006/relationships/hyperlink" Target="http://on-demand.gputechconf.com/gtc/2013/presentations/S3466-Programming-Guidelines-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010728"/>
            <a:ext cx="8229600" cy="123110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48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CUDA OPTIMIZATION,  PART 1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40935"/>
            <a:ext cx="8229600" cy="369332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sz="2000" b="1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NVIDIA</a:t>
            </a:r>
            <a:r>
              <a:rPr lang="en-US" altLang="zh-CN" sz="2000" b="1" spc="-15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000" b="1" spc="-5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Corporation</a:t>
            </a:r>
            <a:endParaRPr lang="en-US" altLang="zh-CN" sz="18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"/>
            <a:ext cx="4246880" cy="661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723" y="114173"/>
            <a:ext cx="5093412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400" b="1" spc="-5" dirty="0"/>
              <a:t>LATENCY:</a:t>
            </a:r>
            <a:r>
              <a:rPr lang="en-US" sz="3400" b="1" spc="-235" dirty="0"/>
              <a:t> </a:t>
            </a:r>
            <a:r>
              <a:rPr lang="en-US" sz="3400" b="1" spc="-10" dirty="0"/>
              <a:t>ANALYSIS</a:t>
            </a:r>
            <a:endParaRPr lang="en-US" sz="3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876300"/>
            <a:ext cx="9057005" cy="437940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630"/>
              </a:spcBef>
              <a:buFont typeface="Arial" panose="020B0604020202020204"/>
              <a:buChar char="•"/>
              <a:tabLst>
                <a:tab pos="243840" algn="l"/>
                <a:tab pos="244475" algn="l"/>
              </a:tabLst>
            </a:pPr>
            <a:r>
              <a:rPr sz="2400" b="1" spc="-5" dirty="0">
                <a:solidFill>
                  <a:srgbClr val="0047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Suspect </a:t>
            </a:r>
            <a:r>
              <a:rPr sz="2400" b="1" dirty="0">
                <a:solidFill>
                  <a:srgbClr val="0047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unhidden latency</a:t>
            </a:r>
            <a:r>
              <a:rPr sz="2400" b="1" spc="-95" dirty="0">
                <a:solidFill>
                  <a:srgbClr val="0047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solidFill>
                  <a:srgbClr val="0047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Neither memory nor </a:t>
            </a:r>
            <a:r>
              <a:rPr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instruction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throughput is close to HW theoretical</a:t>
            </a:r>
            <a:r>
              <a:rPr sz="200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rates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7655">
              <a:lnSpc>
                <a:spcPct val="100000"/>
              </a:lnSpc>
              <a:spcBef>
                <a:spcPts val="46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30" dirty="0">
                <a:latin typeface="Calibri" panose="020F0502020204030204" pitchFamily="34" charset="0"/>
                <a:cs typeface="Calibri" panose="020F0502020204030204" pitchFamily="34" charset="0"/>
              </a:rPr>
              <a:t>Poor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overlap between mem</a:t>
            </a:r>
            <a:r>
              <a:rPr lang="en-US" altLang="zh-CN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access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sz="2000" spc="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computation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55065" lvl="2" indent="-229235">
              <a:lnSpc>
                <a:spcPct val="10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Full-kernel time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significantly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larger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than </a:t>
            </a:r>
            <a:r>
              <a:rPr sz="1600" spc="-15" dirty="0">
                <a:latin typeface="Calibri" panose="020F0502020204030204" pitchFamily="34" charset="0"/>
                <a:cs typeface="Calibri" panose="020F0502020204030204" pitchFamily="34" charset="0"/>
              </a:rPr>
              <a:t>max{mem-only,</a:t>
            </a:r>
            <a:r>
              <a:rPr sz="1600" spc="-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-only}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12265" lvl="3" indent="-229235">
              <a:lnSpc>
                <a:spcPct val="100000"/>
              </a:lnSpc>
              <a:spcBef>
                <a:spcPts val="595"/>
              </a:spcBef>
              <a:buFont typeface="Arial" panose="020B0604020202020204"/>
              <a:buChar char="–"/>
              <a:tabLst>
                <a:tab pos="1612265" algn="l"/>
                <a:tab pos="1612900" algn="l"/>
              </a:tabLst>
            </a:pPr>
            <a:r>
              <a:rPr sz="1400" spc="-15" dirty="0">
                <a:latin typeface="Calibri" panose="020F0502020204030204" pitchFamily="34" charset="0"/>
                <a:cs typeface="Calibri" panose="020F0502020204030204" pitchFamily="34" charset="0"/>
              </a:rPr>
              <a:t>Refer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to SC10 or GTC10 Analysis-Driven Optimization slides for</a:t>
            </a:r>
            <a:r>
              <a:rPr sz="14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–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3840" indent="-231775">
              <a:lnSpc>
                <a:spcPct val="100000"/>
              </a:lnSpc>
              <a:buFont typeface="Arial" panose="020B0604020202020204"/>
              <a:buChar char="•"/>
              <a:tabLst>
                <a:tab pos="243840" algn="l"/>
                <a:tab pos="244475" algn="l"/>
              </a:tabLst>
            </a:pPr>
            <a:r>
              <a:rPr sz="2400" b="1" spc="-55" dirty="0">
                <a:solidFill>
                  <a:srgbClr val="0047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sz="2400" b="1" dirty="0">
                <a:solidFill>
                  <a:srgbClr val="0047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sz="2400" b="1" spc="10" dirty="0">
                <a:solidFill>
                  <a:srgbClr val="0047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dirty="0">
                <a:solidFill>
                  <a:srgbClr val="0047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causes: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7655">
              <a:lnSpc>
                <a:spcPct val="100000"/>
              </a:lnSpc>
              <a:spcBef>
                <a:spcPts val="475"/>
              </a:spcBef>
              <a:buFont typeface="Arial" panose="020B0604020202020204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Insufficient </a:t>
            </a:r>
            <a:r>
              <a:rPr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concurrent </a:t>
            </a:r>
            <a:r>
              <a:rPr lang="en-US" altLang="zh-CN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warps</a:t>
            </a:r>
            <a:r>
              <a:rPr lang="zh-CN" alt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US" altLang="zh-CN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SIMD</a:t>
            </a:r>
            <a:r>
              <a:rPr lang="zh-CN" alt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to hide</a:t>
            </a:r>
            <a:r>
              <a:rPr sz="20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</a:p>
          <a:p>
            <a:pPr marL="1155065" lvl="2" indent="-229235">
              <a:lnSpc>
                <a:spcPct val="10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1155065" algn="l"/>
                <a:tab pos="1155700" algn="l"/>
              </a:tabLst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Occupancy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too</a:t>
            </a:r>
            <a:r>
              <a:rPr sz="1600" spc="-4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</a:p>
          <a:p>
            <a:pPr marL="1155065" lvl="2" indent="-229235">
              <a:lnSpc>
                <a:spcPct val="100000"/>
              </a:lnSpc>
              <a:spcBef>
                <a:spcPts val="540"/>
              </a:spcBef>
              <a:buFont typeface="Arial" panose="020B0604020202020204"/>
              <a:buChar char="•"/>
              <a:tabLst>
                <a:tab pos="1155065" algn="l"/>
                <a:tab pos="1155700" algn="l"/>
              </a:tabLst>
            </a:pPr>
            <a:r>
              <a:rPr sz="1600" spc="-65" dirty="0">
                <a:latin typeface="Calibri" panose="020F0502020204030204" pitchFamily="34" charset="0"/>
                <a:cs typeface="Calibri" panose="020F0502020204030204" pitchFamily="34" charset="0"/>
              </a:rPr>
              <a:t>Too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few threads in kernel launch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to load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GPU</a:t>
            </a:r>
          </a:p>
          <a:p>
            <a:pPr marL="1612265" lvl="3" indent="-229235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–"/>
              <a:tabLst>
                <a:tab pos="1612265" algn="l"/>
                <a:tab pos="1612900" algn="l"/>
              </a:tabLst>
            </a:pPr>
            <a:r>
              <a:rPr sz="1400" spc="-10" dirty="0">
                <a:latin typeface="Calibri" panose="020F0502020204030204" pitchFamily="34" charset="0"/>
                <a:cs typeface="Calibri" panose="020F0502020204030204" pitchFamily="34" charset="0"/>
              </a:rPr>
              <a:t>elapsed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time doesn’t </a:t>
            </a:r>
            <a:r>
              <a:rPr sz="1400" spc="-10" dirty="0">
                <a:latin typeface="Calibri" panose="020F0502020204030204" pitchFamily="34" charset="0"/>
                <a:cs typeface="Calibri" panose="020F0502020204030204" pitchFamily="34" charset="0"/>
              </a:rPr>
              <a:t>change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if problem size is </a:t>
            </a:r>
            <a:r>
              <a:rPr sz="1400" spc="-10" dirty="0">
                <a:latin typeface="Calibri" panose="020F0502020204030204" pitchFamily="34" charset="0"/>
                <a:cs typeface="Calibri" panose="020F0502020204030204" pitchFamily="34" charset="0"/>
              </a:rPr>
              <a:t>increased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(and with it </a:t>
            </a:r>
            <a:r>
              <a:rPr sz="1400" spc="-10" dirty="0">
                <a:latin typeface="Calibri" panose="020F0502020204030204" pitchFamily="34" charset="0"/>
                <a:cs typeface="Calibri" panose="020F0502020204030204" pitchFamily="34" charset="0"/>
              </a:rPr>
              <a:t>the number </a:t>
            </a:r>
            <a:r>
              <a:rPr sz="1400" spc="-5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1400" spc="2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" dirty="0">
                <a:latin typeface="Calibri" panose="020F0502020204030204" pitchFamily="34" charset="0"/>
                <a:cs typeface="Calibri" panose="020F0502020204030204" pitchFamily="34" charset="0"/>
              </a:rPr>
              <a:t>blocks/threads)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56285" lvl="1" indent="-287655">
              <a:lnSpc>
                <a:spcPct val="100000"/>
              </a:lnSpc>
              <a:spcBef>
                <a:spcPts val="435"/>
              </a:spcBef>
              <a:buFont typeface="Arial" panose="020B0604020202020204"/>
              <a:buChar char="–"/>
              <a:tabLst>
                <a:tab pos="756285" algn="l"/>
                <a:tab pos="756920" algn="l"/>
                <a:tab pos="6372860" algn="l"/>
              </a:tabLst>
            </a:pPr>
            <a:r>
              <a:rPr sz="2000" spc="-80" dirty="0">
                <a:latin typeface="Calibri" panose="020F0502020204030204" pitchFamily="34" charset="0"/>
                <a:cs typeface="Calibri" panose="020F0502020204030204" pitchFamily="34" charset="0"/>
              </a:rPr>
              <a:t>Too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few </a:t>
            </a:r>
            <a:r>
              <a:rPr sz="2000" spc="-10" dirty="0">
                <a:latin typeface="Calibri" panose="020F0502020204030204" pitchFamily="34" charset="0"/>
                <a:cs typeface="Calibri" panose="020F0502020204030204" pitchFamily="34" charset="0"/>
              </a:rPr>
              <a:t>concurrent </a:t>
            </a:r>
            <a:r>
              <a:rPr lang="en-US" altLang="zh-CN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warps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US" altLang="zh-CN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SIMD</a:t>
            </a:r>
            <a:r>
              <a:rPr lang="zh-CN" alt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sz="2000" spc="1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sz="2000" u="heavy" spc="-5" dirty="0">
                <a:uFill>
                  <a:solidFill>
                    <a:srgbClr val="D8450C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u="heavy" spc="-5" dirty="0">
                <a:uFill>
                  <a:solidFill>
                    <a:srgbClr val="D8450C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sz="2000" spc="-10" dirty="0" err="1">
                <a:solidFill>
                  <a:srgbClr val="D9460D"/>
                </a:solidFill>
                <a:latin typeface="Calibri" panose="020F0502020204030204"/>
                <a:cs typeface="Calibri" panose="020F0502020204030204"/>
              </a:rPr>
              <a:t>syncthreads</a:t>
            </a:r>
            <a:r>
              <a:rPr sz="2000" spc="-10" dirty="0">
                <a:solidFill>
                  <a:srgbClr val="D9460D"/>
                </a:solidFill>
                <a:latin typeface="Calibri" panose="020F0502020204030204"/>
                <a:cs typeface="Calibri" panose="020F0502020204030204"/>
              </a:rPr>
              <a:t>()</a:t>
            </a:r>
            <a:endParaRPr sz="2000" dirty="0">
              <a:latin typeface="Calibri" panose="020F0502020204030204"/>
              <a:cs typeface="Calibri" panose="020F0502020204030204"/>
            </a:endParaRPr>
          </a:p>
          <a:p>
            <a:pPr marL="1155065" lvl="2" indent="-229235">
              <a:lnSpc>
                <a:spcPct val="100000"/>
              </a:lnSpc>
              <a:spcBef>
                <a:spcPts val="550"/>
              </a:spcBef>
              <a:buFont typeface="Arial" panose="020B0604020202020204"/>
              <a:buChar char="•"/>
              <a:tabLst>
                <a:tab pos="1155065" algn="l"/>
                <a:tab pos="1155700" algn="l"/>
                <a:tab pos="1344295" algn="l"/>
              </a:tabLst>
            </a:pPr>
            <a:r>
              <a:rPr sz="1600" u="sng" dirty="0">
                <a:solidFill>
                  <a:srgbClr val="D9460D"/>
                </a:solidFill>
                <a:uFill>
                  <a:solidFill>
                    <a:srgbClr val="D8450C"/>
                  </a:solidFill>
                </a:u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sz="1600" spc="-5" dirty="0">
                <a:solidFill>
                  <a:srgbClr val="D9460D"/>
                </a:solidFill>
                <a:latin typeface="Calibri" panose="020F0502020204030204"/>
                <a:cs typeface="Calibri" panose="020F0502020204030204"/>
              </a:rPr>
              <a:t>syncthreads()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can prevent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overlap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and mem within 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the same</a:t>
            </a:r>
            <a:r>
              <a:rPr sz="1600" spc="-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threadblock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923" y="190422"/>
            <a:ext cx="8522412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10" dirty="0"/>
              <a:t>SIMPLIFIED </a:t>
            </a:r>
            <a:r>
              <a:rPr lang="en-US" sz="2800" b="1" spc="-20" dirty="0"/>
              <a:t>VIEW </a:t>
            </a:r>
            <a:r>
              <a:rPr lang="en-US" sz="2800" b="1" spc="-5" dirty="0"/>
              <a:t>OF LATENCY AND</a:t>
            </a:r>
            <a:r>
              <a:rPr lang="en-US" sz="2800" b="1" spc="50" dirty="0"/>
              <a:t> </a:t>
            </a:r>
            <a:r>
              <a:rPr lang="en-US" sz="2800" b="1" spc="-5" dirty="0"/>
              <a:t>SYNCS</a:t>
            </a:r>
            <a:endParaRPr lang="en-US" sz="2800" b="1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371600" y="3311740"/>
            <a:ext cx="2140585" cy="187325"/>
          </a:xfrm>
          <a:custGeom>
            <a:avLst/>
            <a:gdLst/>
            <a:ahLst/>
            <a:cxnLst/>
            <a:rect l="l" t="t" r="r" b="b"/>
            <a:pathLst>
              <a:path w="2140585" h="187325">
                <a:moveTo>
                  <a:pt x="0" y="186855"/>
                </a:moveTo>
                <a:lnTo>
                  <a:pt x="2140204" y="186855"/>
                </a:lnTo>
                <a:lnTo>
                  <a:pt x="2140204" y="0"/>
                </a:lnTo>
                <a:lnTo>
                  <a:pt x="0" y="0"/>
                </a:lnTo>
                <a:lnTo>
                  <a:pt x="0" y="186855"/>
                </a:lnTo>
                <a:close/>
              </a:path>
            </a:pathLst>
          </a:custGeom>
          <a:solidFill>
            <a:srgbClr val="58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0" y="3311740"/>
            <a:ext cx="2167255" cy="187325"/>
          </a:xfrm>
          <a:custGeom>
            <a:avLst/>
            <a:gdLst/>
            <a:ahLst/>
            <a:cxnLst/>
            <a:rect l="l" t="t" r="r" b="b"/>
            <a:pathLst>
              <a:path w="2167254" h="187325">
                <a:moveTo>
                  <a:pt x="0" y="186855"/>
                </a:moveTo>
                <a:lnTo>
                  <a:pt x="2166747" y="186855"/>
                </a:lnTo>
                <a:lnTo>
                  <a:pt x="2166747" y="0"/>
                </a:lnTo>
                <a:lnTo>
                  <a:pt x="0" y="0"/>
                </a:lnTo>
                <a:lnTo>
                  <a:pt x="0" y="186855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4172" y="2274735"/>
            <a:ext cx="1407160" cy="182245"/>
          </a:xfrm>
          <a:custGeom>
            <a:avLst/>
            <a:gdLst/>
            <a:ahLst/>
            <a:cxnLst/>
            <a:rect l="l" t="t" r="r" b="b"/>
            <a:pathLst>
              <a:path w="1407160" h="182244">
                <a:moveTo>
                  <a:pt x="1406652" y="0"/>
                </a:moveTo>
                <a:lnTo>
                  <a:pt x="0" y="0"/>
                </a:lnTo>
                <a:lnTo>
                  <a:pt x="0" y="182206"/>
                </a:lnTo>
                <a:lnTo>
                  <a:pt x="1406652" y="182206"/>
                </a:lnTo>
                <a:lnTo>
                  <a:pt x="140665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4172" y="2274735"/>
            <a:ext cx="1407160" cy="182245"/>
          </a:xfrm>
          <a:custGeom>
            <a:avLst/>
            <a:gdLst/>
            <a:ahLst/>
            <a:cxnLst/>
            <a:rect l="l" t="t" r="r" b="b"/>
            <a:pathLst>
              <a:path w="1407160" h="182244">
                <a:moveTo>
                  <a:pt x="0" y="182206"/>
                </a:moveTo>
                <a:lnTo>
                  <a:pt x="1406652" y="182206"/>
                </a:lnTo>
                <a:lnTo>
                  <a:pt x="1406652" y="0"/>
                </a:lnTo>
                <a:lnTo>
                  <a:pt x="0" y="0"/>
                </a:lnTo>
                <a:lnTo>
                  <a:pt x="0" y="182206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3944" y="3317659"/>
            <a:ext cx="1361440" cy="182245"/>
          </a:xfrm>
          <a:custGeom>
            <a:avLst/>
            <a:gdLst/>
            <a:ahLst/>
            <a:cxnLst/>
            <a:rect l="l" t="t" r="r" b="b"/>
            <a:pathLst>
              <a:path w="1361439" h="182245">
                <a:moveTo>
                  <a:pt x="0" y="182206"/>
                </a:moveTo>
                <a:lnTo>
                  <a:pt x="1360959" y="182206"/>
                </a:lnTo>
                <a:lnTo>
                  <a:pt x="1360959" y="0"/>
                </a:lnTo>
                <a:lnTo>
                  <a:pt x="0" y="0"/>
                </a:lnTo>
                <a:lnTo>
                  <a:pt x="0" y="18220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8253" y="3317659"/>
            <a:ext cx="1407160" cy="182245"/>
          </a:xfrm>
          <a:custGeom>
            <a:avLst/>
            <a:gdLst/>
            <a:ahLst/>
            <a:cxnLst/>
            <a:rect l="l" t="t" r="r" b="b"/>
            <a:pathLst>
              <a:path w="1407160" h="182245">
                <a:moveTo>
                  <a:pt x="0" y="182206"/>
                </a:moveTo>
                <a:lnTo>
                  <a:pt x="1406652" y="182206"/>
                </a:lnTo>
                <a:lnTo>
                  <a:pt x="1406652" y="0"/>
                </a:lnTo>
                <a:lnTo>
                  <a:pt x="0" y="0"/>
                </a:lnTo>
                <a:lnTo>
                  <a:pt x="0" y="182206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1983828"/>
            <a:ext cx="2167255" cy="187325"/>
          </a:xfrm>
          <a:custGeom>
            <a:avLst/>
            <a:gdLst/>
            <a:ahLst/>
            <a:cxnLst/>
            <a:rect l="l" t="t" r="r" b="b"/>
            <a:pathLst>
              <a:path w="2167254" h="187325">
                <a:moveTo>
                  <a:pt x="2166747" y="0"/>
                </a:moveTo>
                <a:lnTo>
                  <a:pt x="0" y="0"/>
                </a:lnTo>
                <a:lnTo>
                  <a:pt x="0" y="186855"/>
                </a:lnTo>
                <a:lnTo>
                  <a:pt x="2166747" y="186855"/>
                </a:lnTo>
                <a:lnTo>
                  <a:pt x="2166747" y="0"/>
                </a:lnTo>
                <a:close/>
              </a:path>
            </a:pathLst>
          </a:custGeom>
          <a:solidFill>
            <a:srgbClr val="58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1983828"/>
            <a:ext cx="2167255" cy="187325"/>
          </a:xfrm>
          <a:custGeom>
            <a:avLst/>
            <a:gdLst/>
            <a:ahLst/>
            <a:cxnLst/>
            <a:rect l="l" t="t" r="r" b="b"/>
            <a:pathLst>
              <a:path w="2167254" h="187325">
                <a:moveTo>
                  <a:pt x="0" y="186855"/>
                </a:moveTo>
                <a:lnTo>
                  <a:pt x="2166747" y="186855"/>
                </a:lnTo>
                <a:lnTo>
                  <a:pt x="2166747" y="0"/>
                </a:lnTo>
                <a:lnTo>
                  <a:pt x="0" y="0"/>
                </a:lnTo>
                <a:lnTo>
                  <a:pt x="0" y="186855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2874" y="3244088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009"/>
                </a:lnTo>
              </a:path>
            </a:pathLst>
          </a:custGeom>
          <a:ln w="821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1803" y="3244088"/>
            <a:ext cx="82550" cy="326390"/>
          </a:xfrm>
          <a:custGeom>
            <a:avLst/>
            <a:gdLst/>
            <a:ahLst/>
            <a:cxnLst/>
            <a:rect l="l" t="t" r="r" b="b"/>
            <a:pathLst>
              <a:path w="82550" h="326389">
                <a:moveTo>
                  <a:pt x="0" y="326009"/>
                </a:moveTo>
                <a:lnTo>
                  <a:pt x="82141" y="326009"/>
                </a:lnTo>
                <a:lnTo>
                  <a:pt x="82141" y="0"/>
                </a:lnTo>
                <a:lnTo>
                  <a:pt x="0" y="0"/>
                </a:lnTo>
                <a:lnTo>
                  <a:pt x="0" y="326009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91483" y="1891792"/>
            <a:ext cx="2167255" cy="64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Memory-only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time  </a:t>
            </a:r>
            <a:r>
              <a:rPr lang="en-US" sz="2000" spc="-5" dirty="0">
                <a:latin typeface="Arial" panose="020B0604020202020204"/>
                <a:cs typeface="Arial" panose="020B0604020202020204"/>
              </a:rPr>
              <a:t>Compute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-only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time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46520" y="3232150"/>
            <a:ext cx="5276347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Full-kernel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time,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one large </a:t>
            </a:r>
            <a:r>
              <a:rPr lang="en-US" altLang="zh-CN" spc="-5" dirty="0" err="1">
                <a:latin typeface="Arial" panose="020B0604020202020204"/>
                <a:cs typeface="Arial" panose="020B0604020202020204"/>
              </a:rPr>
              <a:t>threadclock</a:t>
            </a:r>
            <a:r>
              <a:rPr lang="zh-CN" altLang="en-US" spc="-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pc="-5" dirty="0">
                <a:latin typeface="Arial" panose="020B0604020202020204"/>
                <a:cs typeface="Arial" panose="020B0604020202020204"/>
              </a:rPr>
              <a:t>(with</a:t>
            </a:r>
            <a:r>
              <a:rPr lang="zh-CN" altLang="en-US" spc="-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pc="-5" dirty="0">
                <a:latin typeface="Arial" panose="020B0604020202020204"/>
                <a:cs typeface="Arial" panose="020B0604020202020204"/>
              </a:rPr>
              <a:t>many</a:t>
            </a:r>
            <a:r>
              <a:rPr lang="zh-CN" altLang="en-US" spc="-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pc="-5" dirty="0">
                <a:latin typeface="Arial" panose="020B0604020202020204"/>
                <a:cs typeface="Arial" panose="020B0604020202020204"/>
              </a:rPr>
              <a:t>warps)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 per</a:t>
            </a:r>
            <a:r>
              <a:rPr sz="1800" spc="3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SIMD</a:t>
            </a:r>
            <a:r>
              <a:rPr lang="zh-CN" altLang="en-US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processor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91538" y="5747029"/>
            <a:ext cx="3069590" cy="118110"/>
          </a:xfrm>
          <a:custGeom>
            <a:avLst/>
            <a:gdLst/>
            <a:ahLst/>
            <a:cxnLst/>
            <a:rect l="l" t="t" r="r" b="b"/>
            <a:pathLst>
              <a:path w="3069590" h="118110">
                <a:moveTo>
                  <a:pt x="2968116" y="0"/>
                </a:moveTo>
                <a:lnTo>
                  <a:pt x="2960370" y="2044"/>
                </a:lnTo>
                <a:lnTo>
                  <a:pt x="2953258" y="14160"/>
                </a:lnTo>
                <a:lnTo>
                  <a:pt x="2955416" y="21932"/>
                </a:lnTo>
                <a:lnTo>
                  <a:pt x="2996997" y="46267"/>
                </a:lnTo>
                <a:lnTo>
                  <a:pt x="3044063" y="46291"/>
                </a:lnTo>
                <a:lnTo>
                  <a:pt x="3044063" y="71691"/>
                </a:lnTo>
                <a:lnTo>
                  <a:pt x="2996969" y="71691"/>
                </a:lnTo>
                <a:lnTo>
                  <a:pt x="2955290" y="95961"/>
                </a:lnTo>
                <a:lnTo>
                  <a:pt x="2953258" y="103733"/>
                </a:lnTo>
                <a:lnTo>
                  <a:pt x="2960370" y="115862"/>
                </a:lnTo>
                <a:lnTo>
                  <a:pt x="2968116" y="117906"/>
                </a:lnTo>
                <a:lnTo>
                  <a:pt x="3047442" y="71691"/>
                </a:lnTo>
                <a:lnTo>
                  <a:pt x="3044063" y="71691"/>
                </a:lnTo>
                <a:lnTo>
                  <a:pt x="3047484" y="71667"/>
                </a:lnTo>
                <a:lnTo>
                  <a:pt x="3069209" y="59004"/>
                </a:lnTo>
                <a:lnTo>
                  <a:pt x="2968116" y="0"/>
                </a:lnTo>
                <a:close/>
              </a:path>
              <a:path w="3069590" h="118110">
                <a:moveTo>
                  <a:pt x="3018775" y="58982"/>
                </a:moveTo>
                <a:lnTo>
                  <a:pt x="2997011" y="71667"/>
                </a:lnTo>
                <a:lnTo>
                  <a:pt x="3044063" y="71691"/>
                </a:lnTo>
                <a:lnTo>
                  <a:pt x="3044063" y="69964"/>
                </a:lnTo>
                <a:lnTo>
                  <a:pt x="3037586" y="69964"/>
                </a:lnTo>
                <a:lnTo>
                  <a:pt x="3018775" y="58982"/>
                </a:lnTo>
                <a:close/>
              </a:path>
              <a:path w="3069590" h="118110">
                <a:moveTo>
                  <a:pt x="0" y="44716"/>
                </a:moveTo>
                <a:lnTo>
                  <a:pt x="0" y="70116"/>
                </a:lnTo>
                <a:lnTo>
                  <a:pt x="2997011" y="71667"/>
                </a:lnTo>
                <a:lnTo>
                  <a:pt x="3018775" y="58982"/>
                </a:lnTo>
                <a:lnTo>
                  <a:pt x="2996997" y="46267"/>
                </a:lnTo>
                <a:lnTo>
                  <a:pt x="0" y="44716"/>
                </a:lnTo>
                <a:close/>
              </a:path>
              <a:path w="3069590" h="118110">
                <a:moveTo>
                  <a:pt x="3037586" y="48018"/>
                </a:moveTo>
                <a:lnTo>
                  <a:pt x="3018775" y="58982"/>
                </a:lnTo>
                <a:lnTo>
                  <a:pt x="3037586" y="69964"/>
                </a:lnTo>
                <a:lnTo>
                  <a:pt x="3037586" y="48018"/>
                </a:lnTo>
                <a:close/>
              </a:path>
              <a:path w="3069590" h="118110">
                <a:moveTo>
                  <a:pt x="3044063" y="48018"/>
                </a:moveTo>
                <a:lnTo>
                  <a:pt x="3037586" y="48018"/>
                </a:lnTo>
                <a:lnTo>
                  <a:pt x="3037586" y="69964"/>
                </a:lnTo>
                <a:lnTo>
                  <a:pt x="3044063" y="69964"/>
                </a:lnTo>
                <a:lnTo>
                  <a:pt x="3044063" y="48018"/>
                </a:lnTo>
                <a:close/>
              </a:path>
              <a:path w="3069590" h="118110">
                <a:moveTo>
                  <a:pt x="2996997" y="46267"/>
                </a:moveTo>
                <a:lnTo>
                  <a:pt x="3018775" y="58982"/>
                </a:lnTo>
                <a:lnTo>
                  <a:pt x="3037586" y="48018"/>
                </a:lnTo>
                <a:lnTo>
                  <a:pt x="3044063" y="48018"/>
                </a:lnTo>
                <a:lnTo>
                  <a:pt x="3044063" y="46291"/>
                </a:lnTo>
                <a:lnTo>
                  <a:pt x="2996997" y="46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19323" y="5621578"/>
            <a:ext cx="621030" cy="369570"/>
          </a:xfrm>
          <a:custGeom>
            <a:avLst/>
            <a:gdLst/>
            <a:ahLst/>
            <a:cxnLst/>
            <a:rect l="l" t="t" r="r" b="b"/>
            <a:pathLst>
              <a:path w="621029" h="369570">
                <a:moveTo>
                  <a:pt x="620687" y="0"/>
                </a:moveTo>
                <a:lnTo>
                  <a:pt x="0" y="0"/>
                </a:lnTo>
                <a:lnTo>
                  <a:pt x="0" y="369328"/>
                </a:lnTo>
                <a:lnTo>
                  <a:pt x="620687" y="369328"/>
                </a:lnTo>
                <a:lnTo>
                  <a:pt x="620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23300" y="1363959"/>
            <a:ext cx="4099568" cy="101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73011" y="1333500"/>
            <a:ext cx="4239767" cy="998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40703" y="1368894"/>
            <a:ext cx="4006215" cy="87139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 marR="109855" algn="just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Kernel 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where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most math cannot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be 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executed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until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all data is loaded by  the</a:t>
            </a:r>
            <a:r>
              <a:rPr sz="18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800" b="1" spc="-5" dirty="0">
                <a:latin typeface="Arial" panose="020B0604020202020204"/>
                <a:cs typeface="Arial" panose="020B0604020202020204"/>
              </a:rPr>
              <a:t>warp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98445" y="5671529"/>
            <a:ext cx="713358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time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1371600" y="3311740"/>
            <a:ext cx="2140585" cy="187325"/>
          </a:xfrm>
          <a:custGeom>
            <a:avLst/>
            <a:gdLst/>
            <a:ahLst/>
            <a:cxnLst/>
            <a:rect l="l" t="t" r="r" b="b"/>
            <a:pathLst>
              <a:path w="2140585" h="187325">
                <a:moveTo>
                  <a:pt x="0" y="186855"/>
                </a:moveTo>
                <a:lnTo>
                  <a:pt x="2140204" y="186855"/>
                </a:lnTo>
                <a:lnTo>
                  <a:pt x="2140204" y="0"/>
                </a:lnTo>
                <a:lnTo>
                  <a:pt x="0" y="0"/>
                </a:lnTo>
                <a:lnTo>
                  <a:pt x="0" y="186855"/>
                </a:lnTo>
                <a:close/>
              </a:path>
            </a:pathLst>
          </a:custGeom>
          <a:solidFill>
            <a:srgbClr val="58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0" y="3311740"/>
            <a:ext cx="2167255" cy="187325"/>
          </a:xfrm>
          <a:custGeom>
            <a:avLst/>
            <a:gdLst/>
            <a:ahLst/>
            <a:cxnLst/>
            <a:rect l="l" t="t" r="r" b="b"/>
            <a:pathLst>
              <a:path w="2167254" h="187325">
                <a:moveTo>
                  <a:pt x="0" y="186855"/>
                </a:moveTo>
                <a:lnTo>
                  <a:pt x="2166747" y="186855"/>
                </a:lnTo>
                <a:lnTo>
                  <a:pt x="2166747" y="0"/>
                </a:lnTo>
                <a:lnTo>
                  <a:pt x="0" y="0"/>
                </a:lnTo>
                <a:lnTo>
                  <a:pt x="0" y="186855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4172" y="2274735"/>
            <a:ext cx="1407160" cy="182245"/>
          </a:xfrm>
          <a:custGeom>
            <a:avLst/>
            <a:gdLst/>
            <a:ahLst/>
            <a:cxnLst/>
            <a:rect l="l" t="t" r="r" b="b"/>
            <a:pathLst>
              <a:path w="1407160" h="182244">
                <a:moveTo>
                  <a:pt x="1406652" y="0"/>
                </a:moveTo>
                <a:lnTo>
                  <a:pt x="0" y="0"/>
                </a:lnTo>
                <a:lnTo>
                  <a:pt x="0" y="182206"/>
                </a:lnTo>
                <a:lnTo>
                  <a:pt x="1406652" y="182206"/>
                </a:lnTo>
                <a:lnTo>
                  <a:pt x="140665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4172" y="2274735"/>
            <a:ext cx="1407160" cy="182245"/>
          </a:xfrm>
          <a:custGeom>
            <a:avLst/>
            <a:gdLst/>
            <a:ahLst/>
            <a:cxnLst/>
            <a:rect l="l" t="t" r="r" b="b"/>
            <a:pathLst>
              <a:path w="1407160" h="182244">
                <a:moveTo>
                  <a:pt x="0" y="182206"/>
                </a:moveTo>
                <a:lnTo>
                  <a:pt x="1406652" y="182206"/>
                </a:lnTo>
                <a:lnTo>
                  <a:pt x="1406652" y="0"/>
                </a:lnTo>
                <a:lnTo>
                  <a:pt x="0" y="0"/>
                </a:lnTo>
                <a:lnTo>
                  <a:pt x="0" y="182206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3944" y="3317659"/>
            <a:ext cx="1361440" cy="182245"/>
          </a:xfrm>
          <a:custGeom>
            <a:avLst/>
            <a:gdLst/>
            <a:ahLst/>
            <a:cxnLst/>
            <a:rect l="l" t="t" r="r" b="b"/>
            <a:pathLst>
              <a:path w="1361439" h="182245">
                <a:moveTo>
                  <a:pt x="0" y="182206"/>
                </a:moveTo>
                <a:lnTo>
                  <a:pt x="1360959" y="182206"/>
                </a:lnTo>
                <a:lnTo>
                  <a:pt x="1360959" y="0"/>
                </a:lnTo>
                <a:lnTo>
                  <a:pt x="0" y="0"/>
                </a:lnTo>
                <a:lnTo>
                  <a:pt x="0" y="18220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8253" y="3317659"/>
            <a:ext cx="1407160" cy="182245"/>
          </a:xfrm>
          <a:custGeom>
            <a:avLst/>
            <a:gdLst/>
            <a:ahLst/>
            <a:cxnLst/>
            <a:rect l="l" t="t" r="r" b="b"/>
            <a:pathLst>
              <a:path w="1407160" h="182245">
                <a:moveTo>
                  <a:pt x="0" y="182206"/>
                </a:moveTo>
                <a:lnTo>
                  <a:pt x="1406652" y="182206"/>
                </a:lnTo>
                <a:lnTo>
                  <a:pt x="1406652" y="0"/>
                </a:lnTo>
                <a:lnTo>
                  <a:pt x="0" y="0"/>
                </a:lnTo>
                <a:lnTo>
                  <a:pt x="0" y="182206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1600" y="1983828"/>
            <a:ext cx="2167255" cy="187325"/>
          </a:xfrm>
          <a:custGeom>
            <a:avLst/>
            <a:gdLst/>
            <a:ahLst/>
            <a:cxnLst/>
            <a:rect l="l" t="t" r="r" b="b"/>
            <a:pathLst>
              <a:path w="2167254" h="187325">
                <a:moveTo>
                  <a:pt x="2166747" y="0"/>
                </a:moveTo>
                <a:lnTo>
                  <a:pt x="0" y="0"/>
                </a:lnTo>
                <a:lnTo>
                  <a:pt x="0" y="186855"/>
                </a:lnTo>
                <a:lnTo>
                  <a:pt x="2166747" y="186855"/>
                </a:lnTo>
                <a:lnTo>
                  <a:pt x="2166747" y="0"/>
                </a:lnTo>
                <a:close/>
              </a:path>
            </a:pathLst>
          </a:custGeom>
          <a:solidFill>
            <a:srgbClr val="58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1983828"/>
            <a:ext cx="2167255" cy="187325"/>
          </a:xfrm>
          <a:custGeom>
            <a:avLst/>
            <a:gdLst/>
            <a:ahLst/>
            <a:cxnLst/>
            <a:rect l="l" t="t" r="r" b="b"/>
            <a:pathLst>
              <a:path w="2167254" h="187325">
                <a:moveTo>
                  <a:pt x="0" y="186855"/>
                </a:moveTo>
                <a:lnTo>
                  <a:pt x="2166747" y="186855"/>
                </a:lnTo>
                <a:lnTo>
                  <a:pt x="2166747" y="0"/>
                </a:lnTo>
                <a:lnTo>
                  <a:pt x="0" y="0"/>
                </a:lnTo>
                <a:lnTo>
                  <a:pt x="0" y="186855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2874" y="3244088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009"/>
                </a:lnTo>
              </a:path>
            </a:pathLst>
          </a:custGeom>
          <a:ln w="821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11803" y="3244088"/>
            <a:ext cx="82550" cy="326390"/>
          </a:xfrm>
          <a:custGeom>
            <a:avLst/>
            <a:gdLst/>
            <a:ahLst/>
            <a:cxnLst/>
            <a:rect l="l" t="t" r="r" b="b"/>
            <a:pathLst>
              <a:path w="82550" h="326389">
                <a:moveTo>
                  <a:pt x="0" y="326009"/>
                </a:moveTo>
                <a:lnTo>
                  <a:pt x="82141" y="326009"/>
                </a:lnTo>
                <a:lnTo>
                  <a:pt x="82141" y="0"/>
                </a:lnTo>
                <a:lnTo>
                  <a:pt x="0" y="0"/>
                </a:lnTo>
                <a:lnTo>
                  <a:pt x="0" y="326009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48305" y="4919129"/>
            <a:ext cx="1083945" cy="187325"/>
          </a:xfrm>
          <a:custGeom>
            <a:avLst/>
            <a:gdLst/>
            <a:ahLst/>
            <a:cxnLst/>
            <a:rect l="l" t="t" r="r" b="b"/>
            <a:pathLst>
              <a:path w="1083945" h="187325">
                <a:moveTo>
                  <a:pt x="1083360" y="0"/>
                </a:moveTo>
                <a:lnTo>
                  <a:pt x="0" y="0"/>
                </a:lnTo>
                <a:lnTo>
                  <a:pt x="0" y="186855"/>
                </a:lnTo>
                <a:lnTo>
                  <a:pt x="1083360" y="186855"/>
                </a:lnTo>
                <a:lnTo>
                  <a:pt x="1083360" y="0"/>
                </a:lnTo>
                <a:close/>
              </a:path>
            </a:pathLst>
          </a:custGeom>
          <a:solidFill>
            <a:srgbClr val="58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48305" y="4919129"/>
            <a:ext cx="1083945" cy="187325"/>
          </a:xfrm>
          <a:custGeom>
            <a:avLst/>
            <a:gdLst/>
            <a:ahLst/>
            <a:cxnLst/>
            <a:rect l="l" t="t" r="r" b="b"/>
            <a:pathLst>
              <a:path w="1083945" h="187325">
                <a:moveTo>
                  <a:pt x="0" y="186855"/>
                </a:moveTo>
                <a:lnTo>
                  <a:pt x="1083360" y="186855"/>
                </a:lnTo>
                <a:lnTo>
                  <a:pt x="1083360" y="0"/>
                </a:lnTo>
                <a:lnTo>
                  <a:pt x="0" y="0"/>
                </a:lnTo>
                <a:lnTo>
                  <a:pt x="0" y="186855"/>
                </a:lnTo>
                <a:close/>
              </a:path>
            </a:pathLst>
          </a:custGeom>
          <a:ln w="9524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08959" y="4925085"/>
            <a:ext cx="703580" cy="182245"/>
          </a:xfrm>
          <a:custGeom>
            <a:avLst/>
            <a:gdLst/>
            <a:ahLst/>
            <a:cxnLst/>
            <a:rect l="l" t="t" r="r" b="b"/>
            <a:pathLst>
              <a:path w="703579" h="182245">
                <a:moveTo>
                  <a:pt x="703351" y="0"/>
                </a:moveTo>
                <a:lnTo>
                  <a:pt x="0" y="0"/>
                </a:lnTo>
                <a:lnTo>
                  <a:pt x="0" y="182206"/>
                </a:lnTo>
                <a:lnTo>
                  <a:pt x="703351" y="182206"/>
                </a:lnTo>
                <a:lnTo>
                  <a:pt x="70335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8959" y="4925085"/>
            <a:ext cx="703580" cy="182245"/>
          </a:xfrm>
          <a:custGeom>
            <a:avLst/>
            <a:gdLst/>
            <a:ahLst/>
            <a:cxnLst/>
            <a:rect l="l" t="t" r="r" b="b"/>
            <a:pathLst>
              <a:path w="703579" h="182245">
                <a:moveTo>
                  <a:pt x="0" y="182206"/>
                </a:moveTo>
                <a:lnTo>
                  <a:pt x="703351" y="182206"/>
                </a:lnTo>
                <a:lnTo>
                  <a:pt x="703351" y="0"/>
                </a:lnTo>
                <a:lnTo>
                  <a:pt x="0" y="0"/>
                </a:lnTo>
                <a:lnTo>
                  <a:pt x="0" y="182206"/>
                </a:lnTo>
                <a:close/>
              </a:path>
            </a:pathLst>
          </a:custGeom>
          <a:ln w="9524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70146" y="4843589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009"/>
                </a:lnTo>
              </a:path>
            </a:pathLst>
          </a:custGeom>
          <a:ln w="821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29076" y="4843589"/>
            <a:ext cx="82550" cy="326390"/>
          </a:xfrm>
          <a:custGeom>
            <a:avLst/>
            <a:gdLst/>
            <a:ahLst/>
            <a:cxnLst/>
            <a:rect l="l" t="t" r="r" b="b"/>
            <a:pathLst>
              <a:path w="82550" h="326389">
                <a:moveTo>
                  <a:pt x="0" y="326009"/>
                </a:moveTo>
                <a:lnTo>
                  <a:pt x="82141" y="326009"/>
                </a:lnTo>
                <a:lnTo>
                  <a:pt x="82141" y="0"/>
                </a:lnTo>
                <a:lnTo>
                  <a:pt x="0" y="0"/>
                </a:lnTo>
                <a:lnTo>
                  <a:pt x="0" y="326009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6299" y="4459313"/>
            <a:ext cx="1064895" cy="187325"/>
          </a:xfrm>
          <a:custGeom>
            <a:avLst/>
            <a:gdLst/>
            <a:ahLst/>
            <a:cxnLst/>
            <a:rect l="l" t="t" r="r" b="b"/>
            <a:pathLst>
              <a:path w="1064895" h="187325">
                <a:moveTo>
                  <a:pt x="0" y="186855"/>
                </a:moveTo>
                <a:lnTo>
                  <a:pt x="1064768" y="186855"/>
                </a:lnTo>
                <a:lnTo>
                  <a:pt x="1064768" y="0"/>
                </a:lnTo>
                <a:lnTo>
                  <a:pt x="0" y="0"/>
                </a:lnTo>
                <a:lnTo>
                  <a:pt x="0" y="186855"/>
                </a:lnTo>
                <a:close/>
              </a:path>
            </a:pathLst>
          </a:custGeom>
          <a:solidFill>
            <a:srgbClr val="588A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76299" y="4459313"/>
            <a:ext cx="1083945" cy="187325"/>
          </a:xfrm>
          <a:custGeom>
            <a:avLst/>
            <a:gdLst/>
            <a:ahLst/>
            <a:cxnLst/>
            <a:rect l="l" t="t" r="r" b="b"/>
            <a:pathLst>
              <a:path w="1083945" h="187325">
                <a:moveTo>
                  <a:pt x="0" y="186855"/>
                </a:moveTo>
                <a:lnTo>
                  <a:pt x="1083360" y="186855"/>
                </a:lnTo>
                <a:lnTo>
                  <a:pt x="1083360" y="0"/>
                </a:lnTo>
                <a:lnTo>
                  <a:pt x="0" y="0"/>
                </a:lnTo>
                <a:lnTo>
                  <a:pt x="0" y="186855"/>
                </a:lnTo>
                <a:close/>
              </a:path>
            </a:pathLst>
          </a:custGeom>
          <a:ln w="9524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23208" y="4465230"/>
            <a:ext cx="645795" cy="182245"/>
          </a:xfrm>
          <a:custGeom>
            <a:avLst/>
            <a:gdLst/>
            <a:ahLst/>
            <a:cxnLst/>
            <a:rect l="l" t="t" r="r" b="b"/>
            <a:pathLst>
              <a:path w="645794" h="182245">
                <a:moveTo>
                  <a:pt x="0" y="182206"/>
                </a:moveTo>
                <a:lnTo>
                  <a:pt x="645467" y="182206"/>
                </a:lnTo>
                <a:lnTo>
                  <a:pt x="645467" y="0"/>
                </a:lnTo>
                <a:lnTo>
                  <a:pt x="0" y="0"/>
                </a:lnTo>
                <a:lnTo>
                  <a:pt x="0" y="18220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65323" y="4465230"/>
            <a:ext cx="703580" cy="182245"/>
          </a:xfrm>
          <a:custGeom>
            <a:avLst/>
            <a:gdLst/>
            <a:ahLst/>
            <a:cxnLst/>
            <a:rect l="l" t="t" r="r" b="b"/>
            <a:pathLst>
              <a:path w="703580" h="182245">
                <a:moveTo>
                  <a:pt x="0" y="182206"/>
                </a:moveTo>
                <a:lnTo>
                  <a:pt x="703351" y="182206"/>
                </a:lnTo>
                <a:lnTo>
                  <a:pt x="703351" y="0"/>
                </a:lnTo>
                <a:lnTo>
                  <a:pt x="0" y="0"/>
                </a:lnTo>
                <a:lnTo>
                  <a:pt x="0" y="182206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82137" y="4383785"/>
            <a:ext cx="0" cy="326390"/>
          </a:xfrm>
          <a:custGeom>
            <a:avLst/>
            <a:gdLst/>
            <a:ahLst/>
            <a:cxnLst/>
            <a:rect l="l" t="t" r="r" b="b"/>
            <a:pathLst>
              <a:path h="326389">
                <a:moveTo>
                  <a:pt x="0" y="0"/>
                </a:moveTo>
                <a:lnTo>
                  <a:pt x="0" y="326008"/>
                </a:lnTo>
              </a:path>
            </a:pathLst>
          </a:custGeom>
          <a:ln w="821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41067" y="4383785"/>
            <a:ext cx="82550" cy="326390"/>
          </a:xfrm>
          <a:custGeom>
            <a:avLst/>
            <a:gdLst/>
            <a:ahLst/>
            <a:cxnLst/>
            <a:rect l="l" t="t" r="r" b="b"/>
            <a:pathLst>
              <a:path w="82550" h="326389">
                <a:moveTo>
                  <a:pt x="0" y="326008"/>
                </a:moveTo>
                <a:lnTo>
                  <a:pt x="82141" y="326008"/>
                </a:lnTo>
                <a:lnTo>
                  <a:pt x="82141" y="0"/>
                </a:lnTo>
                <a:lnTo>
                  <a:pt x="0" y="0"/>
                </a:lnTo>
                <a:lnTo>
                  <a:pt x="0" y="326008"/>
                </a:lnTo>
                <a:close/>
              </a:path>
            </a:pathLst>
          </a:custGeom>
          <a:ln w="9525">
            <a:solidFill>
              <a:srgbClr val="0047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91483" y="1891792"/>
            <a:ext cx="2167255" cy="64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Memory-only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time  </a:t>
            </a:r>
            <a:r>
              <a:rPr lang="en-US" sz="2000" spc="-5" dirty="0">
                <a:latin typeface="Arial" panose="020B0604020202020204"/>
                <a:cs typeface="Arial" panose="020B0604020202020204"/>
              </a:rPr>
              <a:t>Compute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-only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time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446520" y="4504435"/>
            <a:ext cx="491667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 marR="5080" indent="-1270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Full-kernel </a:t>
            </a:r>
            <a:r>
              <a:rPr sz="2000" dirty="0">
                <a:latin typeface="Arial" panose="020B0604020202020204"/>
                <a:cs typeface="Arial" panose="020B0604020202020204"/>
              </a:rPr>
              <a:t>time, </a:t>
            </a:r>
            <a:r>
              <a:rPr sz="2000" spc="-15">
                <a:latin typeface="Arial" panose="020B0604020202020204"/>
                <a:cs typeface="Arial" panose="020B0604020202020204"/>
              </a:rPr>
              <a:t>two </a:t>
            </a:r>
            <a:r>
              <a:rPr lang="en-US" sz="2000" spc="-5">
                <a:latin typeface="Arial" panose="020B0604020202020204"/>
                <a:cs typeface="Arial" panose="020B0604020202020204"/>
              </a:rPr>
              <a:t>warps</a:t>
            </a:r>
            <a:r>
              <a:rPr sz="2000" spc="-5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per </a:t>
            </a:r>
            <a:r>
              <a:rPr lang="en-US" altLang="zh-CN" sz="2000" dirty="0">
                <a:latin typeface="Arial" panose="020B0604020202020204"/>
                <a:cs typeface="Arial" panose="020B0604020202020204"/>
              </a:rPr>
              <a:t>SIMD</a:t>
            </a:r>
            <a:r>
              <a:rPr lang="zh-CN" altLang="en-US" sz="20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latin typeface="Arial" panose="020B0604020202020204"/>
                <a:cs typeface="Arial" panose="020B0604020202020204"/>
              </a:rPr>
              <a:t>processor</a:t>
            </a:r>
            <a:r>
              <a:rPr sz="2000" dirty="0">
                <a:latin typeface="Arial" panose="020B0604020202020204"/>
                <a:cs typeface="Arial" panose="020B0604020202020204"/>
              </a:rPr>
              <a:t> 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(each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half </a:t>
            </a:r>
            <a:r>
              <a:rPr sz="200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size </a:t>
            </a:r>
            <a:r>
              <a:rPr sz="2000" dirty="0">
                <a:latin typeface="Arial" panose="020B0604020202020204"/>
                <a:cs typeface="Arial" panose="020B0604020202020204"/>
              </a:rPr>
              <a:t>of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one large</a:t>
            </a:r>
            <a:r>
              <a:rPr sz="20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one)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46520" y="3232150"/>
            <a:ext cx="552627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Full-kernel </a:t>
            </a:r>
            <a:r>
              <a:rPr sz="2000" dirty="0">
                <a:latin typeface="Arial" panose="020B0604020202020204"/>
                <a:cs typeface="Arial" panose="020B0604020202020204"/>
              </a:rPr>
              <a:t>time,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one </a:t>
            </a:r>
            <a:r>
              <a:rPr lang="en-US" sz="2000" spc="-5" dirty="0">
                <a:latin typeface="Arial" panose="020B0604020202020204"/>
                <a:cs typeface="Arial" panose="020B0604020202020204"/>
              </a:rPr>
              <a:t>warp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per</a:t>
            </a:r>
            <a:r>
              <a:rPr sz="2000" spc="3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latin typeface="Arial" panose="020B0604020202020204"/>
                <a:cs typeface="Arial" panose="020B0604020202020204"/>
              </a:rPr>
              <a:t>SIMD</a:t>
            </a:r>
            <a:r>
              <a:rPr lang="zh-CN" altLang="en-US" sz="20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000" dirty="0">
                <a:latin typeface="Arial" panose="020B0604020202020204"/>
                <a:cs typeface="Arial" panose="020B0604020202020204"/>
              </a:rPr>
              <a:t>processor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91538" y="5747029"/>
            <a:ext cx="3069590" cy="118110"/>
          </a:xfrm>
          <a:custGeom>
            <a:avLst/>
            <a:gdLst/>
            <a:ahLst/>
            <a:cxnLst/>
            <a:rect l="l" t="t" r="r" b="b"/>
            <a:pathLst>
              <a:path w="3069590" h="118110">
                <a:moveTo>
                  <a:pt x="2968116" y="0"/>
                </a:moveTo>
                <a:lnTo>
                  <a:pt x="2960370" y="2044"/>
                </a:lnTo>
                <a:lnTo>
                  <a:pt x="2953258" y="14160"/>
                </a:lnTo>
                <a:lnTo>
                  <a:pt x="2955416" y="21932"/>
                </a:lnTo>
                <a:lnTo>
                  <a:pt x="2996997" y="46267"/>
                </a:lnTo>
                <a:lnTo>
                  <a:pt x="3044063" y="46291"/>
                </a:lnTo>
                <a:lnTo>
                  <a:pt x="3044063" y="71691"/>
                </a:lnTo>
                <a:lnTo>
                  <a:pt x="2996969" y="71691"/>
                </a:lnTo>
                <a:lnTo>
                  <a:pt x="2955290" y="95961"/>
                </a:lnTo>
                <a:lnTo>
                  <a:pt x="2953258" y="103733"/>
                </a:lnTo>
                <a:lnTo>
                  <a:pt x="2960370" y="115862"/>
                </a:lnTo>
                <a:lnTo>
                  <a:pt x="2968116" y="117906"/>
                </a:lnTo>
                <a:lnTo>
                  <a:pt x="3047442" y="71691"/>
                </a:lnTo>
                <a:lnTo>
                  <a:pt x="3044063" y="71691"/>
                </a:lnTo>
                <a:lnTo>
                  <a:pt x="3047484" y="71667"/>
                </a:lnTo>
                <a:lnTo>
                  <a:pt x="3069209" y="59004"/>
                </a:lnTo>
                <a:lnTo>
                  <a:pt x="2968116" y="0"/>
                </a:lnTo>
                <a:close/>
              </a:path>
              <a:path w="3069590" h="118110">
                <a:moveTo>
                  <a:pt x="3018775" y="58982"/>
                </a:moveTo>
                <a:lnTo>
                  <a:pt x="2997011" y="71667"/>
                </a:lnTo>
                <a:lnTo>
                  <a:pt x="3044063" y="71691"/>
                </a:lnTo>
                <a:lnTo>
                  <a:pt x="3044063" y="69964"/>
                </a:lnTo>
                <a:lnTo>
                  <a:pt x="3037586" y="69964"/>
                </a:lnTo>
                <a:lnTo>
                  <a:pt x="3018775" y="58982"/>
                </a:lnTo>
                <a:close/>
              </a:path>
              <a:path w="3069590" h="118110">
                <a:moveTo>
                  <a:pt x="0" y="44716"/>
                </a:moveTo>
                <a:lnTo>
                  <a:pt x="0" y="70116"/>
                </a:lnTo>
                <a:lnTo>
                  <a:pt x="2997011" y="71667"/>
                </a:lnTo>
                <a:lnTo>
                  <a:pt x="3018775" y="58982"/>
                </a:lnTo>
                <a:lnTo>
                  <a:pt x="2996997" y="46267"/>
                </a:lnTo>
                <a:lnTo>
                  <a:pt x="0" y="44716"/>
                </a:lnTo>
                <a:close/>
              </a:path>
              <a:path w="3069590" h="118110">
                <a:moveTo>
                  <a:pt x="3037586" y="48018"/>
                </a:moveTo>
                <a:lnTo>
                  <a:pt x="3018775" y="58982"/>
                </a:lnTo>
                <a:lnTo>
                  <a:pt x="3037586" y="69964"/>
                </a:lnTo>
                <a:lnTo>
                  <a:pt x="3037586" y="48018"/>
                </a:lnTo>
                <a:close/>
              </a:path>
              <a:path w="3069590" h="118110">
                <a:moveTo>
                  <a:pt x="3044063" y="48018"/>
                </a:moveTo>
                <a:lnTo>
                  <a:pt x="3037586" y="48018"/>
                </a:lnTo>
                <a:lnTo>
                  <a:pt x="3037586" y="69964"/>
                </a:lnTo>
                <a:lnTo>
                  <a:pt x="3044063" y="69964"/>
                </a:lnTo>
                <a:lnTo>
                  <a:pt x="3044063" y="48018"/>
                </a:lnTo>
                <a:close/>
              </a:path>
              <a:path w="3069590" h="118110">
                <a:moveTo>
                  <a:pt x="2996997" y="46267"/>
                </a:moveTo>
                <a:lnTo>
                  <a:pt x="3018775" y="58982"/>
                </a:lnTo>
                <a:lnTo>
                  <a:pt x="3037586" y="48018"/>
                </a:lnTo>
                <a:lnTo>
                  <a:pt x="3044063" y="48018"/>
                </a:lnTo>
                <a:lnTo>
                  <a:pt x="3044063" y="46291"/>
                </a:lnTo>
                <a:lnTo>
                  <a:pt x="2996997" y="46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19323" y="5621578"/>
            <a:ext cx="621030" cy="369570"/>
          </a:xfrm>
          <a:custGeom>
            <a:avLst/>
            <a:gdLst/>
            <a:ahLst/>
            <a:cxnLst/>
            <a:rect l="l" t="t" r="r" b="b"/>
            <a:pathLst>
              <a:path w="621029" h="369570">
                <a:moveTo>
                  <a:pt x="620687" y="0"/>
                </a:moveTo>
                <a:lnTo>
                  <a:pt x="0" y="0"/>
                </a:lnTo>
                <a:lnTo>
                  <a:pt x="0" y="369328"/>
                </a:lnTo>
                <a:lnTo>
                  <a:pt x="620687" y="369328"/>
                </a:lnTo>
                <a:lnTo>
                  <a:pt x="6206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23300" y="1363959"/>
            <a:ext cx="4099568" cy="101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73011" y="1333500"/>
            <a:ext cx="4239767" cy="998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40703" y="1368894"/>
            <a:ext cx="4006215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 marR="109855" algn="just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Kernel 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where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most math cannot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be 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executed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until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all data is loaded by  the</a:t>
            </a:r>
            <a:r>
              <a:rPr sz="18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800" b="1" spc="-5" dirty="0" err="1">
                <a:latin typeface="Arial" panose="020B0604020202020204"/>
                <a:cs typeface="Arial" panose="020B0604020202020204"/>
              </a:rPr>
              <a:t>threadblock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98445" y="5671529"/>
            <a:ext cx="621030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time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2"/>
          <p:cNvSpPr txBox="1">
            <a:spLocks noGrp="1"/>
          </p:cNvSpPr>
          <p:nvPr>
            <p:ph type="title"/>
          </p:nvPr>
        </p:nvSpPr>
        <p:spPr>
          <a:xfrm>
            <a:off x="1523923" y="190422"/>
            <a:ext cx="8522412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10" dirty="0"/>
              <a:t>SIMPLIFIED </a:t>
            </a:r>
            <a:r>
              <a:rPr lang="en-US" sz="2800" b="1" spc="-20" dirty="0"/>
              <a:t>VIEW </a:t>
            </a:r>
            <a:r>
              <a:rPr lang="en-US" sz="2800" b="1" spc="-5" dirty="0"/>
              <a:t>OF LATENCY AND</a:t>
            </a:r>
            <a:r>
              <a:rPr lang="en-US" sz="2800" b="1" spc="50" dirty="0"/>
              <a:t> </a:t>
            </a:r>
            <a:r>
              <a:rPr lang="en-US" sz="2800" b="1" spc="-5" dirty="0"/>
              <a:t>SYNCS</a:t>
            </a:r>
            <a:endParaRPr 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3124200" y="113983"/>
            <a:ext cx="5190490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dirty="0"/>
              <a:t>GPU </a:t>
            </a:r>
            <a:r>
              <a:rPr b="1" spc="-5" dirty="0"/>
              <a:t>LATENCY</a:t>
            </a:r>
            <a:r>
              <a:rPr b="1" spc="-65" dirty="0"/>
              <a:t> </a:t>
            </a:r>
            <a:r>
              <a:rPr b="1" spc="-5" dirty="0"/>
              <a:t>HIDING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2000" y="1485900"/>
            <a:ext cx="5346205" cy="41542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CUDA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idx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threadIdx.x+blockDim.x*blockIdx.x;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c[idx]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811145" indent="-285750">
              <a:lnSpc>
                <a:spcPct val="177000"/>
              </a:lnSpc>
              <a:spcBef>
                <a:spcPts val="123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machine</a:t>
            </a:r>
            <a:r>
              <a:rPr sz="2000" spc="-4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code:</a:t>
            </a:r>
            <a:endParaRPr lang="en-US" sz="20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811145" indent="-285750">
              <a:lnSpc>
                <a:spcPct val="177000"/>
              </a:lnSpc>
              <a:spcBef>
                <a:spcPts val="123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R0,</a:t>
            </a:r>
            <a:r>
              <a:rPr sz="2000" spc="-9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820035" indent="-285750">
              <a:lnSpc>
                <a:spcPct val="171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LD R1,</a:t>
            </a:r>
            <a:r>
              <a:rPr sz="2000" spc="-1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820035" indent="-285750">
              <a:lnSpc>
                <a:spcPct val="171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2000" spc="-1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3C7FEAC0-D639-4F57-97C4-A8CEF7FE9360}"/>
              </a:ext>
            </a:extLst>
          </p:cNvPr>
          <p:cNvSpPr/>
          <p:nvPr/>
        </p:nvSpPr>
        <p:spPr>
          <a:xfrm flipH="1">
            <a:off x="5696725" y="1797685"/>
            <a:ext cx="2228075" cy="907415"/>
          </a:xfrm>
          <a:prstGeom prst="parallelogram">
            <a:avLst>
              <a:gd name="adj" fmla="val 49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077CDE97-652E-4F40-9688-DC054549DF22}"/>
              </a:ext>
            </a:extLst>
          </p:cNvPr>
          <p:cNvSpPr/>
          <p:nvPr/>
        </p:nvSpPr>
        <p:spPr>
          <a:xfrm flipH="1">
            <a:off x="7467600" y="1797685"/>
            <a:ext cx="2228075" cy="907415"/>
          </a:xfrm>
          <a:prstGeom prst="parallelogram">
            <a:avLst>
              <a:gd name="adj" fmla="val 49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E859E776-A715-4AE9-9C44-91E26686DB92}"/>
              </a:ext>
            </a:extLst>
          </p:cNvPr>
          <p:cNvSpPr/>
          <p:nvPr/>
        </p:nvSpPr>
        <p:spPr>
          <a:xfrm flipH="1">
            <a:off x="5791200" y="3467101"/>
            <a:ext cx="2228075" cy="907415"/>
          </a:xfrm>
          <a:prstGeom prst="parallelogram">
            <a:avLst>
              <a:gd name="adj" fmla="val 491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41CDCCE6-12AE-43CC-8A74-C79DF499FC5D}"/>
              </a:ext>
            </a:extLst>
          </p:cNvPr>
          <p:cNvSpPr/>
          <p:nvPr/>
        </p:nvSpPr>
        <p:spPr>
          <a:xfrm flipH="1">
            <a:off x="7562075" y="3467101"/>
            <a:ext cx="2228075" cy="907415"/>
          </a:xfrm>
          <a:prstGeom prst="parallelogram">
            <a:avLst>
              <a:gd name="adj" fmla="val 491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D787D37F-55B1-406B-8D5C-8008A6473822}"/>
              </a:ext>
            </a:extLst>
          </p:cNvPr>
          <p:cNvSpPr/>
          <p:nvPr/>
        </p:nvSpPr>
        <p:spPr>
          <a:xfrm flipH="1">
            <a:off x="5791200" y="3474883"/>
            <a:ext cx="2057400" cy="576416"/>
          </a:xfrm>
          <a:prstGeom prst="parallelogram">
            <a:avLst>
              <a:gd name="adj" fmla="val 49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68E03AEC-892F-42C3-A124-8F9C0BFB8200}"/>
              </a:ext>
            </a:extLst>
          </p:cNvPr>
          <p:cNvSpPr/>
          <p:nvPr/>
        </p:nvSpPr>
        <p:spPr>
          <a:xfrm flipH="1">
            <a:off x="7551173" y="3474883"/>
            <a:ext cx="2057400" cy="576416"/>
          </a:xfrm>
          <a:prstGeom prst="parallelogram">
            <a:avLst>
              <a:gd name="adj" fmla="val 49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形 3" descr="无填充的笑脸">
            <a:extLst>
              <a:ext uri="{FF2B5EF4-FFF2-40B4-BE49-F238E27FC236}">
                <a16:creationId xmlns:a16="http://schemas.microsoft.com/office/drawing/2014/main" id="{88F84BE8-0409-401C-B23E-259C0CCF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1262" y="2019300"/>
            <a:ext cx="558802" cy="558802"/>
          </a:xfrm>
          <a:prstGeom prst="rect">
            <a:avLst/>
          </a:prstGeom>
        </p:spPr>
      </p:pic>
      <p:pic>
        <p:nvPicPr>
          <p:cNvPr id="15" name="图形 14" descr="无填充的悲伤表情">
            <a:extLst>
              <a:ext uri="{FF2B5EF4-FFF2-40B4-BE49-F238E27FC236}">
                <a16:creationId xmlns:a16="http://schemas.microsoft.com/office/drawing/2014/main" id="{4B4FB894-7E75-4373-B377-8F05F28B4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9920" y="3498192"/>
            <a:ext cx="553107" cy="5531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0" y="190739"/>
            <a:ext cx="946404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200" b="1" dirty="0"/>
              <a:t>GPU </a:t>
            </a:r>
            <a:r>
              <a:rPr sz="3200" b="1" spc="-5" dirty="0"/>
              <a:t>LATENCY HIDING </a:t>
            </a:r>
            <a:r>
              <a:rPr sz="3200" b="1" dirty="0"/>
              <a:t>– INSIDE </a:t>
            </a:r>
            <a:r>
              <a:rPr sz="3200" b="1" spc="-5" dirty="0"/>
              <a:t>THE</a:t>
            </a:r>
            <a:r>
              <a:rPr sz="3200" b="1" spc="-50" dirty="0"/>
              <a:t> </a:t>
            </a:r>
            <a:r>
              <a:rPr sz="3200" b="1" dirty="0"/>
              <a:t>SM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warps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0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7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8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clock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cycles: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C0 C1 C2 C3 C4 C5 C6 C7 C8 C9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C10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C11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C12 C13 C14 C15 C16 C17 C18</a:t>
            </a:r>
            <a:r>
              <a:rPr sz="18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</a:p>
        </p:txBody>
      </p:sp>
      <p:sp>
        <p:nvSpPr>
          <p:cNvPr id="13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14" name="文本框 13"/>
          <p:cNvSpPr txBox="1"/>
          <p:nvPr/>
        </p:nvSpPr>
        <p:spPr>
          <a:xfrm>
            <a:off x="581142" y="1440723"/>
            <a:ext cx="649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More warps sequentially access data elements without overlapping.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80783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3929" y="299106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6811" y="2953004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2700" spc="-7" baseline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700" baseline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warps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0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7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8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C0 C1 C2 C3 C4 C5 C6 C7 C8 C9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C10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C11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C12 C13 C14 C15 C16 C17 C18</a:t>
            </a:r>
            <a:r>
              <a:rPr sz="18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0" name="object 7"/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9"/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bject 11"/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clock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cycles: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0" y="190739"/>
            <a:ext cx="946404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200" b="1" dirty="0"/>
              <a:t>GPU </a:t>
            </a:r>
            <a:r>
              <a:rPr sz="3200" b="1" spc="-5" dirty="0"/>
              <a:t>LATENCY HIDING </a:t>
            </a:r>
            <a:r>
              <a:rPr sz="3200" b="1" dirty="0"/>
              <a:t>– INSIDE </a:t>
            </a:r>
            <a:r>
              <a:rPr sz="3200" b="1" spc="-5" dirty="0"/>
              <a:t>THE</a:t>
            </a:r>
            <a:r>
              <a:rPr sz="3200" b="1" spc="-50" dirty="0"/>
              <a:t> </a:t>
            </a:r>
            <a:r>
              <a:rPr sz="3200" b="1" dirty="0"/>
              <a:t>SM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6811" y="2953004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2700" spc="-7" baseline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700" baseline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warps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0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7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8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C0 C1 C2 C3 C4 C5 C6 C7 C8 C9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C10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C11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C12 C13 C14 C15 C16 C17 C18</a:t>
            </a:r>
            <a:r>
              <a:rPr sz="18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</a:p>
        </p:txBody>
      </p:sp>
      <p:sp>
        <p:nvSpPr>
          <p:cNvPr id="18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19" name="object 7"/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bject 9"/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11"/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clock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cycles: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4"/>
          <p:cNvSpPr txBox="1">
            <a:spLocks noGrp="1"/>
          </p:cNvSpPr>
          <p:nvPr>
            <p:ph type="title"/>
          </p:nvPr>
        </p:nvSpPr>
        <p:spPr>
          <a:xfrm>
            <a:off x="1143000" y="190739"/>
            <a:ext cx="946404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200" b="1" dirty="0"/>
              <a:t>GPU </a:t>
            </a:r>
            <a:r>
              <a:rPr sz="3200" b="1" spc="-5" dirty="0"/>
              <a:t>LATENCY HIDING </a:t>
            </a:r>
            <a:r>
              <a:rPr sz="3200" b="1" dirty="0"/>
              <a:t>– INSIDE </a:t>
            </a:r>
            <a:r>
              <a:rPr sz="3200" b="1" spc="-5" dirty="0"/>
              <a:t>THE</a:t>
            </a:r>
            <a:r>
              <a:rPr sz="3200" b="1" spc="-50" dirty="0"/>
              <a:t> </a:t>
            </a:r>
            <a:r>
              <a:rPr sz="3200" b="1" dirty="0"/>
              <a:t>SM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6811" y="2953004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2700" spc="-7" baseline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700" baseline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89411" y="329498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9411" y="329498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75308" y="3254755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warps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0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7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8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C0 C1 C2 C3 C4 C5 C6 C7 C8 C9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C10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C11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C12 C13 C14 C15 C16 C17 C18</a:t>
            </a:r>
            <a:r>
              <a:rPr sz="18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2" name="object 7"/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bject 9"/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bject 11"/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clock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cycles: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4"/>
          <p:cNvSpPr txBox="1">
            <a:spLocks noGrp="1"/>
          </p:cNvSpPr>
          <p:nvPr>
            <p:ph type="title"/>
          </p:nvPr>
        </p:nvSpPr>
        <p:spPr>
          <a:xfrm>
            <a:off x="1143000" y="190739"/>
            <a:ext cx="946404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200" b="1" dirty="0"/>
              <a:t>GPU </a:t>
            </a:r>
            <a:r>
              <a:rPr sz="3200" b="1" spc="-5" dirty="0"/>
              <a:t>LATENCY HIDING </a:t>
            </a:r>
            <a:r>
              <a:rPr sz="3200" b="1" dirty="0"/>
              <a:t>– INSIDE </a:t>
            </a:r>
            <a:r>
              <a:rPr sz="3200" b="1" spc="-5" dirty="0"/>
              <a:t>THE</a:t>
            </a:r>
            <a:r>
              <a:rPr sz="3200" b="1" spc="-50" dirty="0"/>
              <a:t> </a:t>
            </a:r>
            <a:r>
              <a:rPr sz="3200" b="1" dirty="0"/>
              <a:t>SM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6811" y="2953004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2700" spc="-7" baseline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700" baseline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3887" y="329118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3887" y="329118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69784" y="325170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31004" y="3287810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31004" y="3287810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16902" y="3248660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warps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0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7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8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C0 C1 C2 C3 C4 C5 C6 C7 C8 C9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C10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C11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C12 C13 C14 C15 C16 C17 C18</a:t>
            </a:r>
            <a:r>
              <a:rPr sz="18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5" name="object 7"/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bject 9"/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bject 11"/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clock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cycles: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4"/>
          <p:cNvSpPr txBox="1">
            <a:spLocks noGrp="1"/>
          </p:cNvSpPr>
          <p:nvPr>
            <p:ph type="title"/>
          </p:nvPr>
        </p:nvSpPr>
        <p:spPr>
          <a:xfrm>
            <a:off x="1143000" y="190739"/>
            <a:ext cx="946404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200" b="1" dirty="0"/>
              <a:t>GPU </a:t>
            </a:r>
            <a:r>
              <a:rPr sz="3200" b="1" spc="-5" dirty="0"/>
              <a:t>LATENCY HIDING </a:t>
            </a:r>
            <a:r>
              <a:rPr sz="3200" b="1" dirty="0"/>
              <a:t>– INSIDE </a:t>
            </a:r>
            <a:r>
              <a:rPr sz="3200" b="1" spc="-5" dirty="0"/>
              <a:t>THE</a:t>
            </a:r>
            <a:r>
              <a:rPr sz="3200" b="1" spc="-50" dirty="0"/>
              <a:t> </a:t>
            </a:r>
            <a:r>
              <a:rPr sz="3200" b="1" dirty="0"/>
              <a:t>SM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6811" y="2953004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2700" spc="-7" baseline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700" baseline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8147" y="329118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8147" y="329118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34045" y="325170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95265" y="3287810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5265" y="3287810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81161" y="3248660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15252" y="348030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62369" y="3477259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warps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0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7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8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C0 C1 C2 C3 C4 C5 C6 C7 C8 C9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C10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C11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C12 C13 C14 C15 C16 C17 C18</a:t>
            </a:r>
            <a:r>
              <a:rPr sz="18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1" name="object 7"/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bject 9"/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bject 11"/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clock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cycles: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4"/>
          <p:cNvSpPr txBox="1">
            <a:spLocks noGrp="1"/>
          </p:cNvSpPr>
          <p:nvPr>
            <p:ph type="title"/>
          </p:nvPr>
        </p:nvSpPr>
        <p:spPr>
          <a:xfrm>
            <a:off x="1143000" y="190739"/>
            <a:ext cx="946404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200" b="1" dirty="0"/>
              <a:t>GPU </a:t>
            </a:r>
            <a:r>
              <a:rPr sz="3200" b="1" spc="-5" dirty="0"/>
              <a:t>LATENCY HIDING </a:t>
            </a:r>
            <a:r>
              <a:rPr sz="3200" b="1" dirty="0"/>
              <a:t>– INSIDE </a:t>
            </a:r>
            <a:r>
              <a:rPr sz="3200" b="1" spc="-5" dirty="0"/>
              <a:t>THE</a:t>
            </a:r>
            <a:r>
              <a:rPr sz="3200" b="1" spc="-50" dirty="0"/>
              <a:t> </a:t>
            </a:r>
            <a:r>
              <a:rPr sz="3200" b="1" dirty="0"/>
              <a:t>SM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/>
          <p:cNvSpPr txBox="1">
            <a:spLocks noGrp="1"/>
          </p:cNvSpPr>
          <p:nvPr>
            <p:ph type="title"/>
          </p:nvPr>
        </p:nvSpPr>
        <p:spPr>
          <a:xfrm>
            <a:off x="4114800" y="113983"/>
            <a:ext cx="26523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OUTLINE</a:t>
            </a:r>
          </a:p>
        </p:txBody>
      </p:sp>
      <p:sp>
        <p:nvSpPr>
          <p:cNvPr id="10" name="object 9"/>
          <p:cNvSpPr txBox="1"/>
          <p:nvPr/>
        </p:nvSpPr>
        <p:spPr>
          <a:xfrm>
            <a:off x="533400" y="2791967"/>
            <a:ext cx="5631528" cy="92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sz="24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configuration (use </a:t>
            </a:r>
            <a:r>
              <a:rPr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lots of</a:t>
            </a:r>
            <a:r>
              <a:rPr sz="2000" spc="4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533400" y="3938015"/>
            <a:ext cx="6858000" cy="13347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(next</a:t>
            </a:r>
            <a:r>
              <a:rPr sz="24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session):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3600"/>
              </a:lnSpc>
              <a:spcBef>
                <a:spcPts val="26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memory throughput (use memory efficiently)  </a:t>
            </a:r>
            <a:endParaRPr lang="en-US" sz="2000" spc="-5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3600"/>
              </a:lnSpc>
              <a:spcBef>
                <a:spcPts val="26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access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14"/>
          <p:cNvSpPr/>
          <p:nvPr/>
        </p:nvSpPr>
        <p:spPr>
          <a:xfrm>
            <a:off x="6550152" y="1469136"/>
            <a:ext cx="3721607" cy="2148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5"/>
          <p:cNvSpPr/>
          <p:nvPr/>
        </p:nvSpPr>
        <p:spPr>
          <a:xfrm>
            <a:off x="6644640" y="1667255"/>
            <a:ext cx="3654552" cy="1883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6"/>
          <p:cNvSpPr/>
          <p:nvPr/>
        </p:nvSpPr>
        <p:spPr>
          <a:xfrm>
            <a:off x="6611525" y="1510925"/>
            <a:ext cx="3600450" cy="2025650"/>
          </a:xfrm>
          <a:custGeom>
            <a:avLst/>
            <a:gdLst/>
            <a:ahLst/>
            <a:cxnLst/>
            <a:rect l="l" t="t" r="r" b="b"/>
            <a:pathLst>
              <a:path w="3600450" h="2025650">
                <a:moveTo>
                  <a:pt x="3262854" y="0"/>
                </a:moveTo>
                <a:lnTo>
                  <a:pt x="337545" y="0"/>
                </a:lnTo>
                <a:lnTo>
                  <a:pt x="291742" y="3081"/>
                </a:lnTo>
                <a:lnTo>
                  <a:pt x="247812" y="12057"/>
                </a:lnTo>
                <a:lnTo>
                  <a:pt x="206157" y="26525"/>
                </a:lnTo>
                <a:lnTo>
                  <a:pt x="167180" y="46084"/>
                </a:lnTo>
                <a:lnTo>
                  <a:pt x="131281" y="70331"/>
                </a:lnTo>
                <a:lnTo>
                  <a:pt x="98865" y="98864"/>
                </a:lnTo>
                <a:lnTo>
                  <a:pt x="70332" y="131281"/>
                </a:lnTo>
                <a:lnTo>
                  <a:pt x="46085" y="167179"/>
                </a:lnTo>
                <a:lnTo>
                  <a:pt x="26526" y="206156"/>
                </a:lnTo>
                <a:lnTo>
                  <a:pt x="12057" y="247811"/>
                </a:lnTo>
                <a:lnTo>
                  <a:pt x="3081" y="291741"/>
                </a:lnTo>
                <a:lnTo>
                  <a:pt x="0" y="337544"/>
                </a:lnTo>
                <a:lnTo>
                  <a:pt x="0" y="1687678"/>
                </a:lnTo>
                <a:lnTo>
                  <a:pt x="3081" y="1733481"/>
                </a:lnTo>
                <a:lnTo>
                  <a:pt x="12057" y="1777412"/>
                </a:lnTo>
                <a:lnTo>
                  <a:pt x="26526" y="1819067"/>
                </a:lnTo>
                <a:lnTo>
                  <a:pt x="46085" y="1858044"/>
                </a:lnTo>
                <a:lnTo>
                  <a:pt x="70332" y="1893943"/>
                </a:lnTo>
                <a:lnTo>
                  <a:pt x="98865" y="1926359"/>
                </a:lnTo>
                <a:lnTo>
                  <a:pt x="131281" y="1954892"/>
                </a:lnTo>
                <a:lnTo>
                  <a:pt x="167180" y="1979139"/>
                </a:lnTo>
                <a:lnTo>
                  <a:pt x="206157" y="1998698"/>
                </a:lnTo>
                <a:lnTo>
                  <a:pt x="247812" y="2013167"/>
                </a:lnTo>
                <a:lnTo>
                  <a:pt x="291742" y="2022143"/>
                </a:lnTo>
                <a:lnTo>
                  <a:pt x="337545" y="2025224"/>
                </a:lnTo>
                <a:lnTo>
                  <a:pt x="3262854" y="2025224"/>
                </a:lnTo>
                <a:lnTo>
                  <a:pt x="3308657" y="2022143"/>
                </a:lnTo>
                <a:lnTo>
                  <a:pt x="3352587" y="2013167"/>
                </a:lnTo>
                <a:lnTo>
                  <a:pt x="3394242" y="1998698"/>
                </a:lnTo>
                <a:lnTo>
                  <a:pt x="3433220" y="1979139"/>
                </a:lnTo>
                <a:lnTo>
                  <a:pt x="3469118" y="1954892"/>
                </a:lnTo>
                <a:lnTo>
                  <a:pt x="3501535" y="1926359"/>
                </a:lnTo>
                <a:lnTo>
                  <a:pt x="3530068" y="1893943"/>
                </a:lnTo>
                <a:lnTo>
                  <a:pt x="3554315" y="1858044"/>
                </a:lnTo>
                <a:lnTo>
                  <a:pt x="3573874" y="1819067"/>
                </a:lnTo>
                <a:lnTo>
                  <a:pt x="3588342" y="1777412"/>
                </a:lnTo>
                <a:lnTo>
                  <a:pt x="3597319" y="1733481"/>
                </a:lnTo>
                <a:lnTo>
                  <a:pt x="3600400" y="1687678"/>
                </a:lnTo>
                <a:lnTo>
                  <a:pt x="3600400" y="337544"/>
                </a:lnTo>
                <a:lnTo>
                  <a:pt x="3597319" y="291741"/>
                </a:lnTo>
                <a:lnTo>
                  <a:pt x="3588342" y="247811"/>
                </a:lnTo>
                <a:lnTo>
                  <a:pt x="3573874" y="206156"/>
                </a:lnTo>
                <a:lnTo>
                  <a:pt x="3554315" y="167179"/>
                </a:lnTo>
                <a:lnTo>
                  <a:pt x="3530068" y="131281"/>
                </a:lnTo>
                <a:lnTo>
                  <a:pt x="3501535" y="98864"/>
                </a:lnTo>
                <a:lnTo>
                  <a:pt x="3469118" y="70331"/>
                </a:lnTo>
                <a:lnTo>
                  <a:pt x="3433220" y="46084"/>
                </a:lnTo>
                <a:lnTo>
                  <a:pt x="3394242" y="26525"/>
                </a:lnTo>
                <a:lnTo>
                  <a:pt x="3352587" y="12057"/>
                </a:lnTo>
                <a:lnTo>
                  <a:pt x="3308657" y="3081"/>
                </a:lnTo>
                <a:lnTo>
                  <a:pt x="3262854" y="0"/>
                </a:lnTo>
                <a:close/>
              </a:path>
            </a:pathLst>
          </a:custGeom>
          <a:solidFill>
            <a:srgbClr val="8C8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7"/>
          <p:cNvSpPr/>
          <p:nvPr/>
        </p:nvSpPr>
        <p:spPr>
          <a:xfrm>
            <a:off x="6738525" y="1637925"/>
            <a:ext cx="3600450" cy="2025650"/>
          </a:xfrm>
          <a:custGeom>
            <a:avLst/>
            <a:gdLst/>
            <a:ahLst/>
            <a:cxnLst/>
            <a:rect l="l" t="t" r="r" b="b"/>
            <a:pathLst>
              <a:path w="3600450" h="2025650">
                <a:moveTo>
                  <a:pt x="0" y="337545"/>
                </a:moveTo>
                <a:lnTo>
                  <a:pt x="3081" y="291742"/>
                </a:lnTo>
                <a:lnTo>
                  <a:pt x="12057" y="247812"/>
                </a:lnTo>
                <a:lnTo>
                  <a:pt x="26525" y="206157"/>
                </a:lnTo>
                <a:lnTo>
                  <a:pt x="46084" y="167179"/>
                </a:lnTo>
                <a:lnTo>
                  <a:pt x="70331" y="131281"/>
                </a:lnTo>
                <a:lnTo>
                  <a:pt x="98864" y="98864"/>
                </a:lnTo>
                <a:lnTo>
                  <a:pt x="131281" y="70331"/>
                </a:lnTo>
                <a:lnTo>
                  <a:pt x="167179" y="46084"/>
                </a:lnTo>
                <a:lnTo>
                  <a:pt x="206157" y="26525"/>
                </a:lnTo>
                <a:lnTo>
                  <a:pt x="247812" y="12057"/>
                </a:lnTo>
                <a:lnTo>
                  <a:pt x="291742" y="3081"/>
                </a:lnTo>
                <a:lnTo>
                  <a:pt x="337545" y="0"/>
                </a:lnTo>
                <a:lnTo>
                  <a:pt x="3262855" y="0"/>
                </a:lnTo>
                <a:lnTo>
                  <a:pt x="3308657" y="3081"/>
                </a:lnTo>
                <a:lnTo>
                  <a:pt x="3352587" y="12057"/>
                </a:lnTo>
                <a:lnTo>
                  <a:pt x="3394242" y="26525"/>
                </a:lnTo>
                <a:lnTo>
                  <a:pt x="3433220" y="46084"/>
                </a:lnTo>
                <a:lnTo>
                  <a:pt x="3469118" y="70331"/>
                </a:lnTo>
                <a:lnTo>
                  <a:pt x="3501535" y="98864"/>
                </a:lnTo>
                <a:lnTo>
                  <a:pt x="3530068" y="131281"/>
                </a:lnTo>
                <a:lnTo>
                  <a:pt x="3554315" y="167179"/>
                </a:lnTo>
                <a:lnTo>
                  <a:pt x="3573874" y="206157"/>
                </a:lnTo>
                <a:lnTo>
                  <a:pt x="3588342" y="247812"/>
                </a:lnTo>
                <a:lnTo>
                  <a:pt x="3597318" y="291742"/>
                </a:lnTo>
                <a:lnTo>
                  <a:pt x="3600400" y="337545"/>
                </a:lnTo>
                <a:lnTo>
                  <a:pt x="3600400" y="1687680"/>
                </a:lnTo>
                <a:lnTo>
                  <a:pt x="3597318" y="1733482"/>
                </a:lnTo>
                <a:lnTo>
                  <a:pt x="3588342" y="1777412"/>
                </a:lnTo>
                <a:lnTo>
                  <a:pt x="3573874" y="1819067"/>
                </a:lnTo>
                <a:lnTo>
                  <a:pt x="3554315" y="1858045"/>
                </a:lnTo>
                <a:lnTo>
                  <a:pt x="3530068" y="1893943"/>
                </a:lnTo>
                <a:lnTo>
                  <a:pt x="3501535" y="1926360"/>
                </a:lnTo>
                <a:lnTo>
                  <a:pt x="3469118" y="1954893"/>
                </a:lnTo>
                <a:lnTo>
                  <a:pt x="3433220" y="1979140"/>
                </a:lnTo>
                <a:lnTo>
                  <a:pt x="3394242" y="1998699"/>
                </a:lnTo>
                <a:lnTo>
                  <a:pt x="3352587" y="2013167"/>
                </a:lnTo>
                <a:lnTo>
                  <a:pt x="3308657" y="2022143"/>
                </a:lnTo>
                <a:lnTo>
                  <a:pt x="3262855" y="2025225"/>
                </a:lnTo>
                <a:lnTo>
                  <a:pt x="337545" y="2025225"/>
                </a:lnTo>
                <a:lnTo>
                  <a:pt x="291742" y="2022143"/>
                </a:lnTo>
                <a:lnTo>
                  <a:pt x="247812" y="2013167"/>
                </a:lnTo>
                <a:lnTo>
                  <a:pt x="206157" y="1998699"/>
                </a:lnTo>
                <a:lnTo>
                  <a:pt x="167179" y="1979140"/>
                </a:lnTo>
                <a:lnTo>
                  <a:pt x="131281" y="1954893"/>
                </a:lnTo>
                <a:lnTo>
                  <a:pt x="98864" y="1926360"/>
                </a:lnTo>
                <a:lnTo>
                  <a:pt x="70331" y="1893943"/>
                </a:lnTo>
                <a:lnTo>
                  <a:pt x="46084" y="1858045"/>
                </a:lnTo>
                <a:lnTo>
                  <a:pt x="26525" y="1819067"/>
                </a:lnTo>
                <a:lnTo>
                  <a:pt x="12057" y="1777412"/>
                </a:lnTo>
                <a:lnTo>
                  <a:pt x="3081" y="1733482"/>
                </a:lnTo>
                <a:lnTo>
                  <a:pt x="0" y="1687680"/>
                </a:lnTo>
                <a:lnTo>
                  <a:pt x="0" y="337545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8"/>
          <p:cNvSpPr/>
          <p:nvPr/>
        </p:nvSpPr>
        <p:spPr>
          <a:xfrm>
            <a:off x="6717792" y="1685544"/>
            <a:ext cx="3505200" cy="701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9"/>
          <p:cNvSpPr/>
          <p:nvPr/>
        </p:nvSpPr>
        <p:spPr>
          <a:xfrm>
            <a:off x="6684264" y="2054351"/>
            <a:ext cx="3575304" cy="697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0"/>
          <p:cNvSpPr/>
          <p:nvPr/>
        </p:nvSpPr>
        <p:spPr>
          <a:xfrm>
            <a:off x="6815328" y="2423160"/>
            <a:ext cx="947927" cy="6979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1"/>
          <p:cNvSpPr/>
          <p:nvPr/>
        </p:nvSpPr>
        <p:spPr>
          <a:xfrm>
            <a:off x="7431023" y="2423160"/>
            <a:ext cx="2697479" cy="6979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2"/>
          <p:cNvSpPr/>
          <p:nvPr/>
        </p:nvSpPr>
        <p:spPr>
          <a:xfrm>
            <a:off x="7120128" y="2791967"/>
            <a:ext cx="2612135" cy="6979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3"/>
          <p:cNvSpPr txBox="1"/>
          <p:nvPr/>
        </p:nvSpPr>
        <p:spPr>
          <a:xfrm>
            <a:off x="6867880" y="1767332"/>
            <a:ext cx="3088005" cy="14947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 algn="ctr">
              <a:lnSpc>
                <a:spcPct val="101000"/>
              </a:lnSpc>
              <a:spcBef>
                <a:spcPts val="80"/>
              </a:spcBef>
            </a:pPr>
            <a:r>
              <a:rPr sz="2400" b="1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Most </a:t>
            </a:r>
            <a:r>
              <a:rPr sz="2400" b="1" spc="-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concepts in this  presentation </a:t>
            </a:r>
            <a:r>
              <a:rPr sz="2400" b="1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apply</a:t>
            </a:r>
            <a:r>
              <a:rPr sz="2400" b="1" spc="-7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to  </a:t>
            </a:r>
            <a:r>
              <a:rPr sz="2400" b="1" i="1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any </a:t>
            </a:r>
            <a:r>
              <a:rPr sz="2400" b="1" spc="-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language </a:t>
            </a:r>
            <a:r>
              <a:rPr sz="2400" b="1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or API  on </a:t>
            </a:r>
            <a:r>
              <a:rPr sz="2400" b="1" spc="-10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NVIDIA</a:t>
            </a:r>
            <a:r>
              <a:rPr sz="2400" b="1" spc="-15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solidFill>
                  <a:srgbClr val="B8FF3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GPUs</a:t>
            </a:r>
            <a:endParaRPr sz="2400" dirty="0">
              <a:latin typeface="Trebuchet MS" panose="020B0603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53985" y="5676900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6" name="object 6"/>
          <p:cNvSpPr txBox="1"/>
          <p:nvPr/>
        </p:nvSpPr>
        <p:spPr>
          <a:xfrm>
            <a:off x="533400" y="1641009"/>
            <a:ext cx="3721606" cy="929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0210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Kepler/Maxwell/Pascal/Volta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06811" y="2953004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2700" spc="-7" baseline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700" baseline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48147" y="329118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8147" y="329118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34045" y="325170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95265" y="3287810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5265" y="3287810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81161" y="3248660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15252" y="348030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862369" y="3477259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91607" y="379201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91607" y="379201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38724" y="378864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38724" y="378864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24620" y="3751579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53858" y="404957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53858" y="404957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00975" y="40461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00975" y="40461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86873" y="4010659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91328" y="433486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91328" y="433486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77224" y="4297171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38445" y="433149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38445" y="433149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424341" y="4291076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809295" y="465137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09295" y="465137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895193" y="4611116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456413" y="46479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56413" y="46479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542309" y="460806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831104" y="489602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41" y="0"/>
                </a:moveTo>
                <a:lnTo>
                  <a:pt x="0" y="0"/>
                </a:lnTo>
                <a:lnTo>
                  <a:pt x="0" y="225024"/>
                </a:lnTo>
                <a:lnTo>
                  <a:pt x="360041" y="225024"/>
                </a:lnTo>
                <a:lnTo>
                  <a:pt x="3600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31104" y="489602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78222" y="4892649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478222" y="4892649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564118" y="4858003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warps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0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7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8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C0 C1 C2 C3 C4 C5 C6 C7 C8 C9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C10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C11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C12 C13 C14 C15 C16 C17 C18</a:t>
            </a:r>
            <a:r>
              <a:rPr sz="18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04800" y="1755187"/>
            <a:ext cx="4289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Warps scheduled by a thread scheduler</a:t>
            </a:r>
          </a:p>
        </p:txBody>
      </p:sp>
      <p:sp>
        <p:nvSpPr>
          <p:cNvPr id="58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59" name="object 7"/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object 9"/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object 11"/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clock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cycles: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4"/>
          <p:cNvSpPr txBox="1">
            <a:spLocks noGrp="1"/>
          </p:cNvSpPr>
          <p:nvPr>
            <p:ph type="title"/>
          </p:nvPr>
        </p:nvSpPr>
        <p:spPr>
          <a:xfrm>
            <a:off x="1143000" y="190739"/>
            <a:ext cx="946404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200" b="1" dirty="0"/>
              <a:t>GPU </a:t>
            </a:r>
            <a:r>
              <a:rPr sz="3200" b="1" spc="-5" dirty="0"/>
              <a:t>LATENCY HIDING </a:t>
            </a:r>
            <a:r>
              <a:rPr sz="3200" b="1" dirty="0"/>
              <a:t>– INSIDE </a:t>
            </a:r>
            <a:r>
              <a:rPr sz="3200" b="1" spc="-5" dirty="0"/>
              <a:t>THE</a:t>
            </a:r>
            <a:r>
              <a:rPr sz="3200" b="1" spc="-50" dirty="0"/>
              <a:t> </a:t>
            </a:r>
            <a:r>
              <a:rPr sz="3200" b="1" dirty="0"/>
              <a:t>SM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248147" y="329118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8147" y="329118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4045" y="325170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95265" y="3287810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95265" y="3287810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1161" y="3248660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15252" y="348030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62369" y="3477259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91607" y="379201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1607" y="379201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38724" y="378864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38724" y="378864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724620" y="3751579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53858" y="404957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53858" y="404957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00975" y="40461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00975" y="40461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86873" y="4010659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691328" y="433486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91328" y="433486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77224" y="4297171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38445" y="433149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38445" y="433149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24341" y="4291076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09295" y="465137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09295" y="465137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895193" y="4611116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456413" y="46479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56413" y="46479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542309" y="460806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31104" y="489602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41" y="0"/>
                </a:moveTo>
                <a:lnTo>
                  <a:pt x="0" y="0"/>
                </a:lnTo>
                <a:lnTo>
                  <a:pt x="0" y="225024"/>
                </a:lnTo>
                <a:lnTo>
                  <a:pt x="360041" y="225024"/>
                </a:lnTo>
                <a:lnTo>
                  <a:pt x="3600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31104" y="489602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78222" y="4892649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478222" y="4892649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564118" y="4858003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992091" y="51740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5"/>
                </a:lnTo>
                <a:lnTo>
                  <a:pt x="360039" y="225025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92091" y="51740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639208" y="517065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5"/>
                </a:lnTo>
                <a:lnTo>
                  <a:pt x="360039" y="225025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39208" y="517065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725104" y="5135371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206811" y="2953004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2700" spc="-7" baseline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700" baseline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warps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0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7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8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C0 C1 C2 C3 C4 C5 C6 C7 C8 C9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C10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C11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C12 C13 C14 C15 C16 C17 C18</a:t>
            </a:r>
            <a:r>
              <a:rPr sz="18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63" name="object 7"/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object 9"/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object 11"/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clock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cycles: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4"/>
          <p:cNvSpPr txBox="1">
            <a:spLocks noGrp="1"/>
          </p:cNvSpPr>
          <p:nvPr>
            <p:ph type="title"/>
          </p:nvPr>
        </p:nvSpPr>
        <p:spPr>
          <a:xfrm>
            <a:off x="1143000" y="190739"/>
            <a:ext cx="946404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200" b="1" dirty="0"/>
              <a:t>GPU </a:t>
            </a:r>
            <a:r>
              <a:rPr sz="3200" b="1" spc="-5" dirty="0"/>
              <a:t>LATENCY HIDING </a:t>
            </a:r>
            <a:r>
              <a:rPr sz="3200" b="1" dirty="0"/>
              <a:t>– INSIDE </a:t>
            </a:r>
            <a:r>
              <a:rPr sz="3200" b="1" spc="-5" dirty="0"/>
              <a:t>THE</a:t>
            </a:r>
            <a:r>
              <a:rPr sz="3200" b="1" spc="-50" dirty="0"/>
              <a:t> </a:t>
            </a:r>
            <a:r>
              <a:rPr sz="3200" b="1" dirty="0"/>
              <a:t>SM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5252" y="348030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62369" y="3477259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91607" y="379201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1607" y="379201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8724" y="378864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8724" y="378864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24620" y="3751579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53858" y="404957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3858" y="404957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0975" y="40461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00975" y="40461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86873" y="4010659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91328" y="433486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91328" y="433486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77224" y="4297171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38445" y="433149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8445" y="433149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24341" y="4291076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09295" y="465137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09295" y="465137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95193" y="4611116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56413" y="46479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56413" y="46479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542309" y="460806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31104" y="489602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41" y="0"/>
                </a:moveTo>
                <a:lnTo>
                  <a:pt x="0" y="0"/>
                </a:lnTo>
                <a:lnTo>
                  <a:pt x="0" y="225024"/>
                </a:lnTo>
                <a:lnTo>
                  <a:pt x="360041" y="225024"/>
                </a:lnTo>
                <a:lnTo>
                  <a:pt x="3600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31104" y="489602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78222" y="4892649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78222" y="4892649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64118" y="4858003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992091" y="51740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5"/>
                </a:lnTo>
                <a:lnTo>
                  <a:pt x="360039" y="225025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92091" y="51740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39208" y="517065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5"/>
                </a:lnTo>
                <a:lnTo>
                  <a:pt x="360039" y="225025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39208" y="517065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725104" y="5135371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206811" y="2953004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2700" spc="-7" baseline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700" baseline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716870" y="2987254"/>
            <a:ext cx="360045" cy="225425"/>
          </a:xfrm>
          <a:prstGeom prst="rect">
            <a:avLst/>
          </a:prstGeom>
          <a:solidFill>
            <a:srgbClr val="76B900"/>
          </a:solidFill>
          <a:ln w="25400">
            <a:solidFill>
              <a:srgbClr val="00856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1770"/>
              </a:lnSpc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348195" y="324913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48195" y="324913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95313" y="324576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95313" y="324576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081209" y="3209035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warps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0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7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8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C0 C1 C2 C3 C4 C5 C6 C7 C8 C9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C10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C11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C12 C13 C14 C15 C16 C17 C18</a:t>
            </a:r>
            <a:r>
              <a:rPr sz="18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63" name="object 7"/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object 9"/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object 11"/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clock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cycles: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4"/>
          <p:cNvSpPr txBox="1">
            <a:spLocks noGrp="1"/>
          </p:cNvSpPr>
          <p:nvPr>
            <p:ph type="title"/>
          </p:nvPr>
        </p:nvSpPr>
        <p:spPr>
          <a:xfrm>
            <a:off x="1143000" y="190739"/>
            <a:ext cx="946404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200" b="1" dirty="0"/>
              <a:t>GPU </a:t>
            </a:r>
            <a:r>
              <a:rPr sz="3200" b="1" spc="-5" dirty="0"/>
              <a:t>LATENCY HIDING </a:t>
            </a:r>
            <a:r>
              <a:rPr sz="3200" b="1" dirty="0"/>
              <a:t>– INSIDE </a:t>
            </a:r>
            <a:r>
              <a:rPr sz="3200" b="1" spc="-5" dirty="0"/>
              <a:t>THE</a:t>
            </a:r>
            <a:r>
              <a:rPr sz="3200" b="1" spc="-50" dirty="0"/>
              <a:t> </a:t>
            </a:r>
            <a:r>
              <a:rPr sz="3200" b="1" dirty="0"/>
              <a:t>SM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9354" y="352080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5252" y="348030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76471" y="351742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62369" y="3477259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91607" y="379201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1607" y="379201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8724" y="378864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38724" y="378864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24620" y="3751579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53858" y="404957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3858" y="404957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0975" y="40461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00975" y="40461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86873" y="4010659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91328" y="433486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91328" y="4334867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777224" y="4297171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38445" y="433149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8445" y="433149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24341" y="4291076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09295" y="465137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09295" y="4651372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95193" y="4611116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56413" y="46479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56413" y="4647996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542309" y="4608067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831104" y="489602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41" y="0"/>
                </a:moveTo>
                <a:lnTo>
                  <a:pt x="0" y="0"/>
                </a:lnTo>
                <a:lnTo>
                  <a:pt x="0" y="225024"/>
                </a:lnTo>
                <a:lnTo>
                  <a:pt x="360041" y="225024"/>
                </a:lnTo>
                <a:lnTo>
                  <a:pt x="3600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831104" y="489602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78222" y="4892649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78222" y="4892649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564118" y="4858003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992091" y="51740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5"/>
                </a:lnTo>
                <a:lnTo>
                  <a:pt x="360039" y="225025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92091" y="51740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639208" y="517065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360039" y="0"/>
                </a:moveTo>
                <a:lnTo>
                  <a:pt x="0" y="0"/>
                </a:lnTo>
                <a:lnTo>
                  <a:pt x="0" y="225025"/>
                </a:lnTo>
                <a:lnTo>
                  <a:pt x="360039" y="225025"/>
                </a:lnTo>
                <a:lnTo>
                  <a:pt x="36003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39208" y="5170655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5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8725104" y="5135371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73798" y="2990631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20914" y="2987254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206811" y="2953004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2700" spc="-7" baseline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700" baseline="2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716870" y="2987254"/>
            <a:ext cx="360045" cy="225425"/>
          </a:xfrm>
          <a:prstGeom prst="rect">
            <a:avLst/>
          </a:prstGeom>
          <a:solidFill>
            <a:srgbClr val="76B900"/>
          </a:solidFill>
          <a:ln w="25400">
            <a:solidFill>
              <a:srgbClr val="00856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1770"/>
              </a:lnSpc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574184" y="3283600"/>
            <a:ext cx="360045" cy="225425"/>
          </a:xfrm>
          <a:prstGeom prst="rect">
            <a:avLst/>
          </a:prstGeom>
          <a:solidFill>
            <a:srgbClr val="76B900"/>
          </a:solidFill>
          <a:ln w="25400">
            <a:solidFill>
              <a:srgbClr val="00856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8425">
              <a:lnSpc>
                <a:spcPts val="1770"/>
              </a:lnSpc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I2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348195" y="324913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48195" y="3249138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95313" y="324576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360039" y="0"/>
                </a:moveTo>
                <a:lnTo>
                  <a:pt x="0" y="0"/>
                </a:lnTo>
                <a:lnTo>
                  <a:pt x="0" y="225024"/>
                </a:lnTo>
                <a:lnTo>
                  <a:pt x="360039" y="225024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95313" y="3245763"/>
            <a:ext cx="360045" cy="225425"/>
          </a:xfrm>
          <a:custGeom>
            <a:avLst/>
            <a:gdLst/>
            <a:ahLst/>
            <a:cxnLst/>
            <a:rect l="l" t="t" r="r" b="b"/>
            <a:pathLst>
              <a:path w="360044" h="225425">
                <a:moveTo>
                  <a:pt x="0" y="0"/>
                </a:moveTo>
                <a:lnTo>
                  <a:pt x="360040" y="0"/>
                </a:lnTo>
                <a:lnTo>
                  <a:pt x="360040" y="225025"/>
                </a:lnTo>
                <a:lnTo>
                  <a:pt x="0" y="22502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85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081209" y="3209035"/>
            <a:ext cx="56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125" algn="l"/>
              </a:tabLst>
            </a:pP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	</a:t>
            </a:r>
            <a:r>
              <a:rPr sz="1800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I1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4550" y="2678684"/>
            <a:ext cx="686435" cy="330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warps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0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2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4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  <a:spcBef>
                <a:spcPts val="4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3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7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8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66065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28982" y="2325115"/>
            <a:ext cx="9344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C0 C1 C2 C3 C4 C5 C6 C7 C8 C9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C10 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C11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C12 C13 C14 C15 C16 C17 C18</a:t>
            </a:r>
            <a:r>
              <a:rPr sz="18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…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64" name="object 7"/>
          <p:cNvSpPr txBox="1"/>
          <p:nvPr/>
        </p:nvSpPr>
        <p:spPr>
          <a:xfrm>
            <a:off x="7848599" y="1156765"/>
            <a:ext cx="229273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I0: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R0,</a:t>
            </a:r>
            <a:r>
              <a:rPr sz="16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I1: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R1,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b[idx];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object 9"/>
          <p:cNvSpPr txBox="1"/>
          <p:nvPr/>
        </p:nvSpPr>
        <p:spPr>
          <a:xfrm>
            <a:off x="7848600" y="1994965"/>
            <a:ext cx="1725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I2: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MPY</a:t>
            </a:r>
            <a:r>
              <a:rPr sz="1600"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R2,R0,R1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object 11"/>
          <p:cNvSpPr txBox="1"/>
          <p:nvPr/>
        </p:nvSpPr>
        <p:spPr>
          <a:xfrm>
            <a:off x="5366782" y="2059940"/>
            <a:ext cx="156741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clock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cycles: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4"/>
          <p:cNvSpPr txBox="1">
            <a:spLocks noGrp="1"/>
          </p:cNvSpPr>
          <p:nvPr>
            <p:ph type="title"/>
          </p:nvPr>
        </p:nvSpPr>
        <p:spPr>
          <a:xfrm>
            <a:off x="1143000" y="190739"/>
            <a:ext cx="946404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</a:pPr>
            <a:r>
              <a:rPr sz="3200" b="1" dirty="0"/>
              <a:t>GPU </a:t>
            </a:r>
            <a:r>
              <a:rPr sz="3200" b="1" spc="-5" dirty="0"/>
              <a:t>LATENCY HIDING </a:t>
            </a:r>
            <a:r>
              <a:rPr sz="3200" b="1" dirty="0"/>
              <a:t>– INSIDE </a:t>
            </a:r>
            <a:r>
              <a:rPr sz="3200" b="1" spc="-5" dirty="0"/>
              <a:t>THE</a:t>
            </a:r>
            <a:r>
              <a:rPr sz="3200" b="1" spc="-50" dirty="0"/>
              <a:t> </a:t>
            </a:r>
            <a:r>
              <a:rPr sz="3200" b="1" dirty="0"/>
              <a:t>SM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2514600" y="114300"/>
            <a:ext cx="65405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LAUNCH</a:t>
            </a:r>
            <a:r>
              <a:rPr sz="3600" b="1" spc="-50" dirty="0"/>
              <a:t> </a:t>
            </a:r>
            <a:r>
              <a:rPr sz="3600" b="1" spc="-5" dirty="0"/>
              <a:t>CONFIGURATION</a:t>
            </a:r>
          </a:p>
        </p:txBody>
      </p:sp>
      <p:sp>
        <p:nvSpPr>
          <p:cNvPr id="16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15" name="object 15"/>
          <p:cNvSpPr txBox="1"/>
          <p:nvPr/>
        </p:nvSpPr>
        <p:spPr>
          <a:xfrm>
            <a:off x="314517" y="1181100"/>
            <a:ext cx="10658284" cy="4367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800" b="0" i="0">
                <a:solidFill>
                  <a:srgbClr val="5E5E5E"/>
                </a:solidFill>
                <a:latin typeface="Trebuchet MS" panose="020B0603020202020204"/>
                <a:ea typeface="+mn-ea"/>
                <a:cs typeface="Trebuchet MS" panose="020B0603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88010" marR="0" lvl="0" indent="-34290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Hiding arithmetic</a:t>
            </a:r>
            <a:r>
              <a:rPr kumimoji="0" lang="en-US" sz="2400" b="0" i="0" u="none" strike="noStrike" kern="0" cap="none" spc="-2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latency:</a:t>
            </a:r>
          </a:p>
          <a:p>
            <a:pPr marL="1100455" marR="0" lvl="0" indent="-28575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Need </a:t>
            </a:r>
            <a:r>
              <a:rPr kumimoji="0" lang="en-US" sz="2000" b="0" i="0" u="none" strike="noStrike" kern="0" cap="none" spc="-5" normalizeH="0" baseline="0" noProof="0">
                <a:ln>
                  <a:noFill/>
                </a:ln>
                <a:solidFill>
                  <a:srgbClr val="5D1682"/>
                </a:solidFill>
                <a:effectLst/>
                <a:uLnTx/>
                <a:uFillTx/>
                <a:latin typeface="+mn-lt"/>
                <a:ea typeface="+mn-ea"/>
              </a:rPr>
              <a:t>~e.g., more than 10’s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D1682"/>
                </a:solidFill>
                <a:effectLst/>
                <a:uLnTx/>
                <a:uFillTx/>
                <a:latin typeface="+mn-lt"/>
                <a:ea typeface="+mn-ea"/>
              </a:rPr>
              <a:t>warps (~320 CUDA threads, or 10 SIMD threads)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per</a:t>
            </a:r>
            <a:r>
              <a:rPr kumimoji="0" lang="en-US" sz="2000" b="0" i="0" u="none" strike="noStrike" kern="0" cap="none" spc="4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SIMD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processor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00455" marR="0" lvl="0" indent="-28575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Or, latency can also be hidden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with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independent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instructions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from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the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same</a:t>
            </a:r>
            <a:r>
              <a:rPr kumimoji="0" lang="en-US" sz="2000" b="0" i="0" u="none" strike="noStrike" kern="0" cap="none" spc="10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warp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559560" marR="0" lvl="0" indent="-28575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-&gt;if instructions never depends on the output of preceding instruction, then only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5D1682"/>
                </a:solidFill>
                <a:effectLst/>
                <a:uLnTx/>
                <a:uFillTx/>
                <a:latin typeface="+mn-lt"/>
                <a:ea typeface="+mn-ea"/>
              </a:rPr>
              <a:t>5 </a:t>
            </a: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warps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are </a:t>
            </a:r>
            <a:r>
              <a:rPr kumimoji="0" lang="en-US" b="0" i="0" u="none" strike="noStrike" kern="0" cap="none" spc="-1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needed,</a:t>
            </a:r>
            <a:r>
              <a:rPr kumimoji="0" lang="en-US" b="0" i="0" u="none" strike="noStrike" kern="0" cap="none" spc="6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etc.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588010" marR="0" lvl="0" indent="-34290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Maximizing global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memory</a:t>
            </a:r>
            <a:r>
              <a:rPr kumimoji="0" lang="en-US" sz="2400" b="0" i="0" u="none" strike="noStrike" kern="0" cap="none" spc="-3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4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throughput:</a:t>
            </a:r>
          </a:p>
          <a:p>
            <a:pPr marL="1100455" marR="0" lvl="0" indent="-28575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Depends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on the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access pattern, and word</a:t>
            </a:r>
            <a:r>
              <a:rPr kumimoji="0" lang="en-US" sz="2000" b="0" i="0" u="none" strike="noStrike" kern="0" cap="none" spc="4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size</a:t>
            </a:r>
          </a:p>
          <a:p>
            <a:pPr marL="1100455" marR="0" lvl="0" indent="-28575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kern="0" spc="-5" dirty="0">
                <a:solidFill>
                  <a:srgbClr val="FF0000"/>
                </a:solidFill>
                <a:latin typeface="+mn-lt"/>
              </a:rPr>
              <a:t>Need enough memory transactions in flight to saturate the bus</a:t>
            </a:r>
          </a:p>
          <a:p>
            <a:pPr marL="1559560" marR="4377690" lvl="0" indent="-28575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Independent loads and stores from the same</a:t>
            </a:r>
            <a:r>
              <a:rPr lang="zh-CN" altLang="en-US" kern="0" spc="-5" dirty="0">
                <a:latin typeface="+mn-lt"/>
              </a:rPr>
              <a:t> </a:t>
            </a:r>
            <a:r>
              <a:rPr kumimoji="0" lang="en-US" altLang="zh-CN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warp</a:t>
            </a: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  </a:t>
            </a:r>
          </a:p>
          <a:p>
            <a:pPr marL="1559560" marR="4377690" lvl="0" indent="-28575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Loads and stores from different </a:t>
            </a:r>
            <a:r>
              <a:rPr kumimoji="0" lang="en-US" altLang="zh-CN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warps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559560" marR="0" lvl="0" indent="-28575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Larger word sizes can also help (float2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is </a:t>
            </a: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twice the transactions of float, for</a:t>
            </a:r>
            <a:r>
              <a:rPr kumimoji="0" lang="en-US" b="0" i="0" u="none" strike="noStrike" kern="0" cap="none" spc="6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+mn-lt"/>
                <a:ea typeface="+mn-ea"/>
              </a:rPr>
              <a:t>example)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9974591" y="5881461"/>
            <a:ext cx="95250" cy="103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95"/>
              </a:lnSpc>
            </a:pPr>
            <a:r>
              <a:rPr sz="700" spc="5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0289612" y="5888983"/>
            <a:ext cx="473022" cy="87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>
            <a:spLocks noGrp="1"/>
          </p:cNvSpPr>
          <p:nvPr>
            <p:ph type="title"/>
          </p:nvPr>
        </p:nvSpPr>
        <p:spPr>
          <a:xfrm>
            <a:off x="914400" y="113983"/>
            <a:ext cx="978598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/>
              <a:t>MAXIMIZING MEMORY</a:t>
            </a:r>
            <a:r>
              <a:rPr sz="3200" b="1" spc="-50" dirty="0"/>
              <a:t> </a:t>
            </a:r>
            <a:r>
              <a:rPr sz="3200" b="1" spc="-5" dirty="0"/>
              <a:t>THROUGHPUT</a:t>
            </a:r>
          </a:p>
        </p:txBody>
      </p:sp>
      <p:sp>
        <p:nvSpPr>
          <p:cNvPr id="8" name="object 6"/>
          <p:cNvSpPr txBox="1"/>
          <p:nvPr/>
        </p:nvSpPr>
        <p:spPr>
          <a:xfrm>
            <a:off x="1755139" y="1093554"/>
            <a:ext cx="8534473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Increment of </a:t>
            </a:r>
            <a:r>
              <a:rPr sz="1600" b="1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array </a:t>
            </a:r>
            <a:r>
              <a:rPr sz="1600" b="1" spc="-5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1600" b="1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64M</a:t>
            </a:r>
            <a:r>
              <a:rPr sz="1600" b="1" spc="-5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elements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accesses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thread (load then store)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dependent, so really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per thread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a</a:t>
            </a:r>
            <a:r>
              <a:rPr sz="1600" spc="9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theoretical bandwidth: </a:t>
            </a:r>
            <a:r>
              <a:rPr sz="1600" b="1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~120</a:t>
            </a:r>
            <a:r>
              <a:rPr sz="1600" b="1" spc="10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solidFill>
                  <a:srgbClr val="0085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GB/s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7755890" y="3164839"/>
            <a:ext cx="2727325" cy="141884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460"/>
              </a:spcBef>
            </a:pPr>
            <a:r>
              <a:rPr b="1" spc="-10" dirty="0">
                <a:latin typeface="Calibri" panose="020F0502020204030204" pitchFamily="34" charset="0"/>
                <a:cs typeface="Calibri" panose="020F0502020204030204" pitchFamily="34" charset="0"/>
              </a:rPr>
              <a:t>Several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independent </a:t>
            </a:r>
            <a:r>
              <a:rPr b="1" spc="-5" dirty="0">
                <a:latin typeface="Calibri" panose="020F0502020204030204" pitchFamily="34" charset="0"/>
                <a:cs typeface="Calibri" panose="020F0502020204030204" pitchFamily="34" charset="0"/>
              </a:rPr>
              <a:t>smaller  accesses have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b="1" spc="-5" dirty="0">
                <a:latin typeface="Calibri" panose="020F0502020204030204" pitchFamily="34" charset="0"/>
                <a:cs typeface="Calibri" panose="020F0502020204030204" pitchFamily="34" charset="0"/>
              </a:rPr>
              <a:t>same effect 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as one </a:t>
            </a:r>
            <a:r>
              <a:rPr b="1" spc="-5" dirty="0">
                <a:latin typeface="Calibri" panose="020F0502020204030204" pitchFamily="34" charset="0"/>
                <a:cs typeface="Calibri" panose="020F0502020204030204" pitchFamily="34" charset="0"/>
              </a:rPr>
              <a:t>larger</a:t>
            </a:r>
            <a:r>
              <a:rPr b="1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</a:rPr>
              <a:t>one.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b="1" spc="-3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b="1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5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Four 32-bit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~= one</a:t>
            </a:r>
            <a:r>
              <a:rPr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128-bit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1533174" y="2378761"/>
            <a:ext cx="6129889" cy="3632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12" name="object 4"/>
          <p:cNvSpPr/>
          <p:nvPr/>
        </p:nvSpPr>
        <p:spPr>
          <a:xfrm>
            <a:off x="5943600" y="5600700"/>
            <a:ext cx="1526539" cy="381000"/>
          </a:xfrm>
          <a:custGeom>
            <a:avLst/>
            <a:gdLst/>
            <a:ahLst/>
            <a:cxnLst/>
            <a:rect l="l" t="t" r="r" b="b"/>
            <a:pathLst>
              <a:path w="10972800" h="6172200">
                <a:moveTo>
                  <a:pt x="10972800" y="0"/>
                </a:moveTo>
                <a:lnTo>
                  <a:pt x="0" y="0"/>
                </a:lnTo>
                <a:lnTo>
                  <a:pt x="0" y="6172199"/>
                </a:lnTo>
                <a:lnTo>
                  <a:pt x="10972800" y="6172199"/>
                </a:lnTo>
                <a:lnTo>
                  <a:pt x="10972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r>
              <a:rPr lang="en-US" altLang="zh-CN" sz="1600" dirty="0"/>
              <a:t>(SIMD</a:t>
            </a:r>
            <a:r>
              <a:rPr lang="zh-CN" altLang="en-US" sz="1600" dirty="0"/>
              <a:t> </a:t>
            </a:r>
            <a:r>
              <a:rPr lang="en-US" altLang="zh-CN" sz="1600" dirty="0"/>
              <a:t>Processor)</a:t>
            </a:r>
            <a:endParaRPr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1264285" y="114300"/>
            <a:ext cx="970851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/>
              <a:t>LAUNCH CONFIGURATION:</a:t>
            </a:r>
            <a:r>
              <a:rPr sz="3200" b="1" spc="-25" dirty="0"/>
              <a:t> </a:t>
            </a:r>
            <a:r>
              <a:rPr sz="3200" b="1" spc="-5" dirty="0"/>
              <a:t>SUMMARY</a:t>
            </a:r>
          </a:p>
        </p:txBody>
      </p:sp>
      <p:sp>
        <p:nvSpPr>
          <p:cNvPr id="16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17" name="object 15"/>
          <p:cNvSpPr txBox="1"/>
          <p:nvPr/>
        </p:nvSpPr>
        <p:spPr>
          <a:xfrm>
            <a:off x="152400" y="1149622"/>
            <a:ext cx="10591800" cy="47482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enough total threads to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r>
              <a:rPr sz="2000" spc="-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Typically, you’d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512+ </a:t>
            </a:r>
            <a:r>
              <a:rPr lang="en-US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</a:t>
            </a:r>
            <a:r>
              <a:rPr lang="en-US" altLang="zh-CN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</a:t>
            </a:r>
            <a:r>
              <a:rPr lang="zh-CN" altLang="en-US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(aim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2048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</a:t>
            </a:r>
            <a:r>
              <a:rPr spc="1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“occupancy”)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 one fp32 element per</a:t>
            </a:r>
            <a:r>
              <a:rPr sz="1600" spc="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course, exceptions</a:t>
            </a:r>
            <a:r>
              <a:rPr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7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Threadblock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per block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</a:t>
            </a:r>
            <a:r>
              <a:rPr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r>
              <a:rPr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spc="6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(32)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</a:t>
            </a:r>
            <a:r>
              <a:rPr lang="zh-CN" altLang="en-US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concurrently execute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least 16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blocks (Maxwell/Pascal/Volta</a:t>
            </a: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/Ampere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pc="18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marR="2172970" indent="-285750">
              <a:lnSpc>
                <a:spcPct val="196000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Really small thread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blocks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prevent achieving good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occupancy  </a:t>
            </a:r>
            <a:endParaRPr lang="en-US" sz="1600" spc="-1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marR="2172970" indent="-285750">
              <a:lnSpc>
                <a:spcPct val="196000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Really</a:t>
            </a:r>
            <a:r>
              <a:rPr lang="en-US"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thread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blocks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sz="16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flexible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Could generally use </a:t>
            </a:r>
            <a:r>
              <a:rPr sz="1600"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128-256 threads/block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but use whatever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for the</a:t>
            </a:r>
            <a:r>
              <a:rPr sz="1600" spc="7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2133600" y="113983"/>
            <a:ext cx="751332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ASIDE: WHAT IS</a:t>
            </a:r>
            <a:r>
              <a:rPr sz="3600" b="1" spc="-15" dirty="0"/>
              <a:t> </a:t>
            </a:r>
            <a:r>
              <a:rPr sz="3600" b="1" spc="-5" dirty="0"/>
              <a:t>OCCUPANCY?</a:t>
            </a:r>
          </a:p>
        </p:txBody>
      </p:sp>
      <p:sp>
        <p:nvSpPr>
          <p:cNvPr id="13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14" name="object 12"/>
          <p:cNvSpPr txBox="1"/>
          <p:nvPr/>
        </p:nvSpPr>
        <p:spPr>
          <a:xfrm>
            <a:off x="762000" y="1714500"/>
            <a:ext cx="9601200" cy="3664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measure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thread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in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</a:t>
            </a:r>
            <a:r>
              <a:rPr lang="zh-CN" alt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vs. peak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theoretical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peak</a:t>
            </a:r>
            <a:r>
              <a:rPr sz="2000"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achievable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607945" indent="-285750">
              <a:lnSpc>
                <a:spcPct val="173000"/>
              </a:lnSpc>
              <a:spcBef>
                <a:spcPts val="7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includes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occupancy calculator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spreadsheet  </a:t>
            </a:r>
            <a:endParaRPr lang="en-US" sz="20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607945" indent="-285750">
              <a:lnSpc>
                <a:spcPct val="173000"/>
              </a:lnSpc>
              <a:spcBef>
                <a:spcPts val="7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Achievable occupancy is affected by limiters to occupancy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607945" indent="-285750">
              <a:lnSpc>
                <a:spcPct val="173000"/>
              </a:lnSpc>
              <a:spcBef>
                <a:spcPts val="7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limiters: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48640" indent="-285750">
              <a:lnSpc>
                <a:spcPts val="3600"/>
              </a:lnSpc>
              <a:spcBef>
                <a:spcPts val="26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thread (can be reported by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profiler,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get at compile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time)  </a:t>
            </a:r>
            <a:endParaRPr lang="en-US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48640" indent="-285750">
              <a:lnSpc>
                <a:spcPts val="3600"/>
              </a:lnSpc>
              <a:spcBef>
                <a:spcPts val="26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per</a:t>
            </a:r>
            <a:r>
              <a:rPr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threadblock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18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usage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3733800" y="114479"/>
            <a:ext cx="3736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5" dirty="0"/>
              <a:t>SU</a:t>
            </a:r>
            <a:r>
              <a:rPr sz="3600" b="1" spc="-5" dirty="0"/>
              <a:t>MM</a:t>
            </a:r>
            <a:r>
              <a:rPr sz="3600" b="1" dirty="0"/>
              <a:t>A</a:t>
            </a:r>
            <a:r>
              <a:rPr sz="3600" b="1" spc="5" dirty="0"/>
              <a:t>RY</a:t>
            </a:r>
          </a:p>
        </p:txBody>
      </p:sp>
      <p:sp>
        <p:nvSpPr>
          <p:cNvPr id="13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14" name="object 12"/>
          <p:cNvSpPr txBox="1"/>
          <p:nvPr/>
        </p:nvSpPr>
        <p:spPr>
          <a:xfrm>
            <a:off x="838200" y="1638300"/>
            <a:ext cx="9601200" cy="3497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massively thread-parallel, latency hiding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sz="20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4164965" indent="-285750">
              <a:lnSpc>
                <a:spcPts val="3600"/>
              </a:lnSpc>
              <a:spcBef>
                <a:spcPts val="26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enough threads per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 to hide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latency 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4164965" indent="-285750">
              <a:lnSpc>
                <a:spcPts val="3600"/>
              </a:lnSpc>
              <a:spcBef>
                <a:spcPts val="26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enough threadblocks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the</a:t>
            </a:r>
            <a:r>
              <a:rPr spc="5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17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analysis/profiling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optimizing: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4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“Analysis-driven Optimization” (future</a:t>
            </a:r>
            <a:r>
              <a:rPr spc="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168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 Nsight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can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information about whether you’ve saturated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 subsystem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subsystem.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3352800" y="113983"/>
            <a:ext cx="47847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/>
              <a:t>FUTURE</a:t>
            </a:r>
            <a:r>
              <a:rPr sz="3600" b="1" spc="-75" dirty="0"/>
              <a:t> </a:t>
            </a:r>
            <a:r>
              <a:rPr sz="3600" b="1" spc="-5" dirty="0"/>
              <a:t>SESSIONS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8200" y="1943100"/>
            <a:ext cx="6260605" cy="297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Fundamental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Optimization, Part</a:t>
            </a:r>
            <a:r>
              <a:rPr sz="2000" spc="-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2442210" indent="-34290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Atomics, Reductions,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</a:t>
            </a:r>
            <a:endParaRPr lang="en-US" sz="20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2442210" indent="-34290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Shuffle  Using Managed</a:t>
            </a:r>
            <a:r>
              <a:rPr sz="20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ct val="171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Concurrency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(streams,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copy/compute overlap, multi-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ct val="171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GPU)  Analysis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Driven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Cooperative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 noGrp="1"/>
          </p:cNvSpPr>
          <p:nvPr>
            <p:ph type="title"/>
          </p:nvPr>
        </p:nvSpPr>
        <p:spPr>
          <a:xfrm>
            <a:off x="2213610" y="113983"/>
            <a:ext cx="65455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KEPLER CC 3.5 </a:t>
            </a:r>
            <a:r>
              <a:rPr sz="3600" b="1" dirty="0"/>
              <a:t>SM</a:t>
            </a:r>
            <a:r>
              <a:rPr sz="3600" b="1" spc="-35" dirty="0"/>
              <a:t> </a:t>
            </a:r>
            <a:r>
              <a:rPr sz="3600" b="1" dirty="0"/>
              <a:t>(GK110)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5800" y="1070799"/>
            <a:ext cx="6776226" cy="4677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“SMX”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(enhanced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SM)</a:t>
            </a: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 processor</a:t>
            </a:r>
            <a:endParaRPr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049780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192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altLang="zh-CN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(single</a:t>
            </a:r>
            <a:r>
              <a:rPr lang="zh-CN" alt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precision)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units</a:t>
            </a:r>
            <a:r>
              <a:rPr spc="-8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(“cores”)  </a:t>
            </a:r>
            <a:r>
              <a:rPr lang="en-US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98450" marR="2049780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DP</a:t>
            </a:r>
            <a:r>
              <a:rPr lang="zh-CN" alt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(double</a:t>
            </a:r>
            <a:r>
              <a:rPr lang="zh-CN" alt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precision)</a:t>
            </a:r>
            <a:r>
              <a:rPr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1640205" indent="-285750">
              <a:lnSpc>
                <a:spcPct val="171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LD/ST units,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1640205" indent="-285750">
              <a:lnSpc>
                <a:spcPct val="171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64K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 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1640205" indent="-285750">
              <a:lnSpc>
                <a:spcPct val="171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</a:t>
            </a:r>
            <a:r>
              <a:rPr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  <a:r>
              <a:rPr lang="zh-CN" alt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1640205" indent="-285750">
              <a:lnSpc>
                <a:spcPct val="171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warp scheduler is dual-issue capable 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K20: 13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SMX’s,</a:t>
            </a:r>
            <a:r>
              <a:rPr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5GB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209800" indent="-285750">
              <a:lnSpc>
                <a:spcPts val="379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K20X: 14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SMX’s,</a:t>
            </a:r>
            <a:r>
              <a:rPr spc="-8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6GB 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209800" indent="-285750">
              <a:lnSpc>
                <a:spcPts val="379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K40: 15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SMX’s,</a:t>
            </a:r>
            <a:r>
              <a:rPr spc="-8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12GB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86341" y="1181318"/>
            <a:ext cx="4077749" cy="45675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53985" y="5676900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3598545" y="113983"/>
            <a:ext cx="41509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FURTHER</a:t>
            </a:r>
            <a:r>
              <a:rPr sz="3600" b="1" spc="-70" dirty="0"/>
              <a:t> </a:t>
            </a:r>
            <a:r>
              <a:rPr sz="3600" b="1" dirty="0"/>
              <a:t>STUDY</a:t>
            </a:r>
          </a:p>
        </p:txBody>
      </p:sp>
      <p:sp>
        <p:nvSpPr>
          <p:cNvPr id="14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15" name="object 13"/>
          <p:cNvSpPr txBox="1"/>
          <p:nvPr/>
        </p:nvSpPr>
        <p:spPr>
          <a:xfrm>
            <a:off x="754803" y="1181100"/>
            <a:ext cx="10141797" cy="465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in-depth: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276225" indent="-285750">
              <a:lnSpc>
                <a:spcPts val="1700"/>
              </a:lnSpc>
              <a:spcBef>
                <a:spcPts val="188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http://on-demand.gputechconf.com/gtc/2013/presentations/S3466-Programming-Guidelines-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GPU-Architecture.pdf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Analysis-Driven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1700"/>
              </a:lnSpc>
              <a:spcBef>
                <a:spcPts val="188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http://on-demand.gputechconf.com/gtc/2012/presentations/S0514-GTC2012-GPU-Performance-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Analysis.pdf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Best Practices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https://docs.nvidia.com/cuda/cuda-c-best-practices-guide/index.html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Tuning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Guides: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38810" marR="3065780" indent="-285750">
              <a:lnSpc>
                <a:spcPct val="181000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https://docs.nvidia.com/cuda/index.html#programming-guides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(Kepler/Maxwell/Pascal/Volta)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1371600" y="113983"/>
            <a:ext cx="886269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MAXWELL/PASCAL CC5.2, CC6.1</a:t>
            </a:r>
            <a:r>
              <a:rPr sz="3600" b="1" spc="-15" dirty="0"/>
              <a:t> </a:t>
            </a:r>
            <a:r>
              <a:rPr sz="3600" b="1" dirty="0"/>
              <a:t>SM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38060" y="1028826"/>
            <a:ext cx="6108205" cy="459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“SMM”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(enhanced</a:t>
            </a:r>
            <a:r>
              <a:rPr sz="18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049780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128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 units</a:t>
            </a:r>
            <a:r>
              <a:rPr sz="1800" spc="-8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(“cores”)  </a:t>
            </a:r>
            <a:endParaRPr lang="en-US" sz="18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049780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DP</a:t>
            </a:r>
            <a:r>
              <a:rPr sz="18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3068320" indent="-285750">
              <a:lnSpc>
                <a:spcPct val="171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LD/ST units  </a:t>
            </a:r>
            <a:endParaRPr lang="en-US" sz="18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3068320" indent="-285750">
              <a:lnSpc>
                <a:spcPct val="171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6.1:</a:t>
            </a:r>
            <a:r>
              <a:rPr sz="1800" spc="-8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INT8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</a:t>
            </a:r>
            <a:r>
              <a:rPr sz="18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71000"/>
              </a:lnSpc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warp scheduler is dual-issue capable  </a:t>
            </a:r>
            <a:endParaRPr lang="en-US" sz="18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71000"/>
              </a:lnSpc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M40: 24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SMM’s,</a:t>
            </a:r>
            <a:r>
              <a:rPr sz="18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12/24GB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348230" indent="-285750">
              <a:lnSpc>
                <a:spcPct val="171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P40: 30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SM’s,</a:t>
            </a:r>
            <a:r>
              <a:rPr sz="1800" spc="-9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24GB  </a:t>
            </a:r>
            <a:endParaRPr lang="en-US" sz="18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348230" indent="-285750">
              <a:lnSpc>
                <a:spcPct val="171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P4: 20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SM’s,</a:t>
            </a:r>
            <a:r>
              <a:rPr sz="1800" spc="-4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8GB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82089" y="943406"/>
            <a:ext cx="2632177" cy="4944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 txBox="1">
            <a:spLocks noGrp="1"/>
          </p:cNvSpPr>
          <p:nvPr>
            <p:ph type="title"/>
          </p:nvPr>
        </p:nvSpPr>
        <p:spPr>
          <a:xfrm>
            <a:off x="2209800" y="113983"/>
            <a:ext cx="63677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PASCAL/VOLTA</a:t>
            </a:r>
            <a:r>
              <a:rPr sz="3600" b="1" spc="-35" dirty="0"/>
              <a:t> </a:t>
            </a:r>
            <a:r>
              <a:rPr sz="3600" b="1" spc="-5" dirty="0"/>
              <a:t>CC6.0/7.0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09800" y="1122606"/>
            <a:ext cx="4431805" cy="41645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 units</a:t>
            </a:r>
            <a:r>
              <a:rPr sz="1800" spc="-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(“cores”)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079625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DP units  </a:t>
            </a:r>
            <a:endParaRPr lang="en-US" sz="18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079625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LD/ST</a:t>
            </a:r>
            <a:r>
              <a:rPr sz="1800" spc="-7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units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1403350" indent="-285750">
              <a:lnSpc>
                <a:spcPct val="171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FP16 @ 2x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 rate  </a:t>
            </a:r>
            <a:endParaRPr lang="en-US" sz="18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1403350" indent="-285750">
              <a:lnSpc>
                <a:spcPct val="171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cc7.0:</a:t>
            </a:r>
            <a:r>
              <a:rPr sz="1800" spc="-7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TensorCore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P100/V100 2/4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schedulers  </a:t>
            </a:r>
            <a:endParaRPr lang="en-US" sz="18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Volta adds separate int32 units  </a:t>
            </a:r>
            <a:endParaRPr lang="en-US" sz="18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7100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P100: 56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SM’s,</a:t>
            </a:r>
            <a:r>
              <a:rPr sz="18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16GB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63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V100: 80 </a:t>
            </a:r>
            <a:r>
              <a:rPr sz="1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SM’s,</a:t>
            </a:r>
            <a:r>
              <a:rPr sz="18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16/32GB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91090" y="904645"/>
            <a:ext cx="3725364" cy="4976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39C2D4BE-DAF5-4E63-8EEF-58CE76AC6955}"/>
              </a:ext>
            </a:extLst>
          </p:cNvPr>
          <p:cNvSpPr/>
          <p:nvPr/>
        </p:nvSpPr>
        <p:spPr>
          <a:xfrm>
            <a:off x="1752600" y="1257300"/>
            <a:ext cx="381000" cy="289560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78EC0A-02C0-418D-9881-AA91220F866C}"/>
              </a:ext>
            </a:extLst>
          </p:cNvPr>
          <p:cNvSpPr txBox="1"/>
          <p:nvPr/>
        </p:nvSpPr>
        <p:spPr>
          <a:xfrm>
            <a:off x="438458" y="2520434"/>
            <a:ext cx="131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Each of SMs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69130" y="1041908"/>
            <a:ext cx="1313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Software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34791" y="1801853"/>
            <a:ext cx="316230" cy="168910"/>
          </a:xfrm>
          <a:custGeom>
            <a:avLst/>
            <a:gdLst/>
            <a:ahLst/>
            <a:cxnLst/>
            <a:rect l="l" t="t" r="r" b="b"/>
            <a:pathLst>
              <a:path w="316229" h="168910">
                <a:moveTo>
                  <a:pt x="316229" y="0"/>
                </a:moveTo>
                <a:lnTo>
                  <a:pt x="0" y="0"/>
                </a:lnTo>
                <a:lnTo>
                  <a:pt x="0" y="168592"/>
                </a:lnTo>
                <a:lnTo>
                  <a:pt x="316229" y="168592"/>
                </a:lnTo>
                <a:lnTo>
                  <a:pt x="316229" y="0"/>
                </a:lnTo>
                <a:close/>
              </a:path>
            </a:pathLst>
          </a:custGeom>
          <a:solidFill>
            <a:srgbClr val="FE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27170" y="1790700"/>
            <a:ext cx="316230" cy="168910"/>
          </a:xfrm>
          <a:custGeom>
            <a:avLst/>
            <a:gdLst/>
            <a:ahLst/>
            <a:cxnLst/>
            <a:rect l="l" t="t" r="r" b="b"/>
            <a:pathLst>
              <a:path w="316229" h="168910">
                <a:moveTo>
                  <a:pt x="0" y="0"/>
                </a:moveTo>
                <a:lnTo>
                  <a:pt x="316230" y="0"/>
                </a:lnTo>
                <a:lnTo>
                  <a:pt x="316230" y="168593"/>
                </a:lnTo>
                <a:lnTo>
                  <a:pt x="0" y="16859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61185" y="1038859"/>
            <a:ext cx="1416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Hardware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4930" y="1640404"/>
            <a:ext cx="213360" cy="702945"/>
          </a:xfrm>
          <a:custGeom>
            <a:avLst/>
            <a:gdLst/>
            <a:ahLst/>
            <a:cxnLst/>
            <a:rect l="l" t="t" r="r" b="b"/>
            <a:pathLst>
              <a:path w="213359" h="702944">
                <a:moveTo>
                  <a:pt x="13765" y="0"/>
                </a:moveTo>
                <a:lnTo>
                  <a:pt x="63748" y="35934"/>
                </a:lnTo>
                <a:lnTo>
                  <a:pt x="110865" y="71920"/>
                </a:lnTo>
                <a:lnTo>
                  <a:pt x="152248" y="108012"/>
                </a:lnTo>
                <a:lnTo>
                  <a:pt x="185030" y="144267"/>
                </a:lnTo>
                <a:lnTo>
                  <a:pt x="206343" y="180741"/>
                </a:lnTo>
                <a:lnTo>
                  <a:pt x="213320" y="217489"/>
                </a:lnTo>
                <a:lnTo>
                  <a:pt x="200780" y="248950"/>
                </a:lnTo>
                <a:lnTo>
                  <a:pt x="170025" y="280254"/>
                </a:lnTo>
                <a:lnTo>
                  <a:pt x="128396" y="311638"/>
                </a:lnTo>
                <a:lnTo>
                  <a:pt x="83236" y="343340"/>
                </a:lnTo>
                <a:lnTo>
                  <a:pt x="41889" y="375597"/>
                </a:lnTo>
                <a:lnTo>
                  <a:pt x="11696" y="408646"/>
                </a:lnTo>
                <a:lnTo>
                  <a:pt x="0" y="442725"/>
                </a:lnTo>
                <a:lnTo>
                  <a:pt x="6219" y="477901"/>
                </a:lnTo>
                <a:lnTo>
                  <a:pt x="23633" y="513968"/>
                </a:lnTo>
                <a:lnTo>
                  <a:pt x="50375" y="550790"/>
                </a:lnTo>
                <a:lnTo>
                  <a:pt x="84581" y="588233"/>
                </a:lnTo>
                <a:lnTo>
                  <a:pt x="124384" y="626162"/>
                </a:lnTo>
                <a:lnTo>
                  <a:pt x="167919" y="664444"/>
                </a:lnTo>
                <a:lnTo>
                  <a:pt x="213320" y="70294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67984" y="1718564"/>
            <a:ext cx="474853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CUDA 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hreads are executed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by scalar</a:t>
            </a:r>
            <a:r>
              <a:rPr sz="2000" spc="-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processors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sz="2000" b="1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  <a:r>
              <a:rPr lang="en-US" altLang="zh-CN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SIMD processor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3114874"/>
            <a:ext cx="1036319" cy="777240"/>
          </a:xfrm>
          <a:custGeom>
            <a:avLst/>
            <a:gdLst/>
            <a:ahLst/>
            <a:cxnLst/>
            <a:rect l="l" t="t" r="r" b="b"/>
            <a:pathLst>
              <a:path w="1036319" h="777239">
                <a:moveTo>
                  <a:pt x="1036319" y="0"/>
                </a:moveTo>
                <a:lnTo>
                  <a:pt x="0" y="0"/>
                </a:lnTo>
                <a:lnTo>
                  <a:pt x="0" y="777239"/>
                </a:lnTo>
                <a:lnTo>
                  <a:pt x="1036319" y="777239"/>
                </a:lnTo>
                <a:lnTo>
                  <a:pt x="1036319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2980" y="3189169"/>
            <a:ext cx="169545" cy="617220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83944" y="3189169"/>
            <a:ext cx="171450" cy="617220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6814" y="3189169"/>
            <a:ext cx="169545" cy="617220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87780" y="3189169"/>
            <a:ext cx="171450" cy="617220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0650" y="3189169"/>
            <a:ext cx="171450" cy="617220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3519" y="3189169"/>
            <a:ext cx="169545" cy="617220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94485" y="3189169"/>
            <a:ext cx="171450" cy="617220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7354" y="3189169"/>
            <a:ext cx="171450" cy="617220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72866" y="2974856"/>
            <a:ext cx="609600" cy="1085850"/>
          </a:xfrm>
          <a:custGeom>
            <a:avLst/>
            <a:gdLst/>
            <a:ahLst/>
            <a:cxnLst/>
            <a:rect l="l" t="t" r="r" b="b"/>
            <a:pathLst>
              <a:path w="609600" h="1085850">
                <a:moveTo>
                  <a:pt x="609600" y="0"/>
                </a:moveTo>
                <a:lnTo>
                  <a:pt x="0" y="0"/>
                </a:lnTo>
                <a:lnTo>
                  <a:pt x="0" y="1085850"/>
                </a:lnTo>
                <a:lnTo>
                  <a:pt x="609600" y="1085850"/>
                </a:lnTo>
                <a:lnTo>
                  <a:pt x="6096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42716" y="3011369"/>
            <a:ext cx="205105" cy="498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90366" y="3011369"/>
            <a:ext cx="207010" cy="498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49066" y="3560645"/>
            <a:ext cx="441959" cy="100330"/>
          </a:xfrm>
          <a:custGeom>
            <a:avLst/>
            <a:gdLst/>
            <a:ahLst/>
            <a:cxnLst/>
            <a:rect l="l" t="t" r="r" b="b"/>
            <a:pathLst>
              <a:path w="441960" h="100329">
                <a:moveTo>
                  <a:pt x="441959" y="0"/>
                </a:moveTo>
                <a:lnTo>
                  <a:pt x="0" y="0"/>
                </a:lnTo>
                <a:lnTo>
                  <a:pt x="0" y="100012"/>
                </a:lnTo>
                <a:lnTo>
                  <a:pt x="441959" y="100012"/>
                </a:lnTo>
                <a:lnTo>
                  <a:pt x="441959" y="0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54781" y="3724950"/>
            <a:ext cx="443865" cy="271780"/>
          </a:xfrm>
          <a:custGeom>
            <a:avLst/>
            <a:gdLst/>
            <a:ahLst/>
            <a:cxnLst/>
            <a:rect l="l" t="t" r="r" b="b"/>
            <a:pathLst>
              <a:path w="443864" h="271779">
                <a:moveTo>
                  <a:pt x="443864" y="0"/>
                </a:moveTo>
                <a:lnTo>
                  <a:pt x="0" y="0"/>
                </a:lnTo>
                <a:lnTo>
                  <a:pt x="0" y="271463"/>
                </a:lnTo>
                <a:lnTo>
                  <a:pt x="443864" y="271463"/>
                </a:lnTo>
                <a:lnTo>
                  <a:pt x="443864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87425" y="2335276"/>
            <a:ext cx="1306683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hre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736026" y="2009140"/>
            <a:ext cx="882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92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Scalar  </a:t>
            </a:r>
            <a:r>
              <a:rPr sz="1600" spc="-8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ro</a:t>
            </a:r>
            <a:r>
              <a:rPr sz="1600" spc="-1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essor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60757" y="3880611"/>
            <a:ext cx="66484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18745" marR="5080" indent="-1066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hre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 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36900" y="4132072"/>
            <a:ext cx="2133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Streaming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Multiprocessor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67984" y="2568955"/>
            <a:ext cx="48539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Thread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blocks 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are split to warps and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 executed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2000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multiprocessors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zh-CN"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 processor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) in SIMT.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67984" y="3554702"/>
            <a:ext cx="5288280" cy="15376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10"/>
              </a:spcBef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Several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concurrent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thread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blocks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reside on one  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SIMD processor (when the number of thread blocks greater than multiprocessors)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limited by 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SIMD processor r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esources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(shared memory and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sz="2000" spc="-4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file)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179446" y="4843661"/>
            <a:ext cx="977265" cy="822960"/>
          </a:xfrm>
          <a:custGeom>
            <a:avLst/>
            <a:gdLst/>
            <a:ahLst/>
            <a:cxnLst/>
            <a:rect l="l" t="t" r="r" b="b"/>
            <a:pathLst>
              <a:path w="977264" h="822960">
                <a:moveTo>
                  <a:pt x="977264" y="0"/>
                </a:moveTo>
                <a:lnTo>
                  <a:pt x="0" y="0"/>
                </a:lnTo>
                <a:lnTo>
                  <a:pt x="0" y="822959"/>
                </a:lnTo>
                <a:lnTo>
                  <a:pt x="977264" y="822959"/>
                </a:lnTo>
                <a:lnTo>
                  <a:pt x="977264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09926" y="4977965"/>
            <a:ext cx="280035" cy="659130"/>
          </a:xfrm>
          <a:custGeom>
            <a:avLst/>
            <a:gdLst/>
            <a:ahLst/>
            <a:cxnLst/>
            <a:rect l="l" t="t" r="r" b="b"/>
            <a:pathLst>
              <a:path w="280035" h="659129">
                <a:moveTo>
                  <a:pt x="280034" y="0"/>
                </a:moveTo>
                <a:lnTo>
                  <a:pt x="0" y="0"/>
                </a:lnTo>
                <a:lnTo>
                  <a:pt x="0" y="658654"/>
                </a:lnTo>
                <a:lnTo>
                  <a:pt x="280034" y="658654"/>
                </a:lnTo>
                <a:lnTo>
                  <a:pt x="28003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39771" y="4997331"/>
            <a:ext cx="214630" cy="307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46121" y="5363012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61435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46121" y="5332295"/>
            <a:ext cx="201930" cy="61594"/>
          </a:xfrm>
          <a:custGeom>
            <a:avLst/>
            <a:gdLst/>
            <a:ahLst/>
            <a:cxnLst/>
            <a:rect l="l" t="t" r="r" b="b"/>
            <a:pathLst>
              <a:path w="201929" h="61595">
                <a:moveTo>
                  <a:pt x="0" y="0"/>
                </a:moveTo>
                <a:lnTo>
                  <a:pt x="201930" y="0"/>
                </a:lnTo>
                <a:lnTo>
                  <a:pt x="201930" y="61436"/>
                </a:lnTo>
                <a:lnTo>
                  <a:pt x="0" y="614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48026" y="5433735"/>
            <a:ext cx="206375" cy="164465"/>
          </a:xfrm>
          <a:custGeom>
            <a:avLst/>
            <a:gdLst/>
            <a:ahLst/>
            <a:cxnLst/>
            <a:rect l="l" t="t" r="r" b="b"/>
            <a:pathLst>
              <a:path w="206375" h="164464">
                <a:moveTo>
                  <a:pt x="205757" y="0"/>
                </a:moveTo>
                <a:lnTo>
                  <a:pt x="0" y="0"/>
                </a:lnTo>
                <a:lnTo>
                  <a:pt x="0" y="164305"/>
                </a:lnTo>
                <a:lnTo>
                  <a:pt x="205757" y="164305"/>
                </a:lnTo>
                <a:lnTo>
                  <a:pt x="205757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28061" y="4977965"/>
            <a:ext cx="280035" cy="659130"/>
          </a:xfrm>
          <a:custGeom>
            <a:avLst/>
            <a:gdLst/>
            <a:ahLst/>
            <a:cxnLst/>
            <a:rect l="l" t="t" r="r" b="b"/>
            <a:pathLst>
              <a:path w="280035" h="659129">
                <a:moveTo>
                  <a:pt x="280035" y="0"/>
                </a:moveTo>
                <a:lnTo>
                  <a:pt x="0" y="0"/>
                </a:lnTo>
                <a:lnTo>
                  <a:pt x="0" y="658654"/>
                </a:lnTo>
                <a:lnTo>
                  <a:pt x="280035" y="658654"/>
                </a:lnTo>
                <a:lnTo>
                  <a:pt x="28003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56001" y="4997331"/>
            <a:ext cx="216535" cy="3070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62351" y="5363012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835" y="0"/>
                </a:lnTo>
              </a:path>
            </a:pathLst>
          </a:custGeom>
          <a:ln w="61435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62351" y="5332295"/>
            <a:ext cx="203835" cy="61594"/>
          </a:xfrm>
          <a:custGeom>
            <a:avLst/>
            <a:gdLst/>
            <a:ahLst/>
            <a:cxnLst/>
            <a:rect l="l" t="t" r="r" b="b"/>
            <a:pathLst>
              <a:path w="203835" h="61595">
                <a:moveTo>
                  <a:pt x="0" y="0"/>
                </a:moveTo>
                <a:lnTo>
                  <a:pt x="203835" y="0"/>
                </a:lnTo>
                <a:lnTo>
                  <a:pt x="203835" y="61436"/>
                </a:lnTo>
                <a:lnTo>
                  <a:pt x="0" y="614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65217" y="5433021"/>
            <a:ext cx="205740" cy="163195"/>
          </a:xfrm>
          <a:custGeom>
            <a:avLst/>
            <a:gdLst/>
            <a:ahLst/>
            <a:cxnLst/>
            <a:rect l="l" t="t" r="r" b="b"/>
            <a:pathLst>
              <a:path w="205739" h="163195">
                <a:moveTo>
                  <a:pt x="205739" y="0"/>
                </a:moveTo>
                <a:lnTo>
                  <a:pt x="0" y="0"/>
                </a:lnTo>
                <a:lnTo>
                  <a:pt x="0" y="162876"/>
                </a:lnTo>
                <a:lnTo>
                  <a:pt x="205739" y="162876"/>
                </a:lnTo>
                <a:lnTo>
                  <a:pt x="205739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46196" y="4977965"/>
            <a:ext cx="280035" cy="659130"/>
          </a:xfrm>
          <a:custGeom>
            <a:avLst/>
            <a:gdLst/>
            <a:ahLst/>
            <a:cxnLst/>
            <a:rect l="l" t="t" r="r" b="b"/>
            <a:pathLst>
              <a:path w="280035" h="659129">
                <a:moveTo>
                  <a:pt x="280035" y="0"/>
                </a:moveTo>
                <a:lnTo>
                  <a:pt x="0" y="0"/>
                </a:lnTo>
                <a:lnTo>
                  <a:pt x="0" y="658654"/>
                </a:lnTo>
                <a:lnTo>
                  <a:pt x="280035" y="658654"/>
                </a:lnTo>
                <a:lnTo>
                  <a:pt x="28003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74136" y="4997331"/>
            <a:ext cx="216535" cy="3070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80486" y="5363012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835" y="0"/>
                </a:lnTo>
              </a:path>
            </a:pathLst>
          </a:custGeom>
          <a:ln w="61435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80486" y="5332295"/>
            <a:ext cx="203835" cy="61594"/>
          </a:xfrm>
          <a:custGeom>
            <a:avLst/>
            <a:gdLst/>
            <a:ahLst/>
            <a:cxnLst/>
            <a:rect l="l" t="t" r="r" b="b"/>
            <a:pathLst>
              <a:path w="203835" h="61595">
                <a:moveTo>
                  <a:pt x="0" y="0"/>
                </a:moveTo>
                <a:lnTo>
                  <a:pt x="203835" y="0"/>
                </a:lnTo>
                <a:lnTo>
                  <a:pt x="203835" y="61436"/>
                </a:lnTo>
                <a:lnTo>
                  <a:pt x="0" y="614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84296" y="5433735"/>
            <a:ext cx="206375" cy="164465"/>
          </a:xfrm>
          <a:custGeom>
            <a:avLst/>
            <a:gdLst/>
            <a:ahLst/>
            <a:cxnLst/>
            <a:rect l="l" t="t" r="r" b="b"/>
            <a:pathLst>
              <a:path w="206375" h="164464">
                <a:moveTo>
                  <a:pt x="205757" y="0"/>
                </a:moveTo>
                <a:lnTo>
                  <a:pt x="0" y="0"/>
                </a:lnTo>
                <a:lnTo>
                  <a:pt x="0" y="164305"/>
                </a:lnTo>
                <a:lnTo>
                  <a:pt x="205757" y="164305"/>
                </a:lnTo>
                <a:lnTo>
                  <a:pt x="205757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96716" y="4843661"/>
            <a:ext cx="979169" cy="822960"/>
          </a:xfrm>
          <a:custGeom>
            <a:avLst/>
            <a:gdLst/>
            <a:ahLst/>
            <a:cxnLst/>
            <a:rect l="l" t="t" r="r" b="b"/>
            <a:pathLst>
              <a:path w="979170" h="822960">
                <a:moveTo>
                  <a:pt x="979169" y="0"/>
                </a:moveTo>
                <a:lnTo>
                  <a:pt x="0" y="0"/>
                </a:lnTo>
                <a:lnTo>
                  <a:pt x="0" y="822959"/>
                </a:lnTo>
                <a:lnTo>
                  <a:pt x="979169" y="822959"/>
                </a:lnTo>
                <a:lnTo>
                  <a:pt x="979169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27196" y="4977965"/>
            <a:ext cx="280035" cy="659130"/>
          </a:xfrm>
          <a:custGeom>
            <a:avLst/>
            <a:gdLst/>
            <a:ahLst/>
            <a:cxnLst/>
            <a:rect l="l" t="t" r="r" b="b"/>
            <a:pathLst>
              <a:path w="280035" h="659129">
                <a:moveTo>
                  <a:pt x="280035" y="0"/>
                </a:moveTo>
                <a:lnTo>
                  <a:pt x="0" y="0"/>
                </a:lnTo>
                <a:lnTo>
                  <a:pt x="0" y="658654"/>
                </a:lnTo>
                <a:lnTo>
                  <a:pt x="280035" y="658654"/>
                </a:lnTo>
                <a:lnTo>
                  <a:pt x="28003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57041" y="4997331"/>
            <a:ext cx="214630" cy="307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263391" y="5363012"/>
            <a:ext cx="201930" cy="0"/>
          </a:xfrm>
          <a:custGeom>
            <a:avLst/>
            <a:gdLst/>
            <a:ahLst/>
            <a:cxnLst/>
            <a:rect l="l" t="t" r="r" b="b"/>
            <a:pathLst>
              <a:path w="201929">
                <a:moveTo>
                  <a:pt x="0" y="0"/>
                </a:moveTo>
                <a:lnTo>
                  <a:pt x="201929" y="0"/>
                </a:lnTo>
              </a:path>
            </a:pathLst>
          </a:custGeom>
          <a:ln w="61435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263391" y="5332295"/>
            <a:ext cx="201930" cy="61594"/>
          </a:xfrm>
          <a:custGeom>
            <a:avLst/>
            <a:gdLst/>
            <a:ahLst/>
            <a:cxnLst/>
            <a:rect l="l" t="t" r="r" b="b"/>
            <a:pathLst>
              <a:path w="201929" h="61595">
                <a:moveTo>
                  <a:pt x="0" y="0"/>
                </a:moveTo>
                <a:lnTo>
                  <a:pt x="201930" y="0"/>
                </a:lnTo>
                <a:lnTo>
                  <a:pt x="201930" y="61436"/>
                </a:lnTo>
                <a:lnTo>
                  <a:pt x="0" y="614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265296" y="5433735"/>
            <a:ext cx="206375" cy="164465"/>
          </a:xfrm>
          <a:custGeom>
            <a:avLst/>
            <a:gdLst/>
            <a:ahLst/>
            <a:cxnLst/>
            <a:rect l="l" t="t" r="r" b="b"/>
            <a:pathLst>
              <a:path w="206375" h="164464">
                <a:moveTo>
                  <a:pt x="205757" y="0"/>
                </a:moveTo>
                <a:lnTo>
                  <a:pt x="0" y="0"/>
                </a:lnTo>
                <a:lnTo>
                  <a:pt x="0" y="164305"/>
                </a:lnTo>
                <a:lnTo>
                  <a:pt x="205757" y="164305"/>
                </a:lnTo>
                <a:lnTo>
                  <a:pt x="205757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45331" y="4977965"/>
            <a:ext cx="280035" cy="659130"/>
          </a:xfrm>
          <a:custGeom>
            <a:avLst/>
            <a:gdLst/>
            <a:ahLst/>
            <a:cxnLst/>
            <a:rect l="l" t="t" r="r" b="b"/>
            <a:pathLst>
              <a:path w="280035" h="659129">
                <a:moveTo>
                  <a:pt x="280035" y="0"/>
                </a:moveTo>
                <a:lnTo>
                  <a:pt x="0" y="0"/>
                </a:lnTo>
                <a:lnTo>
                  <a:pt x="0" y="658654"/>
                </a:lnTo>
                <a:lnTo>
                  <a:pt x="280035" y="658654"/>
                </a:lnTo>
                <a:lnTo>
                  <a:pt x="28003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73271" y="4997331"/>
            <a:ext cx="216535" cy="307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79621" y="5363012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835" y="0"/>
                </a:lnTo>
              </a:path>
            </a:pathLst>
          </a:custGeom>
          <a:ln w="61435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79621" y="5332295"/>
            <a:ext cx="203835" cy="61594"/>
          </a:xfrm>
          <a:custGeom>
            <a:avLst/>
            <a:gdLst/>
            <a:ahLst/>
            <a:cxnLst/>
            <a:rect l="l" t="t" r="r" b="b"/>
            <a:pathLst>
              <a:path w="203835" h="61595">
                <a:moveTo>
                  <a:pt x="0" y="0"/>
                </a:moveTo>
                <a:lnTo>
                  <a:pt x="203835" y="0"/>
                </a:lnTo>
                <a:lnTo>
                  <a:pt x="203835" y="61436"/>
                </a:lnTo>
                <a:lnTo>
                  <a:pt x="0" y="614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83431" y="5433735"/>
            <a:ext cx="206375" cy="164465"/>
          </a:xfrm>
          <a:custGeom>
            <a:avLst/>
            <a:gdLst/>
            <a:ahLst/>
            <a:cxnLst/>
            <a:rect l="l" t="t" r="r" b="b"/>
            <a:pathLst>
              <a:path w="206375" h="164464">
                <a:moveTo>
                  <a:pt x="205757" y="0"/>
                </a:moveTo>
                <a:lnTo>
                  <a:pt x="0" y="0"/>
                </a:lnTo>
                <a:lnTo>
                  <a:pt x="0" y="164305"/>
                </a:lnTo>
                <a:lnTo>
                  <a:pt x="205757" y="164305"/>
                </a:lnTo>
                <a:lnTo>
                  <a:pt x="205757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63466" y="4977965"/>
            <a:ext cx="280035" cy="659130"/>
          </a:xfrm>
          <a:custGeom>
            <a:avLst/>
            <a:gdLst/>
            <a:ahLst/>
            <a:cxnLst/>
            <a:rect l="l" t="t" r="r" b="b"/>
            <a:pathLst>
              <a:path w="280035" h="659129">
                <a:moveTo>
                  <a:pt x="280034" y="0"/>
                </a:moveTo>
                <a:lnTo>
                  <a:pt x="0" y="0"/>
                </a:lnTo>
                <a:lnTo>
                  <a:pt x="0" y="658654"/>
                </a:lnTo>
                <a:lnTo>
                  <a:pt x="280034" y="658654"/>
                </a:lnTo>
                <a:lnTo>
                  <a:pt x="28003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91406" y="4997331"/>
            <a:ext cx="216535" cy="3070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97756" y="5363012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>
                <a:moveTo>
                  <a:pt x="0" y="0"/>
                </a:moveTo>
                <a:lnTo>
                  <a:pt x="203835" y="0"/>
                </a:lnTo>
              </a:path>
            </a:pathLst>
          </a:custGeom>
          <a:ln w="61435">
            <a:solidFill>
              <a:srgbClr val="0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97756" y="5332295"/>
            <a:ext cx="203835" cy="61594"/>
          </a:xfrm>
          <a:custGeom>
            <a:avLst/>
            <a:gdLst/>
            <a:ahLst/>
            <a:cxnLst/>
            <a:rect l="l" t="t" r="r" b="b"/>
            <a:pathLst>
              <a:path w="203835" h="61595">
                <a:moveTo>
                  <a:pt x="0" y="0"/>
                </a:moveTo>
                <a:lnTo>
                  <a:pt x="203835" y="0"/>
                </a:lnTo>
                <a:lnTo>
                  <a:pt x="203835" y="61436"/>
                </a:lnTo>
                <a:lnTo>
                  <a:pt x="0" y="614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01566" y="5433735"/>
            <a:ext cx="206375" cy="164465"/>
          </a:xfrm>
          <a:custGeom>
            <a:avLst/>
            <a:gdLst/>
            <a:ahLst/>
            <a:cxnLst/>
            <a:rect l="l" t="t" r="r" b="b"/>
            <a:pathLst>
              <a:path w="206375" h="164464">
                <a:moveTo>
                  <a:pt x="205757" y="0"/>
                </a:moveTo>
                <a:lnTo>
                  <a:pt x="0" y="0"/>
                </a:lnTo>
                <a:lnTo>
                  <a:pt x="0" y="164305"/>
                </a:lnTo>
                <a:lnTo>
                  <a:pt x="205757" y="164305"/>
                </a:lnTo>
                <a:lnTo>
                  <a:pt x="205757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81000" y="4886524"/>
            <a:ext cx="2118360" cy="720090"/>
          </a:xfrm>
          <a:custGeom>
            <a:avLst/>
            <a:gdLst/>
            <a:ahLst/>
            <a:cxnLst/>
            <a:rect l="l" t="t" r="r" b="b"/>
            <a:pathLst>
              <a:path w="2118360" h="720089">
                <a:moveTo>
                  <a:pt x="2118360" y="0"/>
                </a:moveTo>
                <a:lnTo>
                  <a:pt x="0" y="0"/>
                </a:lnTo>
                <a:lnTo>
                  <a:pt x="0" y="720089"/>
                </a:lnTo>
                <a:lnTo>
                  <a:pt x="2118360" y="720089"/>
                </a:lnTo>
                <a:lnTo>
                  <a:pt x="2118360" y="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8155" y="4949388"/>
            <a:ext cx="487680" cy="605790"/>
          </a:xfrm>
          <a:custGeom>
            <a:avLst/>
            <a:gdLst/>
            <a:ahLst/>
            <a:cxnLst/>
            <a:rect l="l" t="t" r="r" b="b"/>
            <a:pathLst>
              <a:path w="487680" h="605789">
                <a:moveTo>
                  <a:pt x="487680" y="0"/>
                </a:moveTo>
                <a:lnTo>
                  <a:pt x="0" y="0"/>
                </a:lnTo>
                <a:lnTo>
                  <a:pt x="0" y="605789"/>
                </a:lnTo>
                <a:lnTo>
                  <a:pt x="487680" y="605789"/>
                </a:lnTo>
                <a:lnTo>
                  <a:pt x="48768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23875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2455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1034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9615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8194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42035" y="4949388"/>
            <a:ext cx="487680" cy="605790"/>
          </a:xfrm>
          <a:custGeom>
            <a:avLst/>
            <a:gdLst/>
            <a:ahLst/>
            <a:cxnLst/>
            <a:rect l="l" t="t" r="r" b="b"/>
            <a:pathLst>
              <a:path w="487680" h="605789">
                <a:moveTo>
                  <a:pt x="487680" y="0"/>
                </a:moveTo>
                <a:lnTo>
                  <a:pt x="0" y="0"/>
                </a:lnTo>
                <a:lnTo>
                  <a:pt x="0" y="605789"/>
                </a:lnTo>
                <a:lnTo>
                  <a:pt x="487680" y="605789"/>
                </a:lnTo>
                <a:lnTo>
                  <a:pt x="48768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87755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56335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224914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293494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362075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910714" y="4949388"/>
            <a:ext cx="487680" cy="605790"/>
          </a:xfrm>
          <a:custGeom>
            <a:avLst/>
            <a:gdLst/>
            <a:ahLst/>
            <a:cxnLst/>
            <a:rect l="l" t="t" r="r" b="b"/>
            <a:pathLst>
              <a:path w="487680" h="605789">
                <a:moveTo>
                  <a:pt x="487680" y="0"/>
                </a:moveTo>
                <a:lnTo>
                  <a:pt x="0" y="0"/>
                </a:lnTo>
                <a:lnTo>
                  <a:pt x="0" y="605789"/>
                </a:lnTo>
                <a:lnTo>
                  <a:pt x="487680" y="605789"/>
                </a:lnTo>
                <a:lnTo>
                  <a:pt x="487680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956435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025014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093595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62175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30754" y="5006538"/>
            <a:ext cx="114300" cy="481965"/>
          </a:xfrm>
          <a:custGeom>
            <a:avLst/>
            <a:gdLst/>
            <a:ahLst/>
            <a:cxnLst/>
            <a:rect l="l" t="t" r="r" b="b"/>
            <a:pathLst>
              <a:path w="114300" h="481964">
                <a:moveTo>
                  <a:pt x="7374" y="0"/>
                </a:moveTo>
                <a:lnTo>
                  <a:pt x="47059" y="36931"/>
                </a:lnTo>
                <a:lnTo>
                  <a:pt x="81561" y="73984"/>
                </a:lnTo>
                <a:lnTo>
                  <a:pt x="105696" y="111287"/>
                </a:lnTo>
                <a:lnTo>
                  <a:pt x="114278" y="148971"/>
                </a:lnTo>
                <a:lnTo>
                  <a:pt x="101921" y="179101"/>
                </a:lnTo>
                <a:lnTo>
                  <a:pt x="73521" y="209148"/>
                </a:lnTo>
                <a:lnTo>
                  <a:pt x="39871" y="239557"/>
                </a:lnTo>
                <a:lnTo>
                  <a:pt x="11766" y="270775"/>
                </a:lnTo>
                <a:lnTo>
                  <a:pt x="0" y="303248"/>
                </a:lnTo>
                <a:lnTo>
                  <a:pt x="9820" y="345819"/>
                </a:lnTo>
                <a:lnTo>
                  <a:pt x="35712" y="390045"/>
                </a:lnTo>
                <a:lnTo>
                  <a:pt x="72316" y="435432"/>
                </a:lnTo>
                <a:lnTo>
                  <a:pt x="114278" y="4814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508000" y="5013524"/>
            <a:ext cx="2118360" cy="72009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377190" algn="ctr">
              <a:lnSpc>
                <a:spcPct val="100000"/>
              </a:lnSpc>
              <a:spcBef>
                <a:spcPts val="1435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...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145429" y="5617972"/>
            <a:ext cx="4159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755631" y="5676900"/>
            <a:ext cx="631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ev</a:t>
            </a:r>
            <a:r>
              <a:rPr sz="16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5494655" y="5370425"/>
            <a:ext cx="474853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 kernel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is launched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as a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grid of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sz="2000" spc="-19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blocks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title"/>
          </p:nvPr>
        </p:nvSpPr>
        <p:spPr>
          <a:xfrm>
            <a:off x="2631440" y="113983"/>
            <a:ext cx="557022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cs typeface="Arial" panose="020B0604020202020204"/>
              </a:rPr>
              <a:t>EXECUTION</a:t>
            </a:r>
            <a:r>
              <a:rPr sz="3600" b="1" spc="-65" dirty="0">
                <a:cs typeface="Arial" panose="020B0604020202020204"/>
              </a:rPr>
              <a:t> </a:t>
            </a:r>
            <a:r>
              <a:rPr sz="3600" b="1" spc="-5" dirty="0">
                <a:cs typeface="Arial" panose="020B0604020202020204"/>
              </a:rPr>
              <a:t>MODEL</a:t>
            </a:r>
          </a:p>
        </p:txBody>
      </p:sp>
      <p:sp>
        <p:nvSpPr>
          <p:cNvPr id="106" name="object 30"/>
          <p:cNvSpPr txBox="1"/>
          <p:nvPr/>
        </p:nvSpPr>
        <p:spPr>
          <a:xfrm>
            <a:off x="2928938" y="2534570"/>
            <a:ext cx="236759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920">
              <a:lnSpc>
                <a:spcPct val="100000"/>
              </a:lnSpc>
              <a:spcBef>
                <a:spcPts val="100"/>
              </a:spcBef>
            </a:pPr>
            <a:r>
              <a:rPr lang="en-US" altLang="zh-CN" sz="16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Lane of SIMD processor</a:t>
            </a:r>
            <a:endParaRPr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object 30"/>
          <p:cNvSpPr txBox="1"/>
          <p:nvPr/>
        </p:nvSpPr>
        <p:spPr>
          <a:xfrm>
            <a:off x="3246121" y="4378136"/>
            <a:ext cx="178196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920">
              <a:lnSpc>
                <a:spcPct val="100000"/>
              </a:lnSpc>
              <a:spcBef>
                <a:spcPts val="100"/>
              </a:spcBef>
            </a:pPr>
            <a:r>
              <a:rPr lang="en-US" altLang="zh-CN" sz="16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 processor</a:t>
            </a:r>
            <a:endParaRPr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object 11"/>
          <p:cNvSpPr/>
          <p:nvPr/>
        </p:nvSpPr>
        <p:spPr>
          <a:xfrm>
            <a:off x="2209800" y="3127190"/>
            <a:ext cx="428743" cy="339910"/>
          </a:xfrm>
          <a:custGeom>
            <a:avLst/>
            <a:gdLst/>
            <a:ahLst/>
            <a:cxnLst/>
            <a:rect l="l" t="t" r="r" b="b"/>
            <a:pathLst>
              <a:path w="1036319" h="777239">
                <a:moveTo>
                  <a:pt x="1036319" y="0"/>
                </a:moveTo>
                <a:lnTo>
                  <a:pt x="0" y="0"/>
                </a:lnTo>
                <a:lnTo>
                  <a:pt x="0" y="777239"/>
                </a:lnTo>
                <a:lnTo>
                  <a:pt x="1036319" y="777239"/>
                </a:lnTo>
                <a:lnTo>
                  <a:pt x="103631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3"/>
          <p:cNvSpPr/>
          <p:nvPr/>
        </p:nvSpPr>
        <p:spPr>
          <a:xfrm>
            <a:off x="2230756" y="3161225"/>
            <a:ext cx="70144" cy="269929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4"/>
          <p:cNvSpPr/>
          <p:nvPr/>
        </p:nvSpPr>
        <p:spPr>
          <a:xfrm>
            <a:off x="2331719" y="3161225"/>
            <a:ext cx="70932" cy="269929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5"/>
          <p:cNvSpPr/>
          <p:nvPr/>
        </p:nvSpPr>
        <p:spPr>
          <a:xfrm>
            <a:off x="2434590" y="3161225"/>
            <a:ext cx="70144" cy="269929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6"/>
          <p:cNvSpPr/>
          <p:nvPr/>
        </p:nvSpPr>
        <p:spPr>
          <a:xfrm>
            <a:off x="2535555" y="3161225"/>
            <a:ext cx="70932" cy="269929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"/>
          <p:cNvSpPr/>
          <p:nvPr/>
        </p:nvSpPr>
        <p:spPr>
          <a:xfrm>
            <a:off x="2209800" y="3508190"/>
            <a:ext cx="428743" cy="339910"/>
          </a:xfrm>
          <a:custGeom>
            <a:avLst/>
            <a:gdLst/>
            <a:ahLst/>
            <a:cxnLst/>
            <a:rect l="l" t="t" r="r" b="b"/>
            <a:pathLst>
              <a:path w="1036319" h="777239">
                <a:moveTo>
                  <a:pt x="1036319" y="0"/>
                </a:moveTo>
                <a:lnTo>
                  <a:pt x="0" y="0"/>
                </a:lnTo>
                <a:lnTo>
                  <a:pt x="0" y="777239"/>
                </a:lnTo>
                <a:lnTo>
                  <a:pt x="1036319" y="777239"/>
                </a:lnTo>
                <a:lnTo>
                  <a:pt x="103631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3"/>
          <p:cNvSpPr/>
          <p:nvPr/>
        </p:nvSpPr>
        <p:spPr>
          <a:xfrm>
            <a:off x="2230756" y="3542225"/>
            <a:ext cx="70144" cy="269929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4"/>
          <p:cNvSpPr/>
          <p:nvPr/>
        </p:nvSpPr>
        <p:spPr>
          <a:xfrm>
            <a:off x="2331719" y="3542225"/>
            <a:ext cx="70932" cy="269929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5"/>
          <p:cNvSpPr/>
          <p:nvPr/>
        </p:nvSpPr>
        <p:spPr>
          <a:xfrm>
            <a:off x="2434590" y="3542225"/>
            <a:ext cx="70144" cy="269929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6"/>
          <p:cNvSpPr/>
          <p:nvPr/>
        </p:nvSpPr>
        <p:spPr>
          <a:xfrm>
            <a:off x="2535555" y="3542225"/>
            <a:ext cx="70932" cy="269929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1"/>
          <p:cNvSpPr/>
          <p:nvPr/>
        </p:nvSpPr>
        <p:spPr>
          <a:xfrm>
            <a:off x="2203008" y="2720827"/>
            <a:ext cx="428743" cy="339910"/>
          </a:xfrm>
          <a:custGeom>
            <a:avLst/>
            <a:gdLst/>
            <a:ahLst/>
            <a:cxnLst/>
            <a:rect l="l" t="t" r="r" b="b"/>
            <a:pathLst>
              <a:path w="1036319" h="777239">
                <a:moveTo>
                  <a:pt x="1036319" y="0"/>
                </a:moveTo>
                <a:lnTo>
                  <a:pt x="0" y="0"/>
                </a:lnTo>
                <a:lnTo>
                  <a:pt x="0" y="777239"/>
                </a:lnTo>
                <a:lnTo>
                  <a:pt x="1036319" y="777239"/>
                </a:lnTo>
                <a:lnTo>
                  <a:pt x="103631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3"/>
          <p:cNvSpPr/>
          <p:nvPr/>
        </p:nvSpPr>
        <p:spPr>
          <a:xfrm>
            <a:off x="2223964" y="2754862"/>
            <a:ext cx="70144" cy="269929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4"/>
          <p:cNvSpPr/>
          <p:nvPr/>
        </p:nvSpPr>
        <p:spPr>
          <a:xfrm>
            <a:off x="2324927" y="2754862"/>
            <a:ext cx="70932" cy="269929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5"/>
          <p:cNvSpPr/>
          <p:nvPr/>
        </p:nvSpPr>
        <p:spPr>
          <a:xfrm>
            <a:off x="2427798" y="2754862"/>
            <a:ext cx="70144" cy="269929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6"/>
          <p:cNvSpPr/>
          <p:nvPr/>
        </p:nvSpPr>
        <p:spPr>
          <a:xfrm>
            <a:off x="2528763" y="2754862"/>
            <a:ext cx="70932" cy="269929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1"/>
          <p:cNvSpPr/>
          <p:nvPr/>
        </p:nvSpPr>
        <p:spPr>
          <a:xfrm>
            <a:off x="2209800" y="3915400"/>
            <a:ext cx="428743" cy="339910"/>
          </a:xfrm>
          <a:custGeom>
            <a:avLst/>
            <a:gdLst/>
            <a:ahLst/>
            <a:cxnLst/>
            <a:rect l="l" t="t" r="r" b="b"/>
            <a:pathLst>
              <a:path w="1036319" h="777239">
                <a:moveTo>
                  <a:pt x="1036319" y="0"/>
                </a:moveTo>
                <a:lnTo>
                  <a:pt x="0" y="0"/>
                </a:lnTo>
                <a:lnTo>
                  <a:pt x="0" y="777239"/>
                </a:lnTo>
                <a:lnTo>
                  <a:pt x="1036319" y="777239"/>
                </a:lnTo>
                <a:lnTo>
                  <a:pt x="103631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3"/>
          <p:cNvSpPr/>
          <p:nvPr/>
        </p:nvSpPr>
        <p:spPr>
          <a:xfrm>
            <a:off x="2230756" y="3949435"/>
            <a:ext cx="70144" cy="269929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4"/>
          <p:cNvSpPr/>
          <p:nvPr/>
        </p:nvSpPr>
        <p:spPr>
          <a:xfrm>
            <a:off x="2331719" y="3949435"/>
            <a:ext cx="70932" cy="269929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5"/>
          <p:cNvSpPr/>
          <p:nvPr/>
        </p:nvSpPr>
        <p:spPr>
          <a:xfrm>
            <a:off x="2434590" y="3949435"/>
            <a:ext cx="70144" cy="269929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6"/>
          <p:cNvSpPr/>
          <p:nvPr/>
        </p:nvSpPr>
        <p:spPr>
          <a:xfrm>
            <a:off x="2535555" y="3949435"/>
            <a:ext cx="70932" cy="269929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29"/>
          <p:cNvSpPr txBox="1"/>
          <p:nvPr/>
        </p:nvSpPr>
        <p:spPr>
          <a:xfrm>
            <a:off x="1863792" y="4289372"/>
            <a:ext cx="1183521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Warp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 thread</a:t>
            </a:r>
            <a:endParaRPr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5" name="直接连接符 134"/>
          <p:cNvCxnSpPr/>
          <p:nvPr/>
        </p:nvCxnSpPr>
        <p:spPr>
          <a:xfrm flipV="1">
            <a:off x="1950719" y="2743461"/>
            <a:ext cx="206754" cy="373278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932627" y="3913489"/>
            <a:ext cx="275240" cy="33991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文本框 1"/>
          <p:cNvSpPr txBox="1"/>
          <p:nvPr/>
        </p:nvSpPr>
        <p:spPr>
          <a:xfrm>
            <a:off x="6629400" y="2247900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车道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/>
          <p:nvPr/>
        </p:nvSpPr>
        <p:spPr>
          <a:xfrm>
            <a:off x="10289612" y="5888983"/>
            <a:ext cx="473022" cy="87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5415281" y="1894188"/>
            <a:ext cx="609600" cy="1085850"/>
          </a:xfrm>
          <a:custGeom>
            <a:avLst/>
            <a:gdLst/>
            <a:ahLst/>
            <a:cxnLst/>
            <a:rect l="l" t="t" r="r" b="b"/>
            <a:pathLst>
              <a:path w="609600" h="1085850">
                <a:moveTo>
                  <a:pt x="609600" y="0"/>
                </a:moveTo>
                <a:lnTo>
                  <a:pt x="0" y="0"/>
                </a:lnTo>
                <a:lnTo>
                  <a:pt x="0" y="1085850"/>
                </a:lnTo>
                <a:lnTo>
                  <a:pt x="609600" y="1085850"/>
                </a:lnTo>
                <a:lnTo>
                  <a:pt x="6096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/>
          <p:nvPr/>
        </p:nvSpPr>
        <p:spPr>
          <a:xfrm>
            <a:off x="5410200" y="1913164"/>
            <a:ext cx="609600" cy="1085850"/>
          </a:xfrm>
          <a:custGeom>
            <a:avLst/>
            <a:gdLst/>
            <a:ahLst/>
            <a:cxnLst/>
            <a:rect l="l" t="t" r="r" b="b"/>
            <a:pathLst>
              <a:path w="609600" h="1085850">
                <a:moveTo>
                  <a:pt x="0" y="0"/>
                </a:moveTo>
                <a:lnTo>
                  <a:pt x="609600" y="0"/>
                </a:lnTo>
                <a:lnTo>
                  <a:pt x="609600" y="1085850"/>
                </a:lnTo>
                <a:lnTo>
                  <a:pt x="0" y="108585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/>
        </p:nvSpPr>
        <p:spPr>
          <a:xfrm>
            <a:off x="5485131" y="1930702"/>
            <a:ext cx="205105" cy="498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5732781" y="1930702"/>
            <a:ext cx="207010" cy="498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5491481" y="2454728"/>
            <a:ext cx="441959" cy="100330"/>
          </a:xfrm>
          <a:custGeom>
            <a:avLst/>
            <a:gdLst/>
            <a:ahLst/>
            <a:cxnLst/>
            <a:rect l="l" t="t" r="r" b="b"/>
            <a:pathLst>
              <a:path w="441960" h="100329">
                <a:moveTo>
                  <a:pt x="441960" y="0"/>
                </a:moveTo>
                <a:lnTo>
                  <a:pt x="0" y="0"/>
                </a:lnTo>
                <a:lnTo>
                  <a:pt x="0" y="100012"/>
                </a:lnTo>
                <a:lnTo>
                  <a:pt x="441960" y="100012"/>
                </a:lnTo>
                <a:lnTo>
                  <a:pt x="441960" y="0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/>
          <p:nvPr/>
        </p:nvSpPr>
        <p:spPr>
          <a:xfrm>
            <a:off x="5486400" y="2452689"/>
            <a:ext cx="441959" cy="100330"/>
          </a:xfrm>
          <a:custGeom>
            <a:avLst/>
            <a:gdLst/>
            <a:ahLst/>
            <a:cxnLst/>
            <a:rect l="l" t="t" r="r" b="b"/>
            <a:pathLst>
              <a:path w="441960" h="100329">
                <a:moveTo>
                  <a:pt x="0" y="0"/>
                </a:moveTo>
                <a:lnTo>
                  <a:pt x="441960" y="0"/>
                </a:lnTo>
                <a:lnTo>
                  <a:pt x="441960" y="100013"/>
                </a:lnTo>
                <a:lnTo>
                  <a:pt x="0" y="10001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1"/>
          <p:cNvSpPr/>
          <p:nvPr/>
        </p:nvSpPr>
        <p:spPr>
          <a:xfrm>
            <a:off x="5497196" y="2644283"/>
            <a:ext cx="443865" cy="271780"/>
          </a:xfrm>
          <a:custGeom>
            <a:avLst/>
            <a:gdLst/>
            <a:ahLst/>
            <a:cxnLst/>
            <a:rect l="l" t="t" r="r" b="b"/>
            <a:pathLst>
              <a:path w="443864" h="271779">
                <a:moveTo>
                  <a:pt x="443864" y="0"/>
                </a:moveTo>
                <a:lnTo>
                  <a:pt x="0" y="0"/>
                </a:lnTo>
                <a:lnTo>
                  <a:pt x="0" y="271462"/>
                </a:lnTo>
                <a:lnTo>
                  <a:pt x="443864" y="271462"/>
                </a:lnTo>
                <a:lnTo>
                  <a:pt x="443864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5492115" y="2616995"/>
            <a:ext cx="443865" cy="271780"/>
          </a:xfrm>
          <a:custGeom>
            <a:avLst/>
            <a:gdLst/>
            <a:ahLst/>
            <a:cxnLst/>
            <a:rect l="l" t="t" r="r" b="b"/>
            <a:pathLst>
              <a:path w="443864" h="271779">
                <a:moveTo>
                  <a:pt x="443865" y="0"/>
                </a:moveTo>
                <a:lnTo>
                  <a:pt x="443865" y="271463"/>
                </a:lnTo>
                <a:lnTo>
                  <a:pt x="0" y="271463"/>
                </a:lnTo>
                <a:lnTo>
                  <a:pt x="0" y="0"/>
                </a:lnTo>
                <a:lnTo>
                  <a:pt x="443865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 txBox="1"/>
          <p:nvPr/>
        </p:nvSpPr>
        <p:spPr>
          <a:xfrm>
            <a:off x="981233" y="2864358"/>
            <a:ext cx="66484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18745" marR="5080" indent="-1066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hre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d 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5021110" y="3022854"/>
            <a:ext cx="1348105" cy="1023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Streaming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Multiprocessor</a:t>
            </a:r>
            <a:endParaRPr lang="en-US" sz="16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 Processor</a:t>
            </a:r>
            <a:endParaRPr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2525304" y="1658226"/>
            <a:ext cx="1524000" cy="471924"/>
          </a:xfrm>
          <a:prstGeom prst="rect">
            <a:avLst/>
          </a:prstGeom>
          <a:solidFill>
            <a:srgbClr val="FFCC66"/>
          </a:solidFill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32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400" spc="-45" dirty="0">
                <a:latin typeface="Arial" panose="020B0604020202020204"/>
                <a:cs typeface="Arial" panose="020B0604020202020204"/>
              </a:rPr>
              <a:t>CUDA</a:t>
            </a:r>
            <a:r>
              <a:rPr lang="zh-CN" altLang="en-US"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Threads</a:t>
            </a:r>
            <a:endParaRPr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2533015" y="2285667"/>
            <a:ext cx="1524000" cy="471924"/>
          </a:xfrm>
          <a:prstGeom prst="rect">
            <a:avLst/>
          </a:prstGeom>
          <a:solidFill>
            <a:srgbClr val="FFCC66"/>
          </a:solidFill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32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400" spc="-45" dirty="0">
                <a:latin typeface="Arial" panose="020B0604020202020204"/>
                <a:cs typeface="Arial" panose="020B0604020202020204"/>
              </a:rPr>
              <a:t>CUDA</a:t>
            </a:r>
            <a:r>
              <a:rPr lang="zh-CN" altLang="en-US"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Threads</a:t>
            </a:r>
            <a:endParaRPr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2534442" y="2909237"/>
            <a:ext cx="1524000" cy="473848"/>
          </a:xfrm>
          <a:prstGeom prst="rect">
            <a:avLst/>
          </a:prstGeom>
          <a:solidFill>
            <a:srgbClr val="FFCC66"/>
          </a:solidFill>
          <a:ln w="12700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335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32</a:t>
            </a:r>
            <a:r>
              <a:rPr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1400" spc="-45" dirty="0">
                <a:latin typeface="Arial" panose="020B0604020202020204"/>
                <a:cs typeface="Arial" panose="020B0604020202020204"/>
              </a:rPr>
              <a:t>CUDA</a:t>
            </a:r>
            <a:r>
              <a:rPr lang="zh-CN" altLang="en-US" sz="14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10" dirty="0">
                <a:latin typeface="Arial" panose="020B0604020202020204"/>
                <a:cs typeface="Arial" panose="020B0604020202020204"/>
              </a:rPr>
              <a:t>Threads</a:t>
            </a:r>
            <a:endParaRPr sz="1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826135" y="2011347"/>
            <a:ext cx="1036319" cy="777240"/>
          </a:xfrm>
          <a:custGeom>
            <a:avLst/>
            <a:gdLst/>
            <a:ahLst/>
            <a:cxnLst/>
            <a:rect l="l" t="t" r="r" b="b"/>
            <a:pathLst>
              <a:path w="1036319" h="777239">
                <a:moveTo>
                  <a:pt x="1036319" y="0"/>
                </a:moveTo>
                <a:lnTo>
                  <a:pt x="0" y="0"/>
                </a:lnTo>
                <a:lnTo>
                  <a:pt x="0" y="777239"/>
                </a:lnTo>
                <a:lnTo>
                  <a:pt x="1036319" y="777239"/>
                </a:lnTo>
                <a:lnTo>
                  <a:pt x="1036319" y="0"/>
                </a:lnTo>
                <a:close/>
              </a:path>
            </a:pathLst>
          </a:custGeom>
          <a:solidFill>
            <a:srgbClr val="FFC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894715" y="2085642"/>
            <a:ext cx="169545" cy="617220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/>
          <p:nvPr/>
        </p:nvSpPr>
        <p:spPr>
          <a:xfrm>
            <a:off x="995680" y="2085642"/>
            <a:ext cx="171450" cy="617220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2"/>
          <p:cNvSpPr/>
          <p:nvPr/>
        </p:nvSpPr>
        <p:spPr>
          <a:xfrm>
            <a:off x="1098549" y="2085642"/>
            <a:ext cx="171450" cy="617220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3"/>
          <p:cNvSpPr/>
          <p:nvPr/>
        </p:nvSpPr>
        <p:spPr>
          <a:xfrm>
            <a:off x="1201419" y="2085642"/>
            <a:ext cx="169545" cy="617220"/>
          </a:xfrm>
          <a:custGeom>
            <a:avLst/>
            <a:gdLst/>
            <a:ahLst/>
            <a:cxnLst/>
            <a:rect l="l" t="t" r="r" b="b"/>
            <a:pathLst>
              <a:path w="169544" h="617220">
                <a:moveTo>
                  <a:pt x="10938" y="0"/>
                </a:moveTo>
                <a:lnTo>
                  <a:pt x="58400" y="37866"/>
                </a:lnTo>
                <a:lnTo>
                  <a:pt x="101926" y="75811"/>
                </a:lnTo>
                <a:lnTo>
                  <a:pt x="137579" y="113920"/>
                </a:lnTo>
                <a:lnTo>
                  <a:pt x="161420" y="152276"/>
                </a:lnTo>
                <a:lnTo>
                  <a:pt x="169513" y="190966"/>
                </a:lnTo>
                <a:lnTo>
                  <a:pt x="156323" y="223175"/>
                </a:lnTo>
                <a:lnTo>
                  <a:pt x="124754" y="255244"/>
                </a:lnTo>
                <a:lnTo>
                  <a:pt x="84072" y="287503"/>
                </a:lnTo>
                <a:lnTo>
                  <a:pt x="43542" y="320284"/>
                </a:lnTo>
                <a:lnTo>
                  <a:pt x="12429" y="353917"/>
                </a:lnTo>
                <a:lnTo>
                  <a:pt x="0" y="388734"/>
                </a:lnTo>
                <a:lnTo>
                  <a:pt x="6670" y="424848"/>
                </a:lnTo>
                <a:lnTo>
                  <a:pt x="25113" y="461998"/>
                </a:lnTo>
                <a:lnTo>
                  <a:pt x="52972" y="499998"/>
                </a:lnTo>
                <a:lnTo>
                  <a:pt x="87895" y="538659"/>
                </a:lnTo>
                <a:lnTo>
                  <a:pt x="127527" y="577796"/>
                </a:lnTo>
                <a:lnTo>
                  <a:pt x="169513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4"/>
          <p:cNvSpPr/>
          <p:nvPr/>
        </p:nvSpPr>
        <p:spPr>
          <a:xfrm>
            <a:off x="1609090" y="2085642"/>
            <a:ext cx="171450" cy="617220"/>
          </a:xfrm>
          <a:custGeom>
            <a:avLst/>
            <a:gdLst/>
            <a:ahLst/>
            <a:cxnLst/>
            <a:rect l="l" t="t" r="r" b="b"/>
            <a:pathLst>
              <a:path w="171450" h="617220">
                <a:moveTo>
                  <a:pt x="11061" y="0"/>
                </a:moveTo>
                <a:lnTo>
                  <a:pt x="59056" y="37866"/>
                </a:lnTo>
                <a:lnTo>
                  <a:pt x="103072" y="75811"/>
                </a:lnTo>
                <a:lnTo>
                  <a:pt x="139125" y="113920"/>
                </a:lnTo>
                <a:lnTo>
                  <a:pt x="163234" y="152276"/>
                </a:lnTo>
                <a:lnTo>
                  <a:pt x="171417" y="190966"/>
                </a:lnTo>
                <a:lnTo>
                  <a:pt x="158079" y="223175"/>
                </a:lnTo>
                <a:lnTo>
                  <a:pt x="126156" y="255244"/>
                </a:lnTo>
                <a:lnTo>
                  <a:pt x="85017" y="287503"/>
                </a:lnTo>
                <a:lnTo>
                  <a:pt x="44031" y="320284"/>
                </a:lnTo>
                <a:lnTo>
                  <a:pt x="12569" y="353917"/>
                </a:lnTo>
                <a:lnTo>
                  <a:pt x="0" y="388734"/>
                </a:lnTo>
                <a:lnTo>
                  <a:pt x="6745" y="424848"/>
                </a:lnTo>
                <a:lnTo>
                  <a:pt x="25395" y="461998"/>
                </a:lnTo>
                <a:lnTo>
                  <a:pt x="53568" y="499998"/>
                </a:lnTo>
                <a:lnTo>
                  <a:pt x="88883" y="538659"/>
                </a:lnTo>
                <a:lnTo>
                  <a:pt x="128960" y="577796"/>
                </a:lnTo>
                <a:lnTo>
                  <a:pt x="171417" y="6172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5"/>
          <p:cNvSpPr txBox="1"/>
          <p:nvPr/>
        </p:nvSpPr>
        <p:spPr>
          <a:xfrm>
            <a:off x="819785" y="2004997"/>
            <a:ext cx="1049020" cy="78994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3495" algn="ctr">
              <a:lnSpc>
                <a:spcPct val="100000"/>
              </a:lnSpc>
              <a:spcBef>
                <a:spcPts val="930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...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6"/>
          <p:cNvSpPr txBox="1"/>
          <p:nvPr/>
        </p:nvSpPr>
        <p:spPr>
          <a:xfrm>
            <a:off x="3010852" y="3439340"/>
            <a:ext cx="5683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0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30" name="object 27"/>
          <p:cNvSpPr txBox="1"/>
          <p:nvPr/>
        </p:nvSpPr>
        <p:spPr>
          <a:xfrm>
            <a:off x="6857999" y="1409445"/>
            <a:ext cx="3526154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thread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consists</a:t>
            </a:r>
            <a:r>
              <a:rPr sz="2400" spc="-1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of 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sz="2400" spc="-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warps</a:t>
            </a:r>
          </a:p>
        </p:txBody>
      </p:sp>
      <p:sp>
        <p:nvSpPr>
          <p:cNvPr id="31" name="object 28"/>
          <p:cNvSpPr txBox="1"/>
          <p:nvPr/>
        </p:nvSpPr>
        <p:spPr>
          <a:xfrm>
            <a:off x="6857999" y="2515869"/>
            <a:ext cx="3668395" cy="1113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35"/>
              </a:spcBef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A warp is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executed 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physically in parallel 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(SIMD)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on a</a:t>
            </a:r>
            <a:r>
              <a:rPr sz="2400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multiprocessor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bject 29"/>
          <p:cNvSpPr/>
          <p:nvPr/>
        </p:nvSpPr>
        <p:spPr>
          <a:xfrm>
            <a:off x="4163695" y="1942767"/>
            <a:ext cx="1097280" cy="262890"/>
          </a:xfrm>
          <a:custGeom>
            <a:avLst/>
            <a:gdLst/>
            <a:ahLst/>
            <a:cxnLst/>
            <a:rect l="l" t="t" r="r" b="b"/>
            <a:pathLst>
              <a:path w="1097279" h="262889">
                <a:moveTo>
                  <a:pt x="788671" y="0"/>
                </a:moveTo>
                <a:lnTo>
                  <a:pt x="788671" y="83017"/>
                </a:lnTo>
                <a:lnTo>
                  <a:pt x="0" y="83017"/>
                </a:lnTo>
                <a:lnTo>
                  <a:pt x="0" y="179872"/>
                </a:lnTo>
                <a:lnTo>
                  <a:pt x="788671" y="179872"/>
                </a:lnTo>
                <a:lnTo>
                  <a:pt x="788671" y="262889"/>
                </a:lnTo>
                <a:lnTo>
                  <a:pt x="1097280" y="131444"/>
                </a:lnTo>
                <a:lnTo>
                  <a:pt x="788671" y="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1"/>
          <p:cNvSpPr txBox="1"/>
          <p:nvPr/>
        </p:nvSpPr>
        <p:spPr>
          <a:xfrm>
            <a:off x="2042159" y="2214117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C8C8C"/>
                </a:solidFill>
                <a:latin typeface="Arial" panose="020B0604020202020204"/>
                <a:cs typeface="Arial" panose="020B0604020202020204"/>
              </a:rPr>
              <a:t>=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2"/>
          <p:cNvSpPr txBox="1">
            <a:spLocks noGrp="1"/>
          </p:cNvSpPr>
          <p:nvPr>
            <p:ph type="title"/>
          </p:nvPr>
        </p:nvSpPr>
        <p:spPr>
          <a:xfrm>
            <a:off x="4114800" y="113983"/>
            <a:ext cx="231902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W</a:t>
            </a:r>
            <a:r>
              <a:rPr sz="3600" b="1" dirty="0"/>
              <a:t>A</a:t>
            </a:r>
            <a:r>
              <a:rPr sz="3600" b="1" spc="5" dirty="0"/>
              <a:t>R</a:t>
            </a:r>
            <a:r>
              <a:rPr sz="3600" b="1" dirty="0"/>
              <a:t>PS</a:t>
            </a:r>
          </a:p>
        </p:txBody>
      </p:sp>
      <p:sp>
        <p:nvSpPr>
          <p:cNvPr id="134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文本框 2"/>
          <p:cNvSpPr txBox="1"/>
          <p:nvPr/>
        </p:nvSpPr>
        <p:spPr>
          <a:xfrm>
            <a:off x="6324600" y="342900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线程束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04CD17-8A9B-4A2E-84D1-A76891318962}"/>
              </a:ext>
            </a:extLst>
          </p:cNvPr>
          <p:cNvSpPr/>
          <p:nvPr/>
        </p:nvSpPr>
        <p:spPr>
          <a:xfrm>
            <a:off x="4120607" y="2214117"/>
            <a:ext cx="1226000" cy="646331"/>
          </a:xfrm>
          <a:prstGeom prst="rect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Warp scheduler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010728"/>
            <a:ext cx="8229600" cy="123110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48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LAUNCH CONFIGURATION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8084820" y="824432"/>
            <a:ext cx="2691638" cy="4847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>
            <a:spLocks noGrp="1"/>
          </p:cNvSpPr>
          <p:nvPr>
            <p:ph type="title"/>
          </p:nvPr>
        </p:nvSpPr>
        <p:spPr>
          <a:xfrm>
            <a:off x="2362200" y="113983"/>
            <a:ext cx="65722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LAUNCH</a:t>
            </a:r>
            <a:r>
              <a:rPr sz="3600" b="1" spc="-50" dirty="0"/>
              <a:t> </a:t>
            </a:r>
            <a:r>
              <a:rPr sz="3600" b="1" spc="-5" dirty="0"/>
              <a:t>CONFIGURATION</a:t>
            </a:r>
          </a:p>
        </p:txBody>
      </p:sp>
      <p:sp>
        <p:nvSpPr>
          <p:cNvPr id="16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7" name="object 15"/>
          <p:cNvSpPr txBox="1"/>
          <p:nvPr/>
        </p:nvSpPr>
        <p:spPr>
          <a:xfrm>
            <a:off x="304800" y="1105055"/>
            <a:ext cx="9296400" cy="49141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4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understanding: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64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issued in</a:t>
            </a:r>
            <a:r>
              <a:rPr sz="2000"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</a:t>
            </a:r>
            <a:r>
              <a:rPr lang="zh-CN" alt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stalls when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of the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operands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isn’t</a:t>
            </a:r>
            <a:r>
              <a:rPr sz="2000" spc="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ready: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itself doesn’t stall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b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Latency </a:t>
            </a:r>
            <a:r>
              <a:rPr sz="2000" b="1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000" b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switching</a:t>
            </a:r>
            <a:r>
              <a:rPr sz="2000" spc="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marR="5080" indent="-285750">
              <a:lnSpc>
                <a:spcPts val="329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latency: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</a:t>
            </a:r>
            <a:r>
              <a:rPr spc="-1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cycles</a:t>
            </a:r>
            <a:r>
              <a:rPr lang="en-US" spc="-1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e.g. 100</a:t>
            </a:r>
            <a:r>
              <a:rPr spc="-1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(varies by architecture/design)  </a:t>
            </a:r>
            <a:endParaRPr lang="en-US" spc="-5" dirty="0">
              <a:solidFill>
                <a:srgbClr val="5D168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27150" marR="5080" indent="-285750">
              <a:lnSpc>
                <a:spcPts val="329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Arithmetic latency: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</a:t>
            </a:r>
            <a:r>
              <a:rPr spc="-1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cycles</a:t>
            </a:r>
            <a:r>
              <a:rPr lang="en-US" spc="-1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e.g. 10</a:t>
            </a:r>
            <a:r>
              <a:rPr spc="-1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(varies by</a:t>
            </a:r>
            <a:r>
              <a:rPr spc="40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D16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architecture/design)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1689100" indent="-285750">
              <a:lnSpc>
                <a:spcPts val="37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threads/threadblocks to launch?  </a:t>
            </a:r>
            <a:endParaRPr lang="en-US" sz="24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1689100" indent="-285750">
              <a:lnSpc>
                <a:spcPts val="37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25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enough threads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hide</a:t>
            </a:r>
            <a:r>
              <a:rPr sz="2000" spc="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9200" y="3086100"/>
            <a:ext cx="8991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>
                <a:latin typeface="黑体" panose="02010609060101010101" charset="-122"/>
                <a:ea typeface="黑体" panose="02010609060101010101" charset="-122"/>
              </a:rPr>
              <a:t>延迟隐藏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2248</Words>
  <Application>Microsoft Office PowerPoint</Application>
  <PresentationFormat>自定义</PresentationFormat>
  <Paragraphs>482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宋体</vt:lpstr>
      <vt:lpstr>微软雅黑</vt:lpstr>
      <vt:lpstr>黑体</vt:lpstr>
      <vt:lpstr>Arial</vt:lpstr>
      <vt:lpstr>Calibri</vt:lpstr>
      <vt:lpstr>Calibri Light</vt:lpstr>
      <vt:lpstr>Times New Roman</vt:lpstr>
      <vt:lpstr>Trebuchet MS</vt:lpstr>
      <vt:lpstr>1_Office 主题​​</vt:lpstr>
      <vt:lpstr>CUDA OPTIMIZATION,  PART 1</vt:lpstr>
      <vt:lpstr>OUTLINE</vt:lpstr>
      <vt:lpstr>KEPLER CC 3.5 SM (GK110)</vt:lpstr>
      <vt:lpstr>MAXWELL/PASCAL CC5.2, CC6.1 SM</vt:lpstr>
      <vt:lpstr>PASCAL/VOLTA CC6.0/7.0</vt:lpstr>
      <vt:lpstr>EXECUTION MODEL</vt:lpstr>
      <vt:lpstr>WARPS</vt:lpstr>
      <vt:lpstr>LAUNCH CONFIGURATION</vt:lpstr>
      <vt:lpstr>LAUNCH CONFIGURATION</vt:lpstr>
      <vt:lpstr>LATENCY: ANALYSIS</vt:lpstr>
      <vt:lpstr>SIMPLIFIED VIEW OF LATENCY AND SYNCS</vt:lpstr>
      <vt:lpstr>SIMPLIFIED VIEW OF LATENCY AND SYNCS</vt:lpstr>
      <vt:lpstr>GPU LATENCY HIDING</vt:lpstr>
      <vt:lpstr>GPU LATENCY HIDING – INSIDE THE SM</vt:lpstr>
      <vt:lpstr>GPU LATENCY HIDING – INSIDE THE SM</vt:lpstr>
      <vt:lpstr>GPU LATENCY HIDING – INSIDE THE SM</vt:lpstr>
      <vt:lpstr>GPU LATENCY HIDING – INSIDE THE SM</vt:lpstr>
      <vt:lpstr>GPU LATENCY HIDING – INSIDE THE SM</vt:lpstr>
      <vt:lpstr>GPU LATENCY HIDING – INSIDE THE SM</vt:lpstr>
      <vt:lpstr>GPU LATENCY HIDING – INSIDE THE SM</vt:lpstr>
      <vt:lpstr>GPU LATENCY HIDING – INSIDE THE SM</vt:lpstr>
      <vt:lpstr>GPU LATENCY HIDING – INSIDE THE SM</vt:lpstr>
      <vt:lpstr>GPU LATENCY HIDING – INSIDE THE SM</vt:lpstr>
      <vt:lpstr>LAUNCH CONFIGURATION</vt:lpstr>
      <vt:lpstr>MAXIMIZING MEMORY THROUGHPUT</vt:lpstr>
      <vt:lpstr>LAUNCH CONFIGURATION: SUMMARY</vt:lpstr>
      <vt:lpstr>ASIDE: WHAT IS OCCUPANCY?</vt:lpstr>
      <vt:lpstr>SUMMARY</vt:lpstr>
      <vt:lpstr>FUTURE SESSIONS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OPTIMIZATION,  PART 1 NVIDIA Corporation</dc:title>
  <dc:creator/>
  <cp:lastModifiedBy>Lab317-Dan</cp:lastModifiedBy>
  <cp:revision>102</cp:revision>
  <dcterms:created xsi:type="dcterms:W3CDTF">2020-11-24T11:29:00Z</dcterms:created>
  <dcterms:modified xsi:type="dcterms:W3CDTF">2024-05-26T03:16:09Z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2020-03-12T00:00:00Z</vt:filetime>
  </property>
  <property fmtid="{D5CDD505-2E9C-101B-9397-08002B2CF9AE}" pid="3" name="LastSaved">
    <vt:filetime>2020-11-25T00:00:00Z</vt:filetime>
  </property>
  <property fmtid="{D5CDD505-2E9C-101B-9397-08002B2CF9AE}" pid="4" name="ICV">
    <vt:lpwstr>7FC51CA93A4D4D10A448A017188FA1A2</vt:lpwstr>
  </property>
  <property fmtid="{D5CDD505-2E9C-101B-9397-08002B2CF9AE}" pid="5" name="KSOProductBuildVer">
    <vt:lpwstr>2052-11.1.0.11294</vt:lpwstr>
  </property>
</Properties>
</file>