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321" r:id="rId2"/>
    <p:sldId id="257" r:id="rId3"/>
    <p:sldId id="322" r:id="rId4"/>
    <p:sldId id="259" r:id="rId5"/>
    <p:sldId id="260" r:id="rId6"/>
    <p:sldId id="261" r:id="rId7"/>
    <p:sldId id="262" r:id="rId8"/>
    <p:sldId id="281" r:id="rId9"/>
    <p:sldId id="263" r:id="rId10"/>
    <p:sldId id="264" r:id="rId11"/>
    <p:sldId id="265" r:id="rId12"/>
    <p:sldId id="323"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11" r:id="rId40"/>
    <p:sldId id="312" r:id="rId41"/>
    <p:sldId id="313" r:id="rId42"/>
    <p:sldId id="314" r:id="rId43"/>
    <p:sldId id="315" r:id="rId44"/>
    <p:sldId id="316" r:id="rId45"/>
    <p:sldId id="317" r:id="rId46"/>
    <p:sldId id="279" r:id="rId47"/>
    <p:sldId id="376" r:id="rId48"/>
  </p:sldIdLst>
  <p:sldSz cx="10972800" cy="6172200"/>
  <p:notesSz cx="10972800" cy="6172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uyuan DENG" initials="XD" lastIdx="1" clrIdx="0"/>
  <p:cmAuthor id="2" name="Betty Mo" initials="B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83170" autoAdjust="0"/>
  </p:normalViewPr>
  <p:slideViewPr>
    <p:cSldViewPr>
      <p:cViewPr varScale="1">
        <p:scale>
          <a:sx n="91" d="100"/>
          <a:sy n="91" d="100"/>
        </p:scale>
        <p:origin x="6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754563" cy="3095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215063" y="0"/>
            <a:ext cx="4754562" cy="309563"/>
          </a:xfrm>
          <a:prstGeom prst="rect">
            <a:avLst/>
          </a:prstGeom>
        </p:spPr>
        <p:txBody>
          <a:bodyPr vert="horz" lIns="91440" tIns="45720" rIns="91440" bIns="45720" rtlCol="0"/>
          <a:lstStyle>
            <a:lvl1pPr algn="r">
              <a:defRPr sz="1200"/>
            </a:lvl1pPr>
          </a:lstStyle>
          <a:p>
            <a:fld id="{F72D1232-DB13-4572-93F1-A4F83D556CF8}" type="datetimeFigureOut">
              <a:rPr lang="zh-CN" altLang="en-US" smtClean="0"/>
              <a:t>2024/6/15</a:t>
            </a:fld>
            <a:endParaRPr lang="zh-CN" altLang="en-US"/>
          </a:p>
        </p:txBody>
      </p:sp>
      <p:sp>
        <p:nvSpPr>
          <p:cNvPr id="4" name="幻灯片图像占位符 3"/>
          <p:cNvSpPr>
            <a:spLocks noGrp="1" noRot="1" noChangeAspect="1"/>
          </p:cNvSpPr>
          <p:nvPr>
            <p:ph type="sldImg" idx="2"/>
          </p:nvPr>
        </p:nvSpPr>
        <p:spPr>
          <a:xfrm>
            <a:off x="3635375" y="771525"/>
            <a:ext cx="3702050" cy="20828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96963" y="2970213"/>
            <a:ext cx="8778875" cy="2430462"/>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5862638"/>
            <a:ext cx="4754563" cy="30956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215063" y="5862638"/>
            <a:ext cx="4754562" cy="309562"/>
          </a:xfrm>
          <a:prstGeom prst="rect">
            <a:avLst/>
          </a:prstGeom>
        </p:spPr>
        <p:txBody>
          <a:bodyPr vert="horz" lIns="91440" tIns="45720" rIns="91440" bIns="45720" rtlCol="0" anchor="b"/>
          <a:lstStyle>
            <a:lvl1pPr algn="r">
              <a:defRPr sz="1200"/>
            </a:lvl1pPr>
          </a:lstStyle>
          <a:p>
            <a:fld id="{BF232590-938D-4A9D-A02D-769FA58EAFE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nvidia.com/cuda/cuda-c-programming-guide/index.html#memory-fence-functions"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docs.nvidia.com/cuda/cuda-c-programming-guide/index.html#synchronization-functio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F232590-938D-4A9D-A02D-769FA58EAFE7}"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lang="en-US" sz="1200" b="0" i="0" kern="1200">
              <a:solidFill>
                <a:schemeClr val="tx1"/>
              </a:solidFill>
              <a:effectLst/>
              <a:latin typeface="+mn-lt"/>
              <a:ea typeface="+mn-ea"/>
              <a:cs typeface="+mn-cs"/>
            </a:endParaRPr>
          </a:p>
          <a:p>
            <a:pPr fontAlgn="base"/>
            <a:r>
              <a:rPr lang="en-US" sz="1200" b="0" i="0" kern="1200">
                <a:solidFill>
                  <a:schemeClr val="tx1"/>
                </a:solidFill>
                <a:effectLst/>
                <a:latin typeface="+mn-lt"/>
                <a:ea typeface="+mn-ea"/>
                <a:cs typeface="+mn-cs"/>
              </a:rPr>
              <a:t>If </a:t>
            </a:r>
            <a:r>
              <a:rPr lang="en-US" sz="1200" b="0" i="0" kern="1200" dirty="0">
                <a:solidFill>
                  <a:schemeClr val="tx1"/>
                </a:solidFill>
                <a:effectLst/>
                <a:latin typeface="+mn-lt"/>
                <a:ea typeface="+mn-ea"/>
                <a:cs typeface="+mn-cs"/>
              </a:rPr>
              <a:t>you don't declare a shared array as volatile, then the compiler is free to optimize locations in shared memory by locating them in registers (whose scope is specific to a single thread), for any thread, at it's choosing. This is true whether you access that particular shared element from only one thread or not. Therefore, if you use shared memory as a communication vehicle between threads of a block, it's best to declare it volatile. However, this sort of communication pattern often also requires execution barriers to enforce ordering of reads/writes, so continue reading about barriers below.</a:t>
            </a:r>
          </a:p>
          <a:p>
            <a:pPr fontAlgn="base"/>
            <a:r>
              <a:rPr lang="en-US" sz="1200" b="0" i="0" kern="1200" dirty="0">
                <a:solidFill>
                  <a:schemeClr val="tx1"/>
                </a:solidFill>
                <a:effectLst/>
                <a:latin typeface="+mn-lt"/>
                <a:ea typeface="+mn-ea"/>
                <a:cs typeface="+mn-cs"/>
              </a:rPr>
              <a:t>Obviously if each thread only accessed its own elements of shared memory, and never those associated with another thread, then this does not matter, and the compiler optimization will not break anything.</a:t>
            </a:r>
          </a:p>
          <a:p>
            <a:pPr fontAlgn="base"/>
            <a:r>
              <a:rPr lang="en-US" sz="1200" b="0" i="0" kern="1200" dirty="0">
                <a:solidFill>
                  <a:schemeClr val="tx1"/>
                </a:solidFill>
                <a:effectLst/>
                <a:latin typeface="+mn-lt"/>
                <a:ea typeface="+mn-ea"/>
                <a:cs typeface="+mn-cs"/>
              </a:rPr>
              <a:t>In your case, where you have a section of code where each thread is accessing it's own elements of shared memory, and the only inter-thread access occurs at a well understood location, you could use a </a:t>
            </a:r>
            <a:r>
              <a:rPr lang="en-US" sz="1200" b="0" i="0" u="sng" kern="1200" dirty="0">
                <a:solidFill>
                  <a:schemeClr val="tx1"/>
                </a:solidFill>
                <a:effectLst/>
                <a:latin typeface="+mn-lt"/>
                <a:ea typeface="+mn-ea"/>
                <a:cs typeface="+mn-cs"/>
                <a:hlinkClick r:id="rId3"/>
              </a:rPr>
              <a:t>memory fence function</a:t>
            </a:r>
            <a:r>
              <a:rPr lang="en-US" sz="1200" b="0" i="0" kern="1200" dirty="0">
                <a:solidFill>
                  <a:schemeClr val="tx1"/>
                </a:solidFill>
                <a:effectLst/>
                <a:latin typeface="+mn-lt"/>
                <a:ea typeface="+mn-ea"/>
                <a:cs typeface="+mn-cs"/>
              </a:rPr>
              <a:t> to force the compiler to evict any values that are temporarily stored in registers, back out to the shared array. So you might think that __</a:t>
            </a:r>
            <a:r>
              <a:rPr lang="en-US" sz="1200" b="0" i="0" kern="1200" dirty="0" err="1">
                <a:solidFill>
                  <a:schemeClr val="tx1"/>
                </a:solidFill>
                <a:effectLst/>
                <a:latin typeface="+mn-lt"/>
                <a:ea typeface="+mn-ea"/>
                <a:cs typeface="+mn-cs"/>
              </a:rPr>
              <a:t>threadfence_block</a:t>
            </a:r>
            <a:r>
              <a:rPr lang="en-US" sz="1200" b="0" i="0" kern="1200" dirty="0">
                <a:solidFill>
                  <a:schemeClr val="tx1"/>
                </a:solidFill>
                <a:effectLst/>
                <a:latin typeface="+mn-lt"/>
                <a:ea typeface="+mn-ea"/>
                <a:cs typeface="+mn-cs"/>
              </a:rPr>
              <a:t>() might be useful, but in your case, __</a:t>
            </a:r>
            <a:r>
              <a:rPr lang="en-US" sz="1200" b="0" i="0" kern="1200" dirty="0" err="1">
                <a:solidFill>
                  <a:schemeClr val="tx1"/>
                </a:solidFill>
                <a:effectLst/>
                <a:latin typeface="+mn-lt"/>
                <a:ea typeface="+mn-ea"/>
                <a:cs typeface="+mn-cs"/>
              </a:rPr>
              <a:t>syncthreads</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4"/>
              </a:rPr>
              <a:t>already has memory-fencing functionality built in</a:t>
            </a:r>
            <a:r>
              <a:rPr lang="en-US" sz="1200" b="0" i="0" kern="1200" dirty="0">
                <a:solidFill>
                  <a:schemeClr val="tx1"/>
                </a:solidFill>
                <a:effectLst/>
                <a:latin typeface="+mn-lt"/>
                <a:ea typeface="+mn-ea"/>
                <a:cs typeface="+mn-cs"/>
              </a:rPr>
              <a:t>. So your __</a:t>
            </a:r>
            <a:r>
              <a:rPr lang="en-US" sz="1200" b="0" i="0" kern="1200" dirty="0" err="1">
                <a:solidFill>
                  <a:schemeClr val="tx1"/>
                </a:solidFill>
                <a:effectLst/>
                <a:latin typeface="+mn-lt"/>
                <a:ea typeface="+mn-ea"/>
                <a:cs typeface="+mn-cs"/>
              </a:rPr>
              <a:t>syncthreads</a:t>
            </a:r>
            <a:r>
              <a:rPr lang="en-US" sz="1200" b="0" i="0" kern="1200" dirty="0">
                <a:solidFill>
                  <a:schemeClr val="tx1"/>
                </a:solidFill>
                <a:effectLst/>
                <a:latin typeface="+mn-lt"/>
                <a:ea typeface="+mn-ea"/>
                <a:cs typeface="+mn-cs"/>
              </a:rPr>
              <a:t>() call is sufficient to force thread synchronization as well as to force any register-cached values in shared memory to be evicted back to shared memory.</a:t>
            </a:r>
          </a:p>
          <a:p>
            <a:pPr fontAlgn="base"/>
            <a:r>
              <a:rPr lang="en-US" sz="1200" b="0" i="0" kern="1200" dirty="0">
                <a:solidFill>
                  <a:schemeClr val="tx1"/>
                </a:solidFill>
                <a:effectLst/>
                <a:latin typeface="+mn-lt"/>
                <a:ea typeface="+mn-ea"/>
                <a:cs typeface="+mn-cs"/>
              </a:rPr>
              <a:t>By the way, if that reduction at the end of your code is of performance concern, you could consider using a parallel reduction method to speed it up.</a:t>
            </a:r>
          </a:p>
          <a:p>
            <a:endParaRPr lang="en-US" dirty="0"/>
          </a:p>
        </p:txBody>
      </p:sp>
      <p:sp>
        <p:nvSpPr>
          <p:cNvPr id="4" name="灯片编号占位符 3"/>
          <p:cNvSpPr>
            <a:spLocks noGrp="1"/>
          </p:cNvSpPr>
          <p:nvPr>
            <p:ph type="sldNum" sz="quarter" idx="5"/>
          </p:nvPr>
        </p:nvSpPr>
        <p:spPr/>
        <p:txBody>
          <a:bodyPr/>
          <a:lstStyle/>
          <a:p>
            <a:fld id="{BF232590-938D-4A9D-A02D-769FA58EAFE7}" type="slidenum">
              <a:rPr lang="zh-CN" altLang="en-US" smtClean="0"/>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2960" y="1917387"/>
            <a:ext cx="9326880" cy="1323022"/>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645920" y="3497580"/>
            <a:ext cx="7680960" cy="1577340"/>
          </a:xfrm>
          <a:prstGeom prst="rect">
            <a:avLst/>
          </a:prstGeom>
        </p:spPr>
        <p:txBody>
          <a:bodyPr/>
          <a:lstStyle>
            <a:lvl1pPr marL="0" indent="0" algn="ctr">
              <a:buNone/>
              <a:defRPr>
                <a:solidFill>
                  <a:schemeClr val="tx1">
                    <a:tint val="75000"/>
                  </a:schemeClr>
                </a:solidFill>
              </a:defRPr>
            </a:lvl1pPr>
            <a:lvl2pPr marL="411480" indent="0" algn="ctr">
              <a:buNone/>
              <a:defRPr>
                <a:solidFill>
                  <a:schemeClr val="tx1">
                    <a:tint val="75000"/>
                  </a:schemeClr>
                </a:solidFill>
              </a:defRPr>
            </a:lvl2pPr>
            <a:lvl3pPr marL="822960" indent="0" algn="ctr">
              <a:buNone/>
              <a:defRPr>
                <a:solidFill>
                  <a:schemeClr val="tx1">
                    <a:tint val="75000"/>
                  </a:schemeClr>
                </a:solidFill>
              </a:defRPr>
            </a:lvl3pPr>
            <a:lvl4pPr marL="1234440" indent="0" algn="ctr">
              <a:buNone/>
              <a:defRPr>
                <a:solidFill>
                  <a:schemeClr val="tx1">
                    <a:tint val="75000"/>
                  </a:schemeClr>
                </a:solidFill>
              </a:defRPr>
            </a:lvl4pPr>
            <a:lvl5pPr marL="1645920" indent="0" algn="ctr">
              <a:buNone/>
              <a:defRPr>
                <a:solidFill>
                  <a:schemeClr val="tx1">
                    <a:tint val="75000"/>
                  </a:schemeClr>
                </a:solidFill>
              </a:defRPr>
            </a:lvl5pPr>
            <a:lvl6pPr marL="2057400" indent="0" algn="ctr">
              <a:buNone/>
              <a:defRPr>
                <a:solidFill>
                  <a:schemeClr val="tx1">
                    <a:tint val="75000"/>
                  </a:schemeClr>
                </a:solidFill>
              </a:defRPr>
            </a:lvl6pPr>
            <a:lvl7pPr marL="2468880" indent="0" algn="ctr">
              <a:buNone/>
              <a:defRPr>
                <a:solidFill>
                  <a:schemeClr val="tx1">
                    <a:tint val="75000"/>
                  </a:schemeClr>
                </a:solidFill>
              </a:defRPr>
            </a:lvl7pPr>
            <a:lvl8pPr marL="2880360" indent="0" algn="ctr">
              <a:buNone/>
              <a:defRPr>
                <a:solidFill>
                  <a:schemeClr val="tx1">
                    <a:tint val="75000"/>
                  </a:schemeClr>
                </a:solidFill>
              </a:defRPr>
            </a:lvl8pPr>
            <a:lvl9pPr marL="329184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7F68671A-1028-4918-B52D-F225EDA688D1}"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48640" y="247174"/>
            <a:ext cx="9875520" cy="10287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548640" y="1440185"/>
            <a:ext cx="9875520" cy="407336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B6AFD8D9-97CE-47AB-99B6-669B4E33450F}"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955280" y="247179"/>
            <a:ext cx="2468880" cy="526637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48640" y="247179"/>
            <a:ext cx="7223760" cy="52663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14D234CD-C4BF-451E-A810-76886530BD7F}"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2024/6/15</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2024/6/15</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8641" y="122868"/>
            <a:ext cx="9628567" cy="493522"/>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548640" y="925860"/>
            <a:ext cx="9875520" cy="4073367"/>
          </a:xfrm>
          <a:prstGeom prst="rect">
            <a:avLst/>
          </a:prstGeom>
        </p:spPr>
        <p:txBody>
          <a:bodyPr/>
          <a:lstStyle>
            <a:lvl2pPr marL="882015" indent="-391795">
              <a:buFont typeface="Arial" panose="020B0604020202020204" pitchFamily="34" charset="0"/>
              <a:buChar char="»"/>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CA40A734-EF3B-425E-9970-80954DDB0807}"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66777" y="3966215"/>
            <a:ext cx="9326880" cy="1225868"/>
          </a:xfrm>
          <a:prstGeom prst="rect">
            <a:avLst/>
          </a:prstGeom>
        </p:spPr>
        <p:txBody>
          <a:bodyPr anchor="t"/>
          <a:lstStyle>
            <a:lvl1pPr algn="l">
              <a:defRPr sz="3600" b="1" cap="all"/>
            </a:lvl1pPr>
          </a:lstStyle>
          <a:p>
            <a:r>
              <a:rPr lang="zh-CN" altLang="en-US"/>
              <a:t>单击此处编辑母版标题样式</a:t>
            </a:r>
          </a:p>
        </p:txBody>
      </p:sp>
      <p:sp>
        <p:nvSpPr>
          <p:cNvPr id="3" name="文本占位符 2"/>
          <p:cNvSpPr>
            <a:spLocks noGrp="1"/>
          </p:cNvSpPr>
          <p:nvPr>
            <p:ph type="body" idx="1"/>
          </p:nvPr>
        </p:nvSpPr>
        <p:spPr>
          <a:xfrm>
            <a:off x="866777" y="2616042"/>
            <a:ext cx="9326880" cy="1350168"/>
          </a:xfrm>
          <a:prstGeom prst="rect">
            <a:avLst/>
          </a:prstGeom>
        </p:spPr>
        <p:txBody>
          <a:bodyPr anchor="b"/>
          <a:lstStyle>
            <a:lvl1pPr marL="0" indent="0">
              <a:buNone/>
              <a:defRPr sz="1800">
                <a:solidFill>
                  <a:schemeClr val="tx1">
                    <a:tint val="75000"/>
                  </a:schemeClr>
                </a:solidFill>
              </a:defRPr>
            </a:lvl1pPr>
            <a:lvl2pPr marL="411480" indent="0">
              <a:buNone/>
              <a:defRPr sz="1620">
                <a:solidFill>
                  <a:schemeClr val="tx1">
                    <a:tint val="75000"/>
                  </a:schemeClr>
                </a:solidFill>
              </a:defRPr>
            </a:lvl2pPr>
            <a:lvl3pPr marL="822960" indent="0">
              <a:buNone/>
              <a:defRPr sz="1440">
                <a:solidFill>
                  <a:schemeClr val="tx1">
                    <a:tint val="75000"/>
                  </a:schemeClr>
                </a:solidFill>
              </a:defRPr>
            </a:lvl3pPr>
            <a:lvl4pPr marL="1234440" indent="0">
              <a:buNone/>
              <a:defRPr sz="1260">
                <a:solidFill>
                  <a:schemeClr val="tx1">
                    <a:tint val="75000"/>
                  </a:schemeClr>
                </a:solidFill>
              </a:defRPr>
            </a:lvl4pPr>
            <a:lvl5pPr marL="1645920" indent="0">
              <a:buNone/>
              <a:defRPr sz="1260">
                <a:solidFill>
                  <a:schemeClr val="tx1">
                    <a:tint val="75000"/>
                  </a:schemeClr>
                </a:solidFill>
              </a:defRPr>
            </a:lvl5pPr>
            <a:lvl6pPr marL="2057400" indent="0">
              <a:buNone/>
              <a:defRPr sz="1260">
                <a:solidFill>
                  <a:schemeClr val="tx1">
                    <a:tint val="75000"/>
                  </a:schemeClr>
                </a:solidFill>
              </a:defRPr>
            </a:lvl6pPr>
            <a:lvl7pPr marL="2468880" indent="0">
              <a:buNone/>
              <a:defRPr sz="1260">
                <a:solidFill>
                  <a:schemeClr val="tx1">
                    <a:tint val="75000"/>
                  </a:schemeClr>
                </a:solidFill>
              </a:defRPr>
            </a:lvl7pPr>
            <a:lvl8pPr marL="2880360" indent="0">
              <a:buNone/>
              <a:defRPr sz="1260">
                <a:solidFill>
                  <a:schemeClr val="tx1">
                    <a:tint val="75000"/>
                  </a:schemeClr>
                </a:solidFill>
              </a:defRPr>
            </a:lvl8pPr>
            <a:lvl9pPr marL="3291840" indent="0">
              <a:buNone/>
              <a:defRPr sz="126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5"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91F44B76-BDB5-48DA-9429-18FB768FED70}"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48640" y="247174"/>
            <a:ext cx="9875520" cy="10287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548640" y="1440185"/>
            <a:ext cx="4846320" cy="4073367"/>
          </a:xfrm>
          <a:prstGeom prst="rect">
            <a:avLst/>
          </a:prstGeo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577841" y="1440185"/>
            <a:ext cx="4846320" cy="4073367"/>
          </a:xfrm>
          <a:prstGeom prst="rect">
            <a:avLst/>
          </a:prstGeo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89D35798-1DC4-447E-97F5-D240AF3B980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48640" y="247174"/>
            <a:ext cx="9875520" cy="10287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48640" y="1381602"/>
            <a:ext cx="4848225" cy="575786"/>
          </a:xfrm>
          <a:prstGeom prst="rect">
            <a:avLst/>
          </a:prstGeo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p>
        </p:txBody>
      </p:sp>
      <p:sp>
        <p:nvSpPr>
          <p:cNvPr id="4" name="内容占位符 3"/>
          <p:cNvSpPr>
            <a:spLocks noGrp="1"/>
          </p:cNvSpPr>
          <p:nvPr>
            <p:ph sz="half" idx="2"/>
          </p:nvPr>
        </p:nvSpPr>
        <p:spPr>
          <a:xfrm>
            <a:off x="548640" y="1957388"/>
            <a:ext cx="4848225" cy="3556159"/>
          </a:xfrm>
          <a:prstGeom prst="rect">
            <a:avLst/>
          </a:prstGeo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574034" y="1381602"/>
            <a:ext cx="4850130" cy="575786"/>
          </a:xfrm>
          <a:prstGeom prst="rect">
            <a:avLst/>
          </a:prstGeo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zh-CN" altLang="en-US"/>
              <a:t>单击此处编辑母版文本样式</a:t>
            </a:r>
          </a:p>
        </p:txBody>
      </p:sp>
      <p:sp>
        <p:nvSpPr>
          <p:cNvPr id="6" name="内容占位符 5"/>
          <p:cNvSpPr>
            <a:spLocks noGrp="1"/>
          </p:cNvSpPr>
          <p:nvPr>
            <p:ph sz="quarter" idx="4"/>
          </p:nvPr>
        </p:nvSpPr>
        <p:spPr>
          <a:xfrm>
            <a:off x="5574034" y="1957388"/>
            <a:ext cx="4850130" cy="3556159"/>
          </a:xfrm>
          <a:prstGeom prst="rect">
            <a:avLst/>
          </a:prstGeo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8"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1FFB9FFA-BBF7-4E6B-ACD4-E99548C5776B}"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48640" y="247174"/>
            <a:ext cx="9875520" cy="10287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4"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FA78C75F-3921-4200-A546-C4950D0184B6}"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3"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47694E68-0D6D-410C-8C00-3741D352D069}"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8643" y="245745"/>
            <a:ext cx="3609975" cy="1045845"/>
          </a:xfrm>
          <a:prstGeom prst="rect">
            <a:avLst/>
          </a:prstGeo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4290063" y="245750"/>
            <a:ext cx="6134100" cy="5267802"/>
          </a:xfrm>
          <a:prstGeom prst="rect">
            <a:avLst/>
          </a:prstGeo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48643" y="1291593"/>
            <a:ext cx="3609975" cy="4221957"/>
          </a:xfrm>
          <a:prstGeom prst="rect">
            <a:avLst/>
          </a:prstGeo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p>
        </p:txBody>
      </p:sp>
      <p:sp>
        <p:nvSpPr>
          <p:cNvPr id="5"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875CE17F-E7E8-4836-8B19-28E882EF05B9}"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50745" y="4320541"/>
            <a:ext cx="6583680" cy="510064"/>
          </a:xfrm>
          <a:prstGeom prst="rect">
            <a:avLst/>
          </a:prstGeo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2150745" y="551498"/>
            <a:ext cx="6583680" cy="3703320"/>
          </a:xfrm>
          <a:prstGeom prst="rect">
            <a:avLst/>
          </a:prstGeom>
        </p:spPr>
        <p:txBody>
          <a:bodyPr rtlCol="0">
            <a:normAutofit/>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pPr lvl="0"/>
            <a:endParaRPr lang="zh-CN" altLang="en-US" noProof="0"/>
          </a:p>
        </p:txBody>
      </p:sp>
      <p:sp>
        <p:nvSpPr>
          <p:cNvPr id="4" name="文本占位符 3"/>
          <p:cNvSpPr>
            <a:spLocks noGrp="1"/>
          </p:cNvSpPr>
          <p:nvPr>
            <p:ph type="body" sz="half" idx="2"/>
          </p:nvPr>
        </p:nvSpPr>
        <p:spPr>
          <a:xfrm>
            <a:off x="2150745" y="4830605"/>
            <a:ext cx="6583680" cy="724376"/>
          </a:xfrm>
          <a:prstGeom prst="rect">
            <a:avLst/>
          </a:prstGeom>
        </p:spPr>
        <p:txBody>
          <a:bodyPr/>
          <a:lstStyle>
            <a:lvl1pPr marL="0" indent="0">
              <a:buNone/>
              <a:defRPr sz="1260"/>
            </a:lvl1pPr>
            <a:lvl2pPr marL="411480" indent="0">
              <a:buNone/>
              <a:defRPr sz="1080"/>
            </a:lvl2pPr>
            <a:lvl3pPr marL="822960" indent="0">
              <a:buNone/>
              <a:defRPr sz="900"/>
            </a:lvl3pPr>
            <a:lvl4pPr marL="1234440" indent="0">
              <a:buNone/>
              <a:defRPr sz="810"/>
            </a:lvl4pPr>
            <a:lvl5pPr marL="1645920" indent="0">
              <a:buNone/>
              <a:defRPr sz="810"/>
            </a:lvl5pPr>
            <a:lvl6pPr marL="2057400" indent="0">
              <a:buNone/>
              <a:defRPr sz="810"/>
            </a:lvl6pPr>
            <a:lvl7pPr marL="2468880" indent="0">
              <a:buNone/>
              <a:defRPr sz="810"/>
            </a:lvl7pPr>
            <a:lvl8pPr marL="2880360" indent="0">
              <a:buNone/>
              <a:defRPr sz="810"/>
            </a:lvl8pPr>
            <a:lvl9pPr marL="3291840" indent="0">
              <a:buNone/>
              <a:defRPr sz="810"/>
            </a:lvl9pPr>
          </a:lstStyle>
          <a:p>
            <a:pPr lvl="0"/>
            <a:r>
              <a:rPr lang="zh-CN" altLang="en-US"/>
              <a:t>单击此处编辑母版文本样式</a:t>
            </a:r>
          </a:p>
        </p:txBody>
      </p:sp>
      <p:sp>
        <p:nvSpPr>
          <p:cNvPr id="5" name="日期占位符 3"/>
          <p:cNvSpPr>
            <a:spLocks noGrp="1"/>
          </p:cNvSpPr>
          <p:nvPr>
            <p:ph type="dt" sz="half" idx="10"/>
          </p:nvPr>
        </p:nvSpPr>
        <p:spPr>
          <a:xfrm>
            <a:off x="548640" y="5720720"/>
            <a:ext cx="2560320" cy="328612"/>
          </a:xfrm>
          <a:prstGeom prst="rect">
            <a:avLst/>
          </a:prstGeom>
        </p:spPr>
        <p:txBody>
          <a:bodyPr/>
          <a:lstStyle>
            <a:lvl1pPr>
              <a:defRPr/>
            </a:lvl1pPr>
          </a:lstStyle>
          <a:p>
            <a:pPr>
              <a:defRPr/>
            </a:pPr>
            <a:r>
              <a:rPr lang="en-US" altLang="zh-CN"/>
              <a:t>2016-04-18</a:t>
            </a:r>
            <a:endParaRPr lang="zh-CN" altLang="en-US"/>
          </a:p>
        </p:txBody>
      </p:sp>
      <p:sp>
        <p:nvSpPr>
          <p:cNvPr id="6" name="页脚占位符 4"/>
          <p:cNvSpPr>
            <a:spLocks noGrp="1"/>
          </p:cNvSpPr>
          <p:nvPr>
            <p:ph type="ftr" sz="quarter" idx="11"/>
          </p:nvPr>
        </p:nvSpPr>
        <p:spPr>
          <a:xfrm>
            <a:off x="3749040" y="5720720"/>
            <a:ext cx="3474720" cy="328612"/>
          </a:xfrm>
          <a:prstGeom prst="rect">
            <a:avLst/>
          </a:prstGeom>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a:xfrm>
            <a:off x="7863840" y="5720720"/>
            <a:ext cx="2560320" cy="328612"/>
          </a:xfrm>
          <a:prstGeom prst="rect">
            <a:avLst/>
          </a:prstGeom>
        </p:spPr>
        <p:txBody>
          <a:bodyPr/>
          <a:lstStyle>
            <a:lvl1pPr>
              <a:defRPr/>
            </a:lvl1pPr>
          </a:lstStyle>
          <a:p>
            <a:pPr>
              <a:defRPr/>
            </a:pPr>
            <a:fld id="{530D8648-5A27-46B1-9DFF-F43427A188ED}"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stretch>
            <a:fillRect/>
          </a:stretch>
        </a:blipFill>
        <a:effectLst/>
      </p:bgPr>
    </p:bg>
    <p:spTree>
      <p:nvGrpSpPr>
        <p:cNvPr id="1" name=""/>
        <p:cNvGrpSpPr/>
        <p:nvPr/>
      </p:nvGrpSpPr>
      <p:grpSpPr>
        <a:xfrm>
          <a:off x="0" y="0"/>
          <a:ext cx="0" cy="0"/>
          <a:chOff x="0" y="0"/>
          <a:chExt cx="0" cy="0"/>
        </a:xfrm>
      </p:grpSpPr>
      <p:sp>
        <p:nvSpPr>
          <p:cNvPr id="7" name="标题占位符 1"/>
          <p:cNvSpPr>
            <a:spLocks noGrp="1"/>
          </p:cNvSpPr>
          <p:nvPr>
            <p:ph type="title"/>
          </p:nvPr>
        </p:nvSpPr>
        <p:spPr>
          <a:xfrm>
            <a:off x="1536247" y="165887"/>
            <a:ext cx="8515478" cy="493047"/>
          </a:xfrm>
          <a:prstGeom prst="rect">
            <a:avLst/>
          </a:prstGeom>
          <a:noFill/>
          <a:ln w="9525">
            <a:noFill/>
          </a:ln>
        </p:spPr>
        <p:txBody>
          <a:bodyPr lIns="114181" tIns="57091" rIns="114181" bIns="57091" anchor="ctr"/>
          <a:lstStyle/>
          <a:p>
            <a:pPr lvl="0"/>
            <a:r>
              <a:rPr lang="zh-CN" altLang="en-US" dirty="0"/>
              <a:t>单击此处编辑母版标题样式</a:t>
            </a:r>
          </a:p>
        </p:txBody>
      </p:sp>
      <p:sp>
        <p:nvSpPr>
          <p:cNvPr id="8" name="文本占位符 2"/>
          <p:cNvSpPr>
            <a:spLocks noGrp="1"/>
          </p:cNvSpPr>
          <p:nvPr>
            <p:ph type="body" idx="1"/>
          </p:nvPr>
        </p:nvSpPr>
        <p:spPr>
          <a:xfrm>
            <a:off x="549729" y="987581"/>
            <a:ext cx="9873343" cy="4095781"/>
          </a:xfrm>
          <a:prstGeom prst="rect">
            <a:avLst/>
          </a:prstGeom>
          <a:noFill/>
          <a:ln w="9525">
            <a:noFill/>
          </a:ln>
        </p:spPr>
        <p:txBody>
          <a:bodyPr lIns="114181" tIns="57091" rIns="114181" bIns="57091"/>
          <a:lstStyle/>
          <a:p>
            <a:pPr lvl="0"/>
            <a:r>
              <a:rPr lang="zh-CN" altLang="en-US" dirty="0"/>
              <a:t>单击此处编辑母版文本样式</a:t>
            </a:r>
          </a:p>
          <a:p>
            <a:pPr marL="925830" lvl="1" indent="-354330" algn="l" defTabSz="1139825" rtl="0" eaLnBrk="1" fontAlgn="base" hangingPunct="1">
              <a:spcBef>
                <a:spcPct val="20000"/>
              </a:spcBef>
              <a:spcAft>
                <a:spcPct val="0"/>
              </a:spcAft>
              <a:buFont typeface="Arial" panose="020B0604020202020204" pitchFamily="34" charset="0"/>
              <a:buChar char="»"/>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549729" y="5720443"/>
            <a:ext cx="2559504" cy="329293"/>
          </a:xfrm>
          <a:prstGeom prst="rect">
            <a:avLst/>
          </a:prstGeom>
        </p:spPr>
        <p:txBody>
          <a:bodyPr vert="horz" wrap="square" lIns="114181" tIns="57091" rIns="114181" bIns="57091" numCol="1" anchor="ctr" anchorCtr="0" compatLnSpc="1"/>
          <a:lstStyle>
            <a:lvl1pPr eaLnBrk="1" hangingPunct="1">
              <a:defRPr sz="1285">
                <a:solidFill>
                  <a:srgbClr val="898989"/>
                </a:solidFill>
              </a:defRPr>
            </a:lvl1pPr>
          </a:lstStyle>
          <a:p>
            <a:pPr marL="0" marR="0" lvl="0" indent="0" algn="l" defTabSz="1141730" rtl="0" eaLnBrk="1" fontAlgn="base" latinLnBrk="0" hangingPunct="1">
              <a:lnSpc>
                <a:spcPct val="100000"/>
              </a:lnSpc>
              <a:spcBef>
                <a:spcPct val="0"/>
              </a:spcBef>
              <a:spcAft>
                <a:spcPct val="0"/>
              </a:spcAft>
              <a:buClrTx/>
              <a:buSzTx/>
              <a:buFontTx/>
              <a:buNone/>
              <a:defRPr/>
            </a:pPr>
            <a:fld id="{0BA475E7-221C-4D4C-9E76-BE926D4F7B19}" type="datetimeFigureOut">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2024/6/15</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 name="页脚占位符 4"/>
          <p:cNvSpPr>
            <a:spLocks noGrp="1"/>
          </p:cNvSpPr>
          <p:nvPr>
            <p:ph type="ftr" sz="quarter" idx="3"/>
          </p:nvPr>
        </p:nvSpPr>
        <p:spPr>
          <a:xfrm>
            <a:off x="3748768" y="5720443"/>
            <a:ext cx="3475264" cy="329293"/>
          </a:xfrm>
          <a:prstGeom prst="rect">
            <a:avLst/>
          </a:prstGeom>
        </p:spPr>
        <p:txBody>
          <a:bodyPr vert="horz" lIns="114181" tIns="57091" rIns="114181" bIns="57091" rtlCol="0" anchor="ctr"/>
          <a:lstStyle>
            <a:lvl1pPr algn="ctr" defTabSz="1141730" eaLnBrk="1" fontAlgn="auto" hangingPunct="1">
              <a:spcBef>
                <a:spcPts val="0"/>
              </a:spcBef>
              <a:spcAft>
                <a:spcPts val="0"/>
              </a:spcAft>
              <a:defRPr sz="1285">
                <a:solidFill>
                  <a:schemeClr val="tx1">
                    <a:tint val="75000"/>
                  </a:schemeClr>
                </a:solidFill>
                <a:latin typeface="+mn-lt"/>
                <a:ea typeface="+mn-ea"/>
                <a:cs typeface="+mn-cs"/>
              </a:defRPr>
            </a:lvl1pPr>
          </a:lstStyle>
          <a:p>
            <a:pPr marL="0" marR="0" lvl="0" indent="0" algn="ctr" defTabSz="1141730"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140409" y="5710193"/>
            <a:ext cx="2559504" cy="329293"/>
          </a:xfrm>
          <a:prstGeom prst="rect">
            <a:avLst/>
          </a:prstGeom>
        </p:spPr>
        <p:txBody>
          <a:bodyPr vert="horz" wrap="square" lIns="114181" tIns="57091" rIns="114181" bIns="57091" numCol="1" anchor="ctr" anchorCtr="0" compatLnSpc="1"/>
          <a:lstStyle>
            <a:lvl1pPr algn="r" eaLnBrk="1" hangingPunct="1">
              <a:defRPr sz="1285">
                <a:solidFill>
                  <a:srgbClr val="898989"/>
                </a:solidFill>
              </a:defRPr>
            </a:lvl1pPr>
          </a:lstStyle>
          <a:p>
            <a:pPr marL="0" marR="0" lvl="0" indent="0" algn="r" defTabSz="1141730" rtl="0" eaLnBrk="1" fontAlgn="base" latinLnBrk="0" hangingPunct="1">
              <a:lnSpc>
                <a:spcPct val="100000"/>
              </a:lnSpc>
              <a:spcBef>
                <a:spcPct val="0"/>
              </a:spcBef>
              <a:spcAft>
                <a:spcPct val="0"/>
              </a:spcAft>
              <a:buClrTx/>
              <a:buSzTx/>
              <a:buFontTx/>
              <a:buNone/>
              <a:defRPr/>
            </a:pPr>
            <a:fld id="{73FD194E-904C-4B4C-BB1D-AEFF9AB6E992}" type="slidenum">
              <a:rPr kumimoji="0" lang="zh-CN" altLang="en-US" sz="15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t>‹#›</a:t>
            </a:fld>
            <a:endParaRPr kumimoji="0" lang="zh-CN" altLang="en-US" sz="15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2" name="图片 5"/>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154085" y="42295"/>
            <a:ext cx="794657" cy="74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kumimoji="1" lang="zh-CN" altLang="en-US" sz="3430" b="1" kern="1200" dirty="0">
          <a:solidFill>
            <a:schemeClr val="tx1"/>
          </a:solidFill>
          <a:latin typeface="微软雅黑" panose="020B0503020204020204" charset="-122"/>
          <a:ea typeface="微软雅黑" panose="020B0503020204020204" charset="-122"/>
          <a:cs typeface="+mj-cs"/>
        </a:defRPr>
      </a:lvl1pPr>
      <a:lvl2pPr algn="ctr" rtl="0" eaLnBrk="0" fontAlgn="base" hangingPunct="0">
        <a:spcBef>
          <a:spcPct val="0"/>
        </a:spcBef>
        <a:spcAft>
          <a:spcPct val="0"/>
        </a:spcAft>
        <a:defRPr sz="462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62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62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620">
          <a:solidFill>
            <a:schemeClr val="tx1"/>
          </a:solidFill>
          <a:latin typeface="Calibri" panose="020F0502020204030204" pitchFamily="34" charset="0"/>
          <a:ea typeface="宋体" panose="02010600030101010101" pitchFamily="2" charset="-122"/>
        </a:defRPr>
      </a:lvl5pPr>
      <a:lvl6pPr marL="480060" algn="ctr" rtl="0" fontAlgn="base">
        <a:spcBef>
          <a:spcPct val="0"/>
        </a:spcBef>
        <a:spcAft>
          <a:spcPct val="0"/>
        </a:spcAft>
        <a:defRPr sz="4620">
          <a:solidFill>
            <a:schemeClr val="tx1"/>
          </a:solidFill>
          <a:latin typeface="Calibri" panose="020F0502020204030204" pitchFamily="34" charset="0"/>
          <a:ea typeface="宋体" panose="02010600030101010101" pitchFamily="2" charset="-122"/>
        </a:defRPr>
      </a:lvl6pPr>
      <a:lvl7pPr marL="960120" algn="ctr" rtl="0" fontAlgn="base">
        <a:spcBef>
          <a:spcPct val="0"/>
        </a:spcBef>
        <a:spcAft>
          <a:spcPct val="0"/>
        </a:spcAft>
        <a:defRPr sz="4620">
          <a:solidFill>
            <a:schemeClr val="tx1"/>
          </a:solidFill>
          <a:latin typeface="Calibri" panose="020F0502020204030204" pitchFamily="34" charset="0"/>
          <a:ea typeface="宋体" panose="02010600030101010101" pitchFamily="2" charset="-122"/>
        </a:defRPr>
      </a:lvl7pPr>
      <a:lvl8pPr marL="1440180" algn="ctr" rtl="0" fontAlgn="base">
        <a:spcBef>
          <a:spcPct val="0"/>
        </a:spcBef>
        <a:spcAft>
          <a:spcPct val="0"/>
        </a:spcAft>
        <a:defRPr sz="4620">
          <a:solidFill>
            <a:schemeClr val="tx1"/>
          </a:solidFill>
          <a:latin typeface="Calibri" panose="020F0502020204030204" pitchFamily="34" charset="0"/>
          <a:ea typeface="宋体" panose="02010600030101010101" pitchFamily="2" charset="-122"/>
        </a:defRPr>
      </a:lvl8pPr>
      <a:lvl9pPr marL="1920240" algn="ctr" rtl="0" fontAlgn="base">
        <a:spcBef>
          <a:spcPct val="0"/>
        </a:spcBef>
        <a:spcAft>
          <a:spcPct val="0"/>
        </a:spcAft>
        <a:defRPr sz="4620">
          <a:solidFill>
            <a:schemeClr val="tx1"/>
          </a:solidFill>
          <a:latin typeface="Calibri" panose="020F0502020204030204" pitchFamily="34" charset="0"/>
          <a:ea typeface="宋体" panose="02010600030101010101" pitchFamily="2" charset="-122"/>
        </a:defRPr>
      </a:lvl9pPr>
    </p:titleStyle>
    <p:bodyStyle>
      <a:lvl1pPr marL="308610" indent="-308610" algn="l" rtl="0" eaLnBrk="0" fontAlgn="base" hangingPunct="0">
        <a:spcBef>
          <a:spcPct val="17000"/>
        </a:spcBef>
        <a:spcAft>
          <a:spcPct val="0"/>
        </a:spcAft>
        <a:buFont typeface="Arial" panose="020B0604020202020204" pitchFamily="34" charset="0"/>
        <a:buChar char="»"/>
        <a:defRPr kumimoji="1" lang="zh-CN" altLang="en-US" sz="3085" b="1" kern="1200" dirty="0">
          <a:solidFill>
            <a:srgbClr val="0070C0"/>
          </a:solidFill>
          <a:latin typeface="微软雅黑" panose="020B0503020204020204" charset="-122"/>
          <a:ea typeface="微软雅黑" panose="020B0503020204020204" charset="-122"/>
          <a:cs typeface="+mn-cs"/>
        </a:defRPr>
      </a:lvl1pPr>
      <a:lvl2pPr marL="882015" indent="-391795" algn="l" rtl="0" eaLnBrk="0" fontAlgn="base" hangingPunct="0">
        <a:spcBef>
          <a:spcPct val="17000"/>
        </a:spcBef>
        <a:spcAft>
          <a:spcPct val="0"/>
        </a:spcAft>
        <a:buFont typeface="Arial" panose="020B0604020202020204" pitchFamily="34" charset="0"/>
        <a:buChar char="–"/>
        <a:defRPr kumimoji="1" lang="zh-CN" altLang="en-US" sz="2745" b="1" kern="1200" dirty="0">
          <a:solidFill>
            <a:schemeClr val="tx1"/>
          </a:solidFill>
          <a:latin typeface="微软雅黑" panose="020B0503020204020204" charset="-122"/>
          <a:ea typeface="微软雅黑" panose="020B0503020204020204" charset="-122"/>
          <a:cs typeface="+mn-cs"/>
        </a:defRPr>
      </a:lvl2pPr>
      <a:lvl3pPr marL="1028700" indent="-205740" algn="l" rtl="0" eaLnBrk="0" fontAlgn="base" hangingPunct="0">
        <a:spcBef>
          <a:spcPct val="17000"/>
        </a:spcBef>
        <a:spcAft>
          <a:spcPct val="0"/>
        </a:spcAft>
        <a:buFont typeface="Arial" panose="020B0604020202020204" pitchFamily="34" charset="0"/>
        <a:buChar char="»"/>
        <a:defRPr kumimoji="1" lang="zh-CN" altLang="en-US" sz="2400" b="1" kern="1200" dirty="0">
          <a:solidFill>
            <a:schemeClr val="tx1"/>
          </a:solidFill>
          <a:latin typeface="微软雅黑" panose="020B0503020204020204" charset="-122"/>
          <a:ea typeface="微软雅黑" panose="020B0503020204020204" charset="-122"/>
          <a:cs typeface="+mn-cs"/>
        </a:defRPr>
      </a:lvl3pPr>
      <a:lvl4pPr marL="1440180" indent="-205740" algn="l" rtl="0" eaLnBrk="0" fontAlgn="base" hangingPunct="0">
        <a:spcBef>
          <a:spcPct val="17000"/>
        </a:spcBef>
        <a:spcAft>
          <a:spcPct val="0"/>
        </a:spcAft>
        <a:buFont typeface="Arial" panose="020B0604020202020204" pitchFamily="34" charset="0"/>
        <a:buChar char="»"/>
        <a:defRPr kumimoji="1" lang="zh-CN" altLang="en-US" sz="2055" b="1" kern="1200" dirty="0">
          <a:solidFill>
            <a:schemeClr val="tx1"/>
          </a:solidFill>
          <a:latin typeface="微软雅黑" panose="020B0503020204020204" charset="-122"/>
          <a:ea typeface="微软雅黑" panose="020B0503020204020204" charset="-122"/>
          <a:cs typeface="+mn-cs"/>
        </a:defRPr>
      </a:lvl4pPr>
      <a:lvl5pPr marL="1851660" indent="-205740" algn="l" rtl="0" eaLnBrk="0" fontAlgn="base" hangingPunct="0">
        <a:spcBef>
          <a:spcPct val="17000"/>
        </a:spcBef>
        <a:spcAft>
          <a:spcPct val="0"/>
        </a:spcAft>
        <a:buFont typeface="Arial" panose="020B0604020202020204" pitchFamily="34" charset="0"/>
        <a:buChar char="»"/>
        <a:defRPr kumimoji="1" lang="zh-CN" altLang="en-US" sz="1715" b="1" kern="1200" dirty="0">
          <a:solidFill>
            <a:schemeClr val="tx1"/>
          </a:solidFill>
          <a:latin typeface="微软雅黑" panose="020B0503020204020204" charset="-122"/>
          <a:ea typeface="微软雅黑" panose="020B0503020204020204" charset="-122"/>
          <a:cs typeface="+mn-cs"/>
        </a:defRPr>
      </a:lvl5pPr>
      <a:lvl6pPr marL="2263140" indent="-205740" algn="l" defTabSz="822325" rtl="0" eaLnBrk="1" latinLnBrk="0" hangingPunct="1">
        <a:spcBef>
          <a:spcPct val="17000"/>
        </a:spcBef>
        <a:buFont typeface="Arial" panose="020B0604020202020204" pitchFamily="34" charset="0"/>
        <a:buChar char="•"/>
        <a:defRPr sz="1800" kern="1200">
          <a:solidFill>
            <a:schemeClr val="tx1"/>
          </a:solidFill>
          <a:latin typeface="+mn-lt"/>
          <a:ea typeface="+mn-ea"/>
          <a:cs typeface="+mn-cs"/>
        </a:defRPr>
      </a:lvl6pPr>
      <a:lvl7pPr marL="2674620" indent="-205740" algn="l" defTabSz="822325" rtl="0" eaLnBrk="1" latinLnBrk="0" hangingPunct="1">
        <a:spcBef>
          <a:spcPct val="17000"/>
        </a:spcBef>
        <a:buFont typeface="Arial" panose="020B0604020202020204" pitchFamily="34" charset="0"/>
        <a:buChar char="•"/>
        <a:defRPr sz="1800" kern="1200">
          <a:solidFill>
            <a:schemeClr val="tx1"/>
          </a:solidFill>
          <a:latin typeface="+mn-lt"/>
          <a:ea typeface="+mn-ea"/>
          <a:cs typeface="+mn-cs"/>
        </a:defRPr>
      </a:lvl7pPr>
      <a:lvl8pPr marL="3086100" indent="-205740" algn="l" defTabSz="822325" rtl="0" eaLnBrk="1" latinLnBrk="0" hangingPunct="1">
        <a:spcBef>
          <a:spcPct val="17000"/>
        </a:spcBef>
        <a:buFont typeface="Arial" panose="020B0604020202020204" pitchFamily="34" charset="0"/>
        <a:buChar char="•"/>
        <a:defRPr sz="1800" kern="1200">
          <a:solidFill>
            <a:schemeClr val="tx1"/>
          </a:solidFill>
          <a:latin typeface="+mn-lt"/>
          <a:ea typeface="+mn-ea"/>
          <a:cs typeface="+mn-cs"/>
        </a:defRPr>
      </a:lvl8pPr>
      <a:lvl9pPr marL="3497580" indent="-205740" algn="l" defTabSz="822325" rtl="0" eaLnBrk="1" latinLnBrk="0" hangingPunct="1">
        <a:spcBef>
          <a:spcPct val="17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22325" rtl="0" eaLnBrk="1" latinLnBrk="0" hangingPunct="1">
        <a:defRPr sz="1620" kern="1200">
          <a:solidFill>
            <a:schemeClr val="tx1"/>
          </a:solidFill>
          <a:latin typeface="+mn-lt"/>
          <a:ea typeface="+mn-ea"/>
          <a:cs typeface="+mn-cs"/>
        </a:defRPr>
      </a:lvl1pPr>
      <a:lvl2pPr marL="411480" algn="l" defTabSz="822325" rtl="0" eaLnBrk="1" latinLnBrk="0" hangingPunct="1">
        <a:defRPr sz="1620" kern="1200">
          <a:solidFill>
            <a:schemeClr val="tx1"/>
          </a:solidFill>
          <a:latin typeface="+mn-lt"/>
          <a:ea typeface="+mn-ea"/>
          <a:cs typeface="+mn-cs"/>
        </a:defRPr>
      </a:lvl2pPr>
      <a:lvl3pPr marL="822960" algn="l" defTabSz="822325" rtl="0" eaLnBrk="1" latinLnBrk="0" hangingPunct="1">
        <a:defRPr sz="1620" kern="1200">
          <a:solidFill>
            <a:schemeClr val="tx1"/>
          </a:solidFill>
          <a:latin typeface="+mn-lt"/>
          <a:ea typeface="+mn-ea"/>
          <a:cs typeface="+mn-cs"/>
        </a:defRPr>
      </a:lvl3pPr>
      <a:lvl4pPr marL="1234440" algn="l" defTabSz="822325" rtl="0" eaLnBrk="1" latinLnBrk="0" hangingPunct="1">
        <a:defRPr sz="1620" kern="1200">
          <a:solidFill>
            <a:schemeClr val="tx1"/>
          </a:solidFill>
          <a:latin typeface="+mn-lt"/>
          <a:ea typeface="+mn-ea"/>
          <a:cs typeface="+mn-cs"/>
        </a:defRPr>
      </a:lvl4pPr>
      <a:lvl5pPr marL="1645920" algn="l" defTabSz="822325" rtl="0" eaLnBrk="1" latinLnBrk="0" hangingPunct="1">
        <a:defRPr sz="1620" kern="1200">
          <a:solidFill>
            <a:schemeClr val="tx1"/>
          </a:solidFill>
          <a:latin typeface="+mn-lt"/>
          <a:ea typeface="+mn-ea"/>
          <a:cs typeface="+mn-cs"/>
        </a:defRPr>
      </a:lvl5pPr>
      <a:lvl6pPr marL="2057400" algn="l" defTabSz="822325" rtl="0" eaLnBrk="1" latinLnBrk="0" hangingPunct="1">
        <a:defRPr sz="1620" kern="1200">
          <a:solidFill>
            <a:schemeClr val="tx1"/>
          </a:solidFill>
          <a:latin typeface="+mn-lt"/>
          <a:ea typeface="+mn-ea"/>
          <a:cs typeface="+mn-cs"/>
        </a:defRPr>
      </a:lvl6pPr>
      <a:lvl7pPr marL="2468880" algn="l" defTabSz="822325" rtl="0" eaLnBrk="1" latinLnBrk="0" hangingPunct="1">
        <a:defRPr sz="1620" kern="1200">
          <a:solidFill>
            <a:schemeClr val="tx1"/>
          </a:solidFill>
          <a:latin typeface="+mn-lt"/>
          <a:ea typeface="+mn-ea"/>
          <a:cs typeface="+mn-cs"/>
        </a:defRPr>
      </a:lvl7pPr>
      <a:lvl8pPr marL="2880360" algn="l" defTabSz="822325" rtl="0" eaLnBrk="1" latinLnBrk="0" hangingPunct="1">
        <a:defRPr sz="1620" kern="1200">
          <a:solidFill>
            <a:schemeClr val="tx1"/>
          </a:solidFill>
          <a:latin typeface="+mn-lt"/>
          <a:ea typeface="+mn-ea"/>
          <a:cs typeface="+mn-cs"/>
        </a:defRPr>
      </a:lvl8pPr>
      <a:lvl9pPr marL="3291840" algn="l" defTabSz="822325"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3" Type="http://schemas.openxmlformats.org/officeDocument/2006/relationships/image" Target="../media/image61.png"/><Relationship Id="rId21" Type="http://schemas.openxmlformats.org/officeDocument/2006/relationships/image" Target="../media/image79.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image" Target="../media/image60.png"/><Relationship Id="rId16" Type="http://schemas.openxmlformats.org/officeDocument/2006/relationships/image" Target="../media/image74.png"/><Relationship Id="rId20"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 Id="rId22" Type="http://schemas.openxmlformats.org/officeDocument/2006/relationships/image" Target="../media/image8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nvidia.com/cuda/cuda-c-programming-guide/index.html#atomic-func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4900" y="2009829"/>
            <a:ext cx="87630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ATOMICS, REDUCTIONS,  WARP SHUFFLE</a:t>
            </a:r>
            <a:endParaRPr lang="en-US" sz="2800" dirty="0">
              <a:latin typeface="Calibri Light" panose="020F0302020204030204" pitchFamily="34" charset="0"/>
              <a:cs typeface="Calibri Light" panose="020F0302020204030204" pitchFamily="34" charset="0"/>
            </a:endParaRPr>
          </a:p>
        </p:txBody>
      </p:sp>
      <p:sp>
        <p:nvSpPr>
          <p:cNvPr id="3" name="副标题 2"/>
          <p:cNvSpPr>
            <a:spLocks noGrp="1"/>
          </p:cNvSpPr>
          <p:nvPr>
            <p:ph type="subTitle" idx="1"/>
          </p:nvPr>
        </p:nvSpPr>
        <p:spPr>
          <a:xfrm>
            <a:off x="1371600" y="3240935"/>
            <a:ext cx="8229600" cy="369332"/>
          </a:xfrm>
        </p:spPr>
        <p:txBody>
          <a:bodyPr>
            <a:normAutofit fontScale="87500" lnSpcReduction="10000"/>
          </a:bodyPr>
          <a:lstStyle/>
          <a:p>
            <a:r>
              <a:rPr lang="en-US" altLang="zh-CN" sz="2000" b="1" dirty="0">
                <a:solidFill>
                  <a:srgbClr val="76B900"/>
                </a:solidFill>
                <a:latin typeface="Calibri Light" panose="020F0302020204030204" pitchFamily="34" charset="0"/>
                <a:cs typeface="Calibri Light" panose="020F0302020204030204" pitchFamily="34" charset="0"/>
              </a:rPr>
              <a:t>Bob </a:t>
            </a:r>
            <a:r>
              <a:rPr lang="en-US" altLang="zh-CN" sz="2000" b="1" dirty="0" err="1">
                <a:solidFill>
                  <a:srgbClr val="76B900"/>
                </a:solidFill>
                <a:latin typeface="Calibri Light" panose="020F0302020204030204" pitchFamily="34" charset="0"/>
                <a:cs typeface="Calibri Light" panose="020F0302020204030204" pitchFamily="34" charset="0"/>
              </a:rPr>
              <a:t>Crovella</a:t>
            </a:r>
            <a:r>
              <a:rPr lang="en-US" altLang="zh-CN" sz="2000" b="1" dirty="0">
                <a:solidFill>
                  <a:srgbClr val="76B900"/>
                </a:solidFill>
                <a:latin typeface="Calibri Light" panose="020F0302020204030204" pitchFamily="34" charset="0"/>
                <a:cs typeface="Calibri Light" panose="020F0302020204030204" pitchFamily="34" charset="0"/>
              </a:rPr>
              <a:t>, 5/13/2020</a:t>
            </a:r>
            <a:endParaRPr lang="en-US" altLang="zh-CN" sz="1800" b="1" dirty="0">
              <a:solidFill>
                <a:schemeClr val="tx1"/>
              </a:solidFill>
              <a:latin typeface="Calibri Light" panose="020F0302020204030204" pitchFamily="34" charset="0"/>
              <a:cs typeface="Calibri Light" panose="020F0302020204030204" pitchFamily="34" charset="0"/>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a:t>
            </a:fld>
            <a:endParaRPr spc="-5" dirty="0"/>
          </a:p>
        </p:txBody>
      </p:sp>
      <p:pic>
        <p:nvPicPr>
          <p:cNvPr id="4101" name="图片 2"/>
          <p:cNvPicPr>
            <a:picLocks noChangeAspect="1"/>
          </p:cNvPicPr>
          <p:nvPr/>
        </p:nvPicPr>
        <p:blipFill>
          <a:blip r:embed="rId2"/>
          <a:stretch>
            <a:fillRect/>
          </a:stretch>
        </p:blipFill>
        <p:spPr>
          <a:xfrm>
            <a:off x="228600" y="19050"/>
            <a:ext cx="4246880" cy="66167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33400" y="2057032"/>
            <a:ext cx="9165590" cy="1580946"/>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Could be </a:t>
            </a:r>
            <a:r>
              <a:rPr sz="2000" dirty="0">
                <a:solidFill>
                  <a:srgbClr val="5E5E5E"/>
                </a:solidFill>
                <a:latin typeface="Calibri" panose="020F0502020204030204" pitchFamily="34" charset="0"/>
                <a:cs typeface="Calibri" panose="020F0502020204030204" pitchFamily="34" charset="0"/>
              </a:rPr>
              <a:t>used </a:t>
            </a:r>
            <a:r>
              <a:rPr sz="2000" spc="-5" dirty="0">
                <a:solidFill>
                  <a:srgbClr val="5E5E5E"/>
                </a:solidFill>
                <a:latin typeface="Calibri" panose="020F0502020204030204" pitchFamily="34" charset="0"/>
                <a:cs typeface="Calibri" panose="020F0502020204030204" pitchFamily="34" charset="0"/>
              </a:rPr>
              <a:t>to </a:t>
            </a:r>
            <a:r>
              <a:rPr sz="2000" dirty="0">
                <a:solidFill>
                  <a:srgbClr val="5E5E5E"/>
                </a:solidFill>
                <a:latin typeface="Calibri" panose="020F0502020204030204" pitchFamily="34" charset="0"/>
                <a:cs typeface="Calibri" panose="020F0502020204030204" pitchFamily="34" charset="0"/>
              </a:rPr>
              <a:t>determine next </a:t>
            </a:r>
            <a:r>
              <a:rPr sz="2000" spc="-5" dirty="0">
                <a:solidFill>
                  <a:srgbClr val="5E5E5E"/>
                </a:solidFill>
                <a:latin typeface="Calibri" panose="020F0502020204030204" pitchFamily="34" charset="0"/>
                <a:cs typeface="Calibri" panose="020F0502020204030204" pitchFamily="34" charset="0"/>
              </a:rPr>
              <a:t>work </a:t>
            </a:r>
            <a:r>
              <a:rPr sz="2000" dirty="0">
                <a:solidFill>
                  <a:srgbClr val="5E5E5E"/>
                </a:solidFill>
                <a:latin typeface="Calibri" panose="020F0502020204030204" pitchFamily="34" charset="0"/>
                <a:cs typeface="Calibri" panose="020F0502020204030204" pitchFamily="34" charset="0"/>
              </a:rPr>
              <a:t>item, queue </a:t>
            </a:r>
            <a:r>
              <a:rPr sz="2000" spc="-5" dirty="0">
                <a:solidFill>
                  <a:srgbClr val="5E5E5E"/>
                </a:solidFill>
                <a:latin typeface="Calibri" panose="020F0502020204030204" pitchFamily="34" charset="0"/>
                <a:cs typeface="Calibri" panose="020F0502020204030204" pitchFamily="34" charset="0"/>
              </a:rPr>
              <a:t>slot,</a:t>
            </a:r>
            <a:r>
              <a:rPr sz="2000" spc="-6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etc.</a:t>
            </a:r>
            <a:endParaRPr sz="2000" dirty="0">
              <a:latin typeface="Calibri" panose="020F0502020204030204" pitchFamily="34" charset="0"/>
              <a:cs typeface="Calibri" panose="020F0502020204030204" pitchFamily="34" charset="0"/>
            </a:endParaRPr>
          </a:p>
          <a:p>
            <a:pPr marL="355600" indent="-342900">
              <a:lnSpc>
                <a:spcPct val="100000"/>
              </a:lnSpc>
              <a:spcBef>
                <a:spcPts val="163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int my_position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atomicAdd(order,</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1);</a:t>
            </a:r>
            <a:endParaRPr sz="2000" dirty="0">
              <a:latin typeface="Calibri" panose="020F0502020204030204" pitchFamily="34" charset="0"/>
              <a:cs typeface="Calibri" panose="020F0502020204030204" pitchFamily="34" charset="0"/>
            </a:endParaRPr>
          </a:p>
          <a:p>
            <a:pPr marL="355600" marR="5080" indent="-342900">
              <a:lnSpc>
                <a:spcPts val="1990"/>
              </a:lnSpc>
              <a:spcBef>
                <a:spcPts val="177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Most atomics </a:t>
            </a:r>
            <a:r>
              <a:rPr sz="2000" dirty="0">
                <a:solidFill>
                  <a:srgbClr val="5E5E5E"/>
                </a:solidFill>
                <a:latin typeface="Calibri" panose="020F0502020204030204" pitchFamily="34" charset="0"/>
                <a:cs typeface="Calibri" panose="020F0502020204030204" pitchFamily="34" charset="0"/>
              </a:rPr>
              <a:t>return a value that </a:t>
            </a:r>
            <a:r>
              <a:rPr sz="2000" spc="-5" dirty="0">
                <a:solidFill>
                  <a:srgbClr val="5E5E5E"/>
                </a:solidFill>
                <a:latin typeface="Calibri" panose="020F0502020204030204" pitchFamily="34" charset="0"/>
                <a:cs typeface="Calibri" panose="020F0502020204030204" pitchFamily="34" charset="0"/>
              </a:rPr>
              <a:t>is the “old” </a:t>
            </a:r>
            <a:r>
              <a:rPr sz="2000" dirty="0">
                <a:solidFill>
                  <a:srgbClr val="5E5E5E"/>
                </a:solidFill>
                <a:latin typeface="Calibri" panose="020F0502020204030204" pitchFamily="34" charset="0"/>
                <a:cs typeface="Calibri" panose="020F0502020204030204" pitchFamily="34" charset="0"/>
              </a:rPr>
              <a:t>value that was </a:t>
            </a:r>
            <a:r>
              <a:rPr sz="2000" spc="-5" dirty="0">
                <a:solidFill>
                  <a:srgbClr val="5E5E5E"/>
                </a:solidFill>
                <a:latin typeface="Calibri" panose="020F0502020204030204" pitchFamily="34" charset="0"/>
                <a:cs typeface="Calibri" panose="020F0502020204030204" pitchFamily="34" charset="0"/>
              </a:rPr>
              <a:t>in the location </a:t>
            </a:r>
            <a:r>
              <a:rPr sz="2000" dirty="0">
                <a:solidFill>
                  <a:srgbClr val="5E5E5E"/>
                </a:solidFill>
                <a:latin typeface="Calibri" panose="020F0502020204030204" pitchFamily="34" charset="0"/>
                <a:cs typeface="Calibri" panose="020F0502020204030204" pitchFamily="34" charset="0"/>
              </a:rPr>
              <a:t>receiving </a:t>
            </a:r>
            <a:r>
              <a:rPr sz="2000" spc="-5" dirty="0">
                <a:solidFill>
                  <a:srgbClr val="5E5E5E"/>
                </a:solidFill>
                <a:latin typeface="Calibri" panose="020F0502020204030204" pitchFamily="34" charset="0"/>
                <a:cs typeface="Calibri" panose="020F0502020204030204" pitchFamily="34" charset="0"/>
              </a:rPr>
              <a:t>the  atomic</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update.</a:t>
            </a:r>
            <a:endParaRPr sz="2000" dirty="0">
              <a:latin typeface="Calibri" panose="020F0502020204030204" pitchFamily="34" charset="0"/>
              <a:cs typeface="Calibri" panose="020F0502020204030204" pitchFamily="34" charset="0"/>
            </a:endParaRPr>
          </a:p>
        </p:txBody>
      </p:sp>
      <p:sp>
        <p:nvSpPr>
          <p:cNvPr id="6" name="object 6"/>
          <p:cNvSpPr txBox="1">
            <a:spLocks noGrp="1"/>
          </p:cNvSpPr>
          <p:nvPr>
            <p:ph type="title"/>
          </p:nvPr>
        </p:nvSpPr>
        <p:spPr>
          <a:xfrm>
            <a:off x="2667000" y="190500"/>
            <a:ext cx="6346825" cy="803910"/>
          </a:xfrm>
          <a:prstGeom prst="rect">
            <a:avLst/>
          </a:prstGeom>
        </p:spPr>
        <p:txBody>
          <a:bodyPr vert="horz" wrap="square" lIns="0" tIns="12700" rIns="0" bIns="0" rtlCol="0">
            <a:spAutoFit/>
          </a:bodyPr>
          <a:lstStyle/>
          <a:p>
            <a:pPr algn="ctr">
              <a:lnSpc>
                <a:spcPts val="4165"/>
              </a:lnSpc>
              <a:spcBef>
                <a:spcPts val="100"/>
              </a:spcBef>
            </a:pPr>
            <a:r>
              <a:rPr sz="3600" b="1" spc="-5" dirty="0"/>
              <a:t>ATOMIC TIPS </a:t>
            </a:r>
            <a:r>
              <a:rPr sz="3600" b="1" dirty="0"/>
              <a:t>AND</a:t>
            </a:r>
            <a:r>
              <a:rPr sz="3600" b="1" spc="-35" dirty="0"/>
              <a:t> </a:t>
            </a:r>
            <a:r>
              <a:rPr sz="3600" b="1" spc="-5" dirty="0"/>
              <a:t>TRICKS</a:t>
            </a:r>
          </a:p>
          <a:p>
            <a:pPr marL="55880" algn="ctr">
              <a:lnSpc>
                <a:spcPts val="2005"/>
              </a:lnSpc>
            </a:pPr>
            <a:r>
              <a:rPr sz="1800" b="1" dirty="0">
                <a:solidFill>
                  <a:srgbClr val="76B900"/>
                </a:solidFill>
              </a:rPr>
              <a:t>Determine my </a:t>
            </a:r>
            <a:r>
              <a:rPr sz="1800" b="1" spc="-5" dirty="0">
                <a:solidFill>
                  <a:srgbClr val="76B900"/>
                </a:solidFill>
              </a:rPr>
              <a:t>place in </a:t>
            </a:r>
            <a:r>
              <a:rPr sz="1800" b="1" dirty="0">
                <a:solidFill>
                  <a:srgbClr val="76B900"/>
                </a:solidFill>
              </a:rPr>
              <a:t>an</a:t>
            </a:r>
            <a:r>
              <a:rPr sz="1800" b="1" spc="-30" dirty="0">
                <a:solidFill>
                  <a:srgbClr val="76B900"/>
                </a:solidFill>
              </a:rPr>
              <a:t> </a:t>
            </a:r>
            <a:r>
              <a:rPr sz="1800" b="1" spc="-5" dirty="0">
                <a:solidFill>
                  <a:srgbClr val="76B900"/>
                </a:solidFill>
              </a:rPr>
              <a:t>order</a:t>
            </a:r>
            <a:endParaRPr sz="1800" b="1" dirty="0"/>
          </a:p>
        </p:txBody>
      </p:sp>
      <p:sp>
        <p:nvSpPr>
          <p:cNvPr id="7" name="object 7"/>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object 10"/>
          <p:cNvSpPr txBox="1"/>
          <p:nvPr/>
        </p:nvSpPr>
        <p:spPr>
          <a:xfrm>
            <a:off x="562355" y="1333500"/>
            <a:ext cx="10029445" cy="4088683"/>
          </a:xfrm>
          <a:prstGeom prst="rect">
            <a:avLst/>
          </a:prstGeom>
        </p:spPr>
        <p:txBody>
          <a:bodyPr vert="horz" wrap="square" lIns="0" tIns="38735" rIns="0" bIns="0" rtlCol="0">
            <a:spAutoFit/>
          </a:bodyPr>
          <a:lstStyle/>
          <a:p>
            <a:pPr marL="298450" marR="5080" indent="-285750">
              <a:lnSpc>
                <a:spcPts val="1990"/>
              </a:lnSpc>
              <a:spcBef>
                <a:spcPts val="305"/>
              </a:spcBef>
              <a:buFont typeface="Arial" panose="020B0604020202020204" pitchFamily="34" charset="0"/>
              <a:buChar char="•"/>
              <a:tabLst>
                <a:tab pos="6924040" algn="l"/>
              </a:tabLst>
            </a:pPr>
            <a:r>
              <a:rPr sz="2000" spc="-5" dirty="0">
                <a:solidFill>
                  <a:srgbClr val="5E5E5E"/>
                </a:solidFill>
                <a:latin typeface="Calibri" panose="020F0502020204030204" pitchFamily="34" charset="0"/>
                <a:cs typeface="Calibri" panose="020F0502020204030204" pitchFamily="34" charset="0"/>
              </a:rPr>
              <a:t>Each </a:t>
            </a:r>
            <a:r>
              <a:rPr sz="2000" dirty="0">
                <a:solidFill>
                  <a:srgbClr val="5E5E5E"/>
                </a:solidFill>
                <a:latin typeface="Calibri" panose="020F0502020204030204" pitchFamily="34" charset="0"/>
                <a:cs typeface="Calibri" panose="020F0502020204030204" pitchFamily="34" charset="0"/>
              </a:rPr>
              <a:t>thread </a:t>
            </a:r>
            <a:r>
              <a:rPr sz="2000" spc="-5" dirty="0">
                <a:solidFill>
                  <a:srgbClr val="5E5E5E"/>
                </a:solidFill>
                <a:latin typeface="Calibri" panose="020F0502020204030204" pitchFamily="34" charset="0"/>
                <a:cs typeface="Calibri" panose="020F0502020204030204" pitchFamily="34" charset="0"/>
              </a:rPr>
              <a:t>in </a:t>
            </a:r>
            <a:r>
              <a:rPr sz="2000" dirty="0" err="1">
                <a:solidFill>
                  <a:srgbClr val="5E5E5E"/>
                </a:solidFill>
                <a:latin typeface="Calibri" panose="020F0502020204030204" pitchFamily="34" charset="0"/>
                <a:cs typeface="Calibri" panose="020F0502020204030204" pitchFamily="34" charset="0"/>
              </a:rPr>
              <a:t>my</a:t>
            </a:r>
            <a:r>
              <a:rPr lang="en-US" sz="2000" dirty="0" err="1">
                <a:solidFill>
                  <a:srgbClr val="5E5E5E"/>
                </a:solidFill>
                <a:latin typeface="Calibri" panose="020F0502020204030204" pitchFamily="34" charset="0"/>
                <a:cs typeface="Calibri" panose="020F0502020204030204" pitchFamily="34" charset="0"/>
              </a:rPr>
              <a:t>_</a:t>
            </a:r>
            <a:r>
              <a:rPr sz="2000" dirty="0" err="1">
                <a:solidFill>
                  <a:srgbClr val="5E5E5E"/>
                </a:solidFill>
                <a:latin typeface="Calibri" panose="020F0502020204030204" pitchFamily="34" charset="0"/>
                <a:cs typeface="Calibri" panose="020F0502020204030204" pitchFamily="34" charset="0"/>
              </a:rPr>
              <a:t>kernel</a:t>
            </a:r>
            <a:r>
              <a:rPr sz="2000" dirty="0">
                <a:solidFill>
                  <a:srgbClr val="5E5E5E"/>
                </a:solidFill>
                <a:latin typeface="Calibri" panose="020F0502020204030204" pitchFamily="34" charset="0"/>
                <a:cs typeface="Calibri" panose="020F0502020204030204" pitchFamily="34" charset="0"/>
              </a:rPr>
              <a:t> may </a:t>
            </a:r>
            <a:r>
              <a:rPr sz="2000" spc="-5" dirty="0">
                <a:solidFill>
                  <a:srgbClr val="5E5E5E"/>
                </a:solidFill>
                <a:latin typeface="Calibri" panose="020F0502020204030204" pitchFamily="34" charset="0"/>
                <a:cs typeface="Calibri" panose="020F0502020204030204" pitchFamily="34" charset="0"/>
              </a:rPr>
              <a:t>produce </a:t>
            </a:r>
            <a:r>
              <a:rPr sz="2000" dirty="0">
                <a:solidFill>
                  <a:srgbClr val="5E5E5E"/>
                </a:solidFill>
                <a:latin typeface="Calibri" panose="020F0502020204030204" pitchFamily="34" charset="0"/>
                <a:cs typeface="Calibri" panose="020F0502020204030204" pitchFamily="34" charset="0"/>
              </a:rPr>
              <a:t>a </a:t>
            </a:r>
            <a:r>
              <a:rPr sz="2000" spc="-5" dirty="0">
                <a:solidFill>
                  <a:srgbClr val="5E5E5E"/>
                </a:solidFill>
                <a:latin typeface="Calibri" panose="020F0502020204030204" pitchFamily="34" charset="0"/>
                <a:cs typeface="Calibri" panose="020F0502020204030204" pitchFamily="34" charset="0"/>
              </a:rPr>
              <a:t>variable </a:t>
            </a:r>
            <a:r>
              <a:rPr sz="2000" dirty="0">
                <a:solidFill>
                  <a:srgbClr val="5E5E5E"/>
                </a:solidFill>
                <a:latin typeface="Calibri" panose="020F0502020204030204" pitchFamily="34" charset="0"/>
                <a:cs typeface="Calibri" panose="020F0502020204030204" pitchFamily="34" charset="0"/>
              </a:rPr>
              <a:t>amount</a:t>
            </a:r>
            <a:r>
              <a:rPr sz="2000" spc="2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of</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data.	How to collect all of</a:t>
            </a:r>
            <a:r>
              <a:rPr sz="2000" spc="-1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this  in one buffer, in</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parallel?</a:t>
            </a:r>
            <a:endParaRPr sz="2000" dirty="0">
              <a:latin typeface="Calibri" panose="020F0502020204030204" pitchFamily="34" charset="0"/>
              <a:cs typeface="Calibri" panose="020F0502020204030204" pitchFamily="34" charset="0"/>
            </a:endParaRPr>
          </a:p>
          <a:p>
            <a:pPr marL="298450" indent="-285750">
              <a:lnSpc>
                <a:spcPct val="100000"/>
              </a:lnSpc>
              <a:spcBef>
                <a:spcPts val="1500"/>
              </a:spcBef>
              <a:buFont typeface="Arial" panose="020B0604020202020204" pitchFamily="34" charset="0"/>
              <a:buChar char="•"/>
            </a:pPr>
            <a:r>
              <a:rPr sz="2000" spc="-5" dirty="0" err="1">
                <a:solidFill>
                  <a:srgbClr val="FF0000"/>
                </a:solidFill>
                <a:latin typeface="Calibri" panose="020F0502020204030204" pitchFamily="34" charset="0"/>
                <a:cs typeface="Calibri" panose="020F0502020204030204" pitchFamily="34" charset="0"/>
              </a:rPr>
              <a:t>buffer_ptr</a:t>
            </a:r>
            <a:endParaRPr sz="2000" dirty="0">
              <a:solidFill>
                <a:srgbClr val="FF0000"/>
              </a:solidFill>
              <a:latin typeface="Calibri" panose="020F0502020204030204" pitchFamily="34" charset="0"/>
              <a:cs typeface="Calibri" panose="020F0502020204030204" pitchFamily="34" charset="0"/>
            </a:endParaRPr>
          </a:p>
          <a:p>
            <a:pPr marL="298450" indent="-285750">
              <a:lnSpc>
                <a:spcPct val="100000"/>
              </a:lnSpc>
              <a:spcBef>
                <a:spcPts val="1655"/>
              </a:spcBef>
              <a:buFont typeface="Arial" panose="020B0604020202020204" pitchFamily="34" charset="0"/>
              <a:buChar char="•"/>
            </a:pPr>
            <a:r>
              <a:rPr sz="2000" spc="-5" dirty="0">
                <a:solidFill>
                  <a:srgbClr val="FF0000"/>
                </a:solidFill>
                <a:latin typeface="Calibri" panose="020F0502020204030204" pitchFamily="34" charset="0"/>
                <a:cs typeface="Calibri" panose="020F0502020204030204" pitchFamily="34" charset="0"/>
              </a:rPr>
              <a:t>buffer_idx</a:t>
            </a:r>
            <a:endParaRPr sz="2000" dirty="0">
              <a:solidFill>
                <a:srgbClr val="FF0000"/>
              </a:solidFill>
              <a:latin typeface="Calibri" panose="020F0502020204030204" pitchFamily="34" charset="0"/>
              <a:cs typeface="Calibri" panose="020F0502020204030204" pitchFamily="34" charset="0"/>
            </a:endParaRPr>
          </a:p>
          <a:p>
            <a:pPr marL="298450" indent="-285750">
              <a:lnSpc>
                <a:spcPct val="100000"/>
              </a:lnSpc>
              <a:spcBef>
                <a:spcPts val="154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int my_dsize </a:t>
            </a:r>
            <a:r>
              <a:rPr sz="2000" dirty="0">
                <a:solidFill>
                  <a:srgbClr val="5E5E5E"/>
                </a:solidFill>
                <a:latin typeface="Calibri" panose="020F0502020204030204" pitchFamily="34" charset="0"/>
                <a:cs typeface="Calibri" panose="020F0502020204030204" pitchFamily="34" charset="0"/>
              </a:rPr>
              <a:t>=</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var;</a:t>
            </a:r>
            <a:endParaRPr sz="2000" dirty="0">
              <a:latin typeface="Calibri" panose="020F0502020204030204" pitchFamily="34" charset="0"/>
              <a:cs typeface="Calibri" panose="020F0502020204030204" pitchFamily="34" charset="0"/>
            </a:endParaRPr>
          </a:p>
          <a:p>
            <a:pPr marL="298450" indent="-285750">
              <a:lnSpc>
                <a:spcPct val="100000"/>
              </a:lnSpc>
              <a:spcBef>
                <a:spcPts val="163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float local_buffer[my_dsize] </a:t>
            </a:r>
            <a:r>
              <a:rPr sz="2000" dirty="0">
                <a:solidFill>
                  <a:srgbClr val="5E5E5E"/>
                </a:solidFill>
                <a:latin typeface="Calibri" panose="020F0502020204030204" pitchFamily="34" charset="0"/>
                <a:cs typeface="Calibri" panose="020F0502020204030204" pitchFamily="34" charset="0"/>
              </a:rPr>
              <a:t>=</a:t>
            </a:r>
            <a:r>
              <a:rPr sz="2000" spc="-1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a:t>
            </a:r>
            <a:endParaRPr sz="2000" dirty="0">
              <a:latin typeface="Calibri" panose="020F0502020204030204" pitchFamily="34" charset="0"/>
              <a:cs typeface="Calibri" panose="020F0502020204030204" pitchFamily="34" charset="0"/>
            </a:endParaRPr>
          </a:p>
          <a:p>
            <a:pPr marL="298450" indent="-285750">
              <a:lnSpc>
                <a:spcPct val="100000"/>
              </a:lnSpc>
              <a:spcBef>
                <a:spcPts val="1535"/>
              </a:spcBef>
              <a:buFont typeface="Arial" panose="020B0604020202020204" pitchFamily="34" charset="0"/>
              <a:buChar char="•"/>
            </a:pPr>
            <a:r>
              <a:rPr sz="2000" spc="-5" dirty="0">
                <a:solidFill>
                  <a:srgbClr val="FF0000"/>
                </a:solidFill>
                <a:latin typeface="Calibri" panose="020F0502020204030204" pitchFamily="34" charset="0"/>
                <a:cs typeface="Calibri" panose="020F0502020204030204" pitchFamily="34" charset="0"/>
              </a:rPr>
              <a:t>int my_offset </a:t>
            </a:r>
            <a:r>
              <a:rPr sz="2000"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atomicAdd(buffer_idx,</a:t>
            </a:r>
            <a:r>
              <a:rPr sz="2000" spc="-15" dirty="0">
                <a:solidFill>
                  <a:srgbClr val="FF0000"/>
                </a:solidFill>
                <a:latin typeface="Calibri" panose="020F0502020204030204" pitchFamily="34" charset="0"/>
                <a:cs typeface="Calibri" panose="020F0502020204030204" pitchFamily="34" charset="0"/>
              </a:rPr>
              <a:t> </a:t>
            </a:r>
            <a:r>
              <a:rPr sz="2000" spc="-5" dirty="0">
                <a:solidFill>
                  <a:srgbClr val="FF0000"/>
                </a:solidFill>
                <a:latin typeface="Calibri" panose="020F0502020204030204" pitchFamily="34" charset="0"/>
                <a:cs typeface="Calibri" panose="020F0502020204030204" pitchFamily="34" charset="0"/>
              </a:rPr>
              <a:t>my_dsize);</a:t>
            </a:r>
            <a:endParaRPr sz="2000" dirty="0">
              <a:solidFill>
                <a:srgbClr val="FF0000"/>
              </a:solidFill>
              <a:latin typeface="Calibri" panose="020F0502020204030204" pitchFamily="34" charset="0"/>
              <a:cs typeface="Calibri" panose="020F0502020204030204" pitchFamily="34" charset="0"/>
            </a:endParaRPr>
          </a:p>
          <a:p>
            <a:pPr marL="298450" marR="640715" indent="-285750">
              <a:lnSpc>
                <a:spcPts val="3790"/>
              </a:lnSpc>
              <a:spcBef>
                <a:spcPts val="330"/>
              </a:spcBef>
              <a:buFont typeface="Arial" panose="020B0604020202020204" pitchFamily="34" charset="0"/>
              <a:buChar char="•"/>
            </a:pP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buffer_ptr+my_offset now points to the first </a:t>
            </a:r>
            <a:r>
              <a:rPr sz="2000" dirty="0">
                <a:solidFill>
                  <a:srgbClr val="5E5E5E"/>
                </a:solidFill>
                <a:latin typeface="Calibri" panose="020F0502020204030204" pitchFamily="34" charset="0"/>
                <a:cs typeface="Calibri" panose="020F0502020204030204" pitchFamily="34" charset="0"/>
              </a:rPr>
              <a:t>reserved </a:t>
            </a:r>
            <a:r>
              <a:rPr sz="2000" spc="-5" dirty="0">
                <a:solidFill>
                  <a:srgbClr val="5E5E5E"/>
                </a:solidFill>
                <a:latin typeface="Calibri" panose="020F0502020204030204" pitchFamily="34" charset="0"/>
                <a:cs typeface="Calibri" panose="020F0502020204030204" pitchFamily="34" charset="0"/>
              </a:rPr>
              <a:t>location, </a:t>
            </a:r>
            <a:r>
              <a:rPr lang="en-US" sz="2000" spc="-5" dirty="0">
                <a:solidFill>
                  <a:srgbClr val="5E5E5E"/>
                </a:solidFill>
                <a:latin typeface="Calibri" panose="020F0502020204030204" pitchFamily="34" charset="0"/>
                <a:cs typeface="Calibri" panose="020F0502020204030204" pitchFamily="34" charset="0"/>
              </a:rPr>
              <a:t>of length</a:t>
            </a:r>
            <a:r>
              <a:rPr sz="2000" spc="-5" dirty="0">
                <a:solidFill>
                  <a:srgbClr val="5E5E5E"/>
                </a:solidFill>
                <a:latin typeface="Calibri" panose="020F0502020204030204" pitchFamily="34" charset="0"/>
                <a:cs typeface="Calibri" panose="020F0502020204030204" pitchFamily="34" charset="0"/>
              </a:rPr>
              <a:t> </a:t>
            </a:r>
            <a:r>
              <a:rPr lang="en-US" altLang="zh-CN" sz="2000" spc="-5" dirty="0" err="1">
                <a:solidFill>
                  <a:srgbClr val="5E5E5E"/>
                </a:solidFill>
                <a:latin typeface="Calibri" panose="020F0502020204030204" pitchFamily="34" charset="0"/>
                <a:cs typeface="Calibri" panose="020F0502020204030204" pitchFamily="34" charset="0"/>
              </a:rPr>
              <a:t>m</a:t>
            </a:r>
            <a:r>
              <a:rPr sz="2000" spc="-5" dirty="0" err="1">
                <a:solidFill>
                  <a:srgbClr val="5E5E5E"/>
                </a:solidFill>
                <a:latin typeface="Calibri" panose="020F0502020204030204" pitchFamily="34" charset="0"/>
                <a:cs typeface="Calibri" panose="020F0502020204030204" pitchFamily="34" charset="0"/>
              </a:rPr>
              <a:t>y_dsize</a:t>
            </a:r>
            <a:r>
              <a:rPr sz="2000" spc="-5" dirty="0">
                <a:solidFill>
                  <a:srgbClr val="5E5E5E"/>
                </a:solidFill>
                <a:latin typeface="Calibri" panose="020F0502020204030204" pitchFamily="34" charset="0"/>
                <a:cs typeface="Calibri" panose="020F0502020204030204" pitchFamily="34" charset="0"/>
              </a:rPr>
              <a:t>  </a:t>
            </a:r>
            <a:endParaRPr lang="en-US" sz="2000" spc="-5" dirty="0">
              <a:solidFill>
                <a:srgbClr val="5E5E5E"/>
              </a:solidFill>
              <a:latin typeface="Calibri" panose="020F0502020204030204" pitchFamily="34" charset="0"/>
              <a:cs typeface="Calibri" panose="020F0502020204030204" pitchFamily="34" charset="0"/>
            </a:endParaRPr>
          </a:p>
          <a:p>
            <a:pPr marL="298450" marR="640715" indent="-285750">
              <a:lnSpc>
                <a:spcPts val="3790"/>
              </a:lnSpc>
              <a:spcBef>
                <a:spcPts val="330"/>
              </a:spcBef>
              <a:buFont typeface="Arial" panose="020B0604020202020204" pitchFamily="34" charset="0"/>
              <a:buChar char="•"/>
            </a:pPr>
            <a:r>
              <a:rPr lang="en-US" sz="2000" spc="-5" dirty="0" err="1">
                <a:solidFill>
                  <a:srgbClr val="5E5E5E"/>
                </a:solidFill>
                <a:latin typeface="Calibri" panose="020F0502020204030204" pitchFamily="34" charset="0"/>
                <a:cs typeface="Calibri" panose="020F0502020204030204" pitchFamily="34" charset="0"/>
              </a:rPr>
              <a:t>memcpy</a:t>
            </a:r>
            <a:r>
              <a:rPr lang="en-US" sz="2000" spc="-5" dirty="0">
                <a:solidFill>
                  <a:srgbClr val="5E5E5E"/>
                </a:solidFill>
                <a:latin typeface="Calibri" panose="020F0502020204030204" pitchFamily="34" charset="0"/>
                <a:cs typeface="Calibri" panose="020F0502020204030204" pitchFamily="34" charset="0"/>
              </a:rPr>
              <a:t>(</a:t>
            </a:r>
            <a:r>
              <a:rPr lang="en-US" sz="2000" spc="-5" dirty="0" err="1">
                <a:solidFill>
                  <a:srgbClr val="5E5E5E"/>
                </a:solidFill>
                <a:latin typeface="Calibri" panose="020F0502020204030204" pitchFamily="34" charset="0"/>
                <a:cs typeface="Calibri" panose="020F0502020204030204" pitchFamily="34" charset="0"/>
              </a:rPr>
              <a:t>buffer_ptr+my_offset</a:t>
            </a:r>
            <a:r>
              <a:rPr lang="en-US" sz="2000" spc="-5" dirty="0">
                <a:solidFill>
                  <a:srgbClr val="5E5E5E"/>
                </a:solidFill>
                <a:latin typeface="Calibri" panose="020F0502020204030204" pitchFamily="34" charset="0"/>
                <a:cs typeface="Calibri" panose="020F0502020204030204" pitchFamily="34" charset="0"/>
              </a:rPr>
              <a:t>, </a:t>
            </a:r>
            <a:r>
              <a:rPr lang="en-US" sz="2000" spc="-5" dirty="0" err="1">
                <a:solidFill>
                  <a:srgbClr val="5E5E5E"/>
                </a:solidFill>
                <a:latin typeface="Calibri" panose="020F0502020204030204" pitchFamily="34" charset="0"/>
                <a:cs typeface="Calibri" panose="020F0502020204030204" pitchFamily="34" charset="0"/>
              </a:rPr>
              <a:t>local_buffer</a:t>
            </a:r>
            <a:r>
              <a:rPr lang="en-US" sz="2000" spc="-5" dirty="0">
                <a:solidFill>
                  <a:srgbClr val="5E5E5E"/>
                </a:solidFill>
                <a:latin typeface="Calibri" panose="020F0502020204030204" pitchFamily="34" charset="0"/>
                <a:cs typeface="Calibri" panose="020F0502020204030204" pitchFamily="34" charset="0"/>
              </a:rPr>
              <a:t>,</a:t>
            </a:r>
            <a:r>
              <a:rPr lang="en-US" sz="2000" dirty="0">
                <a:solidFill>
                  <a:srgbClr val="5E5E5E"/>
                </a:solidFill>
                <a:latin typeface="Calibri" panose="020F0502020204030204" pitchFamily="34" charset="0"/>
                <a:cs typeface="Calibri" panose="020F0502020204030204" pitchFamily="34" charset="0"/>
              </a:rPr>
              <a:t> </a:t>
            </a:r>
            <a:r>
              <a:rPr lang="en-US" sz="2000" spc="-5" dirty="0" err="1">
                <a:solidFill>
                  <a:srgbClr val="5E5E5E"/>
                </a:solidFill>
                <a:latin typeface="Calibri" panose="020F0502020204030204" pitchFamily="34" charset="0"/>
                <a:cs typeface="Calibri" panose="020F0502020204030204" pitchFamily="34" charset="0"/>
              </a:rPr>
              <a:t>my_dsize</a:t>
            </a:r>
            <a:r>
              <a:rPr lang="en-US" sz="2000" spc="-5" dirty="0">
                <a:solidFill>
                  <a:srgbClr val="5E5E5E"/>
                </a:solidFill>
                <a:latin typeface="Calibri" panose="020F0502020204030204" pitchFamily="34" charset="0"/>
                <a:cs typeface="Calibri" panose="020F0502020204030204" pitchFamily="34" charset="0"/>
              </a:rPr>
              <a:t>*</a:t>
            </a:r>
            <a:r>
              <a:rPr lang="en-US" sz="2000" spc="-5" dirty="0" err="1">
                <a:solidFill>
                  <a:srgbClr val="5E5E5E"/>
                </a:solidFill>
                <a:latin typeface="Calibri" panose="020F0502020204030204" pitchFamily="34" charset="0"/>
                <a:cs typeface="Calibri" panose="020F0502020204030204" pitchFamily="34" charset="0"/>
              </a:rPr>
              <a:t>sizeof</a:t>
            </a:r>
            <a:r>
              <a:rPr lang="en-US" sz="2000" spc="-5" dirty="0">
                <a:solidFill>
                  <a:srgbClr val="5E5E5E"/>
                </a:solidFill>
                <a:latin typeface="Calibri" panose="020F0502020204030204" pitchFamily="34" charset="0"/>
                <a:cs typeface="Calibri" panose="020F0502020204030204" pitchFamily="34" charset="0"/>
              </a:rPr>
              <a:t>(float));</a:t>
            </a:r>
            <a:endParaRPr lang="en-US" sz="2000" dirty="0">
              <a:latin typeface="Calibri" panose="020F0502020204030204" pitchFamily="34" charset="0"/>
              <a:cs typeface="Calibri" panose="020F0502020204030204" pitchFamily="34" charset="0"/>
            </a:endParaRPr>
          </a:p>
        </p:txBody>
      </p:sp>
      <p:sp>
        <p:nvSpPr>
          <p:cNvPr id="11" name="object 11"/>
          <p:cNvSpPr txBox="1">
            <a:spLocks noGrp="1"/>
          </p:cNvSpPr>
          <p:nvPr>
            <p:ph type="title"/>
          </p:nvPr>
        </p:nvSpPr>
        <p:spPr>
          <a:xfrm>
            <a:off x="2667000" y="190500"/>
            <a:ext cx="6555105" cy="803910"/>
          </a:xfrm>
          <a:prstGeom prst="rect">
            <a:avLst/>
          </a:prstGeom>
        </p:spPr>
        <p:txBody>
          <a:bodyPr vert="horz" wrap="square" lIns="0" tIns="12700" rIns="0" bIns="0" rtlCol="0">
            <a:spAutoFit/>
          </a:bodyPr>
          <a:lstStyle/>
          <a:p>
            <a:pPr algn="ctr">
              <a:lnSpc>
                <a:spcPts val="4165"/>
              </a:lnSpc>
              <a:spcBef>
                <a:spcPts val="100"/>
              </a:spcBef>
            </a:pPr>
            <a:r>
              <a:rPr sz="3600" b="1" spc="-5" dirty="0"/>
              <a:t>ATOMIC TIPS </a:t>
            </a:r>
            <a:r>
              <a:rPr sz="3600" b="1" dirty="0"/>
              <a:t>AND</a:t>
            </a:r>
            <a:r>
              <a:rPr sz="3600" b="1" spc="-35" dirty="0"/>
              <a:t> </a:t>
            </a:r>
            <a:r>
              <a:rPr sz="3600" b="1" spc="-5" dirty="0"/>
              <a:t>TRICKS</a:t>
            </a:r>
          </a:p>
          <a:p>
            <a:pPr marL="53975" algn="ctr">
              <a:lnSpc>
                <a:spcPts val="2005"/>
              </a:lnSpc>
            </a:pPr>
            <a:r>
              <a:rPr sz="1800" b="1" dirty="0">
                <a:solidFill>
                  <a:srgbClr val="76B900"/>
                </a:solidFill>
              </a:rPr>
              <a:t>Reserve </a:t>
            </a:r>
            <a:r>
              <a:rPr sz="1800" b="1" spc="-5" dirty="0">
                <a:solidFill>
                  <a:srgbClr val="76B900"/>
                </a:solidFill>
              </a:rPr>
              <a:t>space in </a:t>
            </a:r>
            <a:r>
              <a:rPr sz="1800" b="1" dirty="0">
                <a:solidFill>
                  <a:srgbClr val="76B900"/>
                </a:solidFill>
              </a:rPr>
              <a:t>a</a:t>
            </a:r>
            <a:r>
              <a:rPr lang="en-US" sz="1800" b="1" spc="-20" dirty="0">
                <a:solidFill>
                  <a:srgbClr val="76B900"/>
                </a:solidFill>
              </a:rPr>
              <a:t> shared </a:t>
            </a:r>
            <a:r>
              <a:rPr sz="1800" b="1" spc="-5" dirty="0">
                <a:solidFill>
                  <a:srgbClr val="76B900"/>
                </a:solidFill>
              </a:rPr>
              <a:t>buffer</a:t>
            </a:r>
            <a:endParaRPr sz="1800" b="1" dirty="0"/>
          </a:p>
        </p:txBody>
      </p:sp>
      <p:sp>
        <p:nvSpPr>
          <p:cNvPr id="16" name="object 16"/>
          <p:cNvSpPr txBox="1">
            <a:spLocks noGrp="1"/>
          </p:cNvSpPr>
          <p:nvPr>
            <p:ph type="sldNum" sz="quarter" idx="12"/>
          </p:nvPr>
        </p:nvSpPr>
        <p:spPr>
          <a:xfrm>
            <a:off x="7749540" y="5198238"/>
            <a:ext cx="2468880" cy="3286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11</a:t>
            </a:fld>
            <a:endParaRPr dirty="0"/>
          </a:p>
        </p:txBody>
      </p:sp>
      <p:graphicFrame>
        <p:nvGraphicFramePr>
          <p:cNvPr id="12" name="object 12"/>
          <p:cNvGraphicFramePr>
            <a:graphicFrameLocks noGrp="1"/>
          </p:cNvGraphicFramePr>
          <p:nvPr/>
        </p:nvGraphicFramePr>
        <p:xfrm>
          <a:off x="3231945" y="2074468"/>
          <a:ext cx="4485639" cy="412955"/>
        </p:xfrm>
        <a:graphic>
          <a:graphicData uri="http://schemas.openxmlformats.org/drawingml/2006/table">
            <a:tbl>
              <a:tblPr firstRow="1" bandRow="1">
                <a:tableStyleId>{2D5ABB26-0587-4C30-8999-92F81FD0307C}</a:tableStyleId>
              </a:tblPr>
              <a:tblGrid>
                <a:gridCol w="295275">
                  <a:extLst>
                    <a:ext uri="{9D8B030D-6E8A-4147-A177-3AD203B41FA5}">
                      <a16:colId xmlns:a16="http://schemas.microsoft.com/office/drawing/2014/main" val="20000"/>
                    </a:ext>
                  </a:extLst>
                </a:gridCol>
                <a:gridCol w="434975">
                  <a:extLst>
                    <a:ext uri="{9D8B030D-6E8A-4147-A177-3AD203B41FA5}">
                      <a16:colId xmlns:a16="http://schemas.microsoft.com/office/drawing/2014/main" val="20001"/>
                    </a:ext>
                  </a:extLst>
                </a:gridCol>
                <a:gridCol w="434975">
                  <a:extLst>
                    <a:ext uri="{9D8B030D-6E8A-4147-A177-3AD203B41FA5}">
                      <a16:colId xmlns:a16="http://schemas.microsoft.com/office/drawing/2014/main" val="20002"/>
                    </a:ext>
                  </a:extLst>
                </a:gridCol>
                <a:gridCol w="434975">
                  <a:extLst>
                    <a:ext uri="{9D8B030D-6E8A-4147-A177-3AD203B41FA5}">
                      <a16:colId xmlns:a16="http://schemas.microsoft.com/office/drawing/2014/main" val="20003"/>
                    </a:ext>
                  </a:extLst>
                </a:gridCol>
                <a:gridCol w="434975">
                  <a:extLst>
                    <a:ext uri="{9D8B030D-6E8A-4147-A177-3AD203B41FA5}">
                      <a16:colId xmlns:a16="http://schemas.microsoft.com/office/drawing/2014/main" val="20004"/>
                    </a:ext>
                  </a:extLst>
                </a:gridCol>
                <a:gridCol w="434975">
                  <a:extLst>
                    <a:ext uri="{9D8B030D-6E8A-4147-A177-3AD203B41FA5}">
                      <a16:colId xmlns:a16="http://schemas.microsoft.com/office/drawing/2014/main" val="20005"/>
                    </a:ext>
                  </a:extLst>
                </a:gridCol>
                <a:gridCol w="434975">
                  <a:extLst>
                    <a:ext uri="{9D8B030D-6E8A-4147-A177-3AD203B41FA5}">
                      <a16:colId xmlns:a16="http://schemas.microsoft.com/office/drawing/2014/main" val="20006"/>
                    </a:ext>
                  </a:extLst>
                </a:gridCol>
                <a:gridCol w="434975">
                  <a:extLst>
                    <a:ext uri="{9D8B030D-6E8A-4147-A177-3AD203B41FA5}">
                      <a16:colId xmlns:a16="http://schemas.microsoft.com/office/drawing/2014/main" val="20007"/>
                    </a:ext>
                  </a:extLst>
                </a:gridCol>
                <a:gridCol w="434975">
                  <a:extLst>
                    <a:ext uri="{9D8B030D-6E8A-4147-A177-3AD203B41FA5}">
                      <a16:colId xmlns:a16="http://schemas.microsoft.com/office/drawing/2014/main" val="20008"/>
                    </a:ext>
                  </a:extLst>
                </a:gridCol>
                <a:gridCol w="434975">
                  <a:extLst>
                    <a:ext uri="{9D8B030D-6E8A-4147-A177-3AD203B41FA5}">
                      <a16:colId xmlns:a16="http://schemas.microsoft.com/office/drawing/2014/main" val="20009"/>
                    </a:ext>
                  </a:extLst>
                </a:gridCol>
                <a:gridCol w="275589">
                  <a:extLst>
                    <a:ext uri="{9D8B030D-6E8A-4147-A177-3AD203B41FA5}">
                      <a16:colId xmlns:a16="http://schemas.microsoft.com/office/drawing/2014/main" val="20010"/>
                    </a:ext>
                  </a:extLst>
                </a:gridCol>
              </a:tblGrid>
              <a:tr h="412955">
                <a:tc>
                  <a:txBody>
                    <a:bodyPr/>
                    <a:lstStyle/>
                    <a:p>
                      <a:pPr>
                        <a:lnSpc>
                          <a:spcPct val="100000"/>
                        </a:lnSpc>
                      </a:pPr>
                      <a:endParaRPr sz="1800" dirty="0">
                        <a:highlight>
                          <a:srgbClr val="FFFF00"/>
                        </a:highlight>
                        <a:latin typeface="Times New Roman" panose="02020603050405020304"/>
                        <a:cs typeface="Times New Roman" panose="02020603050405020304"/>
                      </a:endParaRPr>
                    </a:p>
                  </a:txBody>
                  <a:tcPr marL="0" marR="0" marT="0" marB="0">
                    <a:lnL w="28575">
                      <a:solidFill>
                        <a:srgbClr val="92D050"/>
                      </a:solidFill>
                      <a:prstDash val="solid"/>
                    </a:lnL>
                    <a:lnR w="12700">
                      <a:solidFill>
                        <a:srgbClr val="5E5E5E"/>
                      </a:solidFill>
                      <a:prstDash val="solid"/>
                    </a:lnR>
                    <a:lnT w="28575">
                      <a:solidFill>
                        <a:srgbClr val="92D050"/>
                      </a:solidFill>
                      <a:prstDash val="solid"/>
                    </a:lnT>
                    <a:lnB w="28575">
                      <a:solidFill>
                        <a:srgbClr val="92D050"/>
                      </a:solidFill>
                      <a:prstDash val="solid"/>
                    </a:lnB>
                    <a:solidFill>
                      <a:schemeClr val="bg1">
                        <a:lumMod val="75000"/>
                      </a:schemeClr>
                    </a:solidFill>
                  </a:tcPr>
                </a:tc>
                <a:tc>
                  <a:txBody>
                    <a:bodyPr/>
                    <a:lstStyle/>
                    <a:p>
                      <a:pPr>
                        <a:lnSpc>
                          <a:spcPct val="100000"/>
                        </a:lnSpc>
                      </a:pPr>
                      <a:endParaRPr sz="1800" dirty="0">
                        <a:highlight>
                          <a:srgbClr val="FFFF00"/>
                        </a:highlight>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solidFill>
                      <a:schemeClr val="bg1">
                        <a:lumMod val="75000"/>
                      </a:schemeClr>
                    </a:solidFill>
                  </a:tcPr>
                </a:tc>
                <a:tc>
                  <a:txBody>
                    <a:bodyPr/>
                    <a:lstStyle/>
                    <a:p>
                      <a:pPr>
                        <a:lnSpc>
                          <a:spcPct val="100000"/>
                        </a:lnSpc>
                      </a:pPr>
                      <a:endParaRPr sz="1800" dirty="0">
                        <a:highlight>
                          <a:srgbClr val="FFFF00"/>
                        </a:highlight>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solidFill>
                      <a:schemeClr val="bg1">
                        <a:lumMod val="75000"/>
                      </a:schemeClr>
                    </a:solidFill>
                  </a:tcPr>
                </a:tc>
                <a:tc>
                  <a:txBody>
                    <a:bodyPr/>
                    <a:lstStyle/>
                    <a:p>
                      <a:pPr>
                        <a:lnSpc>
                          <a:spcPct val="100000"/>
                        </a:lnSpc>
                      </a:pPr>
                      <a:endParaRPr sz="1800" dirty="0">
                        <a:highlight>
                          <a:srgbClr val="FFFF00"/>
                        </a:highlight>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solidFill>
                      <a:schemeClr val="bg1">
                        <a:lumMod val="75000"/>
                      </a:schemeClr>
                    </a:solidFill>
                  </a:tcPr>
                </a:tc>
                <a:tc>
                  <a:txBody>
                    <a:bodyPr/>
                    <a:lstStyle/>
                    <a:p>
                      <a:pPr>
                        <a:lnSpc>
                          <a:spcPct val="100000"/>
                        </a:lnSpc>
                      </a:pPr>
                      <a:endParaRPr sz="1800" dirty="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5E5E5E"/>
                      </a:solidFill>
                      <a:prstDash val="solid"/>
                    </a:lnL>
                    <a:lnR w="12700">
                      <a:solidFill>
                        <a:srgbClr val="5E5E5E"/>
                      </a:solidFill>
                      <a:prstDash val="solid"/>
                    </a:lnR>
                    <a:lnT w="28575">
                      <a:solidFill>
                        <a:srgbClr val="92D050"/>
                      </a:solidFill>
                      <a:prstDash val="solid"/>
                    </a:lnT>
                    <a:lnB w="28575">
                      <a:solidFill>
                        <a:srgbClr val="92D050"/>
                      </a:solidFill>
                      <a:prstDash val="solid"/>
                    </a:lnB>
                  </a:tcPr>
                </a:tc>
                <a:tc>
                  <a:txBody>
                    <a:bodyPr/>
                    <a:lstStyle/>
                    <a:p>
                      <a:pPr>
                        <a:lnSpc>
                          <a:spcPct val="100000"/>
                        </a:lnSpc>
                      </a:pPr>
                      <a:endParaRPr sz="1800" dirty="0">
                        <a:latin typeface="Times New Roman" panose="02020603050405020304"/>
                        <a:cs typeface="Times New Roman" panose="02020603050405020304"/>
                      </a:endParaRPr>
                    </a:p>
                  </a:txBody>
                  <a:tcPr marL="0" marR="0" marT="0" marB="0">
                    <a:lnL w="12700">
                      <a:solidFill>
                        <a:srgbClr val="5E5E5E"/>
                      </a:solidFill>
                      <a:prstDash val="solid"/>
                    </a:lnL>
                    <a:lnR w="28575">
                      <a:solidFill>
                        <a:srgbClr val="92D050"/>
                      </a:solidFill>
                      <a:prstDash val="solid"/>
                    </a:lnR>
                    <a:lnT w="28575">
                      <a:solidFill>
                        <a:srgbClr val="92D050"/>
                      </a:solidFill>
                      <a:prstDash val="solid"/>
                    </a:lnT>
                    <a:lnB w="28575">
                      <a:solidFill>
                        <a:srgbClr val="92D050"/>
                      </a:solidFill>
                      <a:prstDash val="solid"/>
                    </a:lnB>
                  </a:tcPr>
                </a:tc>
                <a:extLst>
                  <a:ext uri="{0D108BD9-81ED-4DB2-BD59-A6C34878D82A}">
                    <a16:rowId xmlns:a16="http://schemas.microsoft.com/office/drawing/2014/main" val="10000"/>
                  </a:ext>
                </a:extLst>
              </a:tr>
            </a:tbl>
          </a:graphicData>
        </a:graphic>
      </p:graphicFrame>
      <p:sp>
        <p:nvSpPr>
          <p:cNvPr id="13" name="object 13"/>
          <p:cNvSpPr/>
          <p:nvPr/>
        </p:nvSpPr>
        <p:spPr>
          <a:xfrm>
            <a:off x="5005848" y="2453624"/>
            <a:ext cx="76200" cy="380365"/>
          </a:xfrm>
          <a:custGeom>
            <a:avLst/>
            <a:gdLst/>
            <a:ahLst/>
            <a:cxnLst/>
            <a:rect l="l" t="t" r="r" b="b"/>
            <a:pathLst>
              <a:path w="76200" h="380364">
                <a:moveTo>
                  <a:pt x="42862" y="63500"/>
                </a:moveTo>
                <a:lnTo>
                  <a:pt x="33337" y="63500"/>
                </a:lnTo>
                <a:lnTo>
                  <a:pt x="33337" y="379771"/>
                </a:lnTo>
                <a:lnTo>
                  <a:pt x="42862" y="379771"/>
                </a:lnTo>
                <a:lnTo>
                  <a:pt x="42862" y="63500"/>
                </a:lnTo>
                <a:close/>
              </a:path>
              <a:path w="76200" h="380364">
                <a:moveTo>
                  <a:pt x="38100" y="0"/>
                </a:moveTo>
                <a:lnTo>
                  <a:pt x="0" y="76200"/>
                </a:lnTo>
                <a:lnTo>
                  <a:pt x="33337" y="76200"/>
                </a:lnTo>
                <a:lnTo>
                  <a:pt x="33337" y="63500"/>
                </a:lnTo>
                <a:lnTo>
                  <a:pt x="69850" y="63500"/>
                </a:lnTo>
                <a:lnTo>
                  <a:pt x="38100" y="0"/>
                </a:lnTo>
                <a:close/>
              </a:path>
              <a:path w="76200" h="380364">
                <a:moveTo>
                  <a:pt x="69850" y="63500"/>
                </a:moveTo>
                <a:lnTo>
                  <a:pt x="42862" y="63500"/>
                </a:lnTo>
                <a:lnTo>
                  <a:pt x="42862" y="76200"/>
                </a:lnTo>
                <a:lnTo>
                  <a:pt x="76200" y="76200"/>
                </a:lnTo>
                <a:lnTo>
                  <a:pt x="69850" y="63500"/>
                </a:lnTo>
                <a:close/>
              </a:path>
            </a:pathLst>
          </a:custGeom>
          <a:solidFill>
            <a:srgbClr val="5E5E5E"/>
          </a:solidFill>
        </p:spPr>
        <p:txBody>
          <a:bodyPr wrap="square" lIns="0" tIns="0" rIns="0" bIns="0" rtlCol="0"/>
          <a:lstStyle/>
          <a:p>
            <a:endParaRPr/>
          </a:p>
        </p:txBody>
      </p:sp>
      <p:sp>
        <p:nvSpPr>
          <p:cNvPr id="14" name="object 14"/>
          <p:cNvSpPr/>
          <p:nvPr/>
        </p:nvSpPr>
        <p:spPr>
          <a:xfrm>
            <a:off x="2271252" y="2833396"/>
            <a:ext cx="2773045" cy="0"/>
          </a:xfrm>
          <a:custGeom>
            <a:avLst/>
            <a:gdLst/>
            <a:ahLst/>
            <a:cxnLst/>
            <a:rect l="l" t="t" r="r" b="b"/>
            <a:pathLst>
              <a:path w="2773045">
                <a:moveTo>
                  <a:pt x="2772696" y="0"/>
                </a:moveTo>
                <a:lnTo>
                  <a:pt x="0" y="1"/>
                </a:lnTo>
              </a:path>
            </a:pathLst>
          </a:custGeom>
          <a:ln w="9525">
            <a:solidFill>
              <a:srgbClr val="5E5E5E"/>
            </a:solidFill>
          </a:ln>
        </p:spPr>
        <p:txBody>
          <a:bodyPr wrap="square" lIns="0" tIns="0" rIns="0" bIns="0" rtlCol="0"/>
          <a:lstStyle/>
          <a:p>
            <a:endParaRPr/>
          </a:p>
        </p:txBody>
      </p:sp>
      <p:sp>
        <p:nvSpPr>
          <p:cNvPr id="15" name="object 15"/>
          <p:cNvSpPr/>
          <p:nvPr/>
        </p:nvSpPr>
        <p:spPr>
          <a:xfrm>
            <a:off x="2138516" y="2229121"/>
            <a:ext cx="1106170" cy="76200"/>
          </a:xfrm>
          <a:custGeom>
            <a:avLst/>
            <a:gdLst/>
            <a:ahLst/>
            <a:cxnLst/>
            <a:rect l="l" t="t" r="r" b="b"/>
            <a:pathLst>
              <a:path w="1106170" h="76200">
                <a:moveTo>
                  <a:pt x="1029929" y="42862"/>
                </a:moveTo>
                <a:lnTo>
                  <a:pt x="1029929" y="76200"/>
                </a:lnTo>
                <a:lnTo>
                  <a:pt x="1096604" y="42862"/>
                </a:lnTo>
                <a:lnTo>
                  <a:pt x="1029929" y="42862"/>
                </a:lnTo>
                <a:close/>
              </a:path>
              <a:path w="1106170" h="76200">
                <a:moveTo>
                  <a:pt x="1029929" y="33337"/>
                </a:moveTo>
                <a:lnTo>
                  <a:pt x="1029929" y="42862"/>
                </a:lnTo>
                <a:lnTo>
                  <a:pt x="1042628" y="42862"/>
                </a:lnTo>
                <a:lnTo>
                  <a:pt x="1042628" y="33337"/>
                </a:lnTo>
                <a:lnTo>
                  <a:pt x="1029929" y="33337"/>
                </a:lnTo>
                <a:close/>
              </a:path>
              <a:path w="1106170" h="76200">
                <a:moveTo>
                  <a:pt x="1029929" y="0"/>
                </a:moveTo>
                <a:lnTo>
                  <a:pt x="1029929" y="33337"/>
                </a:lnTo>
                <a:lnTo>
                  <a:pt x="1042628" y="33337"/>
                </a:lnTo>
                <a:lnTo>
                  <a:pt x="1042628" y="42862"/>
                </a:lnTo>
                <a:lnTo>
                  <a:pt x="1096606" y="42861"/>
                </a:lnTo>
                <a:lnTo>
                  <a:pt x="1106129" y="38100"/>
                </a:lnTo>
                <a:lnTo>
                  <a:pt x="1029929" y="0"/>
                </a:lnTo>
                <a:close/>
              </a:path>
              <a:path w="1106170" h="76200">
                <a:moveTo>
                  <a:pt x="0" y="33336"/>
                </a:moveTo>
                <a:lnTo>
                  <a:pt x="0" y="42861"/>
                </a:lnTo>
                <a:lnTo>
                  <a:pt x="1029929" y="42862"/>
                </a:lnTo>
                <a:lnTo>
                  <a:pt x="1029929" y="33337"/>
                </a:lnTo>
                <a:lnTo>
                  <a:pt x="0" y="33336"/>
                </a:lnTo>
                <a:close/>
              </a:path>
            </a:pathLst>
          </a:custGeom>
          <a:solidFill>
            <a:srgbClr val="5E5E5E"/>
          </a:solidFill>
        </p:spPr>
        <p:txBody>
          <a:bodyPr wrap="square" lIns="0" tIns="0" rIns="0" bIns="0" rtlCol="0"/>
          <a:lstStyle/>
          <a:p>
            <a:endParaRPr/>
          </a:p>
        </p:txBody>
      </p:sp>
      <p:sp>
        <p:nvSpPr>
          <p:cNvPr id="17" name="矩形 16"/>
          <p:cNvSpPr/>
          <p:nvPr/>
        </p:nvSpPr>
        <p:spPr>
          <a:xfrm>
            <a:off x="381000" y="2020490"/>
            <a:ext cx="9067800" cy="1000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p:cNvSpPr txBox="1"/>
          <p:nvPr/>
        </p:nvSpPr>
        <p:spPr>
          <a:xfrm>
            <a:off x="7837349" y="2651491"/>
            <a:ext cx="1603837" cy="400110"/>
          </a:xfrm>
          <a:prstGeom prst="rect">
            <a:avLst/>
          </a:prstGeom>
          <a:noFill/>
        </p:spPr>
        <p:txBody>
          <a:bodyPr wrap="none" rtlCol="0">
            <a:spAutoFit/>
          </a:bodyPr>
          <a:lstStyle/>
          <a:p>
            <a:r>
              <a:rPr lang="en-US" altLang="zh-CN" sz="2000" dirty="0">
                <a:solidFill>
                  <a:srgbClr val="00B050"/>
                </a:solidFill>
              </a:rPr>
              <a:t>Shared buffer</a:t>
            </a:r>
            <a:endParaRPr lang="en-US" sz="2000" dirty="0">
              <a:solidFill>
                <a:srgbClr val="00B05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2247900"/>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CLASSICAL  </a:t>
            </a:r>
            <a:br>
              <a:rPr lang="en-US" altLang="zh-CN" sz="4000" b="1" spc="-5" dirty="0">
                <a:latin typeface="Calibri Light" panose="020F0302020204030204" pitchFamily="34" charset="0"/>
                <a:cs typeface="Calibri Light" panose="020F0302020204030204" pitchFamily="34" charset="0"/>
              </a:rPr>
            </a:br>
            <a:r>
              <a:rPr lang="en-US" altLang="zh-CN" sz="4000" b="1" spc="-5" dirty="0">
                <a:latin typeface="Calibri Light" panose="020F0302020204030204" pitchFamily="34" charset="0"/>
                <a:cs typeface="Calibri Light" panose="020F0302020204030204" pitchFamily="34" charset="0"/>
              </a:rPr>
              <a:t>PARALLEL REDUCTION</a:t>
            </a:r>
            <a:endParaRPr lang="en-US" sz="2800" dirty="0">
              <a:latin typeface="Calibri Light" panose="020F0302020204030204" pitchFamily="34" charset="0"/>
              <a:cs typeface="Calibri Light" panose="020F0302020204030204" pitchFamily="34" charset="0"/>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12</a:t>
            </a:fld>
            <a:endParaRPr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3945" y="190761"/>
            <a:ext cx="4959819" cy="510717"/>
          </a:xfrm>
          <a:prstGeom prst="rect">
            <a:avLst/>
          </a:prstGeom>
        </p:spPr>
        <p:txBody>
          <a:bodyPr vert="horz" wrap="square" lIns="0" tIns="12002" rIns="0" bIns="0" rtlCol="0">
            <a:spAutoFit/>
          </a:bodyPr>
          <a:lstStyle/>
          <a:p>
            <a:pPr marL="11430">
              <a:spcBef>
                <a:spcPts val="95"/>
              </a:spcBef>
            </a:pPr>
            <a:r>
              <a:rPr sz="3600" b="1" spc="-5" dirty="0"/>
              <a:t>Parallel</a:t>
            </a:r>
            <a:r>
              <a:rPr sz="3600" b="1" spc="-77" dirty="0"/>
              <a:t> </a:t>
            </a:r>
            <a:r>
              <a:rPr sz="3600" b="1" dirty="0"/>
              <a:t>Reduction</a:t>
            </a:r>
          </a:p>
        </p:txBody>
      </p:sp>
      <p:sp>
        <p:nvSpPr>
          <p:cNvPr id="10" name="object 10"/>
          <p:cNvSpPr/>
          <p:nvPr/>
        </p:nvSpPr>
        <p:spPr>
          <a:xfrm>
            <a:off x="4259161" y="2429217"/>
            <a:ext cx="212827" cy="226314"/>
          </a:xfrm>
          <a:prstGeom prst="rect">
            <a:avLst/>
          </a:prstGeom>
          <a:blipFill>
            <a:blip r:embed="rId2" cstate="print"/>
            <a:stretch>
              <a:fillRect/>
            </a:stretch>
          </a:blipFill>
        </p:spPr>
        <p:txBody>
          <a:bodyPr wrap="square" lIns="0" tIns="0" rIns="0" bIns="0" rtlCol="0"/>
          <a:lstStyle/>
          <a:p>
            <a:endParaRPr sz="1620"/>
          </a:p>
        </p:txBody>
      </p:sp>
      <p:sp>
        <p:nvSpPr>
          <p:cNvPr id="11" name="object 11"/>
          <p:cNvSpPr/>
          <p:nvPr/>
        </p:nvSpPr>
        <p:spPr>
          <a:xfrm>
            <a:off x="4259161" y="2429217"/>
            <a:ext cx="213169" cy="226314"/>
          </a:xfrm>
          <a:custGeom>
            <a:avLst/>
            <a:gdLst/>
            <a:ahLst/>
            <a:cxnLst/>
            <a:rect l="l" t="t" r="r" b="b"/>
            <a:pathLst>
              <a:path w="236854" h="251460">
                <a:moveTo>
                  <a:pt x="0" y="125730"/>
                </a:moveTo>
                <a:lnTo>
                  <a:pt x="9276" y="76831"/>
                </a:lnTo>
                <a:lnTo>
                  <a:pt x="34591" y="36861"/>
                </a:lnTo>
                <a:lnTo>
                  <a:pt x="72169" y="9894"/>
                </a:lnTo>
                <a:lnTo>
                  <a:pt x="118237" y="0"/>
                </a:lnTo>
                <a:lnTo>
                  <a:pt x="164250" y="9894"/>
                </a:lnTo>
                <a:lnTo>
                  <a:pt x="201834" y="36861"/>
                </a:lnTo>
                <a:lnTo>
                  <a:pt x="227179" y="76831"/>
                </a:lnTo>
                <a:lnTo>
                  <a:pt x="236474" y="125730"/>
                </a:lnTo>
                <a:lnTo>
                  <a:pt x="227179" y="174682"/>
                </a:lnTo>
                <a:lnTo>
                  <a:pt x="201834" y="214645"/>
                </a:lnTo>
                <a:lnTo>
                  <a:pt x="164250" y="241583"/>
                </a:lnTo>
                <a:lnTo>
                  <a:pt x="118237" y="251460"/>
                </a:lnTo>
                <a:lnTo>
                  <a:pt x="72169" y="241583"/>
                </a:lnTo>
                <a:lnTo>
                  <a:pt x="34591" y="214645"/>
                </a:lnTo>
                <a:lnTo>
                  <a:pt x="9276" y="174682"/>
                </a:lnTo>
                <a:lnTo>
                  <a:pt x="0" y="125730"/>
                </a:lnTo>
                <a:close/>
              </a:path>
            </a:pathLst>
          </a:custGeom>
          <a:ln w="25399">
            <a:solidFill>
              <a:srgbClr val="000000"/>
            </a:solidFill>
          </a:ln>
        </p:spPr>
        <p:txBody>
          <a:bodyPr wrap="square" lIns="0" tIns="0" rIns="0" bIns="0" rtlCol="0"/>
          <a:lstStyle/>
          <a:p>
            <a:endParaRPr sz="1620"/>
          </a:p>
        </p:txBody>
      </p:sp>
      <p:sp>
        <p:nvSpPr>
          <p:cNvPr id="12" name="object 12"/>
          <p:cNvSpPr txBox="1"/>
          <p:nvPr/>
        </p:nvSpPr>
        <p:spPr>
          <a:xfrm>
            <a:off x="4310710" y="2430018"/>
            <a:ext cx="112586" cy="206018"/>
          </a:xfrm>
          <a:prstGeom prst="rect">
            <a:avLst/>
          </a:prstGeom>
        </p:spPr>
        <p:txBody>
          <a:bodyPr vert="horz" wrap="square" lIns="0" tIns="12002" rIns="0" bIns="0" rtlCol="0">
            <a:spAutoFit/>
          </a:bodyPr>
          <a:lstStyle/>
          <a:p>
            <a:pPr marL="11430">
              <a:spcBef>
                <a:spcPts val="95"/>
              </a:spcBef>
            </a:pPr>
            <a:r>
              <a:rPr sz="1260" dirty="0">
                <a:latin typeface="Arial" panose="020B0604020202020204"/>
                <a:cs typeface="Arial" panose="020B0604020202020204"/>
              </a:rPr>
              <a:t>4</a:t>
            </a:r>
            <a:endParaRPr sz="1260">
              <a:latin typeface="Arial" panose="020B0604020202020204"/>
              <a:cs typeface="Arial" panose="020B0604020202020204"/>
            </a:endParaRPr>
          </a:p>
        </p:txBody>
      </p:sp>
      <p:sp>
        <p:nvSpPr>
          <p:cNvPr id="13" name="object 13"/>
          <p:cNvSpPr/>
          <p:nvPr/>
        </p:nvSpPr>
        <p:spPr>
          <a:xfrm>
            <a:off x="5110696" y="2429217"/>
            <a:ext cx="212827" cy="226314"/>
          </a:xfrm>
          <a:prstGeom prst="rect">
            <a:avLst/>
          </a:prstGeom>
          <a:blipFill>
            <a:blip r:embed="rId3" cstate="print"/>
            <a:stretch>
              <a:fillRect/>
            </a:stretch>
          </a:blipFill>
        </p:spPr>
        <p:txBody>
          <a:bodyPr wrap="square" lIns="0" tIns="0" rIns="0" bIns="0" rtlCol="0"/>
          <a:lstStyle/>
          <a:p>
            <a:endParaRPr sz="1620"/>
          </a:p>
        </p:txBody>
      </p:sp>
      <p:sp>
        <p:nvSpPr>
          <p:cNvPr id="14" name="object 14"/>
          <p:cNvSpPr/>
          <p:nvPr/>
        </p:nvSpPr>
        <p:spPr>
          <a:xfrm>
            <a:off x="5110696" y="2429217"/>
            <a:ext cx="213169" cy="226314"/>
          </a:xfrm>
          <a:custGeom>
            <a:avLst/>
            <a:gdLst/>
            <a:ahLst/>
            <a:cxnLst/>
            <a:rect l="l" t="t" r="r" b="b"/>
            <a:pathLst>
              <a:path w="236854" h="251460">
                <a:moveTo>
                  <a:pt x="0" y="125730"/>
                </a:moveTo>
                <a:lnTo>
                  <a:pt x="9276" y="76831"/>
                </a:lnTo>
                <a:lnTo>
                  <a:pt x="34591" y="36861"/>
                </a:lnTo>
                <a:lnTo>
                  <a:pt x="72169" y="9894"/>
                </a:lnTo>
                <a:lnTo>
                  <a:pt x="118237" y="0"/>
                </a:lnTo>
                <a:lnTo>
                  <a:pt x="164250" y="9894"/>
                </a:lnTo>
                <a:lnTo>
                  <a:pt x="201834" y="36861"/>
                </a:lnTo>
                <a:lnTo>
                  <a:pt x="227179" y="76831"/>
                </a:lnTo>
                <a:lnTo>
                  <a:pt x="236474" y="125730"/>
                </a:lnTo>
                <a:lnTo>
                  <a:pt x="227179" y="174682"/>
                </a:lnTo>
                <a:lnTo>
                  <a:pt x="201834" y="214645"/>
                </a:lnTo>
                <a:lnTo>
                  <a:pt x="164250" y="241583"/>
                </a:lnTo>
                <a:lnTo>
                  <a:pt x="118237" y="251460"/>
                </a:lnTo>
                <a:lnTo>
                  <a:pt x="72169" y="241583"/>
                </a:lnTo>
                <a:lnTo>
                  <a:pt x="34591" y="214645"/>
                </a:lnTo>
                <a:lnTo>
                  <a:pt x="9276" y="174682"/>
                </a:lnTo>
                <a:lnTo>
                  <a:pt x="0" y="125730"/>
                </a:lnTo>
                <a:close/>
              </a:path>
            </a:pathLst>
          </a:custGeom>
          <a:ln w="25399">
            <a:solidFill>
              <a:srgbClr val="000000"/>
            </a:solidFill>
          </a:ln>
        </p:spPr>
        <p:txBody>
          <a:bodyPr wrap="square" lIns="0" tIns="0" rIns="0" bIns="0" rtlCol="0"/>
          <a:lstStyle/>
          <a:p>
            <a:endParaRPr sz="1620"/>
          </a:p>
        </p:txBody>
      </p:sp>
      <p:sp>
        <p:nvSpPr>
          <p:cNvPr id="15" name="object 15"/>
          <p:cNvSpPr txBox="1"/>
          <p:nvPr/>
        </p:nvSpPr>
        <p:spPr>
          <a:xfrm>
            <a:off x="5162245" y="2430018"/>
            <a:ext cx="112586" cy="206018"/>
          </a:xfrm>
          <a:prstGeom prst="rect">
            <a:avLst/>
          </a:prstGeom>
        </p:spPr>
        <p:txBody>
          <a:bodyPr vert="horz" wrap="square" lIns="0" tIns="12002" rIns="0" bIns="0" rtlCol="0">
            <a:spAutoFit/>
          </a:bodyPr>
          <a:lstStyle/>
          <a:p>
            <a:pPr marL="11430">
              <a:spcBef>
                <a:spcPts val="95"/>
              </a:spcBef>
            </a:pPr>
            <a:r>
              <a:rPr sz="1260" dirty="0">
                <a:latin typeface="Arial" panose="020B0604020202020204"/>
                <a:cs typeface="Arial" panose="020B0604020202020204"/>
              </a:rPr>
              <a:t>7</a:t>
            </a:r>
            <a:endParaRPr sz="1260">
              <a:latin typeface="Arial" panose="020B0604020202020204"/>
              <a:cs typeface="Arial" panose="020B0604020202020204"/>
            </a:endParaRPr>
          </a:p>
        </p:txBody>
      </p:sp>
      <p:sp>
        <p:nvSpPr>
          <p:cNvPr id="16" name="object 16"/>
          <p:cNvSpPr/>
          <p:nvPr/>
        </p:nvSpPr>
        <p:spPr>
          <a:xfrm>
            <a:off x="5962231" y="2429217"/>
            <a:ext cx="212827" cy="226314"/>
          </a:xfrm>
          <a:prstGeom prst="rect">
            <a:avLst/>
          </a:prstGeom>
          <a:blipFill>
            <a:blip r:embed="rId3" cstate="print"/>
            <a:stretch>
              <a:fillRect/>
            </a:stretch>
          </a:blipFill>
        </p:spPr>
        <p:txBody>
          <a:bodyPr wrap="square" lIns="0" tIns="0" rIns="0" bIns="0" rtlCol="0"/>
          <a:lstStyle/>
          <a:p>
            <a:endParaRPr sz="1620"/>
          </a:p>
        </p:txBody>
      </p:sp>
      <p:sp>
        <p:nvSpPr>
          <p:cNvPr id="17" name="object 17"/>
          <p:cNvSpPr/>
          <p:nvPr/>
        </p:nvSpPr>
        <p:spPr>
          <a:xfrm>
            <a:off x="5962231" y="2429217"/>
            <a:ext cx="213169" cy="226314"/>
          </a:xfrm>
          <a:custGeom>
            <a:avLst/>
            <a:gdLst/>
            <a:ahLst/>
            <a:cxnLst/>
            <a:rect l="l" t="t" r="r" b="b"/>
            <a:pathLst>
              <a:path w="236854" h="251460">
                <a:moveTo>
                  <a:pt x="0" y="125730"/>
                </a:moveTo>
                <a:lnTo>
                  <a:pt x="9276" y="76831"/>
                </a:lnTo>
                <a:lnTo>
                  <a:pt x="34591" y="36861"/>
                </a:lnTo>
                <a:lnTo>
                  <a:pt x="72169" y="9894"/>
                </a:lnTo>
                <a:lnTo>
                  <a:pt x="118237" y="0"/>
                </a:lnTo>
                <a:lnTo>
                  <a:pt x="164250" y="9894"/>
                </a:lnTo>
                <a:lnTo>
                  <a:pt x="201834" y="36861"/>
                </a:lnTo>
                <a:lnTo>
                  <a:pt x="227179" y="76831"/>
                </a:lnTo>
                <a:lnTo>
                  <a:pt x="236474" y="125730"/>
                </a:lnTo>
                <a:lnTo>
                  <a:pt x="227179" y="174682"/>
                </a:lnTo>
                <a:lnTo>
                  <a:pt x="201834" y="214645"/>
                </a:lnTo>
                <a:lnTo>
                  <a:pt x="164250" y="241583"/>
                </a:lnTo>
                <a:lnTo>
                  <a:pt x="118237" y="251460"/>
                </a:lnTo>
                <a:lnTo>
                  <a:pt x="72169" y="241583"/>
                </a:lnTo>
                <a:lnTo>
                  <a:pt x="34591" y="214645"/>
                </a:lnTo>
                <a:lnTo>
                  <a:pt x="9276" y="174682"/>
                </a:lnTo>
                <a:lnTo>
                  <a:pt x="0" y="125730"/>
                </a:lnTo>
                <a:close/>
              </a:path>
            </a:pathLst>
          </a:custGeom>
          <a:ln w="25399">
            <a:solidFill>
              <a:srgbClr val="000000"/>
            </a:solidFill>
          </a:ln>
        </p:spPr>
        <p:txBody>
          <a:bodyPr wrap="square" lIns="0" tIns="0" rIns="0" bIns="0" rtlCol="0"/>
          <a:lstStyle/>
          <a:p>
            <a:endParaRPr sz="1620"/>
          </a:p>
        </p:txBody>
      </p:sp>
      <p:sp>
        <p:nvSpPr>
          <p:cNvPr id="18" name="object 18"/>
          <p:cNvSpPr txBox="1"/>
          <p:nvPr/>
        </p:nvSpPr>
        <p:spPr>
          <a:xfrm>
            <a:off x="6014009" y="2430018"/>
            <a:ext cx="112586" cy="206018"/>
          </a:xfrm>
          <a:prstGeom prst="rect">
            <a:avLst/>
          </a:prstGeom>
        </p:spPr>
        <p:txBody>
          <a:bodyPr vert="horz" wrap="square" lIns="0" tIns="12002" rIns="0" bIns="0" rtlCol="0">
            <a:spAutoFit/>
          </a:bodyPr>
          <a:lstStyle/>
          <a:p>
            <a:pPr marL="11430">
              <a:spcBef>
                <a:spcPts val="95"/>
              </a:spcBef>
            </a:pPr>
            <a:r>
              <a:rPr sz="1260" dirty="0">
                <a:latin typeface="Arial" panose="020B0604020202020204"/>
                <a:cs typeface="Arial" panose="020B0604020202020204"/>
              </a:rPr>
              <a:t>5</a:t>
            </a:r>
            <a:endParaRPr sz="1260">
              <a:latin typeface="Arial" panose="020B0604020202020204"/>
              <a:cs typeface="Arial" panose="020B0604020202020204"/>
            </a:endParaRPr>
          </a:p>
        </p:txBody>
      </p:sp>
      <p:sp>
        <p:nvSpPr>
          <p:cNvPr id="19" name="object 19"/>
          <p:cNvSpPr/>
          <p:nvPr/>
        </p:nvSpPr>
        <p:spPr>
          <a:xfrm>
            <a:off x="6813766" y="2429217"/>
            <a:ext cx="212827" cy="226314"/>
          </a:xfrm>
          <a:prstGeom prst="rect">
            <a:avLst/>
          </a:prstGeom>
          <a:blipFill>
            <a:blip r:embed="rId2" cstate="print"/>
            <a:stretch>
              <a:fillRect/>
            </a:stretch>
          </a:blipFill>
        </p:spPr>
        <p:txBody>
          <a:bodyPr wrap="square" lIns="0" tIns="0" rIns="0" bIns="0" rtlCol="0"/>
          <a:lstStyle/>
          <a:p>
            <a:endParaRPr sz="1620"/>
          </a:p>
        </p:txBody>
      </p:sp>
      <p:sp>
        <p:nvSpPr>
          <p:cNvPr id="20" name="object 20"/>
          <p:cNvSpPr/>
          <p:nvPr/>
        </p:nvSpPr>
        <p:spPr>
          <a:xfrm>
            <a:off x="6813766" y="2429217"/>
            <a:ext cx="213169" cy="226314"/>
          </a:xfrm>
          <a:custGeom>
            <a:avLst/>
            <a:gdLst/>
            <a:ahLst/>
            <a:cxnLst/>
            <a:rect l="l" t="t" r="r" b="b"/>
            <a:pathLst>
              <a:path w="236854" h="251460">
                <a:moveTo>
                  <a:pt x="0" y="125730"/>
                </a:moveTo>
                <a:lnTo>
                  <a:pt x="9276" y="76831"/>
                </a:lnTo>
                <a:lnTo>
                  <a:pt x="34591" y="36861"/>
                </a:lnTo>
                <a:lnTo>
                  <a:pt x="72169" y="9894"/>
                </a:lnTo>
                <a:lnTo>
                  <a:pt x="118237" y="0"/>
                </a:lnTo>
                <a:lnTo>
                  <a:pt x="164250" y="9894"/>
                </a:lnTo>
                <a:lnTo>
                  <a:pt x="201834" y="36861"/>
                </a:lnTo>
                <a:lnTo>
                  <a:pt x="227179" y="76831"/>
                </a:lnTo>
                <a:lnTo>
                  <a:pt x="236474" y="125730"/>
                </a:lnTo>
                <a:lnTo>
                  <a:pt x="227179" y="174682"/>
                </a:lnTo>
                <a:lnTo>
                  <a:pt x="201834" y="214645"/>
                </a:lnTo>
                <a:lnTo>
                  <a:pt x="164250" y="241583"/>
                </a:lnTo>
                <a:lnTo>
                  <a:pt x="118237" y="251460"/>
                </a:lnTo>
                <a:lnTo>
                  <a:pt x="72169" y="241583"/>
                </a:lnTo>
                <a:lnTo>
                  <a:pt x="34591" y="214645"/>
                </a:lnTo>
                <a:lnTo>
                  <a:pt x="9276" y="174682"/>
                </a:lnTo>
                <a:lnTo>
                  <a:pt x="0" y="125730"/>
                </a:lnTo>
                <a:close/>
              </a:path>
            </a:pathLst>
          </a:custGeom>
          <a:ln w="25399">
            <a:solidFill>
              <a:srgbClr val="000000"/>
            </a:solidFill>
          </a:ln>
        </p:spPr>
        <p:txBody>
          <a:bodyPr wrap="square" lIns="0" tIns="0" rIns="0" bIns="0" rtlCol="0"/>
          <a:lstStyle/>
          <a:p>
            <a:endParaRPr sz="1620"/>
          </a:p>
        </p:txBody>
      </p:sp>
      <p:sp>
        <p:nvSpPr>
          <p:cNvPr id="21" name="object 21"/>
          <p:cNvSpPr txBox="1"/>
          <p:nvPr/>
        </p:nvSpPr>
        <p:spPr>
          <a:xfrm>
            <a:off x="6865772" y="2430018"/>
            <a:ext cx="112586" cy="206018"/>
          </a:xfrm>
          <a:prstGeom prst="rect">
            <a:avLst/>
          </a:prstGeom>
        </p:spPr>
        <p:txBody>
          <a:bodyPr vert="horz" wrap="square" lIns="0" tIns="12002" rIns="0" bIns="0" rtlCol="0">
            <a:spAutoFit/>
          </a:bodyPr>
          <a:lstStyle/>
          <a:p>
            <a:pPr marL="11430">
              <a:spcBef>
                <a:spcPts val="95"/>
              </a:spcBef>
            </a:pPr>
            <a:r>
              <a:rPr sz="1260" dirty="0">
                <a:latin typeface="Arial" panose="020B0604020202020204"/>
                <a:cs typeface="Arial" panose="020B0604020202020204"/>
              </a:rPr>
              <a:t>9</a:t>
            </a:r>
            <a:endParaRPr sz="1260">
              <a:latin typeface="Arial" panose="020B0604020202020204"/>
              <a:cs typeface="Arial" panose="020B0604020202020204"/>
            </a:endParaRPr>
          </a:p>
        </p:txBody>
      </p:sp>
      <p:sp>
        <p:nvSpPr>
          <p:cNvPr id="22" name="object 22"/>
          <p:cNvSpPr/>
          <p:nvPr/>
        </p:nvSpPr>
        <p:spPr>
          <a:xfrm>
            <a:off x="4684928" y="2881731"/>
            <a:ext cx="212827" cy="226200"/>
          </a:xfrm>
          <a:prstGeom prst="rect">
            <a:avLst/>
          </a:prstGeom>
          <a:blipFill>
            <a:blip r:embed="rId4" cstate="print"/>
            <a:stretch>
              <a:fillRect/>
            </a:stretch>
          </a:blipFill>
        </p:spPr>
        <p:txBody>
          <a:bodyPr wrap="square" lIns="0" tIns="0" rIns="0" bIns="0" rtlCol="0"/>
          <a:lstStyle/>
          <a:p>
            <a:endParaRPr sz="1620"/>
          </a:p>
        </p:txBody>
      </p:sp>
      <p:sp>
        <p:nvSpPr>
          <p:cNvPr id="23" name="object 23"/>
          <p:cNvSpPr/>
          <p:nvPr/>
        </p:nvSpPr>
        <p:spPr>
          <a:xfrm>
            <a:off x="4684928" y="2881731"/>
            <a:ext cx="213169" cy="226314"/>
          </a:xfrm>
          <a:custGeom>
            <a:avLst/>
            <a:gdLst/>
            <a:ahLst/>
            <a:cxnLst/>
            <a:rect l="l" t="t" r="r" b="b"/>
            <a:pathLst>
              <a:path w="236854" h="251460">
                <a:moveTo>
                  <a:pt x="0" y="125729"/>
                </a:moveTo>
                <a:lnTo>
                  <a:pt x="9276" y="76777"/>
                </a:lnTo>
                <a:lnTo>
                  <a:pt x="34591" y="36814"/>
                </a:lnTo>
                <a:lnTo>
                  <a:pt x="72169" y="9876"/>
                </a:lnTo>
                <a:lnTo>
                  <a:pt x="118237" y="0"/>
                </a:lnTo>
                <a:lnTo>
                  <a:pt x="164250" y="9876"/>
                </a:lnTo>
                <a:lnTo>
                  <a:pt x="201834" y="36814"/>
                </a:lnTo>
                <a:lnTo>
                  <a:pt x="227179" y="76777"/>
                </a:lnTo>
                <a:lnTo>
                  <a:pt x="236474" y="125729"/>
                </a:lnTo>
                <a:lnTo>
                  <a:pt x="227179" y="174609"/>
                </a:lnTo>
                <a:lnTo>
                  <a:pt x="201834" y="214534"/>
                </a:lnTo>
                <a:lnTo>
                  <a:pt x="164250" y="241458"/>
                </a:lnTo>
                <a:lnTo>
                  <a:pt x="118237" y="251333"/>
                </a:lnTo>
                <a:lnTo>
                  <a:pt x="72169" y="241458"/>
                </a:lnTo>
                <a:lnTo>
                  <a:pt x="34591" y="214534"/>
                </a:lnTo>
                <a:lnTo>
                  <a:pt x="9276" y="174609"/>
                </a:lnTo>
                <a:lnTo>
                  <a:pt x="0" y="125729"/>
                </a:lnTo>
                <a:close/>
              </a:path>
            </a:pathLst>
          </a:custGeom>
          <a:ln w="25400">
            <a:solidFill>
              <a:srgbClr val="000000"/>
            </a:solidFill>
          </a:ln>
        </p:spPr>
        <p:txBody>
          <a:bodyPr wrap="square" lIns="0" tIns="0" rIns="0" bIns="0" rtlCol="0"/>
          <a:lstStyle/>
          <a:p>
            <a:endParaRPr sz="1620"/>
          </a:p>
        </p:txBody>
      </p:sp>
      <p:sp>
        <p:nvSpPr>
          <p:cNvPr id="24" name="object 24"/>
          <p:cNvSpPr/>
          <p:nvPr/>
        </p:nvSpPr>
        <p:spPr>
          <a:xfrm>
            <a:off x="6387998" y="2881731"/>
            <a:ext cx="212827" cy="226200"/>
          </a:xfrm>
          <a:prstGeom prst="rect">
            <a:avLst/>
          </a:prstGeom>
          <a:blipFill>
            <a:blip r:embed="rId4" cstate="print"/>
            <a:stretch>
              <a:fillRect/>
            </a:stretch>
          </a:blipFill>
        </p:spPr>
        <p:txBody>
          <a:bodyPr wrap="square" lIns="0" tIns="0" rIns="0" bIns="0" rtlCol="0"/>
          <a:lstStyle/>
          <a:p>
            <a:endParaRPr sz="1620"/>
          </a:p>
        </p:txBody>
      </p:sp>
      <p:sp>
        <p:nvSpPr>
          <p:cNvPr id="25" name="object 25"/>
          <p:cNvSpPr/>
          <p:nvPr/>
        </p:nvSpPr>
        <p:spPr>
          <a:xfrm>
            <a:off x="6387998" y="2881731"/>
            <a:ext cx="213169" cy="226314"/>
          </a:xfrm>
          <a:custGeom>
            <a:avLst/>
            <a:gdLst/>
            <a:ahLst/>
            <a:cxnLst/>
            <a:rect l="l" t="t" r="r" b="b"/>
            <a:pathLst>
              <a:path w="236854" h="251460">
                <a:moveTo>
                  <a:pt x="0" y="125729"/>
                </a:moveTo>
                <a:lnTo>
                  <a:pt x="9276" y="76777"/>
                </a:lnTo>
                <a:lnTo>
                  <a:pt x="34591" y="36814"/>
                </a:lnTo>
                <a:lnTo>
                  <a:pt x="72169" y="9876"/>
                </a:lnTo>
                <a:lnTo>
                  <a:pt x="118237" y="0"/>
                </a:lnTo>
                <a:lnTo>
                  <a:pt x="164250" y="9876"/>
                </a:lnTo>
                <a:lnTo>
                  <a:pt x="201834" y="36814"/>
                </a:lnTo>
                <a:lnTo>
                  <a:pt x="227179" y="76777"/>
                </a:lnTo>
                <a:lnTo>
                  <a:pt x="236474" y="125729"/>
                </a:lnTo>
                <a:lnTo>
                  <a:pt x="227179" y="174609"/>
                </a:lnTo>
                <a:lnTo>
                  <a:pt x="201834" y="214534"/>
                </a:lnTo>
                <a:lnTo>
                  <a:pt x="164250" y="241458"/>
                </a:lnTo>
                <a:lnTo>
                  <a:pt x="118237" y="251333"/>
                </a:lnTo>
                <a:lnTo>
                  <a:pt x="72169" y="241458"/>
                </a:lnTo>
                <a:lnTo>
                  <a:pt x="34591" y="214534"/>
                </a:lnTo>
                <a:lnTo>
                  <a:pt x="9276" y="174609"/>
                </a:lnTo>
                <a:lnTo>
                  <a:pt x="0" y="125729"/>
                </a:lnTo>
                <a:close/>
              </a:path>
            </a:pathLst>
          </a:custGeom>
          <a:ln w="25400">
            <a:solidFill>
              <a:srgbClr val="000000"/>
            </a:solidFill>
          </a:ln>
        </p:spPr>
        <p:txBody>
          <a:bodyPr wrap="square" lIns="0" tIns="0" rIns="0" bIns="0" rtlCol="0"/>
          <a:lstStyle/>
          <a:p>
            <a:endParaRPr sz="1620"/>
          </a:p>
        </p:txBody>
      </p:sp>
      <p:sp>
        <p:nvSpPr>
          <p:cNvPr id="26" name="object 26"/>
          <p:cNvSpPr/>
          <p:nvPr/>
        </p:nvSpPr>
        <p:spPr>
          <a:xfrm>
            <a:off x="5536463" y="3334244"/>
            <a:ext cx="212827" cy="226199"/>
          </a:xfrm>
          <a:prstGeom prst="rect">
            <a:avLst/>
          </a:prstGeom>
          <a:blipFill>
            <a:blip r:embed="rId5" cstate="print"/>
            <a:stretch>
              <a:fillRect/>
            </a:stretch>
          </a:blipFill>
        </p:spPr>
        <p:txBody>
          <a:bodyPr wrap="square" lIns="0" tIns="0" rIns="0" bIns="0" rtlCol="0"/>
          <a:lstStyle/>
          <a:p>
            <a:endParaRPr sz="1620"/>
          </a:p>
        </p:txBody>
      </p:sp>
      <p:sp>
        <p:nvSpPr>
          <p:cNvPr id="27" name="object 27"/>
          <p:cNvSpPr/>
          <p:nvPr/>
        </p:nvSpPr>
        <p:spPr>
          <a:xfrm>
            <a:off x="5536463" y="3334244"/>
            <a:ext cx="213169" cy="226314"/>
          </a:xfrm>
          <a:custGeom>
            <a:avLst/>
            <a:gdLst/>
            <a:ahLst/>
            <a:cxnLst/>
            <a:rect l="l" t="t" r="r" b="b"/>
            <a:pathLst>
              <a:path w="236854" h="251460">
                <a:moveTo>
                  <a:pt x="0" y="125602"/>
                </a:moveTo>
                <a:lnTo>
                  <a:pt x="9276" y="76723"/>
                </a:lnTo>
                <a:lnTo>
                  <a:pt x="34591" y="36798"/>
                </a:lnTo>
                <a:lnTo>
                  <a:pt x="72169" y="9874"/>
                </a:lnTo>
                <a:lnTo>
                  <a:pt x="118237" y="0"/>
                </a:lnTo>
                <a:lnTo>
                  <a:pt x="164250" y="9874"/>
                </a:lnTo>
                <a:lnTo>
                  <a:pt x="201834" y="36798"/>
                </a:lnTo>
                <a:lnTo>
                  <a:pt x="227179" y="76723"/>
                </a:lnTo>
                <a:lnTo>
                  <a:pt x="236474" y="125602"/>
                </a:lnTo>
                <a:lnTo>
                  <a:pt x="227179" y="174555"/>
                </a:lnTo>
                <a:lnTo>
                  <a:pt x="201834" y="214518"/>
                </a:lnTo>
                <a:lnTo>
                  <a:pt x="164250" y="241456"/>
                </a:lnTo>
                <a:lnTo>
                  <a:pt x="118237" y="251332"/>
                </a:lnTo>
                <a:lnTo>
                  <a:pt x="72169" y="241456"/>
                </a:lnTo>
                <a:lnTo>
                  <a:pt x="34591" y="214518"/>
                </a:lnTo>
                <a:lnTo>
                  <a:pt x="9276" y="174555"/>
                </a:lnTo>
                <a:lnTo>
                  <a:pt x="0" y="125602"/>
                </a:lnTo>
                <a:close/>
              </a:path>
            </a:pathLst>
          </a:custGeom>
          <a:ln w="25400">
            <a:solidFill>
              <a:srgbClr val="000000"/>
            </a:solidFill>
          </a:ln>
        </p:spPr>
        <p:txBody>
          <a:bodyPr wrap="square" lIns="0" tIns="0" rIns="0" bIns="0" rtlCol="0"/>
          <a:lstStyle/>
          <a:p>
            <a:endParaRPr sz="1620"/>
          </a:p>
        </p:txBody>
      </p:sp>
      <p:sp>
        <p:nvSpPr>
          <p:cNvPr id="28" name="object 28"/>
          <p:cNvSpPr txBox="1"/>
          <p:nvPr/>
        </p:nvSpPr>
        <p:spPr>
          <a:xfrm>
            <a:off x="2265699" y="2882646"/>
            <a:ext cx="6847141" cy="3128357"/>
          </a:xfrm>
          <a:prstGeom prst="rect">
            <a:avLst/>
          </a:prstGeom>
        </p:spPr>
        <p:txBody>
          <a:bodyPr vert="horz" wrap="square" lIns="0" tIns="12002" rIns="0" bIns="0" rtlCol="0">
            <a:spAutoFit/>
          </a:bodyPr>
          <a:lstStyle/>
          <a:p>
            <a:pPr marR="77470" algn="ctr">
              <a:spcBef>
                <a:spcPts val="95"/>
              </a:spcBef>
              <a:tabLst>
                <a:tab pos="1696085" algn="l"/>
              </a:tabLst>
            </a:pPr>
            <a:r>
              <a:rPr sz="1400" spc="-50" dirty="0">
                <a:latin typeface="Arial" panose="020B0604020202020204"/>
                <a:cs typeface="Arial" panose="020B0604020202020204"/>
              </a:rPr>
              <a:t>11	</a:t>
            </a:r>
            <a:r>
              <a:rPr sz="1400" spc="-5" dirty="0">
                <a:latin typeface="Arial" panose="020B0604020202020204"/>
                <a:cs typeface="Arial" panose="020B0604020202020204"/>
              </a:rPr>
              <a:t>14</a:t>
            </a:r>
            <a:endParaRPr sz="1400" dirty="0">
              <a:latin typeface="Arial" panose="020B0604020202020204"/>
              <a:cs typeface="Arial" panose="020B0604020202020204"/>
            </a:endParaRPr>
          </a:p>
          <a:p>
            <a:pPr>
              <a:spcBef>
                <a:spcPts val="30"/>
              </a:spcBef>
            </a:pPr>
            <a:endParaRPr dirty="0">
              <a:latin typeface="Arial" panose="020B0604020202020204"/>
              <a:cs typeface="Arial" panose="020B0604020202020204"/>
            </a:endParaRPr>
          </a:p>
          <a:p>
            <a:pPr marR="83820" algn="ctr"/>
            <a:r>
              <a:rPr sz="1400" spc="-5" dirty="0">
                <a:latin typeface="Arial" panose="020B0604020202020204"/>
                <a:cs typeface="Arial" panose="020B0604020202020204"/>
              </a:rPr>
              <a:t>25</a:t>
            </a:r>
            <a:endParaRPr sz="1400" dirty="0">
              <a:latin typeface="Arial" panose="020B0604020202020204"/>
              <a:cs typeface="Arial" panose="020B0604020202020204"/>
            </a:endParaRPr>
          </a:p>
          <a:p>
            <a:pPr marL="11430">
              <a:spcBef>
                <a:spcPts val="600"/>
              </a:spcBef>
            </a:pPr>
            <a:r>
              <a:rPr sz="2400" spc="-5" dirty="0">
                <a:latin typeface="Arial" panose="020B0604020202020204"/>
                <a:cs typeface="Arial" panose="020B0604020202020204"/>
              </a:rPr>
              <a:t>Need </a:t>
            </a:r>
            <a:r>
              <a:rPr sz="2400" dirty="0">
                <a:latin typeface="Arial" panose="020B0604020202020204"/>
                <a:cs typeface="Arial" panose="020B0604020202020204"/>
              </a:rPr>
              <a:t>to </a:t>
            </a:r>
            <a:r>
              <a:rPr sz="2400" spc="-9" dirty="0">
                <a:latin typeface="Arial" panose="020B0604020202020204"/>
                <a:cs typeface="Arial" panose="020B0604020202020204"/>
              </a:rPr>
              <a:t>be </a:t>
            </a:r>
            <a:r>
              <a:rPr sz="2400" spc="-5" dirty="0">
                <a:latin typeface="Arial" panose="020B0604020202020204"/>
                <a:cs typeface="Arial" panose="020B0604020202020204"/>
              </a:rPr>
              <a:t>able </a:t>
            </a:r>
            <a:r>
              <a:rPr sz="2400" dirty="0">
                <a:latin typeface="Arial" panose="020B0604020202020204"/>
                <a:cs typeface="Arial" panose="020B0604020202020204"/>
              </a:rPr>
              <a:t>to </a:t>
            </a:r>
            <a:r>
              <a:rPr sz="2400" spc="-5" dirty="0">
                <a:latin typeface="Arial" panose="020B0604020202020204"/>
                <a:cs typeface="Arial" panose="020B0604020202020204"/>
              </a:rPr>
              <a:t>use </a:t>
            </a:r>
            <a:r>
              <a:rPr sz="2400" dirty="0">
                <a:latin typeface="Arial" panose="020B0604020202020204"/>
                <a:cs typeface="Arial" panose="020B0604020202020204"/>
              </a:rPr>
              <a:t>multiple </a:t>
            </a:r>
            <a:r>
              <a:rPr sz="2400" spc="-5" dirty="0">
                <a:latin typeface="Arial" panose="020B0604020202020204"/>
                <a:cs typeface="Arial" panose="020B0604020202020204"/>
              </a:rPr>
              <a:t>thread</a:t>
            </a:r>
            <a:r>
              <a:rPr sz="2400" spc="-27" dirty="0">
                <a:latin typeface="Arial" panose="020B0604020202020204"/>
                <a:cs typeface="Arial" panose="020B0604020202020204"/>
              </a:rPr>
              <a:t> </a:t>
            </a:r>
            <a:r>
              <a:rPr sz="2400" spc="-5" dirty="0">
                <a:latin typeface="Arial" panose="020B0604020202020204"/>
                <a:cs typeface="Arial" panose="020B0604020202020204"/>
              </a:rPr>
              <a:t>blocks</a:t>
            </a:r>
            <a:endParaRPr sz="2400" dirty="0">
              <a:latin typeface="Arial" panose="020B0604020202020204"/>
              <a:cs typeface="Arial" panose="020B0604020202020204"/>
            </a:endParaRPr>
          </a:p>
          <a:p>
            <a:pPr marL="477520">
              <a:spcBef>
                <a:spcPts val="215"/>
              </a:spcBef>
            </a:pPr>
            <a:r>
              <a:rPr sz="2000" dirty="0">
                <a:latin typeface="Arial" panose="020B0604020202020204"/>
                <a:cs typeface="Arial" panose="020B0604020202020204"/>
              </a:rPr>
              <a:t>To process </a:t>
            </a:r>
            <a:r>
              <a:rPr sz="2000" spc="-5" dirty="0">
                <a:latin typeface="Arial" panose="020B0604020202020204"/>
                <a:cs typeface="Arial" panose="020B0604020202020204"/>
              </a:rPr>
              <a:t>very </a:t>
            </a:r>
            <a:r>
              <a:rPr sz="2000" dirty="0">
                <a:latin typeface="Arial" panose="020B0604020202020204"/>
                <a:cs typeface="Arial" panose="020B0604020202020204"/>
              </a:rPr>
              <a:t>large</a:t>
            </a:r>
            <a:r>
              <a:rPr sz="2000" spc="-54" dirty="0">
                <a:latin typeface="Arial" panose="020B0604020202020204"/>
                <a:cs typeface="Arial" panose="020B0604020202020204"/>
              </a:rPr>
              <a:t> </a:t>
            </a:r>
            <a:r>
              <a:rPr sz="2000" spc="-5" dirty="0">
                <a:latin typeface="Arial" panose="020B0604020202020204"/>
                <a:cs typeface="Arial" panose="020B0604020202020204"/>
              </a:rPr>
              <a:t>arrays</a:t>
            </a:r>
            <a:endParaRPr sz="2000" dirty="0">
              <a:latin typeface="Arial" panose="020B0604020202020204"/>
              <a:cs typeface="Arial" panose="020B0604020202020204"/>
            </a:endParaRPr>
          </a:p>
          <a:p>
            <a:pPr marL="477520">
              <a:spcBef>
                <a:spcPts val="220"/>
              </a:spcBef>
            </a:pPr>
            <a:r>
              <a:rPr sz="2000" dirty="0">
                <a:latin typeface="Arial" panose="020B0604020202020204"/>
                <a:cs typeface="Arial" panose="020B0604020202020204"/>
              </a:rPr>
              <a:t>To keep all </a:t>
            </a:r>
            <a:r>
              <a:rPr lang="en-US" sz="2000" dirty="0">
                <a:latin typeface="Arial" panose="020B0604020202020204"/>
                <a:cs typeface="Arial" panose="020B0604020202020204"/>
              </a:rPr>
              <a:t>streaming </a:t>
            </a:r>
            <a:r>
              <a:rPr sz="2000" dirty="0">
                <a:latin typeface="Arial" panose="020B0604020202020204"/>
                <a:cs typeface="Arial" panose="020B0604020202020204"/>
              </a:rPr>
              <a:t>multiprocessors</a:t>
            </a:r>
            <a:r>
              <a:rPr lang="en-US" sz="2000" dirty="0">
                <a:latin typeface="Arial" panose="020B0604020202020204"/>
                <a:cs typeface="Arial" panose="020B0604020202020204"/>
              </a:rPr>
              <a:t> (SIMD processors)</a:t>
            </a:r>
            <a:r>
              <a:rPr sz="2000" dirty="0">
                <a:latin typeface="Arial" panose="020B0604020202020204"/>
                <a:cs typeface="Arial" panose="020B0604020202020204"/>
              </a:rPr>
              <a:t> on the GPU</a:t>
            </a:r>
            <a:r>
              <a:rPr sz="2000" spc="-140" dirty="0">
                <a:latin typeface="Arial" panose="020B0604020202020204"/>
                <a:cs typeface="Arial" panose="020B0604020202020204"/>
              </a:rPr>
              <a:t> </a:t>
            </a:r>
            <a:r>
              <a:rPr sz="2000" dirty="0">
                <a:latin typeface="Arial" panose="020B0604020202020204"/>
                <a:cs typeface="Arial" panose="020B0604020202020204"/>
              </a:rPr>
              <a:t>busy</a:t>
            </a:r>
          </a:p>
          <a:p>
            <a:pPr marL="477520">
              <a:spcBef>
                <a:spcPts val="215"/>
              </a:spcBef>
            </a:pPr>
            <a:r>
              <a:rPr sz="2000" dirty="0">
                <a:latin typeface="Arial" panose="020B0604020202020204"/>
                <a:cs typeface="Arial" panose="020B0604020202020204"/>
              </a:rPr>
              <a:t>Each thread block reduces a portion of the</a:t>
            </a:r>
            <a:r>
              <a:rPr sz="2000" spc="-144" dirty="0">
                <a:latin typeface="Arial" panose="020B0604020202020204"/>
                <a:cs typeface="Arial" panose="020B0604020202020204"/>
              </a:rPr>
              <a:t> </a:t>
            </a:r>
            <a:r>
              <a:rPr sz="2000" dirty="0">
                <a:latin typeface="Arial" panose="020B0604020202020204"/>
                <a:cs typeface="Arial" panose="020B0604020202020204"/>
              </a:rPr>
              <a:t>array</a:t>
            </a:r>
          </a:p>
          <a:p>
            <a:pPr marL="11430" marR="4445">
              <a:lnSpc>
                <a:spcPts val="2330"/>
              </a:lnSpc>
              <a:spcBef>
                <a:spcPts val="550"/>
              </a:spcBef>
            </a:pPr>
            <a:r>
              <a:rPr sz="2400" spc="-5" dirty="0">
                <a:solidFill>
                  <a:srgbClr val="FF0000"/>
                </a:solidFill>
                <a:latin typeface="Arial" panose="020B0604020202020204"/>
                <a:cs typeface="Arial" panose="020B0604020202020204"/>
              </a:rPr>
              <a:t>But </a:t>
            </a:r>
            <a:r>
              <a:rPr sz="2400" dirty="0">
                <a:solidFill>
                  <a:srgbClr val="FF0000"/>
                </a:solidFill>
                <a:latin typeface="Arial" panose="020B0604020202020204"/>
                <a:cs typeface="Arial" panose="020B0604020202020204"/>
              </a:rPr>
              <a:t>how do </a:t>
            </a:r>
            <a:r>
              <a:rPr sz="2400" spc="9" dirty="0">
                <a:solidFill>
                  <a:srgbClr val="FF0000"/>
                </a:solidFill>
                <a:latin typeface="Arial" panose="020B0604020202020204"/>
                <a:cs typeface="Arial" panose="020B0604020202020204"/>
              </a:rPr>
              <a:t>we </a:t>
            </a:r>
            <a:r>
              <a:rPr sz="2400" spc="-5" dirty="0">
                <a:solidFill>
                  <a:srgbClr val="FF0000"/>
                </a:solidFill>
                <a:latin typeface="Arial" panose="020B0604020202020204"/>
                <a:cs typeface="Arial" panose="020B0604020202020204"/>
              </a:rPr>
              <a:t>communicate </a:t>
            </a:r>
            <a:r>
              <a:rPr sz="2400" dirty="0">
                <a:solidFill>
                  <a:srgbClr val="FF0000"/>
                </a:solidFill>
                <a:latin typeface="Arial" panose="020B0604020202020204"/>
                <a:cs typeface="Arial" panose="020B0604020202020204"/>
              </a:rPr>
              <a:t>partial </a:t>
            </a:r>
            <a:r>
              <a:rPr sz="2400" spc="-5" dirty="0">
                <a:solidFill>
                  <a:srgbClr val="FF0000"/>
                </a:solidFill>
                <a:latin typeface="Arial" panose="020B0604020202020204"/>
                <a:cs typeface="Arial" panose="020B0604020202020204"/>
              </a:rPr>
              <a:t>results</a:t>
            </a:r>
            <a:r>
              <a:rPr sz="2400" spc="-72" dirty="0">
                <a:solidFill>
                  <a:srgbClr val="FF0000"/>
                </a:solidFill>
                <a:latin typeface="Arial" panose="020B0604020202020204"/>
                <a:cs typeface="Arial" panose="020B0604020202020204"/>
              </a:rPr>
              <a:t> </a:t>
            </a:r>
            <a:r>
              <a:rPr sz="2400" dirty="0">
                <a:solidFill>
                  <a:srgbClr val="FF0000"/>
                </a:solidFill>
                <a:latin typeface="Arial" panose="020B0604020202020204"/>
                <a:cs typeface="Arial" panose="020B0604020202020204"/>
              </a:rPr>
              <a:t>between  </a:t>
            </a:r>
            <a:r>
              <a:rPr sz="2400" spc="-5" dirty="0">
                <a:solidFill>
                  <a:srgbClr val="FF0000"/>
                </a:solidFill>
                <a:latin typeface="Arial" panose="020B0604020202020204"/>
                <a:cs typeface="Arial" panose="020B0604020202020204"/>
              </a:rPr>
              <a:t>thread</a:t>
            </a:r>
            <a:r>
              <a:rPr sz="2400" spc="-14" dirty="0">
                <a:solidFill>
                  <a:srgbClr val="FF0000"/>
                </a:solidFill>
                <a:latin typeface="Arial" panose="020B0604020202020204"/>
                <a:cs typeface="Arial" panose="020B0604020202020204"/>
              </a:rPr>
              <a:t> </a:t>
            </a:r>
            <a:r>
              <a:rPr sz="2400" spc="-5" dirty="0">
                <a:solidFill>
                  <a:srgbClr val="FF0000"/>
                </a:solidFill>
                <a:latin typeface="Arial" panose="020B0604020202020204"/>
                <a:cs typeface="Arial" panose="020B0604020202020204"/>
              </a:rPr>
              <a:t>blocks?</a:t>
            </a:r>
            <a:endParaRPr sz="2400" dirty="0">
              <a:solidFill>
                <a:srgbClr val="FF0000"/>
              </a:solidFill>
              <a:latin typeface="Arial" panose="020B0604020202020204"/>
              <a:cs typeface="Arial" panose="020B0604020202020204"/>
            </a:endParaRPr>
          </a:p>
        </p:txBody>
      </p:sp>
      <p:sp>
        <p:nvSpPr>
          <p:cNvPr id="29" name="object 29"/>
          <p:cNvSpPr/>
          <p:nvPr/>
        </p:nvSpPr>
        <p:spPr>
          <a:xfrm>
            <a:off x="4152632" y="2155926"/>
            <a:ext cx="213169" cy="264033"/>
          </a:xfrm>
          <a:custGeom>
            <a:avLst/>
            <a:gdLst/>
            <a:ahLst/>
            <a:cxnLst/>
            <a:rect l="l" t="t" r="r" b="b"/>
            <a:pathLst>
              <a:path w="236854" h="293369">
                <a:moveTo>
                  <a:pt x="0" y="0"/>
                </a:moveTo>
                <a:lnTo>
                  <a:pt x="236600" y="293242"/>
                </a:lnTo>
              </a:path>
            </a:pathLst>
          </a:custGeom>
          <a:ln w="25399">
            <a:solidFill>
              <a:srgbClr val="000000"/>
            </a:solidFill>
          </a:ln>
        </p:spPr>
        <p:txBody>
          <a:bodyPr wrap="square" lIns="0" tIns="0" rIns="0" bIns="0" rtlCol="0"/>
          <a:lstStyle/>
          <a:p>
            <a:endParaRPr sz="1620"/>
          </a:p>
        </p:txBody>
      </p:sp>
      <p:sp>
        <p:nvSpPr>
          <p:cNvPr id="30" name="object 30"/>
          <p:cNvSpPr/>
          <p:nvPr/>
        </p:nvSpPr>
        <p:spPr>
          <a:xfrm>
            <a:off x="4365574" y="2155926"/>
            <a:ext cx="213169" cy="264033"/>
          </a:xfrm>
          <a:custGeom>
            <a:avLst/>
            <a:gdLst/>
            <a:ahLst/>
            <a:cxnLst/>
            <a:rect l="l" t="t" r="r" b="b"/>
            <a:pathLst>
              <a:path w="236854" h="293369">
                <a:moveTo>
                  <a:pt x="236474" y="0"/>
                </a:moveTo>
                <a:lnTo>
                  <a:pt x="0" y="293242"/>
                </a:lnTo>
              </a:path>
            </a:pathLst>
          </a:custGeom>
          <a:ln w="25400">
            <a:solidFill>
              <a:srgbClr val="000000"/>
            </a:solidFill>
          </a:ln>
        </p:spPr>
        <p:txBody>
          <a:bodyPr wrap="square" lIns="0" tIns="0" rIns="0" bIns="0" rtlCol="0"/>
          <a:lstStyle/>
          <a:p>
            <a:endParaRPr sz="1620"/>
          </a:p>
        </p:txBody>
      </p:sp>
      <p:sp>
        <p:nvSpPr>
          <p:cNvPr id="31" name="object 31"/>
          <p:cNvSpPr/>
          <p:nvPr/>
        </p:nvSpPr>
        <p:spPr>
          <a:xfrm>
            <a:off x="5004167" y="2155926"/>
            <a:ext cx="213169" cy="264033"/>
          </a:xfrm>
          <a:custGeom>
            <a:avLst/>
            <a:gdLst/>
            <a:ahLst/>
            <a:cxnLst/>
            <a:rect l="l" t="t" r="r" b="b"/>
            <a:pathLst>
              <a:path w="236854" h="293369">
                <a:moveTo>
                  <a:pt x="0" y="0"/>
                </a:moveTo>
                <a:lnTo>
                  <a:pt x="236600" y="293242"/>
                </a:lnTo>
              </a:path>
            </a:pathLst>
          </a:custGeom>
          <a:ln w="25399">
            <a:solidFill>
              <a:srgbClr val="000000"/>
            </a:solidFill>
          </a:ln>
        </p:spPr>
        <p:txBody>
          <a:bodyPr wrap="square" lIns="0" tIns="0" rIns="0" bIns="0" rtlCol="0"/>
          <a:lstStyle/>
          <a:p>
            <a:endParaRPr sz="1620"/>
          </a:p>
        </p:txBody>
      </p:sp>
      <p:sp>
        <p:nvSpPr>
          <p:cNvPr id="32" name="object 32"/>
          <p:cNvSpPr/>
          <p:nvPr/>
        </p:nvSpPr>
        <p:spPr>
          <a:xfrm>
            <a:off x="5217109" y="2155926"/>
            <a:ext cx="213169" cy="264033"/>
          </a:xfrm>
          <a:custGeom>
            <a:avLst/>
            <a:gdLst/>
            <a:ahLst/>
            <a:cxnLst/>
            <a:rect l="l" t="t" r="r" b="b"/>
            <a:pathLst>
              <a:path w="236854" h="293369">
                <a:moveTo>
                  <a:pt x="236474" y="0"/>
                </a:moveTo>
                <a:lnTo>
                  <a:pt x="0" y="293242"/>
                </a:lnTo>
              </a:path>
            </a:pathLst>
          </a:custGeom>
          <a:ln w="25400">
            <a:solidFill>
              <a:srgbClr val="000000"/>
            </a:solidFill>
          </a:ln>
        </p:spPr>
        <p:txBody>
          <a:bodyPr wrap="square" lIns="0" tIns="0" rIns="0" bIns="0" rtlCol="0"/>
          <a:lstStyle/>
          <a:p>
            <a:endParaRPr sz="1620"/>
          </a:p>
        </p:txBody>
      </p:sp>
      <p:sp>
        <p:nvSpPr>
          <p:cNvPr id="33" name="object 33"/>
          <p:cNvSpPr/>
          <p:nvPr/>
        </p:nvSpPr>
        <p:spPr>
          <a:xfrm>
            <a:off x="6068644" y="2155926"/>
            <a:ext cx="213169" cy="264033"/>
          </a:xfrm>
          <a:custGeom>
            <a:avLst/>
            <a:gdLst/>
            <a:ahLst/>
            <a:cxnLst/>
            <a:rect l="l" t="t" r="r" b="b"/>
            <a:pathLst>
              <a:path w="236854" h="293369">
                <a:moveTo>
                  <a:pt x="236474" y="0"/>
                </a:moveTo>
                <a:lnTo>
                  <a:pt x="0" y="293242"/>
                </a:lnTo>
              </a:path>
            </a:pathLst>
          </a:custGeom>
          <a:ln w="25400">
            <a:solidFill>
              <a:srgbClr val="000000"/>
            </a:solidFill>
          </a:ln>
        </p:spPr>
        <p:txBody>
          <a:bodyPr wrap="square" lIns="0" tIns="0" rIns="0" bIns="0" rtlCol="0"/>
          <a:lstStyle/>
          <a:p>
            <a:endParaRPr sz="1620"/>
          </a:p>
        </p:txBody>
      </p:sp>
      <p:sp>
        <p:nvSpPr>
          <p:cNvPr id="34" name="object 34"/>
          <p:cNvSpPr/>
          <p:nvPr/>
        </p:nvSpPr>
        <p:spPr>
          <a:xfrm>
            <a:off x="5855702" y="2155926"/>
            <a:ext cx="213169" cy="264033"/>
          </a:xfrm>
          <a:custGeom>
            <a:avLst/>
            <a:gdLst/>
            <a:ahLst/>
            <a:cxnLst/>
            <a:rect l="l" t="t" r="r" b="b"/>
            <a:pathLst>
              <a:path w="236854" h="293369">
                <a:moveTo>
                  <a:pt x="0" y="0"/>
                </a:moveTo>
                <a:lnTo>
                  <a:pt x="236600" y="293242"/>
                </a:lnTo>
              </a:path>
            </a:pathLst>
          </a:custGeom>
          <a:ln w="25399">
            <a:solidFill>
              <a:srgbClr val="000000"/>
            </a:solidFill>
          </a:ln>
        </p:spPr>
        <p:txBody>
          <a:bodyPr wrap="square" lIns="0" tIns="0" rIns="0" bIns="0" rtlCol="0"/>
          <a:lstStyle/>
          <a:p>
            <a:endParaRPr sz="1620"/>
          </a:p>
        </p:txBody>
      </p:sp>
      <p:sp>
        <p:nvSpPr>
          <p:cNvPr id="35" name="object 35"/>
          <p:cNvSpPr/>
          <p:nvPr/>
        </p:nvSpPr>
        <p:spPr>
          <a:xfrm>
            <a:off x="6920179" y="2155926"/>
            <a:ext cx="213169" cy="264033"/>
          </a:xfrm>
          <a:custGeom>
            <a:avLst/>
            <a:gdLst/>
            <a:ahLst/>
            <a:cxnLst/>
            <a:rect l="l" t="t" r="r" b="b"/>
            <a:pathLst>
              <a:path w="236854" h="293369">
                <a:moveTo>
                  <a:pt x="236474" y="0"/>
                </a:moveTo>
                <a:lnTo>
                  <a:pt x="0" y="293242"/>
                </a:lnTo>
              </a:path>
            </a:pathLst>
          </a:custGeom>
          <a:ln w="25400">
            <a:solidFill>
              <a:srgbClr val="000000"/>
            </a:solidFill>
          </a:ln>
        </p:spPr>
        <p:txBody>
          <a:bodyPr wrap="square" lIns="0" tIns="0" rIns="0" bIns="0" rtlCol="0"/>
          <a:lstStyle/>
          <a:p>
            <a:endParaRPr sz="1620"/>
          </a:p>
        </p:txBody>
      </p:sp>
      <p:sp>
        <p:nvSpPr>
          <p:cNvPr id="36" name="object 36"/>
          <p:cNvSpPr/>
          <p:nvPr/>
        </p:nvSpPr>
        <p:spPr>
          <a:xfrm>
            <a:off x="6707237" y="2155926"/>
            <a:ext cx="213169" cy="254889"/>
          </a:xfrm>
          <a:custGeom>
            <a:avLst/>
            <a:gdLst/>
            <a:ahLst/>
            <a:cxnLst/>
            <a:rect l="l" t="t" r="r" b="b"/>
            <a:pathLst>
              <a:path w="236854" h="283210">
                <a:moveTo>
                  <a:pt x="0" y="0"/>
                </a:moveTo>
                <a:lnTo>
                  <a:pt x="236600" y="282828"/>
                </a:lnTo>
              </a:path>
            </a:pathLst>
          </a:custGeom>
          <a:ln w="25400">
            <a:solidFill>
              <a:srgbClr val="000000"/>
            </a:solidFill>
          </a:ln>
        </p:spPr>
        <p:txBody>
          <a:bodyPr wrap="square" lIns="0" tIns="0" rIns="0" bIns="0" rtlCol="0"/>
          <a:lstStyle/>
          <a:p>
            <a:endParaRPr sz="1620"/>
          </a:p>
        </p:txBody>
      </p:sp>
      <p:sp>
        <p:nvSpPr>
          <p:cNvPr id="37" name="object 37"/>
          <p:cNvSpPr/>
          <p:nvPr/>
        </p:nvSpPr>
        <p:spPr>
          <a:xfrm>
            <a:off x="4365574" y="2664903"/>
            <a:ext cx="425768" cy="207454"/>
          </a:xfrm>
          <a:custGeom>
            <a:avLst/>
            <a:gdLst/>
            <a:ahLst/>
            <a:cxnLst/>
            <a:rect l="l" t="t" r="r" b="b"/>
            <a:pathLst>
              <a:path w="473075" h="230505">
                <a:moveTo>
                  <a:pt x="0" y="0"/>
                </a:moveTo>
                <a:lnTo>
                  <a:pt x="473075" y="230505"/>
                </a:lnTo>
              </a:path>
            </a:pathLst>
          </a:custGeom>
          <a:ln w="25400">
            <a:solidFill>
              <a:srgbClr val="000000"/>
            </a:solidFill>
          </a:ln>
        </p:spPr>
        <p:txBody>
          <a:bodyPr wrap="square" lIns="0" tIns="0" rIns="0" bIns="0" rtlCol="0"/>
          <a:lstStyle/>
          <a:p>
            <a:endParaRPr sz="1620"/>
          </a:p>
        </p:txBody>
      </p:sp>
      <p:sp>
        <p:nvSpPr>
          <p:cNvPr id="38" name="object 38"/>
          <p:cNvSpPr/>
          <p:nvPr/>
        </p:nvSpPr>
        <p:spPr>
          <a:xfrm>
            <a:off x="4791342" y="2664903"/>
            <a:ext cx="425768" cy="207454"/>
          </a:xfrm>
          <a:custGeom>
            <a:avLst/>
            <a:gdLst/>
            <a:ahLst/>
            <a:cxnLst/>
            <a:rect l="l" t="t" r="r" b="b"/>
            <a:pathLst>
              <a:path w="473075" h="230505">
                <a:moveTo>
                  <a:pt x="473075" y="0"/>
                </a:moveTo>
                <a:lnTo>
                  <a:pt x="0" y="230505"/>
                </a:lnTo>
              </a:path>
            </a:pathLst>
          </a:custGeom>
          <a:ln w="25400">
            <a:solidFill>
              <a:srgbClr val="000000"/>
            </a:solidFill>
          </a:ln>
        </p:spPr>
        <p:txBody>
          <a:bodyPr wrap="square" lIns="0" tIns="0" rIns="0" bIns="0" rtlCol="0"/>
          <a:lstStyle/>
          <a:p>
            <a:endParaRPr sz="1620"/>
          </a:p>
        </p:txBody>
      </p:sp>
      <p:sp>
        <p:nvSpPr>
          <p:cNvPr id="39" name="object 39"/>
          <p:cNvSpPr/>
          <p:nvPr/>
        </p:nvSpPr>
        <p:spPr>
          <a:xfrm>
            <a:off x="6068644" y="2664903"/>
            <a:ext cx="425768" cy="207454"/>
          </a:xfrm>
          <a:custGeom>
            <a:avLst/>
            <a:gdLst/>
            <a:ahLst/>
            <a:cxnLst/>
            <a:rect l="l" t="t" r="r" b="b"/>
            <a:pathLst>
              <a:path w="473075" h="230505">
                <a:moveTo>
                  <a:pt x="0" y="0"/>
                </a:moveTo>
                <a:lnTo>
                  <a:pt x="473075" y="230505"/>
                </a:lnTo>
              </a:path>
            </a:pathLst>
          </a:custGeom>
          <a:ln w="25400">
            <a:solidFill>
              <a:srgbClr val="000000"/>
            </a:solidFill>
          </a:ln>
        </p:spPr>
        <p:txBody>
          <a:bodyPr wrap="square" lIns="0" tIns="0" rIns="0" bIns="0" rtlCol="0"/>
          <a:lstStyle/>
          <a:p>
            <a:endParaRPr sz="1620"/>
          </a:p>
        </p:txBody>
      </p:sp>
      <p:sp>
        <p:nvSpPr>
          <p:cNvPr id="40" name="object 40"/>
          <p:cNvSpPr/>
          <p:nvPr/>
        </p:nvSpPr>
        <p:spPr>
          <a:xfrm>
            <a:off x="6494412" y="2664903"/>
            <a:ext cx="425768" cy="207454"/>
          </a:xfrm>
          <a:custGeom>
            <a:avLst/>
            <a:gdLst/>
            <a:ahLst/>
            <a:cxnLst/>
            <a:rect l="l" t="t" r="r" b="b"/>
            <a:pathLst>
              <a:path w="473075" h="230505">
                <a:moveTo>
                  <a:pt x="473075" y="0"/>
                </a:moveTo>
                <a:lnTo>
                  <a:pt x="0" y="230505"/>
                </a:lnTo>
              </a:path>
            </a:pathLst>
          </a:custGeom>
          <a:ln w="25400">
            <a:solidFill>
              <a:srgbClr val="000000"/>
            </a:solidFill>
          </a:ln>
        </p:spPr>
        <p:txBody>
          <a:bodyPr wrap="square" lIns="0" tIns="0" rIns="0" bIns="0" rtlCol="0"/>
          <a:lstStyle/>
          <a:p>
            <a:endParaRPr sz="1620"/>
          </a:p>
        </p:txBody>
      </p:sp>
      <p:sp>
        <p:nvSpPr>
          <p:cNvPr id="41" name="object 41"/>
          <p:cNvSpPr/>
          <p:nvPr/>
        </p:nvSpPr>
        <p:spPr>
          <a:xfrm>
            <a:off x="4791342" y="3117417"/>
            <a:ext cx="851535" cy="207454"/>
          </a:xfrm>
          <a:custGeom>
            <a:avLst/>
            <a:gdLst/>
            <a:ahLst/>
            <a:cxnLst/>
            <a:rect l="l" t="t" r="r" b="b"/>
            <a:pathLst>
              <a:path w="946150" h="230504">
                <a:moveTo>
                  <a:pt x="0" y="0"/>
                </a:moveTo>
                <a:lnTo>
                  <a:pt x="946150" y="230377"/>
                </a:lnTo>
              </a:path>
            </a:pathLst>
          </a:custGeom>
          <a:ln w="25400">
            <a:solidFill>
              <a:srgbClr val="000000"/>
            </a:solidFill>
          </a:ln>
        </p:spPr>
        <p:txBody>
          <a:bodyPr wrap="square" lIns="0" tIns="0" rIns="0" bIns="0" rtlCol="0"/>
          <a:lstStyle/>
          <a:p>
            <a:endParaRPr sz="1620"/>
          </a:p>
        </p:txBody>
      </p:sp>
      <p:sp>
        <p:nvSpPr>
          <p:cNvPr id="42" name="object 42"/>
          <p:cNvSpPr/>
          <p:nvPr/>
        </p:nvSpPr>
        <p:spPr>
          <a:xfrm>
            <a:off x="5642877" y="3117417"/>
            <a:ext cx="851535" cy="207454"/>
          </a:xfrm>
          <a:custGeom>
            <a:avLst/>
            <a:gdLst/>
            <a:ahLst/>
            <a:cxnLst/>
            <a:rect l="l" t="t" r="r" b="b"/>
            <a:pathLst>
              <a:path w="946150" h="230504">
                <a:moveTo>
                  <a:pt x="946150" y="0"/>
                </a:moveTo>
                <a:lnTo>
                  <a:pt x="0" y="230377"/>
                </a:lnTo>
              </a:path>
            </a:pathLst>
          </a:custGeom>
          <a:ln w="25400">
            <a:solidFill>
              <a:srgbClr val="000000"/>
            </a:solidFill>
          </a:ln>
        </p:spPr>
        <p:txBody>
          <a:bodyPr wrap="square" lIns="0" tIns="0" rIns="0" bIns="0" rtlCol="0"/>
          <a:lstStyle/>
          <a:p>
            <a:endParaRPr sz="1620"/>
          </a:p>
        </p:txBody>
      </p:sp>
      <p:sp>
        <p:nvSpPr>
          <p:cNvPr id="43" name="object 43"/>
          <p:cNvSpPr/>
          <p:nvPr/>
        </p:nvSpPr>
        <p:spPr>
          <a:xfrm>
            <a:off x="4046220" y="1920240"/>
            <a:ext cx="212940" cy="226200"/>
          </a:xfrm>
          <a:prstGeom prst="rect">
            <a:avLst/>
          </a:prstGeom>
          <a:blipFill>
            <a:blip r:embed="rId6" cstate="print"/>
            <a:stretch>
              <a:fillRect/>
            </a:stretch>
          </a:blipFill>
        </p:spPr>
        <p:txBody>
          <a:bodyPr wrap="square" lIns="0" tIns="0" rIns="0" bIns="0" rtlCol="0"/>
          <a:lstStyle/>
          <a:p>
            <a:endParaRPr sz="1620"/>
          </a:p>
        </p:txBody>
      </p:sp>
      <p:sp>
        <p:nvSpPr>
          <p:cNvPr id="44" name="object 44"/>
          <p:cNvSpPr/>
          <p:nvPr/>
        </p:nvSpPr>
        <p:spPr>
          <a:xfrm>
            <a:off x="4046220" y="1920240"/>
            <a:ext cx="213169" cy="226314"/>
          </a:xfrm>
          <a:custGeom>
            <a:avLst/>
            <a:gdLst/>
            <a:ahLst/>
            <a:cxnLst/>
            <a:rect l="l" t="t" r="r" b="b"/>
            <a:pathLst>
              <a:path w="236855"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45" name="object 45"/>
          <p:cNvSpPr/>
          <p:nvPr/>
        </p:nvSpPr>
        <p:spPr>
          <a:xfrm>
            <a:off x="4471988" y="1920240"/>
            <a:ext cx="212940" cy="226200"/>
          </a:xfrm>
          <a:prstGeom prst="rect">
            <a:avLst/>
          </a:prstGeom>
          <a:blipFill>
            <a:blip r:embed="rId6" cstate="print"/>
            <a:stretch>
              <a:fillRect/>
            </a:stretch>
          </a:blipFill>
        </p:spPr>
        <p:txBody>
          <a:bodyPr wrap="square" lIns="0" tIns="0" rIns="0" bIns="0" rtlCol="0"/>
          <a:lstStyle/>
          <a:p>
            <a:endParaRPr sz="1620"/>
          </a:p>
        </p:txBody>
      </p:sp>
      <p:sp>
        <p:nvSpPr>
          <p:cNvPr id="46" name="object 46"/>
          <p:cNvSpPr/>
          <p:nvPr/>
        </p:nvSpPr>
        <p:spPr>
          <a:xfrm>
            <a:off x="4471987"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47" name="object 47"/>
          <p:cNvSpPr/>
          <p:nvPr/>
        </p:nvSpPr>
        <p:spPr>
          <a:xfrm>
            <a:off x="4897755" y="1920240"/>
            <a:ext cx="212940" cy="226200"/>
          </a:xfrm>
          <a:prstGeom prst="rect">
            <a:avLst/>
          </a:prstGeom>
          <a:blipFill>
            <a:blip r:embed="rId7" cstate="print"/>
            <a:stretch>
              <a:fillRect/>
            </a:stretch>
          </a:blipFill>
        </p:spPr>
        <p:txBody>
          <a:bodyPr wrap="square" lIns="0" tIns="0" rIns="0" bIns="0" rtlCol="0"/>
          <a:lstStyle/>
          <a:p>
            <a:endParaRPr sz="1620"/>
          </a:p>
        </p:txBody>
      </p:sp>
      <p:sp>
        <p:nvSpPr>
          <p:cNvPr id="48" name="object 48"/>
          <p:cNvSpPr/>
          <p:nvPr/>
        </p:nvSpPr>
        <p:spPr>
          <a:xfrm>
            <a:off x="4897755"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49" name="object 49"/>
          <p:cNvSpPr/>
          <p:nvPr/>
        </p:nvSpPr>
        <p:spPr>
          <a:xfrm>
            <a:off x="5323523" y="1920240"/>
            <a:ext cx="212940" cy="226200"/>
          </a:xfrm>
          <a:prstGeom prst="rect">
            <a:avLst/>
          </a:prstGeom>
          <a:blipFill>
            <a:blip r:embed="rId6" cstate="print"/>
            <a:stretch>
              <a:fillRect/>
            </a:stretch>
          </a:blipFill>
        </p:spPr>
        <p:txBody>
          <a:bodyPr wrap="square" lIns="0" tIns="0" rIns="0" bIns="0" rtlCol="0"/>
          <a:lstStyle/>
          <a:p>
            <a:endParaRPr sz="1620"/>
          </a:p>
        </p:txBody>
      </p:sp>
      <p:sp>
        <p:nvSpPr>
          <p:cNvPr id="50" name="object 50"/>
          <p:cNvSpPr/>
          <p:nvPr/>
        </p:nvSpPr>
        <p:spPr>
          <a:xfrm>
            <a:off x="5323522"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1" name="object 51"/>
          <p:cNvSpPr/>
          <p:nvPr/>
        </p:nvSpPr>
        <p:spPr>
          <a:xfrm>
            <a:off x="5749290" y="1920240"/>
            <a:ext cx="212940" cy="226200"/>
          </a:xfrm>
          <a:prstGeom prst="rect">
            <a:avLst/>
          </a:prstGeom>
          <a:blipFill>
            <a:blip r:embed="rId6" cstate="print"/>
            <a:stretch>
              <a:fillRect/>
            </a:stretch>
          </a:blipFill>
        </p:spPr>
        <p:txBody>
          <a:bodyPr wrap="square" lIns="0" tIns="0" rIns="0" bIns="0" rtlCol="0"/>
          <a:lstStyle/>
          <a:p>
            <a:endParaRPr sz="1620"/>
          </a:p>
        </p:txBody>
      </p:sp>
      <p:sp>
        <p:nvSpPr>
          <p:cNvPr id="52" name="object 52"/>
          <p:cNvSpPr/>
          <p:nvPr/>
        </p:nvSpPr>
        <p:spPr>
          <a:xfrm>
            <a:off x="5749290"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3" name="object 53"/>
          <p:cNvSpPr/>
          <p:nvPr/>
        </p:nvSpPr>
        <p:spPr>
          <a:xfrm>
            <a:off x="6175058" y="1920240"/>
            <a:ext cx="212940" cy="226200"/>
          </a:xfrm>
          <a:prstGeom prst="rect">
            <a:avLst/>
          </a:prstGeom>
          <a:blipFill>
            <a:blip r:embed="rId7" cstate="print"/>
            <a:stretch>
              <a:fillRect/>
            </a:stretch>
          </a:blipFill>
        </p:spPr>
        <p:txBody>
          <a:bodyPr wrap="square" lIns="0" tIns="0" rIns="0" bIns="0" rtlCol="0"/>
          <a:lstStyle/>
          <a:p>
            <a:endParaRPr sz="1620"/>
          </a:p>
        </p:txBody>
      </p:sp>
      <p:sp>
        <p:nvSpPr>
          <p:cNvPr id="54" name="object 54"/>
          <p:cNvSpPr/>
          <p:nvPr/>
        </p:nvSpPr>
        <p:spPr>
          <a:xfrm>
            <a:off x="6175057"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5" name="object 55"/>
          <p:cNvSpPr/>
          <p:nvPr/>
        </p:nvSpPr>
        <p:spPr>
          <a:xfrm>
            <a:off x="6600825" y="1920240"/>
            <a:ext cx="212940" cy="226200"/>
          </a:xfrm>
          <a:prstGeom prst="rect">
            <a:avLst/>
          </a:prstGeom>
          <a:blipFill>
            <a:blip r:embed="rId6" cstate="print"/>
            <a:stretch>
              <a:fillRect/>
            </a:stretch>
          </a:blipFill>
        </p:spPr>
        <p:txBody>
          <a:bodyPr wrap="square" lIns="0" tIns="0" rIns="0" bIns="0" rtlCol="0"/>
          <a:lstStyle/>
          <a:p>
            <a:endParaRPr sz="1620"/>
          </a:p>
        </p:txBody>
      </p:sp>
      <p:sp>
        <p:nvSpPr>
          <p:cNvPr id="56" name="object 56"/>
          <p:cNvSpPr/>
          <p:nvPr/>
        </p:nvSpPr>
        <p:spPr>
          <a:xfrm>
            <a:off x="6600825"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7" name="object 57"/>
          <p:cNvSpPr/>
          <p:nvPr/>
        </p:nvSpPr>
        <p:spPr>
          <a:xfrm>
            <a:off x="7026593" y="1920240"/>
            <a:ext cx="212940" cy="226200"/>
          </a:xfrm>
          <a:prstGeom prst="rect">
            <a:avLst/>
          </a:prstGeom>
          <a:blipFill>
            <a:blip r:embed="rId6" cstate="print"/>
            <a:stretch>
              <a:fillRect/>
            </a:stretch>
          </a:blipFill>
        </p:spPr>
        <p:txBody>
          <a:bodyPr wrap="square" lIns="0" tIns="0" rIns="0" bIns="0" rtlCol="0"/>
          <a:lstStyle/>
          <a:p>
            <a:endParaRPr sz="1620"/>
          </a:p>
        </p:txBody>
      </p:sp>
      <p:sp>
        <p:nvSpPr>
          <p:cNvPr id="58" name="object 58"/>
          <p:cNvSpPr/>
          <p:nvPr/>
        </p:nvSpPr>
        <p:spPr>
          <a:xfrm>
            <a:off x="7026592" y="1920240"/>
            <a:ext cx="213169" cy="226314"/>
          </a:xfrm>
          <a:custGeom>
            <a:avLst/>
            <a:gdLst/>
            <a:ahLst/>
            <a:cxnLst/>
            <a:rect l="l" t="t" r="r" b="b"/>
            <a:pathLst>
              <a:path w="236854" h="251460">
                <a:moveTo>
                  <a:pt x="0" y="125729"/>
                </a:moveTo>
                <a:lnTo>
                  <a:pt x="9294" y="76777"/>
                </a:lnTo>
                <a:lnTo>
                  <a:pt x="34639" y="36814"/>
                </a:lnTo>
                <a:lnTo>
                  <a:pt x="72223" y="9876"/>
                </a:lnTo>
                <a:lnTo>
                  <a:pt x="118237" y="0"/>
                </a:lnTo>
                <a:lnTo>
                  <a:pt x="164324" y="9876"/>
                </a:lnTo>
                <a:lnTo>
                  <a:pt x="201945" y="36814"/>
                </a:lnTo>
                <a:lnTo>
                  <a:pt x="227304" y="76777"/>
                </a:lnTo>
                <a:lnTo>
                  <a:pt x="236600" y="125729"/>
                </a:lnTo>
                <a:lnTo>
                  <a:pt x="227304" y="174609"/>
                </a:lnTo>
                <a:lnTo>
                  <a:pt x="201945" y="214534"/>
                </a:lnTo>
                <a:lnTo>
                  <a:pt x="164324" y="241458"/>
                </a:lnTo>
                <a:lnTo>
                  <a:pt x="118237" y="251333"/>
                </a:lnTo>
                <a:lnTo>
                  <a:pt x="72223" y="241458"/>
                </a:lnTo>
                <a:lnTo>
                  <a:pt x="34639" y="214534"/>
                </a:lnTo>
                <a:lnTo>
                  <a:pt x="9294" y="174609"/>
                </a:lnTo>
                <a:lnTo>
                  <a:pt x="0" y="125729"/>
                </a:lnTo>
                <a:close/>
              </a:path>
            </a:pathLst>
          </a:custGeom>
          <a:ln w="25400">
            <a:solidFill>
              <a:srgbClr val="000000"/>
            </a:solidFill>
          </a:ln>
        </p:spPr>
        <p:txBody>
          <a:bodyPr wrap="square" lIns="0" tIns="0" rIns="0" bIns="0" rtlCol="0"/>
          <a:lstStyle/>
          <a:p>
            <a:endParaRPr sz="1620"/>
          </a:p>
        </p:txBody>
      </p:sp>
      <p:sp>
        <p:nvSpPr>
          <p:cNvPr id="59" name="object 59"/>
          <p:cNvSpPr txBox="1"/>
          <p:nvPr/>
        </p:nvSpPr>
        <p:spPr>
          <a:xfrm>
            <a:off x="2265699" y="1430350"/>
            <a:ext cx="6784276" cy="704552"/>
          </a:xfrm>
          <a:prstGeom prst="rect">
            <a:avLst/>
          </a:prstGeom>
        </p:spPr>
        <p:txBody>
          <a:bodyPr vert="horz" wrap="square" lIns="0" tIns="11430" rIns="0" bIns="0" rtlCol="0">
            <a:spAutoFit/>
          </a:bodyPr>
          <a:lstStyle/>
          <a:p>
            <a:pPr algn="ctr">
              <a:spcBef>
                <a:spcPts val="90"/>
              </a:spcBef>
            </a:pPr>
            <a:r>
              <a:rPr sz="2160" spc="-5" dirty="0">
                <a:latin typeface="Arial" panose="020B0604020202020204"/>
                <a:cs typeface="Arial" panose="020B0604020202020204"/>
              </a:rPr>
              <a:t>Tree-based approach used </a:t>
            </a:r>
            <a:r>
              <a:rPr sz="2160" dirty="0">
                <a:latin typeface="Arial" panose="020B0604020202020204"/>
                <a:cs typeface="Arial" panose="020B0604020202020204"/>
              </a:rPr>
              <a:t>within </a:t>
            </a:r>
            <a:r>
              <a:rPr sz="2160" spc="-5" dirty="0">
                <a:latin typeface="Arial" panose="020B0604020202020204"/>
                <a:cs typeface="Arial" panose="020B0604020202020204"/>
              </a:rPr>
              <a:t>each thread</a:t>
            </a:r>
            <a:r>
              <a:rPr sz="2160" spc="5" dirty="0">
                <a:latin typeface="Arial" panose="020B0604020202020204"/>
                <a:cs typeface="Arial" panose="020B0604020202020204"/>
              </a:rPr>
              <a:t> </a:t>
            </a:r>
            <a:r>
              <a:rPr sz="2160" spc="-5" dirty="0">
                <a:latin typeface="Arial" panose="020B0604020202020204"/>
                <a:cs typeface="Arial" panose="020B0604020202020204"/>
              </a:rPr>
              <a:t>block</a:t>
            </a:r>
            <a:endParaRPr sz="2160" dirty="0">
              <a:latin typeface="Arial" panose="020B0604020202020204"/>
              <a:cs typeface="Arial" panose="020B0604020202020204"/>
            </a:endParaRPr>
          </a:p>
          <a:p>
            <a:pPr marR="20320" algn="ctr">
              <a:spcBef>
                <a:spcPts val="1275"/>
              </a:spcBef>
              <a:tabLst>
                <a:tab pos="424815" algn="l"/>
                <a:tab pos="850900" algn="l"/>
                <a:tab pos="1276985" algn="l"/>
                <a:tab pos="1703070" algn="l"/>
                <a:tab pos="2128520" algn="l"/>
                <a:tab pos="2554605" algn="l"/>
                <a:tab pos="2980055" algn="l"/>
              </a:tabLst>
            </a:pPr>
            <a:r>
              <a:rPr sz="1260" dirty="0">
                <a:latin typeface="Arial" panose="020B0604020202020204"/>
                <a:cs typeface="Arial" panose="020B0604020202020204"/>
              </a:rPr>
              <a:t>3	1	7	0	4	1	6	3</a:t>
            </a:r>
          </a:p>
        </p:txBody>
      </p:sp>
      <p:sp>
        <p:nvSpPr>
          <p:cNvPr id="61"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200" y="190500"/>
            <a:ext cx="8850630" cy="565150"/>
          </a:xfrm>
          <a:prstGeom prst="rect">
            <a:avLst/>
          </a:prstGeom>
        </p:spPr>
        <p:txBody>
          <a:bodyPr vert="horz" wrap="square" lIns="0" tIns="12002" rIns="0" bIns="0" rtlCol="0">
            <a:spAutoFit/>
          </a:bodyPr>
          <a:lstStyle/>
          <a:p>
            <a:pPr marL="11430">
              <a:spcBef>
                <a:spcPts val="95"/>
              </a:spcBef>
            </a:pPr>
            <a:r>
              <a:rPr sz="3600" b="1" dirty="0"/>
              <a:t>Problem: </a:t>
            </a:r>
            <a:r>
              <a:rPr sz="3600" b="1" spc="-5" dirty="0"/>
              <a:t>Global</a:t>
            </a:r>
            <a:r>
              <a:rPr sz="3600" b="1" spc="-99" dirty="0"/>
              <a:t> </a:t>
            </a:r>
            <a:r>
              <a:rPr sz="3600" b="1" dirty="0"/>
              <a:t>Synchronization</a:t>
            </a:r>
          </a:p>
        </p:txBody>
      </p:sp>
      <p:sp>
        <p:nvSpPr>
          <p:cNvPr id="13" name="object 13"/>
          <p:cNvSpPr txBox="1"/>
          <p:nvPr/>
        </p:nvSpPr>
        <p:spPr>
          <a:xfrm>
            <a:off x="1853946" y="1333500"/>
            <a:ext cx="7288111" cy="3842142"/>
          </a:xfrm>
          <a:prstGeom prst="rect">
            <a:avLst/>
          </a:prstGeom>
        </p:spPr>
        <p:txBody>
          <a:bodyPr vert="horz" wrap="square" lIns="0" tIns="12002" rIns="0" bIns="0" rtlCol="0">
            <a:spAutoFit/>
          </a:bodyPr>
          <a:lstStyle/>
          <a:p>
            <a:pPr marL="297180" indent="-285750">
              <a:spcBef>
                <a:spcPts val="95"/>
              </a:spcBef>
              <a:buFont typeface="Arial" panose="020B0604020202020204" pitchFamily="34" charset="0"/>
              <a:buChar char="•"/>
            </a:pPr>
            <a:r>
              <a:rPr b="1" dirty="0">
                <a:latin typeface="Arial" panose="020B0604020202020204"/>
                <a:cs typeface="Arial" panose="020B0604020202020204"/>
              </a:rPr>
              <a:t>If </a:t>
            </a:r>
            <a:r>
              <a:rPr b="1" spc="14" dirty="0">
                <a:latin typeface="Arial" panose="020B0604020202020204"/>
                <a:cs typeface="Arial" panose="020B0604020202020204"/>
              </a:rPr>
              <a:t>we </a:t>
            </a:r>
            <a:r>
              <a:rPr b="1" dirty="0">
                <a:latin typeface="Arial" panose="020B0604020202020204"/>
                <a:cs typeface="Arial" panose="020B0604020202020204"/>
              </a:rPr>
              <a:t>could </a:t>
            </a:r>
            <a:r>
              <a:rPr b="1" spc="-5" dirty="0">
                <a:latin typeface="Arial" panose="020B0604020202020204"/>
                <a:cs typeface="Arial" panose="020B0604020202020204"/>
              </a:rPr>
              <a:t>synchronize </a:t>
            </a:r>
            <a:r>
              <a:rPr b="1" dirty="0">
                <a:latin typeface="Arial" panose="020B0604020202020204"/>
                <a:cs typeface="Arial" panose="020B0604020202020204"/>
              </a:rPr>
              <a:t>across all thread blocks, could</a:t>
            </a:r>
            <a:r>
              <a:rPr b="1" spc="-189" dirty="0">
                <a:latin typeface="Arial" panose="020B0604020202020204"/>
                <a:cs typeface="Arial" panose="020B0604020202020204"/>
              </a:rPr>
              <a:t> </a:t>
            </a:r>
            <a:r>
              <a:rPr b="1" dirty="0">
                <a:latin typeface="Arial" panose="020B0604020202020204"/>
                <a:cs typeface="Arial" panose="020B0604020202020204"/>
              </a:rPr>
              <a:t>easily</a:t>
            </a:r>
            <a:r>
              <a:rPr lang="en-US" dirty="0">
                <a:latin typeface="Arial" panose="020B0604020202020204"/>
                <a:cs typeface="Arial" panose="020B0604020202020204"/>
              </a:rPr>
              <a:t> </a:t>
            </a:r>
            <a:r>
              <a:rPr b="1" dirty="0">
                <a:latin typeface="Arial" panose="020B0604020202020204"/>
                <a:cs typeface="Arial" panose="020B0604020202020204"/>
              </a:rPr>
              <a:t>reduce </a:t>
            </a:r>
            <a:r>
              <a:rPr b="1" spc="-5" dirty="0">
                <a:latin typeface="Arial" panose="020B0604020202020204"/>
                <a:cs typeface="Arial" panose="020B0604020202020204"/>
              </a:rPr>
              <a:t>very </a:t>
            </a:r>
            <a:r>
              <a:rPr b="1" dirty="0">
                <a:latin typeface="Arial" panose="020B0604020202020204"/>
                <a:cs typeface="Arial" panose="020B0604020202020204"/>
              </a:rPr>
              <a:t>large </a:t>
            </a:r>
            <a:r>
              <a:rPr b="1" spc="-5" dirty="0">
                <a:latin typeface="Arial" panose="020B0604020202020204"/>
                <a:cs typeface="Arial" panose="020B0604020202020204"/>
              </a:rPr>
              <a:t>arrays,</a:t>
            </a:r>
            <a:r>
              <a:rPr b="1" spc="-54" dirty="0">
                <a:latin typeface="Arial" panose="020B0604020202020204"/>
                <a:cs typeface="Arial" panose="020B0604020202020204"/>
              </a:rPr>
              <a:t> </a:t>
            </a:r>
            <a:r>
              <a:rPr b="1" dirty="0">
                <a:latin typeface="Arial" panose="020B0604020202020204"/>
                <a:cs typeface="Arial" panose="020B0604020202020204"/>
              </a:rPr>
              <a:t>right?</a:t>
            </a:r>
            <a:endParaRPr dirty="0">
              <a:latin typeface="Arial" panose="020B0604020202020204"/>
              <a:cs typeface="Arial" panose="020B0604020202020204"/>
            </a:endParaRPr>
          </a:p>
          <a:p>
            <a:pPr marL="763270" marR="1462405" indent="-285750">
              <a:lnSpc>
                <a:spcPct val="120000"/>
              </a:lnSpc>
              <a:spcBef>
                <a:spcPts val="10"/>
              </a:spcBef>
              <a:buFont typeface="Arial" panose="020B0604020202020204" pitchFamily="34" charset="0"/>
              <a:buChar char="•"/>
            </a:pPr>
            <a:r>
              <a:rPr sz="1620" b="1" dirty="0">
                <a:latin typeface="Arial" panose="020B0604020202020204"/>
                <a:cs typeface="Arial" panose="020B0604020202020204"/>
              </a:rPr>
              <a:t>Global </a:t>
            </a:r>
            <a:r>
              <a:rPr sz="1620" b="1" spc="-9" dirty="0">
                <a:latin typeface="Arial" panose="020B0604020202020204"/>
                <a:cs typeface="Arial" panose="020B0604020202020204"/>
              </a:rPr>
              <a:t>sync </a:t>
            </a:r>
            <a:r>
              <a:rPr sz="1620" b="1" spc="-5" dirty="0">
                <a:latin typeface="Arial" panose="020B0604020202020204"/>
                <a:cs typeface="Arial" panose="020B0604020202020204"/>
              </a:rPr>
              <a:t>after </a:t>
            </a:r>
            <a:r>
              <a:rPr sz="1620" b="1" spc="-9" dirty="0">
                <a:latin typeface="Arial" panose="020B0604020202020204"/>
                <a:cs typeface="Arial" panose="020B0604020202020204"/>
              </a:rPr>
              <a:t>each </a:t>
            </a:r>
            <a:r>
              <a:rPr sz="1620" b="1" dirty="0">
                <a:latin typeface="Arial" panose="020B0604020202020204"/>
                <a:cs typeface="Arial" panose="020B0604020202020204"/>
              </a:rPr>
              <a:t>block </a:t>
            </a:r>
            <a:r>
              <a:rPr sz="1620" b="1" spc="-5" dirty="0">
                <a:latin typeface="Arial" panose="020B0604020202020204"/>
                <a:cs typeface="Arial" panose="020B0604020202020204"/>
              </a:rPr>
              <a:t>produces its result  </a:t>
            </a:r>
            <a:endParaRPr lang="en-US" sz="1620" b="1" spc="-5" dirty="0">
              <a:latin typeface="Arial" panose="020B0604020202020204"/>
              <a:cs typeface="Arial" panose="020B0604020202020204"/>
            </a:endParaRPr>
          </a:p>
          <a:p>
            <a:pPr marL="763270" marR="1462405" indent="-285750">
              <a:lnSpc>
                <a:spcPct val="120000"/>
              </a:lnSpc>
              <a:spcBef>
                <a:spcPts val="10"/>
              </a:spcBef>
              <a:buFont typeface="Arial" panose="020B0604020202020204" pitchFamily="34" charset="0"/>
              <a:buChar char="•"/>
            </a:pPr>
            <a:r>
              <a:rPr sz="1620" b="1" dirty="0">
                <a:latin typeface="Arial" panose="020B0604020202020204"/>
                <a:cs typeface="Arial" panose="020B0604020202020204"/>
              </a:rPr>
              <a:t>Once </a:t>
            </a:r>
            <a:r>
              <a:rPr sz="1620" b="1" spc="-5" dirty="0">
                <a:latin typeface="Arial" panose="020B0604020202020204"/>
                <a:cs typeface="Arial" panose="020B0604020202020204"/>
              </a:rPr>
              <a:t>all blocks reach sync, </a:t>
            </a:r>
            <a:r>
              <a:rPr sz="1620" b="1" dirty="0">
                <a:latin typeface="Arial" panose="020B0604020202020204"/>
                <a:cs typeface="Arial" panose="020B0604020202020204"/>
              </a:rPr>
              <a:t>continue</a:t>
            </a:r>
            <a:r>
              <a:rPr sz="1620" b="1" spc="-36" dirty="0">
                <a:latin typeface="Arial" panose="020B0604020202020204"/>
                <a:cs typeface="Arial" panose="020B0604020202020204"/>
              </a:rPr>
              <a:t> </a:t>
            </a:r>
            <a:r>
              <a:rPr sz="1620" b="1" spc="-5" dirty="0">
                <a:latin typeface="Arial" panose="020B0604020202020204"/>
                <a:cs typeface="Arial" panose="020B0604020202020204"/>
              </a:rPr>
              <a:t>recursively</a:t>
            </a:r>
            <a:endParaRPr sz="1620" dirty="0">
              <a:latin typeface="Arial" panose="020B0604020202020204"/>
              <a:cs typeface="Arial" panose="020B0604020202020204"/>
            </a:endParaRPr>
          </a:p>
          <a:p>
            <a:pPr marL="297180" indent="-285750">
              <a:spcBef>
                <a:spcPts val="425"/>
              </a:spcBef>
              <a:buFont typeface="Arial" panose="020B0604020202020204" pitchFamily="34" charset="0"/>
              <a:buChar char="•"/>
              <a:tabLst>
                <a:tab pos="4656455" algn="l"/>
              </a:tabLst>
            </a:pPr>
            <a:r>
              <a:rPr b="1" dirty="0">
                <a:latin typeface="Arial" panose="020B0604020202020204"/>
                <a:cs typeface="Arial" panose="020B0604020202020204"/>
              </a:rPr>
              <a:t>But CUDA has no</a:t>
            </a:r>
            <a:r>
              <a:rPr b="1" spc="9" dirty="0">
                <a:latin typeface="Arial" panose="020B0604020202020204"/>
                <a:cs typeface="Arial" panose="020B0604020202020204"/>
              </a:rPr>
              <a:t> </a:t>
            </a:r>
            <a:r>
              <a:rPr b="1" dirty="0">
                <a:latin typeface="Arial" panose="020B0604020202020204"/>
                <a:cs typeface="Arial" panose="020B0604020202020204"/>
              </a:rPr>
              <a:t>global</a:t>
            </a:r>
            <a:r>
              <a:rPr b="1" spc="5" dirty="0">
                <a:latin typeface="Arial" panose="020B0604020202020204"/>
                <a:cs typeface="Arial" panose="020B0604020202020204"/>
              </a:rPr>
              <a:t> </a:t>
            </a:r>
            <a:r>
              <a:rPr b="1" spc="-5" dirty="0">
                <a:latin typeface="Arial" panose="020B0604020202020204"/>
                <a:cs typeface="Arial" panose="020B0604020202020204"/>
              </a:rPr>
              <a:t>synchronization.</a:t>
            </a:r>
            <a:r>
              <a:rPr lang="en-US" b="1" spc="-5" dirty="0">
                <a:latin typeface="Arial" panose="020B0604020202020204"/>
                <a:cs typeface="Arial" panose="020B0604020202020204"/>
              </a:rPr>
              <a:t> </a:t>
            </a:r>
            <a:r>
              <a:rPr b="1" spc="-5" dirty="0">
                <a:latin typeface="Arial" panose="020B0604020202020204"/>
                <a:cs typeface="Arial" panose="020B0604020202020204"/>
              </a:rPr>
              <a:t>Why?</a:t>
            </a:r>
            <a:endParaRPr dirty="0">
              <a:latin typeface="Arial" panose="020B0604020202020204"/>
              <a:cs typeface="Arial" panose="020B0604020202020204"/>
            </a:endParaRPr>
          </a:p>
          <a:p>
            <a:pPr marL="763270" indent="-285750">
              <a:spcBef>
                <a:spcPts val="395"/>
              </a:spcBef>
              <a:buFont typeface="Arial" panose="020B0604020202020204" pitchFamily="34" charset="0"/>
              <a:buChar char="•"/>
            </a:pPr>
            <a:r>
              <a:rPr sz="1620" b="1" spc="-9" dirty="0">
                <a:latin typeface="Arial" panose="020B0604020202020204"/>
                <a:cs typeface="Arial" panose="020B0604020202020204"/>
              </a:rPr>
              <a:t>Expensive </a:t>
            </a:r>
            <a:r>
              <a:rPr sz="1620" b="1" dirty="0">
                <a:latin typeface="Arial" panose="020B0604020202020204"/>
                <a:cs typeface="Arial" panose="020B0604020202020204"/>
              </a:rPr>
              <a:t>to build in hardware for </a:t>
            </a:r>
            <a:r>
              <a:rPr sz="1620" b="1" spc="-5" dirty="0">
                <a:latin typeface="Arial" panose="020B0604020202020204"/>
                <a:cs typeface="Arial" panose="020B0604020202020204"/>
              </a:rPr>
              <a:t>GPUs </a:t>
            </a:r>
            <a:r>
              <a:rPr sz="1620" b="1" spc="5" dirty="0">
                <a:latin typeface="Arial" panose="020B0604020202020204"/>
                <a:cs typeface="Arial" panose="020B0604020202020204"/>
              </a:rPr>
              <a:t>with </a:t>
            </a:r>
            <a:r>
              <a:rPr sz="1620" b="1" dirty="0">
                <a:latin typeface="Arial" panose="020B0604020202020204"/>
                <a:cs typeface="Arial" panose="020B0604020202020204"/>
              </a:rPr>
              <a:t>high</a:t>
            </a:r>
            <a:r>
              <a:rPr sz="1620" b="1" spc="-77" dirty="0">
                <a:latin typeface="Arial" panose="020B0604020202020204"/>
                <a:cs typeface="Arial" panose="020B0604020202020204"/>
              </a:rPr>
              <a:t> </a:t>
            </a:r>
            <a:r>
              <a:rPr sz="1620" b="1" spc="-5" dirty="0">
                <a:latin typeface="Arial" panose="020B0604020202020204"/>
                <a:cs typeface="Arial" panose="020B0604020202020204"/>
              </a:rPr>
              <a:t>processor</a:t>
            </a:r>
            <a:r>
              <a:rPr lang="en-US" sz="1620" spc="-5" dirty="0">
                <a:latin typeface="Arial" panose="020B0604020202020204"/>
                <a:cs typeface="Arial" panose="020B0604020202020204"/>
              </a:rPr>
              <a:t> </a:t>
            </a:r>
            <a:r>
              <a:rPr sz="1620" b="1" dirty="0">
                <a:latin typeface="Arial" panose="020B0604020202020204"/>
                <a:cs typeface="Arial" panose="020B0604020202020204"/>
              </a:rPr>
              <a:t>count</a:t>
            </a:r>
            <a:endParaRPr sz="1620" dirty="0">
              <a:latin typeface="Arial" panose="020B0604020202020204"/>
              <a:cs typeface="Arial" panose="020B0604020202020204"/>
            </a:endParaRPr>
          </a:p>
          <a:p>
            <a:pPr marL="763270" marR="171450" indent="-285750" algn="just">
              <a:spcBef>
                <a:spcPts val="390"/>
              </a:spcBef>
              <a:buFont typeface="Arial" panose="020B0604020202020204" pitchFamily="34" charset="0"/>
              <a:buChar char="•"/>
            </a:pPr>
            <a:r>
              <a:rPr sz="1620" b="1" dirty="0">
                <a:latin typeface="Arial" panose="020B0604020202020204"/>
                <a:cs typeface="Arial" panose="020B0604020202020204"/>
              </a:rPr>
              <a:t>Would </a:t>
            </a:r>
            <a:r>
              <a:rPr sz="1620" b="1" spc="-5" dirty="0">
                <a:latin typeface="Arial" panose="020B0604020202020204"/>
                <a:cs typeface="Arial" panose="020B0604020202020204"/>
              </a:rPr>
              <a:t>force programmer </a:t>
            </a:r>
            <a:r>
              <a:rPr sz="1620" b="1" dirty="0">
                <a:latin typeface="Arial" panose="020B0604020202020204"/>
                <a:cs typeface="Arial" panose="020B0604020202020204"/>
              </a:rPr>
              <a:t>to run </a:t>
            </a:r>
            <a:r>
              <a:rPr sz="1620" b="1" spc="5" dirty="0">
                <a:latin typeface="Arial" panose="020B0604020202020204"/>
                <a:cs typeface="Arial" panose="020B0604020202020204"/>
              </a:rPr>
              <a:t>fewer </a:t>
            </a:r>
            <a:r>
              <a:rPr sz="1620" b="1" spc="-5" dirty="0">
                <a:latin typeface="Arial" panose="020B0604020202020204"/>
                <a:cs typeface="Arial" panose="020B0604020202020204"/>
              </a:rPr>
              <a:t>blocks </a:t>
            </a:r>
            <a:r>
              <a:rPr sz="1620" b="1" dirty="0">
                <a:latin typeface="Arial" panose="020B0604020202020204"/>
                <a:cs typeface="Arial" panose="020B0604020202020204"/>
              </a:rPr>
              <a:t>to </a:t>
            </a:r>
            <a:r>
              <a:rPr sz="1620" b="1" spc="-9" dirty="0">
                <a:latin typeface="Arial" panose="020B0604020202020204"/>
                <a:cs typeface="Arial" panose="020B0604020202020204"/>
              </a:rPr>
              <a:t>avoid  </a:t>
            </a:r>
            <a:r>
              <a:rPr sz="1620" b="1" spc="-5" dirty="0">
                <a:latin typeface="Arial" panose="020B0604020202020204"/>
                <a:cs typeface="Arial" panose="020B0604020202020204"/>
              </a:rPr>
              <a:t>deadlock, </a:t>
            </a:r>
            <a:r>
              <a:rPr sz="1620" b="1" spc="5" dirty="0">
                <a:latin typeface="Arial" panose="020B0604020202020204"/>
                <a:cs typeface="Arial" panose="020B0604020202020204"/>
              </a:rPr>
              <a:t>which </a:t>
            </a:r>
            <a:r>
              <a:rPr sz="1620" b="1" spc="-5" dirty="0">
                <a:latin typeface="Arial" panose="020B0604020202020204"/>
                <a:cs typeface="Arial" panose="020B0604020202020204"/>
              </a:rPr>
              <a:t>may reduce </a:t>
            </a:r>
            <a:r>
              <a:rPr sz="1620" b="1" spc="-9" dirty="0">
                <a:latin typeface="Arial" panose="020B0604020202020204"/>
                <a:cs typeface="Arial" panose="020B0604020202020204"/>
              </a:rPr>
              <a:t>overall</a:t>
            </a:r>
            <a:r>
              <a:rPr sz="1620" b="1" spc="-18" dirty="0">
                <a:latin typeface="Arial" panose="020B0604020202020204"/>
                <a:cs typeface="Arial" panose="020B0604020202020204"/>
              </a:rPr>
              <a:t> </a:t>
            </a:r>
            <a:r>
              <a:rPr sz="1620" b="1" spc="-5" dirty="0">
                <a:latin typeface="Arial" panose="020B0604020202020204"/>
                <a:cs typeface="Arial" panose="020B0604020202020204"/>
              </a:rPr>
              <a:t>efficiency</a:t>
            </a:r>
            <a:endParaRPr sz="1620" dirty="0">
              <a:latin typeface="Arial" panose="020B0604020202020204"/>
              <a:cs typeface="Arial" panose="020B0604020202020204"/>
            </a:endParaRPr>
          </a:p>
          <a:p>
            <a:pPr marL="457200" indent="-457200">
              <a:spcBef>
                <a:spcPts val="20"/>
              </a:spcBef>
              <a:buFont typeface="Arial" panose="020B0604020202020204" pitchFamily="34" charset="0"/>
              <a:buChar char="•"/>
            </a:pPr>
            <a:endParaRPr sz="2610" dirty="0">
              <a:latin typeface="Arial" panose="020B0604020202020204"/>
              <a:cs typeface="Arial" panose="020B0604020202020204"/>
            </a:endParaRPr>
          </a:p>
          <a:p>
            <a:pPr marL="297180" indent="-285750">
              <a:buFont typeface="Arial" panose="020B0604020202020204" pitchFamily="34" charset="0"/>
              <a:buChar char="•"/>
            </a:pPr>
            <a:r>
              <a:rPr b="1" dirty="0">
                <a:latin typeface="Arial" panose="020B0604020202020204"/>
                <a:cs typeface="Arial" panose="020B0604020202020204"/>
              </a:rPr>
              <a:t>Solution: decompose into multiple</a:t>
            </a:r>
            <a:r>
              <a:rPr b="1" spc="-99" dirty="0">
                <a:latin typeface="Arial" panose="020B0604020202020204"/>
                <a:cs typeface="Arial" panose="020B0604020202020204"/>
              </a:rPr>
              <a:t> </a:t>
            </a:r>
            <a:r>
              <a:rPr b="1" dirty="0">
                <a:latin typeface="Arial" panose="020B0604020202020204"/>
                <a:cs typeface="Arial" panose="020B0604020202020204"/>
              </a:rPr>
              <a:t>kernels</a:t>
            </a:r>
            <a:endParaRPr dirty="0">
              <a:latin typeface="Arial" panose="020B0604020202020204"/>
              <a:cs typeface="Arial" panose="020B0604020202020204"/>
            </a:endParaRPr>
          </a:p>
          <a:p>
            <a:pPr marL="763270" marR="243205" indent="-285750">
              <a:lnSpc>
                <a:spcPct val="120000"/>
              </a:lnSpc>
              <a:spcBef>
                <a:spcPts val="5"/>
              </a:spcBef>
              <a:buFont typeface="Arial" panose="020B0604020202020204" pitchFamily="34" charset="0"/>
              <a:buChar char="•"/>
            </a:pPr>
            <a:r>
              <a:rPr sz="1620" b="1" spc="-5" dirty="0">
                <a:latin typeface="Arial" panose="020B0604020202020204"/>
                <a:cs typeface="Arial" panose="020B0604020202020204"/>
              </a:rPr>
              <a:t>Kernel </a:t>
            </a:r>
            <a:r>
              <a:rPr sz="1620" b="1" dirty="0">
                <a:latin typeface="Arial" panose="020B0604020202020204"/>
                <a:cs typeface="Arial" panose="020B0604020202020204"/>
              </a:rPr>
              <a:t>launch </a:t>
            </a:r>
            <a:r>
              <a:rPr sz="1620" b="1" spc="-9" dirty="0">
                <a:latin typeface="Arial" panose="020B0604020202020204"/>
                <a:cs typeface="Arial" panose="020B0604020202020204"/>
              </a:rPr>
              <a:t>serves </a:t>
            </a:r>
            <a:r>
              <a:rPr sz="1620" b="1" spc="-5" dirty="0">
                <a:latin typeface="Arial" panose="020B0604020202020204"/>
                <a:cs typeface="Arial" panose="020B0604020202020204"/>
              </a:rPr>
              <a:t>as a </a:t>
            </a:r>
            <a:r>
              <a:rPr sz="1620" b="1" dirty="0">
                <a:latin typeface="Arial" panose="020B0604020202020204"/>
                <a:cs typeface="Arial" panose="020B0604020202020204"/>
              </a:rPr>
              <a:t>global </a:t>
            </a:r>
            <a:r>
              <a:rPr sz="1620" b="1" spc="-5" dirty="0">
                <a:latin typeface="Arial" panose="020B0604020202020204"/>
                <a:cs typeface="Arial" panose="020B0604020202020204"/>
              </a:rPr>
              <a:t>synchronization </a:t>
            </a:r>
            <a:r>
              <a:rPr sz="1620" b="1" dirty="0">
                <a:latin typeface="Arial" panose="020B0604020202020204"/>
                <a:cs typeface="Arial" panose="020B0604020202020204"/>
              </a:rPr>
              <a:t>point  </a:t>
            </a:r>
            <a:endParaRPr lang="zh-CN" altLang="en-US" sz="1620" b="1" dirty="0">
              <a:latin typeface="Arial" panose="020B0604020202020204"/>
              <a:cs typeface="Arial" panose="020B0604020202020204"/>
            </a:endParaRPr>
          </a:p>
          <a:p>
            <a:pPr marL="763270" marR="243205" indent="-285750">
              <a:lnSpc>
                <a:spcPct val="120000"/>
              </a:lnSpc>
              <a:spcBef>
                <a:spcPts val="5"/>
              </a:spcBef>
              <a:buFont typeface="Arial" panose="020B0604020202020204" pitchFamily="34" charset="0"/>
              <a:buChar char="•"/>
            </a:pPr>
            <a:r>
              <a:rPr lang="en-US" sz="1620" b="1" spc="-5" dirty="0">
                <a:latin typeface="Arial" panose="020B0604020202020204"/>
                <a:cs typeface="Arial" panose="020B0604020202020204"/>
              </a:rPr>
              <a:t>Kernel </a:t>
            </a:r>
            <a:r>
              <a:rPr lang="en-US" sz="1620" b="1" dirty="0">
                <a:latin typeface="Arial" panose="020B0604020202020204"/>
                <a:cs typeface="Arial" panose="020B0604020202020204"/>
              </a:rPr>
              <a:t>launch </a:t>
            </a:r>
            <a:r>
              <a:rPr lang="en-US" sz="1620" b="1" spc="-5" dirty="0">
                <a:latin typeface="Arial" panose="020B0604020202020204"/>
                <a:cs typeface="Arial" panose="020B0604020202020204"/>
              </a:rPr>
              <a:t>has HW </a:t>
            </a:r>
            <a:r>
              <a:rPr lang="en-US" sz="1620" b="1" spc="-9" dirty="0">
                <a:latin typeface="Arial" panose="020B0604020202020204"/>
                <a:cs typeface="Arial" panose="020B0604020202020204"/>
              </a:rPr>
              <a:t>overhead and </a:t>
            </a:r>
            <a:r>
              <a:rPr lang="en-US" sz="1620" b="1" dirty="0">
                <a:latin typeface="Arial" panose="020B0604020202020204"/>
                <a:cs typeface="Arial" panose="020B0604020202020204"/>
              </a:rPr>
              <a:t>SW</a:t>
            </a:r>
            <a:r>
              <a:rPr lang="en-US" sz="1620" b="1" spc="14" dirty="0">
                <a:latin typeface="Arial" panose="020B0604020202020204"/>
                <a:cs typeface="Arial" panose="020B0604020202020204"/>
              </a:rPr>
              <a:t> </a:t>
            </a:r>
            <a:r>
              <a:rPr lang="en-US" sz="1620" b="1" spc="-9" dirty="0">
                <a:latin typeface="Arial" panose="020B0604020202020204"/>
                <a:cs typeface="Arial" panose="020B0604020202020204"/>
              </a:rPr>
              <a:t>overhead</a:t>
            </a:r>
            <a:endParaRPr lang="en-US" sz="1620" dirty="0">
              <a:latin typeface="Arial" panose="020B0604020202020204"/>
              <a:cs typeface="Arial" panose="020B0604020202020204"/>
            </a:endParaRPr>
          </a:p>
        </p:txBody>
      </p:sp>
      <p:sp>
        <p:nvSpPr>
          <p:cNvPr id="1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7340" y="3360420"/>
            <a:ext cx="7818120" cy="754380"/>
          </a:xfrm>
          <a:custGeom>
            <a:avLst/>
            <a:gdLst/>
            <a:ahLst/>
            <a:cxnLst/>
            <a:rect l="l" t="t" r="r" b="b"/>
            <a:pathLst>
              <a:path w="8686800" h="838200">
                <a:moveTo>
                  <a:pt x="8686800" y="0"/>
                </a:moveTo>
                <a:lnTo>
                  <a:pt x="0" y="0"/>
                </a:lnTo>
                <a:lnTo>
                  <a:pt x="0" y="838200"/>
                </a:lnTo>
                <a:lnTo>
                  <a:pt x="8686800" y="838200"/>
                </a:lnTo>
                <a:lnTo>
                  <a:pt x="8686800" y="0"/>
                </a:lnTo>
                <a:close/>
              </a:path>
            </a:pathLst>
          </a:custGeom>
          <a:solidFill>
            <a:srgbClr val="99CCFF">
              <a:alpha val="49018"/>
            </a:srgbClr>
          </a:solidFill>
        </p:spPr>
        <p:txBody>
          <a:bodyPr wrap="square" lIns="0" tIns="0" rIns="0" bIns="0" rtlCol="0"/>
          <a:lstStyle/>
          <a:p>
            <a:endParaRPr sz="1620"/>
          </a:p>
        </p:txBody>
      </p:sp>
      <p:sp>
        <p:nvSpPr>
          <p:cNvPr id="3" name="object 3"/>
          <p:cNvSpPr/>
          <p:nvPr/>
        </p:nvSpPr>
        <p:spPr>
          <a:xfrm>
            <a:off x="1577340" y="2194560"/>
            <a:ext cx="7818120" cy="960120"/>
          </a:xfrm>
          <a:custGeom>
            <a:avLst/>
            <a:gdLst/>
            <a:ahLst/>
            <a:cxnLst/>
            <a:rect l="l" t="t" r="r" b="b"/>
            <a:pathLst>
              <a:path w="8686800" h="1066800">
                <a:moveTo>
                  <a:pt x="8686800" y="0"/>
                </a:moveTo>
                <a:lnTo>
                  <a:pt x="0" y="0"/>
                </a:lnTo>
                <a:lnTo>
                  <a:pt x="0" y="1066800"/>
                </a:lnTo>
                <a:lnTo>
                  <a:pt x="8686800" y="1066800"/>
                </a:lnTo>
                <a:lnTo>
                  <a:pt x="8686800" y="0"/>
                </a:lnTo>
                <a:close/>
              </a:path>
            </a:pathLst>
          </a:custGeom>
          <a:solidFill>
            <a:srgbClr val="76B800">
              <a:alpha val="49018"/>
            </a:srgbClr>
          </a:solidFill>
        </p:spPr>
        <p:txBody>
          <a:bodyPr wrap="square" lIns="0" tIns="0" rIns="0" bIns="0" rtlCol="0"/>
          <a:lstStyle/>
          <a:p>
            <a:endParaRPr sz="1620"/>
          </a:p>
        </p:txBody>
      </p:sp>
      <p:sp>
        <p:nvSpPr>
          <p:cNvPr id="5" name="object 5"/>
          <p:cNvSpPr txBox="1">
            <a:spLocks noGrp="1"/>
          </p:cNvSpPr>
          <p:nvPr>
            <p:ph type="title"/>
          </p:nvPr>
        </p:nvSpPr>
        <p:spPr>
          <a:xfrm>
            <a:off x="1524000" y="89535"/>
            <a:ext cx="8851900" cy="565150"/>
          </a:xfrm>
          <a:prstGeom prst="rect">
            <a:avLst/>
          </a:prstGeom>
        </p:spPr>
        <p:txBody>
          <a:bodyPr vert="horz" wrap="square" lIns="0" tIns="12002" rIns="0" bIns="0" rtlCol="0">
            <a:spAutoFit/>
          </a:bodyPr>
          <a:lstStyle/>
          <a:p>
            <a:pPr marL="11430">
              <a:spcBef>
                <a:spcPts val="95"/>
              </a:spcBef>
            </a:pPr>
            <a:r>
              <a:rPr sz="3600" b="1" dirty="0"/>
              <a:t>Solution: </a:t>
            </a:r>
            <a:r>
              <a:rPr sz="3600" b="1" spc="-5" dirty="0"/>
              <a:t>Kernel</a:t>
            </a:r>
            <a:r>
              <a:rPr sz="3600" b="1" spc="-117" dirty="0"/>
              <a:t> </a:t>
            </a:r>
            <a:r>
              <a:rPr sz="3600" b="1" dirty="0"/>
              <a:t>Decomposition</a:t>
            </a:r>
          </a:p>
        </p:txBody>
      </p:sp>
      <p:sp>
        <p:nvSpPr>
          <p:cNvPr id="7" name="object 7"/>
          <p:cNvSpPr txBox="1"/>
          <p:nvPr/>
        </p:nvSpPr>
        <p:spPr>
          <a:xfrm>
            <a:off x="2265700" y="1188948"/>
            <a:ext cx="6497300" cy="750205"/>
          </a:xfrm>
          <a:prstGeom prst="rect">
            <a:avLst/>
          </a:prstGeom>
        </p:spPr>
        <p:txBody>
          <a:bodyPr vert="horz" wrap="square" lIns="0" tIns="11430" rIns="0" bIns="0" rtlCol="0">
            <a:spAutoFit/>
          </a:bodyPr>
          <a:lstStyle/>
          <a:p>
            <a:pPr marL="11430" marR="4445">
              <a:spcBef>
                <a:spcPts val="90"/>
              </a:spcBef>
            </a:pPr>
            <a:r>
              <a:rPr sz="2400" spc="-5" dirty="0">
                <a:latin typeface="Arial" panose="020B0604020202020204"/>
                <a:cs typeface="Arial" panose="020B0604020202020204"/>
              </a:rPr>
              <a:t>Avoid </a:t>
            </a:r>
            <a:r>
              <a:rPr sz="2400" dirty="0">
                <a:latin typeface="Arial" panose="020B0604020202020204"/>
                <a:cs typeface="Arial" panose="020B0604020202020204"/>
              </a:rPr>
              <a:t>global </a:t>
            </a:r>
            <a:r>
              <a:rPr sz="2400" spc="-9" dirty="0">
                <a:latin typeface="Arial" panose="020B0604020202020204"/>
                <a:cs typeface="Arial" panose="020B0604020202020204"/>
              </a:rPr>
              <a:t>sync </a:t>
            </a:r>
            <a:r>
              <a:rPr sz="2400" spc="-5" dirty="0">
                <a:latin typeface="Arial" panose="020B0604020202020204"/>
                <a:cs typeface="Arial" panose="020B0604020202020204"/>
              </a:rPr>
              <a:t>by decomposing computation  </a:t>
            </a:r>
            <a:r>
              <a:rPr sz="2400" dirty="0">
                <a:latin typeface="Arial" panose="020B0604020202020204"/>
                <a:cs typeface="Arial" panose="020B0604020202020204"/>
              </a:rPr>
              <a:t>into multiple </a:t>
            </a:r>
            <a:r>
              <a:rPr sz="2400" spc="-5" dirty="0">
                <a:latin typeface="Arial" panose="020B0604020202020204"/>
                <a:cs typeface="Arial" panose="020B0604020202020204"/>
              </a:rPr>
              <a:t>kernel</a:t>
            </a:r>
            <a:r>
              <a:rPr sz="2400" spc="-72" dirty="0">
                <a:latin typeface="Arial" panose="020B0604020202020204"/>
                <a:cs typeface="Arial" panose="020B0604020202020204"/>
              </a:rPr>
              <a:t> </a:t>
            </a:r>
            <a:r>
              <a:rPr sz="2400" spc="-5" dirty="0">
                <a:latin typeface="Arial" panose="020B0604020202020204"/>
                <a:cs typeface="Arial" panose="020B0604020202020204"/>
              </a:rPr>
              <a:t>invocations</a:t>
            </a:r>
            <a:endParaRPr sz="2400" dirty="0">
              <a:latin typeface="Arial" panose="020B0604020202020204"/>
              <a:cs typeface="Arial" panose="020B0604020202020204"/>
            </a:endParaRPr>
          </a:p>
        </p:txBody>
      </p:sp>
      <p:sp>
        <p:nvSpPr>
          <p:cNvPr id="10" name="object 10"/>
          <p:cNvSpPr txBox="1"/>
          <p:nvPr/>
        </p:nvSpPr>
        <p:spPr>
          <a:xfrm>
            <a:off x="2265700" y="4283918"/>
            <a:ext cx="6878300" cy="1109278"/>
          </a:xfrm>
          <a:prstGeom prst="rect">
            <a:avLst/>
          </a:prstGeom>
        </p:spPr>
        <p:txBody>
          <a:bodyPr vert="horz" wrap="square" lIns="0" tIns="11430" rIns="0" bIns="0" rtlCol="0">
            <a:spAutoFit/>
          </a:bodyPr>
          <a:lstStyle/>
          <a:p>
            <a:pPr marL="11430">
              <a:spcBef>
                <a:spcPts val="90"/>
              </a:spcBef>
            </a:pPr>
            <a:r>
              <a:rPr sz="2400" dirty="0">
                <a:latin typeface="Arial" panose="020B0604020202020204"/>
                <a:cs typeface="Arial" panose="020B0604020202020204"/>
              </a:rPr>
              <a:t>In the </a:t>
            </a:r>
            <a:r>
              <a:rPr sz="2400" spc="-5" dirty="0">
                <a:latin typeface="Arial" panose="020B0604020202020204"/>
                <a:cs typeface="Arial" panose="020B0604020202020204"/>
              </a:rPr>
              <a:t>case </a:t>
            </a:r>
            <a:r>
              <a:rPr sz="2400" dirty="0">
                <a:latin typeface="Arial" panose="020B0604020202020204"/>
                <a:cs typeface="Arial" panose="020B0604020202020204"/>
              </a:rPr>
              <a:t>of reductions, </a:t>
            </a:r>
            <a:r>
              <a:rPr sz="2400" spc="-5" dirty="0">
                <a:latin typeface="Arial" panose="020B0604020202020204"/>
                <a:cs typeface="Arial" panose="020B0604020202020204"/>
              </a:rPr>
              <a:t>code </a:t>
            </a:r>
            <a:r>
              <a:rPr sz="2400" dirty="0">
                <a:latin typeface="Arial" panose="020B0604020202020204"/>
                <a:cs typeface="Arial" panose="020B0604020202020204"/>
              </a:rPr>
              <a:t>for </a:t>
            </a:r>
            <a:r>
              <a:rPr sz="2400" spc="-5" dirty="0">
                <a:latin typeface="Arial" panose="020B0604020202020204"/>
                <a:cs typeface="Arial" panose="020B0604020202020204"/>
              </a:rPr>
              <a:t>all </a:t>
            </a:r>
            <a:r>
              <a:rPr sz="2400" dirty="0">
                <a:latin typeface="Arial" panose="020B0604020202020204"/>
                <a:cs typeface="Arial" panose="020B0604020202020204"/>
              </a:rPr>
              <a:t>levels is</a:t>
            </a:r>
            <a:r>
              <a:rPr sz="2400" spc="-113" dirty="0">
                <a:latin typeface="Arial" panose="020B0604020202020204"/>
                <a:cs typeface="Arial" panose="020B0604020202020204"/>
              </a:rPr>
              <a:t> </a:t>
            </a:r>
            <a:r>
              <a:rPr sz="2400" dirty="0">
                <a:latin typeface="Arial" panose="020B0604020202020204"/>
                <a:cs typeface="Arial" panose="020B0604020202020204"/>
              </a:rPr>
              <a:t>the</a:t>
            </a:r>
          </a:p>
          <a:p>
            <a:pPr marL="11430"/>
            <a:r>
              <a:rPr sz="2400" spc="-5" dirty="0">
                <a:latin typeface="Arial" panose="020B0604020202020204"/>
                <a:cs typeface="Arial" panose="020B0604020202020204"/>
              </a:rPr>
              <a:t>same</a:t>
            </a:r>
            <a:endParaRPr sz="2400" dirty="0">
              <a:latin typeface="Arial" panose="020B0604020202020204"/>
              <a:cs typeface="Arial" panose="020B0604020202020204"/>
            </a:endParaRPr>
          </a:p>
          <a:p>
            <a:pPr marL="477520">
              <a:spcBef>
                <a:spcPts val="435"/>
              </a:spcBef>
            </a:pPr>
            <a:r>
              <a:rPr sz="2000" spc="-5" dirty="0">
                <a:latin typeface="Arial" panose="020B0604020202020204"/>
                <a:cs typeface="Arial" panose="020B0604020202020204"/>
              </a:rPr>
              <a:t>Recursive </a:t>
            </a:r>
            <a:r>
              <a:rPr sz="2000" dirty="0">
                <a:latin typeface="Arial" panose="020B0604020202020204"/>
                <a:cs typeface="Arial" panose="020B0604020202020204"/>
              </a:rPr>
              <a:t>kernel</a:t>
            </a:r>
            <a:r>
              <a:rPr sz="2000" spc="-41" dirty="0">
                <a:latin typeface="Arial" panose="020B0604020202020204"/>
                <a:cs typeface="Arial" panose="020B0604020202020204"/>
              </a:rPr>
              <a:t> </a:t>
            </a:r>
            <a:r>
              <a:rPr sz="2000" spc="-5" dirty="0">
                <a:latin typeface="Arial" panose="020B0604020202020204"/>
                <a:cs typeface="Arial" panose="020B0604020202020204"/>
              </a:rPr>
              <a:t>invocation</a:t>
            </a:r>
            <a:endParaRPr sz="2000" dirty="0">
              <a:latin typeface="Arial" panose="020B0604020202020204"/>
              <a:cs typeface="Arial" panose="020B0604020202020204"/>
            </a:endParaRPr>
          </a:p>
        </p:txBody>
      </p:sp>
      <p:sp>
        <p:nvSpPr>
          <p:cNvPr id="11" name="object 11"/>
          <p:cNvSpPr/>
          <p:nvPr/>
        </p:nvSpPr>
        <p:spPr>
          <a:xfrm>
            <a:off x="1634490" y="2320290"/>
            <a:ext cx="6675120" cy="425768"/>
          </a:xfrm>
          <a:prstGeom prst="rect">
            <a:avLst/>
          </a:prstGeom>
          <a:blipFill>
            <a:blip r:embed="rId2" cstate="print"/>
            <a:stretch>
              <a:fillRect/>
            </a:stretch>
          </a:blipFill>
        </p:spPr>
        <p:txBody>
          <a:bodyPr wrap="square" lIns="0" tIns="0" rIns="0" bIns="0" rtlCol="0"/>
          <a:lstStyle/>
          <a:p>
            <a:endParaRPr sz="1620"/>
          </a:p>
        </p:txBody>
      </p:sp>
      <p:sp>
        <p:nvSpPr>
          <p:cNvPr id="12" name="object 12"/>
          <p:cNvSpPr txBox="1"/>
          <p:nvPr/>
        </p:nvSpPr>
        <p:spPr>
          <a:xfrm>
            <a:off x="1635861" y="2276033"/>
            <a:ext cx="6675691" cy="483145"/>
          </a:xfrm>
          <a:prstGeom prst="rect">
            <a:avLst/>
          </a:prstGeom>
        </p:spPr>
        <p:txBody>
          <a:bodyPr vert="horz" wrap="square" lIns="0" tIns="26860" rIns="0" bIns="0" rtlCol="0">
            <a:spAutoFit/>
          </a:bodyPr>
          <a:lstStyle/>
          <a:p>
            <a:pPr algn="ctr">
              <a:spcBef>
                <a:spcPts val="210"/>
              </a:spcBef>
            </a:pPr>
            <a:r>
              <a:rPr sz="720" dirty="0">
                <a:latin typeface="Arial" panose="020B0604020202020204"/>
                <a:cs typeface="Arial" panose="020B0604020202020204"/>
              </a:rPr>
              <a:t>3</a:t>
            </a:r>
            <a:r>
              <a:rPr sz="720" spc="23"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23"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23" dirty="0">
                <a:latin typeface="Arial" panose="020B0604020202020204"/>
                <a:cs typeface="Arial" panose="020B0604020202020204"/>
              </a:rPr>
              <a:t> </a:t>
            </a:r>
            <a:r>
              <a:rPr sz="720" dirty="0">
                <a:latin typeface="Arial" panose="020B0604020202020204"/>
                <a:cs typeface="Arial" panose="020B0604020202020204"/>
              </a:rPr>
              <a:t>3</a:t>
            </a:r>
            <a:r>
              <a:rPr sz="720" spc="45" dirty="0">
                <a:latin typeface="Arial" panose="020B0604020202020204"/>
                <a:cs typeface="Arial" panose="020B0604020202020204"/>
              </a:rPr>
              <a:t> </a:t>
            </a:r>
            <a:r>
              <a:rPr sz="720" dirty="0">
                <a:latin typeface="Arial" panose="020B0604020202020204"/>
                <a:cs typeface="Arial" panose="020B0604020202020204"/>
              </a:rPr>
              <a:t>3</a:t>
            </a:r>
            <a:r>
              <a:rPr sz="720" spc="23" dirty="0">
                <a:latin typeface="Arial" panose="020B0604020202020204"/>
                <a:cs typeface="Arial" panose="020B0604020202020204"/>
              </a:rPr>
              <a:t> </a:t>
            </a:r>
            <a:r>
              <a:rPr sz="720" dirty="0">
                <a:latin typeface="Arial" panose="020B0604020202020204"/>
                <a:cs typeface="Arial" panose="020B0604020202020204"/>
              </a:rPr>
              <a:t>1</a:t>
            </a:r>
            <a:r>
              <a:rPr sz="720" spc="23"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23"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23" dirty="0">
                <a:latin typeface="Arial" panose="020B0604020202020204"/>
                <a:cs typeface="Arial" panose="020B0604020202020204"/>
              </a:rPr>
              <a:t> </a:t>
            </a:r>
            <a:r>
              <a:rPr sz="720" dirty="0">
                <a:latin typeface="Arial" panose="020B0604020202020204"/>
                <a:cs typeface="Arial" panose="020B0604020202020204"/>
              </a:rPr>
              <a:t>3</a:t>
            </a:r>
            <a:r>
              <a:rPr sz="720" spc="23"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23" dirty="0">
                <a:latin typeface="Arial" panose="020B0604020202020204"/>
                <a:cs typeface="Arial" panose="020B0604020202020204"/>
              </a:rPr>
              <a:t> </a:t>
            </a:r>
            <a:r>
              <a:rPr sz="720" dirty="0">
                <a:latin typeface="Arial" panose="020B0604020202020204"/>
                <a:cs typeface="Arial" panose="020B0604020202020204"/>
              </a:rPr>
              <a:t>0</a:t>
            </a:r>
            <a:r>
              <a:rPr sz="720" spc="18"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59"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23"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14"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18" dirty="0">
                <a:latin typeface="Arial" panose="020B0604020202020204"/>
                <a:cs typeface="Arial" panose="020B0604020202020204"/>
              </a:rPr>
              <a:t> </a:t>
            </a:r>
            <a:r>
              <a:rPr sz="720" dirty="0">
                <a:latin typeface="Arial" panose="020B0604020202020204"/>
                <a:cs typeface="Arial" panose="020B0604020202020204"/>
              </a:rPr>
              <a:t>4</a:t>
            </a:r>
            <a:r>
              <a:rPr sz="720" spc="23"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176"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23" dirty="0">
                <a:latin typeface="Arial" panose="020B0604020202020204"/>
                <a:cs typeface="Arial" panose="020B0604020202020204"/>
              </a:rPr>
              <a:t> </a:t>
            </a:r>
            <a:r>
              <a:rPr sz="720" dirty="0">
                <a:latin typeface="Arial" panose="020B0604020202020204"/>
                <a:cs typeface="Arial" panose="020B0604020202020204"/>
              </a:rPr>
              <a:t>7</a:t>
            </a:r>
            <a:r>
              <a:rPr sz="720" spc="18" dirty="0">
                <a:latin typeface="Arial" panose="020B0604020202020204"/>
                <a:cs typeface="Arial" panose="020B0604020202020204"/>
              </a:rPr>
              <a:t> </a:t>
            </a:r>
            <a:r>
              <a:rPr sz="720" dirty="0">
                <a:latin typeface="Arial" panose="020B0604020202020204"/>
                <a:cs typeface="Arial" panose="020B0604020202020204"/>
              </a:rPr>
              <a:t>0</a:t>
            </a:r>
            <a:r>
              <a:rPr sz="720" spc="18"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171"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7</a:t>
            </a:r>
            <a:r>
              <a:rPr sz="720" spc="23" dirty="0">
                <a:latin typeface="Arial" panose="020B0604020202020204"/>
                <a:cs typeface="Arial" panose="020B0604020202020204"/>
              </a:rPr>
              <a:t> </a:t>
            </a:r>
            <a:r>
              <a:rPr sz="720" dirty="0">
                <a:latin typeface="Arial" panose="020B0604020202020204"/>
                <a:cs typeface="Arial" panose="020B0604020202020204"/>
              </a:rPr>
              <a:t>0</a:t>
            </a:r>
            <a:r>
              <a:rPr sz="720" spc="18" dirty="0">
                <a:latin typeface="Arial" panose="020B0604020202020204"/>
                <a:cs typeface="Arial" panose="020B0604020202020204"/>
              </a:rPr>
              <a:t> </a:t>
            </a:r>
            <a:r>
              <a:rPr sz="720" dirty="0">
                <a:latin typeface="Arial" panose="020B0604020202020204"/>
                <a:cs typeface="Arial" panose="020B0604020202020204"/>
              </a:rPr>
              <a:t>4</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18" dirty="0">
                <a:latin typeface="Arial" panose="020B0604020202020204"/>
                <a:cs typeface="Arial" panose="020B0604020202020204"/>
              </a:rPr>
              <a:t> </a:t>
            </a:r>
            <a:r>
              <a:rPr sz="720" dirty="0">
                <a:latin typeface="Arial" panose="020B0604020202020204"/>
                <a:cs typeface="Arial" panose="020B0604020202020204"/>
              </a:rPr>
              <a:t>6</a:t>
            </a:r>
            <a:r>
              <a:rPr sz="720" spc="18" dirty="0">
                <a:latin typeface="Arial" panose="020B0604020202020204"/>
                <a:cs typeface="Arial" panose="020B0604020202020204"/>
              </a:rPr>
              <a:t> </a:t>
            </a:r>
            <a:r>
              <a:rPr sz="720" dirty="0">
                <a:latin typeface="Arial" panose="020B0604020202020204"/>
                <a:cs typeface="Arial" panose="020B0604020202020204"/>
              </a:rPr>
              <a:t>3</a:t>
            </a:r>
            <a:r>
              <a:rPr sz="720" spc="171" dirty="0">
                <a:latin typeface="Arial" panose="020B0604020202020204"/>
                <a:cs typeface="Arial" panose="020B0604020202020204"/>
              </a:rPr>
              <a:t> </a:t>
            </a:r>
            <a:r>
              <a:rPr sz="720" dirty="0">
                <a:latin typeface="Arial" panose="020B0604020202020204"/>
                <a:cs typeface="Arial" panose="020B0604020202020204"/>
              </a:rPr>
              <a:t>3</a:t>
            </a:r>
            <a:r>
              <a:rPr sz="720" spc="18" dirty="0">
                <a:latin typeface="Arial" panose="020B0604020202020204"/>
                <a:cs typeface="Arial" panose="020B0604020202020204"/>
              </a:rPr>
              <a:t> </a:t>
            </a:r>
            <a:r>
              <a:rPr sz="720" dirty="0">
                <a:latin typeface="Arial" panose="020B0604020202020204"/>
                <a:cs typeface="Arial" panose="020B0604020202020204"/>
              </a:rPr>
              <a:t>1</a:t>
            </a:r>
            <a:r>
              <a:rPr sz="720" spc="23" dirty="0">
                <a:latin typeface="Arial" panose="020B0604020202020204"/>
                <a:cs typeface="Arial" panose="020B0604020202020204"/>
              </a:rPr>
              <a:t> </a:t>
            </a:r>
            <a:r>
              <a:rPr sz="720" dirty="0">
                <a:latin typeface="Arial" panose="020B0604020202020204"/>
                <a:cs typeface="Arial" panose="020B0604020202020204"/>
              </a:rPr>
              <a:t>7</a:t>
            </a:r>
            <a:r>
              <a:rPr sz="720" spc="23" dirty="0">
                <a:latin typeface="Arial" panose="020B0604020202020204"/>
                <a:cs typeface="Arial" panose="020B0604020202020204"/>
              </a:rPr>
              <a:t> </a:t>
            </a:r>
            <a:r>
              <a:rPr sz="720" dirty="0">
                <a:latin typeface="Arial" panose="020B0604020202020204"/>
                <a:cs typeface="Arial" panose="020B0604020202020204"/>
              </a:rPr>
              <a:t>0</a:t>
            </a:r>
            <a:r>
              <a:rPr sz="720" spc="23" dirty="0">
                <a:latin typeface="Arial" panose="020B0604020202020204"/>
                <a:cs typeface="Arial" panose="020B0604020202020204"/>
              </a:rPr>
              <a:t> </a:t>
            </a:r>
            <a:r>
              <a:rPr sz="720" dirty="0">
                <a:latin typeface="Arial" panose="020B0604020202020204"/>
                <a:cs typeface="Arial" panose="020B0604020202020204"/>
              </a:rPr>
              <a:t>4</a:t>
            </a:r>
            <a:r>
              <a:rPr sz="720" spc="23" dirty="0">
                <a:latin typeface="Arial" panose="020B0604020202020204"/>
                <a:cs typeface="Arial" panose="020B0604020202020204"/>
              </a:rPr>
              <a:t> </a:t>
            </a:r>
            <a:r>
              <a:rPr sz="720" dirty="0">
                <a:latin typeface="Arial" panose="020B0604020202020204"/>
                <a:cs typeface="Arial" panose="020B0604020202020204"/>
              </a:rPr>
              <a:t>1</a:t>
            </a:r>
            <a:r>
              <a:rPr sz="720" spc="27" dirty="0">
                <a:latin typeface="Arial" panose="020B0604020202020204"/>
                <a:cs typeface="Arial" panose="020B0604020202020204"/>
              </a:rPr>
              <a:t> </a:t>
            </a:r>
            <a:r>
              <a:rPr sz="720" dirty="0">
                <a:latin typeface="Arial" panose="020B0604020202020204"/>
                <a:cs typeface="Arial" panose="020B0604020202020204"/>
              </a:rPr>
              <a:t>6</a:t>
            </a:r>
            <a:r>
              <a:rPr sz="720" spc="23" dirty="0">
                <a:latin typeface="Arial" panose="020B0604020202020204"/>
                <a:cs typeface="Arial" panose="020B0604020202020204"/>
              </a:rPr>
              <a:t> </a:t>
            </a:r>
            <a:r>
              <a:rPr sz="720" dirty="0">
                <a:latin typeface="Arial" panose="020B0604020202020204"/>
                <a:cs typeface="Arial" panose="020B0604020202020204"/>
              </a:rPr>
              <a:t>3</a:t>
            </a:r>
            <a:endParaRPr sz="720">
              <a:latin typeface="Arial" panose="020B0604020202020204"/>
              <a:cs typeface="Arial" panose="020B0604020202020204"/>
            </a:endParaRPr>
          </a:p>
          <a:p>
            <a:pPr algn="ctr">
              <a:spcBef>
                <a:spcPts val="120"/>
              </a:spcBef>
              <a:tabLst>
                <a:tab pos="208915" algn="l"/>
                <a:tab pos="417195" algn="l"/>
                <a:tab pos="627380" algn="l"/>
                <a:tab pos="840105" algn="l"/>
                <a:tab pos="1049020" algn="l"/>
                <a:tab pos="1257935" algn="l"/>
                <a:tab pos="1467485" algn="l"/>
                <a:tab pos="1677035" algn="l"/>
                <a:tab pos="1885950" algn="l"/>
                <a:tab pos="2094865" algn="l"/>
                <a:tab pos="2303145" algn="l"/>
                <a:tab pos="2517140" algn="l"/>
                <a:tab pos="2726055" algn="l"/>
                <a:tab pos="2934970" algn="l"/>
                <a:tab pos="3143250" algn="l"/>
                <a:tab pos="3377565" algn="l"/>
                <a:tab pos="3585845" algn="l"/>
                <a:tab pos="3794760" algn="l"/>
                <a:tab pos="4004310" algn="l"/>
                <a:tab pos="4207510" algn="l"/>
                <a:tab pos="4416425" algn="l"/>
                <a:tab pos="4625340" algn="l"/>
                <a:tab pos="4834255" algn="l"/>
                <a:tab pos="5036185" algn="l"/>
                <a:tab pos="5245735" algn="l"/>
                <a:tab pos="5455285" algn="l"/>
                <a:tab pos="5663565" algn="l"/>
                <a:tab pos="5866765" algn="l"/>
                <a:tab pos="6076315" algn="l"/>
                <a:tab pos="6286500" algn="l"/>
                <a:tab pos="6496050" algn="l"/>
              </a:tabLst>
            </a:pPr>
            <a:r>
              <a:rPr sz="720" dirty="0">
                <a:latin typeface="Arial" panose="020B0604020202020204"/>
                <a:cs typeface="Arial" panose="020B0604020202020204"/>
              </a:rPr>
              <a:t>4	7	5	9	4	7	5	9	4	7	5	9	4	7	5	9	4	7	5	9	4	7	5	9	4	7	5	9	4	7	5	9</a:t>
            </a:r>
            <a:endParaRPr sz="720">
              <a:latin typeface="Arial" panose="020B0604020202020204"/>
              <a:cs typeface="Arial" panose="020B0604020202020204"/>
            </a:endParaRPr>
          </a:p>
          <a:p>
            <a:pPr algn="ctr">
              <a:spcBef>
                <a:spcPts val="10"/>
              </a:spcBef>
              <a:tabLst>
                <a:tab pos="417830" algn="l"/>
                <a:tab pos="840105" algn="l"/>
                <a:tab pos="1257935" algn="l"/>
                <a:tab pos="1677035" algn="l"/>
                <a:tab pos="2094230" algn="l"/>
                <a:tab pos="2517140" algn="l"/>
                <a:tab pos="2934335" algn="l"/>
                <a:tab pos="3377565" algn="l"/>
                <a:tab pos="3794760" algn="l"/>
                <a:tab pos="4207510" algn="l"/>
                <a:tab pos="4625340" algn="l"/>
                <a:tab pos="5036820" algn="l"/>
                <a:tab pos="5455285" algn="l"/>
                <a:tab pos="5867400" algn="l"/>
                <a:tab pos="6286500" algn="l"/>
              </a:tabLst>
            </a:pPr>
            <a:r>
              <a:rPr sz="720" spc="-5" dirty="0">
                <a:latin typeface="Arial" panose="020B0604020202020204"/>
                <a:cs typeface="Arial" panose="020B0604020202020204"/>
              </a:rPr>
              <a:t>11	14	11	14	11	14	11	14	11	14	11	14	11	14	11	14</a:t>
            </a:r>
            <a:endParaRPr sz="720">
              <a:latin typeface="Arial" panose="020B0604020202020204"/>
              <a:cs typeface="Arial" panose="020B0604020202020204"/>
            </a:endParaRPr>
          </a:p>
          <a:p>
            <a:pPr algn="ctr">
              <a:spcBef>
                <a:spcPts val="15"/>
              </a:spcBef>
              <a:tabLst>
                <a:tab pos="840105" algn="l"/>
                <a:tab pos="1676400" algn="l"/>
                <a:tab pos="2516505" algn="l"/>
                <a:tab pos="3376930" algn="l"/>
                <a:tab pos="4206875" algn="l"/>
                <a:tab pos="5036185" algn="l"/>
                <a:tab pos="5868035" algn="l"/>
              </a:tabLst>
            </a:pPr>
            <a:r>
              <a:rPr sz="720" spc="-5" dirty="0">
                <a:latin typeface="Arial" panose="020B0604020202020204"/>
                <a:cs typeface="Arial" panose="020B0604020202020204"/>
              </a:rPr>
              <a:t>25	25	25	25	25	25	25	25</a:t>
            </a:r>
            <a:endParaRPr sz="720">
              <a:latin typeface="Arial" panose="020B0604020202020204"/>
              <a:cs typeface="Arial" panose="020B0604020202020204"/>
            </a:endParaRPr>
          </a:p>
        </p:txBody>
      </p:sp>
      <p:sp>
        <p:nvSpPr>
          <p:cNvPr id="13" name="object 13"/>
          <p:cNvSpPr/>
          <p:nvPr/>
        </p:nvSpPr>
        <p:spPr>
          <a:xfrm>
            <a:off x="4599203" y="3627538"/>
            <a:ext cx="805815" cy="425768"/>
          </a:xfrm>
          <a:prstGeom prst="rect">
            <a:avLst/>
          </a:prstGeom>
          <a:blipFill>
            <a:blip r:embed="rId3" cstate="print"/>
            <a:stretch>
              <a:fillRect/>
            </a:stretch>
          </a:blipFill>
        </p:spPr>
        <p:txBody>
          <a:bodyPr wrap="square" lIns="0" tIns="0" rIns="0" bIns="0" rtlCol="0"/>
          <a:lstStyle/>
          <a:p>
            <a:endParaRPr sz="1620"/>
          </a:p>
        </p:txBody>
      </p:sp>
      <p:sp>
        <p:nvSpPr>
          <p:cNvPr id="14" name="object 14"/>
          <p:cNvSpPr txBox="1"/>
          <p:nvPr/>
        </p:nvSpPr>
        <p:spPr>
          <a:xfrm>
            <a:off x="4940275" y="3945864"/>
            <a:ext cx="124587" cy="122341"/>
          </a:xfrm>
          <a:prstGeom prst="rect">
            <a:avLst/>
          </a:prstGeom>
        </p:spPr>
        <p:txBody>
          <a:bodyPr vert="horz" wrap="square" lIns="0" tIns="11430" rIns="0" bIns="0" rtlCol="0">
            <a:spAutoFit/>
          </a:bodyPr>
          <a:lstStyle/>
          <a:p>
            <a:pPr marL="11430">
              <a:spcBef>
                <a:spcPts val="90"/>
              </a:spcBef>
            </a:pPr>
            <a:r>
              <a:rPr sz="720" spc="-5" dirty="0">
                <a:latin typeface="Arial" panose="020B0604020202020204"/>
                <a:cs typeface="Arial" panose="020B0604020202020204"/>
              </a:rPr>
              <a:t>25</a:t>
            </a:r>
            <a:endParaRPr sz="720">
              <a:latin typeface="Arial" panose="020B0604020202020204"/>
              <a:cs typeface="Arial" panose="020B0604020202020204"/>
            </a:endParaRPr>
          </a:p>
        </p:txBody>
      </p:sp>
      <p:sp>
        <p:nvSpPr>
          <p:cNvPr id="15" name="object 15"/>
          <p:cNvSpPr txBox="1"/>
          <p:nvPr/>
        </p:nvSpPr>
        <p:spPr>
          <a:xfrm>
            <a:off x="4601032" y="3583854"/>
            <a:ext cx="805244" cy="371767"/>
          </a:xfrm>
          <a:prstGeom prst="rect">
            <a:avLst/>
          </a:prstGeom>
        </p:spPr>
        <p:txBody>
          <a:bodyPr vert="horz" wrap="square" lIns="0" tIns="26288" rIns="0" bIns="0" rtlCol="0">
            <a:spAutoFit/>
          </a:bodyPr>
          <a:lstStyle/>
          <a:p>
            <a:pPr algn="ctr">
              <a:spcBef>
                <a:spcPts val="205"/>
              </a:spcBef>
            </a:pPr>
            <a:r>
              <a:rPr sz="720" dirty="0">
                <a:latin typeface="Arial" panose="020B0604020202020204"/>
                <a:cs typeface="Arial" panose="020B0604020202020204"/>
              </a:rPr>
              <a:t>3 1 7 0 4 1 6</a:t>
            </a:r>
            <a:r>
              <a:rPr sz="720" spc="50" dirty="0">
                <a:latin typeface="Arial" panose="020B0604020202020204"/>
                <a:cs typeface="Arial" panose="020B0604020202020204"/>
              </a:rPr>
              <a:t> </a:t>
            </a:r>
            <a:r>
              <a:rPr sz="720" dirty="0">
                <a:latin typeface="Arial" panose="020B0604020202020204"/>
                <a:cs typeface="Arial" panose="020B0604020202020204"/>
              </a:rPr>
              <a:t>3</a:t>
            </a:r>
            <a:endParaRPr sz="720">
              <a:latin typeface="Arial" panose="020B0604020202020204"/>
              <a:cs typeface="Arial" panose="020B0604020202020204"/>
            </a:endParaRPr>
          </a:p>
          <a:p>
            <a:pPr algn="ctr">
              <a:spcBef>
                <a:spcPts val="120"/>
              </a:spcBef>
              <a:tabLst>
                <a:tab pos="208280" algn="l"/>
                <a:tab pos="417195" algn="l"/>
                <a:tab pos="625475" algn="l"/>
              </a:tabLst>
            </a:pPr>
            <a:r>
              <a:rPr sz="720" dirty="0">
                <a:latin typeface="Arial" panose="020B0604020202020204"/>
                <a:cs typeface="Arial" panose="020B0604020202020204"/>
              </a:rPr>
              <a:t>4	7	5	9</a:t>
            </a:r>
            <a:endParaRPr sz="720">
              <a:latin typeface="Arial" panose="020B0604020202020204"/>
              <a:cs typeface="Arial" panose="020B0604020202020204"/>
            </a:endParaRPr>
          </a:p>
          <a:p>
            <a:pPr algn="ctr">
              <a:spcBef>
                <a:spcPts val="15"/>
              </a:spcBef>
              <a:tabLst>
                <a:tab pos="417195" algn="l"/>
              </a:tabLst>
            </a:pPr>
            <a:r>
              <a:rPr sz="720" spc="-5" dirty="0">
                <a:latin typeface="Arial" panose="020B0604020202020204"/>
                <a:cs typeface="Arial" panose="020B0604020202020204"/>
              </a:rPr>
              <a:t>11	14</a:t>
            </a:r>
            <a:endParaRPr sz="720">
              <a:latin typeface="Arial" panose="020B0604020202020204"/>
              <a:cs typeface="Arial" panose="020B0604020202020204"/>
            </a:endParaRPr>
          </a:p>
        </p:txBody>
      </p:sp>
      <p:sp>
        <p:nvSpPr>
          <p:cNvPr id="16" name="object 16"/>
          <p:cNvSpPr/>
          <p:nvPr/>
        </p:nvSpPr>
        <p:spPr>
          <a:xfrm>
            <a:off x="2068830" y="2735998"/>
            <a:ext cx="2542032" cy="902970"/>
          </a:xfrm>
          <a:custGeom>
            <a:avLst/>
            <a:gdLst/>
            <a:ahLst/>
            <a:cxnLst/>
            <a:rect l="l" t="t" r="r" b="b"/>
            <a:pathLst>
              <a:path w="2824479" h="1003300">
                <a:moveTo>
                  <a:pt x="0" y="0"/>
                </a:moveTo>
                <a:lnTo>
                  <a:pt x="2824226" y="1003300"/>
                </a:lnTo>
              </a:path>
            </a:pathLst>
          </a:custGeom>
          <a:ln w="28575">
            <a:solidFill>
              <a:srgbClr val="808080"/>
            </a:solidFill>
            <a:prstDash val="lgDash"/>
          </a:ln>
        </p:spPr>
        <p:txBody>
          <a:bodyPr wrap="square" lIns="0" tIns="0" rIns="0" bIns="0" rtlCol="0"/>
          <a:lstStyle/>
          <a:p>
            <a:endParaRPr sz="1620"/>
          </a:p>
        </p:txBody>
      </p:sp>
      <p:sp>
        <p:nvSpPr>
          <p:cNvPr id="17" name="object 17"/>
          <p:cNvSpPr/>
          <p:nvPr/>
        </p:nvSpPr>
        <p:spPr>
          <a:xfrm>
            <a:off x="2888933" y="2735998"/>
            <a:ext cx="1803083" cy="902970"/>
          </a:xfrm>
          <a:custGeom>
            <a:avLst/>
            <a:gdLst/>
            <a:ahLst/>
            <a:cxnLst/>
            <a:rect l="l" t="t" r="r" b="b"/>
            <a:pathLst>
              <a:path w="2003425" h="1003300">
                <a:moveTo>
                  <a:pt x="0" y="0"/>
                </a:moveTo>
                <a:lnTo>
                  <a:pt x="2003425" y="1003300"/>
                </a:lnTo>
              </a:path>
            </a:pathLst>
          </a:custGeom>
          <a:ln w="28575">
            <a:solidFill>
              <a:srgbClr val="808080"/>
            </a:solidFill>
            <a:prstDash val="lgDash"/>
          </a:ln>
        </p:spPr>
        <p:txBody>
          <a:bodyPr wrap="square" lIns="0" tIns="0" rIns="0" bIns="0" rtlCol="0"/>
          <a:lstStyle/>
          <a:p>
            <a:endParaRPr sz="1620"/>
          </a:p>
        </p:txBody>
      </p:sp>
      <p:sp>
        <p:nvSpPr>
          <p:cNvPr id="18" name="object 18"/>
          <p:cNvSpPr/>
          <p:nvPr/>
        </p:nvSpPr>
        <p:spPr>
          <a:xfrm>
            <a:off x="3709035" y="2735998"/>
            <a:ext cx="1147572" cy="902970"/>
          </a:xfrm>
          <a:custGeom>
            <a:avLst/>
            <a:gdLst/>
            <a:ahLst/>
            <a:cxnLst/>
            <a:rect l="l" t="t" r="r" b="b"/>
            <a:pathLst>
              <a:path w="1275079" h="1003300">
                <a:moveTo>
                  <a:pt x="0" y="0"/>
                </a:moveTo>
                <a:lnTo>
                  <a:pt x="1274826" y="1003300"/>
                </a:lnTo>
              </a:path>
            </a:pathLst>
          </a:custGeom>
          <a:ln w="28575">
            <a:solidFill>
              <a:srgbClr val="808080"/>
            </a:solidFill>
            <a:prstDash val="lgDash"/>
          </a:ln>
        </p:spPr>
        <p:txBody>
          <a:bodyPr wrap="square" lIns="0" tIns="0" rIns="0" bIns="0" rtlCol="0"/>
          <a:lstStyle/>
          <a:p>
            <a:endParaRPr sz="1620"/>
          </a:p>
        </p:txBody>
      </p:sp>
      <p:sp>
        <p:nvSpPr>
          <p:cNvPr id="19" name="object 19"/>
          <p:cNvSpPr/>
          <p:nvPr/>
        </p:nvSpPr>
        <p:spPr>
          <a:xfrm>
            <a:off x="4610634" y="2735998"/>
            <a:ext cx="327470" cy="902970"/>
          </a:xfrm>
          <a:custGeom>
            <a:avLst/>
            <a:gdLst/>
            <a:ahLst/>
            <a:cxnLst/>
            <a:rect l="l" t="t" r="r" b="b"/>
            <a:pathLst>
              <a:path w="363854" h="1003300">
                <a:moveTo>
                  <a:pt x="0" y="0"/>
                </a:moveTo>
                <a:lnTo>
                  <a:pt x="363474" y="1003300"/>
                </a:lnTo>
              </a:path>
            </a:pathLst>
          </a:custGeom>
          <a:ln w="28575">
            <a:solidFill>
              <a:srgbClr val="808080"/>
            </a:solidFill>
            <a:prstDash val="lgDash"/>
          </a:ln>
        </p:spPr>
        <p:txBody>
          <a:bodyPr wrap="square" lIns="0" tIns="0" rIns="0" bIns="0" rtlCol="0"/>
          <a:lstStyle/>
          <a:p>
            <a:endParaRPr sz="1620"/>
          </a:p>
        </p:txBody>
      </p:sp>
      <p:sp>
        <p:nvSpPr>
          <p:cNvPr id="20" name="object 20"/>
          <p:cNvSpPr/>
          <p:nvPr/>
        </p:nvSpPr>
        <p:spPr>
          <a:xfrm>
            <a:off x="5347068" y="2735998"/>
            <a:ext cx="2541461" cy="902970"/>
          </a:xfrm>
          <a:custGeom>
            <a:avLst/>
            <a:gdLst/>
            <a:ahLst/>
            <a:cxnLst/>
            <a:rect l="l" t="t" r="r" b="b"/>
            <a:pathLst>
              <a:path w="2823845" h="1003300">
                <a:moveTo>
                  <a:pt x="2823464" y="0"/>
                </a:moveTo>
                <a:lnTo>
                  <a:pt x="0" y="1003300"/>
                </a:lnTo>
              </a:path>
            </a:pathLst>
          </a:custGeom>
          <a:ln w="28575">
            <a:solidFill>
              <a:srgbClr val="808080"/>
            </a:solidFill>
            <a:prstDash val="lgDash"/>
          </a:ln>
        </p:spPr>
        <p:txBody>
          <a:bodyPr wrap="square" lIns="0" tIns="0" rIns="0" bIns="0" rtlCol="0"/>
          <a:lstStyle/>
          <a:p>
            <a:endParaRPr sz="1620"/>
          </a:p>
        </p:txBody>
      </p:sp>
      <p:sp>
        <p:nvSpPr>
          <p:cNvPr id="21" name="object 21"/>
          <p:cNvSpPr/>
          <p:nvPr/>
        </p:nvSpPr>
        <p:spPr>
          <a:xfrm>
            <a:off x="5265115" y="2735998"/>
            <a:ext cx="1803654" cy="902970"/>
          </a:xfrm>
          <a:custGeom>
            <a:avLst/>
            <a:gdLst/>
            <a:ahLst/>
            <a:cxnLst/>
            <a:rect l="l" t="t" r="r" b="b"/>
            <a:pathLst>
              <a:path w="2004060" h="1003300">
                <a:moveTo>
                  <a:pt x="2003679" y="0"/>
                </a:moveTo>
                <a:lnTo>
                  <a:pt x="0" y="1003300"/>
                </a:lnTo>
              </a:path>
            </a:pathLst>
          </a:custGeom>
          <a:ln w="28575">
            <a:solidFill>
              <a:srgbClr val="808080"/>
            </a:solidFill>
            <a:prstDash val="lgDash"/>
          </a:ln>
        </p:spPr>
        <p:txBody>
          <a:bodyPr wrap="square" lIns="0" tIns="0" rIns="0" bIns="0" rtlCol="0"/>
          <a:lstStyle/>
          <a:p>
            <a:endParaRPr sz="1620"/>
          </a:p>
        </p:txBody>
      </p:sp>
      <p:sp>
        <p:nvSpPr>
          <p:cNvPr id="22" name="object 22"/>
          <p:cNvSpPr/>
          <p:nvPr/>
        </p:nvSpPr>
        <p:spPr>
          <a:xfrm>
            <a:off x="5101208" y="2735998"/>
            <a:ext cx="1147572" cy="902970"/>
          </a:xfrm>
          <a:custGeom>
            <a:avLst/>
            <a:gdLst/>
            <a:ahLst/>
            <a:cxnLst/>
            <a:rect l="l" t="t" r="r" b="b"/>
            <a:pathLst>
              <a:path w="1275079" h="1003300">
                <a:moveTo>
                  <a:pt x="1275079" y="0"/>
                </a:moveTo>
                <a:lnTo>
                  <a:pt x="0" y="1003300"/>
                </a:lnTo>
              </a:path>
            </a:pathLst>
          </a:custGeom>
          <a:ln w="28575">
            <a:solidFill>
              <a:srgbClr val="808080"/>
            </a:solidFill>
            <a:prstDash val="lgDash"/>
          </a:ln>
        </p:spPr>
        <p:txBody>
          <a:bodyPr wrap="square" lIns="0" tIns="0" rIns="0" bIns="0" rtlCol="0"/>
          <a:lstStyle/>
          <a:p>
            <a:endParaRPr sz="1620"/>
          </a:p>
        </p:txBody>
      </p:sp>
      <p:sp>
        <p:nvSpPr>
          <p:cNvPr id="23" name="object 23"/>
          <p:cNvSpPr/>
          <p:nvPr/>
        </p:nvSpPr>
        <p:spPr>
          <a:xfrm>
            <a:off x="5019256" y="2735998"/>
            <a:ext cx="328041" cy="902970"/>
          </a:xfrm>
          <a:custGeom>
            <a:avLst/>
            <a:gdLst/>
            <a:ahLst/>
            <a:cxnLst/>
            <a:rect l="l" t="t" r="r" b="b"/>
            <a:pathLst>
              <a:path w="364489" h="1003300">
                <a:moveTo>
                  <a:pt x="364236" y="0"/>
                </a:moveTo>
                <a:lnTo>
                  <a:pt x="0" y="1003300"/>
                </a:lnTo>
              </a:path>
            </a:pathLst>
          </a:custGeom>
          <a:ln w="28575">
            <a:solidFill>
              <a:srgbClr val="808080"/>
            </a:solidFill>
            <a:prstDash val="lgDash"/>
          </a:ln>
        </p:spPr>
        <p:txBody>
          <a:bodyPr wrap="square" lIns="0" tIns="0" rIns="0" bIns="0" rtlCol="0"/>
          <a:lstStyle/>
          <a:p>
            <a:endParaRPr sz="1620"/>
          </a:p>
        </p:txBody>
      </p:sp>
      <p:sp>
        <p:nvSpPr>
          <p:cNvPr id="24" name="object 24"/>
          <p:cNvSpPr txBox="1"/>
          <p:nvPr/>
        </p:nvSpPr>
        <p:spPr>
          <a:xfrm>
            <a:off x="8509178" y="2562263"/>
            <a:ext cx="775525" cy="510140"/>
          </a:xfrm>
          <a:prstGeom prst="rect">
            <a:avLst/>
          </a:prstGeom>
        </p:spPr>
        <p:txBody>
          <a:bodyPr vert="horz" wrap="square" lIns="0" tIns="11430" rIns="0" bIns="0" rtlCol="0">
            <a:spAutoFit/>
          </a:bodyPr>
          <a:lstStyle/>
          <a:p>
            <a:pPr marL="27305">
              <a:spcBef>
                <a:spcPts val="90"/>
              </a:spcBef>
            </a:pPr>
            <a:r>
              <a:rPr sz="1620" spc="-5" dirty="0">
                <a:latin typeface="Arial" panose="020B0604020202020204"/>
                <a:cs typeface="Arial" panose="020B0604020202020204"/>
              </a:rPr>
              <a:t>Level</a:t>
            </a:r>
            <a:r>
              <a:rPr sz="1620" spc="-90" dirty="0">
                <a:latin typeface="Arial" panose="020B0604020202020204"/>
                <a:cs typeface="Arial" panose="020B0604020202020204"/>
              </a:rPr>
              <a:t> </a:t>
            </a:r>
            <a:r>
              <a:rPr sz="1620" dirty="0">
                <a:latin typeface="Arial" panose="020B0604020202020204"/>
                <a:cs typeface="Arial" panose="020B0604020202020204"/>
              </a:rPr>
              <a:t>0:</a:t>
            </a:r>
            <a:endParaRPr sz="1620">
              <a:latin typeface="Arial" panose="020B0604020202020204"/>
              <a:cs typeface="Arial" panose="020B0604020202020204"/>
            </a:endParaRPr>
          </a:p>
          <a:p>
            <a:pPr marL="11430"/>
            <a:r>
              <a:rPr sz="1620" spc="-5" dirty="0">
                <a:latin typeface="Arial" panose="020B0604020202020204"/>
                <a:cs typeface="Arial" panose="020B0604020202020204"/>
              </a:rPr>
              <a:t>8</a:t>
            </a:r>
            <a:r>
              <a:rPr sz="1620" spc="-86" dirty="0">
                <a:latin typeface="Arial" panose="020B0604020202020204"/>
                <a:cs typeface="Arial" panose="020B0604020202020204"/>
              </a:rPr>
              <a:t> </a:t>
            </a:r>
            <a:r>
              <a:rPr sz="1620" spc="-5" dirty="0">
                <a:latin typeface="Arial" panose="020B0604020202020204"/>
                <a:cs typeface="Arial" panose="020B0604020202020204"/>
              </a:rPr>
              <a:t>blocks</a:t>
            </a:r>
            <a:endParaRPr sz="1620">
              <a:latin typeface="Arial" panose="020B0604020202020204"/>
              <a:cs typeface="Arial" panose="020B0604020202020204"/>
            </a:endParaRPr>
          </a:p>
        </p:txBody>
      </p:sp>
      <p:sp>
        <p:nvSpPr>
          <p:cNvPr id="25" name="object 25"/>
          <p:cNvSpPr txBox="1"/>
          <p:nvPr/>
        </p:nvSpPr>
        <p:spPr>
          <a:xfrm>
            <a:off x="8525179" y="3522612"/>
            <a:ext cx="741807" cy="510140"/>
          </a:xfrm>
          <a:prstGeom prst="rect">
            <a:avLst/>
          </a:prstGeom>
        </p:spPr>
        <p:txBody>
          <a:bodyPr vert="horz" wrap="square" lIns="0" tIns="11430" rIns="0" bIns="0" rtlCol="0">
            <a:spAutoFit/>
          </a:bodyPr>
          <a:lstStyle/>
          <a:p>
            <a:pPr marL="11430">
              <a:spcBef>
                <a:spcPts val="90"/>
              </a:spcBef>
            </a:pPr>
            <a:r>
              <a:rPr sz="1620" spc="-5" dirty="0">
                <a:latin typeface="Arial" panose="020B0604020202020204"/>
                <a:cs typeface="Arial" panose="020B0604020202020204"/>
              </a:rPr>
              <a:t>Level</a:t>
            </a:r>
            <a:r>
              <a:rPr sz="1620" spc="-77" dirty="0">
                <a:latin typeface="Arial" panose="020B0604020202020204"/>
                <a:cs typeface="Arial" panose="020B0604020202020204"/>
              </a:rPr>
              <a:t> </a:t>
            </a:r>
            <a:r>
              <a:rPr sz="1620" dirty="0">
                <a:latin typeface="Arial" panose="020B0604020202020204"/>
                <a:cs typeface="Arial" panose="020B0604020202020204"/>
              </a:rPr>
              <a:t>1:</a:t>
            </a:r>
            <a:endParaRPr sz="1620">
              <a:latin typeface="Arial" panose="020B0604020202020204"/>
              <a:cs typeface="Arial" panose="020B0604020202020204"/>
            </a:endParaRPr>
          </a:p>
          <a:p>
            <a:pPr marL="46990"/>
            <a:r>
              <a:rPr sz="1620" spc="-5" dirty="0">
                <a:latin typeface="Arial" panose="020B0604020202020204"/>
                <a:cs typeface="Arial" panose="020B0604020202020204"/>
              </a:rPr>
              <a:t>1</a:t>
            </a:r>
            <a:r>
              <a:rPr sz="1620" spc="-54" dirty="0">
                <a:latin typeface="Arial" panose="020B0604020202020204"/>
                <a:cs typeface="Arial" panose="020B0604020202020204"/>
              </a:rPr>
              <a:t> </a:t>
            </a:r>
            <a:r>
              <a:rPr sz="1620" spc="-5" dirty="0">
                <a:latin typeface="Arial" panose="020B0604020202020204"/>
                <a:cs typeface="Arial" panose="020B0604020202020204"/>
              </a:rPr>
              <a:t>block</a:t>
            </a:r>
            <a:endParaRPr sz="1620">
              <a:latin typeface="Arial" panose="020B0604020202020204"/>
              <a:cs typeface="Arial" panose="020B0604020202020204"/>
            </a:endParaRPr>
          </a:p>
        </p:txBody>
      </p:sp>
      <p:sp>
        <p:nvSpPr>
          <p:cNvPr id="27"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200" y="114300"/>
            <a:ext cx="8249920" cy="565150"/>
          </a:xfrm>
          <a:prstGeom prst="rect">
            <a:avLst/>
          </a:prstGeom>
        </p:spPr>
        <p:txBody>
          <a:bodyPr vert="horz" wrap="square" lIns="0" tIns="12002" rIns="0" bIns="0" rtlCol="0">
            <a:spAutoFit/>
          </a:bodyPr>
          <a:lstStyle/>
          <a:p>
            <a:pPr marL="11430">
              <a:spcBef>
                <a:spcPts val="95"/>
              </a:spcBef>
            </a:pPr>
            <a:r>
              <a:rPr sz="3600" b="1" dirty="0"/>
              <a:t>What is Our Optimization</a:t>
            </a:r>
            <a:r>
              <a:rPr sz="3600" b="1" spc="-158" dirty="0"/>
              <a:t> </a:t>
            </a:r>
            <a:r>
              <a:rPr sz="3600" b="1" dirty="0"/>
              <a:t>Goal?</a:t>
            </a:r>
          </a:p>
        </p:txBody>
      </p:sp>
      <p:sp>
        <p:nvSpPr>
          <p:cNvPr id="14" name="object 14"/>
          <p:cNvSpPr txBox="1"/>
          <p:nvPr/>
        </p:nvSpPr>
        <p:spPr>
          <a:xfrm>
            <a:off x="1066800" y="1028570"/>
            <a:ext cx="8839200" cy="4877618"/>
          </a:xfrm>
          <a:prstGeom prst="rect">
            <a:avLst/>
          </a:prstGeom>
        </p:spPr>
        <p:txBody>
          <a:bodyPr vert="horz" wrap="square" lIns="0" tIns="10859" rIns="0" bIns="0" rtlCol="0">
            <a:spAutoFit/>
          </a:bodyPr>
          <a:lstStyle/>
          <a:p>
            <a:pPr marL="11430" marR="4445">
              <a:lnSpc>
                <a:spcPct val="120000"/>
              </a:lnSpc>
              <a:spcBef>
                <a:spcPts val="85"/>
              </a:spcBef>
            </a:pPr>
            <a:r>
              <a:rPr lang="en-US" altLang="zh-CN" sz="2400" spc="-5" dirty="0">
                <a:latin typeface="Arial" panose="020B0604020202020204"/>
                <a:cs typeface="Arial" panose="020B0604020202020204"/>
              </a:rPr>
              <a:t>S</a:t>
            </a:r>
            <a:r>
              <a:rPr sz="2400" dirty="0">
                <a:latin typeface="Arial" panose="020B0604020202020204"/>
                <a:cs typeface="Arial" panose="020B0604020202020204"/>
              </a:rPr>
              <a:t>trive to </a:t>
            </a:r>
            <a:r>
              <a:rPr sz="2400" spc="-5" dirty="0">
                <a:latin typeface="Arial" panose="020B0604020202020204"/>
                <a:cs typeface="Arial" panose="020B0604020202020204"/>
              </a:rPr>
              <a:t>reach </a:t>
            </a:r>
            <a:r>
              <a:rPr sz="2400" dirty="0">
                <a:latin typeface="Arial" panose="020B0604020202020204"/>
                <a:cs typeface="Arial" panose="020B0604020202020204"/>
              </a:rPr>
              <a:t>GPU </a:t>
            </a:r>
            <a:r>
              <a:rPr sz="2400" spc="-5" dirty="0">
                <a:latin typeface="Arial" panose="020B0604020202020204"/>
                <a:cs typeface="Arial" panose="020B0604020202020204"/>
              </a:rPr>
              <a:t>peak performance  </a:t>
            </a:r>
            <a:endParaRPr lang="en-US" sz="2400" spc="-5" dirty="0">
              <a:latin typeface="Arial" panose="020B0604020202020204"/>
              <a:cs typeface="Arial" panose="020B0604020202020204"/>
            </a:endParaRPr>
          </a:p>
          <a:p>
            <a:pPr marL="11430" marR="4445">
              <a:lnSpc>
                <a:spcPct val="120000"/>
              </a:lnSpc>
              <a:spcBef>
                <a:spcPts val="85"/>
              </a:spcBef>
            </a:pPr>
            <a:r>
              <a:rPr sz="2400" spc="-5" dirty="0">
                <a:latin typeface="Arial" panose="020B0604020202020204"/>
                <a:cs typeface="Arial" panose="020B0604020202020204"/>
              </a:rPr>
              <a:t>Choose </a:t>
            </a:r>
            <a:r>
              <a:rPr sz="2400" dirty="0">
                <a:latin typeface="Arial" panose="020B0604020202020204"/>
                <a:cs typeface="Arial" panose="020B0604020202020204"/>
              </a:rPr>
              <a:t>the right</a:t>
            </a:r>
            <a:r>
              <a:rPr sz="2400" spc="-41" dirty="0">
                <a:latin typeface="Arial" panose="020B0604020202020204"/>
                <a:cs typeface="Arial" panose="020B0604020202020204"/>
              </a:rPr>
              <a:t> </a:t>
            </a:r>
            <a:r>
              <a:rPr sz="2400" dirty="0">
                <a:latin typeface="Arial" panose="020B0604020202020204"/>
                <a:cs typeface="Arial" panose="020B0604020202020204"/>
              </a:rPr>
              <a:t>metric:</a:t>
            </a:r>
          </a:p>
          <a:p>
            <a:pPr marL="477520" marR="1779270">
              <a:lnSpc>
                <a:spcPct val="120000"/>
              </a:lnSpc>
              <a:spcBef>
                <a:spcPts val="5"/>
              </a:spcBef>
            </a:pPr>
            <a:r>
              <a:rPr sz="2000" dirty="0">
                <a:latin typeface="Arial" panose="020B0604020202020204"/>
                <a:cs typeface="Arial" panose="020B0604020202020204"/>
              </a:rPr>
              <a:t>GFLOP/s: for compute-bound kernels  Bandwidth: for </a:t>
            </a:r>
            <a:r>
              <a:rPr sz="2000" spc="-5" dirty="0">
                <a:latin typeface="Arial" panose="020B0604020202020204"/>
                <a:cs typeface="Arial" panose="020B0604020202020204"/>
              </a:rPr>
              <a:t>memory-bound</a:t>
            </a:r>
            <a:r>
              <a:rPr sz="2000" spc="-81" dirty="0">
                <a:latin typeface="Arial" panose="020B0604020202020204"/>
                <a:cs typeface="Arial" panose="020B0604020202020204"/>
              </a:rPr>
              <a:t> </a:t>
            </a:r>
            <a:r>
              <a:rPr sz="2000" dirty="0">
                <a:latin typeface="Arial" panose="020B0604020202020204"/>
                <a:cs typeface="Arial" panose="020B0604020202020204"/>
              </a:rPr>
              <a:t>kernels</a:t>
            </a:r>
          </a:p>
          <a:p>
            <a:pPr marR="478790" algn="ctr">
              <a:spcBef>
                <a:spcPts val="520"/>
              </a:spcBef>
            </a:pPr>
            <a:r>
              <a:rPr sz="2400" spc="-5" dirty="0">
                <a:latin typeface="Arial" panose="020B0604020202020204"/>
                <a:cs typeface="Arial" panose="020B0604020202020204"/>
              </a:rPr>
              <a:t>Reductions have </a:t>
            </a:r>
            <a:r>
              <a:rPr sz="2400" dirty="0">
                <a:latin typeface="Arial" panose="020B0604020202020204"/>
                <a:cs typeface="Arial" panose="020B0604020202020204"/>
              </a:rPr>
              <a:t>very low arithmetic</a:t>
            </a:r>
            <a:r>
              <a:rPr sz="2400" spc="-18" dirty="0">
                <a:latin typeface="Arial" panose="020B0604020202020204"/>
                <a:cs typeface="Arial" panose="020B0604020202020204"/>
              </a:rPr>
              <a:t> </a:t>
            </a:r>
            <a:r>
              <a:rPr sz="2400" spc="-5" dirty="0">
                <a:latin typeface="Arial" panose="020B0604020202020204"/>
                <a:cs typeface="Arial" panose="020B0604020202020204"/>
              </a:rPr>
              <a:t>intensity</a:t>
            </a:r>
            <a:endParaRPr sz="2400" dirty="0">
              <a:latin typeface="Arial" panose="020B0604020202020204"/>
              <a:cs typeface="Arial" panose="020B0604020202020204"/>
            </a:endParaRPr>
          </a:p>
          <a:p>
            <a:pPr marR="499745" algn="ctr">
              <a:spcBef>
                <a:spcPts val="435"/>
              </a:spcBef>
            </a:pPr>
            <a:r>
              <a:rPr sz="2000" dirty="0">
                <a:latin typeface="Arial" panose="020B0604020202020204"/>
                <a:cs typeface="Arial" panose="020B0604020202020204"/>
              </a:rPr>
              <a:t>1 flop per element loaded</a:t>
            </a:r>
            <a:r>
              <a:rPr sz="2000" spc="-99" dirty="0">
                <a:latin typeface="Arial" panose="020B0604020202020204"/>
                <a:cs typeface="Arial" panose="020B0604020202020204"/>
              </a:rPr>
              <a:t> </a:t>
            </a:r>
            <a:r>
              <a:rPr sz="2000" dirty="0">
                <a:latin typeface="Arial" panose="020B0604020202020204"/>
                <a:cs typeface="Arial" panose="020B0604020202020204"/>
              </a:rPr>
              <a:t>(bandwidth-optimal)</a:t>
            </a:r>
            <a:r>
              <a:rPr lang="en-US" sz="2000" dirty="0">
                <a:latin typeface="Arial" panose="020B0604020202020204"/>
                <a:cs typeface="Arial" panose="020B0604020202020204"/>
              </a:rPr>
              <a:t>, limited by bandwidth</a:t>
            </a:r>
            <a:endParaRPr sz="2000" dirty="0">
              <a:latin typeface="Arial" panose="020B0604020202020204"/>
              <a:cs typeface="Arial" panose="020B0604020202020204"/>
            </a:endParaRPr>
          </a:p>
          <a:p>
            <a:pPr marR="357505" algn="ctr">
              <a:spcBef>
                <a:spcPts val="515"/>
              </a:spcBef>
            </a:pPr>
            <a:r>
              <a:rPr sz="2400" spc="-5" dirty="0">
                <a:latin typeface="Arial" panose="020B0604020202020204"/>
                <a:cs typeface="Arial" panose="020B0604020202020204"/>
              </a:rPr>
              <a:t>Therefore </a:t>
            </a:r>
            <a:r>
              <a:rPr sz="2400" spc="5" dirty="0">
                <a:latin typeface="Arial" panose="020B0604020202020204"/>
                <a:cs typeface="Arial" panose="020B0604020202020204"/>
              </a:rPr>
              <a:t>we </a:t>
            </a:r>
            <a:r>
              <a:rPr sz="2400" spc="-5" dirty="0">
                <a:latin typeface="Arial" panose="020B0604020202020204"/>
                <a:cs typeface="Arial" panose="020B0604020202020204"/>
              </a:rPr>
              <a:t>should </a:t>
            </a:r>
            <a:r>
              <a:rPr sz="2400" dirty="0">
                <a:latin typeface="Arial" panose="020B0604020202020204"/>
                <a:cs typeface="Arial" panose="020B0604020202020204"/>
              </a:rPr>
              <a:t>strive </a:t>
            </a:r>
            <a:r>
              <a:rPr sz="2400" spc="-5" dirty="0">
                <a:latin typeface="Arial" panose="020B0604020202020204"/>
                <a:cs typeface="Arial" panose="020B0604020202020204"/>
              </a:rPr>
              <a:t>for peak</a:t>
            </a:r>
            <a:r>
              <a:rPr sz="2400" spc="-41" dirty="0">
                <a:latin typeface="Arial" panose="020B0604020202020204"/>
                <a:cs typeface="Arial" panose="020B0604020202020204"/>
              </a:rPr>
              <a:t> </a:t>
            </a:r>
            <a:r>
              <a:rPr sz="2400" dirty="0">
                <a:latin typeface="Arial" panose="020B0604020202020204"/>
                <a:cs typeface="Arial" panose="020B0604020202020204"/>
              </a:rPr>
              <a:t>bandwidth</a:t>
            </a:r>
          </a:p>
          <a:p>
            <a:pPr>
              <a:spcBef>
                <a:spcPts val="50"/>
              </a:spcBef>
            </a:pPr>
            <a:endParaRPr sz="2800" dirty="0">
              <a:latin typeface="Arial" panose="020B0604020202020204"/>
              <a:cs typeface="Arial" panose="020B0604020202020204"/>
            </a:endParaRPr>
          </a:p>
          <a:p>
            <a:pPr marL="477520" marR="1682115" indent="-466090">
              <a:lnSpc>
                <a:spcPct val="118000"/>
              </a:lnSpc>
            </a:pPr>
            <a:r>
              <a:rPr sz="2400" dirty="0">
                <a:latin typeface="Arial" panose="020B0604020202020204"/>
                <a:cs typeface="Arial" panose="020B0604020202020204"/>
              </a:rPr>
              <a:t>Will </a:t>
            </a:r>
            <a:r>
              <a:rPr sz="2400" spc="-5" dirty="0">
                <a:latin typeface="Arial" panose="020B0604020202020204"/>
                <a:cs typeface="Arial" panose="020B0604020202020204"/>
              </a:rPr>
              <a:t>use </a:t>
            </a:r>
            <a:r>
              <a:rPr sz="2400" dirty="0">
                <a:latin typeface="Arial" panose="020B0604020202020204"/>
                <a:cs typeface="Arial" panose="020B0604020202020204"/>
              </a:rPr>
              <a:t>G80 GPU </a:t>
            </a:r>
            <a:r>
              <a:rPr sz="2400" spc="-5" dirty="0">
                <a:latin typeface="Arial" panose="020B0604020202020204"/>
                <a:cs typeface="Arial" panose="020B0604020202020204"/>
              </a:rPr>
              <a:t>for </a:t>
            </a:r>
            <a:r>
              <a:rPr sz="2400" dirty="0">
                <a:latin typeface="Arial" panose="020B0604020202020204"/>
                <a:cs typeface="Arial" panose="020B0604020202020204"/>
              </a:rPr>
              <a:t>this </a:t>
            </a:r>
            <a:r>
              <a:rPr sz="2400" spc="-5" dirty="0">
                <a:latin typeface="Arial" panose="020B0604020202020204"/>
                <a:cs typeface="Arial" panose="020B0604020202020204"/>
              </a:rPr>
              <a:t>example  </a:t>
            </a:r>
            <a:endParaRPr lang="en-US" sz="2400" spc="-5" dirty="0">
              <a:latin typeface="Arial" panose="020B0604020202020204"/>
              <a:cs typeface="Arial" panose="020B0604020202020204"/>
            </a:endParaRPr>
          </a:p>
          <a:p>
            <a:pPr marL="477520" marR="1682115" indent="-466090">
              <a:lnSpc>
                <a:spcPct val="118000"/>
              </a:lnSpc>
            </a:pPr>
            <a:r>
              <a:rPr sz="2000" dirty="0">
                <a:latin typeface="Arial" panose="020B0604020202020204"/>
                <a:cs typeface="Arial" panose="020B0604020202020204"/>
              </a:rPr>
              <a:t>384-bit memory interface, 900 MHz</a:t>
            </a:r>
            <a:r>
              <a:rPr sz="2000" spc="-176" dirty="0">
                <a:latin typeface="Arial" panose="020B0604020202020204"/>
                <a:cs typeface="Arial" panose="020B0604020202020204"/>
              </a:rPr>
              <a:t> </a:t>
            </a:r>
            <a:r>
              <a:rPr sz="2000" dirty="0">
                <a:latin typeface="Arial" panose="020B0604020202020204"/>
                <a:cs typeface="Arial" panose="020B0604020202020204"/>
              </a:rPr>
              <a:t>DDR  </a:t>
            </a:r>
            <a:endParaRPr lang="en-US" sz="2000" dirty="0">
              <a:latin typeface="Arial" panose="020B0604020202020204"/>
              <a:cs typeface="Arial" panose="020B0604020202020204"/>
            </a:endParaRPr>
          </a:p>
          <a:p>
            <a:pPr marL="477520" marR="1682115" indent="-466090">
              <a:lnSpc>
                <a:spcPct val="118000"/>
              </a:lnSpc>
            </a:pPr>
            <a:r>
              <a:rPr lang="en-US" sz="2000" dirty="0">
                <a:latin typeface="Arial" panose="020B0604020202020204"/>
                <a:cs typeface="Arial" panose="020B0604020202020204"/>
              </a:rPr>
              <a:t>	</a:t>
            </a:r>
            <a:r>
              <a:rPr sz="2000" dirty="0">
                <a:latin typeface="Arial" panose="020B0604020202020204"/>
                <a:cs typeface="Arial" panose="020B0604020202020204"/>
              </a:rPr>
              <a:t>384 * </a:t>
            </a:r>
            <a:r>
              <a:rPr lang="en-US" altLang="zh-CN" sz="2000" dirty="0">
                <a:latin typeface="Arial" panose="020B0604020202020204"/>
                <a:cs typeface="Arial" panose="020B0604020202020204"/>
              </a:rPr>
              <a:t>800 * 2</a:t>
            </a:r>
            <a:r>
              <a:rPr sz="2000" dirty="0">
                <a:latin typeface="Arial" panose="020B0604020202020204"/>
                <a:cs typeface="Arial" panose="020B0604020202020204"/>
              </a:rPr>
              <a:t> / 8 = </a:t>
            </a:r>
            <a:r>
              <a:rPr sz="2000" dirty="0">
                <a:solidFill>
                  <a:srgbClr val="76B800"/>
                </a:solidFill>
                <a:latin typeface="Arial" panose="020B0604020202020204"/>
                <a:cs typeface="Arial" panose="020B0604020202020204"/>
              </a:rPr>
              <a:t>86.4</a:t>
            </a:r>
            <a:r>
              <a:rPr sz="2000" spc="-103" dirty="0">
                <a:solidFill>
                  <a:srgbClr val="76B800"/>
                </a:solidFill>
                <a:latin typeface="Arial" panose="020B0604020202020204"/>
                <a:cs typeface="Arial" panose="020B0604020202020204"/>
              </a:rPr>
              <a:t> </a:t>
            </a:r>
            <a:r>
              <a:rPr sz="2000" dirty="0">
                <a:solidFill>
                  <a:srgbClr val="76B800"/>
                </a:solidFill>
                <a:latin typeface="Arial" panose="020B0604020202020204"/>
                <a:cs typeface="Arial" panose="020B0604020202020204"/>
              </a:rPr>
              <a:t>GB/s</a:t>
            </a:r>
            <a:endParaRPr lang="en-US" sz="2000" dirty="0">
              <a:solidFill>
                <a:srgbClr val="76B800"/>
              </a:solidFill>
              <a:latin typeface="Arial" panose="020B0604020202020204"/>
              <a:cs typeface="Arial" panose="020B0604020202020204"/>
            </a:endParaRPr>
          </a:p>
          <a:p>
            <a:pPr marL="477520" marR="1682115" indent="-466090">
              <a:lnSpc>
                <a:spcPct val="118000"/>
              </a:lnSpc>
            </a:pPr>
            <a:r>
              <a:rPr lang="en-US" sz="2400" spc="-5" dirty="0">
                <a:latin typeface="Arial" panose="020B0604020202020204"/>
                <a:cs typeface="Arial" panose="020B0604020202020204"/>
              </a:rPr>
              <a:t>V100 GPU memory bandwidth 900 GB/s</a:t>
            </a:r>
            <a:endParaRPr sz="2400" spc="-5" dirty="0">
              <a:latin typeface="Arial" panose="020B0604020202020204"/>
              <a:cs typeface="Arial" panose="020B0604020202020204"/>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6800" y="114300"/>
            <a:ext cx="9658350" cy="565150"/>
          </a:xfrm>
          <a:prstGeom prst="rect">
            <a:avLst/>
          </a:prstGeom>
        </p:spPr>
        <p:txBody>
          <a:bodyPr vert="horz" wrap="square" lIns="0" tIns="12002" rIns="0" bIns="0" rtlCol="0">
            <a:spAutoFit/>
          </a:bodyPr>
          <a:lstStyle/>
          <a:p>
            <a:pPr marL="11430">
              <a:spcBef>
                <a:spcPts val="95"/>
              </a:spcBef>
            </a:pPr>
            <a:r>
              <a:rPr sz="3600" b="1" dirty="0"/>
              <a:t>Reduction </a:t>
            </a:r>
            <a:r>
              <a:rPr sz="3600" b="1" spc="-5" dirty="0"/>
              <a:t>#</a:t>
            </a:r>
            <a:r>
              <a:rPr lang="en-US" sz="3600" b="1" spc="-5" dirty="0"/>
              <a:t>0</a:t>
            </a:r>
            <a:r>
              <a:rPr sz="3600" b="1" spc="-5" dirty="0"/>
              <a:t>: Interleaved</a:t>
            </a:r>
            <a:r>
              <a:rPr sz="3600" b="1" spc="-122" dirty="0"/>
              <a:t> </a:t>
            </a:r>
            <a:r>
              <a:rPr sz="3600" b="1" dirty="0"/>
              <a:t>Addressing</a:t>
            </a:r>
          </a:p>
        </p:txBody>
      </p:sp>
      <p:sp>
        <p:nvSpPr>
          <p:cNvPr id="4" name="object 4"/>
          <p:cNvSpPr txBox="1"/>
          <p:nvPr/>
        </p:nvSpPr>
        <p:spPr>
          <a:xfrm>
            <a:off x="1579626" y="916001"/>
            <a:ext cx="6124766" cy="4773871"/>
          </a:xfrm>
          <a:prstGeom prst="rect">
            <a:avLst/>
          </a:prstGeom>
        </p:spPr>
        <p:txBody>
          <a:bodyPr vert="horz" wrap="square" lIns="0" tIns="11430" rIns="0" bIns="0" rtlCol="0">
            <a:spAutoFit/>
          </a:bodyPr>
          <a:lstStyle/>
          <a:p>
            <a:pPr marL="238760" marR="1043305" indent="-227965">
              <a:spcBef>
                <a:spcPts val="90"/>
              </a:spcBef>
              <a:tabLst>
                <a:tab pos="238760" algn="l"/>
                <a:tab pos="1127760" algn="l"/>
                <a:tab pos="2095500" algn="l"/>
              </a:tabLst>
            </a:pPr>
            <a:r>
              <a:rPr sz="1620" b="1" u="heavy" dirty="0">
                <a:solidFill>
                  <a:srgbClr val="0000FF"/>
                </a:solidFill>
                <a:uFill>
                  <a:solidFill>
                    <a:srgbClr val="0000FE"/>
                  </a:solidFill>
                </a:uFill>
                <a:latin typeface="Arial" panose="020B0604020202020204"/>
                <a:cs typeface="Arial" panose="020B0604020202020204"/>
              </a:rPr>
              <a:t> 	</a:t>
            </a:r>
            <a:r>
              <a:rPr sz="1620" b="1" dirty="0">
                <a:solidFill>
                  <a:srgbClr val="0000FF"/>
                </a:solidFill>
                <a:latin typeface="Arial" panose="020B0604020202020204"/>
                <a:cs typeface="Arial" panose="020B0604020202020204"/>
              </a:rPr>
              <a:t>global</a:t>
            </a:r>
            <a:r>
              <a:rPr sz="1620" b="1" u="heavy" dirty="0">
                <a:solidFill>
                  <a:srgbClr val="0000FF"/>
                </a:solidFill>
                <a:uFill>
                  <a:solidFill>
                    <a:srgbClr val="0000FE"/>
                  </a:solidFill>
                </a:uFill>
                <a:latin typeface="Arial" panose="020B0604020202020204"/>
                <a:cs typeface="Arial" panose="020B0604020202020204"/>
              </a:rPr>
              <a:t> </a:t>
            </a:r>
            <a:r>
              <a:rPr lang="en-US" sz="1620" b="1" u="heavy" dirty="0">
                <a:solidFill>
                  <a:srgbClr val="0000FF"/>
                </a:solidFill>
                <a:uFill>
                  <a:solidFill>
                    <a:srgbClr val="0000FE"/>
                  </a:solidFill>
                </a:uFill>
                <a:latin typeface="Arial" panose="020B0604020202020204"/>
                <a:cs typeface="Arial" panose="020B0604020202020204"/>
              </a:rPr>
              <a:t>_</a:t>
            </a:r>
            <a:r>
              <a:rPr lang="en-US" sz="1620" b="1" spc="-14" dirty="0">
                <a:solidFill>
                  <a:srgbClr val="0000FF"/>
                </a:solidFill>
                <a:latin typeface="Arial" panose="020B0604020202020204"/>
                <a:cs typeface="Arial" panose="020B0604020202020204"/>
              </a:rPr>
              <a:t> v</a:t>
            </a:r>
            <a:r>
              <a:rPr sz="1620" b="1" spc="-14" dirty="0">
                <a:solidFill>
                  <a:srgbClr val="0000FF"/>
                </a:solidFill>
                <a:latin typeface="Arial" panose="020B0604020202020204"/>
                <a:cs typeface="Arial" panose="020B0604020202020204"/>
              </a:rPr>
              <a:t>oid </a:t>
            </a:r>
            <a:r>
              <a:rPr sz="1620" b="1" spc="-5" dirty="0">
                <a:latin typeface="Arial" panose="020B0604020202020204"/>
                <a:cs typeface="Arial" panose="020B0604020202020204"/>
              </a:rPr>
              <a:t>reduce0(</a:t>
            </a:r>
            <a:r>
              <a:rPr sz="1620" b="1" spc="-5"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*g_idata, </a:t>
            </a:r>
            <a:r>
              <a:rPr sz="1620" b="1"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*g_odata) {  </a:t>
            </a:r>
            <a:r>
              <a:rPr sz="1620" b="1" u="heavy" spc="-5" dirty="0">
                <a:solidFill>
                  <a:srgbClr val="0000FF"/>
                </a:solidFill>
                <a:uFill>
                  <a:solidFill>
                    <a:srgbClr val="0000FE"/>
                  </a:solidFill>
                </a:uFill>
                <a:latin typeface="Arial" panose="020B0604020202020204"/>
                <a:cs typeface="Arial" panose="020B0604020202020204"/>
              </a:rPr>
              <a:t> </a:t>
            </a:r>
            <a:endParaRPr lang="en-US" sz="1620" b="1" u="heavy" spc="-5" dirty="0">
              <a:solidFill>
                <a:srgbClr val="0000FF"/>
              </a:solidFill>
              <a:uFill>
                <a:solidFill>
                  <a:srgbClr val="0000FE"/>
                </a:solidFill>
              </a:uFill>
              <a:latin typeface="Arial" panose="020B0604020202020204"/>
              <a:cs typeface="Arial" panose="020B0604020202020204"/>
            </a:endParaRPr>
          </a:p>
          <a:p>
            <a:pPr marL="238760" marR="1043305" indent="-227965">
              <a:spcBef>
                <a:spcPts val="90"/>
              </a:spcBef>
              <a:tabLst>
                <a:tab pos="238760" algn="l"/>
                <a:tab pos="1127760" algn="l"/>
                <a:tab pos="2095500" algn="l"/>
              </a:tabLst>
            </a:pPr>
            <a:r>
              <a:rPr lang="en-US" sz="1620" b="1" spc="-5" dirty="0">
                <a:solidFill>
                  <a:srgbClr val="808080"/>
                </a:solidFill>
                <a:latin typeface="Arial" panose="020B0604020202020204"/>
                <a:cs typeface="Arial" panose="020B0604020202020204"/>
              </a:rPr>
              <a:t>// </a:t>
            </a:r>
            <a:r>
              <a:rPr lang="en-US" sz="1620" b="1" spc="-5" dirty="0" err="1">
                <a:solidFill>
                  <a:srgbClr val="808080"/>
                </a:solidFill>
                <a:latin typeface="Arial" panose="020B0604020202020204"/>
                <a:cs typeface="Arial" panose="020B0604020202020204"/>
              </a:rPr>
              <a:t>g_odata’s</a:t>
            </a:r>
            <a:r>
              <a:rPr lang="en-US" sz="1620" b="1" spc="-5" dirty="0">
                <a:solidFill>
                  <a:srgbClr val="808080"/>
                </a:solidFill>
                <a:latin typeface="Arial" panose="020B0604020202020204"/>
                <a:cs typeface="Arial" panose="020B0604020202020204"/>
              </a:rPr>
              <a:t> size is the number of blocks, </a:t>
            </a:r>
          </a:p>
          <a:p>
            <a:pPr marL="238760" marR="1043305" indent="-227965">
              <a:spcBef>
                <a:spcPts val="90"/>
              </a:spcBef>
              <a:tabLst>
                <a:tab pos="238760" algn="l"/>
                <a:tab pos="1127760" algn="l"/>
                <a:tab pos="2095500" algn="l"/>
              </a:tabLst>
            </a:pPr>
            <a:r>
              <a:rPr lang="en-US" sz="1620" b="1" spc="-5" dirty="0">
                <a:solidFill>
                  <a:srgbClr val="808080"/>
                </a:solidFill>
                <a:latin typeface="Arial" panose="020B0604020202020204"/>
                <a:cs typeface="Arial" panose="020B0604020202020204"/>
              </a:rPr>
              <a:t>//</a:t>
            </a:r>
            <a:r>
              <a:rPr lang="en-US" sz="1620" b="1" spc="-5" dirty="0" err="1">
                <a:solidFill>
                  <a:srgbClr val="808080"/>
                </a:solidFill>
                <a:latin typeface="Arial" panose="020B0604020202020204"/>
                <a:cs typeface="Arial" panose="020B0604020202020204"/>
              </a:rPr>
              <a:t>g_idata’s</a:t>
            </a:r>
            <a:r>
              <a:rPr lang="en-US" sz="1620" b="1" spc="-5" dirty="0">
                <a:solidFill>
                  <a:srgbClr val="808080"/>
                </a:solidFill>
                <a:latin typeface="Arial" panose="020B0604020202020204"/>
                <a:cs typeface="Arial" panose="020B0604020202020204"/>
              </a:rPr>
              <a:t> size &lt;= number of CUDA threads in grid.</a:t>
            </a:r>
          </a:p>
          <a:p>
            <a:pPr marL="238760" marR="1043305" indent="-227965">
              <a:spcBef>
                <a:spcPts val="90"/>
              </a:spcBef>
              <a:tabLst>
                <a:tab pos="238760" algn="l"/>
                <a:tab pos="1127760" algn="l"/>
                <a:tab pos="2095500" algn="l"/>
              </a:tabLst>
            </a:pPr>
            <a:r>
              <a:rPr lang="en-US" sz="1620" b="1" spc="-5" dirty="0">
                <a:solidFill>
                  <a:srgbClr val="0000FF"/>
                </a:solidFill>
                <a:uFill>
                  <a:solidFill>
                    <a:srgbClr val="0000FE"/>
                  </a:solidFill>
                </a:uFill>
                <a:latin typeface="Arial" panose="020B0604020202020204"/>
                <a:cs typeface="Arial" panose="020B0604020202020204"/>
              </a:rPr>
              <a:t>    </a:t>
            </a:r>
            <a:r>
              <a:rPr lang="en-US" sz="1620" b="1" u="heavy" spc="-5" dirty="0">
                <a:solidFill>
                  <a:srgbClr val="0000FF"/>
                </a:solidFill>
                <a:uFill>
                  <a:solidFill>
                    <a:srgbClr val="0000FE"/>
                  </a:solidFill>
                </a:uFill>
                <a:latin typeface="Arial" panose="020B0604020202020204"/>
                <a:cs typeface="Arial" panose="020B0604020202020204"/>
              </a:rPr>
              <a:t>__</a:t>
            </a:r>
            <a:r>
              <a:rPr sz="1620" b="1" spc="-5" dirty="0">
                <a:solidFill>
                  <a:srgbClr val="0000FF"/>
                </a:solidFill>
                <a:latin typeface="Arial" panose="020B0604020202020204"/>
                <a:cs typeface="Arial" panose="020B0604020202020204"/>
              </a:rPr>
              <a:t>shared</a:t>
            </a:r>
            <a:r>
              <a:rPr lang="en-US" sz="1620" b="1" u="heavy" spc="-5" dirty="0">
                <a:solidFill>
                  <a:srgbClr val="0000FF"/>
                </a:solidFill>
                <a:uFill>
                  <a:solidFill>
                    <a:srgbClr val="0000FE"/>
                  </a:solidFill>
                </a:uFill>
                <a:latin typeface="Arial" panose="020B0604020202020204"/>
                <a:cs typeface="Arial" panose="020B0604020202020204"/>
              </a:rPr>
              <a:t>__</a:t>
            </a:r>
            <a:r>
              <a:rPr lang="en-US" sz="1620" b="1" dirty="0">
                <a:solidFill>
                  <a:srgbClr val="0000FF"/>
                </a:solidFill>
                <a:latin typeface="Arial" panose="020B0604020202020204"/>
                <a:cs typeface="Arial" panose="020B0604020202020204"/>
              </a:rPr>
              <a:t> </a:t>
            </a:r>
            <a:r>
              <a:rPr lang="en-US" sz="1620" b="1" dirty="0" err="1">
                <a:solidFill>
                  <a:srgbClr val="0000FF"/>
                </a:solidFill>
                <a:latin typeface="Arial" panose="020B0604020202020204"/>
                <a:cs typeface="Arial" panose="020B0604020202020204"/>
              </a:rPr>
              <a:t>i</a:t>
            </a:r>
            <a:r>
              <a:rPr sz="1620" b="1" dirty="0" err="1">
                <a:solidFill>
                  <a:srgbClr val="0000FF"/>
                </a:solidFill>
                <a:latin typeface="Arial" panose="020B0604020202020204"/>
                <a:cs typeface="Arial" panose="020B0604020202020204"/>
              </a:rPr>
              <a:t>nt</a:t>
            </a:r>
            <a:r>
              <a:rPr sz="1620" b="1" spc="-5" dirty="0">
                <a:solidFill>
                  <a:srgbClr val="0000FF"/>
                </a:solidFill>
                <a:latin typeface="Arial" panose="020B0604020202020204"/>
                <a:cs typeface="Arial" panose="020B0604020202020204"/>
              </a:rPr>
              <a:t> </a:t>
            </a:r>
            <a:r>
              <a:rPr sz="1620" b="1" spc="-5" dirty="0" err="1">
                <a:latin typeface="Arial" panose="020B0604020202020204"/>
                <a:cs typeface="Arial" panose="020B0604020202020204"/>
              </a:rPr>
              <a:t>sdata</a:t>
            </a:r>
            <a:r>
              <a:rPr sz="1620" b="1" spc="-5" dirty="0">
                <a:latin typeface="Arial" panose="020B0604020202020204"/>
                <a:cs typeface="Arial" panose="020B0604020202020204"/>
              </a:rPr>
              <a:t>[</a:t>
            </a:r>
            <a:r>
              <a:rPr lang="en-US" sz="1620" b="1" spc="-5" dirty="0">
                <a:latin typeface="Arial" panose="020B0604020202020204"/>
                <a:cs typeface="Arial" panose="020B0604020202020204"/>
              </a:rPr>
              <a:t>BLOCK_SIZE</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4445"/>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each thread </a:t>
            </a:r>
            <a:r>
              <a:rPr sz="1620" b="1" dirty="0">
                <a:solidFill>
                  <a:srgbClr val="808080"/>
                </a:solidFill>
                <a:latin typeface="Arial" panose="020B0604020202020204"/>
                <a:cs typeface="Arial" panose="020B0604020202020204"/>
              </a:rPr>
              <a:t>loads one </a:t>
            </a:r>
            <a:r>
              <a:rPr sz="1620" b="1" spc="-5" dirty="0">
                <a:solidFill>
                  <a:srgbClr val="808080"/>
                </a:solidFill>
                <a:latin typeface="Arial" panose="020B0604020202020204"/>
                <a:cs typeface="Arial" panose="020B0604020202020204"/>
              </a:rPr>
              <a:t>element from </a:t>
            </a:r>
            <a:r>
              <a:rPr sz="1620" b="1" dirty="0">
                <a:solidFill>
                  <a:srgbClr val="808080"/>
                </a:solidFill>
                <a:latin typeface="Arial" panose="020B0604020202020204"/>
                <a:cs typeface="Arial" panose="020B0604020202020204"/>
              </a:rPr>
              <a:t>global to </a:t>
            </a:r>
            <a:r>
              <a:rPr sz="1620" b="1" spc="-5" dirty="0">
                <a:solidFill>
                  <a:srgbClr val="808080"/>
                </a:solidFill>
                <a:latin typeface="Arial" panose="020B0604020202020204"/>
                <a:cs typeface="Arial" panose="020B0604020202020204"/>
              </a:rPr>
              <a:t>shared mem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723265">
              <a:spcBef>
                <a:spcPts val="5"/>
              </a:spcBef>
            </a:pPr>
            <a:r>
              <a:rPr sz="1620" b="1" dirty="0">
                <a:solidFill>
                  <a:srgbClr val="0000FF"/>
                </a:solidFill>
                <a:latin typeface="Arial" panose="020B0604020202020204"/>
                <a:cs typeface="Arial" panose="020B0604020202020204"/>
              </a:rPr>
              <a:t>unsigned int i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blockIdx.x</a:t>
            </a:r>
            <a:r>
              <a:rPr sz="1620" b="1" spc="-5" dirty="0">
                <a:latin typeface="Arial" panose="020B0604020202020204"/>
                <a:cs typeface="Arial" panose="020B0604020202020204"/>
              </a:rPr>
              <a:t>*</a:t>
            </a:r>
            <a:r>
              <a:rPr sz="1620" b="1" spc="-5" dirty="0">
                <a:solidFill>
                  <a:srgbClr val="0000FF"/>
                </a:solidFill>
                <a:latin typeface="Arial" panose="020B0604020202020204"/>
                <a:cs typeface="Arial" panose="020B0604020202020204"/>
              </a:rPr>
              <a:t>blockDim.x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  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g_idata[i];</a:t>
            </a:r>
            <a:endParaRPr sz="1620" dirty="0">
              <a:latin typeface="Arial" panose="020B0604020202020204"/>
              <a:cs typeface="Arial" panose="020B0604020202020204"/>
            </a:endParaRPr>
          </a:p>
          <a:p>
            <a:pPr marL="238760">
              <a:tabLst>
                <a:tab pos="466090"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a:r>
              <a:rPr sz="1620" b="1" dirty="0">
                <a:solidFill>
                  <a:srgbClr val="808080"/>
                </a:solidFill>
                <a:latin typeface="Arial" panose="020B0604020202020204"/>
                <a:cs typeface="Arial" panose="020B0604020202020204"/>
              </a:rPr>
              <a:t>// do </a:t>
            </a:r>
            <a:r>
              <a:rPr sz="1620" b="1" spc="-5" dirty="0">
                <a:solidFill>
                  <a:srgbClr val="808080"/>
                </a:solidFill>
                <a:latin typeface="Arial" panose="020B0604020202020204"/>
                <a:cs typeface="Arial" panose="020B0604020202020204"/>
              </a:rPr>
              <a:t>reduction </a:t>
            </a:r>
            <a:r>
              <a:rPr sz="1620" b="1" dirty="0">
                <a:solidFill>
                  <a:srgbClr val="808080"/>
                </a:solidFill>
                <a:latin typeface="Arial" panose="020B0604020202020204"/>
                <a:cs typeface="Arial" panose="020B0604020202020204"/>
              </a:rPr>
              <a:t>in </a:t>
            </a:r>
            <a:r>
              <a:rPr sz="1620" b="1" spc="-5" dirty="0">
                <a:solidFill>
                  <a:srgbClr val="808080"/>
                </a:solidFill>
                <a:latin typeface="Arial" panose="020B0604020202020204"/>
                <a:cs typeface="Arial" panose="020B0604020202020204"/>
              </a:rPr>
              <a:t>shared</a:t>
            </a:r>
            <a:r>
              <a:rPr sz="1620" b="1" spc="-14"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mem</a:t>
            </a:r>
            <a:endParaRPr sz="1620" dirty="0">
              <a:latin typeface="Arial" panose="020B0604020202020204"/>
              <a:cs typeface="Arial" panose="020B0604020202020204"/>
            </a:endParaRPr>
          </a:p>
          <a:p>
            <a:pPr marL="466090" marR="1461135" indent="-227965"/>
            <a:r>
              <a:rPr sz="1620" b="1" dirty="0">
                <a:solidFill>
                  <a:srgbClr val="0000FF"/>
                </a:solidFill>
                <a:latin typeface="Arial" panose="020B0604020202020204"/>
                <a:cs typeface="Arial" panose="020B0604020202020204"/>
              </a:rPr>
              <a:t>for</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unsigned int </a:t>
            </a:r>
            <a:r>
              <a:rPr sz="1620" b="1" spc="-5" dirty="0">
                <a:latin typeface="Arial" panose="020B0604020202020204"/>
                <a:cs typeface="Arial" panose="020B0604020202020204"/>
              </a:rPr>
              <a:t>s=1; s </a:t>
            </a:r>
            <a:r>
              <a:rPr sz="1620" b="1" dirty="0">
                <a:latin typeface="Arial" panose="020B0604020202020204"/>
                <a:cs typeface="Arial" panose="020B0604020202020204"/>
              </a:rPr>
              <a:t>&lt; </a:t>
            </a:r>
            <a:r>
              <a:rPr sz="1620" b="1" spc="-5" dirty="0">
                <a:solidFill>
                  <a:srgbClr val="0000FF"/>
                </a:solidFill>
                <a:latin typeface="Arial" panose="020B0604020202020204"/>
                <a:cs typeface="Arial" panose="020B0604020202020204"/>
              </a:rPr>
              <a:t>blockDim.x</a:t>
            </a:r>
            <a:r>
              <a:rPr sz="1620" b="1" spc="-5" dirty="0">
                <a:latin typeface="Arial" panose="020B0604020202020204"/>
                <a:cs typeface="Arial" panose="020B0604020202020204"/>
              </a:rPr>
              <a:t>; s *= </a:t>
            </a:r>
            <a:r>
              <a:rPr sz="1620" b="1" spc="-9" dirty="0">
                <a:latin typeface="Arial" panose="020B0604020202020204"/>
                <a:cs typeface="Arial" panose="020B0604020202020204"/>
              </a:rPr>
              <a:t>2) </a:t>
            </a: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a:t>
            </a:r>
            <a:r>
              <a:rPr sz="1620" b="1" spc="-5" dirty="0">
                <a:latin typeface="Arial" panose="020B0604020202020204"/>
                <a:cs typeface="Arial" panose="020B0604020202020204"/>
              </a:rPr>
              <a:t>% (2*s) </a:t>
            </a:r>
            <a:r>
              <a:rPr sz="1620" b="1" dirty="0">
                <a:latin typeface="Arial" panose="020B0604020202020204"/>
                <a:cs typeface="Arial" panose="020B0604020202020204"/>
              </a:rPr>
              <a:t>== </a:t>
            </a:r>
            <a:r>
              <a:rPr sz="1620" b="1" spc="-5" dirty="0">
                <a:latin typeface="Arial" panose="020B0604020202020204"/>
                <a:cs typeface="Arial" panose="020B0604020202020204"/>
              </a:rPr>
              <a:t>0)</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695960"/>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dirty="0">
              <a:latin typeface="Arial" panose="020B0604020202020204"/>
              <a:cs typeface="Arial" panose="020B0604020202020204"/>
            </a:endParaRPr>
          </a:p>
          <a:p>
            <a:pPr marL="466090"/>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466090">
              <a:tabLst>
                <a:tab pos="694055"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1758950"/>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write </a:t>
            </a:r>
            <a:r>
              <a:rPr sz="1620" b="1" spc="-5" dirty="0">
                <a:solidFill>
                  <a:srgbClr val="808080"/>
                </a:solidFill>
                <a:latin typeface="Arial" panose="020B0604020202020204"/>
                <a:cs typeface="Arial" panose="020B0604020202020204"/>
              </a:rPr>
              <a:t>result for </a:t>
            </a:r>
            <a:r>
              <a:rPr sz="1620" b="1" dirty="0">
                <a:solidFill>
                  <a:srgbClr val="808080"/>
                </a:solidFill>
                <a:latin typeface="Arial" panose="020B0604020202020204"/>
                <a:cs typeface="Arial" panose="020B0604020202020204"/>
              </a:rPr>
              <a:t>this block </a:t>
            </a:r>
            <a:r>
              <a:rPr sz="1620" b="1" spc="-5" dirty="0">
                <a:solidFill>
                  <a:srgbClr val="808080"/>
                </a:solidFill>
                <a:latin typeface="Arial" panose="020B0604020202020204"/>
                <a:cs typeface="Arial" panose="020B0604020202020204"/>
              </a:rPr>
              <a:t>to </a:t>
            </a:r>
            <a:r>
              <a:rPr sz="1620" b="1" dirty="0">
                <a:solidFill>
                  <a:srgbClr val="808080"/>
                </a:solidFill>
                <a:latin typeface="Arial" panose="020B0604020202020204"/>
                <a:cs typeface="Arial" panose="020B0604020202020204"/>
              </a:rPr>
              <a:t>global </a:t>
            </a:r>
            <a:r>
              <a:rPr sz="1620" b="1" spc="-5" dirty="0">
                <a:solidFill>
                  <a:srgbClr val="808080"/>
                </a:solidFill>
                <a:latin typeface="Arial" panose="020B0604020202020204"/>
                <a:cs typeface="Arial" panose="020B0604020202020204"/>
              </a:rPr>
              <a:t>mem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 </a:t>
            </a:r>
            <a:r>
              <a:rPr sz="1620" b="1" spc="-5" dirty="0">
                <a:latin typeface="Arial" panose="020B0604020202020204"/>
                <a:cs typeface="Arial" panose="020B0604020202020204"/>
              </a:rPr>
              <a:t>0) </a:t>
            </a:r>
            <a:r>
              <a:rPr sz="1620" b="1" dirty="0">
                <a:latin typeface="Arial" panose="020B0604020202020204"/>
                <a:cs typeface="Arial" panose="020B0604020202020204"/>
              </a:rPr>
              <a:t>g_odata[</a:t>
            </a:r>
            <a:r>
              <a:rPr sz="1620" b="1" dirty="0">
                <a:solidFill>
                  <a:srgbClr val="0000FF"/>
                </a:solidFill>
                <a:latin typeface="Arial" panose="020B0604020202020204"/>
                <a:cs typeface="Arial" panose="020B0604020202020204"/>
              </a:rPr>
              <a:t>blockIdx.x</a:t>
            </a:r>
            <a:r>
              <a:rPr sz="1620" b="1" dirty="0">
                <a:latin typeface="Arial" panose="020B0604020202020204"/>
                <a:cs typeface="Arial" panose="020B0604020202020204"/>
              </a:rPr>
              <a:t>] =</a:t>
            </a:r>
            <a:r>
              <a:rPr sz="1620" b="1" spc="-81" dirty="0">
                <a:latin typeface="Arial" panose="020B0604020202020204"/>
                <a:cs typeface="Arial" panose="020B0604020202020204"/>
              </a:rPr>
              <a:t> </a:t>
            </a:r>
            <a:r>
              <a:rPr sz="1620" b="1" spc="-5" dirty="0">
                <a:latin typeface="Arial" panose="020B0604020202020204"/>
                <a:cs typeface="Arial" panose="020B0604020202020204"/>
              </a:rPr>
              <a:t>sdata[0];</a:t>
            </a:r>
            <a:endParaRPr sz="1620" dirty="0">
              <a:latin typeface="Arial" panose="020B0604020202020204"/>
              <a:cs typeface="Arial" panose="020B0604020202020204"/>
            </a:endParaRPr>
          </a:p>
          <a:p>
            <a:pPr marL="11430"/>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6"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17</a:t>
            </a:fld>
            <a:endParaRPr spc="-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01775" y="190183"/>
            <a:ext cx="8620760" cy="441325"/>
          </a:xfrm>
          <a:prstGeom prst="rect">
            <a:avLst/>
          </a:prstGeom>
        </p:spPr>
        <p:txBody>
          <a:bodyPr vert="horz" wrap="square" lIns="0" tIns="10859" rIns="0" bIns="0" rtlCol="0">
            <a:spAutoFit/>
          </a:bodyPr>
          <a:lstStyle/>
          <a:p>
            <a:pPr marL="11430">
              <a:spcBef>
                <a:spcPts val="85"/>
              </a:spcBef>
            </a:pPr>
            <a:r>
              <a:rPr sz="2800" b="1" spc="-5" dirty="0"/>
              <a:t>Parallel Reduction: Interleaved</a:t>
            </a:r>
            <a:r>
              <a:rPr sz="2800" b="1" spc="54" dirty="0"/>
              <a:t> </a:t>
            </a:r>
            <a:r>
              <a:rPr sz="2800" b="1" spc="-5" dirty="0"/>
              <a:t>Addressing</a:t>
            </a:r>
            <a:endParaRPr sz="2800" b="1" dirty="0"/>
          </a:p>
        </p:txBody>
      </p:sp>
      <p:graphicFrame>
        <p:nvGraphicFramePr>
          <p:cNvPr id="4" name="object 4"/>
          <p:cNvGraphicFramePr>
            <a:graphicFrameLocks noGrp="1"/>
          </p:cNvGraphicFramePr>
          <p:nvPr/>
        </p:nvGraphicFramePr>
        <p:xfrm>
          <a:off x="3799046" y="1328794"/>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97155">
                        <a:lnSpc>
                          <a:spcPct val="100000"/>
                        </a:lnSpc>
                        <a:spcBef>
                          <a:spcPts val="465"/>
                        </a:spcBef>
                      </a:pPr>
                      <a:r>
                        <a:rPr sz="1300" b="1" spc="-5" dirty="0">
                          <a:latin typeface="Arial" panose="020B0604020202020204"/>
                          <a:cs typeface="Arial" panose="020B0604020202020204"/>
                        </a:rPr>
                        <a:t>10</a:t>
                      </a:r>
                      <a:endParaRPr sz="1300">
                        <a:latin typeface="Arial" panose="020B0604020202020204"/>
                        <a:cs typeface="Arial" panose="020B0604020202020204"/>
                      </a:endParaRPr>
                    </a:p>
                  </a:txBody>
                  <a:tcPr marL="0" marR="0" marT="5315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6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6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5" name="object 5"/>
          <p:cNvSpPr txBox="1"/>
          <p:nvPr/>
        </p:nvSpPr>
        <p:spPr>
          <a:xfrm>
            <a:off x="1623791" y="1393888"/>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dirty="0">
              <a:latin typeface="Arial" panose="020B0604020202020204"/>
              <a:cs typeface="Arial" panose="020B0604020202020204"/>
            </a:endParaRPr>
          </a:p>
        </p:txBody>
      </p:sp>
      <p:sp>
        <p:nvSpPr>
          <p:cNvPr id="6" name="object 6"/>
          <p:cNvSpPr/>
          <p:nvPr/>
        </p:nvSpPr>
        <p:spPr>
          <a:xfrm>
            <a:off x="3861969" y="1838859"/>
            <a:ext cx="247460" cy="247460"/>
          </a:xfrm>
          <a:custGeom>
            <a:avLst/>
            <a:gdLst/>
            <a:ahLst/>
            <a:cxnLst/>
            <a:rect l="l" t="t" r="r" b="b"/>
            <a:pathLst>
              <a:path w="274955"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7" name="object 7"/>
          <p:cNvSpPr/>
          <p:nvPr/>
        </p:nvSpPr>
        <p:spPr>
          <a:xfrm>
            <a:off x="3861969" y="1838859"/>
            <a:ext cx="247460" cy="247460"/>
          </a:xfrm>
          <a:custGeom>
            <a:avLst/>
            <a:gdLst/>
            <a:ahLst/>
            <a:cxnLst/>
            <a:rect l="l" t="t" r="r" b="b"/>
            <a:pathLst>
              <a:path w="274955"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8" name="object 8"/>
          <p:cNvSpPr txBox="1"/>
          <p:nvPr/>
        </p:nvSpPr>
        <p:spPr>
          <a:xfrm>
            <a:off x="3923919" y="1837486"/>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9" name="object 9"/>
          <p:cNvSpPr/>
          <p:nvPr/>
        </p:nvSpPr>
        <p:spPr>
          <a:xfrm>
            <a:off x="3929405" y="1650148"/>
            <a:ext cx="114300" cy="177278"/>
          </a:xfrm>
          <a:prstGeom prst="rect">
            <a:avLst/>
          </a:prstGeom>
          <a:blipFill>
            <a:blip r:embed="rId2" cstate="print"/>
            <a:stretch>
              <a:fillRect/>
            </a:stretch>
          </a:blipFill>
        </p:spPr>
        <p:txBody>
          <a:bodyPr wrap="square" lIns="0" tIns="0" rIns="0" bIns="0" rtlCol="0"/>
          <a:lstStyle/>
          <a:p>
            <a:endParaRPr sz="1620"/>
          </a:p>
        </p:txBody>
      </p:sp>
      <p:sp>
        <p:nvSpPr>
          <p:cNvPr id="10" name="object 10"/>
          <p:cNvSpPr/>
          <p:nvPr/>
        </p:nvSpPr>
        <p:spPr>
          <a:xfrm>
            <a:off x="4120515" y="1649921"/>
            <a:ext cx="228600" cy="350330"/>
          </a:xfrm>
          <a:custGeom>
            <a:avLst/>
            <a:gdLst/>
            <a:ahLst/>
            <a:cxnLst/>
            <a:rect l="l" t="t" r="r" b="b"/>
            <a:pathLst>
              <a:path w="254000" h="389255">
                <a:moveTo>
                  <a:pt x="56387" y="266318"/>
                </a:moveTo>
                <a:lnTo>
                  <a:pt x="0" y="347979"/>
                </a:lnTo>
                <a:lnTo>
                  <a:pt x="90424" y="388746"/>
                </a:lnTo>
                <a:lnTo>
                  <a:pt x="77254" y="341375"/>
                </a:lnTo>
                <a:lnTo>
                  <a:pt x="64897" y="341375"/>
                </a:lnTo>
                <a:lnTo>
                  <a:pt x="57531" y="320420"/>
                </a:lnTo>
                <a:lnTo>
                  <a:pt x="70178" y="315924"/>
                </a:lnTo>
                <a:lnTo>
                  <a:pt x="56387" y="266318"/>
                </a:lnTo>
                <a:close/>
              </a:path>
              <a:path w="254000" h="389255">
                <a:moveTo>
                  <a:pt x="70178" y="315924"/>
                </a:moveTo>
                <a:lnTo>
                  <a:pt x="57531" y="320420"/>
                </a:lnTo>
                <a:lnTo>
                  <a:pt x="64897" y="341375"/>
                </a:lnTo>
                <a:lnTo>
                  <a:pt x="76150" y="337404"/>
                </a:lnTo>
                <a:lnTo>
                  <a:pt x="70178" y="315924"/>
                </a:lnTo>
                <a:close/>
              </a:path>
              <a:path w="254000" h="389255">
                <a:moveTo>
                  <a:pt x="76150" y="337404"/>
                </a:moveTo>
                <a:lnTo>
                  <a:pt x="64897" y="341375"/>
                </a:lnTo>
                <a:lnTo>
                  <a:pt x="77254" y="341375"/>
                </a:lnTo>
                <a:lnTo>
                  <a:pt x="76150" y="337404"/>
                </a:lnTo>
                <a:close/>
              </a:path>
              <a:path w="254000" h="389255">
                <a:moveTo>
                  <a:pt x="73886" y="314605"/>
                </a:moveTo>
                <a:lnTo>
                  <a:pt x="70178" y="315924"/>
                </a:lnTo>
                <a:lnTo>
                  <a:pt x="76150" y="337404"/>
                </a:lnTo>
                <a:lnTo>
                  <a:pt x="82931" y="335025"/>
                </a:lnTo>
                <a:lnTo>
                  <a:pt x="111442" y="315467"/>
                </a:lnTo>
                <a:lnTo>
                  <a:pt x="72517" y="315467"/>
                </a:lnTo>
                <a:lnTo>
                  <a:pt x="73886" y="314605"/>
                </a:lnTo>
                <a:close/>
              </a:path>
              <a:path w="254000" h="389255">
                <a:moveTo>
                  <a:pt x="74675" y="314325"/>
                </a:moveTo>
                <a:lnTo>
                  <a:pt x="73886" y="314605"/>
                </a:lnTo>
                <a:lnTo>
                  <a:pt x="72517" y="315467"/>
                </a:lnTo>
                <a:lnTo>
                  <a:pt x="74675" y="314325"/>
                </a:lnTo>
                <a:close/>
              </a:path>
              <a:path w="254000" h="389255">
                <a:moveTo>
                  <a:pt x="112871" y="314325"/>
                </a:moveTo>
                <a:lnTo>
                  <a:pt x="74675" y="314325"/>
                </a:lnTo>
                <a:lnTo>
                  <a:pt x="72517" y="315467"/>
                </a:lnTo>
                <a:lnTo>
                  <a:pt x="111442" y="315467"/>
                </a:lnTo>
                <a:lnTo>
                  <a:pt x="112871" y="314325"/>
                </a:lnTo>
                <a:close/>
              </a:path>
              <a:path w="254000" h="389255">
                <a:moveTo>
                  <a:pt x="231775" y="0"/>
                </a:moveTo>
                <a:lnTo>
                  <a:pt x="228726" y="47878"/>
                </a:lnTo>
                <a:lnTo>
                  <a:pt x="220090" y="94614"/>
                </a:lnTo>
                <a:lnTo>
                  <a:pt x="200533" y="154177"/>
                </a:lnTo>
                <a:lnTo>
                  <a:pt x="173608" y="208533"/>
                </a:lnTo>
                <a:lnTo>
                  <a:pt x="149351" y="244855"/>
                </a:lnTo>
                <a:lnTo>
                  <a:pt x="122174" y="276097"/>
                </a:lnTo>
                <a:lnTo>
                  <a:pt x="92837" y="301878"/>
                </a:lnTo>
                <a:lnTo>
                  <a:pt x="73886" y="314605"/>
                </a:lnTo>
                <a:lnTo>
                  <a:pt x="74675" y="314325"/>
                </a:lnTo>
                <a:lnTo>
                  <a:pt x="112871" y="314325"/>
                </a:lnTo>
                <a:lnTo>
                  <a:pt x="117475" y="310641"/>
                </a:lnTo>
                <a:lnTo>
                  <a:pt x="148208" y="280924"/>
                </a:lnTo>
                <a:lnTo>
                  <a:pt x="176402" y="245363"/>
                </a:lnTo>
                <a:lnTo>
                  <a:pt x="208152" y="191262"/>
                </a:lnTo>
                <a:lnTo>
                  <a:pt x="232663" y="131190"/>
                </a:lnTo>
                <a:lnTo>
                  <a:pt x="245363" y="83312"/>
                </a:lnTo>
                <a:lnTo>
                  <a:pt x="252602" y="33654"/>
                </a:lnTo>
                <a:lnTo>
                  <a:pt x="254000" y="634"/>
                </a:lnTo>
                <a:lnTo>
                  <a:pt x="231775" y="0"/>
                </a:lnTo>
                <a:close/>
              </a:path>
            </a:pathLst>
          </a:custGeom>
          <a:solidFill>
            <a:srgbClr val="000000"/>
          </a:solidFill>
        </p:spPr>
        <p:txBody>
          <a:bodyPr wrap="square" lIns="0" tIns="0" rIns="0" bIns="0" rtlCol="0"/>
          <a:lstStyle/>
          <a:p>
            <a:endParaRPr sz="1620"/>
          </a:p>
        </p:txBody>
      </p:sp>
      <p:sp>
        <p:nvSpPr>
          <p:cNvPr id="11" name="object 11"/>
          <p:cNvSpPr/>
          <p:nvPr/>
        </p:nvSpPr>
        <p:spPr>
          <a:xfrm>
            <a:off x="4562056"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2" name="object 12"/>
          <p:cNvSpPr/>
          <p:nvPr/>
        </p:nvSpPr>
        <p:spPr>
          <a:xfrm>
            <a:off x="4562056"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13" name="object 13"/>
          <p:cNvSpPr txBox="1"/>
          <p:nvPr/>
        </p:nvSpPr>
        <p:spPr>
          <a:xfrm>
            <a:off x="4618863" y="1822400"/>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2</a:t>
            </a:r>
            <a:endParaRPr sz="1620">
              <a:latin typeface="Arial" panose="020B0604020202020204"/>
              <a:cs typeface="Arial" panose="020B0604020202020204"/>
            </a:endParaRPr>
          </a:p>
        </p:txBody>
      </p:sp>
      <p:sp>
        <p:nvSpPr>
          <p:cNvPr id="14" name="object 14"/>
          <p:cNvSpPr/>
          <p:nvPr/>
        </p:nvSpPr>
        <p:spPr>
          <a:xfrm>
            <a:off x="4629835" y="1650148"/>
            <a:ext cx="114300" cy="177278"/>
          </a:xfrm>
          <a:prstGeom prst="rect">
            <a:avLst/>
          </a:prstGeom>
          <a:blipFill>
            <a:blip r:embed="rId3" cstate="print"/>
            <a:stretch>
              <a:fillRect/>
            </a:stretch>
          </a:blipFill>
        </p:spPr>
        <p:txBody>
          <a:bodyPr wrap="square" lIns="0" tIns="0" rIns="0" bIns="0" rtlCol="0"/>
          <a:lstStyle/>
          <a:p>
            <a:endParaRPr sz="1620"/>
          </a:p>
        </p:txBody>
      </p:sp>
      <p:sp>
        <p:nvSpPr>
          <p:cNvPr id="15" name="object 15"/>
          <p:cNvSpPr/>
          <p:nvPr/>
        </p:nvSpPr>
        <p:spPr>
          <a:xfrm>
            <a:off x="4820602" y="1649921"/>
            <a:ext cx="230314" cy="350330"/>
          </a:xfrm>
          <a:custGeom>
            <a:avLst/>
            <a:gdLst/>
            <a:ahLst/>
            <a:cxnLst/>
            <a:rect l="l" t="t" r="r" b="b"/>
            <a:pathLst>
              <a:path w="255904" h="389255">
                <a:moveTo>
                  <a:pt x="56641" y="266572"/>
                </a:moveTo>
                <a:lnTo>
                  <a:pt x="0" y="347979"/>
                </a:lnTo>
                <a:lnTo>
                  <a:pt x="90424" y="389000"/>
                </a:lnTo>
                <a:lnTo>
                  <a:pt x="77352" y="341629"/>
                </a:lnTo>
                <a:lnTo>
                  <a:pt x="65024" y="341629"/>
                </a:lnTo>
                <a:lnTo>
                  <a:pt x="57530" y="320675"/>
                </a:lnTo>
                <a:lnTo>
                  <a:pt x="70302" y="316080"/>
                </a:lnTo>
                <a:lnTo>
                  <a:pt x="56641" y="266572"/>
                </a:lnTo>
                <a:close/>
              </a:path>
              <a:path w="255904" h="389255">
                <a:moveTo>
                  <a:pt x="70302" y="316080"/>
                </a:moveTo>
                <a:lnTo>
                  <a:pt x="57530" y="320675"/>
                </a:lnTo>
                <a:lnTo>
                  <a:pt x="65024" y="341629"/>
                </a:lnTo>
                <a:lnTo>
                  <a:pt x="76239" y="337595"/>
                </a:lnTo>
                <a:lnTo>
                  <a:pt x="70302" y="316080"/>
                </a:lnTo>
                <a:close/>
              </a:path>
              <a:path w="255904" h="389255">
                <a:moveTo>
                  <a:pt x="76239" y="337595"/>
                </a:moveTo>
                <a:lnTo>
                  <a:pt x="65024" y="341629"/>
                </a:lnTo>
                <a:lnTo>
                  <a:pt x="77352" y="341629"/>
                </a:lnTo>
                <a:lnTo>
                  <a:pt x="76239" y="337595"/>
                </a:lnTo>
                <a:close/>
              </a:path>
              <a:path w="255904" h="389255">
                <a:moveTo>
                  <a:pt x="73982" y="314757"/>
                </a:moveTo>
                <a:lnTo>
                  <a:pt x="70302" y="316080"/>
                </a:lnTo>
                <a:lnTo>
                  <a:pt x="76239" y="337595"/>
                </a:lnTo>
                <a:lnTo>
                  <a:pt x="82676" y="335279"/>
                </a:lnTo>
                <a:lnTo>
                  <a:pt x="83438" y="335025"/>
                </a:lnTo>
                <a:lnTo>
                  <a:pt x="84074" y="334644"/>
                </a:lnTo>
                <a:lnTo>
                  <a:pt x="84836" y="334263"/>
                </a:lnTo>
                <a:lnTo>
                  <a:pt x="96138" y="327151"/>
                </a:lnTo>
                <a:lnTo>
                  <a:pt x="107314" y="319277"/>
                </a:lnTo>
                <a:lnTo>
                  <a:pt x="112294" y="315340"/>
                </a:lnTo>
                <a:lnTo>
                  <a:pt x="73025" y="315340"/>
                </a:lnTo>
                <a:lnTo>
                  <a:pt x="73982" y="314757"/>
                </a:lnTo>
                <a:close/>
              </a:path>
              <a:path w="255904" h="389255">
                <a:moveTo>
                  <a:pt x="75184" y="314325"/>
                </a:moveTo>
                <a:lnTo>
                  <a:pt x="73982" y="314757"/>
                </a:lnTo>
                <a:lnTo>
                  <a:pt x="73025" y="315340"/>
                </a:lnTo>
                <a:lnTo>
                  <a:pt x="75184" y="314325"/>
                </a:lnTo>
                <a:close/>
              </a:path>
              <a:path w="255904" h="389255">
                <a:moveTo>
                  <a:pt x="113579" y="314325"/>
                </a:moveTo>
                <a:lnTo>
                  <a:pt x="75184" y="314325"/>
                </a:lnTo>
                <a:lnTo>
                  <a:pt x="73025" y="315340"/>
                </a:lnTo>
                <a:lnTo>
                  <a:pt x="112294" y="315340"/>
                </a:lnTo>
                <a:lnTo>
                  <a:pt x="113579" y="314325"/>
                </a:lnTo>
                <a:close/>
              </a:path>
              <a:path w="255904" h="389255">
                <a:moveTo>
                  <a:pt x="233425" y="0"/>
                </a:moveTo>
                <a:lnTo>
                  <a:pt x="230250" y="47878"/>
                </a:lnTo>
                <a:lnTo>
                  <a:pt x="221487" y="94487"/>
                </a:lnTo>
                <a:lnTo>
                  <a:pt x="201929" y="154177"/>
                </a:lnTo>
                <a:lnTo>
                  <a:pt x="174751" y="208533"/>
                </a:lnTo>
                <a:lnTo>
                  <a:pt x="150367" y="244728"/>
                </a:lnTo>
                <a:lnTo>
                  <a:pt x="123062" y="276097"/>
                </a:lnTo>
                <a:lnTo>
                  <a:pt x="93599" y="301751"/>
                </a:lnTo>
                <a:lnTo>
                  <a:pt x="73982" y="314757"/>
                </a:lnTo>
                <a:lnTo>
                  <a:pt x="75184" y="314325"/>
                </a:lnTo>
                <a:lnTo>
                  <a:pt x="113579" y="314325"/>
                </a:lnTo>
                <a:lnTo>
                  <a:pt x="118237" y="310641"/>
                </a:lnTo>
                <a:lnTo>
                  <a:pt x="149225" y="280796"/>
                </a:lnTo>
                <a:lnTo>
                  <a:pt x="177419" y="245363"/>
                </a:lnTo>
                <a:lnTo>
                  <a:pt x="209423" y="191262"/>
                </a:lnTo>
                <a:lnTo>
                  <a:pt x="234061" y="131190"/>
                </a:lnTo>
                <a:lnTo>
                  <a:pt x="246887" y="83184"/>
                </a:lnTo>
                <a:lnTo>
                  <a:pt x="254126" y="33654"/>
                </a:lnTo>
                <a:lnTo>
                  <a:pt x="255524" y="634"/>
                </a:lnTo>
                <a:lnTo>
                  <a:pt x="233425" y="0"/>
                </a:lnTo>
                <a:close/>
              </a:path>
            </a:pathLst>
          </a:custGeom>
          <a:solidFill>
            <a:srgbClr val="000000"/>
          </a:solidFill>
        </p:spPr>
        <p:txBody>
          <a:bodyPr wrap="square" lIns="0" tIns="0" rIns="0" bIns="0" rtlCol="0"/>
          <a:lstStyle/>
          <a:p>
            <a:endParaRPr sz="1620"/>
          </a:p>
        </p:txBody>
      </p:sp>
      <p:sp>
        <p:nvSpPr>
          <p:cNvPr id="16" name="object 16"/>
          <p:cNvSpPr/>
          <p:nvPr/>
        </p:nvSpPr>
        <p:spPr>
          <a:xfrm>
            <a:off x="5263515"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7" y="0"/>
                </a:lnTo>
                <a:close/>
              </a:path>
            </a:pathLst>
          </a:custGeom>
          <a:solidFill>
            <a:srgbClr val="FF9933"/>
          </a:solidFill>
        </p:spPr>
        <p:txBody>
          <a:bodyPr wrap="square" lIns="0" tIns="0" rIns="0" bIns="0" rtlCol="0"/>
          <a:lstStyle/>
          <a:p>
            <a:endParaRPr sz="1620"/>
          </a:p>
        </p:txBody>
      </p:sp>
      <p:sp>
        <p:nvSpPr>
          <p:cNvPr id="17" name="object 17"/>
          <p:cNvSpPr/>
          <p:nvPr/>
        </p:nvSpPr>
        <p:spPr>
          <a:xfrm>
            <a:off x="5263515"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7"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18" name="object 18"/>
          <p:cNvSpPr txBox="1"/>
          <p:nvPr/>
        </p:nvSpPr>
        <p:spPr>
          <a:xfrm>
            <a:off x="5320550" y="1822400"/>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4</a:t>
            </a:r>
            <a:endParaRPr sz="1620">
              <a:latin typeface="Arial" panose="020B0604020202020204"/>
              <a:cs typeface="Arial" panose="020B0604020202020204"/>
            </a:endParaRPr>
          </a:p>
        </p:txBody>
      </p:sp>
      <p:sp>
        <p:nvSpPr>
          <p:cNvPr id="19" name="object 19"/>
          <p:cNvSpPr/>
          <p:nvPr/>
        </p:nvSpPr>
        <p:spPr>
          <a:xfrm>
            <a:off x="5331409" y="1650148"/>
            <a:ext cx="114300" cy="177278"/>
          </a:xfrm>
          <a:prstGeom prst="rect">
            <a:avLst/>
          </a:prstGeom>
          <a:blipFill>
            <a:blip r:embed="rId4" cstate="print"/>
            <a:stretch>
              <a:fillRect/>
            </a:stretch>
          </a:blipFill>
        </p:spPr>
        <p:txBody>
          <a:bodyPr wrap="square" lIns="0" tIns="0" rIns="0" bIns="0" rtlCol="0"/>
          <a:lstStyle/>
          <a:p>
            <a:endParaRPr sz="1620"/>
          </a:p>
        </p:txBody>
      </p:sp>
      <p:sp>
        <p:nvSpPr>
          <p:cNvPr id="20" name="object 20"/>
          <p:cNvSpPr/>
          <p:nvPr/>
        </p:nvSpPr>
        <p:spPr>
          <a:xfrm>
            <a:off x="5522176" y="1649921"/>
            <a:ext cx="230314" cy="350330"/>
          </a:xfrm>
          <a:custGeom>
            <a:avLst/>
            <a:gdLst/>
            <a:ahLst/>
            <a:cxnLst/>
            <a:rect l="l" t="t" r="r" b="b"/>
            <a:pathLst>
              <a:path w="255904" h="389255">
                <a:moveTo>
                  <a:pt x="56514" y="266572"/>
                </a:moveTo>
                <a:lnTo>
                  <a:pt x="0" y="347979"/>
                </a:lnTo>
                <a:lnTo>
                  <a:pt x="90297" y="389000"/>
                </a:lnTo>
                <a:lnTo>
                  <a:pt x="77225" y="341629"/>
                </a:lnTo>
                <a:lnTo>
                  <a:pt x="64897" y="341629"/>
                </a:lnTo>
                <a:lnTo>
                  <a:pt x="57403" y="320675"/>
                </a:lnTo>
                <a:lnTo>
                  <a:pt x="70175" y="316080"/>
                </a:lnTo>
                <a:lnTo>
                  <a:pt x="56514" y="266572"/>
                </a:lnTo>
                <a:close/>
              </a:path>
              <a:path w="255904" h="389255">
                <a:moveTo>
                  <a:pt x="70175" y="316080"/>
                </a:moveTo>
                <a:lnTo>
                  <a:pt x="57403" y="320675"/>
                </a:lnTo>
                <a:lnTo>
                  <a:pt x="64897" y="341629"/>
                </a:lnTo>
                <a:lnTo>
                  <a:pt x="76112" y="337595"/>
                </a:lnTo>
                <a:lnTo>
                  <a:pt x="70175" y="316080"/>
                </a:lnTo>
                <a:close/>
              </a:path>
              <a:path w="255904" h="389255">
                <a:moveTo>
                  <a:pt x="76112" y="337595"/>
                </a:moveTo>
                <a:lnTo>
                  <a:pt x="64897" y="341629"/>
                </a:lnTo>
                <a:lnTo>
                  <a:pt x="77225" y="341629"/>
                </a:lnTo>
                <a:lnTo>
                  <a:pt x="76112" y="337595"/>
                </a:lnTo>
                <a:close/>
              </a:path>
              <a:path w="255904" h="389255">
                <a:moveTo>
                  <a:pt x="73855" y="314757"/>
                </a:moveTo>
                <a:lnTo>
                  <a:pt x="70175" y="316080"/>
                </a:lnTo>
                <a:lnTo>
                  <a:pt x="76112" y="337595"/>
                </a:lnTo>
                <a:lnTo>
                  <a:pt x="82550" y="335279"/>
                </a:lnTo>
                <a:lnTo>
                  <a:pt x="83312" y="335025"/>
                </a:lnTo>
                <a:lnTo>
                  <a:pt x="84074" y="334644"/>
                </a:lnTo>
                <a:lnTo>
                  <a:pt x="96138" y="327151"/>
                </a:lnTo>
                <a:lnTo>
                  <a:pt x="107187" y="319277"/>
                </a:lnTo>
                <a:lnTo>
                  <a:pt x="112167" y="315340"/>
                </a:lnTo>
                <a:lnTo>
                  <a:pt x="72898" y="315340"/>
                </a:lnTo>
                <a:lnTo>
                  <a:pt x="73855" y="314757"/>
                </a:lnTo>
                <a:close/>
              </a:path>
              <a:path w="255904" h="389255">
                <a:moveTo>
                  <a:pt x="75057" y="314325"/>
                </a:moveTo>
                <a:lnTo>
                  <a:pt x="73855" y="314757"/>
                </a:lnTo>
                <a:lnTo>
                  <a:pt x="72898" y="315340"/>
                </a:lnTo>
                <a:lnTo>
                  <a:pt x="75057" y="314325"/>
                </a:lnTo>
                <a:close/>
              </a:path>
              <a:path w="255904" h="389255">
                <a:moveTo>
                  <a:pt x="113452" y="314325"/>
                </a:moveTo>
                <a:lnTo>
                  <a:pt x="75057" y="314325"/>
                </a:lnTo>
                <a:lnTo>
                  <a:pt x="72898" y="315340"/>
                </a:lnTo>
                <a:lnTo>
                  <a:pt x="112167" y="315340"/>
                </a:lnTo>
                <a:lnTo>
                  <a:pt x="113452" y="314325"/>
                </a:lnTo>
                <a:close/>
              </a:path>
              <a:path w="255904" h="389255">
                <a:moveTo>
                  <a:pt x="233425" y="0"/>
                </a:moveTo>
                <a:lnTo>
                  <a:pt x="230250" y="47878"/>
                </a:lnTo>
                <a:lnTo>
                  <a:pt x="221487" y="94487"/>
                </a:lnTo>
                <a:lnTo>
                  <a:pt x="201929" y="154177"/>
                </a:lnTo>
                <a:lnTo>
                  <a:pt x="174751" y="208533"/>
                </a:lnTo>
                <a:lnTo>
                  <a:pt x="150240" y="244728"/>
                </a:lnTo>
                <a:lnTo>
                  <a:pt x="122936" y="276097"/>
                </a:lnTo>
                <a:lnTo>
                  <a:pt x="93472" y="301751"/>
                </a:lnTo>
                <a:lnTo>
                  <a:pt x="73855" y="314757"/>
                </a:lnTo>
                <a:lnTo>
                  <a:pt x="75057" y="314325"/>
                </a:lnTo>
                <a:lnTo>
                  <a:pt x="113452" y="314325"/>
                </a:lnTo>
                <a:lnTo>
                  <a:pt x="118110" y="310641"/>
                </a:lnTo>
                <a:lnTo>
                  <a:pt x="149098" y="280924"/>
                </a:lnTo>
                <a:lnTo>
                  <a:pt x="177419" y="245363"/>
                </a:lnTo>
                <a:lnTo>
                  <a:pt x="209423" y="191262"/>
                </a:lnTo>
                <a:lnTo>
                  <a:pt x="234061" y="131190"/>
                </a:lnTo>
                <a:lnTo>
                  <a:pt x="246887" y="83184"/>
                </a:lnTo>
                <a:lnTo>
                  <a:pt x="254126" y="33654"/>
                </a:lnTo>
                <a:lnTo>
                  <a:pt x="255524" y="634"/>
                </a:lnTo>
                <a:lnTo>
                  <a:pt x="233425" y="0"/>
                </a:lnTo>
                <a:close/>
              </a:path>
            </a:pathLst>
          </a:custGeom>
          <a:solidFill>
            <a:srgbClr val="000000"/>
          </a:solidFill>
        </p:spPr>
        <p:txBody>
          <a:bodyPr wrap="square" lIns="0" tIns="0" rIns="0" bIns="0" rtlCol="0"/>
          <a:lstStyle/>
          <a:p>
            <a:endParaRPr sz="1620"/>
          </a:p>
        </p:txBody>
      </p:sp>
      <p:sp>
        <p:nvSpPr>
          <p:cNvPr id="21" name="object 21"/>
          <p:cNvSpPr/>
          <p:nvPr/>
        </p:nvSpPr>
        <p:spPr>
          <a:xfrm>
            <a:off x="5965089"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22" name="object 22"/>
          <p:cNvSpPr/>
          <p:nvPr/>
        </p:nvSpPr>
        <p:spPr>
          <a:xfrm>
            <a:off x="5965089"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23" name="object 23"/>
          <p:cNvSpPr txBox="1"/>
          <p:nvPr/>
        </p:nvSpPr>
        <p:spPr>
          <a:xfrm>
            <a:off x="6022009" y="1822400"/>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6</a:t>
            </a:r>
            <a:endParaRPr sz="1620">
              <a:latin typeface="Arial" panose="020B0604020202020204"/>
              <a:cs typeface="Arial" panose="020B0604020202020204"/>
            </a:endParaRPr>
          </a:p>
        </p:txBody>
      </p:sp>
      <p:sp>
        <p:nvSpPr>
          <p:cNvPr id="24" name="object 24"/>
          <p:cNvSpPr/>
          <p:nvPr/>
        </p:nvSpPr>
        <p:spPr>
          <a:xfrm>
            <a:off x="6032867" y="1650148"/>
            <a:ext cx="114300" cy="177278"/>
          </a:xfrm>
          <a:prstGeom prst="rect">
            <a:avLst/>
          </a:prstGeom>
          <a:blipFill>
            <a:blip r:embed="rId5" cstate="print"/>
            <a:stretch>
              <a:fillRect/>
            </a:stretch>
          </a:blipFill>
        </p:spPr>
        <p:txBody>
          <a:bodyPr wrap="square" lIns="0" tIns="0" rIns="0" bIns="0" rtlCol="0"/>
          <a:lstStyle/>
          <a:p>
            <a:endParaRPr sz="1620"/>
          </a:p>
        </p:txBody>
      </p:sp>
      <p:sp>
        <p:nvSpPr>
          <p:cNvPr id="25" name="object 25"/>
          <p:cNvSpPr/>
          <p:nvPr/>
        </p:nvSpPr>
        <p:spPr>
          <a:xfrm>
            <a:off x="6223635" y="1649921"/>
            <a:ext cx="230314" cy="350330"/>
          </a:xfrm>
          <a:custGeom>
            <a:avLst/>
            <a:gdLst/>
            <a:ahLst/>
            <a:cxnLst/>
            <a:rect l="l" t="t" r="r" b="b"/>
            <a:pathLst>
              <a:path w="255904" h="389255">
                <a:moveTo>
                  <a:pt x="56641" y="266572"/>
                </a:moveTo>
                <a:lnTo>
                  <a:pt x="0" y="347979"/>
                </a:lnTo>
                <a:lnTo>
                  <a:pt x="90297" y="389000"/>
                </a:lnTo>
                <a:lnTo>
                  <a:pt x="77274" y="341629"/>
                </a:lnTo>
                <a:lnTo>
                  <a:pt x="64897" y="341629"/>
                </a:lnTo>
                <a:lnTo>
                  <a:pt x="57530" y="320675"/>
                </a:lnTo>
                <a:lnTo>
                  <a:pt x="70256" y="316097"/>
                </a:lnTo>
                <a:lnTo>
                  <a:pt x="56641" y="266572"/>
                </a:lnTo>
                <a:close/>
              </a:path>
              <a:path w="255904" h="389255">
                <a:moveTo>
                  <a:pt x="70256" y="316097"/>
                </a:moveTo>
                <a:lnTo>
                  <a:pt x="57530" y="320675"/>
                </a:lnTo>
                <a:lnTo>
                  <a:pt x="64897" y="341629"/>
                </a:lnTo>
                <a:lnTo>
                  <a:pt x="76168" y="337604"/>
                </a:lnTo>
                <a:lnTo>
                  <a:pt x="70256" y="316097"/>
                </a:lnTo>
                <a:close/>
              </a:path>
              <a:path w="255904" h="389255">
                <a:moveTo>
                  <a:pt x="76168" y="337604"/>
                </a:moveTo>
                <a:lnTo>
                  <a:pt x="64897" y="341629"/>
                </a:lnTo>
                <a:lnTo>
                  <a:pt x="77274" y="341629"/>
                </a:lnTo>
                <a:lnTo>
                  <a:pt x="76168" y="337604"/>
                </a:lnTo>
                <a:close/>
              </a:path>
              <a:path w="255904" h="389255">
                <a:moveTo>
                  <a:pt x="73982" y="314757"/>
                </a:moveTo>
                <a:lnTo>
                  <a:pt x="70256" y="316097"/>
                </a:lnTo>
                <a:lnTo>
                  <a:pt x="76168" y="337604"/>
                </a:lnTo>
                <a:lnTo>
                  <a:pt x="82676" y="335279"/>
                </a:lnTo>
                <a:lnTo>
                  <a:pt x="83438" y="335025"/>
                </a:lnTo>
                <a:lnTo>
                  <a:pt x="84200" y="334644"/>
                </a:lnTo>
                <a:lnTo>
                  <a:pt x="96265" y="327151"/>
                </a:lnTo>
                <a:lnTo>
                  <a:pt x="107314" y="319277"/>
                </a:lnTo>
                <a:lnTo>
                  <a:pt x="112309" y="315340"/>
                </a:lnTo>
                <a:lnTo>
                  <a:pt x="73025" y="315340"/>
                </a:lnTo>
                <a:lnTo>
                  <a:pt x="73982" y="314757"/>
                </a:lnTo>
                <a:close/>
              </a:path>
              <a:path w="255904" h="389255">
                <a:moveTo>
                  <a:pt x="75184" y="314325"/>
                </a:moveTo>
                <a:lnTo>
                  <a:pt x="73982" y="314757"/>
                </a:lnTo>
                <a:lnTo>
                  <a:pt x="73025" y="315340"/>
                </a:lnTo>
                <a:lnTo>
                  <a:pt x="75184" y="314325"/>
                </a:lnTo>
                <a:close/>
              </a:path>
              <a:path w="255904" h="389255">
                <a:moveTo>
                  <a:pt x="113598" y="314325"/>
                </a:moveTo>
                <a:lnTo>
                  <a:pt x="75184" y="314325"/>
                </a:lnTo>
                <a:lnTo>
                  <a:pt x="73025" y="315340"/>
                </a:lnTo>
                <a:lnTo>
                  <a:pt x="112309" y="315340"/>
                </a:lnTo>
                <a:lnTo>
                  <a:pt x="113598" y="314325"/>
                </a:lnTo>
                <a:close/>
              </a:path>
              <a:path w="255904" h="389255">
                <a:moveTo>
                  <a:pt x="233425" y="0"/>
                </a:moveTo>
                <a:lnTo>
                  <a:pt x="230250" y="47878"/>
                </a:lnTo>
                <a:lnTo>
                  <a:pt x="221614" y="94487"/>
                </a:lnTo>
                <a:lnTo>
                  <a:pt x="201929" y="154177"/>
                </a:lnTo>
                <a:lnTo>
                  <a:pt x="174878" y="208533"/>
                </a:lnTo>
                <a:lnTo>
                  <a:pt x="150367" y="244728"/>
                </a:lnTo>
                <a:lnTo>
                  <a:pt x="123062" y="276097"/>
                </a:lnTo>
                <a:lnTo>
                  <a:pt x="93599" y="301878"/>
                </a:lnTo>
                <a:lnTo>
                  <a:pt x="73982" y="314757"/>
                </a:lnTo>
                <a:lnTo>
                  <a:pt x="75184" y="314325"/>
                </a:lnTo>
                <a:lnTo>
                  <a:pt x="113598" y="314325"/>
                </a:lnTo>
                <a:lnTo>
                  <a:pt x="118110" y="310768"/>
                </a:lnTo>
                <a:lnTo>
                  <a:pt x="149225" y="280924"/>
                </a:lnTo>
                <a:lnTo>
                  <a:pt x="177419" y="245363"/>
                </a:lnTo>
                <a:lnTo>
                  <a:pt x="209423" y="191262"/>
                </a:lnTo>
                <a:lnTo>
                  <a:pt x="234061" y="131190"/>
                </a:lnTo>
                <a:lnTo>
                  <a:pt x="247014" y="83184"/>
                </a:lnTo>
                <a:lnTo>
                  <a:pt x="254126" y="33654"/>
                </a:lnTo>
                <a:lnTo>
                  <a:pt x="255650" y="634"/>
                </a:lnTo>
                <a:lnTo>
                  <a:pt x="233425" y="0"/>
                </a:lnTo>
                <a:close/>
              </a:path>
            </a:pathLst>
          </a:custGeom>
          <a:solidFill>
            <a:srgbClr val="000000"/>
          </a:solidFill>
        </p:spPr>
        <p:txBody>
          <a:bodyPr wrap="square" lIns="0" tIns="0" rIns="0" bIns="0" rtlCol="0"/>
          <a:lstStyle/>
          <a:p>
            <a:endParaRPr sz="1620"/>
          </a:p>
        </p:txBody>
      </p:sp>
      <p:sp>
        <p:nvSpPr>
          <p:cNvPr id="26" name="object 26"/>
          <p:cNvSpPr/>
          <p:nvPr/>
        </p:nvSpPr>
        <p:spPr>
          <a:xfrm>
            <a:off x="6665176"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27" name="object 27"/>
          <p:cNvSpPr/>
          <p:nvPr/>
        </p:nvSpPr>
        <p:spPr>
          <a:xfrm>
            <a:off x="6665176"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28" name="object 28"/>
          <p:cNvSpPr txBox="1"/>
          <p:nvPr/>
        </p:nvSpPr>
        <p:spPr>
          <a:xfrm>
            <a:off x="6722326" y="1822400"/>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8</a:t>
            </a:r>
            <a:endParaRPr sz="1620">
              <a:latin typeface="Arial" panose="020B0604020202020204"/>
              <a:cs typeface="Arial" panose="020B0604020202020204"/>
            </a:endParaRPr>
          </a:p>
        </p:txBody>
      </p:sp>
      <p:sp>
        <p:nvSpPr>
          <p:cNvPr id="29" name="object 29"/>
          <p:cNvSpPr/>
          <p:nvPr/>
        </p:nvSpPr>
        <p:spPr>
          <a:xfrm>
            <a:off x="6733298" y="1650148"/>
            <a:ext cx="114300" cy="177278"/>
          </a:xfrm>
          <a:prstGeom prst="rect">
            <a:avLst/>
          </a:prstGeom>
          <a:blipFill>
            <a:blip r:embed="rId6" cstate="print"/>
            <a:stretch>
              <a:fillRect/>
            </a:stretch>
          </a:blipFill>
        </p:spPr>
        <p:txBody>
          <a:bodyPr wrap="square" lIns="0" tIns="0" rIns="0" bIns="0" rtlCol="0"/>
          <a:lstStyle/>
          <a:p>
            <a:endParaRPr sz="1620"/>
          </a:p>
        </p:txBody>
      </p:sp>
      <p:sp>
        <p:nvSpPr>
          <p:cNvPr id="30" name="object 30"/>
          <p:cNvSpPr/>
          <p:nvPr/>
        </p:nvSpPr>
        <p:spPr>
          <a:xfrm>
            <a:off x="6923722" y="1649921"/>
            <a:ext cx="230314" cy="350330"/>
          </a:xfrm>
          <a:custGeom>
            <a:avLst/>
            <a:gdLst/>
            <a:ahLst/>
            <a:cxnLst/>
            <a:rect l="l" t="t" r="r" b="b"/>
            <a:pathLst>
              <a:path w="255904" h="389255">
                <a:moveTo>
                  <a:pt x="56641" y="266572"/>
                </a:moveTo>
                <a:lnTo>
                  <a:pt x="0" y="347979"/>
                </a:lnTo>
                <a:lnTo>
                  <a:pt x="90297" y="389000"/>
                </a:lnTo>
                <a:lnTo>
                  <a:pt x="77274" y="341629"/>
                </a:lnTo>
                <a:lnTo>
                  <a:pt x="65024" y="341629"/>
                </a:lnTo>
                <a:lnTo>
                  <a:pt x="57530" y="320675"/>
                </a:lnTo>
                <a:lnTo>
                  <a:pt x="70256" y="316097"/>
                </a:lnTo>
                <a:lnTo>
                  <a:pt x="56641" y="266572"/>
                </a:lnTo>
                <a:close/>
              </a:path>
              <a:path w="255904" h="389255">
                <a:moveTo>
                  <a:pt x="70256" y="316097"/>
                </a:moveTo>
                <a:lnTo>
                  <a:pt x="57530" y="320675"/>
                </a:lnTo>
                <a:lnTo>
                  <a:pt x="65024" y="341629"/>
                </a:lnTo>
                <a:lnTo>
                  <a:pt x="76172" y="337619"/>
                </a:lnTo>
                <a:lnTo>
                  <a:pt x="70256" y="316097"/>
                </a:lnTo>
                <a:close/>
              </a:path>
              <a:path w="255904" h="389255">
                <a:moveTo>
                  <a:pt x="76172" y="337619"/>
                </a:moveTo>
                <a:lnTo>
                  <a:pt x="65024" y="341629"/>
                </a:lnTo>
                <a:lnTo>
                  <a:pt x="77274" y="341629"/>
                </a:lnTo>
                <a:lnTo>
                  <a:pt x="76172" y="337619"/>
                </a:lnTo>
                <a:close/>
              </a:path>
              <a:path w="255904" h="389255">
                <a:moveTo>
                  <a:pt x="73954" y="314767"/>
                </a:moveTo>
                <a:lnTo>
                  <a:pt x="70256" y="316097"/>
                </a:lnTo>
                <a:lnTo>
                  <a:pt x="76172" y="337619"/>
                </a:lnTo>
                <a:lnTo>
                  <a:pt x="82676" y="335279"/>
                </a:lnTo>
                <a:lnTo>
                  <a:pt x="112294" y="315340"/>
                </a:lnTo>
                <a:lnTo>
                  <a:pt x="73025" y="315340"/>
                </a:lnTo>
                <a:lnTo>
                  <a:pt x="73954" y="314767"/>
                </a:lnTo>
                <a:close/>
              </a:path>
              <a:path w="255904" h="389255">
                <a:moveTo>
                  <a:pt x="75184" y="314325"/>
                </a:moveTo>
                <a:lnTo>
                  <a:pt x="73954" y="314767"/>
                </a:lnTo>
                <a:lnTo>
                  <a:pt x="73025" y="315340"/>
                </a:lnTo>
                <a:lnTo>
                  <a:pt x="75184" y="314325"/>
                </a:lnTo>
                <a:close/>
              </a:path>
              <a:path w="255904" h="389255">
                <a:moveTo>
                  <a:pt x="113579" y="314325"/>
                </a:moveTo>
                <a:lnTo>
                  <a:pt x="75184" y="314325"/>
                </a:lnTo>
                <a:lnTo>
                  <a:pt x="73025" y="315340"/>
                </a:lnTo>
                <a:lnTo>
                  <a:pt x="112294" y="315340"/>
                </a:lnTo>
                <a:lnTo>
                  <a:pt x="113579" y="314325"/>
                </a:lnTo>
                <a:close/>
              </a:path>
              <a:path w="255904" h="389255">
                <a:moveTo>
                  <a:pt x="233425" y="0"/>
                </a:moveTo>
                <a:lnTo>
                  <a:pt x="230377" y="47878"/>
                </a:lnTo>
                <a:lnTo>
                  <a:pt x="221614" y="94487"/>
                </a:lnTo>
                <a:lnTo>
                  <a:pt x="202057" y="154177"/>
                </a:lnTo>
                <a:lnTo>
                  <a:pt x="174751" y="208533"/>
                </a:lnTo>
                <a:lnTo>
                  <a:pt x="150367" y="244728"/>
                </a:lnTo>
                <a:lnTo>
                  <a:pt x="123062" y="276097"/>
                </a:lnTo>
                <a:lnTo>
                  <a:pt x="93599" y="301751"/>
                </a:lnTo>
                <a:lnTo>
                  <a:pt x="73954" y="314767"/>
                </a:lnTo>
                <a:lnTo>
                  <a:pt x="75184" y="314325"/>
                </a:lnTo>
                <a:lnTo>
                  <a:pt x="113579" y="314325"/>
                </a:lnTo>
                <a:lnTo>
                  <a:pt x="118237" y="310641"/>
                </a:lnTo>
                <a:lnTo>
                  <a:pt x="149225" y="280924"/>
                </a:lnTo>
                <a:lnTo>
                  <a:pt x="177546" y="245363"/>
                </a:lnTo>
                <a:lnTo>
                  <a:pt x="209550" y="191262"/>
                </a:lnTo>
                <a:lnTo>
                  <a:pt x="234061" y="131190"/>
                </a:lnTo>
                <a:lnTo>
                  <a:pt x="247014" y="83184"/>
                </a:lnTo>
                <a:lnTo>
                  <a:pt x="254253" y="33654"/>
                </a:lnTo>
                <a:lnTo>
                  <a:pt x="255650" y="634"/>
                </a:lnTo>
                <a:lnTo>
                  <a:pt x="233425" y="0"/>
                </a:lnTo>
                <a:close/>
              </a:path>
            </a:pathLst>
          </a:custGeom>
          <a:solidFill>
            <a:srgbClr val="000000"/>
          </a:solidFill>
        </p:spPr>
        <p:txBody>
          <a:bodyPr wrap="square" lIns="0" tIns="0" rIns="0" bIns="0" rtlCol="0"/>
          <a:lstStyle/>
          <a:p>
            <a:endParaRPr sz="1620"/>
          </a:p>
        </p:txBody>
      </p:sp>
      <p:sp>
        <p:nvSpPr>
          <p:cNvPr id="31" name="object 31"/>
          <p:cNvSpPr/>
          <p:nvPr/>
        </p:nvSpPr>
        <p:spPr>
          <a:xfrm>
            <a:off x="7366635" y="1838859"/>
            <a:ext cx="247460" cy="247460"/>
          </a:xfrm>
          <a:custGeom>
            <a:avLst/>
            <a:gdLst/>
            <a:ahLst/>
            <a:cxnLst/>
            <a:rect l="l" t="t" r="r" b="b"/>
            <a:pathLst>
              <a:path w="274954" h="274955">
                <a:moveTo>
                  <a:pt x="137286"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6"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6" y="0"/>
                </a:lnTo>
                <a:close/>
              </a:path>
            </a:pathLst>
          </a:custGeom>
          <a:solidFill>
            <a:srgbClr val="FF9933"/>
          </a:solidFill>
        </p:spPr>
        <p:txBody>
          <a:bodyPr wrap="square" lIns="0" tIns="0" rIns="0" bIns="0" rtlCol="0"/>
          <a:lstStyle/>
          <a:p>
            <a:endParaRPr sz="1620"/>
          </a:p>
        </p:txBody>
      </p:sp>
      <p:sp>
        <p:nvSpPr>
          <p:cNvPr id="32" name="object 32"/>
          <p:cNvSpPr/>
          <p:nvPr/>
        </p:nvSpPr>
        <p:spPr>
          <a:xfrm>
            <a:off x="7366635"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33" name="object 33"/>
          <p:cNvSpPr txBox="1"/>
          <p:nvPr/>
        </p:nvSpPr>
        <p:spPr>
          <a:xfrm>
            <a:off x="7366178" y="1822400"/>
            <a:ext cx="250889" cy="260841"/>
          </a:xfrm>
          <a:prstGeom prst="rect">
            <a:avLst/>
          </a:prstGeom>
        </p:spPr>
        <p:txBody>
          <a:bodyPr vert="horz" wrap="square" lIns="0" tIns="11430" rIns="0" bIns="0" rtlCol="0">
            <a:spAutoFit/>
          </a:bodyPr>
          <a:lstStyle/>
          <a:p>
            <a:pPr marL="11430">
              <a:spcBef>
                <a:spcPts val="90"/>
              </a:spcBef>
            </a:pPr>
            <a:r>
              <a:rPr sz="1620" b="1" spc="-9" dirty="0">
                <a:latin typeface="Arial" panose="020B0604020202020204"/>
                <a:cs typeface="Arial" panose="020B0604020202020204"/>
              </a:rPr>
              <a:t>10</a:t>
            </a:r>
            <a:endParaRPr sz="1620">
              <a:latin typeface="Arial" panose="020B0604020202020204"/>
              <a:cs typeface="Arial" panose="020B0604020202020204"/>
            </a:endParaRPr>
          </a:p>
        </p:txBody>
      </p:sp>
      <p:sp>
        <p:nvSpPr>
          <p:cNvPr id="34" name="object 34"/>
          <p:cNvSpPr/>
          <p:nvPr/>
        </p:nvSpPr>
        <p:spPr>
          <a:xfrm>
            <a:off x="7434871" y="1650148"/>
            <a:ext cx="114300" cy="177278"/>
          </a:xfrm>
          <a:prstGeom prst="rect">
            <a:avLst/>
          </a:prstGeom>
          <a:blipFill>
            <a:blip r:embed="rId7" cstate="print"/>
            <a:stretch>
              <a:fillRect/>
            </a:stretch>
          </a:blipFill>
        </p:spPr>
        <p:txBody>
          <a:bodyPr wrap="square" lIns="0" tIns="0" rIns="0" bIns="0" rtlCol="0"/>
          <a:lstStyle/>
          <a:p>
            <a:endParaRPr sz="1620"/>
          </a:p>
        </p:txBody>
      </p:sp>
      <p:sp>
        <p:nvSpPr>
          <p:cNvPr id="35" name="object 35"/>
          <p:cNvSpPr/>
          <p:nvPr/>
        </p:nvSpPr>
        <p:spPr>
          <a:xfrm>
            <a:off x="7625181" y="1649921"/>
            <a:ext cx="232029" cy="350330"/>
          </a:xfrm>
          <a:custGeom>
            <a:avLst/>
            <a:gdLst/>
            <a:ahLst/>
            <a:cxnLst/>
            <a:rect l="l" t="t" r="r" b="b"/>
            <a:pathLst>
              <a:path w="257809" h="389255">
                <a:moveTo>
                  <a:pt x="56896" y="266700"/>
                </a:moveTo>
                <a:lnTo>
                  <a:pt x="0" y="347979"/>
                </a:lnTo>
                <a:lnTo>
                  <a:pt x="90297" y="389254"/>
                </a:lnTo>
                <a:lnTo>
                  <a:pt x="77351" y="341756"/>
                </a:lnTo>
                <a:lnTo>
                  <a:pt x="65024" y="341756"/>
                </a:lnTo>
                <a:lnTo>
                  <a:pt x="57657" y="320801"/>
                </a:lnTo>
                <a:lnTo>
                  <a:pt x="70402" y="316256"/>
                </a:lnTo>
                <a:lnTo>
                  <a:pt x="56896" y="266700"/>
                </a:lnTo>
                <a:close/>
              </a:path>
              <a:path w="257809" h="389255">
                <a:moveTo>
                  <a:pt x="70402" y="316256"/>
                </a:moveTo>
                <a:lnTo>
                  <a:pt x="57657" y="320801"/>
                </a:lnTo>
                <a:lnTo>
                  <a:pt x="65024" y="341756"/>
                </a:lnTo>
                <a:lnTo>
                  <a:pt x="76259" y="337749"/>
                </a:lnTo>
                <a:lnTo>
                  <a:pt x="70402" y="316256"/>
                </a:lnTo>
                <a:close/>
              </a:path>
              <a:path w="257809" h="389255">
                <a:moveTo>
                  <a:pt x="76259" y="337749"/>
                </a:moveTo>
                <a:lnTo>
                  <a:pt x="65024" y="341756"/>
                </a:lnTo>
                <a:lnTo>
                  <a:pt x="77351" y="341756"/>
                </a:lnTo>
                <a:lnTo>
                  <a:pt x="76259" y="337749"/>
                </a:lnTo>
                <a:close/>
              </a:path>
              <a:path w="257809" h="389255">
                <a:moveTo>
                  <a:pt x="74631" y="314748"/>
                </a:moveTo>
                <a:lnTo>
                  <a:pt x="70402" y="316256"/>
                </a:lnTo>
                <a:lnTo>
                  <a:pt x="76259" y="337749"/>
                </a:lnTo>
                <a:lnTo>
                  <a:pt x="83184" y="335279"/>
                </a:lnTo>
                <a:lnTo>
                  <a:pt x="83947" y="335025"/>
                </a:lnTo>
                <a:lnTo>
                  <a:pt x="84708" y="334644"/>
                </a:lnTo>
                <a:lnTo>
                  <a:pt x="96900" y="327151"/>
                </a:lnTo>
                <a:lnTo>
                  <a:pt x="107950" y="319277"/>
                </a:lnTo>
                <a:lnTo>
                  <a:pt x="113062" y="315340"/>
                </a:lnTo>
                <a:lnTo>
                  <a:pt x="73659" y="315340"/>
                </a:lnTo>
                <a:lnTo>
                  <a:pt x="74631" y="314748"/>
                </a:lnTo>
                <a:close/>
              </a:path>
              <a:path w="257809" h="389255">
                <a:moveTo>
                  <a:pt x="75819" y="314325"/>
                </a:moveTo>
                <a:lnTo>
                  <a:pt x="74631" y="314748"/>
                </a:lnTo>
                <a:lnTo>
                  <a:pt x="73659" y="315340"/>
                </a:lnTo>
                <a:lnTo>
                  <a:pt x="75819" y="314325"/>
                </a:lnTo>
                <a:close/>
              </a:path>
              <a:path w="257809" h="389255">
                <a:moveTo>
                  <a:pt x="114381" y="314325"/>
                </a:moveTo>
                <a:lnTo>
                  <a:pt x="75819" y="314325"/>
                </a:lnTo>
                <a:lnTo>
                  <a:pt x="73659" y="315340"/>
                </a:lnTo>
                <a:lnTo>
                  <a:pt x="113062" y="315340"/>
                </a:lnTo>
                <a:lnTo>
                  <a:pt x="114381" y="314325"/>
                </a:lnTo>
                <a:close/>
              </a:path>
              <a:path w="257809" h="389255">
                <a:moveTo>
                  <a:pt x="235076" y="0"/>
                </a:moveTo>
                <a:lnTo>
                  <a:pt x="232028" y="47878"/>
                </a:lnTo>
                <a:lnTo>
                  <a:pt x="223139" y="94487"/>
                </a:lnTo>
                <a:lnTo>
                  <a:pt x="203453" y="154050"/>
                </a:lnTo>
                <a:lnTo>
                  <a:pt x="176022" y="208533"/>
                </a:lnTo>
                <a:lnTo>
                  <a:pt x="151510" y="244728"/>
                </a:lnTo>
                <a:lnTo>
                  <a:pt x="123951" y="276097"/>
                </a:lnTo>
                <a:lnTo>
                  <a:pt x="94360" y="301751"/>
                </a:lnTo>
                <a:lnTo>
                  <a:pt x="74631" y="314748"/>
                </a:lnTo>
                <a:lnTo>
                  <a:pt x="75819" y="314325"/>
                </a:lnTo>
                <a:lnTo>
                  <a:pt x="114381" y="314325"/>
                </a:lnTo>
                <a:lnTo>
                  <a:pt x="118999" y="310768"/>
                </a:lnTo>
                <a:lnTo>
                  <a:pt x="150114" y="280924"/>
                </a:lnTo>
                <a:lnTo>
                  <a:pt x="178561" y="245363"/>
                </a:lnTo>
                <a:lnTo>
                  <a:pt x="210820" y="191388"/>
                </a:lnTo>
                <a:lnTo>
                  <a:pt x="235711" y="131190"/>
                </a:lnTo>
                <a:lnTo>
                  <a:pt x="248539" y="83312"/>
                </a:lnTo>
                <a:lnTo>
                  <a:pt x="255904" y="33654"/>
                </a:lnTo>
                <a:lnTo>
                  <a:pt x="257301" y="634"/>
                </a:lnTo>
                <a:lnTo>
                  <a:pt x="235076" y="0"/>
                </a:lnTo>
                <a:close/>
              </a:path>
            </a:pathLst>
          </a:custGeom>
          <a:solidFill>
            <a:srgbClr val="000000"/>
          </a:solidFill>
        </p:spPr>
        <p:txBody>
          <a:bodyPr wrap="square" lIns="0" tIns="0" rIns="0" bIns="0" rtlCol="0"/>
          <a:lstStyle/>
          <a:p>
            <a:endParaRPr sz="1620"/>
          </a:p>
        </p:txBody>
      </p:sp>
      <p:sp>
        <p:nvSpPr>
          <p:cNvPr id="36" name="object 36"/>
          <p:cNvSpPr/>
          <p:nvPr/>
        </p:nvSpPr>
        <p:spPr>
          <a:xfrm>
            <a:off x="8068209" y="1838859"/>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37" name="object 37"/>
          <p:cNvSpPr/>
          <p:nvPr/>
        </p:nvSpPr>
        <p:spPr>
          <a:xfrm>
            <a:off x="8068209"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38" name="object 38"/>
          <p:cNvSpPr txBox="1"/>
          <p:nvPr/>
        </p:nvSpPr>
        <p:spPr>
          <a:xfrm>
            <a:off x="8067865" y="1822400"/>
            <a:ext cx="250889" cy="260841"/>
          </a:xfrm>
          <a:prstGeom prst="rect">
            <a:avLst/>
          </a:prstGeom>
        </p:spPr>
        <p:txBody>
          <a:bodyPr vert="horz" wrap="square" lIns="0" tIns="11430" rIns="0" bIns="0" rtlCol="0">
            <a:spAutoFit/>
          </a:bodyPr>
          <a:lstStyle/>
          <a:p>
            <a:pPr marL="11430">
              <a:spcBef>
                <a:spcPts val="90"/>
              </a:spcBef>
            </a:pPr>
            <a:r>
              <a:rPr sz="1620" b="1" spc="-9" dirty="0">
                <a:latin typeface="Arial" panose="020B0604020202020204"/>
                <a:cs typeface="Arial" panose="020B0604020202020204"/>
              </a:rPr>
              <a:t>12</a:t>
            </a:r>
            <a:endParaRPr sz="1620">
              <a:latin typeface="Arial" panose="020B0604020202020204"/>
              <a:cs typeface="Arial" panose="020B0604020202020204"/>
            </a:endParaRPr>
          </a:p>
        </p:txBody>
      </p:sp>
      <p:sp>
        <p:nvSpPr>
          <p:cNvPr id="39" name="object 39"/>
          <p:cNvSpPr/>
          <p:nvPr/>
        </p:nvSpPr>
        <p:spPr>
          <a:xfrm>
            <a:off x="8136445" y="1650148"/>
            <a:ext cx="114300" cy="177278"/>
          </a:xfrm>
          <a:prstGeom prst="rect">
            <a:avLst/>
          </a:prstGeom>
          <a:blipFill>
            <a:blip r:embed="rId8" cstate="print"/>
            <a:stretch>
              <a:fillRect/>
            </a:stretch>
          </a:blipFill>
        </p:spPr>
        <p:txBody>
          <a:bodyPr wrap="square" lIns="0" tIns="0" rIns="0" bIns="0" rtlCol="0"/>
          <a:lstStyle/>
          <a:p>
            <a:endParaRPr sz="1620"/>
          </a:p>
        </p:txBody>
      </p:sp>
      <p:sp>
        <p:nvSpPr>
          <p:cNvPr id="40" name="object 40"/>
          <p:cNvSpPr/>
          <p:nvPr/>
        </p:nvSpPr>
        <p:spPr>
          <a:xfrm>
            <a:off x="8326755" y="1649921"/>
            <a:ext cx="231458" cy="350330"/>
          </a:xfrm>
          <a:custGeom>
            <a:avLst/>
            <a:gdLst/>
            <a:ahLst/>
            <a:cxnLst/>
            <a:rect l="l" t="t" r="r" b="b"/>
            <a:pathLst>
              <a:path w="257175" h="389255">
                <a:moveTo>
                  <a:pt x="56896" y="266700"/>
                </a:moveTo>
                <a:lnTo>
                  <a:pt x="0" y="347979"/>
                </a:lnTo>
                <a:lnTo>
                  <a:pt x="90297" y="389254"/>
                </a:lnTo>
                <a:lnTo>
                  <a:pt x="77351" y="341756"/>
                </a:lnTo>
                <a:lnTo>
                  <a:pt x="65024" y="341756"/>
                </a:lnTo>
                <a:lnTo>
                  <a:pt x="57657" y="320801"/>
                </a:lnTo>
                <a:lnTo>
                  <a:pt x="70402" y="316256"/>
                </a:lnTo>
                <a:lnTo>
                  <a:pt x="56896" y="266700"/>
                </a:lnTo>
                <a:close/>
              </a:path>
              <a:path w="257175" h="389255">
                <a:moveTo>
                  <a:pt x="70402" y="316256"/>
                </a:moveTo>
                <a:lnTo>
                  <a:pt x="57657" y="320801"/>
                </a:lnTo>
                <a:lnTo>
                  <a:pt x="65024" y="341756"/>
                </a:lnTo>
                <a:lnTo>
                  <a:pt x="76259" y="337749"/>
                </a:lnTo>
                <a:lnTo>
                  <a:pt x="70402" y="316256"/>
                </a:lnTo>
                <a:close/>
              </a:path>
              <a:path w="257175" h="389255">
                <a:moveTo>
                  <a:pt x="76259" y="337749"/>
                </a:moveTo>
                <a:lnTo>
                  <a:pt x="65024" y="341756"/>
                </a:lnTo>
                <a:lnTo>
                  <a:pt x="77351" y="341756"/>
                </a:lnTo>
                <a:lnTo>
                  <a:pt x="76259" y="337749"/>
                </a:lnTo>
                <a:close/>
              </a:path>
              <a:path w="257175" h="389255">
                <a:moveTo>
                  <a:pt x="74603" y="314758"/>
                </a:moveTo>
                <a:lnTo>
                  <a:pt x="70402" y="316256"/>
                </a:lnTo>
                <a:lnTo>
                  <a:pt x="76259" y="337749"/>
                </a:lnTo>
                <a:lnTo>
                  <a:pt x="83184" y="335279"/>
                </a:lnTo>
                <a:lnTo>
                  <a:pt x="83947" y="335025"/>
                </a:lnTo>
                <a:lnTo>
                  <a:pt x="84708" y="334644"/>
                </a:lnTo>
                <a:lnTo>
                  <a:pt x="96774" y="327151"/>
                </a:lnTo>
                <a:lnTo>
                  <a:pt x="107950" y="319277"/>
                </a:lnTo>
                <a:lnTo>
                  <a:pt x="113003" y="315340"/>
                </a:lnTo>
                <a:lnTo>
                  <a:pt x="73659" y="315340"/>
                </a:lnTo>
                <a:lnTo>
                  <a:pt x="74603" y="314758"/>
                </a:lnTo>
                <a:close/>
              </a:path>
              <a:path w="257175" h="389255">
                <a:moveTo>
                  <a:pt x="75819" y="314325"/>
                </a:moveTo>
                <a:lnTo>
                  <a:pt x="74603" y="314758"/>
                </a:lnTo>
                <a:lnTo>
                  <a:pt x="73659" y="315340"/>
                </a:lnTo>
                <a:lnTo>
                  <a:pt x="75819" y="314325"/>
                </a:lnTo>
                <a:close/>
              </a:path>
              <a:path w="257175" h="389255">
                <a:moveTo>
                  <a:pt x="114307" y="314325"/>
                </a:moveTo>
                <a:lnTo>
                  <a:pt x="75819" y="314325"/>
                </a:lnTo>
                <a:lnTo>
                  <a:pt x="73659" y="315340"/>
                </a:lnTo>
                <a:lnTo>
                  <a:pt x="113003" y="315340"/>
                </a:lnTo>
                <a:lnTo>
                  <a:pt x="114307" y="314325"/>
                </a:lnTo>
                <a:close/>
              </a:path>
              <a:path w="257175" h="389255">
                <a:moveTo>
                  <a:pt x="234950" y="0"/>
                </a:moveTo>
                <a:lnTo>
                  <a:pt x="231901" y="47878"/>
                </a:lnTo>
                <a:lnTo>
                  <a:pt x="223011" y="94487"/>
                </a:lnTo>
                <a:lnTo>
                  <a:pt x="203326" y="154050"/>
                </a:lnTo>
                <a:lnTo>
                  <a:pt x="176022" y="208533"/>
                </a:lnTo>
                <a:lnTo>
                  <a:pt x="151383" y="244728"/>
                </a:lnTo>
                <a:lnTo>
                  <a:pt x="123951" y="276097"/>
                </a:lnTo>
                <a:lnTo>
                  <a:pt x="94233" y="301751"/>
                </a:lnTo>
                <a:lnTo>
                  <a:pt x="74603" y="314758"/>
                </a:lnTo>
                <a:lnTo>
                  <a:pt x="75819" y="314325"/>
                </a:lnTo>
                <a:lnTo>
                  <a:pt x="114307" y="314325"/>
                </a:lnTo>
                <a:lnTo>
                  <a:pt x="118872" y="310768"/>
                </a:lnTo>
                <a:lnTo>
                  <a:pt x="150114" y="280924"/>
                </a:lnTo>
                <a:lnTo>
                  <a:pt x="178561" y="245363"/>
                </a:lnTo>
                <a:lnTo>
                  <a:pt x="210820" y="191388"/>
                </a:lnTo>
                <a:lnTo>
                  <a:pt x="235584" y="131190"/>
                </a:lnTo>
                <a:lnTo>
                  <a:pt x="248411" y="83312"/>
                </a:lnTo>
                <a:lnTo>
                  <a:pt x="255777" y="33654"/>
                </a:lnTo>
                <a:lnTo>
                  <a:pt x="257175" y="634"/>
                </a:lnTo>
                <a:lnTo>
                  <a:pt x="234950" y="0"/>
                </a:lnTo>
                <a:close/>
              </a:path>
            </a:pathLst>
          </a:custGeom>
          <a:solidFill>
            <a:srgbClr val="000000"/>
          </a:solidFill>
        </p:spPr>
        <p:txBody>
          <a:bodyPr wrap="square" lIns="0" tIns="0" rIns="0" bIns="0" rtlCol="0"/>
          <a:lstStyle/>
          <a:p>
            <a:endParaRPr sz="1620"/>
          </a:p>
        </p:txBody>
      </p:sp>
      <p:sp>
        <p:nvSpPr>
          <p:cNvPr id="41" name="object 41"/>
          <p:cNvSpPr/>
          <p:nvPr/>
        </p:nvSpPr>
        <p:spPr>
          <a:xfrm>
            <a:off x="8769668" y="1838859"/>
            <a:ext cx="247460" cy="247460"/>
          </a:xfrm>
          <a:custGeom>
            <a:avLst/>
            <a:gdLst/>
            <a:ahLst/>
            <a:cxnLst/>
            <a:rect l="l" t="t" r="r" b="b"/>
            <a:pathLst>
              <a:path w="274954" h="274955">
                <a:moveTo>
                  <a:pt x="137286"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6"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6" y="0"/>
                </a:lnTo>
                <a:close/>
              </a:path>
            </a:pathLst>
          </a:custGeom>
          <a:solidFill>
            <a:srgbClr val="FF9933"/>
          </a:solidFill>
        </p:spPr>
        <p:txBody>
          <a:bodyPr wrap="square" lIns="0" tIns="0" rIns="0" bIns="0" rtlCol="0"/>
          <a:lstStyle/>
          <a:p>
            <a:endParaRPr sz="1620"/>
          </a:p>
        </p:txBody>
      </p:sp>
      <p:sp>
        <p:nvSpPr>
          <p:cNvPr id="42" name="object 42"/>
          <p:cNvSpPr/>
          <p:nvPr/>
        </p:nvSpPr>
        <p:spPr>
          <a:xfrm>
            <a:off x="8769668" y="1838859"/>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43" name="object 43"/>
          <p:cNvSpPr txBox="1"/>
          <p:nvPr/>
        </p:nvSpPr>
        <p:spPr>
          <a:xfrm>
            <a:off x="8769553" y="1822400"/>
            <a:ext cx="250889" cy="260841"/>
          </a:xfrm>
          <a:prstGeom prst="rect">
            <a:avLst/>
          </a:prstGeom>
        </p:spPr>
        <p:txBody>
          <a:bodyPr vert="horz" wrap="square" lIns="0" tIns="11430" rIns="0" bIns="0" rtlCol="0">
            <a:spAutoFit/>
          </a:bodyPr>
          <a:lstStyle/>
          <a:p>
            <a:pPr marL="11430">
              <a:spcBef>
                <a:spcPts val="90"/>
              </a:spcBef>
            </a:pPr>
            <a:r>
              <a:rPr sz="1620" b="1" spc="-9" dirty="0">
                <a:latin typeface="Arial" panose="020B0604020202020204"/>
                <a:cs typeface="Arial" panose="020B0604020202020204"/>
              </a:rPr>
              <a:t>14</a:t>
            </a:r>
            <a:endParaRPr sz="1620">
              <a:latin typeface="Arial" panose="020B0604020202020204"/>
              <a:cs typeface="Arial" panose="020B0604020202020204"/>
            </a:endParaRPr>
          </a:p>
        </p:txBody>
      </p:sp>
      <p:sp>
        <p:nvSpPr>
          <p:cNvPr id="44" name="object 44"/>
          <p:cNvSpPr/>
          <p:nvPr/>
        </p:nvSpPr>
        <p:spPr>
          <a:xfrm>
            <a:off x="8837904" y="1650148"/>
            <a:ext cx="114300" cy="177278"/>
          </a:xfrm>
          <a:prstGeom prst="rect">
            <a:avLst/>
          </a:prstGeom>
          <a:blipFill>
            <a:blip r:embed="rId9" cstate="print"/>
            <a:stretch>
              <a:fillRect/>
            </a:stretch>
          </a:blipFill>
        </p:spPr>
        <p:txBody>
          <a:bodyPr wrap="square" lIns="0" tIns="0" rIns="0" bIns="0" rtlCol="0"/>
          <a:lstStyle/>
          <a:p>
            <a:endParaRPr sz="1620"/>
          </a:p>
        </p:txBody>
      </p:sp>
      <p:sp>
        <p:nvSpPr>
          <p:cNvPr id="45" name="object 45"/>
          <p:cNvSpPr/>
          <p:nvPr/>
        </p:nvSpPr>
        <p:spPr>
          <a:xfrm>
            <a:off x="9028329" y="1649921"/>
            <a:ext cx="231458" cy="350330"/>
          </a:xfrm>
          <a:custGeom>
            <a:avLst/>
            <a:gdLst/>
            <a:ahLst/>
            <a:cxnLst/>
            <a:rect l="l" t="t" r="r" b="b"/>
            <a:pathLst>
              <a:path w="257175" h="389255">
                <a:moveTo>
                  <a:pt x="56896" y="266700"/>
                </a:moveTo>
                <a:lnTo>
                  <a:pt x="0" y="347979"/>
                </a:lnTo>
                <a:lnTo>
                  <a:pt x="90170" y="389254"/>
                </a:lnTo>
                <a:lnTo>
                  <a:pt x="77274" y="341756"/>
                </a:lnTo>
                <a:lnTo>
                  <a:pt x="65024" y="341756"/>
                </a:lnTo>
                <a:lnTo>
                  <a:pt x="57530" y="320801"/>
                </a:lnTo>
                <a:lnTo>
                  <a:pt x="70344" y="316232"/>
                </a:lnTo>
                <a:lnTo>
                  <a:pt x="56896" y="266700"/>
                </a:lnTo>
                <a:close/>
              </a:path>
              <a:path w="257175" h="389255">
                <a:moveTo>
                  <a:pt x="70344" y="316232"/>
                </a:moveTo>
                <a:lnTo>
                  <a:pt x="57530" y="320801"/>
                </a:lnTo>
                <a:lnTo>
                  <a:pt x="65024" y="341756"/>
                </a:lnTo>
                <a:lnTo>
                  <a:pt x="76192" y="337773"/>
                </a:lnTo>
                <a:lnTo>
                  <a:pt x="70344" y="316232"/>
                </a:lnTo>
                <a:close/>
              </a:path>
              <a:path w="257175" h="389255">
                <a:moveTo>
                  <a:pt x="76192" y="337773"/>
                </a:moveTo>
                <a:lnTo>
                  <a:pt x="65024" y="341756"/>
                </a:lnTo>
                <a:lnTo>
                  <a:pt x="77274" y="341756"/>
                </a:lnTo>
                <a:lnTo>
                  <a:pt x="76192" y="337773"/>
                </a:lnTo>
                <a:close/>
              </a:path>
              <a:path w="257175" h="389255">
                <a:moveTo>
                  <a:pt x="74504" y="314748"/>
                </a:moveTo>
                <a:lnTo>
                  <a:pt x="70344" y="316232"/>
                </a:lnTo>
                <a:lnTo>
                  <a:pt x="76192" y="337773"/>
                </a:lnTo>
                <a:lnTo>
                  <a:pt x="83184" y="335279"/>
                </a:lnTo>
                <a:lnTo>
                  <a:pt x="112935" y="315340"/>
                </a:lnTo>
                <a:lnTo>
                  <a:pt x="73532" y="315340"/>
                </a:lnTo>
                <a:lnTo>
                  <a:pt x="74504" y="314748"/>
                </a:lnTo>
                <a:close/>
              </a:path>
              <a:path w="257175" h="389255">
                <a:moveTo>
                  <a:pt x="75692" y="314325"/>
                </a:moveTo>
                <a:lnTo>
                  <a:pt x="74504" y="314748"/>
                </a:lnTo>
                <a:lnTo>
                  <a:pt x="73532" y="315340"/>
                </a:lnTo>
                <a:lnTo>
                  <a:pt x="75692" y="314325"/>
                </a:lnTo>
                <a:close/>
              </a:path>
              <a:path w="257175" h="389255">
                <a:moveTo>
                  <a:pt x="114254" y="314325"/>
                </a:moveTo>
                <a:lnTo>
                  <a:pt x="75692" y="314325"/>
                </a:lnTo>
                <a:lnTo>
                  <a:pt x="73532" y="315340"/>
                </a:lnTo>
                <a:lnTo>
                  <a:pt x="112935" y="315340"/>
                </a:lnTo>
                <a:lnTo>
                  <a:pt x="114254" y="314325"/>
                </a:lnTo>
                <a:close/>
              </a:path>
              <a:path w="257175" h="389255">
                <a:moveTo>
                  <a:pt x="234950" y="0"/>
                </a:moveTo>
                <a:lnTo>
                  <a:pt x="231775" y="47878"/>
                </a:lnTo>
                <a:lnTo>
                  <a:pt x="223012" y="94487"/>
                </a:lnTo>
                <a:lnTo>
                  <a:pt x="203326" y="154050"/>
                </a:lnTo>
                <a:lnTo>
                  <a:pt x="175895" y="208533"/>
                </a:lnTo>
                <a:lnTo>
                  <a:pt x="151383" y="244728"/>
                </a:lnTo>
                <a:lnTo>
                  <a:pt x="123825" y="276097"/>
                </a:lnTo>
                <a:lnTo>
                  <a:pt x="94233" y="301751"/>
                </a:lnTo>
                <a:lnTo>
                  <a:pt x="74504" y="314748"/>
                </a:lnTo>
                <a:lnTo>
                  <a:pt x="75692" y="314325"/>
                </a:lnTo>
                <a:lnTo>
                  <a:pt x="114254" y="314325"/>
                </a:lnTo>
                <a:lnTo>
                  <a:pt x="118872" y="310768"/>
                </a:lnTo>
                <a:lnTo>
                  <a:pt x="150114" y="280924"/>
                </a:lnTo>
                <a:lnTo>
                  <a:pt x="178434" y="245363"/>
                </a:lnTo>
                <a:lnTo>
                  <a:pt x="210693" y="191388"/>
                </a:lnTo>
                <a:lnTo>
                  <a:pt x="235457" y="131190"/>
                </a:lnTo>
                <a:lnTo>
                  <a:pt x="248284" y="83312"/>
                </a:lnTo>
                <a:lnTo>
                  <a:pt x="255650" y="33654"/>
                </a:lnTo>
                <a:lnTo>
                  <a:pt x="257048" y="634"/>
                </a:lnTo>
                <a:lnTo>
                  <a:pt x="234950" y="0"/>
                </a:lnTo>
                <a:close/>
              </a:path>
            </a:pathLst>
          </a:custGeom>
          <a:solidFill>
            <a:srgbClr val="000000"/>
          </a:solidFill>
        </p:spPr>
        <p:txBody>
          <a:bodyPr wrap="square" lIns="0" tIns="0" rIns="0" bIns="0" rtlCol="0"/>
          <a:lstStyle/>
          <a:p>
            <a:endParaRPr sz="1620"/>
          </a:p>
        </p:txBody>
      </p:sp>
      <p:graphicFrame>
        <p:nvGraphicFramePr>
          <p:cNvPr id="46" name="object 46"/>
          <p:cNvGraphicFramePr>
            <a:graphicFrameLocks noGrp="1"/>
          </p:cNvGraphicFramePr>
          <p:nvPr/>
        </p:nvGraphicFramePr>
        <p:xfrm>
          <a:off x="3799046" y="2243194"/>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287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2</a:t>
                      </a:r>
                      <a:endParaRPr sz="1300" dirty="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7" name="object 47"/>
          <p:cNvSpPr/>
          <p:nvPr/>
        </p:nvSpPr>
        <p:spPr>
          <a:xfrm>
            <a:off x="3861969" y="2753259"/>
            <a:ext cx="247460" cy="247460"/>
          </a:xfrm>
          <a:custGeom>
            <a:avLst/>
            <a:gdLst/>
            <a:ahLst/>
            <a:cxnLst/>
            <a:rect l="l" t="t" r="r" b="b"/>
            <a:pathLst>
              <a:path w="274955"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48" name="object 48"/>
          <p:cNvSpPr/>
          <p:nvPr/>
        </p:nvSpPr>
        <p:spPr>
          <a:xfrm>
            <a:off x="3861969" y="2753259"/>
            <a:ext cx="247460" cy="247460"/>
          </a:xfrm>
          <a:custGeom>
            <a:avLst/>
            <a:gdLst/>
            <a:ahLst/>
            <a:cxnLst/>
            <a:rect l="l" t="t" r="r" b="b"/>
            <a:pathLst>
              <a:path w="274955"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49" name="object 49"/>
          <p:cNvSpPr txBox="1"/>
          <p:nvPr/>
        </p:nvSpPr>
        <p:spPr>
          <a:xfrm>
            <a:off x="3923919" y="2752114"/>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50" name="object 50"/>
          <p:cNvSpPr/>
          <p:nvPr/>
        </p:nvSpPr>
        <p:spPr>
          <a:xfrm>
            <a:off x="3929405" y="2564663"/>
            <a:ext cx="114300" cy="177165"/>
          </a:xfrm>
          <a:prstGeom prst="rect">
            <a:avLst/>
          </a:prstGeom>
          <a:blipFill>
            <a:blip r:embed="rId10" cstate="print"/>
            <a:stretch>
              <a:fillRect/>
            </a:stretch>
          </a:blipFill>
        </p:spPr>
        <p:txBody>
          <a:bodyPr wrap="square" lIns="0" tIns="0" rIns="0" bIns="0" rtlCol="0"/>
          <a:lstStyle/>
          <a:p>
            <a:endParaRPr sz="1620"/>
          </a:p>
        </p:txBody>
      </p:sp>
      <p:sp>
        <p:nvSpPr>
          <p:cNvPr id="51" name="object 51"/>
          <p:cNvSpPr/>
          <p:nvPr/>
        </p:nvSpPr>
        <p:spPr>
          <a:xfrm>
            <a:off x="4120515" y="2564092"/>
            <a:ext cx="578930" cy="367475"/>
          </a:xfrm>
          <a:custGeom>
            <a:avLst/>
            <a:gdLst/>
            <a:ahLst/>
            <a:cxnLst/>
            <a:rect l="l" t="t" r="r" b="b"/>
            <a:pathLst>
              <a:path w="643254" h="408304">
                <a:moveTo>
                  <a:pt x="73279" y="281432"/>
                </a:moveTo>
                <a:lnTo>
                  <a:pt x="0" y="348234"/>
                </a:lnTo>
                <a:lnTo>
                  <a:pt x="78993" y="408305"/>
                </a:lnTo>
                <a:lnTo>
                  <a:pt x="76659" y="356488"/>
                </a:lnTo>
                <a:lnTo>
                  <a:pt x="64135" y="356488"/>
                </a:lnTo>
                <a:lnTo>
                  <a:pt x="62737" y="334263"/>
                </a:lnTo>
                <a:lnTo>
                  <a:pt x="75622" y="333466"/>
                </a:lnTo>
                <a:lnTo>
                  <a:pt x="73279" y="281432"/>
                </a:lnTo>
                <a:close/>
              </a:path>
              <a:path w="643254" h="408304">
                <a:moveTo>
                  <a:pt x="75622" y="333466"/>
                </a:moveTo>
                <a:lnTo>
                  <a:pt x="62737" y="334263"/>
                </a:lnTo>
                <a:lnTo>
                  <a:pt x="64135" y="356488"/>
                </a:lnTo>
                <a:lnTo>
                  <a:pt x="76623" y="355689"/>
                </a:lnTo>
                <a:lnTo>
                  <a:pt x="75622" y="333466"/>
                </a:lnTo>
                <a:close/>
              </a:path>
              <a:path w="643254" h="408304">
                <a:moveTo>
                  <a:pt x="76623" y="355689"/>
                </a:moveTo>
                <a:lnTo>
                  <a:pt x="64135" y="356488"/>
                </a:lnTo>
                <a:lnTo>
                  <a:pt x="76659" y="356488"/>
                </a:lnTo>
                <a:lnTo>
                  <a:pt x="76623" y="355689"/>
                </a:lnTo>
                <a:close/>
              </a:path>
              <a:path w="643254" h="408304">
                <a:moveTo>
                  <a:pt x="620776" y="0"/>
                </a:moveTo>
                <a:lnTo>
                  <a:pt x="613028" y="46355"/>
                </a:lnTo>
                <a:lnTo>
                  <a:pt x="591058" y="91694"/>
                </a:lnTo>
                <a:lnTo>
                  <a:pt x="555625" y="135889"/>
                </a:lnTo>
                <a:lnTo>
                  <a:pt x="525272" y="164592"/>
                </a:lnTo>
                <a:lnTo>
                  <a:pt x="489965" y="191897"/>
                </a:lnTo>
                <a:lnTo>
                  <a:pt x="450341" y="217678"/>
                </a:lnTo>
                <a:lnTo>
                  <a:pt x="406526" y="241808"/>
                </a:lnTo>
                <a:lnTo>
                  <a:pt x="359410" y="263779"/>
                </a:lnTo>
                <a:lnTo>
                  <a:pt x="309117" y="283337"/>
                </a:lnTo>
                <a:lnTo>
                  <a:pt x="256412" y="300228"/>
                </a:lnTo>
                <a:lnTo>
                  <a:pt x="201422" y="314325"/>
                </a:lnTo>
                <a:lnTo>
                  <a:pt x="144906" y="325247"/>
                </a:lnTo>
                <a:lnTo>
                  <a:pt x="87375" y="332739"/>
                </a:lnTo>
                <a:lnTo>
                  <a:pt x="75622" y="333466"/>
                </a:lnTo>
                <a:lnTo>
                  <a:pt x="76623" y="355689"/>
                </a:lnTo>
                <a:lnTo>
                  <a:pt x="119506" y="351409"/>
                </a:lnTo>
                <a:lnTo>
                  <a:pt x="177926" y="341884"/>
                </a:lnTo>
                <a:lnTo>
                  <a:pt x="234950" y="329057"/>
                </a:lnTo>
                <a:lnTo>
                  <a:pt x="290067" y="313182"/>
                </a:lnTo>
                <a:lnTo>
                  <a:pt x="342900" y="294386"/>
                </a:lnTo>
                <a:lnTo>
                  <a:pt x="393064" y="273050"/>
                </a:lnTo>
                <a:lnTo>
                  <a:pt x="439927" y="249174"/>
                </a:lnTo>
                <a:lnTo>
                  <a:pt x="483108" y="223393"/>
                </a:lnTo>
                <a:lnTo>
                  <a:pt x="522224" y="195580"/>
                </a:lnTo>
                <a:lnTo>
                  <a:pt x="556767" y="166116"/>
                </a:lnTo>
                <a:lnTo>
                  <a:pt x="586232" y="135128"/>
                </a:lnTo>
                <a:lnTo>
                  <a:pt x="610108" y="102870"/>
                </a:lnTo>
                <a:lnTo>
                  <a:pt x="634491" y="52324"/>
                </a:lnTo>
                <a:lnTo>
                  <a:pt x="642874" y="1270"/>
                </a:lnTo>
                <a:lnTo>
                  <a:pt x="620776" y="0"/>
                </a:lnTo>
                <a:close/>
              </a:path>
            </a:pathLst>
          </a:custGeom>
          <a:solidFill>
            <a:srgbClr val="000000"/>
          </a:solidFill>
        </p:spPr>
        <p:txBody>
          <a:bodyPr wrap="square" lIns="0" tIns="0" rIns="0" bIns="0" rtlCol="0"/>
          <a:lstStyle/>
          <a:p>
            <a:endParaRPr sz="1620"/>
          </a:p>
        </p:txBody>
      </p:sp>
      <p:sp>
        <p:nvSpPr>
          <p:cNvPr id="52" name="object 52"/>
          <p:cNvSpPr/>
          <p:nvPr/>
        </p:nvSpPr>
        <p:spPr>
          <a:xfrm>
            <a:off x="5263515" y="2753259"/>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92" y="267574"/>
                </a:lnTo>
                <a:lnTo>
                  <a:pt x="218410" y="248084"/>
                </a:lnTo>
                <a:lnTo>
                  <a:pt x="248167" y="218365"/>
                </a:lnTo>
                <a:lnTo>
                  <a:pt x="267688" y="180679"/>
                </a:lnTo>
                <a:lnTo>
                  <a:pt x="274700" y="137287"/>
                </a:lnTo>
                <a:lnTo>
                  <a:pt x="267682" y="93882"/>
                </a:lnTo>
                <a:lnTo>
                  <a:pt x="248167" y="56208"/>
                </a:lnTo>
                <a:lnTo>
                  <a:pt x="218410" y="26489"/>
                </a:lnTo>
                <a:lnTo>
                  <a:pt x="180692" y="6999"/>
                </a:lnTo>
                <a:lnTo>
                  <a:pt x="137287" y="0"/>
                </a:lnTo>
                <a:close/>
              </a:path>
            </a:pathLst>
          </a:custGeom>
          <a:solidFill>
            <a:srgbClr val="FF9933"/>
          </a:solidFill>
        </p:spPr>
        <p:txBody>
          <a:bodyPr wrap="square" lIns="0" tIns="0" rIns="0" bIns="0" rtlCol="0"/>
          <a:lstStyle/>
          <a:p>
            <a:endParaRPr sz="1620"/>
          </a:p>
        </p:txBody>
      </p:sp>
      <p:sp>
        <p:nvSpPr>
          <p:cNvPr id="53" name="object 53"/>
          <p:cNvSpPr/>
          <p:nvPr/>
        </p:nvSpPr>
        <p:spPr>
          <a:xfrm>
            <a:off x="5263515" y="2753259"/>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7"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54" name="object 54"/>
          <p:cNvSpPr txBox="1"/>
          <p:nvPr/>
        </p:nvSpPr>
        <p:spPr>
          <a:xfrm>
            <a:off x="5320550" y="2737027"/>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4</a:t>
            </a:r>
            <a:endParaRPr sz="1620">
              <a:latin typeface="Arial" panose="020B0604020202020204"/>
              <a:cs typeface="Arial" panose="020B0604020202020204"/>
            </a:endParaRPr>
          </a:p>
        </p:txBody>
      </p:sp>
      <p:sp>
        <p:nvSpPr>
          <p:cNvPr id="55" name="object 55"/>
          <p:cNvSpPr/>
          <p:nvPr/>
        </p:nvSpPr>
        <p:spPr>
          <a:xfrm>
            <a:off x="5331409" y="2564663"/>
            <a:ext cx="114300" cy="177165"/>
          </a:xfrm>
          <a:prstGeom prst="rect">
            <a:avLst/>
          </a:prstGeom>
          <a:blipFill>
            <a:blip r:embed="rId11" cstate="print"/>
            <a:stretch>
              <a:fillRect/>
            </a:stretch>
          </a:blipFill>
        </p:spPr>
        <p:txBody>
          <a:bodyPr wrap="square" lIns="0" tIns="0" rIns="0" bIns="0" rtlCol="0"/>
          <a:lstStyle/>
          <a:p>
            <a:endParaRPr sz="1620"/>
          </a:p>
        </p:txBody>
      </p:sp>
      <p:sp>
        <p:nvSpPr>
          <p:cNvPr id="56" name="object 56"/>
          <p:cNvSpPr/>
          <p:nvPr/>
        </p:nvSpPr>
        <p:spPr>
          <a:xfrm>
            <a:off x="5522176" y="2564092"/>
            <a:ext cx="580073" cy="367475"/>
          </a:xfrm>
          <a:custGeom>
            <a:avLst/>
            <a:gdLst/>
            <a:ahLst/>
            <a:cxnLst/>
            <a:rect l="l" t="t" r="r" b="b"/>
            <a:pathLst>
              <a:path w="644525" h="408304">
                <a:moveTo>
                  <a:pt x="73278" y="281432"/>
                </a:moveTo>
                <a:lnTo>
                  <a:pt x="0" y="348234"/>
                </a:lnTo>
                <a:lnTo>
                  <a:pt x="78994" y="408305"/>
                </a:lnTo>
                <a:lnTo>
                  <a:pt x="76659" y="356488"/>
                </a:lnTo>
                <a:lnTo>
                  <a:pt x="64135" y="356488"/>
                </a:lnTo>
                <a:lnTo>
                  <a:pt x="62737" y="334391"/>
                </a:lnTo>
                <a:lnTo>
                  <a:pt x="75625" y="333531"/>
                </a:lnTo>
                <a:lnTo>
                  <a:pt x="73278" y="281432"/>
                </a:lnTo>
                <a:close/>
              </a:path>
              <a:path w="644525" h="408304">
                <a:moveTo>
                  <a:pt x="75625" y="333531"/>
                </a:moveTo>
                <a:lnTo>
                  <a:pt x="62737" y="334391"/>
                </a:lnTo>
                <a:lnTo>
                  <a:pt x="64135" y="356488"/>
                </a:lnTo>
                <a:lnTo>
                  <a:pt x="76624" y="355693"/>
                </a:lnTo>
                <a:lnTo>
                  <a:pt x="75625" y="333531"/>
                </a:lnTo>
                <a:close/>
              </a:path>
              <a:path w="644525" h="408304">
                <a:moveTo>
                  <a:pt x="76624" y="355693"/>
                </a:moveTo>
                <a:lnTo>
                  <a:pt x="64135" y="356488"/>
                </a:lnTo>
                <a:lnTo>
                  <a:pt x="76659" y="356488"/>
                </a:lnTo>
                <a:lnTo>
                  <a:pt x="76624" y="355693"/>
                </a:lnTo>
                <a:close/>
              </a:path>
              <a:path w="644525" h="408304">
                <a:moveTo>
                  <a:pt x="622300" y="0"/>
                </a:moveTo>
                <a:lnTo>
                  <a:pt x="614552" y="46355"/>
                </a:lnTo>
                <a:lnTo>
                  <a:pt x="592454" y="91694"/>
                </a:lnTo>
                <a:lnTo>
                  <a:pt x="557022" y="135889"/>
                </a:lnTo>
                <a:lnTo>
                  <a:pt x="526541" y="164592"/>
                </a:lnTo>
                <a:lnTo>
                  <a:pt x="491236" y="191897"/>
                </a:lnTo>
                <a:lnTo>
                  <a:pt x="451358" y="217678"/>
                </a:lnTo>
                <a:lnTo>
                  <a:pt x="407543" y="241808"/>
                </a:lnTo>
                <a:lnTo>
                  <a:pt x="360172" y="263779"/>
                </a:lnTo>
                <a:lnTo>
                  <a:pt x="309879" y="283337"/>
                </a:lnTo>
                <a:lnTo>
                  <a:pt x="256921" y="300228"/>
                </a:lnTo>
                <a:lnTo>
                  <a:pt x="201929" y="314325"/>
                </a:lnTo>
                <a:lnTo>
                  <a:pt x="145287" y="325247"/>
                </a:lnTo>
                <a:lnTo>
                  <a:pt x="87502" y="332739"/>
                </a:lnTo>
                <a:lnTo>
                  <a:pt x="75625" y="333531"/>
                </a:lnTo>
                <a:lnTo>
                  <a:pt x="76624" y="355693"/>
                </a:lnTo>
                <a:lnTo>
                  <a:pt x="119634" y="351409"/>
                </a:lnTo>
                <a:lnTo>
                  <a:pt x="178308" y="341884"/>
                </a:lnTo>
                <a:lnTo>
                  <a:pt x="235458" y="329057"/>
                </a:lnTo>
                <a:lnTo>
                  <a:pt x="290829" y="313182"/>
                </a:lnTo>
                <a:lnTo>
                  <a:pt x="343662" y="294386"/>
                </a:lnTo>
                <a:lnTo>
                  <a:pt x="393953" y="273050"/>
                </a:lnTo>
                <a:lnTo>
                  <a:pt x="440944" y="249174"/>
                </a:lnTo>
                <a:lnTo>
                  <a:pt x="484250" y="223393"/>
                </a:lnTo>
                <a:lnTo>
                  <a:pt x="523494" y="195580"/>
                </a:lnTo>
                <a:lnTo>
                  <a:pt x="558038" y="166116"/>
                </a:lnTo>
                <a:lnTo>
                  <a:pt x="587628" y="135128"/>
                </a:lnTo>
                <a:lnTo>
                  <a:pt x="611632" y="102870"/>
                </a:lnTo>
                <a:lnTo>
                  <a:pt x="636015" y="52324"/>
                </a:lnTo>
                <a:lnTo>
                  <a:pt x="644525" y="1270"/>
                </a:lnTo>
                <a:lnTo>
                  <a:pt x="622300" y="0"/>
                </a:lnTo>
                <a:close/>
              </a:path>
            </a:pathLst>
          </a:custGeom>
          <a:solidFill>
            <a:srgbClr val="000000"/>
          </a:solidFill>
        </p:spPr>
        <p:txBody>
          <a:bodyPr wrap="square" lIns="0" tIns="0" rIns="0" bIns="0" rtlCol="0"/>
          <a:lstStyle/>
          <a:p>
            <a:endParaRPr sz="1620"/>
          </a:p>
        </p:txBody>
      </p:sp>
      <p:sp>
        <p:nvSpPr>
          <p:cNvPr id="57" name="object 57"/>
          <p:cNvSpPr/>
          <p:nvPr/>
        </p:nvSpPr>
        <p:spPr>
          <a:xfrm>
            <a:off x="6665176" y="2753259"/>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58" name="object 58"/>
          <p:cNvSpPr/>
          <p:nvPr/>
        </p:nvSpPr>
        <p:spPr>
          <a:xfrm>
            <a:off x="6665176" y="2753259"/>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59" name="object 59"/>
          <p:cNvSpPr txBox="1"/>
          <p:nvPr/>
        </p:nvSpPr>
        <p:spPr>
          <a:xfrm>
            <a:off x="6722326" y="2737027"/>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8</a:t>
            </a:r>
            <a:endParaRPr sz="1620">
              <a:latin typeface="Arial" panose="020B0604020202020204"/>
              <a:cs typeface="Arial" panose="020B0604020202020204"/>
            </a:endParaRPr>
          </a:p>
        </p:txBody>
      </p:sp>
      <p:sp>
        <p:nvSpPr>
          <p:cNvPr id="60" name="object 60"/>
          <p:cNvSpPr/>
          <p:nvPr/>
        </p:nvSpPr>
        <p:spPr>
          <a:xfrm>
            <a:off x="6733298" y="2564548"/>
            <a:ext cx="114300" cy="177278"/>
          </a:xfrm>
          <a:prstGeom prst="rect">
            <a:avLst/>
          </a:prstGeom>
          <a:blipFill>
            <a:blip r:embed="rId12" cstate="print"/>
            <a:stretch>
              <a:fillRect/>
            </a:stretch>
          </a:blipFill>
        </p:spPr>
        <p:txBody>
          <a:bodyPr wrap="square" lIns="0" tIns="0" rIns="0" bIns="0" rtlCol="0"/>
          <a:lstStyle/>
          <a:p>
            <a:endParaRPr sz="1620"/>
          </a:p>
        </p:txBody>
      </p:sp>
      <p:sp>
        <p:nvSpPr>
          <p:cNvPr id="61" name="object 61"/>
          <p:cNvSpPr/>
          <p:nvPr/>
        </p:nvSpPr>
        <p:spPr>
          <a:xfrm>
            <a:off x="6923723" y="2564092"/>
            <a:ext cx="581787" cy="367475"/>
          </a:xfrm>
          <a:custGeom>
            <a:avLst/>
            <a:gdLst/>
            <a:ahLst/>
            <a:cxnLst/>
            <a:rect l="l" t="t" r="r" b="b"/>
            <a:pathLst>
              <a:path w="646429" h="408304">
                <a:moveTo>
                  <a:pt x="73278" y="281432"/>
                </a:moveTo>
                <a:lnTo>
                  <a:pt x="0" y="348234"/>
                </a:lnTo>
                <a:lnTo>
                  <a:pt x="78994" y="408305"/>
                </a:lnTo>
                <a:lnTo>
                  <a:pt x="76659" y="356488"/>
                </a:lnTo>
                <a:lnTo>
                  <a:pt x="64135" y="356488"/>
                </a:lnTo>
                <a:lnTo>
                  <a:pt x="62737" y="334391"/>
                </a:lnTo>
                <a:lnTo>
                  <a:pt x="75626" y="333540"/>
                </a:lnTo>
                <a:lnTo>
                  <a:pt x="73278" y="281432"/>
                </a:lnTo>
                <a:close/>
              </a:path>
              <a:path w="646429" h="408304">
                <a:moveTo>
                  <a:pt x="75626" y="333540"/>
                </a:moveTo>
                <a:lnTo>
                  <a:pt x="62737" y="334391"/>
                </a:lnTo>
                <a:lnTo>
                  <a:pt x="64135" y="356488"/>
                </a:lnTo>
                <a:lnTo>
                  <a:pt x="76624" y="355700"/>
                </a:lnTo>
                <a:lnTo>
                  <a:pt x="75626" y="333540"/>
                </a:lnTo>
                <a:close/>
              </a:path>
              <a:path w="646429" h="408304">
                <a:moveTo>
                  <a:pt x="76624" y="355700"/>
                </a:moveTo>
                <a:lnTo>
                  <a:pt x="64135" y="356488"/>
                </a:lnTo>
                <a:lnTo>
                  <a:pt x="76659" y="356488"/>
                </a:lnTo>
                <a:lnTo>
                  <a:pt x="76624" y="355700"/>
                </a:lnTo>
                <a:close/>
              </a:path>
              <a:path w="646429" h="408304">
                <a:moveTo>
                  <a:pt x="623951" y="0"/>
                </a:moveTo>
                <a:lnTo>
                  <a:pt x="616203" y="46355"/>
                </a:lnTo>
                <a:lnTo>
                  <a:pt x="594105" y="91567"/>
                </a:lnTo>
                <a:lnTo>
                  <a:pt x="558546" y="135889"/>
                </a:lnTo>
                <a:lnTo>
                  <a:pt x="528066" y="164592"/>
                </a:lnTo>
                <a:lnTo>
                  <a:pt x="492505" y="191897"/>
                </a:lnTo>
                <a:lnTo>
                  <a:pt x="452627" y="217678"/>
                </a:lnTo>
                <a:lnTo>
                  <a:pt x="408558" y="241808"/>
                </a:lnTo>
                <a:lnTo>
                  <a:pt x="361188" y="263779"/>
                </a:lnTo>
                <a:lnTo>
                  <a:pt x="310641" y="283210"/>
                </a:lnTo>
                <a:lnTo>
                  <a:pt x="257555" y="300228"/>
                </a:lnTo>
                <a:lnTo>
                  <a:pt x="202437" y="314325"/>
                </a:lnTo>
                <a:lnTo>
                  <a:pt x="145669" y="325247"/>
                </a:lnTo>
                <a:lnTo>
                  <a:pt x="87757" y="332739"/>
                </a:lnTo>
                <a:lnTo>
                  <a:pt x="75626" y="333540"/>
                </a:lnTo>
                <a:lnTo>
                  <a:pt x="76624" y="355700"/>
                </a:lnTo>
                <a:lnTo>
                  <a:pt x="120014" y="351409"/>
                </a:lnTo>
                <a:lnTo>
                  <a:pt x="178815" y="341884"/>
                </a:lnTo>
                <a:lnTo>
                  <a:pt x="236092" y="329057"/>
                </a:lnTo>
                <a:lnTo>
                  <a:pt x="291464" y="313182"/>
                </a:lnTo>
                <a:lnTo>
                  <a:pt x="344550" y="294386"/>
                </a:lnTo>
                <a:lnTo>
                  <a:pt x="394970" y="273050"/>
                </a:lnTo>
                <a:lnTo>
                  <a:pt x="442086" y="249300"/>
                </a:lnTo>
                <a:lnTo>
                  <a:pt x="485521" y="223393"/>
                </a:lnTo>
                <a:lnTo>
                  <a:pt x="524764" y="195707"/>
                </a:lnTo>
                <a:lnTo>
                  <a:pt x="559561" y="166116"/>
                </a:lnTo>
                <a:lnTo>
                  <a:pt x="589152" y="135128"/>
                </a:lnTo>
                <a:lnTo>
                  <a:pt x="613155" y="102997"/>
                </a:lnTo>
                <a:lnTo>
                  <a:pt x="637667" y="52324"/>
                </a:lnTo>
                <a:lnTo>
                  <a:pt x="646176" y="1270"/>
                </a:lnTo>
                <a:lnTo>
                  <a:pt x="623951" y="0"/>
                </a:lnTo>
                <a:close/>
              </a:path>
            </a:pathLst>
          </a:custGeom>
          <a:solidFill>
            <a:srgbClr val="000000"/>
          </a:solidFill>
        </p:spPr>
        <p:txBody>
          <a:bodyPr wrap="square" lIns="0" tIns="0" rIns="0" bIns="0" rtlCol="0"/>
          <a:lstStyle/>
          <a:p>
            <a:endParaRPr sz="1620"/>
          </a:p>
        </p:txBody>
      </p:sp>
      <p:sp>
        <p:nvSpPr>
          <p:cNvPr id="62" name="object 62"/>
          <p:cNvSpPr/>
          <p:nvPr/>
        </p:nvSpPr>
        <p:spPr>
          <a:xfrm>
            <a:off x="8068209" y="2753259"/>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63" name="object 63"/>
          <p:cNvSpPr/>
          <p:nvPr/>
        </p:nvSpPr>
        <p:spPr>
          <a:xfrm>
            <a:off x="8068209" y="2753259"/>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64" name="object 64"/>
          <p:cNvSpPr txBox="1"/>
          <p:nvPr/>
        </p:nvSpPr>
        <p:spPr>
          <a:xfrm>
            <a:off x="8067865" y="2737027"/>
            <a:ext cx="250889" cy="260841"/>
          </a:xfrm>
          <a:prstGeom prst="rect">
            <a:avLst/>
          </a:prstGeom>
        </p:spPr>
        <p:txBody>
          <a:bodyPr vert="horz" wrap="square" lIns="0" tIns="11430" rIns="0" bIns="0" rtlCol="0">
            <a:spAutoFit/>
          </a:bodyPr>
          <a:lstStyle/>
          <a:p>
            <a:pPr marL="11430">
              <a:spcBef>
                <a:spcPts val="90"/>
              </a:spcBef>
            </a:pPr>
            <a:r>
              <a:rPr sz="1620" b="1" spc="-9" dirty="0">
                <a:latin typeface="Arial" panose="020B0604020202020204"/>
                <a:cs typeface="Arial" panose="020B0604020202020204"/>
              </a:rPr>
              <a:t>12</a:t>
            </a:r>
            <a:endParaRPr sz="1620">
              <a:latin typeface="Arial" panose="020B0604020202020204"/>
              <a:cs typeface="Arial" panose="020B0604020202020204"/>
            </a:endParaRPr>
          </a:p>
        </p:txBody>
      </p:sp>
      <p:sp>
        <p:nvSpPr>
          <p:cNvPr id="65" name="object 65"/>
          <p:cNvSpPr/>
          <p:nvPr/>
        </p:nvSpPr>
        <p:spPr>
          <a:xfrm>
            <a:off x="8136445" y="2564548"/>
            <a:ext cx="114186" cy="177278"/>
          </a:xfrm>
          <a:prstGeom prst="rect">
            <a:avLst/>
          </a:prstGeom>
          <a:blipFill>
            <a:blip r:embed="rId13" cstate="print"/>
            <a:stretch>
              <a:fillRect/>
            </a:stretch>
          </a:blipFill>
        </p:spPr>
        <p:txBody>
          <a:bodyPr wrap="square" lIns="0" tIns="0" rIns="0" bIns="0" rtlCol="0"/>
          <a:lstStyle/>
          <a:p>
            <a:endParaRPr sz="1620"/>
          </a:p>
        </p:txBody>
      </p:sp>
      <p:sp>
        <p:nvSpPr>
          <p:cNvPr id="66" name="object 66"/>
          <p:cNvSpPr/>
          <p:nvPr/>
        </p:nvSpPr>
        <p:spPr>
          <a:xfrm>
            <a:off x="8326755" y="2564092"/>
            <a:ext cx="581787" cy="367475"/>
          </a:xfrm>
          <a:custGeom>
            <a:avLst/>
            <a:gdLst/>
            <a:ahLst/>
            <a:cxnLst/>
            <a:rect l="l" t="t" r="r" b="b"/>
            <a:pathLst>
              <a:path w="646429" h="408304">
                <a:moveTo>
                  <a:pt x="73405" y="281432"/>
                </a:moveTo>
                <a:lnTo>
                  <a:pt x="0" y="348234"/>
                </a:lnTo>
                <a:lnTo>
                  <a:pt x="78994" y="408305"/>
                </a:lnTo>
                <a:lnTo>
                  <a:pt x="76711" y="356488"/>
                </a:lnTo>
                <a:lnTo>
                  <a:pt x="64261" y="356488"/>
                </a:lnTo>
                <a:lnTo>
                  <a:pt x="62738" y="334391"/>
                </a:lnTo>
                <a:lnTo>
                  <a:pt x="75700" y="333535"/>
                </a:lnTo>
                <a:lnTo>
                  <a:pt x="73405" y="281432"/>
                </a:lnTo>
                <a:close/>
              </a:path>
              <a:path w="646429" h="408304">
                <a:moveTo>
                  <a:pt x="75700" y="333535"/>
                </a:moveTo>
                <a:lnTo>
                  <a:pt x="62738" y="334391"/>
                </a:lnTo>
                <a:lnTo>
                  <a:pt x="64261" y="356488"/>
                </a:lnTo>
                <a:lnTo>
                  <a:pt x="76677" y="355701"/>
                </a:lnTo>
                <a:lnTo>
                  <a:pt x="75700" y="333535"/>
                </a:lnTo>
                <a:close/>
              </a:path>
              <a:path w="646429" h="408304">
                <a:moveTo>
                  <a:pt x="76677" y="355701"/>
                </a:moveTo>
                <a:lnTo>
                  <a:pt x="64261" y="356488"/>
                </a:lnTo>
                <a:lnTo>
                  <a:pt x="76711" y="356488"/>
                </a:lnTo>
                <a:lnTo>
                  <a:pt x="76677" y="355701"/>
                </a:lnTo>
                <a:close/>
              </a:path>
              <a:path w="646429" h="408304">
                <a:moveTo>
                  <a:pt x="623951" y="0"/>
                </a:moveTo>
                <a:lnTo>
                  <a:pt x="616203" y="46355"/>
                </a:lnTo>
                <a:lnTo>
                  <a:pt x="593978" y="91567"/>
                </a:lnTo>
                <a:lnTo>
                  <a:pt x="558419" y="135889"/>
                </a:lnTo>
                <a:lnTo>
                  <a:pt x="527939" y="164592"/>
                </a:lnTo>
                <a:lnTo>
                  <a:pt x="492505" y="191897"/>
                </a:lnTo>
                <a:lnTo>
                  <a:pt x="452500" y="217678"/>
                </a:lnTo>
                <a:lnTo>
                  <a:pt x="408685" y="241808"/>
                </a:lnTo>
                <a:lnTo>
                  <a:pt x="361188" y="263779"/>
                </a:lnTo>
                <a:lnTo>
                  <a:pt x="310769" y="283210"/>
                </a:lnTo>
                <a:lnTo>
                  <a:pt x="257682" y="300228"/>
                </a:lnTo>
                <a:lnTo>
                  <a:pt x="202438" y="314325"/>
                </a:lnTo>
                <a:lnTo>
                  <a:pt x="145669" y="325247"/>
                </a:lnTo>
                <a:lnTo>
                  <a:pt x="87756" y="332739"/>
                </a:lnTo>
                <a:lnTo>
                  <a:pt x="75700" y="333535"/>
                </a:lnTo>
                <a:lnTo>
                  <a:pt x="76677" y="355701"/>
                </a:lnTo>
                <a:lnTo>
                  <a:pt x="120015" y="351409"/>
                </a:lnTo>
                <a:lnTo>
                  <a:pt x="178816" y="341884"/>
                </a:lnTo>
                <a:lnTo>
                  <a:pt x="236093" y="329057"/>
                </a:lnTo>
                <a:lnTo>
                  <a:pt x="291592" y="313182"/>
                </a:lnTo>
                <a:lnTo>
                  <a:pt x="344677" y="294386"/>
                </a:lnTo>
                <a:lnTo>
                  <a:pt x="394970" y="273050"/>
                </a:lnTo>
                <a:lnTo>
                  <a:pt x="442086" y="249174"/>
                </a:lnTo>
                <a:lnTo>
                  <a:pt x="485521" y="223393"/>
                </a:lnTo>
                <a:lnTo>
                  <a:pt x="524891" y="195580"/>
                </a:lnTo>
                <a:lnTo>
                  <a:pt x="559434" y="166116"/>
                </a:lnTo>
                <a:lnTo>
                  <a:pt x="589152" y="135128"/>
                </a:lnTo>
                <a:lnTo>
                  <a:pt x="613155" y="102997"/>
                </a:lnTo>
                <a:lnTo>
                  <a:pt x="637667" y="52324"/>
                </a:lnTo>
                <a:lnTo>
                  <a:pt x="646049" y="1270"/>
                </a:lnTo>
                <a:lnTo>
                  <a:pt x="623951" y="0"/>
                </a:lnTo>
                <a:close/>
              </a:path>
            </a:pathLst>
          </a:custGeom>
          <a:solidFill>
            <a:srgbClr val="000000"/>
          </a:solidFill>
        </p:spPr>
        <p:txBody>
          <a:bodyPr wrap="square" lIns="0" tIns="0" rIns="0" bIns="0" rtlCol="0"/>
          <a:lstStyle/>
          <a:p>
            <a:endParaRPr sz="1620"/>
          </a:p>
        </p:txBody>
      </p:sp>
      <p:graphicFrame>
        <p:nvGraphicFramePr>
          <p:cNvPr id="67" name="object 67"/>
          <p:cNvGraphicFramePr>
            <a:graphicFrameLocks noGrp="1"/>
          </p:cNvGraphicFramePr>
          <p:nvPr/>
        </p:nvGraphicFramePr>
        <p:xfrm>
          <a:off x="3799046" y="3157594"/>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97155">
                        <a:lnSpc>
                          <a:spcPct val="100000"/>
                        </a:lnSpc>
                        <a:spcBef>
                          <a:spcPts val="470"/>
                        </a:spcBef>
                      </a:pPr>
                      <a:r>
                        <a:rPr sz="1300" b="1" spc="-5" dirty="0">
                          <a:latin typeface="Arial" panose="020B0604020202020204"/>
                          <a:cs typeface="Arial" panose="020B0604020202020204"/>
                        </a:rPr>
                        <a:t>18</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4</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0"/>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8" name="object 68"/>
          <p:cNvSpPr/>
          <p:nvPr/>
        </p:nvSpPr>
        <p:spPr>
          <a:xfrm>
            <a:off x="3861969" y="3667659"/>
            <a:ext cx="247460" cy="247460"/>
          </a:xfrm>
          <a:custGeom>
            <a:avLst/>
            <a:gdLst/>
            <a:ahLst/>
            <a:cxnLst/>
            <a:rect l="l" t="t" r="r" b="b"/>
            <a:pathLst>
              <a:path w="274955"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69" name="object 69"/>
          <p:cNvSpPr/>
          <p:nvPr/>
        </p:nvSpPr>
        <p:spPr>
          <a:xfrm>
            <a:off x="3861969" y="3667659"/>
            <a:ext cx="247460" cy="247460"/>
          </a:xfrm>
          <a:custGeom>
            <a:avLst/>
            <a:gdLst/>
            <a:ahLst/>
            <a:cxnLst/>
            <a:rect l="l" t="t" r="r" b="b"/>
            <a:pathLst>
              <a:path w="274955"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70" name="object 70"/>
          <p:cNvSpPr txBox="1"/>
          <p:nvPr/>
        </p:nvSpPr>
        <p:spPr>
          <a:xfrm>
            <a:off x="3923919" y="3666630"/>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71" name="object 71"/>
          <p:cNvSpPr/>
          <p:nvPr/>
        </p:nvSpPr>
        <p:spPr>
          <a:xfrm>
            <a:off x="3929405" y="3479064"/>
            <a:ext cx="114300" cy="177051"/>
          </a:xfrm>
          <a:prstGeom prst="rect">
            <a:avLst/>
          </a:prstGeom>
          <a:blipFill>
            <a:blip r:embed="rId14" cstate="print"/>
            <a:stretch>
              <a:fillRect/>
            </a:stretch>
          </a:blipFill>
        </p:spPr>
        <p:txBody>
          <a:bodyPr wrap="square" lIns="0" tIns="0" rIns="0" bIns="0" rtlCol="0"/>
          <a:lstStyle/>
          <a:p>
            <a:endParaRPr sz="1620"/>
          </a:p>
        </p:txBody>
      </p:sp>
      <p:sp>
        <p:nvSpPr>
          <p:cNvPr id="72" name="object 72"/>
          <p:cNvSpPr/>
          <p:nvPr/>
        </p:nvSpPr>
        <p:spPr>
          <a:xfrm>
            <a:off x="4120401" y="3478491"/>
            <a:ext cx="1280732" cy="369761"/>
          </a:xfrm>
          <a:custGeom>
            <a:avLst/>
            <a:gdLst/>
            <a:ahLst/>
            <a:cxnLst/>
            <a:rect l="l" t="t" r="r" b="b"/>
            <a:pathLst>
              <a:path w="1423035" h="410845">
                <a:moveTo>
                  <a:pt x="75564" y="283717"/>
                </a:moveTo>
                <a:lnTo>
                  <a:pt x="0" y="347852"/>
                </a:lnTo>
                <a:lnTo>
                  <a:pt x="76707" y="410717"/>
                </a:lnTo>
                <a:lnTo>
                  <a:pt x="76237" y="358393"/>
                </a:lnTo>
                <a:lnTo>
                  <a:pt x="63753" y="358393"/>
                </a:lnTo>
                <a:lnTo>
                  <a:pt x="63245" y="336168"/>
                </a:lnTo>
                <a:lnTo>
                  <a:pt x="76034" y="335908"/>
                </a:lnTo>
                <a:lnTo>
                  <a:pt x="75564" y="283717"/>
                </a:lnTo>
                <a:close/>
              </a:path>
              <a:path w="1423035" h="410845">
                <a:moveTo>
                  <a:pt x="76034" y="335908"/>
                </a:moveTo>
                <a:lnTo>
                  <a:pt x="63245" y="336168"/>
                </a:lnTo>
                <a:lnTo>
                  <a:pt x="63753" y="358393"/>
                </a:lnTo>
                <a:lnTo>
                  <a:pt x="76234" y="358140"/>
                </a:lnTo>
                <a:lnTo>
                  <a:pt x="76034" y="335908"/>
                </a:lnTo>
                <a:close/>
              </a:path>
              <a:path w="1423035" h="410845">
                <a:moveTo>
                  <a:pt x="76234" y="358140"/>
                </a:moveTo>
                <a:lnTo>
                  <a:pt x="63753" y="358393"/>
                </a:lnTo>
                <a:lnTo>
                  <a:pt x="76237" y="358393"/>
                </a:lnTo>
                <a:lnTo>
                  <a:pt x="76234" y="358140"/>
                </a:lnTo>
                <a:close/>
              </a:path>
              <a:path w="1423035" h="410845">
                <a:moveTo>
                  <a:pt x="1400428" y="0"/>
                </a:moveTo>
                <a:lnTo>
                  <a:pt x="1384300" y="43179"/>
                </a:lnTo>
                <a:lnTo>
                  <a:pt x="1355216" y="73024"/>
                </a:lnTo>
                <a:lnTo>
                  <a:pt x="1323848" y="95884"/>
                </a:lnTo>
                <a:lnTo>
                  <a:pt x="1284859" y="118490"/>
                </a:lnTo>
                <a:lnTo>
                  <a:pt x="1238757" y="140842"/>
                </a:lnTo>
                <a:lnTo>
                  <a:pt x="1185926" y="162432"/>
                </a:lnTo>
                <a:lnTo>
                  <a:pt x="1147190" y="176529"/>
                </a:lnTo>
                <a:lnTo>
                  <a:pt x="1105915" y="190245"/>
                </a:lnTo>
                <a:lnTo>
                  <a:pt x="1062101" y="203580"/>
                </a:lnTo>
                <a:lnTo>
                  <a:pt x="1016000" y="216407"/>
                </a:lnTo>
                <a:lnTo>
                  <a:pt x="967613" y="228853"/>
                </a:lnTo>
                <a:lnTo>
                  <a:pt x="917193" y="240664"/>
                </a:lnTo>
                <a:lnTo>
                  <a:pt x="864869" y="252094"/>
                </a:lnTo>
                <a:lnTo>
                  <a:pt x="810640" y="262889"/>
                </a:lnTo>
                <a:lnTo>
                  <a:pt x="754761" y="273049"/>
                </a:lnTo>
                <a:lnTo>
                  <a:pt x="697229" y="282701"/>
                </a:lnTo>
                <a:lnTo>
                  <a:pt x="638428" y="291591"/>
                </a:lnTo>
                <a:lnTo>
                  <a:pt x="578230" y="299719"/>
                </a:lnTo>
                <a:lnTo>
                  <a:pt x="517016" y="307212"/>
                </a:lnTo>
                <a:lnTo>
                  <a:pt x="454532" y="313943"/>
                </a:lnTo>
                <a:lnTo>
                  <a:pt x="391287" y="319785"/>
                </a:lnTo>
                <a:lnTo>
                  <a:pt x="327278" y="324992"/>
                </a:lnTo>
                <a:lnTo>
                  <a:pt x="262509" y="329056"/>
                </a:lnTo>
                <a:lnTo>
                  <a:pt x="197357" y="332485"/>
                </a:lnTo>
                <a:lnTo>
                  <a:pt x="131825" y="334771"/>
                </a:lnTo>
                <a:lnTo>
                  <a:pt x="76034" y="335908"/>
                </a:lnTo>
                <a:lnTo>
                  <a:pt x="76234" y="358140"/>
                </a:lnTo>
                <a:lnTo>
                  <a:pt x="132587" y="356996"/>
                </a:lnTo>
                <a:lnTo>
                  <a:pt x="198500" y="354583"/>
                </a:lnTo>
                <a:lnTo>
                  <a:pt x="263905" y="351281"/>
                </a:lnTo>
                <a:lnTo>
                  <a:pt x="328929" y="347090"/>
                </a:lnTo>
                <a:lnTo>
                  <a:pt x="393318" y="341883"/>
                </a:lnTo>
                <a:lnTo>
                  <a:pt x="456946" y="336041"/>
                </a:lnTo>
                <a:lnTo>
                  <a:pt x="519684" y="329310"/>
                </a:lnTo>
                <a:lnTo>
                  <a:pt x="581278" y="321817"/>
                </a:lnTo>
                <a:lnTo>
                  <a:pt x="641730" y="313562"/>
                </a:lnTo>
                <a:lnTo>
                  <a:pt x="700913" y="304545"/>
                </a:lnTo>
                <a:lnTo>
                  <a:pt x="758698" y="294893"/>
                </a:lnTo>
                <a:lnTo>
                  <a:pt x="814959" y="284733"/>
                </a:lnTo>
                <a:lnTo>
                  <a:pt x="869568" y="273811"/>
                </a:lnTo>
                <a:lnTo>
                  <a:pt x="922401" y="262381"/>
                </a:lnTo>
                <a:lnTo>
                  <a:pt x="973201" y="250316"/>
                </a:lnTo>
                <a:lnTo>
                  <a:pt x="1021841" y="237870"/>
                </a:lnTo>
                <a:lnTo>
                  <a:pt x="1090929" y="218185"/>
                </a:lnTo>
                <a:lnTo>
                  <a:pt x="1134110" y="204469"/>
                </a:lnTo>
                <a:lnTo>
                  <a:pt x="1174623" y="190372"/>
                </a:lnTo>
                <a:lnTo>
                  <a:pt x="1212723" y="175894"/>
                </a:lnTo>
                <a:lnTo>
                  <a:pt x="1248028" y="161035"/>
                </a:lnTo>
                <a:lnTo>
                  <a:pt x="1295527" y="138048"/>
                </a:lnTo>
                <a:lnTo>
                  <a:pt x="1336293" y="114299"/>
                </a:lnTo>
                <a:lnTo>
                  <a:pt x="1369822" y="89788"/>
                </a:lnTo>
                <a:lnTo>
                  <a:pt x="1402714" y="55625"/>
                </a:lnTo>
                <a:lnTo>
                  <a:pt x="1420367" y="18922"/>
                </a:lnTo>
                <a:lnTo>
                  <a:pt x="1422527" y="1269"/>
                </a:lnTo>
                <a:lnTo>
                  <a:pt x="1400428" y="0"/>
                </a:lnTo>
                <a:close/>
              </a:path>
            </a:pathLst>
          </a:custGeom>
          <a:solidFill>
            <a:srgbClr val="000000"/>
          </a:solidFill>
        </p:spPr>
        <p:txBody>
          <a:bodyPr wrap="square" lIns="0" tIns="0" rIns="0" bIns="0" rtlCol="0"/>
          <a:lstStyle/>
          <a:p>
            <a:endParaRPr sz="1620"/>
          </a:p>
        </p:txBody>
      </p:sp>
      <p:sp>
        <p:nvSpPr>
          <p:cNvPr id="73" name="object 73"/>
          <p:cNvSpPr/>
          <p:nvPr/>
        </p:nvSpPr>
        <p:spPr>
          <a:xfrm>
            <a:off x="6665176" y="3667659"/>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74" name="object 74"/>
          <p:cNvSpPr/>
          <p:nvPr/>
        </p:nvSpPr>
        <p:spPr>
          <a:xfrm>
            <a:off x="6665176" y="3667659"/>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75" name="object 75"/>
          <p:cNvSpPr txBox="1"/>
          <p:nvPr/>
        </p:nvSpPr>
        <p:spPr>
          <a:xfrm>
            <a:off x="6722326" y="3651542"/>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8</a:t>
            </a:r>
            <a:endParaRPr sz="1620">
              <a:latin typeface="Arial" panose="020B0604020202020204"/>
              <a:cs typeface="Arial" panose="020B0604020202020204"/>
            </a:endParaRPr>
          </a:p>
        </p:txBody>
      </p:sp>
      <p:sp>
        <p:nvSpPr>
          <p:cNvPr id="76" name="object 76"/>
          <p:cNvSpPr/>
          <p:nvPr/>
        </p:nvSpPr>
        <p:spPr>
          <a:xfrm>
            <a:off x="6733298" y="3479064"/>
            <a:ext cx="114300" cy="177051"/>
          </a:xfrm>
          <a:prstGeom prst="rect">
            <a:avLst/>
          </a:prstGeom>
          <a:blipFill>
            <a:blip r:embed="rId15" cstate="print"/>
            <a:stretch>
              <a:fillRect/>
            </a:stretch>
          </a:blipFill>
        </p:spPr>
        <p:txBody>
          <a:bodyPr wrap="square" lIns="0" tIns="0" rIns="0" bIns="0" rtlCol="0"/>
          <a:lstStyle/>
          <a:p>
            <a:endParaRPr sz="1620"/>
          </a:p>
        </p:txBody>
      </p:sp>
      <p:sp>
        <p:nvSpPr>
          <p:cNvPr id="77" name="object 77"/>
          <p:cNvSpPr/>
          <p:nvPr/>
        </p:nvSpPr>
        <p:spPr>
          <a:xfrm>
            <a:off x="6923607" y="3478491"/>
            <a:ext cx="1283589" cy="369761"/>
          </a:xfrm>
          <a:custGeom>
            <a:avLst/>
            <a:gdLst/>
            <a:ahLst/>
            <a:cxnLst/>
            <a:rect l="l" t="t" r="r" b="b"/>
            <a:pathLst>
              <a:path w="1426209" h="410845">
                <a:moveTo>
                  <a:pt x="75691" y="283717"/>
                </a:moveTo>
                <a:lnTo>
                  <a:pt x="0" y="347852"/>
                </a:lnTo>
                <a:lnTo>
                  <a:pt x="76835" y="410717"/>
                </a:lnTo>
                <a:lnTo>
                  <a:pt x="76364" y="358393"/>
                </a:lnTo>
                <a:lnTo>
                  <a:pt x="63753" y="358393"/>
                </a:lnTo>
                <a:lnTo>
                  <a:pt x="63373" y="336168"/>
                </a:lnTo>
                <a:lnTo>
                  <a:pt x="76161" y="335909"/>
                </a:lnTo>
                <a:lnTo>
                  <a:pt x="75691" y="283717"/>
                </a:lnTo>
                <a:close/>
              </a:path>
              <a:path w="1426209" h="410845">
                <a:moveTo>
                  <a:pt x="76161" y="335909"/>
                </a:moveTo>
                <a:lnTo>
                  <a:pt x="63373" y="336168"/>
                </a:lnTo>
                <a:lnTo>
                  <a:pt x="63753" y="358393"/>
                </a:lnTo>
                <a:lnTo>
                  <a:pt x="76361" y="358139"/>
                </a:lnTo>
                <a:lnTo>
                  <a:pt x="76161" y="335909"/>
                </a:lnTo>
                <a:close/>
              </a:path>
              <a:path w="1426209" h="410845">
                <a:moveTo>
                  <a:pt x="76361" y="358139"/>
                </a:moveTo>
                <a:lnTo>
                  <a:pt x="63753" y="358393"/>
                </a:lnTo>
                <a:lnTo>
                  <a:pt x="76364" y="358393"/>
                </a:lnTo>
                <a:lnTo>
                  <a:pt x="76361" y="358139"/>
                </a:lnTo>
                <a:close/>
              </a:path>
              <a:path w="1426209" h="410845">
                <a:moveTo>
                  <a:pt x="1403477" y="0"/>
                </a:moveTo>
                <a:lnTo>
                  <a:pt x="1387348" y="43179"/>
                </a:lnTo>
                <a:lnTo>
                  <a:pt x="1358265" y="73024"/>
                </a:lnTo>
                <a:lnTo>
                  <a:pt x="1326769" y="95884"/>
                </a:lnTo>
                <a:lnTo>
                  <a:pt x="1287779" y="118490"/>
                </a:lnTo>
                <a:lnTo>
                  <a:pt x="1241425" y="140842"/>
                </a:lnTo>
                <a:lnTo>
                  <a:pt x="1188593" y="162432"/>
                </a:lnTo>
                <a:lnTo>
                  <a:pt x="1149857" y="176529"/>
                </a:lnTo>
                <a:lnTo>
                  <a:pt x="1108455" y="190245"/>
                </a:lnTo>
                <a:lnTo>
                  <a:pt x="1064513" y="203580"/>
                </a:lnTo>
                <a:lnTo>
                  <a:pt x="1018285" y="216407"/>
                </a:lnTo>
                <a:lnTo>
                  <a:pt x="969772" y="228853"/>
                </a:lnTo>
                <a:lnTo>
                  <a:pt x="919226" y="240664"/>
                </a:lnTo>
                <a:lnTo>
                  <a:pt x="866775" y="252094"/>
                </a:lnTo>
                <a:lnTo>
                  <a:pt x="812419" y="262889"/>
                </a:lnTo>
                <a:lnTo>
                  <a:pt x="756411" y="273049"/>
                </a:lnTo>
                <a:lnTo>
                  <a:pt x="698880" y="282701"/>
                </a:lnTo>
                <a:lnTo>
                  <a:pt x="639952" y="291591"/>
                </a:lnTo>
                <a:lnTo>
                  <a:pt x="579627" y="299719"/>
                </a:lnTo>
                <a:lnTo>
                  <a:pt x="518159" y="307212"/>
                </a:lnTo>
                <a:lnTo>
                  <a:pt x="455549" y="313943"/>
                </a:lnTo>
                <a:lnTo>
                  <a:pt x="392175" y="319785"/>
                </a:lnTo>
                <a:lnTo>
                  <a:pt x="328040" y="324992"/>
                </a:lnTo>
                <a:lnTo>
                  <a:pt x="263143" y="329056"/>
                </a:lnTo>
                <a:lnTo>
                  <a:pt x="197865" y="332485"/>
                </a:lnTo>
                <a:lnTo>
                  <a:pt x="132206" y="334771"/>
                </a:lnTo>
                <a:lnTo>
                  <a:pt x="76161" y="335909"/>
                </a:lnTo>
                <a:lnTo>
                  <a:pt x="76361" y="358139"/>
                </a:lnTo>
                <a:lnTo>
                  <a:pt x="132968" y="356996"/>
                </a:lnTo>
                <a:lnTo>
                  <a:pt x="198881" y="354583"/>
                </a:lnTo>
                <a:lnTo>
                  <a:pt x="264667" y="351281"/>
                </a:lnTo>
                <a:lnTo>
                  <a:pt x="329818" y="347090"/>
                </a:lnTo>
                <a:lnTo>
                  <a:pt x="394334" y="341883"/>
                </a:lnTo>
                <a:lnTo>
                  <a:pt x="457961" y="336041"/>
                </a:lnTo>
                <a:lnTo>
                  <a:pt x="520826" y="329310"/>
                </a:lnTo>
                <a:lnTo>
                  <a:pt x="582549" y="321817"/>
                </a:lnTo>
                <a:lnTo>
                  <a:pt x="643254" y="313562"/>
                </a:lnTo>
                <a:lnTo>
                  <a:pt x="702563" y="304545"/>
                </a:lnTo>
                <a:lnTo>
                  <a:pt x="760476" y="294893"/>
                </a:lnTo>
                <a:lnTo>
                  <a:pt x="816863" y="284733"/>
                </a:lnTo>
                <a:lnTo>
                  <a:pt x="871474" y="273811"/>
                </a:lnTo>
                <a:lnTo>
                  <a:pt x="924305" y="262381"/>
                </a:lnTo>
                <a:lnTo>
                  <a:pt x="975359" y="250443"/>
                </a:lnTo>
                <a:lnTo>
                  <a:pt x="1024127" y="237870"/>
                </a:lnTo>
                <a:lnTo>
                  <a:pt x="1093343" y="218185"/>
                </a:lnTo>
                <a:lnTo>
                  <a:pt x="1136650" y="204469"/>
                </a:lnTo>
                <a:lnTo>
                  <a:pt x="1177290" y="190372"/>
                </a:lnTo>
                <a:lnTo>
                  <a:pt x="1215390" y="175894"/>
                </a:lnTo>
                <a:lnTo>
                  <a:pt x="1250823" y="161035"/>
                </a:lnTo>
                <a:lnTo>
                  <a:pt x="1298321" y="138048"/>
                </a:lnTo>
                <a:lnTo>
                  <a:pt x="1339215" y="114426"/>
                </a:lnTo>
                <a:lnTo>
                  <a:pt x="1372743" y="89788"/>
                </a:lnTo>
                <a:lnTo>
                  <a:pt x="1405762" y="55625"/>
                </a:lnTo>
                <a:lnTo>
                  <a:pt x="1423416" y="19049"/>
                </a:lnTo>
                <a:lnTo>
                  <a:pt x="1425702" y="1269"/>
                </a:lnTo>
                <a:lnTo>
                  <a:pt x="1403477" y="0"/>
                </a:lnTo>
                <a:close/>
              </a:path>
            </a:pathLst>
          </a:custGeom>
          <a:solidFill>
            <a:srgbClr val="000000"/>
          </a:solidFill>
        </p:spPr>
        <p:txBody>
          <a:bodyPr wrap="square" lIns="0" tIns="0" rIns="0" bIns="0" rtlCol="0"/>
          <a:lstStyle/>
          <a:p>
            <a:endParaRPr sz="1620"/>
          </a:p>
        </p:txBody>
      </p:sp>
      <p:graphicFrame>
        <p:nvGraphicFramePr>
          <p:cNvPr id="78" name="object 78"/>
          <p:cNvGraphicFramePr>
            <a:graphicFrameLocks noGrp="1"/>
          </p:cNvGraphicFramePr>
          <p:nvPr/>
        </p:nvGraphicFramePr>
        <p:xfrm>
          <a:off x="3799046" y="4071880"/>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97155">
                        <a:lnSpc>
                          <a:spcPct val="100000"/>
                        </a:lnSpc>
                        <a:spcBef>
                          <a:spcPts val="475"/>
                        </a:spcBef>
                      </a:pPr>
                      <a:r>
                        <a:rPr sz="1300" b="1" spc="-5" dirty="0">
                          <a:latin typeface="Arial" panose="020B0604020202020204"/>
                          <a:cs typeface="Arial" panose="020B0604020202020204"/>
                        </a:rPr>
                        <a:t>24</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475"/>
                        </a:spcBef>
                      </a:pPr>
                      <a:r>
                        <a:rPr sz="1300" b="1" spc="-5" dirty="0">
                          <a:latin typeface="Arial" panose="020B0604020202020204"/>
                          <a:cs typeface="Arial" panose="020B0604020202020204"/>
                        </a:rPr>
                        <a:t>17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79" name="object 79"/>
          <p:cNvSpPr/>
          <p:nvPr/>
        </p:nvSpPr>
        <p:spPr>
          <a:xfrm>
            <a:off x="3861969" y="4581943"/>
            <a:ext cx="247460" cy="247460"/>
          </a:xfrm>
          <a:custGeom>
            <a:avLst/>
            <a:gdLst/>
            <a:ahLst/>
            <a:cxnLst/>
            <a:rect l="l" t="t" r="r" b="b"/>
            <a:pathLst>
              <a:path w="274955" h="274954">
                <a:moveTo>
                  <a:pt x="137287" y="0"/>
                </a:moveTo>
                <a:lnTo>
                  <a:pt x="93894" y="7012"/>
                </a:lnTo>
                <a:lnTo>
                  <a:pt x="56208" y="26533"/>
                </a:lnTo>
                <a:lnTo>
                  <a:pt x="26489" y="56290"/>
                </a:lnTo>
                <a:lnTo>
                  <a:pt x="6999" y="94008"/>
                </a:lnTo>
                <a:lnTo>
                  <a:pt x="0" y="137413"/>
                </a:lnTo>
                <a:lnTo>
                  <a:pt x="6999" y="180806"/>
                </a:lnTo>
                <a:lnTo>
                  <a:pt x="26489" y="218492"/>
                </a:lnTo>
                <a:lnTo>
                  <a:pt x="56208" y="248211"/>
                </a:lnTo>
                <a:lnTo>
                  <a:pt x="93894" y="267701"/>
                </a:lnTo>
                <a:lnTo>
                  <a:pt x="137287" y="274700"/>
                </a:lnTo>
                <a:lnTo>
                  <a:pt x="180679" y="267701"/>
                </a:lnTo>
                <a:lnTo>
                  <a:pt x="218365" y="248211"/>
                </a:lnTo>
                <a:lnTo>
                  <a:pt x="248084" y="218492"/>
                </a:lnTo>
                <a:lnTo>
                  <a:pt x="267574" y="180806"/>
                </a:lnTo>
                <a:lnTo>
                  <a:pt x="274574" y="137413"/>
                </a:lnTo>
                <a:lnTo>
                  <a:pt x="267574" y="94008"/>
                </a:lnTo>
                <a:lnTo>
                  <a:pt x="248084" y="56290"/>
                </a:lnTo>
                <a:lnTo>
                  <a:pt x="218365" y="26533"/>
                </a:lnTo>
                <a:lnTo>
                  <a:pt x="180679" y="7012"/>
                </a:lnTo>
                <a:lnTo>
                  <a:pt x="137287" y="0"/>
                </a:lnTo>
                <a:close/>
              </a:path>
            </a:pathLst>
          </a:custGeom>
          <a:solidFill>
            <a:srgbClr val="FF9933"/>
          </a:solidFill>
        </p:spPr>
        <p:txBody>
          <a:bodyPr wrap="square" lIns="0" tIns="0" rIns="0" bIns="0" rtlCol="0"/>
          <a:lstStyle/>
          <a:p>
            <a:endParaRPr sz="1620"/>
          </a:p>
        </p:txBody>
      </p:sp>
      <p:sp>
        <p:nvSpPr>
          <p:cNvPr id="80" name="object 80"/>
          <p:cNvSpPr/>
          <p:nvPr/>
        </p:nvSpPr>
        <p:spPr>
          <a:xfrm>
            <a:off x="3861969" y="4581943"/>
            <a:ext cx="247460" cy="247460"/>
          </a:xfrm>
          <a:custGeom>
            <a:avLst/>
            <a:gdLst/>
            <a:ahLst/>
            <a:cxnLst/>
            <a:rect l="l" t="t" r="r" b="b"/>
            <a:pathLst>
              <a:path w="274955" h="274954">
                <a:moveTo>
                  <a:pt x="0" y="137413"/>
                </a:moveTo>
                <a:lnTo>
                  <a:pt x="6999" y="94008"/>
                </a:lnTo>
                <a:lnTo>
                  <a:pt x="26489" y="56290"/>
                </a:lnTo>
                <a:lnTo>
                  <a:pt x="56208" y="26533"/>
                </a:lnTo>
                <a:lnTo>
                  <a:pt x="93894" y="7012"/>
                </a:lnTo>
                <a:lnTo>
                  <a:pt x="137287" y="0"/>
                </a:lnTo>
                <a:lnTo>
                  <a:pt x="180679" y="7012"/>
                </a:lnTo>
                <a:lnTo>
                  <a:pt x="218365" y="26533"/>
                </a:lnTo>
                <a:lnTo>
                  <a:pt x="248084" y="56290"/>
                </a:lnTo>
                <a:lnTo>
                  <a:pt x="267574" y="94008"/>
                </a:lnTo>
                <a:lnTo>
                  <a:pt x="274574" y="137413"/>
                </a:lnTo>
                <a:lnTo>
                  <a:pt x="267574" y="180806"/>
                </a:lnTo>
                <a:lnTo>
                  <a:pt x="248084" y="218492"/>
                </a:lnTo>
                <a:lnTo>
                  <a:pt x="218365" y="248211"/>
                </a:lnTo>
                <a:lnTo>
                  <a:pt x="180679" y="267701"/>
                </a:lnTo>
                <a:lnTo>
                  <a:pt x="137287" y="274700"/>
                </a:lnTo>
                <a:lnTo>
                  <a:pt x="93894" y="267701"/>
                </a:lnTo>
                <a:lnTo>
                  <a:pt x="56208" y="248211"/>
                </a:lnTo>
                <a:lnTo>
                  <a:pt x="26489" y="218492"/>
                </a:lnTo>
                <a:lnTo>
                  <a:pt x="6999" y="180806"/>
                </a:lnTo>
                <a:lnTo>
                  <a:pt x="0" y="137413"/>
                </a:lnTo>
                <a:close/>
              </a:path>
            </a:pathLst>
          </a:custGeom>
          <a:ln w="25399">
            <a:solidFill>
              <a:srgbClr val="000000"/>
            </a:solidFill>
          </a:ln>
        </p:spPr>
        <p:txBody>
          <a:bodyPr wrap="square" lIns="0" tIns="0" rIns="0" bIns="0" rtlCol="0"/>
          <a:lstStyle/>
          <a:p>
            <a:endParaRPr sz="1620"/>
          </a:p>
        </p:txBody>
      </p:sp>
      <p:sp>
        <p:nvSpPr>
          <p:cNvPr id="81" name="object 81"/>
          <p:cNvSpPr txBox="1"/>
          <p:nvPr/>
        </p:nvSpPr>
        <p:spPr>
          <a:xfrm>
            <a:off x="3923919" y="4581257"/>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82" name="object 82"/>
          <p:cNvSpPr/>
          <p:nvPr/>
        </p:nvSpPr>
        <p:spPr>
          <a:xfrm>
            <a:off x="3929405" y="4393348"/>
            <a:ext cx="114300" cy="177278"/>
          </a:xfrm>
          <a:prstGeom prst="rect">
            <a:avLst/>
          </a:prstGeom>
          <a:blipFill>
            <a:blip r:embed="rId2" cstate="print"/>
            <a:stretch>
              <a:fillRect/>
            </a:stretch>
          </a:blipFill>
        </p:spPr>
        <p:txBody>
          <a:bodyPr wrap="square" lIns="0" tIns="0" rIns="0" bIns="0" rtlCol="0"/>
          <a:lstStyle/>
          <a:p>
            <a:endParaRPr sz="1620"/>
          </a:p>
        </p:txBody>
      </p:sp>
      <p:sp>
        <p:nvSpPr>
          <p:cNvPr id="83" name="object 83"/>
          <p:cNvSpPr/>
          <p:nvPr/>
        </p:nvSpPr>
        <p:spPr>
          <a:xfrm>
            <a:off x="4120515" y="4392092"/>
            <a:ext cx="2683193" cy="370904"/>
          </a:xfrm>
          <a:custGeom>
            <a:avLst/>
            <a:gdLst/>
            <a:ahLst/>
            <a:cxnLst/>
            <a:rect l="l" t="t" r="r" b="b"/>
            <a:pathLst>
              <a:path w="2981325" h="412114">
                <a:moveTo>
                  <a:pt x="75818" y="285115"/>
                </a:moveTo>
                <a:lnTo>
                  <a:pt x="0" y="349123"/>
                </a:lnTo>
                <a:lnTo>
                  <a:pt x="76707" y="412115"/>
                </a:lnTo>
                <a:lnTo>
                  <a:pt x="76341" y="359791"/>
                </a:lnTo>
                <a:lnTo>
                  <a:pt x="63626" y="359791"/>
                </a:lnTo>
                <a:lnTo>
                  <a:pt x="63500" y="337566"/>
                </a:lnTo>
                <a:lnTo>
                  <a:pt x="76185" y="337475"/>
                </a:lnTo>
                <a:lnTo>
                  <a:pt x="75818" y="285115"/>
                </a:lnTo>
                <a:close/>
              </a:path>
              <a:path w="2981325" h="412114">
                <a:moveTo>
                  <a:pt x="76185" y="337475"/>
                </a:moveTo>
                <a:lnTo>
                  <a:pt x="63500" y="337566"/>
                </a:lnTo>
                <a:lnTo>
                  <a:pt x="63626" y="359791"/>
                </a:lnTo>
                <a:lnTo>
                  <a:pt x="76341" y="359700"/>
                </a:lnTo>
                <a:lnTo>
                  <a:pt x="76185" y="337475"/>
                </a:lnTo>
                <a:close/>
              </a:path>
              <a:path w="2981325" h="412114">
                <a:moveTo>
                  <a:pt x="76341" y="359700"/>
                </a:moveTo>
                <a:lnTo>
                  <a:pt x="63626" y="359791"/>
                </a:lnTo>
                <a:lnTo>
                  <a:pt x="76341" y="359791"/>
                </a:lnTo>
                <a:close/>
              </a:path>
              <a:path w="2981325" h="412114">
                <a:moveTo>
                  <a:pt x="2951757" y="19078"/>
                </a:moveTo>
                <a:lnTo>
                  <a:pt x="2913126" y="48641"/>
                </a:lnTo>
                <a:lnTo>
                  <a:pt x="2862834" y="72136"/>
                </a:lnTo>
                <a:lnTo>
                  <a:pt x="2819654" y="87630"/>
                </a:lnTo>
                <a:lnTo>
                  <a:pt x="2769362" y="103124"/>
                </a:lnTo>
                <a:lnTo>
                  <a:pt x="2712212" y="118364"/>
                </a:lnTo>
                <a:lnTo>
                  <a:pt x="2614041" y="140970"/>
                </a:lnTo>
                <a:lnTo>
                  <a:pt x="2502027" y="162814"/>
                </a:lnTo>
                <a:lnTo>
                  <a:pt x="2420112" y="176911"/>
                </a:lnTo>
                <a:lnTo>
                  <a:pt x="2332736" y="190754"/>
                </a:lnTo>
                <a:lnTo>
                  <a:pt x="2240279" y="203962"/>
                </a:lnTo>
                <a:lnTo>
                  <a:pt x="2142744" y="216916"/>
                </a:lnTo>
                <a:lnTo>
                  <a:pt x="1934210" y="241427"/>
                </a:lnTo>
                <a:lnTo>
                  <a:pt x="1709420" y="263652"/>
                </a:lnTo>
                <a:lnTo>
                  <a:pt x="1470405" y="283464"/>
                </a:lnTo>
                <a:lnTo>
                  <a:pt x="1219327" y="300736"/>
                </a:lnTo>
                <a:lnTo>
                  <a:pt x="825119" y="320929"/>
                </a:lnTo>
                <a:lnTo>
                  <a:pt x="553720" y="330200"/>
                </a:lnTo>
                <a:lnTo>
                  <a:pt x="277875" y="336042"/>
                </a:lnTo>
                <a:lnTo>
                  <a:pt x="76185" y="337475"/>
                </a:lnTo>
                <a:lnTo>
                  <a:pt x="76341" y="359700"/>
                </a:lnTo>
                <a:lnTo>
                  <a:pt x="278384" y="358267"/>
                </a:lnTo>
                <a:lnTo>
                  <a:pt x="554482" y="352425"/>
                </a:lnTo>
                <a:lnTo>
                  <a:pt x="826135" y="343027"/>
                </a:lnTo>
                <a:lnTo>
                  <a:pt x="1220851" y="322834"/>
                </a:lnTo>
                <a:lnTo>
                  <a:pt x="1593341" y="296037"/>
                </a:lnTo>
                <a:lnTo>
                  <a:pt x="1826005" y="274955"/>
                </a:lnTo>
                <a:lnTo>
                  <a:pt x="2043429" y="251460"/>
                </a:lnTo>
                <a:lnTo>
                  <a:pt x="2145665" y="239014"/>
                </a:lnTo>
                <a:lnTo>
                  <a:pt x="2243454" y="226060"/>
                </a:lnTo>
                <a:lnTo>
                  <a:pt x="2336291" y="212598"/>
                </a:lnTo>
                <a:lnTo>
                  <a:pt x="2423922" y="198755"/>
                </a:lnTo>
                <a:lnTo>
                  <a:pt x="2506091" y="184531"/>
                </a:lnTo>
                <a:lnTo>
                  <a:pt x="2582672" y="169925"/>
                </a:lnTo>
                <a:lnTo>
                  <a:pt x="2653284" y="155067"/>
                </a:lnTo>
                <a:lnTo>
                  <a:pt x="2717673" y="139827"/>
                </a:lnTo>
                <a:lnTo>
                  <a:pt x="2775712" y="124460"/>
                </a:lnTo>
                <a:lnTo>
                  <a:pt x="2827020" y="108585"/>
                </a:lnTo>
                <a:lnTo>
                  <a:pt x="2871470" y="92583"/>
                </a:lnTo>
                <a:lnTo>
                  <a:pt x="2908680" y="76200"/>
                </a:lnTo>
                <a:lnTo>
                  <a:pt x="2950972" y="50546"/>
                </a:lnTo>
                <a:lnTo>
                  <a:pt x="2968879" y="33274"/>
                </a:lnTo>
                <a:lnTo>
                  <a:pt x="2969260" y="32893"/>
                </a:lnTo>
                <a:lnTo>
                  <a:pt x="2969514" y="32385"/>
                </a:lnTo>
                <a:lnTo>
                  <a:pt x="2969895" y="32004"/>
                </a:lnTo>
                <a:lnTo>
                  <a:pt x="2975229" y="23875"/>
                </a:lnTo>
                <a:lnTo>
                  <a:pt x="2975991" y="22606"/>
                </a:lnTo>
                <a:lnTo>
                  <a:pt x="2976245" y="21843"/>
                </a:lnTo>
                <a:lnTo>
                  <a:pt x="2977088" y="19685"/>
                </a:lnTo>
                <a:lnTo>
                  <a:pt x="2951353" y="19685"/>
                </a:lnTo>
                <a:lnTo>
                  <a:pt x="2951757" y="19078"/>
                </a:lnTo>
                <a:close/>
              </a:path>
              <a:path w="2981325" h="412114">
                <a:moveTo>
                  <a:pt x="2952369" y="18415"/>
                </a:moveTo>
                <a:lnTo>
                  <a:pt x="2951757" y="19078"/>
                </a:lnTo>
                <a:lnTo>
                  <a:pt x="2951353" y="19685"/>
                </a:lnTo>
                <a:lnTo>
                  <a:pt x="2952369" y="18415"/>
                </a:lnTo>
                <a:close/>
              </a:path>
              <a:path w="2981325" h="412114">
                <a:moveTo>
                  <a:pt x="2977584" y="18415"/>
                </a:moveTo>
                <a:lnTo>
                  <a:pt x="2952369" y="18415"/>
                </a:lnTo>
                <a:lnTo>
                  <a:pt x="2951353" y="19685"/>
                </a:lnTo>
                <a:lnTo>
                  <a:pt x="2977088" y="19685"/>
                </a:lnTo>
                <a:lnTo>
                  <a:pt x="2977584" y="18415"/>
                </a:lnTo>
                <a:close/>
              </a:path>
              <a:path w="2981325" h="412114">
                <a:moveTo>
                  <a:pt x="2980091" y="11684"/>
                </a:moveTo>
                <a:lnTo>
                  <a:pt x="2956687" y="11684"/>
                </a:lnTo>
                <a:lnTo>
                  <a:pt x="2955544" y="13589"/>
                </a:lnTo>
                <a:lnTo>
                  <a:pt x="2951757" y="19078"/>
                </a:lnTo>
                <a:lnTo>
                  <a:pt x="2952369" y="18415"/>
                </a:lnTo>
                <a:lnTo>
                  <a:pt x="2977584" y="18415"/>
                </a:lnTo>
                <a:lnTo>
                  <a:pt x="2979483" y="13589"/>
                </a:lnTo>
                <a:lnTo>
                  <a:pt x="2979801" y="12954"/>
                </a:lnTo>
                <a:lnTo>
                  <a:pt x="2980054" y="11937"/>
                </a:lnTo>
                <a:lnTo>
                  <a:pt x="2980091" y="11684"/>
                </a:lnTo>
                <a:close/>
              </a:path>
              <a:path w="2981325" h="412114">
                <a:moveTo>
                  <a:pt x="2955742" y="13101"/>
                </a:moveTo>
                <a:lnTo>
                  <a:pt x="2955417" y="13589"/>
                </a:lnTo>
                <a:lnTo>
                  <a:pt x="2955742" y="13101"/>
                </a:lnTo>
                <a:close/>
              </a:path>
              <a:path w="2981325" h="412114">
                <a:moveTo>
                  <a:pt x="2956687" y="11684"/>
                </a:moveTo>
                <a:lnTo>
                  <a:pt x="2955742" y="13101"/>
                </a:lnTo>
                <a:lnTo>
                  <a:pt x="2955544" y="13589"/>
                </a:lnTo>
                <a:lnTo>
                  <a:pt x="2956687" y="11684"/>
                </a:lnTo>
                <a:close/>
              </a:path>
              <a:path w="2981325" h="412114">
                <a:moveTo>
                  <a:pt x="2958276" y="6861"/>
                </a:moveTo>
                <a:lnTo>
                  <a:pt x="2955742" y="13101"/>
                </a:lnTo>
                <a:lnTo>
                  <a:pt x="2956687" y="11684"/>
                </a:lnTo>
                <a:lnTo>
                  <a:pt x="2980091" y="11684"/>
                </a:lnTo>
                <a:lnTo>
                  <a:pt x="2980531" y="8255"/>
                </a:lnTo>
                <a:lnTo>
                  <a:pt x="2958084" y="8255"/>
                </a:lnTo>
                <a:lnTo>
                  <a:pt x="2958276" y="6861"/>
                </a:lnTo>
                <a:close/>
              </a:path>
              <a:path w="2981325" h="412114">
                <a:moveTo>
                  <a:pt x="2958846" y="5461"/>
                </a:moveTo>
                <a:lnTo>
                  <a:pt x="2958276" y="6861"/>
                </a:lnTo>
                <a:lnTo>
                  <a:pt x="2958084" y="8255"/>
                </a:lnTo>
                <a:lnTo>
                  <a:pt x="2958846" y="5461"/>
                </a:lnTo>
                <a:close/>
              </a:path>
              <a:path w="2981325" h="412114">
                <a:moveTo>
                  <a:pt x="2980880" y="5461"/>
                </a:moveTo>
                <a:lnTo>
                  <a:pt x="2958846" y="5461"/>
                </a:lnTo>
                <a:lnTo>
                  <a:pt x="2958084" y="8255"/>
                </a:lnTo>
                <a:lnTo>
                  <a:pt x="2980531" y="8255"/>
                </a:lnTo>
                <a:lnTo>
                  <a:pt x="2980880" y="5461"/>
                </a:lnTo>
                <a:close/>
              </a:path>
              <a:path w="2981325" h="412114">
                <a:moveTo>
                  <a:pt x="2959227" y="0"/>
                </a:moveTo>
                <a:lnTo>
                  <a:pt x="2958276" y="6861"/>
                </a:lnTo>
                <a:lnTo>
                  <a:pt x="2958846" y="5461"/>
                </a:lnTo>
                <a:lnTo>
                  <a:pt x="2980880" y="5461"/>
                </a:lnTo>
                <a:lnTo>
                  <a:pt x="2981198" y="2921"/>
                </a:lnTo>
                <a:lnTo>
                  <a:pt x="2959227" y="0"/>
                </a:lnTo>
                <a:close/>
              </a:path>
            </a:pathLst>
          </a:custGeom>
          <a:solidFill>
            <a:srgbClr val="000000"/>
          </a:solidFill>
        </p:spPr>
        <p:txBody>
          <a:bodyPr wrap="square" lIns="0" tIns="0" rIns="0" bIns="0" rtlCol="0"/>
          <a:lstStyle/>
          <a:p>
            <a:endParaRPr sz="1620"/>
          </a:p>
        </p:txBody>
      </p:sp>
      <p:sp>
        <p:nvSpPr>
          <p:cNvPr id="84" name="object 84"/>
          <p:cNvSpPr/>
          <p:nvPr/>
        </p:nvSpPr>
        <p:spPr>
          <a:xfrm>
            <a:off x="3930206" y="2097405"/>
            <a:ext cx="114300" cy="158648"/>
          </a:xfrm>
          <a:prstGeom prst="rect">
            <a:avLst/>
          </a:prstGeom>
          <a:blipFill>
            <a:blip r:embed="rId16" cstate="print"/>
            <a:stretch>
              <a:fillRect/>
            </a:stretch>
          </a:blipFill>
        </p:spPr>
        <p:txBody>
          <a:bodyPr wrap="square" lIns="0" tIns="0" rIns="0" bIns="0" rtlCol="0"/>
          <a:lstStyle/>
          <a:p>
            <a:endParaRPr sz="1620"/>
          </a:p>
        </p:txBody>
      </p:sp>
      <p:sp>
        <p:nvSpPr>
          <p:cNvPr id="85" name="object 85"/>
          <p:cNvSpPr/>
          <p:nvPr/>
        </p:nvSpPr>
        <p:spPr>
          <a:xfrm>
            <a:off x="4631436" y="2097405"/>
            <a:ext cx="114300" cy="158648"/>
          </a:xfrm>
          <a:prstGeom prst="rect">
            <a:avLst/>
          </a:prstGeom>
          <a:blipFill>
            <a:blip r:embed="rId17" cstate="print"/>
            <a:stretch>
              <a:fillRect/>
            </a:stretch>
          </a:blipFill>
        </p:spPr>
        <p:txBody>
          <a:bodyPr wrap="square" lIns="0" tIns="0" rIns="0" bIns="0" rtlCol="0"/>
          <a:lstStyle/>
          <a:p>
            <a:endParaRPr sz="1620"/>
          </a:p>
        </p:txBody>
      </p:sp>
      <p:sp>
        <p:nvSpPr>
          <p:cNvPr id="86" name="object 86"/>
          <p:cNvSpPr/>
          <p:nvPr/>
        </p:nvSpPr>
        <p:spPr>
          <a:xfrm>
            <a:off x="5332895" y="2097405"/>
            <a:ext cx="114300" cy="158648"/>
          </a:xfrm>
          <a:prstGeom prst="rect">
            <a:avLst/>
          </a:prstGeom>
          <a:blipFill>
            <a:blip r:embed="rId18" cstate="print"/>
            <a:stretch>
              <a:fillRect/>
            </a:stretch>
          </a:blipFill>
        </p:spPr>
        <p:txBody>
          <a:bodyPr wrap="square" lIns="0" tIns="0" rIns="0" bIns="0" rtlCol="0"/>
          <a:lstStyle/>
          <a:p>
            <a:endParaRPr sz="1620"/>
          </a:p>
        </p:txBody>
      </p:sp>
      <p:sp>
        <p:nvSpPr>
          <p:cNvPr id="87" name="object 87"/>
          <p:cNvSpPr/>
          <p:nvPr/>
        </p:nvSpPr>
        <p:spPr>
          <a:xfrm>
            <a:off x="6034469" y="2097405"/>
            <a:ext cx="114300" cy="158648"/>
          </a:xfrm>
          <a:prstGeom prst="rect">
            <a:avLst/>
          </a:prstGeom>
          <a:blipFill>
            <a:blip r:embed="rId19" cstate="print"/>
            <a:stretch>
              <a:fillRect/>
            </a:stretch>
          </a:blipFill>
        </p:spPr>
        <p:txBody>
          <a:bodyPr wrap="square" lIns="0" tIns="0" rIns="0" bIns="0" rtlCol="0"/>
          <a:lstStyle/>
          <a:p>
            <a:endParaRPr sz="1620"/>
          </a:p>
        </p:txBody>
      </p:sp>
      <p:sp>
        <p:nvSpPr>
          <p:cNvPr id="88" name="object 88"/>
          <p:cNvSpPr/>
          <p:nvPr/>
        </p:nvSpPr>
        <p:spPr>
          <a:xfrm>
            <a:off x="6735698" y="2097405"/>
            <a:ext cx="114300" cy="158648"/>
          </a:xfrm>
          <a:prstGeom prst="rect">
            <a:avLst/>
          </a:prstGeom>
          <a:blipFill>
            <a:blip r:embed="rId20" cstate="print"/>
            <a:stretch>
              <a:fillRect/>
            </a:stretch>
          </a:blipFill>
        </p:spPr>
        <p:txBody>
          <a:bodyPr wrap="square" lIns="0" tIns="0" rIns="0" bIns="0" rtlCol="0"/>
          <a:lstStyle/>
          <a:p>
            <a:endParaRPr sz="1620"/>
          </a:p>
        </p:txBody>
      </p:sp>
      <p:sp>
        <p:nvSpPr>
          <p:cNvPr id="89" name="object 89"/>
          <p:cNvSpPr/>
          <p:nvPr/>
        </p:nvSpPr>
        <p:spPr>
          <a:xfrm>
            <a:off x="7437157" y="2097405"/>
            <a:ext cx="114300" cy="158648"/>
          </a:xfrm>
          <a:prstGeom prst="rect">
            <a:avLst/>
          </a:prstGeom>
          <a:blipFill>
            <a:blip r:embed="rId21" cstate="print"/>
            <a:stretch>
              <a:fillRect/>
            </a:stretch>
          </a:blipFill>
        </p:spPr>
        <p:txBody>
          <a:bodyPr wrap="square" lIns="0" tIns="0" rIns="0" bIns="0" rtlCol="0"/>
          <a:lstStyle/>
          <a:p>
            <a:endParaRPr sz="1620"/>
          </a:p>
        </p:txBody>
      </p:sp>
      <p:sp>
        <p:nvSpPr>
          <p:cNvPr id="90" name="object 90"/>
          <p:cNvSpPr/>
          <p:nvPr/>
        </p:nvSpPr>
        <p:spPr>
          <a:xfrm>
            <a:off x="8138731" y="2097405"/>
            <a:ext cx="114300" cy="158648"/>
          </a:xfrm>
          <a:prstGeom prst="rect">
            <a:avLst/>
          </a:prstGeom>
          <a:blipFill>
            <a:blip r:embed="rId22" cstate="print"/>
            <a:stretch>
              <a:fillRect/>
            </a:stretch>
          </a:blipFill>
        </p:spPr>
        <p:txBody>
          <a:bodyPr wrap="square" lIns="0" tIns="0" rIns="0" bIns="0" rtlCol="0"/>
          <a:lstStyle/>
          <a:p>
            <a:endParaRPr sz="1620"/>
          </a:p>
        </p:txBody>
      </p:sp>
      <p:sp>
        <p:nvSpPr>
          <p:cNvPr id="91" name="object 91"/>
          <p:cNvSpPr/>
          <p:nvPr/>
        </p:nvSpPr>
        <p:spPr>
          <a:xfrm>
            <a:off x="8840190" y="2097405"/>
            <a:ext cx="114300" cy="158648"/>
          </a:xfrm>
          <a:prstGeom prst="rect">
            <a:avLst/>
          </a:prstGeom>
          <a:blipFill>
            <a:blip r:embed="rId23" cstate="print"/>
            <a:stretch>
              <a:fillRect/>
            </a:stretch>
          </a:blipFill>
        </p:spPr>
        <p:txBody>
          <a:bodyPr wrap="square" lIns="0" tIns="0" rIns="0" bIns="0" rtlCol="0"/>
          <a:lstStyle/>
          <a:p>
            <a:endParaRPr sz="1620"/>
          </a:p>
        </p:txBody>
      </p:sp>
      <p:sp>
        <p:nvSpPr>
          <p:cNvPr id="92" name="object 92"/>
          <p:cNvSpPr/>
          <p:nvPr/>
        </p:nvSpPr>
        <p:spPr>
          <a:xfrm>
            <a:off x="3930206" y="3011805"/>
            <a:ext cx="114300" cy="158648"/>
          </a:xfrm>
          <a:prstGeom prst="rect">
            <a:avLst/>
          </a:prstGeom>
          <a:blipFill>
            <a:blip r:embed="rId24" cstate="print"/>
            <a:stretch>
              <a:fillRect/>
            </a:stretch>
          </a:blipFill>
        </p:spPr>
        <p:txBody>
          <a:bodyPr wrap="square" lIns="0" tIns="0" rIns="0" bIns="0" rtlCol="0"/>
          <a:lstStyle/>
          <a:p>
            <a:endParaRPr sz="1620"/>
          </a:p>
        </p:txBody>
      </p:sp>
      <p:sp>
        <p:nvSpPr>
          <p:cNvPr id="93" name="object 93"/>
          <p:cNvSpPr/>
          <p:nvPr/>
        </p:nvSpPr>
        <p:spPr>
          <a:xfrm>
            <a:off x="5332895" y="3011805"/>
            <a:ext cx="114300" cy="158648"/>
          </a:xfrm>
          <a:prstGeom prst="rect">
            <a:avLst/>
          </a:prstGeom>
          <a:blipFill>
            <a:blip r:embed="rId25" cstate="print"/>
            <a:stretch>
              <a:fillRect/>
            </a:stretch>
          </a:blipFill>
        </p:spPr>
        <p:txBody>
          <a:bodyPr wrap="square" lIns="0" tIns="0" rIns="0" bIns="0" rtlCol="0"/>
          <a:lstStyle/>
          <a:p>
            <a:endParaRPr sz="1620"/>
          </a:p>
        </p:txBody>
      </p:sp>
      <p:sp>
        <p:nvSpPr>
          <p:cNvPr id="94" name="object 94"/>
          <p:cNvSpPr/>
          <p:nvPr/>
        </p:nvSpPr>
        <p:spPr>
          <a:xfrm>
            <a:off x="6735698" y="3011805"/>
            <a:ext cx="114300" cy="158648"/>
          </a:xfrm>
          <a:prstGeom prst="rect">
            <a:avLst/>
          </a:prstGeom>
          <a:blipFill>
            <a:blip r:embed="rId26" cstate="print"/>
            <a:stretch>
              <a:fillRect/>
            </a:stretch>
          </a:blipFill>
        </p:spPr>
        <p:txBody>
          <a:bodyPr wrap="square" lIns="0" tIns="0" rIns="0" bIns="0" rtlCol="0"/>
          <a:lstStyle/>
          <a:p>
            <a:endParaRPr sz="1620"/>
          </a:p>
        </p:txBody>
      </p:sp>
      <p:sp>
        <p:nvSpPr>
          <p:cNvPr id="95" name="object 95"/>
          <p:cNvSpPr/>
          <p:nvPr/>
        </p:nvSpPr>
        <p:spPr>
          <a:xfrm>
            <a:off x="8138731" y="3011805"/>
            <a:ext cx="114300" cy="158648"/>
          </a:xfrm>
          <a:prstGeom prst="rect">
            <a:avLst/>
          </a:prstGeom>
          <a:blipFill>
            <a:blip r:embed="rId27" cstate="print"/>
            <a:stretch>
              <a:fillRect/>
            </a:stretch>
          </a:blipFill>
        </p:spPr>
        <p:txBody>
          <a:bodyPr wrap="square" lIns="0" tIns="0" rIns="0" bIns="0" rtlCol="0"/>
          <a:lstStyle/>
          <a:p>
            <a:endParaRPr sz="1620"/>
          </a:p>
        </p:txBody>
      </p:sp>
      <p:sp>
        <p:nvSpPr>
          <p:cNvPr id="96" name="object 96"/>
          <p:cNvSpPr/>
          <p:nvPr/>
        </p:nvSpPr>
        <p:spPr>
          <a:xfrm>
            <a:off x="3930206" y="3926206"/>
            <a:ext cx="114300" cy="158534"/>
          </a:xfrm>
          <a:prstGeom prst="rect">
            <a:avLst/>
          </a:prstGeom>
          <a:blipFill>
            <a:blip r:embed="rId28" cstate="print"/>
            <a:stretch>
              <a:fillRect/>
            </a:stretch>
          </a:blipFill>
        </p:spPr>
        <p:txBody>
          <a:bodyPr wrap="square" lIns="0" tIns="0" rIns="0" bIns="0" rtlCol="0"/>
          <a:lstStyle/>
          <a:p>
            <a:endParaRPr sz="1620"/>
          </a:p>
        </p:txBody>
      </p:sp>
      <p:sp>
        <p:nvSpPr>
          <p:cNvPr id="97" name="object 97"/>
          <p:cNvSpPr/>
          <p:nvPr/>
        </p:nvSpPr>
        <p:spPr>
          <a:xfrm>
            <a:off x="6735698" y="3926090"/>
            <a:ext cx="114300" cy="158648"/>
          </a:xfrm>
          <a:prstGeom prst="rect">
            <a:avLst/>
          </a:prstGeom>
          <a:blipFill>
            <a:blip r:embed="rId29" cstate="print"/>
            <a:stretch>
              <a:fillRect/>
            </a:stretch>
          </a:blipFill>
        </p:spPr>
        <p:txBody>
          <a:bodyPr wrap="square" lIns="0" tIns="0" rIns="0" bIns="0" rtlCol="0"/>
          <a:lstStyle/>
          <a:p>
            <a:endParaRPr sz="1620"/>
          </a:p>
        </p:txBody>
      </p:sp>
      <p:graphicFrame>
        <p:nvGraphicFramePr>
          <p:cNvPr id="98" name="object 98"/>
          <p:cNvGraphicFramePr>
            <a:graphicFrameLocks noGrp="1"/>
          </p:cNvGraphicFramePr>
          <p:nvPr/>
        </p:nvGraphicFramePr>
        <p:xfrm>
          <a:off x="3799046" y="4974964"/>
          <a:ext cx="5612133" cy="308552"/>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552">
                <a:tc>
                  <a:txBody>
                    <a:bodyPr/>
                    <a:lstStyle/>
                    <a:p>
                      <a:pPr marL="97155">
                        <a:lnSpc>
                          <a:spcPct val="100000"/>
                        </a:lnSpc>
                        <a:spcBef>
                          <a:spcPts val="475"/>
                        </a:spcBef>
                      </a:pPr>
                      <a:r>
                        <a:rPr sz="1300" b="1" spc="-5" dirty="0">
                          <a:latin typeface="Arial" panose="020B0604020202020204"/>
                          <a:cs typeface="Arial" panose="020B0604020202020204"/>
                        </a:rPr>
                        <a:t>41</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475"/>
                        </a:spcBef>
                      </a:pPr>
                      <a:r>
                        <a:rPr sz="1300" b="1" spc="-5" dirty="0">
                          <a:latin typeface="Arial" panose="020B0604020202020204"/>
                          <a:cs typeface="Arial" panose="020B0604020202020204"/>
                        </a:rPr>
                        <a:t>17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99" name="object 99"/>
          <p:cNvSpPr/>
          <p:nvPr/>
        </p:nvSpPr>
        <p:spPr>
          <a:xfrm>
            <a:off x="3930206" y="4840605"/>
            <a:ext cx="114300" cy="147218"/>
          </a:xfrm>
          <a:prstGeom prst="rect">
            <a:avLst/>
          </a:prstGeom>
          <a:blipFill>
            <a:blip r:embed="rId30" cstate="print"/>
            <a:stretch>
              <a:fillRect/>
            </a:stretch>
          </a:blipFill>
        </p:spPr>
        <p:txBody>
          <a:bodyPr wrap="square" lIns="0" tIns="0" rIns="0" bIns="0" rtlCol="0"/>
          <a:lstStyle/>
          <a:p>
            <a:endParaRPr sz="1620"/>
          </a:p>
        </p:txBody>
      </p:sp>
      <p:sp>
        <p:nvSpPr>
          <p:cNvPr id="100" name="object 100"/>
          <p:cNvSpPr txBox="1"/>
          <p:nvPr/>
        </p:nvSpPr>
        <p:spPr>
          <a:xfrm>
            <a:off x="1983150" y="1726387"/>
            <a:ext cx="693230"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1</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1</a:t>
            </a:r>
            <a:endParaRPr sz="1440" dirty="0">
              <a:latin typeface="Arial" panose="020B0604020202020204"/>
              <a:cs typeface="Arial" panose="020B0604020202020204"/>
            </a:endParaRPr>
          </a:p>
        </p:txBody>
      </p:sp>
      <p:sp>
        <p:nvSpPr>
          <p:cNvPr id="101" name="object 101"/>
          <p:cNvSpPr txBox="1"/>
          <p:nvPr/>
        </p:nvSpPr>
        <p:spPr>
          <a:xfrm>
            <a:off x="1983150" y="2629472"/>
            <a:ext cx="693801"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2</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4" dirty="0">
                <a:latin typeface="Arial" panose="020B0604020202020204"/>
                <a:cs typeface="Arial" panose="020B0604020202020204"/>
              </a:rPr>
              <a:t> </a:t>
            </a:r>
            <a:r>
              <a:rPr sz="1440" b="1" spc="-5" dirty="0">
                <a:latin typeface="Arial" panose="020B0604020202020204"/>
                <a:cs typeface="Arial" panose="020B0604020202020204"/>
              </a:rPr>
              <a:t>2</a:t>
            </a:r>
            <a:endParaRPr sz="1440" dirty="0">
              <a:latin typeface="Arial" panose="020B0604020202020204"/>
              <a:cs typeface="Arial" panose="020B0604020202020204"/>
            </a:endParaRPr>
          </a:p>
        </p:txBody>
      </p:sp>
      <p:sp>
        <p:nvSpPr>
          <p:cNvPr id="102" name="object 102"/>
          <p:cNvSpPr txBox="1"/>
          <p:nvPr/>
        </p:nvSpPr>
        <p:spPr>
          <a:xfrm>
            <a:off x="1983150" y="3543985"/>
            <a:ext cx="693801"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3</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4" dirty="0">
                <a:latin typeface="Arial" panose="020B0604020202020204"/>
                <a:cs typeface="Arial" panose="020B0604020202020204"/>
              </a:rPr>
              <a:t> </a:t>
            </a:r>
            <a:r>
              <a:rPr sz="1440" b="1" spc="-5" dirty="0">
                <a:latin typeface="Arial" panose="020B0604020202020204"/>
                <a:cs typeface="Arial" panose="020B0604020202020204"/>
              </a:rPr>
              <a:t>4</a:t>
            </a:r>
            <a:endParaRPr sz="1440" dirty="0">
              <a:latin typeface="Arial" panose="020B0604020202020204"/>
              <a:cs typeface="Arial" panose="020B0604020202020204"/>
            </a:endParaRPr>
          </a:p>
        </p:txBody>
      </p:sp>
      <p:sp>
        <p:nvSpPr>
          <p:cNvPr id="103" name="object 103"/>
          <p:cNvSpPr txBox="1"/>
          <p:nvPr/>
        </p:nvSpPr>
        <p:spPr>
          <a:xfrm>
            <a:off x="1983150" y="4458614"/>
            <a:ext cx="693230"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4</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8</a:t>
            </a:r>
            <a:endParaRPr sz="1440" dirty="0">
              <a:latin typeface="Arial" panose="020B0604020202020204"/>
              <a:cs typeface="Arial" panose="020B0604020202020204"/>
            </a:endParaRPr>
          </a:p>
        </p:txBody>
      </p:sp>
      <p:sp>
        <p:nvSpPr>
          <p:cNvPr id="104" name="object 104"/>
          <p:cNvSpPr txBox="1"/>
          <p:nvPr/>
        </p:nvSpPr>
        <p:spPr>
          <a:xfrm>
            <a:off x="3106216" y="1725586"/>
            <a:ext cx="630365" cy="3542188"/>
          </a:xfrm>
          <a:prstGeom prst="rect">
            <a:avLst/>
          </a:prstGeom>
        </p:spPr>
        <p:txBody>
          <a:bodyPr vert="horz" wrap="square" lIns="0" tIns="10859" rIns="0" bIns="0" rtlCol="0">
            <a:spAutoFit/>
          </a:bodyPr>
          <a:lstStyle/>
          <a:p>
            <a:pPr algn="ctr">
              <a:spcBef>
                <a:spcPts val="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a:t>
            </a:r>
            <a:endParaRPr sz="1440" dirty="0">
              <a:latin typeface="Arial" panose="020B0604020202020204"/>
              <a:cs typeface="Arial" panose="020B0604020202020204"/>
            </a:endParaRPr>
          </a:p>
          <a:p>
            <a:pPr marL="635" algn="ctr"/>
            <a:r>
              <a:rPr sz="1440" b="1" spc="-5" dirty="0">
                <a:latin typeface="Arial" panose="020B0604020202020204"/>
                <a:cs typeface="Arial" panose="020B0604020202020204"/>
              </a:rPr>
              <a:t>IDs</a:t>
            </a:r>
            <a:endParaRPr sz="1440" dirty="0">
              <a:latin typeface="Arial" panose="020B0604020202020204"/>
              <a:cs typeface="Arial" panose="020B0604020202020204"/>
            </a:endParaRPr>
          </a:p>
          <a:p>
            <a:pPr algn="ctr">
              <a:spcBef>
                <a:spcPts val="855"/>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930"/>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7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940"/>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90"/>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835"/>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p:txBody>
      </p:sp>
      <p:sp>
        <p:nvSpPr>
          <p:cNvPr id="106"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18</a:t>
            </a:fld>
            <a:endParaRPr spc="-5" dirty="0"/>
          </a:p>
        </p:txBody>
      </p:sp>
      <p:sp>
        <p:nvSpPr>
          <p:cNvPr id="105" name="矩形 104"/>
          <p:cNvSpPr/>
          <p:nvPr/>
        </p:nvSpPr>
        <p:spPr>
          <a:xfrm>
            <a:off x="2971801" y="1699597"/>
            <a:ext cx="6629400"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矩形 106"/>
          <p:cNvSpPr/>
          <p:nvPr/>
        </p:nvSpPr>
        <p:spPr>
          <a:xfrm>
            <a:off x="3106216" y="2620485"/>
            <a:ext cx="6465093"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矩形 107"/>
          <p:cNvSpPr/>
          <p:nvPr/>
        </p:nvSpPr>
        <p:spPr>
          <a:xfrm>
            <a:off x="3043751" y="3534143"/>
            <a:ext cx="6527557"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文本框 108">
            <a:extLst>
              <a:ext uri="{FF2B5EF4-FFF2-40B4-BE49-F238E27FC236}">
                <a16:creationId xmlns:a16="http://schemas.microsoft.com/office/drawing/2014/main" id="{1371F5E2-F5AC-4395-8F3D-98E3B1D38D31}"/>
              </a:ext>
            </a:extLst>
          </p:cNvPr>
          <p:cNvSpPr txBox="1"/>
          <p:nvPr/>
        </p:nvSpPr>
        <p:spPr>
          <a:xfrm>
            <a:off x="730298" y="829807"/>
            <a:ext cx="6579045" cy="338554"/>
          </a:xfrm>
          <a:prstGeom prst="rect">
            <a:avLst/>
          </a:prstGeom>
          <a:noFill/>
        </p:spPr>
        <p:txBody>
          <a:bodyPr wrap="none" rtlCol="0">
            <a:spAutoFit/>
          </a:bodyPr>
          <a:lstStyle/>
          <a:p>
            <a:r>
              <a:rPr lang="en-US" sz="1600" b="1" dirty="0">
                <a:highlight>
                  <a:srgbClr val="FFFF00"/>
                </a:highlight>
                <a:latin typeface="Comic Sans MS" panose="030F0702030302020204" pitchFamily="66" charset="0"/>
              </a:rPr>
              <a:t>Warp 0 Thread ID: 0, 2 , 4, 6, ……, 32, participate computing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71600" y="3154680"/>
            <a:ext cx="8229600" cy="1783080"/>
          </a:xfrm>
          <a:custGeom>
            <a:avLst/>
            <a:gdLst/>
            <a:ahLst/>
            <a:cxnLst/>
            <a:rect l="l" t="t" r="r" b="b"/>
            <a:pathLst>
              <a:path w="9144000" h="1981200">
                <a:moveTo>
                  <a:pt x="9144000" y="0"/>
                </a:moveTo>
                <a:lnTo>
                  <a:pt x="0" y="0"/>
                </a:lnTo>
                <a:lnTo>
                  <a:pt x="0" y="1981200"/>
                </a:lnTo>
                <a:lnTo>
                  <a:pt x="9144000" y="1981200"/>
                </a:lnTo>
                <a:lnTo>
                  <a:pt x="9144000" y="0"/>
                </a:lnTo>
                <a:close/>
              </a:path>
            </a:pathLst>
          </a:custGeom>
          <a:solidFill>
            <a:srgbClr val="76B800">
              <a:alpha val="49018"/>
            </a:srgbClr>
          </a:solidFill>
        </p:spPr>
        <p:txBody>
          <a:bodyPr wrap="square" lIns="0" tIns="0" rIns="0" bIns="0" rtlCol="0"/>
          <a:lstStyle/>
          <a:p>
            <a:endParaRPr sz="1620"/>
          </a:p>
        </p:txBody>
      </p:sp>
      <p:sp>
        <p:nvSpPr>
          <p:cNvPr id="3" name="object 3"/>
          <p:cNvSpPr/>
          <p:nvPr/>
        </p:nvSpPr>
        <p:spPr>
          <a:xfrm>
            <a:off x="1371600" y="3154680"/>
            <a:ext cx="8229600" cy="1783080"/>
          </a:xfrm>
          <a:custGeom>
            <a:avLst/>
            <a:gdLst/>
            <a:ahLst/>
            <a:cxnLst/>
            <a:rect l="l" t="t" r="r" b="b"/>
            <a:pathLst>
              <a:path w="9144000" h="1981200">
                <a:moveTo>
                  <a:pt x="0" y="1981200"/>
                </a:moveTo>
                <a:lnTo>
                  <a:pt x="9144000" y="1981200"/>
                </a:lnTo>
                <a:lnTo>
                  <a:pt x="9144000" y="0"/>
                </a:lnTo>
                <a:lnTo>
                  <a:pt x="0" y="0"/>
                </a:lnTo>
                <a:lnTo>
                  <a:pt x="0" y="1981200"/>
                </a:lnTo>
                <a:close/>
              </a:path>
            </a:pathLst>
          </a:custGeom>
          <a:ln w="25400">
            <a:solidFill>
              <a:srgbClr val="808080"/>
            </a:solidFill>
          </a:ln>
        </p:spPr>
        <p:txBody>
          <a:bodyPr wrap="square" lIns="0" tIns="0" rIns="0" bIns="0" rtlCol="0"/>
          <a:lstStyle/>
          <a:p>
            <a:endParaRPr sz="1620"/>
          </a:p>
        </p:txBody>
      </p:sp>
      <p:sp>
        <p:nvSpPr>
          <p:cNvPr id="5" name="object 5"/>
          <p:cNvSpPr txBox="1">
            <a:spLocks noGrp="1"/>
          </p:cNvSpPr>
          <p:nvPr>
            <p:ph type="title"/>
          </p:nvPr>
        </p:nvSpPr>
        <p:spPr>
          <a:xfrm>
            <a:off x="1676146" y="114561"/>
            <a:ext cx="8661654"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#1: Interleaved</a:t>
            </a:r>
            <a:r>
              <a:rPr sz="3600" b="1" spc="-122" dirty="0"/>
              <a:t> </a:t>
            </a:r>
            <a:r>
              <a:rPr sz="3600" b="1" dirty="0"/>
              <a:t>Addressing</a:t>
            </a:r>
          </a:p>
        </p:txBody>
      </p:sp>
      <p:sp>
        <p:nvSpPr>
          <p:cNvPr id="6" name="object 6"/>
          <p:cNvSpPr txBox="1"/>
          <p:nvPr/>
        </p:nvSpPr>
        <p:spPr>
          <a:xfrm>
            <a:off x="1579626" y="916001"/>
            <a:ext cx="6124766" cy="2012859"/>
          </a:xfrm>
          <a:prstGeom prst="rect">
            <a:avLst/>
          </a:prstGeom>
        </p:spPr>
        <p:txBody>
          <a:bodyPr vert="horz" wrap="square" lIns="0" tIns="11430" rIns="0" bIns="0" rtlCol="0">
            <a:spAutoFit/>
          </a:bodyPr>
          <a:lstStyle/>
          <a:p>
            <a:pPr marL="238760" marR="1043305" indent="-227965">
              <a:spcBef>
                <a:spcPts val="90"/>
              </a:spcBef>
              <a:tabLst>
                <a:tab pos="238760" algn="l"/>
                <a:tab pos="1127760" algn="l"/>
                <a:tab pos="2095500" algn="l"/>
              </a:tabLst>
            </a:pPr>
            <a:r>
              <a:rPr sz="1620" b="1" u="heavy" dirty="0">
                <a:solidFill>
                  <a:srgbClr val="0000FF"/>
                </a:solidFill>
                <a:uFill>
                  <a:solidFill>
                    <a:srgbClr val="0000FE"/>
                  </a:solidFill>
                </a:uFill>
                <a:latin typeface="Arial" panose="020B0604020202020204"/>
                <a:cs typeface="Arial" panose="020B0604020202020204"/>
              </a:rPr>
              <a:t> 	</a:t>
            </a:r>
            <a:r>
              <a:rPr sz="1620" b="1" dirty="0">
                <a:solidFill>
                  <a:srgbClr val="0000FF"/>
                </a:solidFill>
                <a:latin typeface="Arial" panose="020B0604020202020204"/>
                <a:cs typeface="Arial" panose="020B0604020202020204"/>
              </a:rPr>
              <a:t>global</a:t>
            </a:r>
            <a:r>
              <a:rPr sz="1620" b="1" u="heavy" dirty="0">
                <a:solidFill>
                  <a:srgbClr val="0000FF"/>
                </a:solidFill>
                <a:uFill>
                  <a:solidFill>
                    <a:srgbClr val="0000FE"/>
                  </a:solidFill>
                </a:uFill>
                <a:latin typeface="Arial" panose="020B0604020202020204"/>
                <a:cs typeface="Arial" panose="020B0604020202020204"/>
              </a:rPr>
              <a:t> 	</a:t>
            </a:r>
            <a:r>
              <a:rPr lang="en-US" sz="1620" b="1" dirty="0">
                <a:solidFill>
                  <a:srgbClr val="0000FF"/>
                </a:solidFill>
                <a:uFill>
                  <a:solidFill>
                    <a:srgbClr val="0000FE"/>
                  </a:solidFill>
                </a:uFill>
                <a:latin typeface="Arial" panose="020B0604020202020204"/>
                <a:cs typeface="Arial" panose="020B0604020202020204"/>
              </a:rPr>
              <a:t> </a:t>
            </a:r>
            <a:r>
              <a:rPr sz="1620" b="1" spc="-14" dirty="0">
                <a:solidFill>
                  <a:srgbClr val="0000FF"/>
                </a:solidFill>
                <a:latin typeface="Arial" panose="020B0604020202020204"/>
                <a:cs typeface="Arial" panose="020B0604020202020204"/>
              </a:rPr>
              <a:t>void </a:t>
            </a:r>
            <a:r>
              <a:rPr sz="1620" b="1" spc="-5" dirty="0">
                <a:latin typeface="Arial" panose="020B0604020202020204"/>
                <a:cs typeface="Arial" panose="020B0604020202020204"/>
              </a:rPr>
              <a:t>reduce1(</a:t>
            </a:r>
            <a:r>
              <a:rPr sz="1620" b="1" spc="-5"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*g_idata, </a:t>
            </a:r>
            <a:r>
              <a:rPr sz="1620" b="1"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*g_odata) {  </a:t>
            </a:r>
            <a:r>
              <a:rPr sz="1620" b="1" u="heavy" spc="-5" dirty="0">
                <a:solidFill>
                  <a:srgbClr val="0000FF"/>
                </a:solidFill>
                <a:uFill>
                  <a:solidFill>
                    <a:srgbClr val="0000FE"/>
                  </a:solidFill>
                </a:uFill>
                <a:latin typeface="Arial" panose="020B0604020202020204"/>
                <a:cs typeface="Arial" panose="020B0604020202020204"/>
              </a:rPr>
              <a:t> </a:t>
            </a:r>
            <a:r>
              <a:rPr lang="en-US" sz="1620" b="1" u="heavy" spc="-5" dirty="0">
                <a:solidFill>
                  <a:srgbClr val="0000FF"/>
                </a:solidFill>
                <a:uFill>
                  <a:solidFill>
                    <a:srgbClr val="0000FE"/>
                  </a:solidFill>
                </a:uFill>
                <a:latin typeface="Arial" panose="020B0604020202020204"/>
                <a:cs typeface="Arial" panose="020B0604020202020204"/>
              </a:rPr>
              <a:t>__s</a:t>
            </a:r>
            <a:r>
              <a:rPr sz="1620" b="1" spc="-5" dirty="0">
                <a:solidFill>
                  <a:srgbClr val="0000FF"/>
                </a:solidFill>
                <a:latin typeface="Arial" panose="020B0604020202020204"/>
                <a:cs typeface="Arial" panose="020B0604020202020204"/>
              </a:rPr>
              <a:t>hared</a:t>
            </a:r>
            <a:r>
              <a:rPr lang="en-US" sz="1620" b="1" spc="-5" dirty="0">
                <a:solidFill>
                  <a:srgbClr val="0000FF"/>
                </a:solidFill>
                <a:latin typeface="Arial" panose="020B0604020202020204"/>
                <a:cs typeface="Arial" panose="020B0604020202020204"/>
              </a:rPr>
              <a:t>__ </a:t>
            </a:r>
            <a:r>
              <a:rPr sz="1620" b="1" dirty="0">
                <a:solidFill>
                  <a:srgbClr val="0000FF"/>
                </a:solidFill>
                <a:latin typeface="Arial" panose="020B0604020202020204"/>
                <a:cs typeface="Arial" panose="020B0604020202020204"/>
              </a:rPr>
              <a:t>int</a:t>
            </a:r>
            <a:r>
              <a:rPr sz="1620" b="1" spc="-5" dirty="0">
                <a:solidFill>
                  <a:srgbClr val="0000FF"/>
                </a:solidFill>
                <a:latin typeface="Arial" panose="020B0604020202020204"/>
                <a:cs typeface="Arial" panose="020B0604020202020204"/>
              </a:rPr>
              <a:t> </a:t>
            </a:r>
            <a:r>
              <a:rPr sz="1620" b="1" spc="-5" dirty="0" err="1">
                <a:latin typeface="Arial" panose="020B0604020202020204"/>
                <a:cs typeface="Arial" panose="020B0604020202020204"/>
              </a:rPr>
              <a:t>sdata</a:t>
            </a:r>
            <a:r>
              <a:rPr sz="1620" b="1" spc="-5" dirty="0">
                <a:latin typeface="Arial" panose="020B0604020202020204"/>
                <a:cs typeface="Arial" panose="020B0604020202020204"/>
              </a:rPr>
              <a:t>[</a:t>
            </a:r>
            <a:r>
              <a:rPr lang="en-US" sz="1620" b="1" spc="-5" dirty="0">
                <a:latin typeface="Arial" panose="020B0604020202020204"/>
                <a:cs typeface="Arial" panose="020B0604020202020204"/>
              </a:rPr>
              <a:t>BLOCK_SIZE</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a:spcBef>
                <a:spcPts val="25"/>
              </a:spcBef>
            </a:pPr>
            <a:endParaRPr sz="1665" dirty="0">
              <a:latin typeface="Arial" panose="020B0604020202020204"/>
              <a:cs typeface="Arial" panose="020B0604020202020204"/>
            </a:endParaRPr>
          </a:p>
          <a:p>
            <a:pPr marL="238760" marR="4445"/>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each thread </a:t>
            </a:r>
            <a:r>
              <a:rPr sz="1620" b="1" dirty="0">
                <a:solidFill>
                  <a:srgbClr val="808080"/>
                </a:solidFill>
                <a:latin typeface="Arial" panose="020B0604020202020204"/>
                <a:cs typeface="Arial" panose="020B0604020202020204"/>
              </a:rPr>
              <a:t>loads one </a:t>
            </a:r>
            <a:r>
              <a:rPr sz="1620" b="1" spc="-5" dirty="0">
                <a:solidFill>
                  <a:srgbClr val="808080"/>
                </a:solidFill>
                <a:latin typeface="Arial" panose="020B0604020202020204"/>
                <a:cs typeface="Arial" panose="020B0604020202020204"/>
              </a:rPr>
              <a:t>element from </a:t>
            </a:r>
            <a:r>
              <a:rPr sz="1620" b="1" dirty="0">
                <a:solidFill>
                  <a:srgbClr val="808080"/>
                </a:solidFill>
                <a:latin typeface="Arial" panose="020B0604020202020204"/>
                <a:cs typeface="Arial" panose="020B0604020202020204"/>
              </a:rPr>
              <a:t>global to </a:t>
            </a:r>
            <a:r>
              <a:rPr sz="1620" b="1" spc="-5" dirty="0">
                <a:solidFill>
                  <a:srgbClr val="808080"/>
                </a:solidFill>
                <a:latin typeface="Arial" panose="020B0604020202020204"/>
                <a:cs typeface="Arial" panose="020B0604020202020204"/>
              </a:rPr>
              <a:t>shared mem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723265">
              <a:spcBef>
                <a:spcPts val="5"/>
              </a:spcBef>
            </a:pPr>
            <a:r>
              <a:rPr sz="1620" b="1" dirty="0">
                <a:solidFill>
                  <a:srgbClr val="0000FF"/>
                </a:solidFill>
                <a:latin typeface="Arial" panose="020B0604020202020204"/>
                <a:cs typeface="Arial" panose="020B0604020202020204"/>
              </a:rPr>
              <a:t>unsigned int i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blockIdx.x</a:t>
            </a:r>
            <a:r>
              <a:rPr sz="1620" b="1" spc="-5" dirty="0">
                <a:latin typeface="Arial" panose="020B0604020202020204"/>
                <a:cs typeface="Arial" panose="020B0604020202020204"/>
              </a:rPr>
              <a:t>*</a:t>
            </a:r>
            <a:r>
              <a:rPr sz="1620" b="1" spc="-5" dirty="0">
                <a:solidFill>
                  <a:srgbClr val="0000FF"/>
                </a:solidFill>
                <a:latin typeface="Arial" panose="020B0604020202020204"/>
                <a:cs typeface="Arial" panose="020B0604020202020204"/>
              </a:rPr>
              <a:t>blockDim.x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  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g_idata[i];</a:t>
            </a:r>
            <a:endParaRPr sz="1620" dirty="0">
              <a:latin typeface="Arial" panose="020B0604020202020204"/>
              <a:cs typeface="Arial" panose="020B0604020202020204"/>
            </a:endParaRPr>
          </a:p>
          <a:p>
            <a:pPr marL="238760">
              <a:tabLst>
                <a:tab pos="466090"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7" name="object 7"/>
          <p:cNvSpPr txBox="1"/>
          <p:nvPr/>
        </p:nvSpPr>
        <p:spPr>
          <a:xfrm>
            <a:off x="1818741" y="3138563"/>
            <a:ext cx="4486847" cy="1008738"/>
          </a:xfrm>
          <a:prstGeom prst="rect">
            <a:avLst/>
          </a:prstGeom>
        </p:spPr>
        <p:txBody>
          <a:bodyPr vert="horz" wrap="square" lIns="0" tIns="11430" rIns="0" bIns="0" rtlCol="0">
            <a:spAutoFit/>
          </a:bodyPr>
          <a:lstStyle/>
          <a:p>
            <a:pPr>
              <a:spcBef>
                <a:spcPts val="90"/>
              </a:spcBef>
            </a:pPr>
            <a:r>
              <a:rPr sz="1620" b="1" dirty="0">
                <a:solidFill>
                  <a:srgbClr val="808080"/>
                </a:solidFill>
                <a:latin typeface="Arial" panose="020B0604020202020204"/>
                <a:cs typeface="Arial" panose="020B0604020202020204"/>
              </a:rPr>
              <a:t>// do </a:t>
            </a:r>
            <a:r>
              <a:rPr sz="1620" b="1" spc="-5" dirty="0">
                <a:solidFill>
                  <a:srgbClr val="808080"/>
                </a:solidFill>
                <a:latin typeface="Arial" panose="020B0604020202020204"/>
                <a:cs typeface="Arial" panose="020B0604020202020204"/>
              </a:rPr>
              <a:t>reduction </a:t>
            </a:r>
            <a:r>
              <a:rPr sz="1620" b="1" dirty="0">
                <a:solidFill>
                  <a:srgbClr val="808080"/>
                </a:solidFill>
                <a:latin typeface="Arial" panose="020B0604020202020204"/>
                <a:cs typeface="Arial" panose="020B0604020202020204"/>
              </a:rPr>
              <a:t>in </a:t>
            </a:r>
            <a:r>
              <a:rPr sz="1620" b="1" spc="-5" dirty="0">
                <a:solidFill>
                  <a:srgbClr val="808080"/>
                </a:solidFill>
                <a:latin typeface="Arial" panose="020B0604020202020204"/>
                <a:cs typeface="Arial" panose="020B0604020202020204"/>
              </a:rPr>
              <a:t>shared</a:t>
            </a:r>
            <a:r>
              <a:rPr sz="1620" b="1" spc="-18"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mem</a:t>
            </a:r>
            <a:endParaRPr sz="1620" dirty="0">
              <a:latin typeface="Arial" panose="020B0604020202020204"/>
              <a:cs typeface="Arial" panose="020B0604020202020204"/>
            </a:endParaRPr>
          </a:p>
          <a:p>
            <a:pPr marL="227330" marR="4445" indent="-227965"/>
            <a:r>
              <a:rPr sz="1620" b="1" spc="-5" dirty="0">
                <a:solidFill>
                  <a:srgbClr val="0000FF"/>
                </a:solidFill>
                <a:latin typeface="Arial" panose="020B0604020202020204"/>
                <a:cs typeface="Arial" panose="020B0604020202020204"/>
              </a:rPr>
              <a:t>for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unsigned int </a:t>
            </a:r>
            <a:r>
              <a:rPr sz="1620" b="1" spc="-5" dirty="0">
                <a:latin typeface="Arial" panose="020B0604020202020204"/>
                <a:cs typeface="Arial" panose="020B0604020202020204"/>
              </a:rPr>
              <a:t>s=1; s </a:t>
            </a:r>
            <a:r>
              <a:rPr sz="1620" b="1" dirty="0">
                <a:latin typeface="Arial" panose="020B0604020202020204"/>
                <a:cs typeface="Arial" panose="020B0604020202020204"/>
              </a:rPr>
              <a:t>&lt; </a:t>
            </a:r>
            <a:r>
              <a:rPr sz="1620" b="1" spc="-5" dirty="0">
                <a:solidFill>
                  <a:srgbClr val="0000FF"/>
                </a:solidFill>
                <a:latin typeface="Arial" panose="020B0604020202020204"/>
                <a:cs typeface="Arial" panose="020B0604020202020204"/>
              </a:rPr>
              <a:t>blockDim.x</a:t>
            </a:r>
            <a:r>
              <a:rPr sz="1620" b="1" spc="-5" dirty="0">
                <a:latin typeface="Arial" panose="020B0604020202020204"/>
                <a:cs typeface="Arial" panose="020B0604020202020204"/>
              </a:rPr>
              <a:t>; s </a:t>
            </a:r>
            <a:r>
              <a:rPr sz="1620" b="1" spc="-9" dirty="0">
                <a:latin typeface="Arial" panose="020B0604020202020204"/>
                <a:cs typeface="Arial" panose="020B0604020202020204"/>
              </a:rPr>
              <a:t>*= </a:t>
            </a:r>
            <a:r>
              <a:rPr sz="1620" b="1" spc="-5" dirty="0">
                <a:latin typeface="Arial" panose="020B0604020202020204"/>
                <a:cs typeface="Arial" panose="020B0604020202020204"/>
              </a:rPr>
              <a:t>2) {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a:t>
            </a:r>
            <a:r>
              <a:rPr sz="1620" b="1" spc="-5" dirty="0">
                <a:latin typeface="Arial" panose="020B0604020202020204"/>
                <a:cs typeface="Arial" panose="020B0604020202020204"/>
              </a:rPr>
              <a:t>% (2*s) </a:t>
            </a:r>
            <a:r>
              <a:rPr sz="1620" b="1" dirty="0">
                <a:latin typeface="Arial" panose="020B0604020202020204"/>
                <a:cs typeface="Arial" panose="020B0604020202020204"/>
              </a:rPr>
              <a:t>== </a:t>
            </a:r>
            <a:r>
              <a:rPr sz="1620" b="1" spc="-5" dirty="0">
                <a:latin typeface="Arial" panose="020B0604020202020204"/>
                <a:cs typeface="Arial" panose="020B0604020202020204"/>
              </a:rPr>
              <a:t>0)</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45656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dirty="0">
              <a:latin typeface="Arial" panose="020B0604020202020204"/>
              <a:cs typeface="Arial" panose="020B0604020202020204"/>
            </a:endParaRPr>
          </a:p>
        </p:txBody>
      </p:sp>
      <p:sp>
        <p:nvSpPr>
          <p:cNvPr id="8" name="object 8"/>
          <p:cNvSpPr txBox="1"/>
          <p:nvPr/>
        </p:nvSpPr>
        <p:spPr>
          <a:xfrm>
            <a:off x="2046428" y="4126115"/>
            <a:ext cx="1653920" cy="510140"/>
          </a:xfrm>
          <a:prstGeom prst="rect">
            <a:avLst/>
          </a:prstGeom>
        </p:spPr>
        <p:txBody>
          <a:bodyPr vert="horz" wrap="square" lIns="0" tIns="11430" rIns="0" bIns="0" rtlCol="0">
            <a:spAutoFit/>
          </a:bodyPr>
          <a:lstStyle/>
          <a:p>
            <a:pPr>
              <a:spcBef>
                <a:spcPts val="90"/>
              </a:spcBef>
            </a:pPr>
            <a:r>
              <a:rPr sz="1620" b="1" spc="-5" dirty="0">
                <a:latin typeface="Arial" panose="020B0604020202020204"/>
                <a:cs typeface="Arial" panose="020B0604020202020204"/>
              </a:rPr>
              <a:t>}</a:t>
            </a:r>
            <a:endParaRPr sz="1620">
              <a:latin typeface="Arial" panose="020B0604020202020204"/>
              <a:cs typeface="Arial" panose="020B0604020202020204"/>
            </a:endParaRPr>
          </a:p>
          <a:p>
            <a:pPr>
              <a:tabLst>
                <a:tab pos="227330"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9" name="object 9"/>
          <p:cNvSpPr txBox="1"/>
          <p:nvPr/>
        </p:nvSpPr>
        <p:spPr>
          <a:xfrm>
            <a:off x="1579626" y="4620234"/>
            <a:ext cx="4370261" cy="1264962"/>
          </a:xfrm>
          <a:prstGeom prst="rect">
            <a:avLst/>
          </a:prstGeom>
        </p:spPr>
        <p:txBody>
          <a:bodyPr vert="horz" wrap="square" lIns="0" tIns="11430" rIns="0" bIns="0" rtlCol="0">
            <a:spAutoFit/>
          </a:bodyPr>
          <a:lstStyle/>
          <a:p>
            <a:pPr marL="238760">
              <a:spcBef>
                <a:spcPts val="90"/>
              </a:spcBef>
            </a:pPr>
            <a:r>
              <a:rPr sz="1620" b="1" spc="-5" dirty="0">
                <a:latin typeface="Arial" panose="020B0604020202020204"/>
                <a:cs typeface="Arial" panose="020B0604020202020204"/>
              </a:rPr>
              <a:t>}</a:t>
            </a:r>
            <a:endParaRPr sz="1620">
              <a:latin typeface="Arial" panose="020B0604020202020204"/>
              <a:cs typeface="Arial" panose="020B0604020202020204"/>
            </a:endParaRPr>
          </a:p>
          <a:p>
            <a:pPr>
              <a:spcBef>
                <a:spcPts val="25"/>
              </a:spcBef>
            </a:pPr>
            <a:endParaRPr sz="1665">
              <a:latin typeface="Arial" panose="020B0604020202020204"/>
              <a:cs typeface="Arial" panose="020B0604020202020204"/>
            </a:endParaRPr>
          </a:p>
          <a:p>
            <a:pPr marL="238760" marR="4445"/>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write </a:t>
            </a:r>
            <a:r>
              <a:rPr sz="1620" b="1" spc="-5" dirty="0">
                <a:solidFill>
                  <a:srgbClr val="808080"/>
                </a:solidFill>
                <a:latin typeface="Arial" panose="020B0604020202020204"/>
                <a:cs typeface="Arial" panose="020B0604020202020204"/>
              </a:rPr>
              <a:t>result for </a:t>
            </a:r>
            <a:r>
              <a:rPr sz="1620" b="1" dirty="0">
                <a:solidFill>
                  <a:srgbClr val="808080"/>
                </a:solidFill>
                <a:latin typeface="Arial" panose="020B0604020202020204"/>
                <a:cs typeface="Arial" panose="020B0604020202020204"/>
              </a:rPr>
              <a:t>this block </a:t>
            </a:r>
            <a:r>
              <a:rPr sz="1620" b="1" spc="-5" dirty="0">
                <a:solidFill>
                  <a:srgbClr val="808080"/>
                </a:solidFill>
                <a:latin typeface="Arial" panose="020B0604020202020204"/>
                <a:cs typeface="Arial" panose="020B0604020202020204"/>
              </a:rPr>
              <a:t>to </a:t>
            </a:r>
            <a:r>
              <a:rPr sz="1620" b="1" dirty="0">
                <a:solidFill>
                  <a:srgbClr val="808080"/>
                </a:solidFill>
                <a:latin typeface="Arial" panose="020B0604020202020204"/>
                <a:cs typeface="Arial" panose="020B0604020202020204"/>
              </a:rPr>
              <a:t>global </a:t>
            </a:r>
            <a:r>
              <a:rPr sz="1620" b="1" spc="-5" dirty="0">
                <a:solidFill>
                  <a:srgbClr val="808080"/>
                </a:solidFill>
                <a:latin typeface="Arial" panose="020B0604020202020204"/>
                <a:cs typeface="Arial" panose="020B0604020202020204"/>
              </a:rPr>
              <a:t>mem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 </a:t>
            </a:r>
            <a:r>
              <a:rPr sz="1620" b="1" spc="-5" dirty="0">
                <a:latin typeface="Arial" panose="020B0604020202020204"/>
                <a:cs typeface="Arial" panose="020B0604020202020204"/>
              </a:rPr>
              <a:t>0) </a:t>
            </a:r>
            <a:r>
              <a:rPr sz="1620" b="1" dirty="0">
                <a:latin typeface="Arial" panose="020B0604020202020204"/>
                <a:cs typeface="Arial" panose="020B0604020202020204"/>
              </a:rPr>
              <a:t>g_odata[</a:t>
            </a:r>
            <a:r>
              <a:rPr sz="1620" b="1" dirty="0">
                <a:solidFill>
                  <a:srgbClr val="0000FF"/>
                </a:solidFill>
                <a:latin typeface="Arial" panose="020B0604020202020204"/>
                <a:cs typeface="Arial" panose="020B0604020202020204"/>
              </a:rPr>
              <a:t>blockIdx.x</a:t>
            </a:r>
            <a:r>
              <a:rPr sz="1620" b="1" dirty="0">
                <a:latin typeface="Arial" panose="020B0604020202020204"/>
                <a:cs typeface="Arial" panose="020B0604020202020204"/>
              </a:rPr>
              <a:t>] =</a:t>
            </a:r>
            <a:r>
              <a:rPr sz="1620" b="1" spc="-81" dirty="0">
                <a:latin typeface="Arial" panose="020B0604020202020204"/>
                <a:cs typeface="Arial" panose="020B0604020202020204"/>
              </a:rPr>
              <a:t> </a:t>
            </a:r>
            <a:r>
              <a:rPr sz="1620" b="1" spc="-5" dirty="0">
                <a:latin typeface="Arial" panose="020B0604020202020204"/>
                <a:cs typeface="Arial" panose="020B0604020202020204"/>
              </a:rPr>
              <a:t>sdata[0];</a:t>
            </a:r>
            <a:endParaRPr sz="1620">
              <a:latin typeface="Arial" panose="020B0604020202020204"/>
              <a:cs typeface="Arial" panose="020B0604020202020204"/>
            </a:endParaRPr>
          </a:p>
          <a:p>
            <a:pPr marL="11430">
              <a:spcBef>
                <a:spcPts val="5"/>
              </a:spcBef>
            </a:pPr>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10" name="object 10"/>
          <p:cNvSpPr txBox="1"/>
          <p:nvPr/>
        </p:nvSpPr>
        <p:spPr>
          <a:xfrm>
            <a:off x="5971717" y="3726980"/>
            <a:ext cx="2826068" cy="288541"/>
          </a:xfrm>
          <a:prstGeom prst="rect">
            <a:avLst/>
          </a:prstGeom>
        </p:spPr>
        <p:txBody>
          <a:bodyPr vert="horz" wrap="square" lIns="0" tIns="11430" rIns="0" bIns="0" rtlCol="0">
            <a:spAutoFit/>
          </a:bodyPr>
          <a:lstStyle/>
          <a:p>
            <a:pPr>
              <a:spcBef>
                <a:spcPts val="90"/>
              </a:spcBef>
            </a:pPr>
            <a:r>
              <a:rPr b="1" dirty="0">
                <a:solidFill>
                  <a:srgbClr val="A40020"/>
                </a:solidFill>
                <a:latin typeface="Arial" panose="020B0604020202020204"/>
                <a:cs typeface="Arial" panose="020B0604020202020204"/>
              </a:rPr>
              <a:t>Problem: highly</a:t>
            </a:r>
            <a:r>
              <a:rPr b="1" spc="-99" dirty="0">
                <a:solidFill>
                  <a:srgbClr val="A40020"/>
                </a:solidFill>
                <a:latin typeface="Arial" panose="020B0604020202020204"/>
                <a:cs typeface="Arial" panose="020B0604020202020204"/>
              </a:rPr>
              <a:t> </a:t>
            </a:r>
            <a:r>
              <a:rPr b="1" spc="-5" dirty="0">
                <a:solidFill>
                  <a:srgbClr val="A40020"/>
                </a:solidFill>
                <a:latin typeface="Arial" panose="020B0604020202020204"/>
                <a:cs typeface="Arial" panose="020B0604020202020204"/>
              </a:rPr>
              <a:t>divergent</a:t>
            </a:r>
            <a:endParaRPr>
              <a:latin typeface="Arial" panose="020B0604020202020204"/>
              <a:cs typeface="Arial" panose="020B0604020202020204"/>
            </a:endParaRPr>
          </a:p>
        </p:txBody>
      </p:sp>
      <p:sp>
        <p:nvSpPr>
          <p:cNvPr id="11" name="object 11"/>
          <p:cNvSpPr txBox="1"/>
          <p:nvPr/>
        </p:nvSpPr>
        <p:spPr>
          <a:xfrm>
            <a:off x="5744032" y="4001300"/>
            <a:ext cx="3282124" cy="565539"/>
          </a:xfrm>
          <a:prstGeom prst="rect">
            <a:avLst/>
          </a:prstGeom>
        </p:spPr>
        <p:txBody>
          <a:bodyPr vert="horz" wrap="square" lIns="0" tIns="11430" rIns="0" bIns="0" rtlCol="0">
            <a:spAutoFit/>
          </a:bodyPr>
          <a:lstStyle/>
          <a:p>
            <a:pPr marR="4445" algn="ctr">
              <a:spcBef>
                <a:spcPts val="90"/>
              </a:spcBef>
            </a:pPr>
            <a:r>
              <a:rPr b="1" dirty="0">
                <a:solidFill>
                  <a:srgbClr val="A40020"/>
                </a:solidFill>
                <a:latin typeface="Arial" panose="020B0604020202020204"/>
                <a:cs typeface="Arial" panose="020B0604020202020204"/>
              </a:rPr>
              <a:t>warps are </a:t>
            </a:r>
            <a:r>
              <a:rPr b="1" spc="-5" dirty="0">
                <a:solidFill>
                  <a:srgbClr val="A40020"/>
                </a:solidFill>
                <a:latin typeface="Arial" panose="020B0604020202020204"/>
                <a:cs typeface="Arial" panose="020B0604020202020204"/>
              </a:rPr>
              <a:t>very </a:t>
            </a:r>
            <a:r>
              <a:rPr b="1" dirty="0">
                <a:solidFill>
                  <a:srgbClr val="A40020"/>
                </a:solidFill>
                <a:latin typeface="Arial" panose="020B0604020202020204"/>
                <a:cs typeface="Arial" panose="020B0604020202020204"/>
              </a:rPr>
              <a:t>inefficient,</a:t>
            </a:r>
            <a:r>
              <a:rPr b="1" spc="-149" dirty="0">
                <a:solidFill>
                  <a:srgbClr val="A40020"/>
                </a:solidFill>
                <a:latin typeface="Arial" panose="020B0604020202020204"/>
                <a:cs typeface="Arial" panose="020B0604020202020204"/>
              </a:rPr>
              <a:t> </a:t>
            </a:r>
            <a:r>
              <a:rPr b="1" dirty="0">
                <a:solidFill>
                  <a:srgbClr val="A40020"/>
                </a:solidFill>
                <a:latin typeface="Arial" panose="020B0604020202020204"/>
                <a:cs typeface="Arial" panose="020B0604020202020204"/>
              </a:rPr>
              <a:t>and</a:t>
            </a:r>
            <a:endParaRPr>
              <a:latin typeface="Arial" panose="020B0604020202020204"/>
              <a:cs typeface="Arial" panose="020B0604020202020204"/>
            </a:endParaRPr>
          </a:p>
          <a:p>
            <a:pPr marR="8255" algn="ctr">
              <a:spcBef>
                <a:spcPts val="5"/>
              </a:spcBef>
            </a:pPr>
            <a:r>
              <a:rPr b="1" spc="5" dirty="0">
                <a:solidFill>
                  <a:srgbClr val="A40020"/>
                </a:solidFill>
                <a:latin typeface="Arial" panose="020B0604020202020204"/>
                <a:cs typeface="Arial" panose="020B0604020202020204"/>
              </a:rPr>
              <a:t>% </a:t>
            </a:r>
            <a:r>
              <a:rPr b="1" dirty="0">
                <a:solidFill>
                  <a:srgbClr val="A40020"/>
                </a:solidFill>
                <a:latin typeface="Arial" panose="020B0604020202020204"/>
                <a:cs typeface="Arial" panose="020B0604020202020204"/>
              </a:rPr>
              <a:t>operator is </a:t>
            </a:r>
            <a:r>
              <a:rPr b="1" spc="-5" dirty="0">
                <a:solidFill>
                  <a:srgbClr val="A40020"/>
                </a:solidFill>
                <a:latin typeface="Arial" panose="020B0604020202020204"/>
                <a:cs typeface="Arial" panose="020B0604020202020204"/>
              </a:rPr>
              <a:t>very</a:t>
            </a:r>
            <a:r>
              <a:rPr b="1" spc="-99" dirty="0">
                <a:solidFill>
                  <a:srgbClr val="A40020"/>
                </a:solidFill>
                <a:latin typeface="Arial" panose="020B0604020202020204"/>
                <a:cs typeface="Arial" panose="020B0604020202020204"/>
              </a:rPr>
              <a:t> </a:t>
            </a:r>
            <a:r>
              <a:rPr b="1" spc="-5" dirty="0">
                <a:solidFill>
                  <a:srgbClr val="A40020"/>
                </a:solidFill>
                <a:latin typeface="Arial" panose="020B0604020202020204"/>
                <a:cs typeface="Arial" panose="020B0604020202020204"/>
              </a:rPr>
              <a:t>slow</a:t>
            </a:r>
            <a:endParaRPr>
              <a:latin typeface="Arial" panose="020B0604020202020204"/>
              <a:cs typeface="Arial" panose="020B0604020202020204"/>
            </a:endParaRPr>
          </a:p>
        </p:txBody>
      </p:sp>
      <p:sp>
        <p:nvSpPr>
          <p:cNvPr id="12" name="object 12"/>
          <p:cNvSpPr/>
          <p:nvPr/>
        </p:nvSpPr>
        <p:spPr>
          <a:xfrm>
            <a:off x="4251960" y="3715321"/>
            <a:ext cx="1167003" cy="138303"/>
          </a:xfrm>
          <a:custGeom>
            <a:avLst/>
            <a:gdLst/>
            <a:ahLst/>
            <a:cxnLst/>
            <a:rect l="l" t="t" r="r" b="b"/>
            <a:pathLst>
              <a:path w="1296670" h="153670">
                <a:moveTo>
                  <a:pt x="97914" y="54274"/>
                </a:moveTo>
                <a:lnTo>
                  <a:pt x="85598" y="67944"/>
                </a:lnTo>
                <a:lnTo>
                  <a:pt x="96136" y="82840"/>
                </a:lnTo>
                <a:lnTo>
                  <a:pt x="1294511" y="153288"/>
                </a:lnTo>
                <a:lnTo>
                  <a:pt x="1296289" y="124840"/>
                </a:lnTo>
                <a:lnTo>
                  <a:pt x="97914" y="54274"/>
                </a:lnTo>
                <a:close/>
              </a:path>
              <a:path w="1296670" h="153670">
                <a:moveTo>
                  <a:pt x="146812" y="0"/>
                </a:moveTo>
                <a:lnTo>
                  <a:pt x="0" y="62864"/>
                </a:lnTo>
                <a:lnTo>
                  <a:pt x="138429" y="142620"/>
                </a:lnTo>
                <a:lnTo>
                  <a:pt x="96136" y="82840"/>
                </a:lnTo>
                <a:lnTo>
                  <a:pt x="84709" y="82168"/>
                </a:lnTo>
                <a:lnTo>
                  <a:pt x="86360" y="53593"/>
                </a:lnTo>
                <a:lnTo>
                  <a:pt x="98527" y="53593"/>
                </a:lnTo>
                <a:lnTo>
                  <a:pt x="146812" y="0"/>
                </a:lnTo>
                <a:close/>
              </a:path>
              <a:path w="1296670" h="153670">
                <a:moveTo>
                  <a:pt x="86360" y="53593"/>
                </a:moveTo>
                <a:lnTo>
                  <a:pt x="84709" y="82168"/>
                </a:lnTo>
                <a:lnTo>
                  <a:pt x="96136" y="82840"/>
                </a:lnTo>
                <a:lnTo>
                  <a:pt x="85598" y="67944"/>
                </a:lnTo>
                <a:lnTo>
                  <a:pt x="97914" y="54274"/>
                </a:lnTo>
                <a:lnTo>
                  <a:pt x="86360" y="53593"/>
                </a:lnTo>
                <a:close/>
              </a:path>
              <a:path w="1296670" h="153670">
                <a:moveTo>
                  <a:pt x="98527" y="53593"/>
                </a:moveTo>
                <a:lnTo>
                  <a:pt x="86360" y="53593"/>
                </a:lnTo>
                <a:lnTo>
                  <a:pt x="97914" y="54274"/>
                </a:lnTo>
                <a:lnTo>
                  <a:pt x="98527" y="53593"/>
                </a:lnTo>
                <a:close/>
              </a:path>
            </a:pathLst>
          </a:custGeom>
          <a:solidFill>
            <a:srgbClr val="993300"/>
          </a:solidFill>
        </p:spPr>
        <p:txBody>
          <a:bodyPr wrap="square" lIns="0" tIns="0" rIns="0" bIns="0" rtlCol="0"/>
          <a:lstStyle/>
          <a:p>
            <a:endParaRPr sz="1620"/>
          </a:p>
        </p:txBody>
      </p:sp>
      <p:sp>
        <p:nvSpPr>
          <p:cNvPr id="14"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657600" y="113983"/>
            <a:ext cx="2867660" cy="628015"/>
          </a:xfrm>
          <a:prstGeom prst="rect">
            <a:avLst/>
          </a:prstGeom>
        </p:spPr>
        <p:txBody>
          <a:bodyPr vert="horz" wrap="square" lIns="0" tIns="12700" rIns="0" bIns="0" rtlCol="0">
            <a:spAutoFit/>
          </a:bodyPr>
          <a:lstStyle/>
          <a:p>
            <a:pPr marL="12700">
              <a:lnSpc>
                <a:spcPct val="100000"/>
              </a:lnSpc>
              <a:spcBef>
                <a:spcPts val="100"/>
              </a:spcBef>
            </a:pPr>
            <a:r>
              <a:rPr sz="4000" spc="-5" dirty="0"/>
              <a:t>A</a:t>
            </a:r>
            <a:r>
              <a:rPr sz="4000" dirty="0"/>
              <a:t>GE</a:t>
            </a:r>
            <a:r>
              <a:rPr sz="4000" spc="5" dirty="0"/>
              <a:t>N</a:t>
            </a:r>
            <a:r>
              <a:rPr sz="4000" dirty="0"/>
              <a:t>DA</a:t>
            </a:r>
          </a:p>
        </p:txBody>
      </p:sp>
      <p:sp>
        <p:nvSpPr>
          <p:cNvPr id="6" name="object 6"/>
          <p:cNvSpPr txBox="1"/>
          <p:nvPr/>
        </p:nvSpPr>
        <p:spPr>
          <a:xfrm>
            <a:off x="1524000" y="1134283"/>
            <a:ext cx="8610600" cy="3903633"/>
          </a:xfrm>
          <a:prstGeom prst="rect">
            <a:avLst/>
          </a:prstGeom>
        </p:spPr>
        <p:txBody>
          <a:bodyPr vert="horz" wrap="square" lIns="0" tIns="12700" rIns="0" bIns="0" rtlCol="0">
            <a:spAutoFit/>
          </a:bodyPr>
          <a:lstStyle/>
          <a:p>
            <a:pPr marL="298450" indent="-285750">
              <a:spcBef>
                <a:spcPts val="100"/>
              </a:spcBef>
              <a:buChar char="•"/>
              <a:tabLst>
                <a:tab pos="297815" algn="l"/>
                <a:tab pos="298450" algn="l"/>
              </a:tabLst>
            </a:pPr>
            <a:r>
              <a:rPr sz="2800" spc="-5" dirty="0">
                <a:latin typeface="Arial" panose="020B0604020202020204"/>
                <a:cs typeface="Arial" panose="020B0604020202020204"/>
              </a:rPr>
              <a:t>Transformations </a:t>
            </a:r>
            <a:r>
              <a:rPr sz="2800" dirty="0">
                <a:latin typeface="Arial" panose="020B0604020202020204"/>
                <a:cs typeface="Arial" panose="020B0604020202020204"/>
              </a:rPr>
              <a:t>vs. </a:t>
            </a:r>
            <a:r>
              <a:rPr sz="2800" spc="-5" dirty="0">
                <a:latin typeface="Arial" panose="020B0604020202020204"/>
                <a:cs typeface="Arial" panose="020B0604020202020204"/>
              </a:rPr>
              <a:t>Reductions, Thread</a:t>
            </a:r>
            <a:r>
              <a:rPr sz="2800" spc="-25" dirty="0">
                <a:latin typeface="Arial" panose="020B0604020202020204"/>
                <a:cs typeface="Arial" panose="020B0604020202020204"/>
              </a:rPr>
              <a:t> </a:t>
            </a:r>
            <a:r>
              <a:rPr sz="2800" spc="-5" dirty="0">
                <a:latin typeface="Arial" panose="020B0604020202020204"/>
                <a:cs typeface="Arial" panose="020B0604020202020204"/>
              </a:rPr>
              <a:t>Strategy</a:t>
            </a:r>
            <a:endParaRPr sz="2800" dirty="0">
              <a:latin typeface="Arial" panose="020B0604020202020204"/>
              <a:cs typeface="Arial" panose="020B0604020202020204"/>
            </a:endParaRPr>
          </a:p>
          <a:p>
            <a:pPr marL="298450" indent="-285750">
              <a:buChar char="•"/>
              <a:tabLst>
                <a:tab pos="297815" algn="l"/>
                <a:tab pos="298450" algn="l"/>
              </a:tabLst>
            </a:pPr>
            <a:r>
              <a:rPr sz="2800" spc="-5" dirty="0">
                <a:latin typeface="Arial" panose="020B0604020202020204"/>
                <a:cs typeface="Arial" panose="020B0604020202020204"/>
              </a:rPr>
              <a:t>Atomics, Atomic</a:t>
            </a:r>
            <a:r>
              <a:rPr sz="2800" spc="-10" dirty="0">
                <a:latin typeface="Arial" panose="020B0604020202020204"/>
                <a:cs typeface="Arial" panose="020B0604020202020204"/>
              </a:rPr>
              <a:t> </a:t>
            </a:r>
            <a:r>
              <a:rPr sz="2800" spc="-5" dirty="0">
                <a:latin typeface="Arial" panose="020B0604020202020204"/>
                <a:cs typeface="Arial" panose="020B0604020202020204"/>
              </a:rPr>
              <a:t>Reductions</a:t>
            </a:r>
            <a:endParaRPr sz="2800" dirty="0">
              <a:latin typeface="Arial" panose="020B0604020202020204"/>
              <a:cs typeface="Arial" panose="020B0604020202020204"/>
            </a:endParaRPr>
          </a:p>
          <a:p>
            <a:pPr marL="298450" indent="-285750">
              <a:spcBef>
                <a:spcPts val="20"/>
              </a:spcBef>
              <a:buChar char="•"/>
              <a:tabLst>
                <a:tab pos="297815" algn="l"/>
                <a:tab pos="298450" algn="l"/>
              </a:tabLst>
            </a:pPr>
            <a:r>
              <a:rPr sz="2800" spc="-5" dirty="0">
                <a:latin typeface="Arial" panose="020B0604020202020204"/>
                <a:cs typeface="Arial" panose="020B0604020202020204"/>
              </a:rPr>
              <a:t>Atomic Tips and</a:t>
            </a:r>
            <a:r>
              <a:rPr sz="2800" spc="-10" dirty="0">
                <a:latin typeface="Arial" panose="020B0604020202020204"/>
                <a:cs typeface="Arial" panose="020B0604020202020204"/>
              </a:rPr>
              <a:t> </a:t>
            </a:r>
            <a:r>
              <a:rPr sz="2800" dirty="0">
                <a:latin typeface="Arial" panose="020B0604020202020204"/>
                <a:cs typeface="Arial" panose="020B0604020202020204"/>
              </a:rPr>
              <a:t>Tricks</a:t>
            </a:r>
          </a:p>
          <a:p>
            <a:pPr marL="298450" indent="-285750">
              <a:buChar char="•"/>
              <a:tabLst>
                <a:tab pos="297815" algn="l"/>
                <a:tab pos="298450" algn="l"/>
              </a:tabLst>
            </a:pPr>
            <a:r>
              <a:rPr sz="2800" spc="-5" dirty="0">
                <a:latin typeface="Arial" panose="020B0604020202020204"/>
                <a:cs typeface="Arial" panose="020B0604020202020204"/>
              </a:rPr>
              <a:t>Classical Parallel</a:t>
            </a:r>
            <a:r>
              <a:rPr sz="2800" dirty="0">
                <a:latin typeface="Arial" panose="020B0604020202020204"/>
                <a:cs typeface="Arial" panose="020B0604020202020204"/>
              </a:rPr>
              <a:t> </a:t>
            </a:r>
            <a:r>
              <a:rPr sz="2800" spc="-5" dirty="0">
                <a:latin typeface="Arial" panose="020B0604020202020204"/>
                <a:cs typeface="Arial" panose="020B0604020202020204"/>
              </a:rPr>
              <a:t>Reduction</a:t>
            </a:r>
            <a:endParaRPr sz="2800" dirty="0">
              <a:latin typeface="Arial" panose="020B0604020202020204"/>
              <a:cs typeface="Arial" panose="020B0604020202020204"/>
            </a:endParaRPr>
          </a:p>
          <a:p>
            <a:pPr marL="298450" indent="-285750">
              <a:spcBef>
                <a:spcPts val="25"/>
              </a:spcBef>
              <a:buChar char="•"/>
              <a:tabLst>
                <a:tab pos="297815" algn="l"/>
                <a:tab pos="298450" algn="l"/>
              </a:tabLst>
            </a:pPr>
            <a:r>
              <a:rPr sz="2800" spc="-5" dirty="0">
                <a:latin typeface="Arial" panose="020B0604020202020204"/>
                <a:cs typeface="Arial" panose="020B0604020202020204"/>
              </a:rPr>
              <a:t>Parallel Reduction </a:t>
            </a:r>
            <a:r>
              <a:rPr sz="2800" dirty="0">
                <a:latin typeface="Arial" panose="020B0604020202020204"/>
                <a:cs typeface="Arial" panose="020B0604020202020204"/>
              </a:rPr>
              <a:t>+</a:t>
            </a:r>
            <a:r>
              <a:rPr sz="2800" spc="-5" dirty="0">
                <a:latin typeface="Arial" panose="020B0604020202020204"/>
                <a:cs typeface="Arial" panose="020B0604020202020204"/>
              </a:rPr>
              <a:t> Atomics</a:t>
            </a:r>
            <a:endParaRPr sz="2800" dirty="0">
              <a:latin typeface="Arial" panose="020B0604020202020204"/>
              <a:cs typeface="Arial" panose="020B0604020202020204"/>
            </a:endParaRPr>
          </a:p>
          <a:p>
            <a:pPr marL="298450" indent="-285750">
              <a:spcBef>
                <a:spcPts val="50"/>
              </a:spcBef>
              <a:buChar char="•"/>
              <a:tabLst>
                <a:tab pos="297815" algn="l"/>
                <a:tab pos="298450" algn="l"/>
              </a:tabLst>
            </a:pPr>
            <a:r>
              <a:rPr sz="2800" spc="-5" dirty="0">
                <a:latin typeface="Arial" panose="020B0604020202020204"/>
                <a:cs typeface="Arial" panose="020B0604020202020204"/>
              </a:rPr>
              <a:t>Warp Shuffle, Reduction with Warp</a:t>
            </a:r>
            <a:r>
              <a:rPr sz="2800" spc="-10" dirty="0">
                <a:latin typeface="Arial" panose="020B0604020202020204"/>
                <a:cs typeface="Arial" panose="020B0604020202020204"/>
              </a:rPr>
              <a:t> </a:t>
            </a:r>
            <a:r>
              <a:rPr sz="2800" spc="-5" dirty="0">
                <a:latin typeface="Arial" panose="020B0604020202020204"/>
                <a:cs typeface="Arial" panose="020B0604020202020204"/>
              </a:rPr>
              <a:t>Shuffle</a:t>
            </a:r>
            <a:endParaRPr sz="2800" dirty="0">
              <a:latin typeface="Arial" panose="020B0604020202020204"/>
              <a:cs typeface="Arial" panose="020B0604020202020204"/>
            </a:endParaRPr>
          </a:p>
          <a:p>
            <a:pPr marL="298450" indent="-285750">
              <a:buChar char="•"/>
              <a:tabLst>
                <a:tab pos="297815" algn="l"/>
                <a:tab pos="298450" algn="l"/>
              </a:tabLst>
            </a:pPr>
            <a:r>
              <a:rPr sz="2800" spc="-5" dirty="0">
                <a:latin typeface="Arial" panose="020B0604020202020204"/>
                <a:cs typeface="Arial" panose="020B0604020202020204"/>
              </a:rPr>
              <a:t>Other Warp Shuffle Uses</a:t>
            </a:r>
            <a:endParaRPr sz="2800" dirty="0">
              <a:latin typeface="Arial" panose="020B0604020202020204"/>
              <a:cs typeface="Arial" panose="020B0604020202020204"/>
            </a:endParaRPr>
          </a:p>
          <a:p>
            <a:pPr marL="298450" indent="-285750">
              <a:spcBef>
                <a:spcPts val="25"/>
              </a:spcBef>
              <a:buChar char="•"/>
              <a:tabLst>
                <a:tab pos="297815" algn="l"/>
                <a:tab pos="298450" algn="l"/>
              </a:tabLst>
            </a:pPr>
            <a:r>
              <a:rPr sz="2800" spc="-5" dirty="0">
                <a:latin typeface="Arial" panose="020B0604020202020204"/>
                <a:cs typeface="Arial" panose="020B0604020202020204"/>
              </a:rPr>
              <a:t>Further Study</a:t>
            </a:r>
            <a:endParaRPr sz="2800" dirty="0">
              <a:latin typeface="Arial" panose="020B0604020202020204"/>
              <a:cs typeface="Arial" panose="020B0604020202020204"/>
            </a:endParaRPr>
          </a:p>
          <a:p>
            <a:pPr marL="298450" indent="-285750">
              <a:buChar char="•"/>
              <a:tabLst>
                <a:tab pos="297815" algn="l"/>
                <a:tab pos="298450" algn="l"/>
              </a:tabLst>
            </a:pPr>
            <a:r>
              <a:rPr sz="2800" spc="-5" dirty="0">
                <a:latin typeface="Arial" panose="020B0604020202020204"/>
                <a:cs typeface="Arial" panose="020B0604020202020204"/>
              </a:rPr>
              <a:t>Homework</a:t>
            </a:r>
            <a:endParaRPr sz="2800" dirty="0">
              <a:latin typeface="Arial" panose="020B0604020202020204"/>
              <a:cs typeface="Arial" panose="020B0604020202020204"/>
            </a:endParaRPr>
          </a:p>
        </p:txBody>
      </p:sp>
      <p:sp>
        <p:nvSpPr>
          <p:cNvPr id="7"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2</a:t>
            </a:fld>
            <a:endParaRPr spc="-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71600" y="145098"/>
            <a:ext cx="9175750" cy="503555"/>
          </a:xfrm>
          <a:prstGeom prst="rect">
            <a:avLst/>
          </a:prstGeom>
        </p:spPr>
        <p:txBody>
          <a:bodyPr vert="horz" wrap="square" lIns="0" tIns="12002" rIns="0" bIns="0" rtlCol="0">
            <a:spAutoFit/>
          </a:bodyPr>
          <a:lstStyle/>
          <a:p>
            <a:pPr marL="11430">
              <a:spcBef>
                <a:spcPts val="95"/>
              </a:spcBef>
            </a:pPr>
            <a:r>
              <a:rPr sz="3200" b="1" dirty="0"/>
              <a:t>Performance for 4M </a:t>
            </a:r>
            <a:r>
              <a:rPr sz="3200" b="1" spc="-5" dirty="0"/>
              <a:t>element</a:t>
            </a:r>
            <a:r>
              <a:rPr sz="3200" b="1" spc="-126" dirty="0"/>
              <a:t> </a:t>
            </a:r>
            <a:r>
              <a:rPr sz="3200" b="1" dirty="0"/>
              <a:t>reduction</a:t>
            </a:r>
          </a:p>
        </p:txBody>
      </p:sp>
      <p:graphicFrame>
        <p:nvGraphicFramePr>
          <p:cNvPr id="5" name="object 5"/>
          <p:cNvGraphicFramePr>
            <a:graphicFrameLocks noGrp="1"/>
          </p:cNvGraphicFramePr>
          <p:nvPr/>
        </p:nvGraphicFramePr>
        <p:xfrm>
          <a:off x="1691640" y="2490138"/>
          <a:ext cx="6766560" cy="1122083"/>
        </p:xfrm>
        <a:graphic>
          <a:graphicData uri="http://schemas.openxmlformats.org/drawingml/2006/table">
            <a:tbl>
              <a:tblPr firstRow="1" bandRow="1">
                <a:tableStyleId>{2D5ABB26-0587-4C30-8999-92F81FD0307C}</a:tableStyleId>
              </a:tblPr>
              <a:tblGrid>
                <a:gridCol w="2519997">
                  <a:extLst>
                    <a:ext uri="{9D8B030D-6E8A-4147-A177-3AD203B41FA5}">
                      <a16:colId xmlns:a16="http://schemas.microsoft.com/office/drawing/2014/main" val="20000"/>
                    </a:ext>
                  </a:extLst>
                </a:gridCol>
                <a:gridCol w="2062634">
                  <a:extLst>
                    <a:ext uri="{9D8B030D-6E8A-4147-A177-3AD203B41FA5}">
                      <a16:colId xmlns:a16="http://schemas.microsoft.com/office/drawing/2014/main" val="20001"/>
                    </a:ext>
                  </a:extLst>
                </a:gridCol>
                <a:gridCol w="2183929">
                  <a:extLst>
                    <a:ext uri="{9D8B030D-6E8A-4147-A177-3AD203B41FA5}">
                      <a16:colId xmlns:a16="http://schemas.microsoft.com/office/drawing/2014/main" val="20002"/>
                    </a:ext>
                  </a:extLst>
                </a:gridCol>
              </a:tblGrid>
              <a:tr h="1122083">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dirty="0">
                        <a:latin typeface="Arial" panose="020B0604020202020204"/>
                        <a:cs typeface="Arial" panose="020B0604020202020204"/>
                      </a:endParaRPr>
                    </a:p>
                    <a:p>
                      <a:pPr marL="91440" marR="457835">
                        <a:lnSpc>
                          <a:spcPct val="100000"/>
                        </a:lnSpc>
                        <a:spcBef>
                          <a:spcPts val="20"/>
                        </a:spcBef>
                      </a:pPr>
                      <a:r>
                        <a:rPr sz="1400" b="1" spc="-5" dirty="0">
                          <a:latin typeface="Arial" panose="020B0604020202020204"/>
                          <a:cs typeface="Arial" panose="020B0604020202020204"/>
                        </a:rPr>
                        <a:t>interleaved 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divergent</a:t>
                      </a:r>
                      <a:r>
                        <a:rPr sz="1400" b="1" spc="-55" dirty="0">
                          <a:latin typeface="Arial" panose="020B0604020202020204"/>
                          <a:cs typeface="Arial" panose="020B0604020202020204"/>
                        </a:rPr>
                        <a:t> </a:t>
                      </a:r>
                      <a:r>
                        <a:rPr sz="1400" b="1" spc="-5" dirty="0">
                          <a:latin typeface="Arial" panose="020B0604020202020204"/>
                          <a:cs typeface="Arial" panose="020B0604020202020204"/>
                        </a:rPr>
                        <a:t>branching</a:t>
                      </a:r>
                      <a:endParaRPr sz="1400" dirty="0">
                        <a:latin typeface="Arial" panose="020B0604020202020204"/>
                        <a:cs typeface="Arial" panose="020B0604020202020204"/>
                      </a:endParaRPr>
                    </a:p>
                  </a:txBody>
                  <a:tcPr marL="0" marR="0" marT="34862" marB="0">
                    <a:solidFill>
                      <a:srgbClr val="76B800">
                        <a:alpha val="50195"/>
                      </a:srgbClr>
                    </a:solidFill>
                  </a:tcPr>
                </a:tc>
                <a:tc>
                  <a:txBody>
                    <a:bodyPr/>
                    <a:lstStyle/>
                    <a:p>
                      <a:pPr marL="465455">
                        <a:lnSpc>
                          <a:spcPct val="100000"/>
                        </a:lnSpc>
                        <a:spcBef>
                          <a:spcPts val="305"/>
                        </a:spcBef>
                      </a:pPr>
                      <a:r>
                        <a:rPr sz="1800" b="1" dirty="0">
                          <a:latin typeface="Arial" panose="020B0604020202020204"/>
                          <a:cs typeface="Arial" panose="020B0604020202020204"/>
                        </a:rPr>
                        <a:t>8.054</a:t>
                      </a:r>
                      <a:r>
                        <a:rPr sz="1800" b="1" spc="-50" dirty="0">
                          <a:latin typeface="Arial" panose="020B0604020202020204"/>
                          <a:cs typeface="Arial" panose="020B0604020202020204"/>
                        </a:rPr>
                        <a:t> </a:t>
                      </a:r>
                      <a:r>
                        <a:rPr sz="1800" b="1" dirty="0">
                          <a:latin typeface="Arial" panose="020B0604020202020204"/>
                          <a:cs typeface="Arial" panose="020B0604020202020204"/>
                        </a:rPr>
                        <a:t>ms</a:t>
                      </a:r>
                      <a:endParaRPr sz="1800" dirty="0">
                        <a:latin typeface="Arial" panose="020B0604020202020204"/>
                        <a:cs typeface="Arial" panose="020B0604020202020204"/>
                      </a:endParaRPr>
                    </a:p>
                  </a:txBody>
                  <a:tcPr marL="0" marR="0" marT="34862" marB="0">
                    <a:solidFill>
                      <a:srgbClr val="76B800">
                        <a:alpha val="50195"/>
                      </a:srgbClr>
                    </a:solidFill>
                  </a:tcPr>
                </a:tc>
                <a:tc>
                  <a:txBody>
                    <a:bodyPr/>
                    <a:lstStyle/>
                    <a:p>
                      <a:pPr marL="836295">
                        <a:lnSpc>
                          <a:spcPct val="100000"/>
                        </a:lnSpc>
                        <a:spcBef>
                          <a:spcPts val="305"/>
                        </a:spcBef>
                      </a:pPr>
                      <a:r>
                        <a:rPr sz="1800" b="1" dirty="0">
                          <a:latin typeface="Arial" panose="020B0604020202020204"/>
                          <a:cs typeface="Arial" panose="020B0604020202020204"/>
                        </a:rPr>
                        <a:t>2.083</a:t>
                      </a:r>
                      <a:r>
                        <a:rPr sz="1800" b="1" spc="-70" dirty="0">
                          <a:latin typeface="Arial" panose="020B0604020202020204"/>
                          <a:cs typeface="Arial" panose="020B0604020202020204"/>
                        </a:rPr>
                        <a:t> </a:t>
                      </a:r>
                      <a:r>
                        <a:rPr sz="1800" b="1" dirty="0">
                          <a:latin typeface="Arial" panose="020B0604020202020204"/>
                          <a:cs typeface="Arial" panose="020B0604020202020204"/>
                        </a:rPr>
                        <a:t>GB/s</a:t>
                      </a:r>
                      <a:endParaRPr sz="1800" dirty="0">
                        <a:latin typeface="Arial" panose="020B0604020202020204"/>
                        <a:cs typeface="Arial" panose="020B0604020202020204"/>
                      </a:endParaRPr>
                    </a:p>
                  </a:txBody>
                  <a:tcPr marL="0" marR="0" marT="34862" marB="0">
                    <a:solidFill>
                      <a:srgbClr val="76B800">
                        <a:alpha val="50195"/>
                      </a:srgbClr>
                    </a:solidFill>
                  </a:tcPr>
                </a:tc>
                <a:extLst>
                  <a:ext uri="{0D108BD9-81ED-4DB2-BD59-A6C34878D82A}">
                    <a16:rowId xmlns:a16="http://schemas.microsoft.com/office/drawing/2014/main" val="10000"/>
                  </a:ext>
                </a:extLst>
              </a:tr>
            </a:tbl>
          </a:graphicData>
        </a:graphic>
      </p:graphicFrame>
      <p:sp>
        <p:nvSpPr>
          <p:cNvPr id="6" name="object 6"/>
          <p:cNvSpPr txBox="1"/>
          <p:nvPr/>
        </p:nvSpPr>
        <p:spPr>
          <a:xfrm>
            <a:off x="3276600" y="3737956"/>
            <a:ext cx="4472940" cy="288541"/>
          </a:xfrm>
          <a:prstGeom prst="rect">
            <a:avLst/>
          </a:prstGeom>
        </p:spPr>
        <p:txBody>
          <a:bodyPr vert="horz" wrap="square" lIns="0" tIns="11430" rIns="0" bIns="0" rtlCol="0">
            <a:spAutoFit/>
          </a:bodyPr>
          <a:lstStyle/>
          <a:p>
            <a:pPr marL="11430">
              <a:spcBef>
                <a:spcPts val="90"/>
              </a:spcBef>
            </a:pPr>
            <a:r>
              <a:rPr spc="-5" dirty="0">
                <a:latin typeface="Arial" panose="020B0604020202020204"/>
                <a:cs typeface="Arial" panose="020B0604020202020204"/>
              </a:rPr>
              <a:t>Note: Block Size </a:t>
            </a:r>
            <a:r>
              <a:rPr dirty="0">
                <a:latin typeface="Arial" panose="020B0604020202020204"/>
                <a:cs typeface="Arial" panose="020B0604020202020204"/>
              </a:rPr>
              <a:t>= </a:t>
            </a:r>
            <a:r>
              <a:rPr spc="-5" dirty="0">
                <a:latin typeface="Arial" panose="020B0604020202020204"/>
                <a:cs typeface="Arial" panose="020B0604020202020204"/>
              </a:rPr>
              <a:t>128 threads </a:t>
            </a:r>
            <a:r>
              <a:rPr dirty="0">
                <a:latin typeface="Arial" panose="020B0604020202020204"/>
                <a:cs typeface="Arial" panose="020B0604020202020204"/>
              </a:rPr>
              <a:t>for </a:t>
            </a:r>
            <a:r>
              <a:rPr spc="-5" dirty="0">
                <a:latin typeface="Arial" panose="020B0604020202020204"/>
                <a:cs typeface="Arial" panose="020B0604020202020204"/>
              </a:rPr>
              <a:t>all</a:t>
            </a:r>
            <a:r>
              <a:rPr spc="5" dirty="0">
                <a:latin typeface="Arial" panose="020B0604020202020204"/>
                <a:cs typeface="Arial" panose="020B0604020202020204"/>
              </a:rPr>
              <a:t> </a:t>
            </a:r>
            <a:r>
              <a:rPr dirty="0">
                <a:latin typeface="Arial" panose="020B0604020202020204"/>
                <a:cs typeface="Arial" panose="020B0604020202020204"/>
              </a:rPr>
              <a:t>tests</a:t>
            </a:r>
          </a:p>
        </p:txBody>
      </p:sp>
      <p:sp>
        <p:nvSpPr>
          <p:cNvPr id="7" name="object 7"/>
          <p:cNvSpPr txBox="1"/>
          <p:nvPr/>
        </p:nvSpPr>
        <p:spPr>
          <a:xfrm>
            <a:off x="6717524" y="2171700"/>
            <a:ext cx="1359676" cy="288541"/>
          </a:xfrm>
          <a:prstGeom prst="rect">
            <a:avLst/>
          </a:prstGeom>
        </p:spPr>
        <p:txBody>
          <a:bodyPr vert="horz" wrap="square" lIns="0" tIns="11430" rIns="0" bIns="0" rtlCol="0">
            <a:spAutoFit/>
          </a:bodyPr>
          <a:lstStyle/>
          <a:p>
            <a:pPr marL="11430">
              <a:spcBef>
                <a:spcPts val="90"/>
              </a:spcBef>
            </a:pPr>
            <a:r>
              <a:rPr b="1" spc="-5" dirty="0">
                <a:latin typeface="Arial" panose="020B0604020202020204"/>
                <a:cs typeface="Arial" panose="020B0604020202020204"/>
              </a:rPr>
              <a:t>B</a:t>
            </a:r>
            <a:r>
              <a:rPr b="1" spc="-14" dirty="0">
                <a:latin typeface="Arial" panose="020B0604020202020204"/>
                <a:cs typeface="Arial" panose="020B0604020202020204"/>
              </a:rPr>
              <a:t>a</a:t>
            </a:r>
            <a:r>
              <a:rPr b="1" dirty="0">
                <a:latin typeface="Arial" panose="020B0604020202020204"/>
                <a:cs typeface="Arial" panose="020B0604020202020204"/>
              </a:rPr>
              <a:t>n</a:t>
            </a:r>
            <a:r>
              <a:rPr b="1" spc="5" dirty="0">
                <a:latin typeface="Arial" panose="020B0604020202020204"/>
                <a:cs typeface="Arial" panose="020B0604020202020204"/>
              </a:rPr>
              <a:t>d</a:t>
            </a:r>
            <a:r>
              <a:rPr b="1" spc="32" dirty="0">
                <a:latin typeface="Arial" panose="020B0604020202020204"/>
                <a:cs typeface="Arial" panose="020B0604020202020204"/>
              </a:rPr>
              <a:t>w</a:t>
            </a:r>
            <a:r>
              <a:rPr b="1" spc="-9" dirty="0">
                <a:latin typeface="Arial" panose="020B0604020202020204"/>
                <a:cs typeface="Arial" panose="020B0604020202020204"/>
              </a:rPr>
              <a:t>i</a:t>
            </a:r>
            <a:r>
              <a:rPr b="1" dirty="0">
                <a:latin typeface="Arial" panose="020B0604020202020204"/>
                <a:cs typeface="Arial" panose="020B0604020202020204"/>
              </a:rPr>
              <a:t>dth</a:t>
            </a:r>
            <a:endParaRPr dirty="0">
              <a:latin typeface="Arial" panose="020B0604020202020204"/>
              <a:cs typeface="Arial" panose="020B0604020202020204"/>
            </a:endParaRPr>
          </a:p>
        </p:txBody>
      </p:sp>
      <p:sp>
        <p:nvSpPr>
          <p:cNvPr id="8" name="object 8"/>
          <p:cNvSpPr txBox="1"/>
          <p:nvPr/>
        </p:nvSpPr>
        <p:spPr>
          <a:xfrm>
            <a:off x="4191000" y="2171700"/>
            <a:ext cx="1676400" cy="288541"/>
          </a:xfrm>
          <a:prstGeom prst="rect">
            <a:avLst/>
          </a:prstGeom>
        </p:spPr>
        <p:txBody>
          <a:bodyPr vert="horz" wrap="square" lIns="0" tIns="11430" rIns="0" bIns="0" rtlCol="0">
            <a:spAutoFit/>
          </a:bodyPr>
          <a:lstStyle/>
          <a:p>
            <a:pPr marL="34290">
              <a:spcBef>
                <a:spcPts val="90"/>
              </a:spcBef>
            </a:pPr>
            <a:r>
              <a:rPr b="1" spc="-9" dirty="0">
                <a:latin typeface="Arial" panose="020B0604020202020204"/>
                <a:cs typeface="Arial" panose="020B0604020202020204"/>
              </a:rPr>
              <a:t>Time </a:t>
            </a:r>
            <a:r>
              <a:rPr b="1" spc="-5" dirty="0">
                <a:latin typeface="Arial" panose="020B0604020202020204"/>
                <a:cs typeface="Arial" panose="020B0604020202020204"/>
              </a:rPr>
              <a:t>(2</a:t>
            </a:r>
            <a:r>
              <a:rPr b="1" spc="-6" baseline="25000" dirty="0">
                <a:latin typeface="Arial" panose="020B0604020202020204"/>
                <a:cs typeface="Arial" panose="020B0604020202020204"/>
              </a:rPr>
              <a:t>22</a:t>
            </a:r>
            <a:r>
              <a:rPr b="1" spc="-94" baseline="25000" dirty="0">
                <a:latin typeface="Arial" panose="020B0604020202020204"/>
                <a:cs typeface="Arial" panose="020B0604020202020204"/>
              </a:rPr>
              <a:t> </a:t>
            </a:r>
            <a:r>
              <a:rPr b="1" dirty="0">
                <a:latin typeface="Arial" panose="020B0604020202020204"/>
                <a:cs typeface="Arial" panose="020B0604020202020204"/>
              </a:rPr>
              <a:t>ints)</a:t>
            </a:r>
            <a:endParaRPr dirty="0">
              <a:latin typeface="Arial" panose="020B0604020202020204"/>
              <a:cs typeface="Arial" panose="020B0604020202020204"/>
            </a:endParaRPr>
          </a:p>
        </p:txBody>
      </p:sp>
      <p:sp>
        <p:nvSpPr>
          <p:cNvPr id="10"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20</a:t>
            </a:fld>
            <a:endParaRPr spc="-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300" y="1371600"/>
            <a:ext cx="4732020" cy="1515992"/>
          </a:xfrm>
          <a:prstGeom prst="rect">
            <a:avLst/>
          </a:prstGeom>
          <a:solidFill>
            <a:srgbClr val="99CCFF">
              <a:alpha val="49018"/>
            </a:srgbClr>
          </a:solidFill>
          <a:ln w="28575">
            <a:solidFill>
              <a:srgbClr val="000000"/>
            </a:solidFill>
          </a:ln>
        </p:spPr>
        <p:txBody>
          <a:bodyPr vert="horz" wrap="square" lIns="0" tIns="20003" rIns="0" bIns="0" rtlCol="0">
            <a:spAutoFit/>
          </a:bodyPr>
          <a:lstStyle/>
          <a:p>
            <a:pPr marL="332105" marR="87630" indent="-227965">
              <a:spcBef>
                <a:spcPts val="160"/>
              </a:spcBef>
              <a:tabLst>
                <a:tab pos="4556760" algn="l"/>
              </a:tabLst>
            </a:pPr>
            <a:r>
              <a:rPr sz="1620" b="1" spc="-5" dirty="0">
                <a:solidFill>
                  <a:srgbClr val="0000FF"/>
                </a:solidFill>
                <a:latin typeface="Arial" panose="020B0604020202020204"/>
                <a:cs typeface="Arial" panose="020B0604020202020204"/>
              </a:rPr>
              <a:t>for</a:t>
            </a:r>
            <a:r>
              <a:rPr sz="1620" b="1" spc="-9" dirty="0">
                <a:solidFill>
                  <a:srgbClr val="0000FF"/>
                </a:solidFill>
                <a:latin typeface="Arial" panose="020B0604020202020204"/>
                <a:cs typeface="Arial" panose="020B0604020202020204"/>
              </a:rPr>
              <a:t>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sig</a:t>
            </a:r>
            <a:r>
              <a:rPr sz="1620" b="1" spc="5" dirty="0">
                <a:solidFill>
                  <a:srgbClr val="0000FF"/>
                </a:solidFill>
                <a:latin typeface="Arial" panose="020B0604020202020204"/>
                <a:cs typeface="Arial" panose="020B0604020202020204"/>
              </a:rPr>
              <a:t>n</a:t>
            </a:r>
            <a:r>
              <a:rPr sz="1620" b="1" spc="-5" dirty="0">
                <a:solidFill>
                  <a:srgbClr val="0000FF"/>
                </a:solidFill>
                <a:latin typeface="Arial" panose="020B0604020202020204"/>
                <a:cs typeface="Arial" panose="020B0604020202020204"/>
              </a:rPr>
              <a:t>ed</a:t>
            </a:r>
            <a:r>
              <a:rPr sz="1620" b="1" spc="-9"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i</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t </a:t>
            </a:r>
            <a:r>
              <a:rPr sz="1620" b="1" spc="-5" dirty="0">
                <a:latin typeface="Arial" panose="020B0604020202020204"/>
                <a:cs typeface="Arial" panose="020B0604020202020204"/>
              </a:rPr>
              <a:t>s=1;</a:t>
            </a:r>
            <a:r>
              <a:rPr sz="1620" b="1" dirty="0">
                <a:latin typeface="Arial" panose="020B0604020202020204"/>
                <a:cs typeface="Arial" panose="020B0604020202020204"/>
              </a:rPr>
              <a:t> </a:t>
            </a:r>
            <a:r>
              <a:rPr sz="1620" b="1" spc="-5" dirty="0">
                <a:latin typeface="Arial" panose="020B0604020202020204"/>
                <a:cs typeface="Arial" panose="020B0604020202020204"/>
              </a:rPr>
              <a:t>s</a:t>
            </a:r>
            <a:r>
              <a:rPr sz="1620" b="1" spc="-9" dirty="0">
                <a:latin typeface="Arial" panose="020B0604020202020204"/>
                <a:cs typeface="Arial" panose="020B0604020202020204"/>
              </a:rPr>
              <a:t> </a:t>
            </a:r>
            <a:r>
              <a:rPr sz="1620" b="1" dirty="0">
                <a:latin typeface="Arial" panose="020B0604020202020204"/>
                <a:cs typeface="Arial" panose="020B0604020202020204"/>
              </a:rPr>
              <a:t>&lt; </a:t>
            </a:r>
            <a:r>
              <a:rPr sz="1620" b="1" dirty="0">
                <a:solidFill>
                  <a:srgbClr val="0000FF"/>
                </a:solidFill>
                <a:latin typeface="Arial" panose="020B0604020202020204"/>
                <a:cs typeface="Arial" panose="020B0604020202020204"/>
              </a:rPr>
              <a:t>b</a:t>
            </a:r>
            <a:r>
              <a:rPr sz="1620" b="1" spc="5" dirty="0">
                <a:solidFill>
                  <a:srgbClr val="0000FF"/>
                </a:solidFill>
                <a:latin typeface="Arial" panose="020B0604020202020204"/>
                <a:cs typeface="Arial" panose="020B0604020202020204"/>
              </a:rPr>
              <a:t>l</a:t>
            </a:r>
            <a:r>
              <a:rPr sz="1620" b="1" spc="-5" dirty="0">
                <a:solidFill>
                  <a:srgbClr val="0000FF"/>
                </a:solidFill>
                <a:latin typeface="Arial" panose="020B0604020202020204"/>
                <a:cs typeface="Arial" panose="020B0604020202020204"/>
              </a:rPr>
              <a:t>oc</a:t>
            </a:r>
            <a:r>
              <a:rPr sz="1620" b="1" spc="-14" dirty="0">
                <a:solidFill>
                  <a:srgbClr val="0000FF"/>
                </a:solidFill>
                <a:latin typeface="Arial" panose="020B0604020202020204"/>
                <a:cs typeface="Arial" panose="020B0604020202020204"/>
              </a:rPr>
              <a:t>k</a:t>
            </a:r>
            <a:r>
              <a:rPr sz="1620" b="1" spc="-5" dirty="0">
                <a:solidFill>
                  <a:srgbClr val="0000FF"/>
                </a:solidFill>
                <a:latin typeface="Arial" panose="020B0604020202020204"/>
                <a:cs typeface="Arial" panose="020B0604020202020204"/>
              </a:rPr>
              <a:t>Dim.</a:t>
            </a:r>
            <a:r>
              <a:rPr sz="1620" b="1" spc="-9" dirty="0">
                <a:solidFill>
                  <a:srgbClr val="0000FF"/>
                </a:solidFill>
                <a:latin typeface="Arial" panose="020B0604020202020204"/>
                <a:cs typeface="Arial" panose="020B0604020202020204"/>
              </a:rPr>
              <a:t>x</a:t>
            </a:r>
            <a:r>
              <a:rPr sz="1620" b="1" dirty="0">
                <a:latin typeface="Arial" panose="020B0604020202020204"/>
                <a:cs typeface="Arial" panose="020B0604020202020204"/>
              </a:rPr>
              <a:t>;</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r>
              <a:rPr sz="1620" b="1" dirty="0">
                <a:latin typeface="Arial" panose="020B0604020202020204"/>
                <a:cs typeface="Arial" panose="020B0604020202020204"/>
              </a:rPr>
              <a:t> </a:t>
            </a:r>
            <a:r>
              <a:rPr sz="1620" b="1" spc="-14" dirty="0">
                <a:latin typeface="Arial" panose="020B0604020202020204"/>
                <a:cs typeface="Arial" panose="020B0604020202020204"/>
              </a:rPr>
              <a:t>*</a:t>
            </a:r>
            <a:r>
              <a:rPr sz="1620" b="1" dirty="0">
                <a:latin typeface="Arial" panose="020B0604020202020204"/>
                <a:cs typeface="Arial" panose="020B0604020202020204"/>
              </a:rPr>
              <a:t>=</a:t>
            </a:r>
            <a:r>
              <a:rPr sz="1620" b="1" spc="5" dirty="0">
                <a:latin typeface="Arial" panose="020B0604020202020204"/>
                <a:cs typeface="Arial" panose="020B0604020202020204"/>
              </a:rPr>
              <a:t> </a:t>
            </a:r>
            <a:r>
              <a:rPr sz="1620" b="1" spc="-5" dirty="0">
                <a:latin typeface="Arial" panose="020B0604020202020204"/>
                <a:cs typeface="Arial" panose="020B0604020202020204"/>
              </a:rPr>
              <a:t>2)</a:t>
            </a:r>
            <a:r>
              <a:rPr sz="1620" b="1" dirty="0">
                <a:latin typeface="Arial" panose="020B0604020202020204"/>
                <a:cs typeface="Arial" panose="020B0604020202020204"/>
              </a:rPr>
              <a:t>	</a:t>
            </a: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a:t>
            </a:r>
            <a:r>
              <a:rPr sz="1620" b="1" spc="-5" dirty="0">
                <a:latin typeface="Arial" panose="020B0604020202020204"/>
                <a:cs typeface="Arial" panose="020B0604020202020204"/>
              </a:rPr>
              <a:t>% (2*s) </a:t>
            </a:r>
            <a:r>
              <a:rPr sz="1620" b="1" dirty="0">
                <a:latin typeface="Arial" panose="020B0604020202020204"/>
                <a:cs typeface="Arial" panose="020B0604020202020204"/>
              </a:rPr>
              <a:t>== </a:t>
            </a:r>
            <a:r>
              <a:rPr sz="1620" b="1" spc="-5" dirty="0">
                <a:latin typeface="Arial" panose="020B0604020202020204"/>
                <a:cs typeface="Arial" panose="020B0604020202020204"/>
              </a:rPr>
              <a:t>0)</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endParaRPr sz="1620">
              <a:latin typeface="Arial" panose="020B0604020202020204"/>
              <a:cs typeface="Arial" panose="020B0604020202020204"/>
            </a:endParaRPr>
          </a:p>
          <a:p>
            <a:pPr marL="56070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a:latin typeface="Arial" panose="020B0604020202020204"/>
              <a:cs typeface="Arial" panose="020B0604020202020204"/>
            </a:endParaRPr>
          </a:p>
          <a:p>
            <a:pPr marL="332105">
              <a:spcBef>
                <a:spcPts val="5"/>
              </a:spcBef>
            </a:pPr>
            <a:r>
              <a:rPr sz="1620" b="1" dirty="0">
                <a:latin typeface="Arial" panose="020B0604020202020204"/>
                <a:cs typeface="Arial" panose="020B0604020202020204"/>
              </a:rPr>
              <a:t>}</a:t>
            </a:r>
            <a:endParaRPr sz="1620">
              <a:latin typeface="Arial" panose="020B0604020202020204"/>
              <a:cs typeface="Arial" panose="020B0604020202020204"/>
            </a:endParaRPr>
          </a:p>
          <a:p>
            <a:pPr marL="332105">
              <a:tabLst>
                <a:tab pos="559435"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3" name="object 3"/>
          <p:cNvSpPr txBox="1"/>
          <p:nvPr/>
        </p:nvSpPr>
        <p:spPr>
          <a:xfrm>
            <a:off x="2365664" y="3473623"/>
            <a:ext cx="5400104" cy="2546338"/>
          </a:xfrm>
          <a:prstGeom prst="rect">
            <a:avLst/>
          </a:prstGeom>
          <a:solidFill>
            <a:srgbClr val="76B800">
              <a:alpha val="49018"/>
            </a:srgbClr>
          </a:solidFill>
          <a:ln w="28575">
            <a:solidFill>
              <a:srgbClr val="000000"/>
            </a:solidFill>
          </a:ln>
        </p:spPr>
        <p:txBody>
          <a:bodyPr vert="horz" wrap="square" lIns="0" tIns="20574" rIns="0" bIns="0" rtlCol="0">
            <a:spAutoFit/>
          </a:bodyPr>
          <a:lstStyle/>
          <a:p>
            <a:pPr marL="332105" marR="87630" indent="-227965">
              <a:spcBef>
                <a:spcPts val="160"/>
              </a:spcBef>
              <a:tabLst>
                <a:tab pos="4556760" algn="l"/>
              </a:tabLst>
            </a:pPr>
            <a:r>
              <a:rPr sz="1620" b="1" spc="-5" dirty="0">
                <a:solidFill>
                  <a:srgbClr val="0000FF"/>
                </a:solidFill>
                <a:latin typeface="Arial" panose="020B0604020202020204"/>
                <a:cs typeface="Arial" panose="020B0604020202020204"/>
              </a:rPr>
              <a:t>for</a:t>
            </a:r>
            <a:r>
              <a:rPr sz="1620" b="1" spc="-9" dirty="0">
                <a:solidFill>
                  <a:srgbClr val="0000FF"/>
                </a:solidFill>
                <a:latin typeface="Arial" panose="020B0604020202020204"/>
                <a:cs typeface="Arial" panose="020B0604020202020204"/>
              </a:rPr>
              <a:t>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sig</a:t>
            </a:r>
            <a:r>
              <a:rPr sz="1620" b="1" spc="5" dirty="0">
                <a:solidFill>
                  <a:srgbClr val="0000FF"/>
                </a:solidFill>
                <a:latin typeface="Arial" panose="020B0604020202020204"/>
                <a:cs typeface="Arial" panose="020B0604020202020204"/>
              </a:rPr>
              <a:t>n</a:t>
            </a:r>
            <a:r>
              <a:rPr sz="1620" b="1" spc="-5" dirty="0">
                <a:solidFill>
                  <a:srgbClr val="0000FF"/>
                </a:solidFill>
                <a:latin typeface="Arial" panose="020B0604020202020204"/>
                <a:cs typeface="Arial" panose="020B0604020202020204"/>
              </a:rPr>
              <a:t>ed</a:t>
            </a:r>
            <a:r>
              <a:rPr sz="1620" b="1" spc="-9"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i</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t </a:t>
            </a:r>
            <a:r>
              <a:rPr sz="1620" b="1" spc="-5" dirty="0">
                <a:latin typeface="Arial" panose="020B0604020202020204"/>
                <a:cs typeface="Arial" panose="020B0604020202020204"/>
              </a:rPr>
              <a:t>s=1;</a:t>
            </a:r>
            <a:r>
              <a:rPr sz="1620" b="1" dirty="0">
                <a:latin typeface="Arial" panose="020B0604020202020204"/>
                <a:cs typeface="Arial" panose="020B0604020202020204"/>
              </a:rPr>
              <a:t> </a:t>
            </a:r>
            <a:r>
              <a:rPr sz="1620" b="1" spc="-5" dirty="0">
                <a:latin typeface="Arial" panose="020B0604020202020204"/>
                <a:cs typeface="Arial" panose="020B0604020202020204"/>
              </a:rPr>
              <a:t>s</a:t>
            </a:r>
            <a:r>
              <a:rPr sz="1620" b="1" spc="-9" dirty="0">
                <a:latin typeface="Arial" panose="020B0604020202020204"/>
                <a:cs typeface="Arial" panose="020B0604020202020204"/>
              </a:rPr>
              <a:t> </a:t>
            </a:r>
            <a:r>
              <a:rPr sz="1620" b="1" dirty="0">
                <a:latin typeface="Arial" panose="020B0604020202020204"/>
                <a:cs typeface="Arial" panose="020B0604020202020204"/>
              </a:rPr>
              <a:t>&lt; </a:t>
            </a:r>
            <a:r>
              <a:rPr sz="1620" b="1" dirty="0">
                <a:solidFill>
                  <a:srgbClr val="0000FF"/>
                </a:solidFill>
                <a:latin typeface="Arial" panose="020B0604020202020204"/>
                <a:cs typeface="Arial" panose="020B0604020202020204"/>
              </a:rPr>
              <a:t>b</a:t>
            </a:r>
            <a:r>
              <a:rPr sz="1620" b="1" spc="5" dirty="0">
                <a:solidFill>
                  <a:srgbClr val="0000FF"/>
                </a:solidFill>
                <a:latin typeface="Arial" panose="020B0604020202020204"/>
                <a:cs typeface="Arial" panose="020B0604020202020204"/>
              </a:rPr>
              <a:t>l</a:t>
            </a:r>
            <a:r>
              <a:rPr sz="1620" b="1" spc="-5" dirty="0">
                <a:solidFill>
                  <a:srgbClr val="0000FF"/>
                </a:solidFill>
                <a:latin typeface="Arial" panose="020B0604020202020204"/>
                <a:cs typeface="Arial" panose="020B0604020202020204"/>
              </a:rPr>
              <a:t>oc</a:t>
            </a:r>
            <a:r>
              <a:rPr sz="1620" b="1" spc="-14" dirty="0">
                <a:solidFill>
                  <a:srgbClr val="0000FF"/>
                </a:solidFill>
                <a:latin typeface="Arial" panose="020B0604020202020204"/>
                <a:cs typeface="Arial" panose="020B0604020202020204"/>
              </a:rPr>
              <a:t>k</a:t>
            </a:r>
            <a:r>
              <a:rPr sz="1620" b="1" spc="-5" dirty="0">
                <a:solidFill>
                  <a:srgbClr val="0000FF"/>
                </a:solidFill>
                <a:latin typeface="Arial" panose="020B0604020202020204"/>
                <a:cs typeface="Arial" panose="020B0604020202020204"/>
              </a:rPr>
              <a:t>Dim.</a:t>
            </a:r>
            <a:r>
              <a:rPr sz="1620" b="1" spc="-5" dirty="0">
                <a:latin typeface="Arial" panose="020B0604020202020204"/>
                <a:cs typeface="Arial" panose="020B0604020202020204"/>
              </a:rPr>
              <a:t>x;</a:t>
            </a:r>
            <a:r>
              <a:rPr sz="1620" b="1" spc="-14" dirty="0">
                <a:latin typeface="Arial" panose="020B0604020202020204"/>
                <a:cs typeface="Arial" panose="020B0604020202020204"/>
              </a:rPr>
              <a:t> </a:t>
            </a:r>
            <a:r>
              <a:rPr sz="1620" b="1" spc="-5" dirty="0">
                <a:latin typeface="Arial" panose="020B0604020202020204"/>
                <a:cs typeface="Arial" panose="020B0604020202020204"/>
              </a:rPr>
              <a:t>s</a:t>
            </a:r>
            <a:r>
              <a:rPr sz="1620" b="1" dirty="0">
                <a:latin typeface="Arial" panose="020B0604020202020204"/>
                <a:cs typeface="Arial" panose="020B0604020202020204"/>
              </a:rPr>
              <a:t> </a:t>
            </a:r>
            <a:r>
              <a:rPr sz="1620" b="1" spc="-14" dirty="0">
                <a:latin typeface="Arial" panose="020B0604020202020204"/>
                <a:cs typeface="Arial" panose="020B0604020202020204"/>
              </a:rPr>
              <a:t>*</a:t>
            </a:r>
            <a:r>
              <a:rPr sz="1620" b="1" dirty="0">
                <a:latin typeface="Arial" panose="020B0604020202020204"/>
                <a:cs typeface="Arial" panose="020B0604020202020204"/>
              </a:rPr>
              <a:t>=</a:t>
            </a:r>
            <a:r>
              <a:rPr sz="1620" b="1" spc="5" dirty="0">
                <a:latin typeface="Arial" panose="020B0604020202020204"/>
                <a:cs typeface="Arial" panose="020B0604020202020204"/>
              </a:rPr>
              <a:t> </a:t>
            </a:r>
            <a:r>
              <a:rPr sz="1620" b="1" spc="-5" dirty="0">
                <a:latin typeface="Arial" panose="020B0604020202020204"/>
                <a:cs typeface="Arial" panose="020B0604020202020204"/>
              </a:rPr>
              <a:t>2)</a:t>
            </a:r>
            <a:r>
              <a:rPr sz="1620" b="1" dirty="0">
                <a:latin typeface="Arial" panose="020B0604020202020204"/>
                <a:cs typeface="Arial" panose="020B0604020202020204"/>
              </a:rPr>
              <a:t>	</a:t>
            </a:r>
            <a:r>
              <a:rPr sz="1620" b="1" spc="-5" dirty="0">
                <a:latin typeface="Arial" panose="020B0604020202020204"/>
                <a:cs typeface="Arial" panose="020B0604020202020204"/>
              </a:rPr>
              <a:t>{  </a:t>
            </a:r>
            <a:endParaRPr lang="en-US" sz="1620" b="1" spc="-5" dirty="0">
              <a:latin typeface="Arial" panose="020B0604020202020204"/>
              <a:cs typeface="Arial" panose="020B0604020202020204"/>
            </a:endParaRPr>
          </a:p>
          <a:p>
            <a:pPr marL="332105" marR="87630" indent="-227965">
              <a:spcBef>
                <a:spcPts val="160"/>
              </a:spcBef>
              <a:tabLst>
                <a:tab pos="4556760" algn="l"/>
              </a:tabLst>
            </a:pPr>
            <a:r>
              <a:rPr lang="en-US" sz="1620" b="1" spc="-5"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int </a:t>
            </a:r>
            <a:r>
              <a:rPr sz="1620" b="1" dirty="0">
                <a:latin typeface="Arial" panose="020B0604020202020204"/>
                <a:cs typeface="Arial" panose="020B0604020202020204"/>
              </a:rPr>
              <a:t>index = </a:t>
            </a:r>
            <a:r>
              <a:rPr sz="1620" b="1" spc="-5" dirty="0">
                <a:latin typeface="Arial" panose="020B0604020202020204"/>
                <a:cs typeface="Arial" panose="020B0604020202020204"/>
              </a:rPr>
              <a:t>2 * s *</a:t>
            </a:r>
            <a:r>
              <a:rPr sz="1620" b="1" spc="-23" dirty="0">
                <a:latin typeface="Arial" panose="020B0604020202020204"/>
                <a:cs typeface="Arial" panose="020B0604020202020204"/>
              </a:rPr>
              <a:t> </a:t>
            </a:r>
            <a:r>
              <a:rPr sz="1620" b="1" dirty="0">
                <a:latin typeface="Arial" panose="020B0604020202020204"/>
                <a:cs typeface="Arial" panose="020B0604020202020204"/>
              </a:rPr>
              <a:t>tid;</a:t>
            </a:r>
            <a:endParaRPr sz="1620" dirty="0">
              <a:latin typeface="Arial" panose="020B0604020202020204"/>
              <a:cs typeface="Arial" panose="020B0604020202020204"/>
            </a:endParaRPr>
          </a:p>
          <a:p>
            <a:pPr>
              <a:spcBef>
                <a:spcPts val="30"/>
              </a:spcBef>
            </a:pPr>
            <a:endParaRPr sz="1665" dirty="0">
              <a:latin typeface="Arial" panose="020B0604020202020204"/>
              <a:cs typeface="Arial" panose="020B0604020202020204"/>
            </a:endParaRPr>
          </a:p>
          <a:p>
            <a:pPr marL="332105"/>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(index &lt; </a:t>
            </a:r>
            <a:r>
              <a:rPr sz="1620" b="1" spc="-5" dirty="0">
                <a:solidFill>
                  <a:srgbClr val="0000FF"/>
                </a:solidFill>
                <a:latin typeface="Arial" panose="020B0604020202020204"/>
                <a:cs typeface="Arial" panose="020B0604020202020204"/>
              </a:rPr>
              <a:t>blockDim.</a:t>
            </a:r>
            <a:r>
              <a:rPr sz="1620" b="1" spc="-5" dirty="0">
                <a:latin typeface="Arial" panose="020B0604020202020204"/>
                <a:cs typeface="Arial" panose="020B0604020202020204"/>
              </a:rPr>
              <a:t>x)</a:t>
            </a:r>
            <a:r>
              <a:rPr sz="1620" b="1" spc="-23" dirty="0">
                <a:latin typeface="Arial" panose="020B0604020202020204"/>
                <a:cs typeface="Arial" panose="020B0604020202020204"/>
              </a:rPr>
              <a:t> </a:t>
            </a:r>
            <a:r>
              <a:rPr sz="1620" b="1" dirty="0">
                <a:latin typeface="Arial" panose="020B0604020202020204"/>
                <a:cs typeface="Arial" panose="020B0604020202020204"/>
              </a:rPr>
              <a:t>{</a:t>
            </a:r>
            <a:r>
              <a:rPr lang="en-US" sz="1620" b="1" dirty="0">
                <a:latin typeface="Arial" panose="020B0604020202020204"/>
                <a:cs typeface="Arial" panose="020B0604020202020204"/>
              </a:rPr>
              <a:t> </a:t>
            </a:r>
          </a:p>
          <a:p>
            <a:pPr marL="332105"/>
            <a:r>
              <a:rPr lang="en-US" sz="1620" b="1" dirty="0">
                <a:latin typeface="Arial" panose="020B0604020202020204"/>
                <a:cs typeface="Arial" panose="020B0604020202020204"/>
              </a:rPr>
              <a:t>// warps are non-divergent,</a:t>
            </a:r>
            <a:r>
              <a:rPr lang="zh-CN" altLang="en-US" sz="1620" b="1" dirty="0">
                <a:latin typeface="Arial" panose="020B0604020202020204"/>
                <a:cs typeface="Arial" panose="020B0604020202020204"/>
              </a:rPr>
              <a:t> </a:t>
            </a:r>
            <a:r>
              <a:rPr lang="en-US" altLang="zh-CN" sz="1620" b="1" dirty="0">
                <a:latin typeface="Arial" panose="020B0604020202020204"/>
                <a:cs typeface="Arial" panose="020B0604020202020204"/>
              </a:rPr>
              <a:t>either</a:t>
            </a:r>
            <a:r>
              <a:rPr lang="zh-CN" altLang="en-US" sz="1620" b="1" dirty="0">
                <a:latin typeface="Arial" panose="020B0604020202020204"/>
                <a:cs typeface="Arial" panose="020B0604020202020204"/>
              </a:rPr>
              <a:t> </a:t>
            </a:r>
            <a:r>
              <a:rPr lang="en-US" altLang="zh-CN" sz="1620" b="1" dirty="0">
                <a:latin typeface="Arial" panose="020B0604020202020204"/>
                <a:cs typeface="Arial" panose="020B0604020202020204"/>
              </a:rPr>
              <a:t>a warp of 32 </a:t>
            </a:r>
          </a:p>
          <a:p>
            <a:pPr marL="332105"/>
            <a:r>
              <a:rPr lang="en-US" altLang="zh-CN" sz="1620" b="1" dirty="0">
                <a:latin typeface="Arial" panose="020B0604020202020204"/>
                <a:cs typeface="Arial" panose="020B0604020202020204"/>
              </a:rPr>
              <a:t>// threads doing </a:t>
            </a:r>
            <a:r>
              <a:rPr lang="en-US" altLang="zh-CN" sz="1620" b="1" dirty="0">
                <a:solidFill>
                  <a:srgbClr val="0000FF"/>
                </a:solidFill>
                <a:latin typeface="Arial" panose="020B0604020202020204"/>
                <a:cs typeface="Arial" panose="020B0604020202020204"/>
              </a:rPr>
              <a:t>if</a:t>
            </a:r>
            <a:r>
              <a:rPr lang="en-US" altLang="zh-CN" sz="1620" b="1" dirty="0">
                <a:latin typeface="Arial" panose="020B0604020202020204"/>
                <a:cs typeface="Arial" panose="020B0604020202020204"/>
              </a:rPr>
              <a:t> code block, or skipping </a:t>
            </a:r>
            <a:r>
              <a:rPr lang="en-US" altLang="zh-CN" sz="1620" b="1" dirty="0">
                <a:solidFill>
                  <a:srgbClr val="0000FF"/>
                </a:solidFill>
                <a:latin typeface="Arial" panose="020B0604020202020204"/>
                <a:cs typeface="Arial" panose="020B0604020202020204"/>
              </a:rPr>
              <a:t>if</a:t>
            </a:r>
            <a:r>
              <a:rPr lang="en-US" altLang="zh-CN" sz="1620" b="1" dirty="0">
                <a:latin typeface="Arial" panose="020B0604020202020204"/>
                <a:cs typeface="Arial" panose="020B0604020202020204"/>
              </a:rPr>
              <a:t>.</a:t>
            </a:r>
            <a:endParaRPr sz="1620" dirty="0">
              <a:latin typeface="Arial" panose="020B0604020202020204"/>
              <a:cs typeface="Arial" panose="020B0604020202020204"/>
            </a:endParaRPr>
          </a:p>
          <a:p>
            <a:pPr marL="560705"/>
            <a:r>
              <a:rPr sz="1620" b="1" spc="-5" dirty="0">
                <a:latin typeface="Arial" panose="020B0604020202020204"/>
                <a:cs typeface="Arial" panose="020B0604020202020204"/>
              </a:rPr>
              <a:t>sdata[index] </a:t>
            </a:r>
            <a:r>
              <a:rPr sz="1620" b="1" dirty="0">
                <a:latin typeface="Arial" panose="020B0604020202020204"/>
                <a:cs typeface="Arial" panose="020B0604020202020204"/>
              </a:rPr>
              <a:t>+= </a:t>
            </a:r>
            <a:r>
              <a:rPr sz="1620" b="1" spc="-5" dirty="0">
                <a:latin typeface="Arial" panose="020B0604020202020204"/>
                <a:cs typeface="Arial" panose="020B0604020202020204"/>
              </a:rPr>
              <a:t>sdata[index </a:t>
            </a:r>
            <a:r>
              <a:rPr sz="1620" b="1" dirty="0">
                <a:latin typeface="Arial" panose="020B0604020202020204"/>
                <a:cs typeface="Arial" panose="020B0604020202020204"/>
              </a:rPr>
              <a:t>+</a:t>
            </a:r>
            <a:r>
              <a:rPr sz="1620" b="1" spc="-5" dirty="0">
                <a:latin typeface="Arial" panose="020B0604020202020204"/>
                <a:cs typeface="Arial" panose="020B0604020202020204"/>
              </a:rPr>
              <a:t> s];</a:t>
            </a:r>
            <a:endParaRPr sz="1620" dirty="0">
              <a:latin typeface="Arial" panose="020B0604020202020204"/>
              <a:cs typeface="Arial" panose="020B0604020202020204"/>
            </a:endParaRPr>
          </a:p>
          <a:p>
            <a:pPr marL="332105"/>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332105">
              <a:tabLst>
                <a:tab pos="55943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5" name="object 5"/>
          <p:cNvSpPr txBox="1">
            <a:spLocks noGrp="1"/>
          </p:cNvSpPr>
          <p:nvPr>
            <p:ph type="title"/>
          </p:nvPr>
        </p:nvSpPr>
        <p:spPr>
          <a:xfrm>
            <a:off x="1371600" y="114300"/>
            <a:ext cx="9144635" cy="565150"/>
          </a:xfrm>
          <a:prstGeom prst="rect">
            <a:avLst/>
          </a:prstGeom>
        </p:spPr>
        <p:txBody>
          <a:bodyPr vert="horz" wrap="square" lIns="0" tIns="12002" rIns="0" bIns="0" rtlCol="0">
            <a:spAutoFit/>
          </a:bodyPr>
          <a:lstStyle/>
          <a:p>
            <a:pPr marL="11430">
              <a:spcBef>
                <a:spcPts val="95"/>
              </a:spcBef>
            </a:pPr>
            <a:r>
              <a:rPr sz="3600" b="1" dirty="0"/>
              <a:t>Reduction </a:t>
            </a:r>
            <a:r>
              <a:rPr sz="3600" b="1" spc="-5" dirty="0"/>
              <a:t>#2: Interleaved</a:t>
            </a:r>
            <a:r>
              <a:rPr sz="3600" b="1" spc="-122" dirty="0"/>
              <a:t> </a:t>
            </a:r>
            <a:r>
              <a:rPr sz="3600" b="1" dirty="0"/>
              <a:t>Addressing</a:t>
            </a:r>
          </a:p>
        </p:txBody>
      </p:sp>
      <p:sp>
        <p:nvSpPr>
          <p:cNvPr id="6" name="object 6"/>
          <p:cNvSpPr txBox="1"/>
          <p:nvPr/>
        </p:nvSpPr>
        <p:spPr>
          <a:xfrm>
            <a:off x="2059686" y="914628"/>
            <a:ext cx="6627114"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Just replace</a:t>
            </a:r>
            <a:r>
              <a:rPr lang="en-US" altLang="zh-CN" sz="2160" b="1" spc="-5" dirty="0">
                <a:latin typeface="Arial" panose="020B0604020202020204"/>
                <a:cs typeface="Arial" panose="020B0604020202020204"/>
              </a:rPr>
              <a:t> </a:t>
            </a:r>
            <a:r>
              <a:rPr lang="en-US" altLang="zh-CN" sz="2160" b="1" spc="-5" dirty="0">
                <a:solidFill>
                  <a:srgbClr val="FF0000"/>
                </a:solidFill>
                <a:latin typeface="Arial" panose="020B0604020202020204"/>
                <a:cs typeface="Arial" panose="020B0604020202020204"/>
              </a:rPr>
              <a:t>warp </a:t>
            </a:r>
            <a:r>
              <a:rPr sz="2160" b="1" dirty="0">
                <a:solidFill>
                  <a:srgbClr val="FF0000"/>
                </a:solidFill>
                <a:latin typeface="Arial" panose="020B0604020202020204"/>
                <a:cs typeface="Arial" panose="020B0604020202020204"/>
              </a:rPr>
              <a:t>divergent </a:t>
            </a:r>
            <a:r>
              <a:rPr sz="2160" b="1" spc="-5" dirty="0">
                <a:solidFill>
                  <a:srgbClr val="FF0000"/>
                </a:solidFill>
                <a:latin typeface="Arial" panose="020B0604020202020204"/>
                <a:cs typeface="Arial" panose="020B0604020202020204"/>
              </a:rPr>
              <a:t>branch</a:t>
            </a:r>
            <a:r>
              <a:rPr sz="2160" b="1" spc="-5" dirty="0">
                <a:latin typeface="Arial" panose="020B0604020202020204"/>
                <a:cs typeface="Arial" panose="020B0604020202020204"/>
              </a:rPr>
              <a:t> </a:t>
            </a:r>
            <a:r>
              <a:rPr sz="2160" b="1" dirty="0">
                <a:latin typeface="Arial" panose="020B0604020202020204"/>
                <a:cs typeface="Arial" panose="020B0604020202020204"/>
              </a:rPr>
              <a:t>in loop:</a:t>
            </a:r>
            <a:endParaRPr sz="2160" dirty="0">
              <a:latin typeface="Arial" panose="020B0604020202020204"/>
              <a:cs typeface="Arial" panose="020B0604020202020204"/>
            </a:endParaRPr>
          </a:p>
        </p:txBody>
      </p:sp>
      <p:sp>
        <p:nvSpPr>
          <p:cNvPr id="7" name="object 7"/>
          <p:cNvSpPr txBox="1"/>
          <p:nvPr/>
        </p:nvSpPr>
        <p:spPr>
          <a:xfrm>
            <a:off x="2043060" y="3020096"/>
            <a:ext cx="7481939"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With </a:t>
            </a:r>
            <a:r>
              <a:rPr sz="2160" b="1" dirty="0">
                <a:latin typeface="Arial" panose="020B0604020202020204"/>
                <a:cs typeface="Arial" panose="020B0604020202020204"/>
              </a:rPr>
              <a:t>strided </a:t>
            </a:r>
            <a:r>
              <a:rPr sz="2160" b="1" spc="-5" dirty="0">
                <a:latin typeface="Arial" panose="020B0604020202020204"/>
                <a:cs typeface="Arial" panose="020B0604020202020204"/>
              </a:rPr>
              <a:t>index and</a:t>
            </a:r>
            <a:r>
              <a:rPr lang="en-US" altLang="zh-CN" sz="2160" b="1" spc="-5" dirty="0">
                <a:latin typeface="Arial" panose="020B0604020202020204"/>
                <a:cs typeface="Arial" panose="020B0604020202020204"/>
              </a:rPr>
              <a:t> </a:t>
            </a:r>
            <a:r>
              <a:rPr lang="en-US" altLang="zh-CN" sz="2160" b="1" spc="-5" dirty="0">
                <a:solidFill>
                  <a:srgbClr val="FF0000"/>
                </a:solidFill>
                <a:latin typeface="Arial" panose="020B0604020202020204"/>
                <a:cs typeface="Arial" panose="020B0604020202020204"/>
              </a:rPr>
              <a:t>warp</a:t>
            </a:r>
            <a:r>
              <a:rPr lang="en-US" altLang="zh-CN" sz="2160" b="1" spc="-5" dirty="0">
                <a:latin typeface="Arial" panose="020B0604020202020204"/>
                <a:cs typeface="Arial" panose="020B0604020202020204"/>
              </a:rPr>
              <a:t> </a:t>
            </a:r>
            <a:r>
              <a:rPr sz="2160" b="1" spc="-5" dirty="0">
                <a:solidFill>
                  <a:srgbClr val="FF0000"/>
                </a:solidFill>
                <a:latin typeface="Arial" panose="020B0604020202020204"/>
                <a:cs typeface="Arial" panose="020B0604020202020204"/>
              </a:rPr>
              <a:t>non-divergent</a:t>
            </a:r>
            <a:r>
              <a:rPr sz="2160" b="1" spc="-45" dirty="0">
                <a:solidFill>
                  <a:srgbClr val="FF0000"/>
                </a:solidFill>
                <a:latin typeface="Arial" panose="020B0604020202020204"/>
                <a:cs typeface="Arial" panose="020B0604020202020204"/>
              </a:rPr>
              <a:t> </a:t>
            </a:r>
            <a:r>
              <a:rPr sz="2160" b="1" spc="-5" dirty="0">
                <a:solidFill>
                  <a:srgbClr val="FF0000"/>
                </a:solidFill>
                <a:latin typeface="Arial" panose="020B0604020202020204"/>
                <a:cs typeface="Arial" panose="020B0604020202020204"/>
              </a:rPr>
              <a:t>branch</a:t>
            </a:r>
            <a:r>
              <a:rPr sz="2160" b="1" spc="-5" dirty="0">
                <a:latin typeface="Arial" panose="020B0604020202020204"/>
                <a:cs typeface="Arial" panose="020B0604020202020204"/>
              </a:rPr>
              <a:t>:</a:t>
            </a:r>
            <a:endParaRPr sz="2160" dirty="0">
              <a:latin typeface="Arial" panose="020B0604020202020204"/>
              <a:cs typeface="Arial" panose="020B0604020202020204"/>
            </a:endParaRPr>
          </a:p>
        </p:txBody>
      </p:sp>
      <p:sp>
        <p:nvSpPr>
          <p:cNvPr id="9"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21</a:t>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9587" y="190491"/>
            <a:ext cx="8240490" cy="379730"/>
          </a:xfrm>
          <a:prstGeom prst="rect">
            <a:avLst/>
          </a:prstGeom>
        </p:spPr>
        <p:txBody>
          <a:bodyPr vert="horz" wrap="square" lIns="0" tIns="10859" rIns="0" bIns="0" rtlCol="0">
            <a:spAutoFit/>
          </a:bodyPr>
          <a:lstStyle/>
          <a:p>
            <a:pPr marL="11430">
              <a:spcBef>
                <a:spcPts val="85"/>
              </a:spcBef>
            </a:pPr>
            <a:r>
              <a:rPr sz="2400" b="1" spc="-5" dirty="0"/>
              <a:t>Parallel Reduction: Interleaved</a:t>
            </a:r>
            <a:r>
              <a:rPr sz="2400" b="1" spc="54" dirty="0"/>
              <a:t> </a:t>
            </a:r>
            <a:r>
              <a:rPr sz="2400" b="1" spc="-5" dirty="0"/>
              <a:t>Addressing</a:t>
            </a:r>
            <a:endParaRPr sz="2400" b="1" dirty="0"/>
          </a:p>
        </p:txBody>
      </p:sp>
      <p:graphicFrame>
        <p:nvGraphicFramePr>
          <p:cNvPr id="4" name="object 4"/>
          <p:cNvGraphicFramePr>
            <a:graphicFrameLocks noGrp="1"/>
          </p:cNvGraphicFramePr>
          <p:nvPr/>
        </p:nvGraphicFramePr>
        <p:xfrm>
          <a:off x="2362200" y="1333500"/>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97155">
                        <a:lnSpc>
                          <a:spcPct val="100000"/>
                        </a:lnSpc>
                        <a:spcBef>
                          <a:spcPts val="465"/>
                        </a:spcBef>
                      </a:pPr>
                      <a:r>
                        <a:rPr sz="1300" b="1" spc="-5" dirty="0">
                          <a:latin typeface="Arial" panose="020B0604020202020204"/>
                          <a:cs typeface="Arial" panose="020B0604020202020204"/>
                        </a:rPr>
                        <a:t>10</a:t>
                      </a:r>
                      <a:endParaRPr sz="1300">
                        <a:latin typeface="Arial" panose="020B0604020202020204"/>
                        <a:cs typeface="Arial" panose="020B0604020202020204"/>
                      </a:endParaRPr>
                    </a:p>
                  </a:txBody>
                  <a:tcPr marL="0" marR="0" marT="5315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b="1" dirty="0">
                          <a:latin typeface="Arial" panose="020B0604020202020204"/>
                          <a:cs typeface="Arial" panose="020B0604020202020204"/>
                        </a:rPr>
                        <a:t>-2</a:t>
                      </a:r>
                      <a:endParaRPr sz="1300" dirty="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6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6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b="1" dirty="0">
                          <a:latin typeface="Arial" panose="020B0604020202020204"/>
                          <a:cs typeface="Arial" panose="020B0604020202020204"/>
                        </a:rPr>
                        <a:t>2</a:t>
                      </a:r>
                      <a:endParaRPr sz="1300" dirty="0">
                        <a:latin typeface="Arial" panose="020B0604020202020204"/>
                        <a:cs typeface="Arial" panose="020B0604020202020204"/>
                      </a:endParaRPr>
                    </a:p>
                  </a:txBody>
                  <a:tcPr marL="0" marR="0" marT="5315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5" name="object 5"/>
          <p:cNvSpPr txBox="1"/>
          <p:nvPr/>
        </p:nvSpPr>
        <p:spPr>
          <a:xfrm>
            <a:off x="186945" y="1398594"/>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dirty="0">
              <a:latin typeface="Arial" panose="020B0604020202020204"/>
              <a:cs typeface="Arial" panose="020B0604020202020204"/>
            </a:endParaRPr>
          </a:p>
        </p:txBody>
      </p:sp>
      <p:sp>
        <p:nvSpPr>
          <p:cNvPr id="6" name="object 6"/>
          <p:cNvSpPr/>
          <p:nvPr/>
        </p:nvSpPr>
        <p:spPr>
          <a:xfrm>
            <a:off x="2425123" y="1843565"/>
            <a:ext cx="247460" cy="247460"/>
          </a:xfrm>
          <a:custGeom>
            <a:avLst/>
            <a:gdLst/>
            <a:ahLst/>
            <a:cxnLst/>
            <a:rect l="l" t="t" r="r" b="b"/>
            <a:pathLst>
              <a:path w="274955"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7" name="object 7"/>
          <p:cNvSpPr/>
          <p:nvPr/>
        </p:nvSpPr>
        <p:spPr>
          <a:xfrm>
            <a:off x="2425123" y="1843565"/>
            <a:ext cx="247460" cy="247460"/>
          </a:xfrm>
          <a:custGeom>
            <a:avLst/>
            <a:gdLst/>
            <a:ahLst/>
            <a:cxnLst/>
            <a:rect l="l" t="t" r="r" b="b"/>
            <a:pathLst>
              <a:path w="274955"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8" name="object 8"/>
          <p:cNvSpPr txBox="1"/>
          <p:nvPr/>
        </p:nvSpPr>
        <p:spPr>
          <a:xfrm>
            <a:off x="2487073" y="1842192"/>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9" name="object 9"/>
          <p:cNvSpPr/>
          <p:nvPr/>
        </p:nvSpPr>
        <p:spPr>
          <a:xfrm>
            <a:off x="2492559" y="1654854"/>
            <a:ext cx="114300" cy="177278"/>
          </a:xfrm>
          <a:prstGeom prst="rect">
            <a:avLst/>
          </a:prstGeom>
          <a:blipFill>
            <a:blip r:embed="rId2" cstate="print"/>
            <a:stretch>
              <a:fillRect/>
            </a:stretch>
          </a:blipFill>
        </p:spPr>
        <p:txBody>
          <a:bodyPr wrap="square" lIns="0" tIns="0" rIns="0" bIns="0" rtlCol="0"/>
          <a:lstStyle/>
          <a:p>
            <a:endParaRPr sz="1620"/>
          </a:p>
        </p:txBody>
      </p:sp>
      <p:sp>
        <p:nvSpPr>
          <p:cNvPr id="10" name="object 10"/>
          <p:cNvSpPr/>
          <p:nvPr/>
        </p:nvSpPr>
        <p:spPr>
          <a:xfrm>
            <a:off x="2683669" y="1654627"/>
            <a:ext cx="228600" cy="350330"/>
          </a:xfrm>
          <a:custGeom>
            <a:avLst/>
            <a:gdLst/>
            <a:ahLst/>
            <a:cxnLst/>
            <a:rect l="l" t="t" r="r" b="b"/>
            <a:pathLst>
              <a:path w="254000" h="389255">
                <a:moveTo>
                  <a:pt x="56387" y="266318"/>
                </a:moveTo>
                <a:lnTo>
                  <a:pt x="0" y="347979"/>
                </a:lnTo>
                <a:lnTo>
                  <a:pt x="90424" y="388746"/>
                </a:lnTo>
                <a:lnTo>
                  <a:pt x="77254" y="341375"/>
                </a:lnTo>
                <a:lnTo>
                  <a:pt x="64897" y="341375"/>
                </a:lnTo>
                <a:lnTo>
                  <a:pt x="57531" y="320420"/>
                </a:lnTo>
                <a:lnTo>
                  <a:pt x="70178" y="315924"/>
                </a:lnTo>
                <a:lnTo>
                  <a:pt x="56387" y="266318"/>
                </a:lnTo>
                <a:close/>
              </a:path>
              <a:path w="254000" h="389255">
                <a:moveTo>
                  <a:pt x="70178" y="315924"/>
                </a:moveTo>
                <a:lnTo>
                  <a:pt x="57531" y="320420"/>
                </a:lnTo>
                <a:lnTo>
                  <a:pt x="64897" y="341375"/>
                </a:lnTo>
                <a:lnTo>
                  <a:pt x="76150" y="337404"/>
                </a:lnTo>
                <a:lnTo>
                  <a:pt x="70178" y="315924"/>
                </a:lnTo>
                <a:close/>
              </a:path>
              <a:path w="254000" h="389255">
                <a:moveTo>
                  <a:pt x="76150" y="337404"/>
                </a:moveTo>
                <a:lnTo>
                  <a:pt x="64897" y="341375"/>
                </a:lnTo>
                <a:lnTo>
                  <a:pt x="77254" y="341375"/>
                </a:lnTo>
                <a:lnTo>
                  <a:pt x="76150" y="337404"/>
                </a:lnTo>
                <a:close/>
              </a:path>
              <a:path w="254000" h="389255">
                <a:moveTo>
                  <a:pt x="73886" y="314605"/>
                </a:moveTo>
                <a:lnTo>
                  <a:pt x="70178" y="315924"/>
                </a:lnTo>
                <a:lnTo>
                  <a:pt x="76150" y="337404"/>
                </a:lnTo>
                <a:lnTo>
                  <a:pt x="82931" y="335025"/>
                </a:lnTo>
                <a:lnTo>
                  <a:pt x="111442" y="315467"/>
                </a:lnTo>
                <a:lnTo>
                  <a:pt x="72517" y="315467"/>
                </a:lnTo>
                <a:lnTo>
                  <a:pt x="73886" y="314605"/>
                </a:lnTo>
                <a:close/>
              </a:path>
              <a:path w="254000" h="389255">
                <a:moveTo>
                  <a:pt x="74675" y="314325"/>
                </a:moveTo>
                <a:lnTo>
                  <a:pt x="73886" y="314605"/>
                </a:lnTo>
                <a:lnTo>
                  <a:pt x="72517" y="315467"/>
                </a:lnTo>
                <a:lnTo>
                  <a:pt x="74675" y="314325"/>
                </a:lnTo>
                <a:close/>
              </a:path>
              <a:path w="254000" h="389255">
                <a:moveTo>
                  <a:pt x="112871" y="314325"/>
                </a:moveTo>
                <a:lnTo>
                  <a:pt x="74675" y="314325"/>
                </a:lnTo>
                <a:lnTo>
                  <a:pt x="72517" y="315467"/>
                </a:lnTo>
                <a:lnTo>
                  <a:pt x="111442" y="315467"/>
                </a:lnTo>
                <a:lnTo>
                  <a:pt x="112871" y="314325"/>
                </a:lnTo>
                <a:close/>
              </a:path>
              <a:path w="254000" h="389255">
                <a:moveTo>
                  <a:pt x="231775" y="0"/>
                </a:moveTo>
                <a:lnTo>
                  <a:pt x="228726" y="47878"/>
                </a:lnTo>
                <a:lnTo>
                  <a:pt x="220090" y="94614"/>
                </a:lnTo>
                <a:lnTo>
                  <a:pt x="200533" y="154177"/>
                </a:lnTo>
                <a:lnTo>
                  <a:pt x="173608" y="208533"/>
                </a:lnTo>
                <a:lnTo>
                  <a:pt x="149351" y="244855"/>
                </a:lnTo>
                <a:lnTo>
                  <a:pt x="122174" y="276097"/>
                </a:lnTo>
                <a:lnTo>
                  <a:pt x="92837" y="301878"/>
                </a:lnTo>
                <a:lnTo>
                  <a:pt x="73886" y="314605"/>
                </a:lnTo>
                <a:lnTo>
                  <a:pt x="74675" y="314325"/>
                </a:lnTo>
                <a:lnTo>
                  <a:pt x="112871" y="314325"/>
                </a:lnTo>
                <a:lnTo>
                  <a:pt x="117475" y="310641"/>
                </a:lnTo>
                <a:lnTo>
                  <a:pt x="148208" y="280924"/>
                </a:lnTo>
                <a:lnTo>
                  <a:pt x="176402" y="245363"/>
                </a:lnTo>
                <a:lnTo>
                  <a:pt x="208152" y="191262"/>
                </a:lnTo>
                <a:lnTo>
                  <a:pt x="232663" y="131190"/>
                </a:lnTo>
                <a:lnTo>
                  <a:pt x="245363" y="83312"/>
                </a:lnTo>
                <a:lnTo>
                  <a:pt x="252602" y="33654"/>
                </a:lnTo>
                <a:lnTo>
                  <a:pt x="254000" y="634"/>
                </a:lnTo>
                <a:lnTo>
                  <a:pt x="231775" y="0"/>
                </a:lnTo>
                <a:close/>
              </a:path>
            </a:pathLst>
          </a:custGeom>
          <a:solidFill>
            <a:srgbClr val="000000"/>
          </a:solidFill>
        </p:spPr>
        <p:txBody>
          <a:bodyPr wrap="square" lIns="0" tIns="0" rIns="0" bIns="0" rtlCol="0"/>
          <a:lstStyle/>
          <a:p>
            <a:endParaRPr sz="1620"/>
          </a:p>
        </p:txBody>
      </p:sp>
      <p:sp>
        <p:nvSpPr>
          <p:cNvPr id="11" name="object 11"/>
          <p:cNvSpPr/>
          <p:nvPr/>
        </p:nvSpPr>
        <p:spPr>
          <a:xfrm>
            <a:off x="3125210"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2" name="object 12"/>
          <p:cNvSpPr/>
          <p:nvPr/>
        </p:nvSpPr>
        <p:spPr>
          <a:xfrm>
            <a:off x="3125210"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13" name="object 13"/>
          <p:cNvSpPr txBox="1"/>
          <p:nvPr/>
        </p:nvSpPr>
        <p:spPr>
          <a:xfrm>
            <a:off x="3182017"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1</a:t>
            </a:r>
            <a:endParaRPr sz="1620">
              <a:latin typeface="Arial" panose="020B0604020202020204"/>
              <a:cs typeface="Arial" panose="020B0604020202020204"/>
            </a:endParaRPr>
          </a:p>
        </p:txBody>
      </p:sp>
      <p:sp>
        <p:nvSpPr>
          <p:cNvPr id="14" name="object 14"/>
          <p:cNvSpPr/>
          <p:nvPr/>
        </p:nvSpPr>
        <p:spPr>
          <a:xfrm>
            <a:off x="3192989" y="1654854"/>
            <a:ext cx="114300" cy="177278"/>
          </a:xfrm>
          <a:prstGeom prst="rect">
            <a:avLst/>
          </a:prstGeom>
          <a:blipFill>
            <a:blip r:embed="rId3" cstate="print"/>
            <a:stretch>
              <a:fillRect/>
            </a:stretch>
          </a:blipFill>
        </p:spPr>
        <p:txBody>
          <a:bodyPr wrap="square" lIns="0" tIns="0" rIns="0" bIns="0" rtlCol="0"/>
          <a:lstStyle/>
          <a:p>
            <a:endParaRPr sz="1620"/>
          </a:p>
        </p:txBody>
      </p:sp>
      <p:sp>
        <p:nvSpPr>
          <p:cNvPr id="15" name="object 15"/>
          <p:cNvSpPr/>
          <p:nvPr/>
        </p:nvSpPr>
        <p:spPr>
          <a:xfrm>
            <a:off x="3383756" y="1654627"/>
            <a:ext cx="230314" cy="350330"/>
          </a:xfrm>
          <a:custGeom>
            <a:avLst/>
            <a:gdLst/>
            <a:ahLst/>
            <a:cxnLst/>
            <a:rect l="l" t="t" r="r" b="b"/>
            <a:pathLst>
              <a:path w="255904" h="389255">
                <a:moveTo>
                  <a:pt x="56641" y="266572"/>
                </a:moveTo>
                <a:lnTo>
                  <a:pt x="0" y="347979"/>
                </a:lnTo>
                <a:lnTo>
                  <a:pt x="90424" y="389000"/>
                </a:lnTo>
                <a:lnTo>
                  <a:pt x="77352" y="341629"/>
                </a:lnTo>
                <a:lnTo>
                  <a:pt x="65024" y="341629"/>
                </a:lnTo>
                <a:lnTo>
                  <a:pt x="57530" y="320675"/>
                </a:lnTo>
                <a:lnTo>
                  <a:pt x="70302" y="316080"/>
                </a:lnTo>
                <a:lnTo>
                  <a:pt x="56641" y="266572"/>
                </a:lnTo>
                <a:close/>
              </a:path>
              <a:path w="255904" h="389255">
                <a:moveTo>
                  <a:pt x="70302" y="316080"/>
                </a:moveTo>
                <a:lnTo>
                  <a:pt x="57530" y="320675"/>
                </a:lnTo>
                <a:lnTo>
                  <a:pt x="65024" y="341629"/>
                </a:lnTo>
                <a:lnTo>
                  <a:pt x="76239" y="337595"/>
                </a:lnTo>
                <a:lnTo>
                  <a:pt x="70302" y="316080"/>
                </a:lnTo>
                <a:close/>
              </a:path>
              <a:path w="255904" h="389255">
                <a:moveTo>
                  <a:pt x="76239" y="337595"/>
                </a:moveTo>
                <a:lnTo>
                  <a:pt x="65024" y="341629"/>
                </a:lnTo>
                <a:lnTo>
                  <a:pt x="77352" y="341629"/>
                </a:lnTo>
                <a:lnTo>
                  <a:pt x="76239" y="337595"/>
                </a:lnTo>
                <a:close/>
              </a:path>
              <a:path w="255904" h="389255">
                <a:moveTo>
                  <a:pt x="73982" y="314757"/>
                </a:moveTo>
                <a:lnTo>
                  <a:pt x="70302" y="316080"/>
                </a:lnTo>
                <a:lnTo>
                  <a:pt x="76239" y="337595"/>
                </a:lnTo>
                <a:lnTo>
                  <a:pt x="82676" y="335279"/>
                </a:lnTo>
                <a:lnTo>
                  <a:pt x="83438" y="335025"/>
                </a:lnTo>
                <a:lnTo>
                  <a:pt x="84074" y="334644"/>
                </a:lnTo>
                <a:lnTo>
                  <a:pt x="84836" y="334263"/>
                </a:lnTo>
                <a:lnTo>
                  <a:pt x="96138" y="327151"/>
                </a:lnTo>
                <a:lnTo>
                  <a:pt x="107314" y="319277"/>
                </a:lnTo>
                <a:lnTo>
                  <a:pt x="112294" y="315340"/>
                </a:lnTo>
                <a:lnTo>
                  <a:pt x="73025" y="315340"/>
                </a:lnTo>
                <a:lnTo>
                  <a:pt x="73982" y="314757"/>
                </a:lnTo>
                <a:close/>
              </a:path>
              <a:path w="255904" h="389255">
                <a:moveTo>
                  <a:pt x="75184" y="314325"/>
                </a:moveTo>
                <a:lnTo>
                  <a:pt x="73982" y="314757"/>
                </a:lnTo>
                <a:lnTo>
                  <a:pt x="73025" y="315340"/>
                </a:lnTo>
                <a:lnTo>
                  <a:pt x="75184" y="314325"/>
                </a:lnTo>
                <a:close/>
              </a:path>
              <a:path w="255904" h="389255">
                <a:moveTo>
                  <a:pt x="113579" y="314325"/>
                </a:moveTo>
                <a:lnTo>
                  <a:pt x="75184" y="314325"/>
                </a:lnTo>
                <a:lnTo>
                  <a:pt x="73025" y="315340"/>
                </a:lnTo>
                <a:lnTo>
                  <a:pt x="112294" y="315340"/>
                </a:lnTo>
                <a:lnTo>
                  <a:pt x="113579" y="314325"/>
                </a:lnTo>
                <a:close/>
              </a:path>
              <a:path w="255904" h="389255">
                <a:moveTo>
                  <a:pt x="233425" y="0"/>
                </a:moveTo>
                <a:lnTo>
                  <a:pt x="230250" y="47878"/>
                </a:lnTo>
                <a:lnTo>
                  <a:pt x="221487" y="94487"/>
                </a:lnTo>
                <a:lnTo>
                  <a:pt x="201929" y="154177"/>
                </a:lnTo>
                <a:lnTo>
                  <a:pt x="174751" y="208533"/>
                </a:lnTo>
                <a:lnTo>
                  <a:pt x="150367" y="244728"/>
                </a:lnTo>
                <a:lnTo>
                  <a:pt x="123062" y="276097"/>
                </a:lnTo>
                <a:lnTo>
                  <a:pt x="93599" y="301751"/>
                </a:lnTo>
                <a:lnTo>
                  <a:pt x="73982" y="314757"/>
                </a:lnTo>
                <a:lnTo>
                  <a:pt x="75184" y="314325"/>
                </a:lnTo>
                <a:lnTo>
                  <a:pt x="113579" y="314325"/>
                </a:lnTo>
                <a:lnTo>
                  <a:pt x="118237" y="310641"/>
                </a:lnTo>
                <a:lnTo>
                  <a:pt x="149225" y="280796"/>
                </a:lnTo>
                <a:lnTo>
                  <a:pt x="177419" y="245363"/>
                </a:lnTo>
                <a:lnTo>
                  <a:pt x="209423" y="191262"/>
                </a:lnTo>
                <a:lnTo>
                  <a:pt x="234061" y="131190"/>
                </a:lnTo>
                <a:lnTo>
                  <a:pt x="246887" y="83184"/>
                </a:lnTo>
                <a:lnTo>
                  <a:pt x="254126" y="33654"/>
                </a:lnTo>
                <a:lnTo>
                  <a:pt x="255524" y="634"/>
                </a:lnTo>
                <a:lnTo>
                  <a:pt x="233425" y="0"/>
                </a:lnTo>
                <a:close/>
              </a:path>
            </a:pathLst>
          </a:custGeom>
          <a:solidFill>
            <a:srgbClr val="000000"/>
          </a:solidFill>
        </p:spPr>
        <p:txBody>
          <a:bodyPr wrap="square" lIns="0" tIns="0" rIns="0" bIns="0" rtlCol="0"/>
          <a:lstStyle/>
          <a:p>
            <a:endParaRPr sz="1620"/>
          </a:p>
        </p:txBody>
      </p:sp>
      <p:sp>
        <p:nvSpPr>
          <p:cNvPr id="16" name="object 16"/>
          <p:cNvSpPr/>
          <p:nvPr/>
        </p:nvSpPr>
        <p:spPr>
          <a:xfrm>
            <a:off x="3826669"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7" y="0"/>
                </a:lnTo>
                <a:close/>
              </a:path>
            </a:pathLst>
          </a:custGeom>
          <a:solidFill>
            <a:srgbClr val="FF9933"/>
          </a:solidFill>
        </p:spPr>
        <p:txBody>
          <a:bodyPr wrap="square" lIns="0" tIns="0" rIns="0" bIns="0" rtlCol="0"/>
          <a:lstStyle/>
          <a:p>
            <a:endParaRPr sz="1620"/>
          </a:p>
        </p:txBody>
      </p:sp>
      <p:sp>
        <p:nvSpPr>
          <p:cNvPr id="17" name="object 17"/>
          <p:cNvSpPr/>
          <p:nvPr/>
        </p:nvSpPr>
        <p:spPr>
          <a:xfrm>
            <a:off x="3826669"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7"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18" name="object 18"/>
          <p:cNvSpPr txBox="1"/>
          <p:nvPr/>
        </p:nvSpPr>
        <p:spPr>
          <a:xfrm>
            <a:off x="3883704"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2</a:t>
            </a:r>
            <a:endParaRPr sz="1620">
              <a:latin typeface="Arial" panose="020B0604020202020204"/>
              <a:cs typeface="Arial" panose="020B0604020202020204"/>
            </a:endParaRPr>
          </a:p>
        </p:txBody>
      </p:sp>
      <p:sp>
        <p:nvSpPr>
          <p:cNvPr id="19" name="object 19"/>
          <p:cNvSpPr/>
          <p:nvPr/>
        </p:nvSpPr>
        <p:spPr>
          <a:xfrm>
            <a:off x="3894563" y="1654854"/>
            <a:ext cx="114300" cy="177278"/>
          </a:xfrm>
          <a:prstGeom prst="rect">
            <a:avLst/>
          </a:prstGeom>
          <a:blipFill>
            <a:blip r:embed="rId4" cstate="print"/>
            <a:stretch>
              <a:fillRect/>
            </a:stretch>
          </a:blipFill>
        </p:spPr>
        <p:txBody>
          <a:bodyPr wrap="square" lIns="0" tIns="0" rIns="0" bIns="0" rtlCol="0"/>
          <a:lstStyle/>
          <a:p>
            <a:endParaRPr sz="1620"/>
          </a:p>
        </p:txBody>
      </p:sp>
      <p:sp>
        <p:nvSpPr>
          <p:cNvPr id="20" name="object 20"/>
          <p:cNvSpPr/>
          <p:nvPr/>
        </p:nvSpPr>
        <p:spPr>
          <a:xfrm>
            <a:off x="4085330" y="1654627"/>
            <a:ext cx="230314" cy="350330"/>
          </a:xfrm>
          <a:custGeom>
            <a:avLst/>
            <a:gdLst/>
            <a:ahLst/>
            <a:cxnLst/>
            <a:rect l="l" t="t" r="r" b="b"/>
            <a:pathLst>
              <a:path w="255904" h="389255">
                <a:moveTo>
                  <a:pt x="56514" y="266572"/>
                </a:moveTo>
                <a:lnTo>
                  <a:pt x="0" y="347979"/>
                </a:lnTo>
                <a:lnTo>
                  <a:pt x="90297" y="389000"/>
                </a:lnTo>
                <a:lnTo>
                  <a:pt x="77225" y="341629"/>
                </a:lnTo>
                <a:lnTo>
                  <a:pt x="64897" y="341629"/>
                </a:lnTo>
                <a:lnTo>
                  <a:pt x="57403" y="320675"/>
                </a:lnTo>
                <a:lnTo>
                  <a:pt x="70175" y="316080"/>
                </a:lnTo>
                <a:lnTo>
                  <a:pt x="56514" y="266572"/>
                </a:lnTo>
                <a:close/>
              </a:path>
              <a:path w="255904" h="389255">
                <a:moveTo>
                  <a:pt x="70175" y="316080"/>
                </a:moveTo>
                <a:lnTo>
                  <a:pt x="57403" y="320675"/>
                </a:lnTo>
                <a:lnTo>
                  <a:pt x="64897" y="341629"/>
                </a:lnTo>
                <a:lnTo>
                  <a:pt x="76112" y="337595"/>
                </a:lnTo>
                <a:lnTo>
                  <a:pt x="70175" y="316080"/>
                </a:lnTo>
                <a:close/>
              </a:path>
              <a:path w="255904" h="389255">
                <a:moveTo>
                  <a:pt x="76112" y="337595"/>
                </a:moveTo>
                <a:lnTo>
                  <a:pt x="64897" y="341629"/>
                </a:lnTo>
                <a:lnTo>
                  <a:pt x="77225" y="341629"/>
                </a:lnTo>
                <a:lnTo>
                  <a:pt x="76112" y="337595"/>
                </a:lnTo>
                <a:close/>
              </a:path>
              <a:path w="255904" h="389255">
                <a:moveTo>
                  <a:pt x="73855" y="314757"/>
                </a:moveTo>
                <a:lnTo>
                  <a:pt x="70175" y="316080"/>
                </a:lnTo>
                <a:lnTo>
                  <a:pt x="76112" y="337595"/>
                </a:lnTo>
                <a:lnTo>
                  <a:pt x="82550" y="335279"/>
                </a:lnTo>
                <a:lnTo>
                  <a:pt x="83312" y="335025"/>
                </a:lnTo>
                <a:lnTo>
                  <a:pt x="84074" y="334644"/>
                </a:lnTo>
                <a:lnTo>
                  <a:pt x="96138" y="327151"/>
                </a:lnTo>
                <a:lnTo>
                  <a:pt x="107187" y="319277"/>
                </a:lnTo>
                <a:lnTo>
                  <a:pt x="112167" y="315340"/>
                </a:lnTo>
                <a:lnTo>
                  <a:pt x="72898" y="315340"/>
                </a:lnTo>
                <a:lnTo>
                  <a:pt x="73855" y="314757"/>
                </a:lnTo>
                <a:close/>
              </a:path>
              <a:path w="255904" h="389255">
                <a:moveTo>
                  <a:pt x="75057" y="314325"/>
                </a:moveTo>
                <a:lnTo>
                  <a:pt x="73855" y="314757"/>
                </a:lnTo>
                <a:lnTo>
                  <a:pt x="72898" y="315340"/>
                </a:lnTo>
                <a:lnTo>
                  <a:pt x="75057" y="314325"/>
                </a:lnTo>
                <a:close/>
              </a:path>
              <a:path w="255904" h="389255">
                <a:moveTo>
                  <a:pt x="113452" y="314325"/>
                </a:moveTo>
                <a:lnTo>
                  <a:pt x="75057" y="314325"/>
                </a:lnTo>
                <a:lnTo>
                  <a:pt x="72898" y="315340"/>
                </a:lnTo>
                <a:lnTo>
                  <a:pt x="112167" y="315340"/>
                </a:lnTo>
                <a:lnTo>
                  <a:pt x="113452" y="314325"/>
                </a:lnTo>
                <a:close/>
              </a:path>
              <a:path w="255904" h="389255">
                <a:moveTo>
                  <a:pt x="233425" y="0"/>
                </a:moveTo>
                <a:lnTo>
                  <a:pt x="230250" y="47878"/>
                </a:lnTo>
                <a:lnTo>
                  <a:pt x="221487" y="94487"/>
                </a:lnTo>
                <a:lnTo>
                  <a:pt x="201929" y="154177"/>
                </a:lnTo>
                <a:lnTo>
                  <a:pt x="174751" y="208533"/>
                </a:lnTo>
                <a:lnTo>
                  <a:pt x="150240" y="244728"/>
                </a:lnTo>
                <a:lnTo>
                  <a:pt x="122936" y="276097"/>
                </a:lnTo>
                <a:lnTo>
                  <a:pt x="93472" y="301751"/>
                </a:lnTo>
                <a:lnTo>
                  <a:pt x="73855" y="314757"/>
                </a:lnTo>
                <a:lnTo>
                  <a:pt x="75057" y="314325"/>
                </a:lnTo>
                <a:lnTo>
                  <a:pt x="113452" y="314325"/>
                </a:lnTo>
                <a:lnTo>
                  <a:pt x="118110" y="310641"/>
                </a:lnTo>
                <a:lnTo>
                  <a:pt x="149098" y="280924"/>
                </a:lnTo>
                <a:lnTo>
                  <a:pt x="177419" y="245363"/>
                </a:lnTo>
                <a:lnTo>
                  <a:pt x="209423" y="191262"/>
                </a:lnTo>
                <a:lnTo>
                  <a:pt x="234061" y="131190"/>
                </a:lnTo>
                <a:lnTo>
                  <a:pt x="246887" y="83184"/>
                </a:lnTo>
                <a:lnTo>
                  <a:pt x="254126" y="33654"/>
                </a:lnTo>
                <a:lnTo>
                  <a:pt x="255524" y="634"/>
                </a:lnTo>
                <a:lnTo>
                  <a:pt x="233425" y="0"/>
                </a:lnTo>
                <a:close/>
              </a:path>
            </a:pathLst>
          </a:custGeom>
          <a:solidFill>
            <a:srgbClr val="000000"/>
          </a:solidFill>
        </p:spPr>
        <p:txBody>
          <a:bodyPr wrap="square" lIns="0" tIns="0" rIns="0" bIns="0" rtlCol="0"/>
          <a:lstStyle/>
          <a:p>
            <a:endParaRPr sz="1620"/>
          </a:p>
        </p:txBody>
      </p:sp>
      <p:sp>
        <p:nvSpPr>
          <p:cNvPr id="21" name="object 21"/>
          <p:cNvSpPr/>
          <p:nvPr/>
        </p:nvSpPr>
        <p:spPr>
          <a:xfrm>
            <a:off x="4528243"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22" name="object 22"/>
          <p:cNvSpPr/>
          <p:nvPr/>
        </p:nvSpPr>
        <p:spPr>
          <a:xfrm>
            <a:off x="4528243"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23" name="object 23"/>
          <p:cNvSpPr txBox="1"/>
          <p:nvPr/>
        </p:nvSpPr>
        <p:spPr>
          <a:xfrm>
            <a:off x="4585163"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3</a:t>
            </a:r>
            <a:endParaRPr sz="1620">
              <a:latin typeface="Arial" panose="020B0604020202020204"/>
              <a:cs typeface="Arial" panose="020B0604020202020204"/>
            </a:endParaRPr>
          </a:p>
        </p:txBody>
      </p:sp>
      <p:sp>
        <p:nvSpPr>
          <p:cNvPr id="24" name="object 24"/>
          <p:cNvSpPr/>
          <p:nvPr/>
        </p:nvSpPr>
        <p:spPr>
          <a:xfrm>
            <a:off x="4596021" y="1654854"/>
            <a:ext cx="114300" cy="177278"/>
          </a:xfrm>
          <a:prstGeom prst="rect">
            <a:avLst/>
          </a:prstGeom>
          <a:blipFill>
            <a:blip r:embed="rId5" cstate="print"/>
            <a:stretch>
              <a:fillRect/>
            </a:stretch>
          </a:blipFill>
        </p:spPr>
        <p:txBody>
          <a:bodyPr wrap="square" lIns="0" tIns="0" rIns="0" bIns="0" rtlCol="0"/>
          <a:lstStyle/>
          <a:p>
            <a:endParaRPr sz="1620"/>
          </a:p>
        </p:txBody>
      </p:sp>
      <p:sp>
        <p:nvSpPr>
          <p:cNvPr id="25" name="object 25"/>
          <p:cNvSpPr/>
          <p:nvPr/>
        </p:nvSpPr>
        <p:spPr>
          <a:xfrm>
            <a:off x="4786789" y="1654627"/>
            <a:ext cx="230314" cy="350330"/>
          </a:xfrm>
          <a:custGeom>
            <a:avLst/>
            <a:gdLst/>
            <a:ahLst/>
            <a:cxnLst/>
            <a:rect l="l" t="t" r="r" b="b"/>
            <a:pathLst>
              <a:path w="255904" h="389255">
                <a:moveTo>
                  <a:pt x="56641" y="266572"/>
                </a:moveTo>
                <a:lnTo>
                  <a:pt x="0" y="347979"/>
                </a:lnTo>
                <a:lnTo>
                  <a:pt x="90297" y="389000"/>
                </a:lnTo>
                <a:lnTo>
                  <a:pt x="77274" y="341629"/>
                </a:lnTo>
                <a:lnTo>
                  <a:pt x="64897" y="341629"/>
                </a:lnTo>
                <a:lnTo>
                  <a:pt x="57530" y="320675"/>
                </a:lnTo>
                <a:lnTo>
                  <a:pt x="70256" y="316097"/>
                </a:lnTo>
                <a:lnTo>
                  <a:pt x="56641" y="266572"/>
                </a:lnTo>
                <a:close/>
              </a:path>
              <a:path w="255904" h="389255">
                <a:moveTo>
                  <a:pt x="70256" y="316097"/>
                </a:moveTo>
                <a:lnTo>
                  <a:pt x="57530" y="320675"/>
                </a:lnTo>
                <a:lnTo>
                  <a:pt x="64897" y="341629"/>
                </a:lnTo>
                <a:lnTo>
                  <a:pt x="76168" y="337604"/>
                </a:lnTo>
                <a:lnTo>
                  <a:pt x="70256" y="316097"/>
                </a:lnTo>
                <a:close/>
              </a:path>
              <a:path w="255904" h="389255">
                <a:moveTo>
                  <a:pt x="76168" y="337604"/>
                </a:moveTo>
                <a:lnTo>
                  <a:pt x="64897" y="341629"/>
                </a:lnTo>
                <a:lnTo>
                  <a:pt x="77274" y="341629"/>
                </a:lnTo>
                <a:lnTo>
                  <a:pt x="76168" y="337604"/>
                </a:lnTo>
                <a:close/>
              </a:path>
              <a:path w="255904" h="389255">
                <a:moveTo>
                  <a:pt x="73982" y="314757"/>
                </a:moveTo>
                <a:lnTo>
                  <a:pt x="70256" y="316097"/>
                </a:lnTo>
                <a:lnTo>
                  <a:pt x="76168" y="337604"/>
                </a:lnTo>
                <a:lnTo>
                  <a:pt x="82676" y="335279"/>
                </a:lnTo>
                <a:lnTo>
                  <a:pt x="83438" y="335025"/>
                </a:lnTo>
                <a:lnTo>
                  <a:pt x="84200" y="334644"/>
                </a:lnTo>
                <a:lnTo>
                  <a:pt x="96265" y="327151"/>
                </a:lnTo>
                <a:lnTo>
                  <a:pt x="107314" y="319277"/>
                </a:lnTo>
                <a:lnTo>
                  <a:pt x="112309" y="315340"/>
                </a:lnTo>
                <a:lnTo>
                  <a:pt x="73025" y="315340"/>
                </a:lnTo>
                <a:lnTo>
                  <a:pt x="73982" y="314757"/>
                </a:lnTo>
                <a:close/>
              </a:path>
              <a:path w="255904" h="389255">
                <a:moveTo>
                  <a:pt x="75184" y="314325"/>
                </a:moveTo>
                <a:lnTo>
                  <a:pt x="73982" y="314757"/>
                </a:lnTo>
                <a:lnTo>
                  <a:pt x="73025" y="315340"/>
                </a:lnTo>
                <a:lnTo>
                  <a:pt x="75184" y="314325"/>
                </a:lnTo>
                <a:close/>
              </a:path>
              <a:path w="255904" h="389255">
                <a:moveTo>
                  <a:pt x="113598" y="314325"/>
                </a:moveTo>
                <a:lnTo>
                  <a:pt x="75184" y="314325"/>
                </a:lnTo>
                <a:lnTo>
                  <a:pt x="73025" y="315340"/>
                </a:lnTo>
                <a:lnTo>
                  <a:pt x="112309" y="315340"/>
                </a:lnTo>
                <a:lnTo>
                  <a:pt x="113598" y="314325"/>
                </a:lnTo>
                <a:close/>
              </a:path>
              <a:path w="255904" h="389255">
                <a:moveTo>
                  <a:pt x="233425" y="0"/>
                </a:moveTo>
                <a:lnTo>
                  <a:pt x="230250" y="47878"/>
                </a:lnTo>
                <a:lnTo>
                  <a:pt x="221614" y="94487"/>
                </a:lnTo>
                <a:lnTo>
                  <a:pt x="201929" y="154177"/>
                </a:lnTo>
                <a:lnTo>
                  <a:pt x="174878" y="208533"/>
                </a:lnTo>
                <a:lnTo>
                  <a:pt x="150367" y="244728"/>
                </a:lnTo>
                <a:lnTo>
                  <a:pt x="123062" y="276097"/>
                </a:lnTo>
                <a:lnTo>
                  <a:pt x="93599" y="301878"/>
                </a:lnTo>
                <a:lnTo>
                  <a:pt x="73982" y="314757"/>
                </a:lnTo>
                <a:lnTo>
                  <a:pt x="75184" y="314325"/>
                </a:lnTo>
                <a:lnTo>
                  <a:pt x="113598" y="314325"/>
                </a:lnTo>
                <a:lnTo>
                  <a:pt x="118110" y="310768"/>
                </a:lnTo>
                <a:lnTo>
                  <a:pt x="149225" y="280924"/>
                </a:lnTo>
                <a:lnTo>
                  <a:pt x="177419" y="245363"/>
                </a:lnTo>
                <a:lnTo>
                  <a:pt x="209423" y="191262"/>
                </a:lnTo>
                <a:lnTo>
                  <a:pt x="234061" y="131190"/>
                </a:lnTo>
                <a:lnTo>
                  <a:pt x="247014" y="83184"/>
                </a:lnTo>
                <a:lnTo>
                  <a:pt x="254126" y="33654"/>
                </a:lnTo>
                <a:lnTo>
                  <a:pt x="255650" y="634"/>
                </a:lnTo>
                <a:lnTo>
                  <a:pt x="233425" y="0"/>
                </a:lnTo>
                <a:close/>
              </a:path>
            </a:pathLst>
          </a:custGeom>
          <a:solidFill>
            <a:srgbClr val="000000"/>
          </a:solidFill>
        </p:spPr>
        <p:txBody>
          <a:bodyPr wrap="square" lIns="0" tIns="0" rIns="0" bIns="0" rtlCol="0"/>
          <a:lstStyle/>
          <a:p>
            <a:endParaRPr sz="1620"/>
          </a:p>
        </p:txBody>
      </p:sp>
      <p:sp>
        <p:nvSpPr>
          <p:cNvPr id="26" name="object 26"/>
          <p:cNvSpPr/>
          <p:nvPr/>
        </p:nvSpPr>
        <p:spPr>
          <a:xfrm>
            <a:off x="5228330"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27" name="object 27"/>
          <p:cNvSpPr/>
          <p:nvPr/>
        </p:nvSpPr>
        <p:spPr>
          <a:xfrm>
            <a:off x="5228330"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28" name="object 28"/>
          <p:cNvSpPr txBox="1"/>
          <p:nvPr/>
        </p:nvSpPr>
        <p:spPr>
          <a:xfrm>
            <a:off x="5285480"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4</a:t>
            </a:r>
            <a:endParaRPr sz="1620">
              <a:latin typeface="Arial" panose="020B0604020202020204"/>
              <a:cs typeface="Arial" panose="020B0604020202020204"/>
            </a:endParaRPr>
          </a:p>
        </p:txBody>
      </p:sp>
      <p:sp>
        <p:nvSpPr>
          <p:cNvPr id="29" name="object 29"/>
          <p:cNvSpPr/>
          <p:nvPr/>
        </p:nvSpPr>
        <p:spPr>
          <a:xfrm>
            <a:off x="5296452" y="1654854"/>
            <a:ext cx="114300" cy="177278"/>
          </a:xfrm>
          <a:prstGeom prst="rect">
            <a:avLst/>
          </a:prstGeom>
          <a:blipFill>
            <a:blip r:embed="rId6" cstate="print"/>
            <a:stretch>
              <a:fillRect/>
            </a:stretch>
          </a:blipFill>
        </p:spPr>
        <p:txBody>
          <a:bodyPr wrap="square" lIns="0" tIns="0" rIns="0" bIns="0" rtlCol="0"/>
          <a:lstStyle/>
          <a:p>
            <a:endParaRPr sz="1620"/>
          </a:p>
        </p:txBody>
      </p:sp>
      <p:sp>
        <p:nvSpPr>
          <p:cNvPr id="30" name="object 30"/>
          <p:cNvSpPr/>
          <p:nvPr/>
        </p:nvSpPr>
        <p:spPr>
          <a:xfrm>
            <a:off x="5486876" y="1654627"/>
            <a:ext cx="230314" cy="350330"/>
          </a:xfrm>
          <a:custGeom>
            <a:avLst/>
            <a:gdLst/>
            <a:ahLst/>
            <a:cxnLst/>
            <a:rect l="l" t="t" r="r" b="b"/>
            <a:pathLst>
              <a:path w="255904" h="389255">
                <a:moveTo>
                  <a:pt x="56641" y="266572"/>
                </a:moveTo>
                <a:lnTo>
                  <a:pt x="0" y="347979"/>
                </a:lnTo>
                <a:lnTo>
                  <a:pt x="90297" y="389000"/>
                </a:lnTo>
                <a:lnTo>
                  <a:pt x="77274" y="341629"/>
                </a:lnTo>
                <a:lnTo>
                  <a:pt x="65024" y="341629"/>
                </a:lnTo>
                <a:lnTo>
                  <a:pt x="57530" y="320675"/>
                </a:lnTo>
                <a:lnTo>
                  <a:pt x="70256" y="316097"/>
                </a:lnTo>
                <a:lnTo>
                  <a:pt x="56641" y="266572"/>
                </a:lnTo>
                <a:close/>
              </a:path>
              <a:path w="255904" h="389255">
                <a:moveTo>
                  <a:pt x="70256" y="316097"/>
                </a:moveTo>
                <a:lnTo>
                  <a:pt x="57530" y="320675"/>
                </a:lnTo>
                <a:lnTo>
                  <a:pt x="65024" y="341629"/>
                </a:lnTo>
                <a:lnTo>
                  <a:pt x="76172" y="337619"/>
                </a:lnTo>
                <a:lnTo>
                  <a:pt x="70256" y="316097"/>
                </a:lnTo>
                <a:close/>
              </a:path>
              <a:path w="255904" h="389255">
                <a:moveTo>
                  <a:pt x="76172" y="337619"/>
                </a:moveTo>
                <a:lnTo>
                  <a:pt x="65024" y="341629"/>
                </a:lnTo>
                <a:lnTo>
                  <a:pt x="77274" y="341629"/>
                </a:lnTo>
                <a:lnTo>
                  <a:pt x="76172" y="337619"/>
                </a:lnTo>
                <a:close/>
              </a:path>
              <a:path w="255904" h="389255">
                <a:moveTo>
                  <a:pt x="73954" y="314767"/>
                </a:moveTo>
                <a:lnTo>
                  <a:pt x="70256" y="316097"/>
                </a:lnTo>
                <a:lnTo>
                  <a:pt x="76172" y="337619"/>
                </a:lnTo>
                <a:lnTo>
                  <a:pt x="82676" y="335279"/>
                </a:lnTo>
                <a:lnTo>
                  <a:pt x="112294" y="315340"/>
                </a:lnTo>
                <a:lnTo>
                  <a:pt x="73025" y="315340"/>
                </a:lnTo>
                <a:lnTo>
                  <a:pt x="73954" y="314767"/>
                </a:lnTo>
                <a:close/>
              </a:path>
              <a:path w="255904" h="389255">
                <a:moveTo>
                  <a:pt x="75184" y="314325"/>
                </a:moveTo>
                <a:lnTo>
                  <a:pt x="73954" y="314767"/>
                </a:lnTo>
                <a:lnTo>
                  <a:pt x="73025" y="315340"/>
                </a:lnTo>
                <a:lnTo>
                  <a:pt x="75184" y="314325"/>
                </a:lnTo>
                <a:close/>
              </a:path>
              <a:path w="255904" h="389255">
                <a:moveTo>
                  <a:pt x="113579" y="314325"/>
                </a:moveTo>
                <a:lnTo>
                  <a:pt x="75184" y="314325"/>
                </a:lnTo>
                <a:lnTo>
                  <a:pt x="73025" y="315340"/>
                </a:lnTo>
                <a:lnTo>
                  <a:pt x="112294" y="315340"/>
                </a:lnTo>
                <a:lnTo>
                  <a:pt x="113579" y="314325"/>
                </a:lnTo>
                <a:close/>
              </a:path>
              <a:path w="255904" h="389255">
                <a:moveTo>
                  <a:pt x="233425" y="0"/>
                </a:moveTo>
                <a:lnTo>
                  <a:pt x="230377" y="47878"/>
                </a:lnTo>
                <a:lnTo>
                  <a:pt x="221614" y="94487"/>
                </a:lnTo>
                <a:lnTo>
                  <a:pt x="202057" y="154177"/>
                </a:lnTo>
                <a:lnTo>
                  <a:pt x="174751" y="208533"/>
                </a:lnTo>
                <a:lnTo>
                  <a:pt x="150367" y="244728"/>
                </a:lnTo>
                <a:lnTo>
                  <a:pt x="123062" y="276097"/>
                </a:lnTo>
                <a:lnTo>
                  <a:pt x="93599" y="301751"/>
                </a:lnTo>
                <a:lnTo>
                  <a:pt x="73954" y="314767"/>
                </a:lnTo>
                <a:lnTo>
                  <a:pt x="75184" y="314325"/>
                </a:lnTo>
                <a:lnTo>
                  <a:pt x="113579" y="314325"/>
                </a:lnTo>
                <a:lnTo>
                  <a:pt x="118237" y="310641"/>
                </a:lnTo>
                <a:lnTo>
                  <a:pt x="149225" y="280924"/>
                </a:lnTo>
                <a:lnTo>
                  <a:pt x="177546" y="245363"/>
                </a:lnTo>
                <a:lnTo>
                  <a:pt x="209550" y="191262"/>
                </a:lnTo>
                <a:lnTo>
                  <a:pt x="234061" y="131190"/>
                </a:lnTo>
                <a:lnTo>
                  <a:pt x="247014" y="83184"/>
                </a:lnTo>
                <a:lnTo>
                  <a:pt x="254253" y="33654"/>
                </a:lnTo>
                <a:lnTo>
                  <a:pt x="255650" y="634"/>
                </a:lnTo>
                <a:lnTo>
                  <a:pt x="233425" y="0"/>
                </a:lnTo>
                <a:close/>
              </a:path>
            </a:pathLst>
          </a:custGeom>
          <a:solidFill>
            <a:srgbClr val="000000"/>
          </a:solidFill>
        </p:spPr>
        <p:txBody>
          <a:bodyPr wrap="square" lIns="0" tIns="0" rIns="0" bIns="0" rtlCol="0"/>
          <a:lstStyle/>
          <a:p>
            <a:endParaRPr sz="1620"/>
          </a:p>
        </p:txBody>
      </p:sp>
      <p:sp>
        <p:nvSpPr>
          <p:cNvPr id="31" name="object 31"/>
          <p:cNvSpPr/>
          <p:nvPr/>
        </p:nvSpPr>
        <p:spPr>
          <a:xfrm>
            <a:off x="5929789" y="1843565"/>
            <a:ext cx="247460" cy="247460"/>
          </a:xfrm>
          <a:custGeom>
            <a:avLst/>
            <a:gdLst/>
            <a:ahLst/>
            <a:cxnLst/>
            <a:rect l="l" t="t" r="r" b="b"/>
            <a:pathLst>
              <a:path w="274954" h="274955">
                <a:moveTo>
                  <a:pt x="137286"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6" y="274574"/>
                </a:lnTo>
                <a:lnTo>
                  <a:pt x="180692" y="267574"/>
                </a:lnTo>
                <a:lnTo>
                  <a:pt x="218410" y="248084"/>
                </a:lnTo>
                <a:lnTo>
                  <a:pt x="248167" y="218365"/>
                </a:lnTo>
                <a:lnTo>
                  <a:pt x="267688" y="180679"/>
                </a:lnTo>
                <a:lnTo>
                  <a:pt x="274700" y="137287"/>
                </a:lnTo>
                <a:lnTo>
                  <a:pt x="267688" y="93894"/>
                </a:lnTo>
                <a:lnTo>
                  <a:pt x="248167" y="56208"/>
                </a:lnTo>
                <a:lnTo>
                  <a:pt x="218410" y="26489"/>
                </a:lnTo>
                <a:lnTo>
                  <a:pt x="180692" y="6999"/>
                </a:lnTo>
                <a:lnTo>
                  <a:pt x="137286" y="0"/>
                </a:lnTo>
                <a:close/>
              </a:path>
            </a:pathLst>
          </a:custGeom>
          <a:solidFill>
            <a:srgbClr val="FF9933"/>
          </a:solidFill>
        </p:spPr>
        <p:txBody>
          <a:bodyPr wrap="square" lIns="0" tIns="0" rIns="0" bIns="0" rtlCol="0"/>
          <a:lstStyle/>
          <a:p>
            <a:endParaRPr sz="1620"/>
          </a:p>
        </p:txBody>
      </p:sp>
      <p:sp>
        <p:nvSpPr>
          <p:cNvPr id="32" name="object 32"/>
          <p:cNvSpPr/>
          <p:nvPr/>
        </p:nvSpPr>
        <p:spPr>
          <a:xfrm>
            <a:off x="5929789"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33" name="object 33"/>
          <p:cNvSpPr txBox="1"/>
          <p:nvPr/>
        </p:nvSpPr>
        <p:spPr>
          <a:xfrm>
            <a:off x="5986939"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5</a:t>
            </a:r>
            <a:endParaRPr sz="1620">
              <a:latin typeface="Arial" panose="020B0604020202020204"/>
              <a:cs typeface="Arial" panose="020B0604020202020204"/>
            </a:endParaRPr>
          </a:p>
        </p:txBody>
      </p:sp>
      <p:sp>
        <p:nvSpPr>
          <p:cNvPr id="34" name="object 34"/>
          <p:cNvSpPr/>
          <p:nvPr/>
        </p:nvSpPr>
        <p:spPr>
          <a:xfrm>
            <a:off x="5998025" y="1654854"/>
            <a:ext cx="114300" cy="177278"/>
          </a:xfrm>
          <a:prstGeom prst="rect">
            <a:avLst/>
          </a:prstGeom>
          <a:blipFill>
            <a:blip r:embed="rId7" cstate="print"/>
            <a:stretch>
              <a:fillRect/>
            </a:stretch>
          </a:blipFill>
        </p:spPr>
        <p:txBody>
          <a:bodyPr wrap="square" lIns="0" tIns="0" rIns="0" bIns="0" rtlCol="0"/>
          <a:lstStyle/>
          <a:p>
            <a:endParaRPr sz="1620"/>
          </a:p>
        </p:txBody>
      </p:sp>
      <p:sp>
        <p:nvSpPr>
          <p:cNvPr id="35" name="object 35"/>
          <p:cNvSpPr/>
          <p:nvPr/>
        </p:nvSpPr>
        <p:spPr>
          <a:xfrm>
            <a:off x="6188335" y="1654627"/>
            <a:ext cx="232029" cy="350330"/>
          </a:xfrm>
          <a:custGeom>
            <a:avLst/>
            <a:gdLst/>
            <a:ahLst/>
            <a:cxnLst/>
            <a:rect l="l" t="t" r="r" b="b"/>
            <a:pathLst>
              <a:path w="257809" h="389255">
                <a:moveTo>
                  <a:pt x="56896" y="266700"/>
                </a:moveTo>
                <a:lnTo>
                  <a:pt x="0" y="347979"/>
                </a:lnTo>
                <a:lnTo>
                  <a:pt x="90297" y="389254"/>
                </a:lnTo>
                <a:lnTo>
                  <a:pt x="77351" y="341756"/>
                </a:lnTo>
                <a:lnTo>
                  <a:pt x="65024" y="341756"/>
                </a:lnTo>
                <a:lnTo>
                  <a:pt x="57657" y="320801"/>
                </a:lnTo>
                <a:lnTo>
                  <a:pt x="70402" y="316256"/>
                </a:lnTo>
                <a:lnTo>
                  <a:pt x="56896" y="266700"/>
                </a:lnTo>
                <a:close/>
              </a:path>
              <a:path w="257809" h="389255">
                <a:moveTo>
                  <a:pt x="70402" y="316256"/>
                </a:moveTo>
                <a:lnTo>
                  <a:pt x="57657" y="320801"/>
                </a:lnTo>
                <a:lnTo>
                  <a:pt x="65024" y="341756"/>
                </a:lnTo>
                <a:lnTo>
                  <a:pt x="76259" y="337749"/>
                </a:lnTo>
                <a:lnTo>
                  <a:pt x="70402" y="316256"/>
                </a:lnTo>
                <a:close/>
              </a:path>
              <a:path w="257809" h="389255">
                <a:moveTo>
                  <a:pt x="76259" y="337749"/>
                </a:moveTo>
                <a:lnTo>
                  <a:pt x="65024" y="341756"/>
                </a:lnTo>
                <a:lnTo>
                  <a:pt x="77351" y="341756"/>
                </a:lnTo>
                <a:lnTo>
                  <a:pt x="76259" y="337749"/>
                </a:lnTo>
                <a:close/>
              </a:path>
              <a:path w="257809" h="389255">
                <a:moveTo>
                  <a:pt x="74631" y="314748"/>
                </a:moveTo>
                <a:lnTo>
                  <a:pt x="70402" y="316256"/>
                </a:lnTo>
                <a:lnTo>
                  <a:pt x="76259" y="337749"/>
                </a:lnTo>
                <a:lnTo>
                  <a:pt x="83184" y="335279"/>
                </a:lnTo>
                <a:lnTo>
                  <a:pt x="83947" y="335025"/>
                </a:lnTo>
                <a:lnTo>
                  <a:pt x="84708" y="334644"/>
                </a:lnTo>
                <a:lnTo>
                  <a:pt x="96900" y="327151"/>
                </a:lnTo>
                <a:lnTo>
                  <a:pt x="107950" y="319277"/>
                </a:lnTo>
                <a:lnTo>
                  <a:pt x="113062" y="315340"/>
                </a:lnTo>
                <a:lnTo>
                  <a:pt x="73659" y="315340"/>
                </a:lnTo>
                <a:lnTo>
                  <a:pt x="74631" y="314748"/>
                </a:lnTo>
                <a:close/>
              </a:path>
              <a:path w="257809" h="389255">
                <a:moveTo>
                  <a:pt x="75819" y="314325"/>
                </a:moveTo>
                <a:lnTo>
                  <a:pt x="74631" y="314748"/>
                </a:lnTo>
                <a:lnTo>
                  <a:pt x="73659" y="315340"/>
                </a:lnTo>
                <a:lnTo>
                  <a:pt x="75819" y="314325"/>
                </a:lnTo>
                <a:close/>
              </a:path>
              <a:path w="257809" h="389255">
                <a:moveTo>
                  <a:pt x="114381" y="314325"/>
                </a:moveTo>
                <a:lnTo>
                  <a:pt x="75819" y="314325"/>
                </a:lnTo>
                <a:lnTo>
                  <a:pt x="73659" y="315340"/>
                </a:lnTo>
                <a:lnTo>
                  <a:pt x="113062" y="315340"/>
                </a:lnTo>
                <a:lnTo>
                  <a:pt x="114381" y="314325"/>
                </a:lnTo>
                <a:close/>
              </a:path>
              <a:path w="257809" h="389255">
                <a:moveTo>
                  <a:pt x="235076" y="0"/>
                </a:moveTo>
                <a:lnTo>
                  <a:pt x="232028" y="47878"/>
                </a:lnTo>
                <a:lnTo>
                  <a:pt x="223139" y="94487"/>
                </a:lnTo>
                <a:lnTo>
                  <a:pt x="203453" y="154050"/>
                </a:lnTo>
                <a:lnTo>
                  <a:pt x="176022" y="208533"/>
                </a:lnTo>
                <a:lnTo>
                  <a:pt x="151510" y="244728"/>
                </a:lnTo>
                <a:lnTo>
                  <a:pt x="123951" y="276097"/>
                </a:lnTo>
                <a:lnTo>
                  <a:pt x="94360" y="301751"/>
                </a:lnTo>
                <a:lnTo>
                  <a:pt x="74631" y="314748"/>
                </a:lnTo>
                <a:lnTo>
                  <a:pt x="75819" y="314325"/>
                </a:lnTo>
                <a:lnTo>
                  <a:pt x="114381" y="314325"/>
                </a:lnTo>
                <a:lnTo>
                  <a:pt x="118999" y="310768"/>
                </a:lnTo>
                <a:lnTo>
                  <a:pt x="150114" y="280924"/>
                </a:lnTo>
                <a:lnTo>
                  <a:pt x="178561" y="245363"/>
                </a:lnTo>
                <a:lnTo>
                  <a:pt x="210820" y="191388"/>
                </a:lnTo>
                <a:lnTo>
                  <a:pt x="235711" y="131190"/>
                </a:lnTo>
                <a:lnTo>
                  <a:pt x="248539" y="83312"/>
                </a:lnTo>
                <a:lnTo>
                  <a:pt x="255904" y="33654"/>
                </a:lnTo>
                <a:lnTo>
                  <a:pt x="257301" y="634"/>
                </a:lnTo>
                <a:lnTo>
                  <a:pt x="235076" y="0"/>
                </a:lnTo>
                <a:close/>
              </a:path>
            </a:pathLst>
          </a:custGeom>
          <a:solidFill>
            <a:srgbClr val="000000"/>
          </a:solidFill>
        </p:spPr>
        <p:txBody>
          <a:bodyPr wrap="square" lIns="0" tIns="0" rIns="0" bIns="0" rtlCol="0"/>
          <a:lstStyle/>
          <a:p>
            <a:endParaRPr sz="1620"/>
          </a:p>
        </p:txBody>
      </p:sp>
      <p:sp>
        <p:nvSpPr>
          <p:cNvPr id="36" name="object 36"/>
          <p:cNvSpPr/>
          <p:nvPr/>
        </p:nvSpPr>
        <p:spPr>
          <a:xfrm>
            <a:off x="6631363" y="1843565"/>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37" name="object 37"/>
          <p:cNvSpPr/>
          <p:nvPr/>
        </p:nvSpPr>
        <p:spPr>
          <a:xfrm>
            <a:off x="6631363" y="1843565"/>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38" name="object 38"/>
          <p:cNvSpPr txBox="1"/>
          <p:nvPr/>
        </p:nvSpPr>
        <p:spPr>
          <a:xfrm>
            <a:off x="6688627" y="1827106"/>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6</a:t>
            </a:r>
            <a:endParaRPr sz="1620">
              <a:latin typeface="Arial" panose="020B0604020202020204"/>
              <a:cs typeface="Arial" panose="020B0604020202020204"/>
            </a:endParaRPr>
          </a:p>
        </p:txBody>
      </p:sp>
      <p:sp>
        <p:nvSpPr>
          <p:cNvPr id="39" name="object 39"/>
          <p:cNvSpPr/>
          <p:nvPr/>
        </p:nvSpPr>
        <p:spPr>
          <a:xfrm>
            <a:off x="6699599" y="1654854"/>
            <a:ext cx="114300" cy="177278"/>
          </a:xfrm>
          <a:prstGeom prst="rect">
            <a:avLst/>
          </a:prstGeom>
          <a:blipFill>
            <a:blip r:embed="rId8" cstate="print"/>
            <a:stretch>
              <a:fillRect/>
            </a:stretch>
          </a:blipFill>
        </p:spPr>
        <p:txBody>
          <a:bodyPr wrap="square" lIns="0" tIns="0" rIns="0" bIns="0" rtlCol="0"/>
          <a:lstStyle/>
          <a:p>
            <a:endParaRPr sz="1620"/>
          </a:p>
        </p:txBody>
      </p:sp>
      <p:sp>
        <p:nvSpPr>
          <p:cNvPr id="42" name="object 42"/>
          <p:cNvSpPr/>
          <p:nvPr/>
        </p:nvSpPr>
        <p:spPr>
          <a:xfrm>
            <a:off x="8781707" y="1107362"/>
            <a:ext cx="1581493"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solidFill>
            <a:schemeClr val="accent2"/>
          </a:solidFill>
          <a:ln w="25399">
            <a:solidFill>
              <a:srgbClr val="000000"/>
            </a:solidFill>
          </a:ln>
        </p:spPr>
        <p:txBody>
          <a:bodyPr wrap="square" lIns="0" tIns="0" rIns="0" bIns="0" rtlCol="0"/>
          <a:lstStyle/>
          <a:p>
            <a:endParaRPr sz="1620" dirty="0"/>
          </a:p>
        </p:txBody>
      </p:sp>
      <p:sp>
        <p:nvSpPr>
          <p:cNvPr id="43" name="object 43"/>
          <p:cNvSpPr txBox="1"/>
          <p:nvPr/>
        </p:nvSpPr>
        <p:spPr>
          <a:xfrm>
            <a:off x="9296401" y="1072659"/>
            <a:ext cx="646213" cy="260841"/>
          </a:xfrm>
          <a:prstGeom prst="rect">
            <a:avLst/>
          </a:prstGeom>
        </p:spPr>
        <p:txBody>
          <a:bodyPr vert="horz" wrap="square" lIns="0" tIns="11430" rIns="0" bIns="0" rtlCol="0">
            <a:spAutoFit/>
          </a:bodyPr>
          <a:lstStyle/>
          <a:p>
            <a:pPr marL="11430">
              <a:spcBef>
                <a:spcPts val="90"/>
              </a:spcBef>
            </a:pPr>
            <a:r>
              <a:rPr lang="en-US" altLang="zh-CN" sz="1620" b="1" spc="-5" dirty="0">
                <a:latin typeface="Arial" panose="020B0604020202020204"/>
                <a:cs typeface="Arial" panose="020B0604020202020204"/>
              </a:rPr>
              <a:t>warp0</a:t>
            </a:r>
            <a:endParaRPr sz="1620" dirty="0">
              <a:latin typeface="Arial" panose="020B0604020202020204"/>
              <a:cs typeface="Arial" panose="020B0604020202020204"/>
            </a:endParaRPr>
          </a:p>
        </p:txBody>
      </p:sp>
      <p:sp>
        <p:nvSpPr>
          <p:cNvPr id="44" name="object 44"/>
          <p:cNvSpPr/>
          <p:nvPr/>
        </p:nvSpPr>
        <p:spPr>
          <a:xfrm>
            <a:off x="7401058" y="1654854"/>
            <a:ext cx="114300" cy="177278"/>
          </a:xfrm>
          <a:prstGeom prst="rect">
            <a:avLst/>
          </a:prstGeom>
          <a:blipFill>
            <a:blip r:embed="rId9" cstate="print"/>
            <a:stretch>
              <a:fillRect/>
            </a:stretch>
          </a:blipFill>
        </p:spPr>
        <p:txBody>
          <a:bodyPr wrap="square" lIns="0" tIns="0" rIns="0" bIns="0" rtlCol="0"/>
          <a:lstStyle/>
          <a:p>
            <a:endParaRPr sz="1620"/>
          </a:p>
        </p:txBody>
      </p:sp>
      <p:sp>
        <p:nvSpPr>
          <p:cNvPr id="45" name="object 45"/>
          <p:cNvSpPr/>
          <p:nvPr/>
        </p:nvSpPr>
        <p:spPr>
          <a:xfrm>
            <a:off x="7591483" y="1654627"/>
            <a:ext cx="231458" cy="350330"/>
          </a:xfrm>
          <a:custGeom>
            <a:avLst/>
            <a:gdLst/>
            <a:ahLst/>
            <a:cxnLst/>
            <a:rect l="l" t="t" r="r" b="b"/>
            <a:pathLst>
              <a:path w="257175" h="389255">
                <a:moveTo>
                  <a:pt x="56896" y="266700"/>
                </a:moveTo>
                <a:lnTo>
                  <a:pt x="0" y="347979"/>
                </a:lnTo>
                <a:lnTo>
                  <a:pt x="90170" y="389254"/>
                </a:lnTo>
                <a:lnTo>
                  <a:pt x="77274" y="341756"/>
                </a:lnTo>
                <a:lnTo>
                  <a:pt x="65024" y="341756"/>
                </a:lnTo>
                <a:lnTo>
                  <a:pt x="57530" y="320801"/>
                </a:lnTo>
                <a:lnTo>
                  <a:pt x="70344" y="316232"/>
                </a:lnTo>
                <a:lnTo>
                  <a:pt x="56896" y="266700"/>
                </a:lnTo>
                <a:close/>
              </a:path>
              <a:path w="257175" h="389255">
                <a:moveTo>
                  <a:pt x="70344" y="316232"/>
                </a:moveTo>
                <a:lnTo>
                  <a:pt x="57530" y="320801"/>
                </a:lnTo>
                <a:lnTo>
                  <a:pt x="65024" y="341756"/>
                </a:lnTo>
                <a:lnTo>
                  <a:pt x="76192" y="337773"/>
                </a:lnTo>
                <a:lnTo>
                  <a:pt x="70344" y="316232"/>
                </a:lnTo>
                <a:close/>
              </a:path>
              <a:path w="257175" h="389255">
                <a:moveTo>
                  <a:pt x="76192" y="337773"/>
                </a:moveTo>
                <a:lnTo>
                  <a:pt x="65024" y="341756"/>
                </a:lnTo>
                <a:lnTo>
                  <a:pt x="77274" y="341756"/>
                </a:lnTo>
                <a:lnTo>
                  <a:pt x="76192" y="337773"/>
                </a:lnTo>
                <a:close/>
              </a:path>
              <a:path w="257175" h="389255">
                <a:moveTo>
                  <a:pt x="74504" y="314748"/>
                </a:moveTo>
                <a:lnTo>
                  <a:pt x="70344" y="316232"/>
                </a:lnTo>
                <a:lnTo>
                  <a:pt x="76192" y="337773"/>
                </a:lnTo>
                <a:lnTo>
                  <a:pt x="83184" y="335279"/>
                </a:lnTo>
                <a:lnTo>
                  <a:pt x="112935" y="315340"/>
                </a:lnTo>
                <a:lnTo>
                  <a:pt x="73532" y="315340"/>
                </a:lnTo>
                <a:lnTo>
                  <a:pt x="74504" y="314748"/>
                </a:lnTo>
                <a:close/>
              </a:path>
              <a:path w="257175" h="389255">
                <a:moveTo>
                  <a:pt x="75692" y="314325"/>
                </a:moveTo>
                <a:lnTo>
                  <a:pt x="74504" y="314748"/>
                </a:lnTo>
                <a:lnTo>
                  <a:pt x="73532" y="315340"/>
                </a:lnTo>
                <a:lnTo>
                  <a:pt x="75692" y="314325"/>
                </a:lnTo>
                <a:close/>
              </a:path>
              <a:path w="257175" h="389255">
                <a:moveTo>
                  <a:pt x="114254" y="314325"/>
                </a:moveTo>
                <a:lnTo>
                  <a:pt x="75692" y="314325"/>
                </a:lnTo>
                <a:lnTo>
                  <a:pt x="73532" y="315340"/>
                </a:lnTo>
                <a:lnTo>
                  <a:pt x="112935" y="315340"/>
                </a:lnTo>
                <a:lnTo>
                  <a:pt x="114254" y="314325"/>
                </a:lnTo>
                <a:close/>
              </a:path>
              <a:path w="257175" h="389255">
                <a:moveTo>
                  <a:pt x="234950" y="0"/>
                </a:moveTo>
                <a:lnTo>
                  <a:pt x="231775" y="47878"/>
                </a:lnTo>
                <a:lnTo>
                  <a:pt x="223012" y="94487"/>
                </a:lnTo>
                <a:lnTo>
                  <a:pt x="203326" y="154050"/>
                </a:lnTo>
                <a:lnTo>
                  <a:pt x="175895" y="208533"/>
                </a:lnTo>
                <a:lnTo>
                  <a:pt x="151383" y="244728"/>
                </a:lnTo>
                <a:lnTo>
                  <a:pt x="123825" y="276097"/>
                </a:lnTo>
                <a:lnTo>
                  <a:pt x="94233" y="301751"/>
                </a:lnTo>
                <a:lnTo>
                  <a:pt x="74504" y="314748"/>
                </a:lnTo>
                <a:lnTo>
                  <a:pt x="75692" y="314325"/>
                </a:lnTo>
                <a:lnTo>
                  <a:pt x="114254" y="314325"/>
                </a:lnTo>
                <a:lnTo>
                  <a:pt x="118872" y="310768"/>
                </a:lnTo>
                <a:lnTo>
                  <a:pt x="150114" y="280924"/>
                </a:lnTo>
                <a:lnTo>
                  <a:pt x="178434" y="245363"/>
                </a:lnTo>
                <a:lnTo>
                  <a:pt x="210693" y="191388"/>
                </a:lnTo>
                <a:lnTo>
                  <a:pt x="235457" y="131190"/>
                </a:lnTo>
                <a:lnTo>
                  <a:pt x="248284" y="83312"/>
                </a:lnTo>
                <a:lnTo>
                  <a:pt x="255650" y="33654"/>
                </a:lnTo>
                <a:lnTo>
                  <a:pt x="257048" y="634"/>
                </a:lnTo>
                <a:lnTo>
                  <a:pt x="234950" y="0"/>
                </a:lnTo>
                <a:close/>
              </a:path>
            </a:pathLst>
          </a:custGeom>
          <a:solidFill>
            <a:srgbClr val="000000"/>
          </a:solidFill>
        </p:spPr>
        <p:txBody>
          <a:bodyPr wrap="square" lIns="0" tIns="0" rIns="0" bIns="0" rtlCol="0"/>
          <a:lstStyle/>
          <a:p>
            <a:endParaRPr sz="1620"/>
          </a:p>
        </p:txBody>
      </p:sp>
      <p:graphicFrame>
        <p:nvGraphicFramePr>
          <p:cNvPr id="46" name="object 46"/>
          <p:cNvGraphicFramePr>
            <a:graphicFrameLocks noGrp="1"/>
          </p:cNvGraphicFramePr>
          <p:nvPr/>
        </p:nvGraphicFramePr>
        <p:xfrm>
          <a:off x="2362200" y="2247900"/>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287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2</a:t>
                      </a:r>
                      <a:endParaRPr sz="1300" dirty="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47" name="object 47"/>
          <p:cNvSpPr/>
          <p:nvPr/>
        </p:nvSpPr>
        <p:spPr>
          <a:xfrm>
            <a:off x="2425123" y="2757965"/>
            <a:ext cx="247460" cy="247460"/>
          </a:xfrm>
          <a:custGeom>
            <a:avLst/>
            <a:gdLst/>
            <a:ahLst/>
            <a:cxnLst/>
            <a:rect l="l" t="t" r="r" b="b"/>
            <a:pathLst>
              <a:path w="274955"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48" name="object 48"/>
          <p:cNvSpPr/>
          <p:nvPr/>
        </p:nvSpPr>
        <p:spPr>
          <a:xfrm>
            <a:off x="2425123" y="2757965"/>
            <a:ext cx="247460" cy="247460"/>
          </a:xfrm>
          <a:custGeom>
            <a:avLst/>
            <a:gdLst/>
            <a:ahLst/>
            <a:cxnLst/>
            <a:rect l="l" t="t" r="r" b="b"/>
            <a:pathLst>
              <a:path w="274955"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49" name="object 49"/>
          <p:cNvSpPr txBox="1"/>
          <p:nvPr/>
        </p:nvSpPr>
        <p:spPr>
          <a:xfrm>
            <a:off x="2487073" y="2756820"/>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50" name="object 50"/>
          <p:cNvSpPr/>
          <p:nvPr/>
        </p:nvSpPr>
        <p:spPr>
          <a:xfrm>
            <a:off x="2492559" y="2569369"/>
            <a:ext cx="114300" cy="177165"/>
          </a:xfrm>
          <a:prstGeom prst="rect">
            <a:avLst/>
          </a:prstGeom>
          <a:blipFill>
            <a:blip r:embed="rId10" cstate="print"/>
            <a:stretch>
              <a:fillRect/>
            </a:stretch>
          </a:blipFill>
        </p:spPr>
        <p:txBody>
          <a:bodyPr wrap="square" lIns="0" tIns="0" rIns="0" bIns="0" rtlCol="0"/>
          <a:lstStyle/>
          <a:p>
            <a:endParaRPr sz="1620"/>
          </a:p>
        </p:txBody>
      </p:sp>
      <p:sp>
        <p:nvSpPr>
          <p:cNvPr id="51" name="object 51"/>
          <p:cNvSpPr/>
          <p:nvPr/>
        </p:nvSpPr>
        <p:spPr>
          <a:xfrm>
            <a:off x="2683669" y="2568798"/>
            <a:ext cx="578930" cy="367475"/>
          </a:xfrm>
          <a:custGeom>
            <a:avLst/>
            <a:gdLst/>
            <a:ahLst/>
            <a:cxnLst/>
            <a:rect l="l" t="t" r="r" b="b"/>
            <a:pathLst>
              <a:path w="643254" h="408304">
                <a:moveTo>
                  <a:pt x="73279" y="281432"/>
                </a:moveTo>
                <a:lnTo>
                  <a:pt x="0" y="348234"/>
                </a:lnTo>
                <a:lnTo>
                  <a:pt x="78993" y="408305"/>
                </a:lnTo>
                <a:lnTo>
                  <a:pt x="76659" y="356488"/>
                </a:lnTo>
                <a:lnTo>
                  <a:pt x="64135" y="356488"/>
                </a:lnTo>
                <a:lnTo>
                  <a:pt x="62737" y="334263"/>
                </a:lnTo>
                <a:lnTo>
                  <a:pt x="75622" y="333466"/>
                </a:lnTo>
                <a:lnTo>
                  <a:pt x="73279" y="281432"/>
                </a:lnTo>
                <a:close/>
              </a:path>
              <a:path w="643254" h="408304">
                <a:moveTo>
                  <a:pt x="75622" y="333466"/>
                </a:moveTo>
                <a:lnTo>
                  <a:pt x="62737" y="334263"/>
                </a:lnTo>
                <a:lnTo>
                  <a:pt x="64135" y="356488"/>
                </a:lnTo>
                <a:lnTo>
                  <a:pt x="76623" y="355689"/>
                </a:lnTo>
                <a:lnTo>
                  <a:pt x="75622" y="333466"/>
                </a:lnTo>
                <a:close/>
              </a:path>
              <a:path w="643254" h="408304">
                <a:moveTo>
                  <a:pt x="76623" y="355689"/>
                </a:moveTo>
                <a:lnTo>
                  <a:pt x="64135" y="356488"/>
                </a:lnTo>
                <a:lnTo>
                  <a:pt x="76659" y="356488"/>
                </a:lnTo>
                <a:lnTo>
                  <a:pt x="76623" y="355689"/>
                </a:lnTo>
                <a:close/>
              </a:path>
              <a:path w="643254" h="408304">
                <a:moveTo>
                  <a:pt x="620776" y="0"/>
                </a:moveTo>
                <a:lnTo>
                  <a:pt x="613028" y="46355"/>
                </a:lnTo>
                <a:lnTo>
                  <a:pt x="591058" y="91694"/>
                </a:lnTo>
                <a:lnTo>
                  <a:pt x="555625" y="135889"/>
                </a:lnTo>
                <a:lnTo>
                  <a:pt x="525272" y="164592"/>
                </a:lnTo>
                <a:lnTo>
                  <a:pt x="489965" y="191897"/>
                </a:lnTo>
                <a:lnTo>
                  <a:pt x="450341" y="217678"/>
                </a:lnTo>
                <a:lnTo>
                  <a:pt x="406526" y="241808"/>
                </a:lnTo>
                <a:lnTo>
                  <a:pt x="359410" y="263779"/>
                </a:lnTo>
                <a:lnTo>
                  <a:pt x="309117" y="283337"/>
                </a:lnTo>
                <a:lnTo>
                  <a:pt x="256412" y="300228"/>
                </a:lnTo>
                <a:lnTo>
                  <a:pt x="201422" y="314325"/>
                </a:lnTo>
                <a:lnTo>
                  <a:pt x="144906" y="325247"/>
                </a:lnTo>
                <a:lnTo>
                  <a:pt x="87375" y="332739"/>
                </a:lnTo>
                <a:lnTo>
                  <a:pt x="75622" y="333466"/>
                </a:lnTo>
                <a:lnTo>
                  <a:pt x="76623" y="355689"/>
                </a:lnTo>
                <a:lnTo>
                  <a:pt x="119506" y="351409"/>
                </a:lnTo>
                <a:lnTo>
                  <a:pt x="177926" y="341884"/>
                </a:lnTo>
                <a:lnTo>
                  <a:pt x="234950" y="329057"/>
                </a:lnTo>
                <a:lnTo>
                  <a:pt x="290067" y="313182"/>
                </a:lnTo>
                <a:lnTo>
                  <a:pt x="342900" y="294386"/>
                </a:lnTo>
                <a:lnTo>
                  <a:pt x="393064" y="273050"/>
                </a:lnTo>
                <a:lnTo>
                  <a:pt x="439927" y="249174"/>
                </a:lnTo>
                <a:lnTo>
                  <a:pt x="483108" y="223393"/>
                </a:lnTo>
                <a:lnTo>
                  <a:pt x="522224" y="195580"/>
                </a:lnTo>
                <a:lnTo>
                  <a:pt x="556767" y="166116"/>
                </a:lnTo>
                <a:lnTo>
                  <a:pt x="586232" y="135128"/>
                </a:lnTo>
                <a:lnTo>
                  <a:pt x="610108" y="102870"/>
                </a:lnTo>
                <a:lnTo>
                  <a:pt x="634491" y="52324"/>
                </a:lnTo>
                <a:lnTo>
                  <a:pt x="642874" y="1270"/>
                </a:lnTo>
                <a:lnTo>
                  <a:pt x="620776" y="0"/>
                </a:lnTo>
                <a:close/>
              </a:path>
            </a:pathLst>
          </a:custGeom>
          <a:solidFill>
            <a:srgbClr val="000000"/>
          </a:solidFill>
        </p:spPr>
        <p:txBody>
          <a:bodyPr wrap="square" lIns="0" tIns="0" rIns="0" bIns="0" rtlCol="0"/>
          <a:lstStyle/>
          <a:p>
            <a:endParaRPr sz="1620"/>
          </a:p>
        </p:txBody>
      </p:sp>
      <p:sp>
        <p:nvSpPr>
          <p:cNvPr id="52" name="object 52"/>
          <p:cNvSpPr/>
          <p:nvPr/>
        </p:nvSpPr>
        <p:spPr>
          <a:xfrm>
            <a:off x="3826669" y="2757965"/>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92" y="267574"/>
                </a:lnTo>
                <a:lnTo>
                  <a:pt x="218410" y="248084"/>
                </a:lnTo>
                <a:lnTo>
                  <a:pt x="248167" y="218365"/>
                </a:lnTo>
                <a:lnTo>
                  <a:pt x="267688" y="180679"/>
                </a:lnTo>
                <a:lnTo>
                  <a:pt x="274700" y="137287"/>
                </a:lnTo>
                <a:lnTo>
                  <a:pt x="267682" y="93882"/>
                </a:lnTo>
                <a:lnTo>
                  <a:pt x="248167" y="56208"/>
                </a:lnTo>
                <a:lnTo>
                  <a:pt x="218410" y="26489"/>
                </a:lnTo>
                <a:lnTo>
                  <a:pt x="180692" y="6999"/>
                </a:lnTo>
                <a:lnTo>
                  <a:pt x="137287" y="0"/>
                </a:lnTo>
                <a:close/>
              </a:path>
            </a:pathLst>
          </a:custGeom>
          <a:solidFill>
            <a:srgbClr val="FF9933"/>
          </a:solidFill>
        </p:spPr>
        <p:txBody>
          <a:bodyPr wrap="square" lIns="0" tIns="0" rIns="0" bIns="0" rtlCol="0"/>
          <a:lstStyle/>
          <a:p>
            <a:endParaRPr sz="1620"/>
          </a:p>
        </p:txBody>
      </p:sp>
      <p:sp>
        <p:nvSpPr>
          <p:cNvPr id="53" name="object 53"/>
          <p:cNvSpPr/>
          <p:nvPr/>
        </p:nvSpPr>
        <p:spPr>
          <a:xfrm>
            <a:off x="3826669" y="2757965"/>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7" y="274574"/>
                </a:lnTo>
                <a:lnTo>
                  <a:pt x="93894" y="267574"/>
                </a:lnTo>
                <a:lnTo>
                  <a:pt x="56208" y="248084"/>
                </a:lnTo>
                <a:lnTo>
                  <a:pt x="26489" y="218365"/>
                </a:lnTo>
                <a:lnTo>
                  <a:pt x="6999" y="180679"/>
                </a:lnTo>
                <a:lnTo>
                  <a:pt x="0" y="137287"/>
                </a:lnTo>
                <a:close/>
              </a:path>
            </a:pathLst>
          </a:custGeom>
          <a:ln w="25399">
            <a:solidFill>
              <a:srgbClr val="000000"/>
            </a:solidFill>
          </a:ln>
        </p:spPr>
        <p:txBody>
          <a:bodyPr wrap="square" lIns="0" tIns="0" rIns="0" bIns="0" rtlCol="0"/>
          <a:lstStyle/>
          <a:p>
            <a:endParaRPr sz="1620"/>
          </a:p>
        </p:txBody>
      </p:sp>
      <p:sp>
        <p:nvSpPr>
          <p:cNvPr id="54" name="object 54"/>
          <p:cNvSpPr txBox="1"/>
          <p:nvPr/>
        </p:nvSpPr>
        <p:spPr>
          <a:xfrm>
            <a:off x="3883704" y="2741733"/>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1</a:t>
            </a:r>
            <a:endParaRPr sz="1620">
              <a:latin typeface="Arial" panose="020B0604020202020204"/>
              <a:cs typeface="Arial" panose="020B0604020202020204"/>
            </a:endParaRPr>
          </a:p>
        </p:txBody>
      </p:sp>
      <p:sp>
        <p:nvSpPr>
          <p:cNvPr id="55" name="object 55"/>
          <p:cNvSpPr/>
          <p:nvPr/>
        </p:nvSpPr>
        <p:spPr>
          <a:xfrm>
            <a:off x="3894563" y="2569369"/>
            <a:ext cx="114300" cy="177165"/>
          </a:xfrm>
          <a:prstGeom prst="rect">
            <a:avLst/>
          </a:prstGeom>
          <a:blipFill>
            <a:blip r:embed="rId11" cstate="print"/>
            <a:stretch>
              <a:fillRect/>
            </a:stretch>
          </a:blipFill>
        </p:spPr>
        <p:txBody>
          <a:bodyPr wrap="square" lIns="0" tIns="0" rIns="0" bIns="0" rtlCol="0"/>
          <a:lstStyle/>
          <a:p>
            <a:endParaRPr sz="1620"/>
          </a:p>
        </p:txBody>
      </p:sp>
      <p:sp>
        <p:nvSpPr>
          <p:cNvPr id="56" name="object 56"/>
          <p:cNvSpPr/>
          <p:nvPr/>
        </p:nvSpPr>
        <p:spPr>
          <a:xfrm>
            <a:off x="4085330" y="2568798"/>
            <a:ext cx="580073" cy="367475"/>
          </a:xfrm>
          <a:custGeom>
            <a:avLst/>
            <a:gdLst/>
            <a:ahLst/>
            <a:cxnLst/>
            <a:rect l="l" t="t" r="r" b="b"/>
            <a:pathLst>
              <a:path w="644525" h="408304">
                <a:moveTo>
                  <a:pt x="73278" y="281432"/>
                </a:moveTo>
                <a:lnTo>
                  <a:pt x="0" y="348234"/>
                </a:lnTo>
                <a:lnTo>
                  <a:pt x="78994" y="408305"/>
                </a:lnTo>
                <a:lnTo>
                  <a:pt x="76659" y="356488"/>
                </a:lnTo>
                <a:lnTo>
                  <a:pt x="64135" y="356488"/>
                </a:lnTo>
                <a:lnTo>
                  <a:pt x="62737" y="334391"/>
                </a:lnTo>
                <a:lnTo>
                  <a:pt x="75625" y="333531"/>
                </a:lnTo>
                <a:lnTo>
                  <a:pt x="73278" y="281432"/>
                </a:lnTo>
                <a:close/>
              </a:path>
              <a:path w="644525" h="408304">
                <a:moveTo>
                  <a:pt x="75625" y="333531"/>
                </a:moveTo>
                <a:lnTo>
                  <a:pt x="62737" y="334391"/>
                </a:lnTo>
                <a:lnTo>
                  <a:pt x="64135" y="356488"/>
                </a:lnTo>
                <a:lnTo>
                  <a:pt x="76624" y="355693"/>
                </a:lnTo>
                <a:lnTo>
                  <a:pt x="75625" y="333531"/>
                </a:lnTo>
                <a:close/>
              </a:path>
              <a:path w="644525" h="408304">
                <a:moveTo>
                  <a:pt x="76624" y="355693"/>
                </a:moveTo>
                <a:lnTo>
                  <a:pt x="64135" y="356488"/>
                </a:lnTo>
                <a:lnTo>
                  <a:pt x="76659" y="356488"/>
                </a:lnTo>
                <a:lnTo>
                  <a:pt x="76624" y="355693"/>
                </a:lnTo>
                <a:close/>
              </a:path>
              <a:path w="644525" h="408304">
                <a:moveTo>
                  <a:pt x="622300" y="0"/>
                </a:moveTo>
                <a:lnTo>
                  <a:pt x="614552" y="46355"/>
                </a:lnTo>
                <a:lnTo>
                  <a:pt x="592454" y="91694"/>
                </a:lnTo>
                <a:lnTo>
                  <a:pt x="557022" y="135889"/>
                </a:lnTo>
                <a:lnTo>
                  <a:pt x="526541" y="164592"/>
                </a:lnTo>
                <a:lnTo>
                  <a:pt x="491236" y="191897"/>
                </a:lnTo>
                <a:lnTo>
                  <a:pt x="451358" y="217678"/>
                </a:lnTo>
                <a:lnTo>
                  <a:pt x="407543" y="241808"/>
                </a:lnTo>
                <a:lnTo>
                  <a:pt x="360172" y="263779"/>
                </a:lnTo>
                <a:lnTo>
                  <a:pt x="309879" y="283337"/>
                </a:lnTo>
                <a:lnTo>
                  <a:pt x="256921" y="300228"/>
                </a:lnTo>
                <a:lnTo>
                  <a:pt x="201929" y="314325"/>
                </a:lnTo>
                <a:lnTo>
                  <a:pt x="145287" y="325247"/>
                </a:lnTo>
                <a:lnTo>
                  <a:pt x="87502" y="332739"/>
                </a:lnTo>
                <a:lnTo>
                  <a:pt x="75625" y="333531"/>
                </a:lnTo>
                <a:lnTo>
                  <a:pt x="76624" y="355693"/>
                </a:lnTo>
                <a:lnTo>
                  <a:pt x="119634" y="351409"/>
                </a:lnTo>
                <a:lnTo>
                  <a:pt x="178308" y="341884"/>
                </a:lnTo>
                <a:lnTo>
                  <a:pt x="235458" y="329057"/>
                </a:lnTo>
                <a:lnTo>
                  <a:pt x="290829" y="313182"/>
                </a:lnTo>
                <a:lnTo>
                  <a:pt x="343662" y="294386"/>
                </a:lnTo>
                <a:lnTo>
                  <a:pt x="393953" y="273050"/>
                </a:lnTo>
                <a:lnTo>
                  <a:pt x="440944" y="249174"/>
                </a:lnTo>
                <a:lnTo>
                  <a:pt x="484250" y="223393"/>
                </a:lnTo>
                <a:lnTo>
                  <a:pt x="523494" y="195580"/>
                </a:lnTo>
                <a:lnTo>
                  <a:pt x="558038" y="166116"/>
                </a:lnTo>
                <a:lnTo>
                  <a:pt x="587628" y="135128"/>
                </a:lnTo>
                <a:lnTo>
                  <a:pt x="611632" y="102870"/>
                </a:lnTo>
                <a:lnTo>
                  <a:pt x="636015" y="52324"/>
                </a:lnTo>
                <a:lnTo>
                  <a:pt x="644525" y="1270"/>
                </a:lnTo>
                <a:lnTo>
                  <a:pt x="622300" y="0"/>
                </a:lnTo>
                <a:close/>
              </a:path>
            </a:pathLst>
          </a:custGeom>
          <a:solidFill>
            <a:srgbClr val="000000"/>
          </a:solidFill>
        </p:spPr>
        <p:txBody>
          <a:bodyPr wrap="square" lIns="0" tIns="0" rIns="0" bIns="0" rtlCol="0"/>
          <a:lstStyle/>
          <a:p>
            <a:endParaRPr sz="1620"/>
          </a:p>
        </p:txBody>
      </p:sp>
      <p:sp>
        <p:nvSpPr>
          <p:cNvPr id="57" name="object 57"/>
          <p:cNvSpPr/>
          <p:nvPr/>
        </p:nvSpPr>
        <p:spPr>
          <a:xfrm>
            <a:off x="5228330" y="2757965"/>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58" name="object 58"/>
          <p:cNvSpPr/>
          <p:nvPr/>
        </p:nvSpPr>
        <p:spPr>
          <a:xfrm>
            <a:off x="5228330" y="2757965"/>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59" name="object 59"/>
          <p:cNvSpPr txBox="1"/>
          <p:nvPr/>
        </p:nvSpPr>
        <p:spPr>
          <a:xfrm>
            <a:off x="5285480" y="2741733"/>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2</a:t>
            </a:r>
            <a:endParaRPr sz="1620">
              <a:latin typeface="Arial" panose="020B0604020202020204"/>
              <a:cs typeface="Arial" panose="020B0604020202020204"/>
            </a:endParaRPr>
          </a:p>
        </p:txBody>
      </p:sp>
      <p:sp>
        <p:nvSpPr>
          <p:cNvPr id="60" name="object 60"/>
          <p:cNvSpPr/>
          <p:nvPr/>
        </p:nvSpPr>
        <p:spPr>
          <a:xfrm>
            <a:off x="5296452" y="2569254"/>
            <a:ext cx="114300" cy="177278"/>
          </a:xfrm>
          <a:prstGeom prst="rect">
            <a:avLst/>
          </a:prstGeom>
          <a:blipFill>
            <a:blip r:embed="rId12" cstate="print"/>
            <a:stretch>
              <a:fillRect/>
            </a:stretch>
          </a:blipFill>
        </p:spPr>
        <p:txBody>
          <a:bodyPr wrap="square" lIns="0" tIns="0" rIns="0" bIns="0" rtlCol="0"/>
          <a:lstStyle/>
          <a:p>
            <a:endParaRPr sz="1620"/>
          </a:p>
        </p:txBody>
      </p:sp>
      <p:sp>
        <p:nvSpPr>
          <p:cNvPr id="61" name="object 61"/>
          <p:cNvSpPr/>
          <p:nvPr/>
        </p:nvSpPr>
        <p:spPr>
          <a:xfrm>
            <a:off x="5486877" y="2568798"/>
            <a:ext cx="581787" cy="367475"/>
          </a:xfrm>
          <a:custGeom>
            <a:avLst/>
            <a:gdLst/>
            <a:ahLst/>
            <a:cxnLst/>
            <a:rect l="l" t="t" r="r" b="b"/>
            <a:pathLst>
              <a:path w="646429" h="408304">
                <a:moveTo>
                  <a:pt x="73278" y="281432"/>
                </a:moveTo>
                <a:lnTo>
                  <a:pt x="0" y="348234"/>
                </a:lnTo>
                <a:lnTo>
                  <a:pt x="78994" y="408305"/>
                </a:lnTo>
                <a:lnTo>
                  <a:pt x="76659" y="356488"/>
                </a:lnTo>
                <a:lnTo>
                  <a:pt x="64135" y="356488"/>
                </a:lnTo>
                <a:lnTo>
                  <a:pt x="62737" y="334391"/>
                </a:lnTo>
                <a:lnTo>
                  <a:pt x="75626" y="333540"/>
                </a:lnTo>
                <a:lnTo>
                  <a:pt x="73278" y="281432"/>
                </a:lnTo>
                <a:close/>
              </a:path>
              <a:path w="646429" h="408304">
                <a:moveTo>
                  <a:pt x="75626" y="333540"/>
                </a:moveTo>
                <a:lnTo>
                  <a:pt x="62737" y="334391"/>
                </a:lnTo>
                <a:lnTo>
                  <a:pt x="64135" y="356488"/>
                </a:lnTo>
                <a:lnTo>
                  <a:pt x="76624" y="355700"/>
                </a:lnTo>
                <a:lnTo>
                  <a:pt x="75626" y="333540"/>
                </a:lnTo>
                <a:close/>
              </a:path>
              <a:path w="646429" h="408304">
                <a:moveTo>
                  <a:pt x="76624" y="355700"/>
                </a:moveTo>
                <a:lnTo>
                  <a:pt x="64135" y="356488"/>
                </a:lnTo>
                <a:lnTo>
                  <a:pt x="76659" y="356488"/>
                </a:lnTo>
                <a:lnTo>
                  <a:pt x="76624" y="355700"/>
                </a:lnTo>
                <a:close/>
              </a:path>
              <a:path w="646429" h="408304">
                <a:moveTo>
                  <a:pt x="623951" y="0"/>
                </a:moveTo>
                <a:lnTo>
                  <a:pt x="616203" y="46355"/>
                </a:lnTo>
                <a:lnTo>
                  <a:pt x="594105" y="91567"/>
                </a:lnTo>
                <a:lnTo>
                  <a:pt x="558546" y="135889"/>
                </a:lnTo>
                <a:lnTo>
                  <a:pt x="528066" y="164592"/>
                </a:lnTo>
                <a:lnTo>
                  <a:pt x="492505" y="191897"/>
                </a:lnTo>
                <a:lnTo>
                  <a:pt x="452627" y="217678"/>
                </a:lnTo>
                <a:lnTo>
                  <a:pt x="408558" y="241808"/>
                </a:lnTo>
                <a:lnTo>
                  <a:pt x="361188" y="263779"/>
                </a:lnTo>
                <a:lnTo>
                  <a:pt x="310641" y="283210"/>
                </a:lnTo>
                <a:lnTo>
                  <a:pt x="257555" y="300228"/>
                </a:lnTo>
                <a:lnTo>
                  <a:pt x="202437" y="314325"/>
                </a:lnTo>
                <a:lnTo>
                  <a:pt x="145669" y="325247"/>
                </a:lnTo>
                <a:lnTo>
                  <a:pt x="87757" y="332739"/>
                </a:lnTo>
                <a:lnTo>
                  <a:pt x="75626" y="333540"/>
                </a:lnTo>
                <a:lnTo>
                  <a:pt x="76624" y="355700"/>
                </a:lnTo>
                <a:lnTo>
                  <a:pt x="120014" y="351409"/>
                </a:lnTo>
                <a:lnTo>
                  <a:pt x="178815" y="341884"/>
                </a:lnTo>
                <a:lnTo>
                  <a:pt x="236092" y="329057"/>
                </a:lnTo>
                <a:lnTo>
                  <a:pt x="291464" y="313182"/>
                </a:lnTo>
                <a:lnTo>
                  <a:pt x="344550" y="294386"/>
                </a:lnTo>
                <a:lnTo>
                  <a:pt x="394970" y="273050"/>
                </a:lnTo>
                <a:lnTo>
                  <a:pt x="442086" y="249300"/>
                </a:lnTo>
                <a:lnTo>
                  <a:pt x="485521" y="223393"/>
                </a:lnTo>
                <a:lnTo>
                  <a:pt x="524764" y="195707"/>
                </a:lnTo>
                <a:lnTo>
                  <a:pt x="559561" y="166116"/>
                </a:lnTo>
                <a:lnTo>
                  <a:pt x="589152" y="135128"/>
                </a:lnTo>
                <a:lnTo>
                  <a:pt x="613155" y="102997"/>
                </a:lnTo>
                <a:lnTo>
                  <a:pt x="637667" y="52324"/>
                </a:lnTo>
                <a:lnTo>
                  <a:pt x="646176" y="1270"/>
                </a:lnTo>
                <a:lnTo>
                  <a:pt x="623951" y="0"/>
                </a:lnTo>
                <a:close/>
              </a:path>
            </a:pathLst>
          </a:custGeom>
          <a:solidFill>
            <a:srgbClr val="000000"/>
          </a:solidFill>
        </p:spPr>
        <p:txBody>
          <a:bodyPr wrap="square" lIns="0" tIns="0" rIns="0" bIns="0" rtlCol="0"/>
          <a:lstStyle/>
          <a:p>
            <a:endParaRPr sz="1620"/>
          </a:p>
        </p:txBody>
      </p:sp>
      <p:sp>
        <p:nvSpPr>
          <p:cNvPr id="62" name="object 62"/>
          <p:cNvSpPr/>
          <p:nvPr/>
        </p:nvSpPr>
        <p:spPr>
          <a:xfrm>
            <a:off x="6631363" y="2757965"/>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63" name="object 63"/>
          <p:cNvSpPr/>
          <p:nvPr/>
        </p:nvSpPr>
        <p:spPr>
          <a:xfrm>
            <a:off x="6631363" y="2757965"/>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64" name="object 64"/>
          <p:cNvSpPr txBox="1"/>
          <p:nvPr/>
        </p:nvSpPr>
        <p:spPr>
          <a:xfrm>
            <a:off x="6688627" y="2741733"/>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3</a:t>
            </a:r>
            <a:endParaRPr sz="1620">
              <a:latin typeface="Arial" panose="020B0604020202020204"/>
              <a:cs typeface="Arial" panose="020B0604020202020204"/>
            </a:endParaRPr>
          </a:p>
        </p:txBody>
      </p:sp>
      <p:sp>
        <p:nvSpPr>
          <p:cNvPr id="65" name="object 65"/>
          <p:cNvSpPr/>
          <p:nvPr/>
        </p:nvSpPr>
        <p:spPr>
          <a:xfrm>
            <a:off x="6699599" y="2569254"/>
            <a:ext cx="114186" cy="177278"/>
          </a:xfrm>
          <a:prstGeom prst="rect">
            <a:avLst/>
          </a:prstGeom>
          <a:blipFill>
            <a:blip r:embed="rId13" cstate="print"/>
            <a:stretch>
              <a:fillRect/>
            </a:stretch>
          </a:blipFill>
        </p:spPr>
        <p:txBody>
          <a:bodyPr wrap="square" lIns="0" tIns="0" rIns="0" bIns="0" rtlCol="0"/>
          <a:lstStyle/>
          <a:p>
            <a:endParaRPr sz="1620"/>
          </a:p>
        </p:txBody>
      </p:sp>
      <p:sp>
        <p:nvSpPr>
          <p:cNvPr id="66" name="object 66"/>
          <p:cNvSpPr/>
          <p:nvPr/>
        </p:nvSpPr>
        <p:spPr>
          <a:xfrm>
            <a:off x="6889909" y="2568798"/>
            <a:ext cx="581787" cy="367475"/>
          </a:xfrm>
          <a:custGeom>
            <a:avLst/>
            <a:gdLst/>
            <a:ahLst/>
            <a:cxnLst/>
            <a:rect l="l" t="t" r="r" b="b"/>
            <a:pathLst>
              <a:path w="646429" h="408304">
                <a:moveTo>
                  <a:pt x="73405" y="281432"/>
                </a:moveTo>
                <a:lnTo>
                  <a:pt x="0" y="348234"/>
                </a:lnTo>
                <a:lnTo>
                  <a:pt x="78994" y="408305"/>
                </a:lnTo>
                <a:lnTo>
                  <a:pt x="76711" y="356488"/>
                </a:lnTo>
                <a:lnTo>
                  <a:pt x="64261" y="356488"/>
                </a:lnTo>
                <a:lnTo>
                  <a:pt x="62738" y="334391"/>
                </a:lnTo>
                <a:lnTo>
                  <a:pt x="75700" y="333535"/>
                </a:lnTo>
                <a:lnTo>
                  <a:pt x="73405" y="281432"/>
                </a:lnTo>
                <a:close/>
              </a:path>
              <a:path w="646429" h="408304">
                <a:moveTo>
                  <a:pt x="75700" y="333535"/>
                </a:moveTo>
                <a:lnTo>
                  <a:pt x="62738" y="334391"/>
                </a:lnTo>
                <a:lnTo>
                  <a:pt x="64261" y="356488"/>
                </a:lnTo>
                <a:lnTo>
                  <a:pt x="76677" y="355701"/>
                </a:lnTo>
                <a:lnTo>
                  <a:pt x="75700" y="333535"/>
                </a:lnTo>
                <a:close/>
              </a:path>
              <a:path w="646429" h="408304">
                <a:moveTo>
                  <a:pt x="76677" y="355701"/>
                </a:moveTo>
                <a:lnTo>
                  <a:pt x="64261" y="356488"/>
                </a:lnTo>
                <a:lnTo>
                  <a:pt x="76711" y="356488"/>
                </a:lnTo>
                <a:lnTo>
                  <a:pt x="76677" y="355701"/>
                </a:lnTo>
                <a:close/>
              </a:path>
              <a:path w="646429" h="408304">
                <a:moveTo>
                  <a:pt x="623951" y="0"/>
                </a:moveTo>
                <a:lnTo>
                  <a:pt x="616203" y="46355"/>
                </a:lnTo>
                <a:lnTo>
                  <a:pt x="593978" y="91567"/>
                </a:lnTo>
                <a:lnTo>
                  <a:pt x="558419" y="135889"/>
                </a:lnTo>
                <a:lnTo>
                  <a:pt x="527939" y="164592"/>
                </a:lnTo>
                <a:lnTo>
                  <a:pt x="492505" y="191897"/>
                </a:lnTo>
                <a:lnTo>
                  <a:pt x="452500" y="217678"/>
                </a:lnTo>
                <a:lnTo>
                  <a:pt x="408685" y="241808"/>
                </a:lnTo>
                <a:lnTo>
                  <a:pt x="361188" y="263779"/>
                </a:lnTo>
                <a:lnTo>
                  <a:pt x="310769" y="283210"/>
                </a:lnTo>
                <a:lnTo>
                  <a:pt x="257682" y="300228"/>
                </a:lnTo>
                <a:lnTo>
                  <a:pt x="202438" y="314325"/>
                </a:lnTo>
                <a:lnTo>
                  <a:pt x="145669" y="325247"/>
                </a:lnTo>
                <a:lnTo>
                  <a:pt x="87756" y="332739"/>
                </a:lnTo>
                <a:lnTo>
                  <a:pt x="75700" y="333535"/>
                </a:lnTo>
                <a:lnTo>
                  <a:pt x="76677" y="355701"/>
                </a:lnTo>
                <a:lnTo>
                  <a:pt x="120015" y="351409"/>
                </a:lnTo>
                <a:lnTo>
                  <a:pt x="178816" y="341884"/>
                </a:lnTo>
                <a:lnTo>
                  <a:pt x="236093" y="329057"/>
                </a:lnTo>
                <a:lnTo>
                  <a:pt x="291592" y="313182"/>
                </a:lnTo>
                <a:lnTo>
                  <a:pt x="344677" y="294386"/>
                </a:lnTo>
                <a:lnTo>
                  <a:pt x="394970" y="273050"/>
                </a:lnTo>
                <a:lnTo>
                  <a:pt x="442086" y="249174"/>
                </a:lnTo>
                <a:lnTo>
                  <a:pt x="485521" y="223393"/>
                </a:lnTo>
                <a:lnTo>
                  <a:pt x="524891" y="195580"/>
                </a:lnTo>
                <a:lnTo>
                  <a:pt x="559434" y="166116"/>
                </a:lnTo>
                <a:lnTo>
                  <a:pt x="589152" y="135128"/>
                </a:lnTo>
                <a:lnTo>
                  <a:pt x="613155" y="102997"/>
                </a:lnTo>
                <a:lnTo>
                  <a:pt x="637667" y="52324"/>
                </a:lnTo>
                <a:lnTo>
                  <a:pt x="646049" y="1270"/>
                </a:lnTo>
                <a:lnTo>
                  <a:pt x="623951" y="0"/>
                </a:lnTo>
                <a:close/>
              </a:path>
            </a:pathLst>
          </a:custGeom>
          <a:solidFill>
            <a:srgbClr val="000000"/>
          </a:solidFill>
        </p:spPr>
        <p:txBody>
          <a:bodyPr wrap="square" lIns="0" tIns="0" rIns="0" bIns="0" rtlCol="0"/>
          <a:lstStyle/>
          <a:p>
            <a:endParaRPr sz="1620"/>
          </a:p>
        </p:txBody>
      </p:sp>
      <p:graphicFrame>
        <p:nvGraphicFramePr>
          <p:cNvPr id="67" name="object 67"/>
          <p:cNvGraphicFramePr>
            <a:graphicFrameLocks noGrp="1"/>
          </p:cNvGraphicFramePr>
          <p:nvPr/>
        </p:nvGraphicFramePr>
        <p:xfrm>
          <a:off x="2362200" y="3162300"/>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97155">
                        <a:lnSpc>
                          <a:spcPct val="100000"/>
                        </a:lnSpc>
                        <a:spcBef>
                          <a:spcPts val="470"/>
                        </a:spcBef>
                      </a:pPr>
                      <a:r>
                        <a:rPr sz="1300" b="1" spc="-5" dirty="0">
                          <a:latin typeface="Arial" panose="020B0604020202020204"/>
                          <a:cs typeface="Arial" panose="020B0604020202020204"/>
                        </a:rPr>
                        <a:t>18</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4</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0"/>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8" name="object 68"/>
          <p:cNvSpPr/>
          <p:nvPr/>
        </p:nvSpPr>
        <p:spPr>
          <a:xfrm>
            <a:off x="2425123" y="3672365"/>
            <a:ext cx="247460" cy="247460"/>
          </a:xfrm>
          <a:custGeom>
            <a:avLst/>
            <a:gdLst/>
            <a:ahLst/>
            <a:cxnLst/>
            <a:rect l="l" t="t" r="r" b="b"/>
            <a:pathLst>
              <a:path w="274955"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69" name="object 69"/>
          <p:cNvSpPr/>
          <p:nvPr/>
        </p:nvSpPr>
        <p:spPr>
          <a:xfrm>
            <a:off x="2425123" y="3672365"/>
            <a:ext cx="247460" cy="247460"/>
          </a:xfrm>
          <a:custGeom>
            <a:avLst/>
            <a:gdLst/>
            <a:ahLst/>
            <a:cxnLst/>
            <a:rect l="l" t="t" r="r" b="b"/>
            <a:pathLst>
              <a:path w="274955"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70" name="object 70"/>
          <p:cNvSpPr txBox="1"/>
          <p:nvPr/>
        </p:nvSpPr>
        <p:spPr>
          <a:xfrm>
            <a:off x="2487073" y="3671336"/>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71" name="object 71"/>
          <p:cNvSpPr/>
          <p:nvPr/>
        </p:nvSpPr>
        <p:spPr>
          <a:xfrm>
            <a:off x="2492559" y="3483770"/>
            <a:ext cx="114300" cy="177051"/>
          </a:xfrm>
          <a:prstGeom prst="rect">
            <a:avLst/>
          </a:prstGeom>
          <a:blipFill>
            <a:blip r:embed="rId14" cstate="print"/>
            <a:stretch>
              <a:fillRect/>
            </a:stretch>
          </a:blipFill>
        </p:spPr>
        <p:txBody>
          <a:bodyPr wrap="square" lIns="0" tIns="0" rIns="0" bIns="0" rtlCol="0"/>
          <a:lstStyle/>
          <a:p>
            <a:endParaRPr sz="1620"/>
          </a:p>
        </p:txBody>
      </p:sp>
      <p:sp>
        <p:nvSpPr>
          <p:cNvPr id="72" name="object 72"/>
          <p:cNvSpPr/>
          <p:nvPr/>
        </p:nvSpPr>
        <p:spPr>
          <a:xfrm>
            <a:off x="2683555" y="3483197"/>
            <a:ext cx="1280732" cy="369761"/>
          </a:xfrm>
          <a:custGeom>
            <a:avLst/>
            <a:gdLst/>
            <a:ahLst/>
            <a:cxnLst/>
            <a:rect l="l" t="t" r="r" b="b"/>
            <a:pathLst>
              <a:path w="1423035" h="410845">
                <a:moveTo>
                  <a:pt x="75564" y="283717"/>
                </a:moveTo>
                <a:lnTo>
                  <a:pt x="0" y="347852"/>
                </a:lnTo>
                <a:lnTo>
                  <a:pt x="76707" y="410717"/>
                </a:lnTo>
                <a:lnTo>
                  <a:pt x="76237" y="358393"/>
                </a:lnTo>
                <a:lnTo>
                  <a:pt x="63753" y="358393"/>
                </a:lnTo>
                <a:lnTo>
                  <a:pt x="63245" y="336168"/>
                </a:lnTo>
                <a:lnTo>
                  <a:pt x="76034" y="335908"/>
                </a:lnTo>
                <a:lnTo>
                  <a:pt x="75564" y="283717"/>
                </a:lnTo>
                <a:close/>
              </a:path>
              <a:path w="1423035" h="410845">
                <a:moveTo>
                  <a:pt x="76034" y="335908"/>
                </a:moveTo>
                <a:lnTo>
                  <a:pt x="63245" y="336168"/>
                </a:lnTo>
                <a:lnTo>
                  <a:pt x="63753" y="358393"/>
                </a:lnTo>
                <a:lnTo>
                  <a:pt x="76234" y="358140"/>
                </a:lnTo>
                <a:lnTo>
                  <a:pt x="76034" y="335908"/>
                </a:lnTo>
                <a:close/>
              </a:path>
              <a:path w="1423035" h="410845">
                <a:moveTo>
                  <a:pt x="76234" y="358140"/>
                </a:moveTo>
                <a:lnTo>
                  <a:pt x="63753" y="358393"/>
                </a:lnTo>
                <a:lnTo>
                  <a:pt x="76237" y="358393"/>
                </a:lnTo>
                <a:lnTo>
                  <a:pt x="76234" y="358140"/>
                </a:lnTo>
                <a:close/>
              </a:path>
              <a:path w="1423035" h="410845">
                <a:moveTo>
                  <a:pt x="1400428" y="0"/>
                </a:moveTo>
                <a:lnTo>
                  <a:pt x="1384300" y="43179"/>
                </a:lnTo>
                <a:lnTo>
                  <a:pt x="1355216" y="73024"/>
                </a:lnTo>
                <a:lnTo>
                  <a:pt x="1323848" y="95884"/>
                </a:lnTo>
                <a:lnTo>
                  <a:pt x="1284859" y="118490"/>
                </a:lnTo>
                <a:lnTo>
                  <a:pt x="1238757" y="140842"/>
                </a:lnTo>
                <a:lnTo>
                  <a:pt x="1185926" y="162432"/>
                </a:lnTo>
                <a:lnTo>
                  <a:pt x="1147190" y="176529"/>
                </a:lnTo>
                <a:lnTo>
                  <a:pt x="1105915" y="190245"/>
                </a:lnTo>
                <a:lnTo>
                  <a:pt x="1062101" y="203580"/>
                </a:lnTo>
                <a:lnTo>
                  <a:pt x="1016000" y="216407"/>
                </a:lnTo>
                <a:lnTo>
                  <a:pt x="967613" y="228853"/>
                </a:lnTo>
                <a:lnTo>
                  <a:pt x="917193" y="240664"/>
                </a:lnTo>
                <a:lnTo>
                  <a:pt x="864869" y="252094"/>
                </a:lnTo>
                <a:lnTo>
                  <a:pt x="810640" y="262889"/>
                </a:lnTo>
                <a:lnTo>
                  <a:pt x="754761" y="273049"/>
                </a:lnTo>
                <a:lnTo>
                  <a:pt x="697229" y="282701"/>
                </a:lnTo>
                <a:lnTo>
                  <a:pt x="638428" y="291591"/>
                </a:lnTo>
                <a:lnTo>
                  <a:pt x="578230" y="299719"/>
                </a:lnTo>
                <a:lnTo>
                  <a:pt x="517016" y="307212"/>
                </a:lnTo>
                <a:lnTo>
                  <a:pt x="454532" y="313943"/>
                </a:lnTo>
                <a:lnTo>
                  <a:pt x="391287" y="319785"/>
                </a:lnTo>
                <a:lnTo>
                  <a:pt x="327278" y="324992"/>
                </a:lnTo>
                <a:lnTo>
                  <a:pt x="262509" y="329056"/>
                </a:lnTo>
                <a:lnTo>
                  <a:pt x="197357" y="332485"/>
                </a:lnTo>
                <a:lnTo>
                  <a:pt x="131825" y="334771"/>
                </a:lnTo>
                <a:lnTo>
                  <a:pt x="76034" y="335908"/>
                </a:lnTo>
                <a:lnTo>
                  <a:pt x="76234" y="358140"/>
                </a:lnTo>
                <a:lnTo>
                  <a:pt x="132587" y="356996"/>
                </a:lnTo>
                <a:lnTo>
                  <a:pt x="198500" y="354583"/>
                </a:lnTo>
                <a:lnTo>
                  <a:pt x="263905" y="351281"/>
                </a:lnTo>
                <a:lnTo>
                  <a:pt x="328929" y="347090"/>
                </a:lnTo>
                <a:lnTo>
                  <a:pt x="393318" y="341883"/>
                </a:lnTo>
                <a:lnTo>
                  <a:pt x="456946" y="336041"/>
                </a:lnTo>
                <a:lnTo>
                  <a:pt x="519684" y="329310"/>
                </a:lnTo>
                <a:lnTo>
                  <a:pt x="581278" y="321817"/>
                </a:lnTo>
                <a:lnTo>
                  <a:pt x="641730" y="313562"/>
                </a:lnTo>
                <a:lnTo>
                  <a:pt x="700913" y="304545"/>
                </a:lnTo>
                <a:lnTo>
                  <a:pt x="758698" y="294893"/>
                </a:lnTo>
                <a:lnTo>
                  <a:pt x="814959" y="284733"/>
                </a:lnTo>
                <a:lnTo>
                  <a:pt x="869568" y="273811"/>
                </a:lnTo>
                <a:lnTo>
                  <a:pt x="922401" y="262381"/>
                </a:lnTo>
                <a:lnTo>
                  <a:pt x="973201" y="250316"/>
                </a:lnTo>
                <a:lnTo>
                  <a:pt x="1021841" y="237870"/>
                </a:lnTo>
                <a:lnTo>
                  <a:pt x="1090929" y="218185"/>
                </a:lnTo>
                <a:lnTo>
                  <a:pt x="1134110" y="204469"/>
                </a:lnTo>
                <a:lnTo>
                  <a:pt x="1174623" y="190372"/>
                </a:lnTo>
                <a:lnTo>
                  <a:pt x="1212723" y="175894"/>
                </a:lnTo>
                <a:lnTo>
                  <a:pt x="1248028" y="161035"/>
                </a:lnTo>
                <a:lnTo>
                  <a:pt x="1295527" y="138048"/>
                </a:lnTo>
                <a:lnTo>
                  <a:pt x="1336293" y="114299"/>
                </a:lnTo>
                <a:lnTo>
                  <a:pt x="1369822" y="89788"/>
                </a:lnTo>
                <a:lnTo>
                  <a:pt x="1402714" y="55625"/>
                </a:lnTo>
                <a:lnTo>
                  <a:pt x="1420367" y="18922"/>
                </a:lnTo>
                <a:lnTo>
                  <a:pt x="1422527" y="1269"/>
                </a:lnTo>
                <a:lnTo>
                  <a:pt x="1400428" y="0"/>
                </a:lnTo>
                <a:close/>
              </a:path>
            </a:pathLst>
          </a:custGeom>
          <a:solidFill>
            <a:srgbClr val="000000"/>
          </a:solidFill>
        </p:spPr>
        <p:txBody>
          <a:bodyPr wrap="square" lIns="0" tIns="0" rIns="0" bIns="0" rtlCol="0"/>
          <a:lstStyle/>
          <a:p>
            <a:endParaRPr sz="1620"/>
          </a:p>
        </p:txBody>
      </p:sp>
      <p:sp>
        <p:nvSpPr>
          <p:cNvPr id="73" name="object 73"/>
          <p:cNvSpPr/>
          <p:nvPr/>
        </p:nvSpPr>
        <p:spPr>
          <a:xfrm>
            <a:off x="5228330" y="3672365"/>
            <a:ext cx="247460" cy="247460"/>
          </a:xfrm>
          <a:custGeom>
            <a:avLst/>
            <a:gdLst/>
            <a:ahLst/>
            <a:cxnLst/>
            <a:rect l="l" t="t" r="r" b="b"/>
            <a:pathLst>
              <a:path w="274954" h="274954">
                <a:moveTo>
                  <a:pt x="137287" y="0"/>
                </a:moveTo>
                <a:lnTo>
                  <a:pt x="93894" y="6950"/>
                </a:lnTo>
                <a:lnTo>
                  <a:pt x="56208" y="26434"/>
                </a:lnTo>
                <a:lnTo>
                  <a:pt x="26470" y="56208"/>
                </a:lnTo>
                <a:lnTo>
                  <a:pt x="6997"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68" y="93882"/>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74" name="object 74"/>
          <p:cNvSpPr/>
          <p:nvPr/>
        </p:nvSpPr>
        <p:spPr>
          <a:xfrm>
            <a:off x="5228330" y="3672365"/>
            <a:ext cx="247460" cy="247460"/>
          </a:xfrm>
          <a:custGeom>
            <a:avLst/>
            <a:gdLst/>
            <a:ahLst/>
            <a:cxnLst/>
            <a:rect l="l" t="t" r="r" b="b"/>
            <a:pathLst>
              <a:path w="274954" h="274954">
                <a:moveTo>
                  <a:pt x="0" y="137287"/>
                </a:moveTo>
                <a:lnTo>
                  <a:pt x="6999" y="93882"/>
                </a:lnTo>
                <a:lnTo>
                  <a:pt x="26489" y="56171"/>
                </a:lnTo>
                <a:lnTo>
                  <a:pt x="56208" y="26434"/>
                </a:lnTo>
                <a:lnTo>
                  <a:pt x="93894" y="6950"/>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75" name="object 75"/>
          <p:cNvSpPr txBox="1"/>
          <p:nvPr/>
        </p:nvSpPr>
        <p:spPr>
          <a:xfrm>
            <a:off x="5285480" y="3656248"/>
            <a:ext cx="13773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1</a:t>
            </a:r>
            <a:endParaRPr sz="1620">
              <a:latin typeface="Arial" panose="020B0604020202020204"/>
              <a:cs typeface="Arial" panose="020B0604020202020204"/>
            </a:endParaRPr>
          </a:p>
        </p:txBody>
      </p:sp>
      <p:sp>
        <p:nvSpPr>
          <p:cNvPr id="76" name="object 76"/>
          <p:cNvSpPr/>
          <p:nvPr/>
        </p:nvSpPr>
        <p:spPr>
          <a:xfrm>
            <a:off x="5296452" y="3483770"/>
            <a:ext cx="114300" cy="177051"/>
          </a:xfrm>
          <a:prstGeom prst="rect">
            <a:avLst/>
          </a:prstGeom>
          <a:blipFill>
            <a:blip r:embed="rId15" cstate="print"/>
            <a:stretch>
              <a:fillRect/>
            </a:stretch>
          </a:blipFill>
        </p:spPr>
        <p:txBody>
          <a:bodyPr wrap="square" lIns="0" tIns="0" rIns="0" bIns="0" rtlCol="0"/>
          <a:lstStyle/>
          <a:p>
            <a:endParaRPr sz="1620"/>
          </a:p>
        </p:txBody>
      </p:sp>
      <p:sp>
        <p:nvSpPr>
          <p:cNvPr id="77" name="object 77"/>
          <p:cNvSpPr/>
          <p:nvPr/>
        </p:nvSpPr>
        <p:spPr>
          <a:xfrm>
            <a:off x="5486761" y="3483197"/>
            <a:ext cx="1283589" cy="369761"/>
          </a:xfrm>
          <a:custGeom>
            <a:avLst/>
            <a:gdLst/>
            <a:ahLst/>
            <a:cxnLst/>
            <a:rect l="l" t="t" r="r" b="b"/>
            <a:pathLst>
              <a:path w="1426209" h="410845">
                <a:moveTo>
                  <a:pt x="75691" y="283717"/>
                </a:moveTo>
                <a:lnTo>
                  <a:pt x="0" y="347852"/>
                </a:lnTo>
                <a:lnTo>
                  <a:pt x="76835" y="410717"/>
                </a:lnTo>
                <a:lnTo>
                  <a:pt x="76364" y="358393"/>
                </a:lnTo>
                <a:lnTo>
                  <a:pt x="63753" y="358393"/>
                </a:lnTo>
                <a:lnTo>
                  <a:pt x="63373" y="336168"/>
                </a:lnTo>
                <a:lnTo>
                  <a:pt x="76161" y="335909"/>
                </a:lnTo>
                <a:lnTo>
                  <a:pt x="75691" y="283717"/>
                </a:lnTo>
                <a:close/>
              </a:path>
              <a:path w="1426209" h="410845">
                <a:moveTo>
                  <a:pt x="76161" y="335909"/>
                </a:moveTo>
                <a:lnTo>
                  <a:pt x="63373" y="336168"/>
                </a:lnTo>
                <a:lnTo>
                  <a:pt x="63753" y="358393"/>
                </a:lnTo>
                <a:lnTo>
                  <a:pt x="76361" y="358139"/>
                </a:lnTo>
                <a:lnTo>
                  <a:pt x="76161" y="335909"/>
                </a:lnTo>
                <a:close/>
              </a:path>
              <a:path w="1426209" h="410845">
                <a:moveTo>
                  <a:pt x="76361" y="358139"/>
                </a:moveTo>
                <a:lnTo>
                  <a:pt x="63753" y="358393"/>
                </a:lnTo>
                <a:lnTo>
                  <a:pt x="76364" y="358393"/>
                </a:lnTo>
                <a:lnTo>
                  <a:pt x="76361" y="358139"/>
                </a:lnTo>
                <a:close/>
              </a:path>
              <a:path w="1426209" h="410845">
                <a:moveTo>
                  <a:pt x="1403477" y="0"/>
                </a:moveTo>
                <a:lnTo>
                  <a:pt x="1387348" y="43179"/>
                </a:lnTo>
                <a:lnTo>
                  <a:pt x="1358265" y="73024"/>
                </a:lnTo>
                <a:lnTo>
                  <a:pt x="1326769" y="95884"/>
                </a:lnTo>
                <a:lnTo>
                  <a:pt x="1287779" y="118490"/>
                </a:lnTo>
                <a:lnTo>
                  <a:pt x="1241425" y="140842"/>
                </a:lnTo>
                <a:lnTo>
                  <a:pt x="1188593" y="162432"/>
                </a:lnTo>
                <a:lnTo>
                  <a:pt x="1149857" y="176529"/>
                </a:lnTo>
                <a:lnTo>
                  <a:pt x="1108455" y="190245"/>
                </a:lnTo>
                <a:lnTo>
                  <a:pt x="1064513" y="203580"/>
                </a:lnTo>
                <a:lnTo>
                  <a:pt x="1018285" y="216407"/>
                </a:lnTo>
                <a:lnTo>
                  <a:pt x="969772" y="228853"/>
                </a:lnTo>
                <a:lnTo>
                  <a:pt x="919226" y="240664"/>
                </a:lnTo>
                <a:lnTo>
                  <a:pt x="866775" y="252094"/>
                </a:lnTo>
                <a:lnTo>
                  <a:pt x="812419" y="262889"/>
                </a:lnTo>
                <a:lnTo>
                  <a:pt x="756411" y="273049"/>
                </a:lnTo>
                <a:lnTo>
                  <a:pt x="698880" y="282701"/>
                </a:lnTo>
                <a:lnTo>
                  <a:pt x="639952" y="291591"/>
                </a:lnTo>
                <a:lnTo>
                  <a:pt x="579627" y="299719"/>
                </a:lnTo>
                <a:lnTo>
                  <a:pt x="518159" y="307212"/>
                </a:lnTo>
                <a:lnTo>
                  <a:pt x="455549" y="313943"/>
                </a:lnTo>
                <a:lnTo>
                  <a:pt x="392175" y="319785"/>
                </a:lnTo>
                <a:lnTo>
                  <a:pt x="328040" y="324992"/>
                </a:lnTo>
                <a:lnTo>
                  <a:pt x="263143" y="329056"/>
                </a:lnTo>
                <a:lnTo>
                  <a:pt x="197865" y="332485"/>
                </a:lnTo>
                <a:lnTo>
                  <a:pt x="132206" y="334771"/>
                </a:lnTo>
                <a:lnTo>
                  <a:pt x="76161" y="335909"/>
                </a:lnTo>
                <a:lnTo>
                  <a:pt x="76361" y="358139"/>
                </a:lnTo>
                <a:lnTo>
                  <a:pt x="132968" y="356996"/>
                </a:lnTo>
                <a:lnTo>
                  <a:pt x="198881" y="354583"/>
                </a:lnTo>
                <a:lnTo>
                  <a:pt x="264667" y="351281"/>
                </a:lnTo>
                <a:lnTo>
                  <a:pt x="329818" y="347090"/>
                </a:lnTo>
                <a:lnTo>
                  <a:pt x="394334" y="341883"/>
                </a:lnTo>
                <a:lnTo>
                  <a:pt x="457961" y="336041"/>
                </a:lnTo>
                <a:lnTo>
                  <a:pt x="520826" y="329310"/>
                </a:lnTo>
                <a:lnTo>
                  <a:pt x="582549" y="321817"/>
                </a:lnTo>
                <a:lnTo>
                  <a:pt x="643254" y="313562"/>
                </a:lnTo>
                <a:lnTo>
                  <a:pt x="702563" y="304545"/>
                </a:lnTo>
                <a:lnTo>
                  <a:pt x="760476" y="294893"/>
                </a:lnTo>
                <a:lnTo>
                  <a:pt x="816863" y="284733"/>
                </a:lnTo>
                <a:lnTo>
                  <a:pt x="871474" y="273811"/>
                </a:lnTo>
                <a:lnTo>
                  <a:pt x="924305" y="262381"/>
                </a:lnTo>
                <a:lnTo>
                  <a:pt x="975359" y="250443"/>
                </a:lnTo>
                <a:lnTo>
                  <a:pt x="1024127" y="237870"/>
                </a:lnTo>
                <a:lnTo>
                  <a:pt x="1093343" y="218185"/>
                </a:lnTo>
                <a:lnTo>
                  <a:pt x="1136650" y="204469"/>
                </a:lnTo>
                <a:lnTo>
                  <a:pt x="1177290" y="190372"/>
                </a:lnTo>
                <a:lnTo>
                  <a:pt x="1215390" y="175894"/>
                </a:lnTo>
                <a:lnTo>
                  <a:pt x="1250823" y="161035"/>
                </a:lnTo>
                <a:lnTo>
                  <a:pt x="1298321" y="138048"/>
                </a:lnTo>
                <a:lnTo>
                  <a:pt x="1339215" y="114426"/>
                </a:lnTo>
                <a:lnTo>
                  <a:pt x="1372743" y="89788"/>
                </a:lnTo>
                <a:lnTo>
                  <a:pt x="1405762" y="55625"/>
                </a:lnTo>
                <a:lnTo>
                  <a:pt x="1423416" y="19049"/>
                </a:lnTo>
                <a:lnTo>
                  <a:pt x="1425702" y="1269"/>
                </a:lnTo>
                <a:lnTo>
                  <a:pt x="1403477" y="0"/>
                </a:lnTo>
                <a:close/>
              </a:path>
            </a:pathLst>
          </a:custGeom>
          <a:solidFill>
            <a:srgbClr val="000000"/>
          </a:solidFill>
        </p:spPr>
        <p:txBody>
          <a:bodyPr wrap="square" lIns="0" tIns="0" rIns="0" bIns="0" rtlCol="0"/>
          <a:lstStyle/>
          <a:p>
            <a:endParaRPr sz="1620"/>
          </a:p>
        </p:txBody>
      </p:sp>
      <p:graphicFrame>
        <p:nvGraphicFramePr>
          <p:cNvPr id="78" name="object 78"/>
          <p:cNvGraphicFramePr>
            <a:graphicFrameLocks noGrp="1"/>
          </p:cNvGraphicFramePr>
          <p:nvPr/>
        </p:nvGraphicFramePr>
        <p:xfrm>
          <a:off x="2362200" y="4076586"/>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97155">
                        <a:lnSpc>
                          <a:spcPct val="100000"/>
                        </a:lnSpc>
                        <a:spcBef>
                          <a:spcPts val="475"/>
                        </a:spcBef>
                      </a:pPr>
                      <a:r>
                        <a:rPr sz="1300" b="1" spc="-5" dirty="0">
                          <a:latin typeface="Arial" panose="020B0604020202020204"/>
                          <a:cs typeface="Arial" panose="020B0604020202020204"/>
                        </a:rPr>
                        <a:t>24</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475"/>
                        </a:spcBef>
                      </a:pPr>
                      <a:r>
                        <a:rPr sz="1300" b="1" spc="-5" dirty="0">
                          <a:latin typeface="Arial" panose="020B0604020202020204"/>
                          <a:cs typeface="Arial" panose="020B0604020202020204"/>
                        </a:rPr>
                        <a:t>17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79" name="object 79"/>
          <p:cNvSpPr/>
          <p:nvPr/>
        </p:nvSpPr>
        <p:spPr>
          <a:xfrm>
            <a:off x="2425123" y="4586649"/>
            <a:ext cx="247460" cy="247460"/>
          </a:xfrm>
          <a:custGeom>
            <a:avLst/>
            <a:gdLst/>
            <a:ahLst/>
            <a:cxnLst/>
            <a:rect l="l" t="t" r="r" b="b"/>
            <a:pathLst>
              <a:path w="274955" h="274954">
                <a:moveTo>
                  <a:pt x="137287" y="0"/>
                </a:moveTo>
                <a:lnTo>
                  <a:pt x="93894" y="7012"/>
                </a:lnTo>
                <a:lnTo>
                  <a:pt x="56208" y="26533"/>
                </a:lnTo>
                <a:lnTo>
                  <a:pt x="26489" y="56290"/>
                </a:lnTo>
                <a:lnTo>
                  <a:pt x="6999" y="94008"/>
                </a:lnTo>
                <a:lnTo>
                  <a:pt x="0" y="137413"/>
                </a:lnTo>
                <a:lnTo>
                  <a:pt x="6999" y="180806"/>
                </a:lnTo>
                <a:lnTo>
                  <a:pt x="26489" y="218492"/>
                </a:lnTo>
                <a:lnTo>
                  <a:pt x="56208" y="248211"/>
                </a:lnTo>
                <a:lnTo>
                  <a:pt x="93894" y="267701"/>
                </a:lnTo>
                <a:lnTo>
                  <a:pt x="137287" y="274700"/>
                </a:lnTo>
                <a:lnTo>
                  <a:pt x="180679" y="267701"/>
                </a:lnTo>
                <a:lnTo>
                  <a:pt x="218365" y="248211"/>
                </a:lnTo>
                <a:lnTo>
                  <a:pt x="248084" y="218492"/>
                </a:lnTo>
                <a:lnTo>
                  <a:pt x="267574" y="180806"/>
                </a:lnTo>
                <a:lnTo>
                  <a:pt x="274574" y="137413"/>
                </a:lnTo>
                <a:lnTo>
                  <a:pt x="267574" y="94008"/>
                </a:lnTo>
                <a:lnTo>
                  <a:pt x="248084" y="56290"/>
                </a:lnTo>
                <a:lnTo>
                  <a:pt x="218365" y="26533"/>
                </a:lnTo>
                <a:lnTo>
                  <a:pt x="180679" y="7012"/>
                </a:lnTo>
                <a:lnTo>
                  <a:pt x="137287" y="0"/>
                </a:lnTo>
                <a:close/>
              </a:path>
            </a:pathLst>
          </a:custGeom>
          <a:solidFill>
            <a:srgbClr val="FF9933"/>
          </a:solidFill>
        </p:spPr>
        <p:txBody>
          <a:bodyPr wrap="square" lIns="0" tIns="0" rIns="0" bIns="0" rtlCol="0"/>
          <a:lstStyle/>
          <a:p>
            <a:endParaRPr sz="1620"/>
          </a:p>
        </p:txBody>
      </p:sp>
      <p:sp>
        <p:nvSpPr>
          <p:cNvPr id="80" name="object 80"/>
          <p:cNvSpPr/>
          <p:nvPr/>
        </p:nvSpPr>
        <p:spPr>
          <a:xfrm>
            <a:off x="2425123" y="4586649"/>
            <a:ext cx="247460" cy="247460"/>
          </a:xfrm>
          <a:custGeom>
            <a:avLst/>
            <a:gdLst/>
            <a:ahLst/>
            <a:cxnLst/>
            <a:rect l="l" t="t" r="r" b="b"/>
            <a:pathLst>
              <a:path w="274955" h="274954">
                <a:moveTo>
                  <a:pt x="0" y="137413"/>
                </a:moveTo>
                <a:lnTo>
                  <a:pt x="6999" y="94008"/>
                </a:lnTo>
                <a:lnTo>
                  <a:pt x="26489" y="56290"/>
                </a:lnTo>
                <a:lnTo>
                  <a:pt x="56208" y="26533"/>
                </a:lnTo>
                <a:lnTo>
                  <a:pt x="93894" y="7012"/>
                </a:lnTo>
                <a:lnTo>
                  <a:pt x="137287" y="0"/>
                </a:lnTo>
                <a:lnTo>
                  <a:pt x="180679" y="7012"/>
                </a:lnTo>
                <a:lnTo>
                  <a:pt x="218365" y="26533"/>
                </a:lnTo>
                <a:lnTo>
                  <a:pt x="248084" y="56290"/>
                </a:lnTo>
                <a:lnTo>
                  <a:pt x="267574" y="94008"/>
                </a:lnTo>
                <a:lnTo>
                  <a:pt x="274574" y="137413"/>
                </a:lnTo>
                <a:lnTo>
                  <a:pt x="267574" y="180806"/>
                </a:lnTo>
                <a:lnTo>
                  <a:pt x="248084" y="218492"/>
                </a:lnTo>
                <a:lnTo>
                  <a:pt x="218365" y="248211"/>
                </a:lnTo>
                <a:lnTo>
                  <a:pt x="180679" y="267701"/>
                </a:lnTo>
                <a:lnTo>
                  <a:pt x="137287" y="274700"/>
                </a:lnTo>
                <a:lnTo>
                  <a:pt x="93894" y="267701"/>
                </a:lnTo>
                <a:lnTo>
                  <a:pt x="56208" y="248211"/>
                </a:lnTo>
                <a:lnTo>
                  <a:pt x="26489" y="218492"/>
                </a:lnTo>
                <a:lnTo>
                  <a:pt x="6999" y="180806"/>
                </a:lnTo>
                <a:lnTo>
                  <a:pt x="0" y="137413"/>
                </a:lnTo>
                <a:close/>
              </a:path>
            </a:pathLst>
          </a:custGeom>
          <a:ln w="25399">
            <a:solidFill>
              <a:srgbClr val="000000"/>
            </a:solidFill>
          </a:ln>
        </p:spPr>
        <p:txBody>
          <a:bodyPr wrap="square" lIns="0" tIns="0" rIns="0" bIns="0" rtlCol="0"/>
          <a:lstStyle/>
          <a:p>
            <a:endParaRPr sz="1620"/>
          </a:p>
        </p:txBody>
      </p:sp>
      <p:sp>
        <p:nvSpPr>
          <p:cNvPr id="81" name="object 81"/>
          <p:cNvSpPr txBox="1"/>
          <p:nvPr/>
        </p:nvSpPr>
        <p:spPr>
          <a:xfrm>
            <a:off x="2487073" y="4585963"/>
            <a:ext cx="124587"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0</a:t>
            </a:r>
            <a:endParaRPr sz="1440">
              <a:latin typeface="Arial" panose="020B0604020202020204"/>
              <a:cs typeface="Arial" panose="020B0604020202020204"/>
            </a:endParaRPr>
          </a:p>
        </p:txBody>
      </p:sp>
      <p:sp>
        <p:nvSpPr>
          <p:cNvPr id="82" name="object 82"/>
          <p:cNvSpPr/>
          <p:nvPr/>
        </p:nvSpPr>
        <p:spPr>
          <a:xfrm>
            <a:off x="2492559" y="4398054"/>
            <a:ext cx="114300" cy="177278"/>
          </a:xfrm>
          <a:prstGeom prst="rect">
            <a:avLst/>
          </a:prstGeom>
          <a:blipFill>
            <a:blip r:embed="rId2" cstate="print"/>
            <a:stretch>
              <a:fillRect/>
            </a:stretch>
          </a:blipFill>
        </p:spPr>
        <p:txBody>
          <a:bodyPr wrap="square" lIns="0" tIns="0" rIns="0" bIns="0" rtlCol="0"/>
          <a:lstStyle/>
          <a:p>
            <a:endParaRPr sz="1620"/>
          </a:p>
        </p:txBody>
      </p:sp>
      <p:sp>
        <p:nvSpPr>
          <p:cNvPr id="83" name="object 83"/>
          <p:cNvSpPr/>
          <p:nvPr/>
        </p:nvSpPr>
        <p:spPr>
          <a:xfrm>
            <a:off x="2683669" y="4396798"/>
            <a:ext cx="2683193" cy="370904"/>
          </a:xfrm>
          <a:custGeom>
            <a:avLst/>
            <a:gdLst/>
            <a:ahLst/>
            <a:cxnLst/>
            <a:rect l="l" t="t" r="r" b="b"/>
            <a:pathLst>
              <a:path w="2981325" h="412114">
                <a:moveTo>
                  <a:pt x="75818" y="285115"/>
                </a:moveTo>
                <a:lnTo>
                  <a:pt x="0" y="349123"/>
                </a:lnTo>
                <a:lnTo>
                  <a:pt x="76707" y="412115"/>
                </a:lnTo>
                <a:lnTo>
                  <a:pt x="76341" y="359791"/>
                </a:lnTo>
                <a:lnTo>
                  <a:pt x="63626" y="359791"/>
                </a:lnTo>
                <a:lnTo>
                  <a:pt x="63500" y="337566"/>
                </a:lnTo>
                <a:lnTo>
                  <a:pt x="76185" y="337475"/>
                </a:lnTo>
                <a:lnTo>
                  <a:pt x="75818" y="285115"/>
                </a:lnTo>
                <a:close/>
              </a:path>
              <a:path w="2981325" h="412114">
                <a:moveTo>
                  <a:pt x="76185" y="337475"/>
                </a:moveTo>
                <a:lnTo>
                  <a:pt x="63500" y="337566"/>
                </a:lnTo>
                <a:lnTo>
                  <a:pt x="63626" y="359791"/>
                </a:lnTo>
                <a:lnTo>
                  <a:pt x="76341" y="359700"/>
                </a:lnTo>
                <a:lnTo>
                  <a:pt x="76185" y="337475"/>
                </a:lnTo>
                <a:close/>
              </a:path>
              <a:path w="2981325" h="412114">
                <a:moveTo>
                  <a:pt x="76341" y="359700"/>
                </a:moveTo>
                <a:lnTo>
                  <a:pt x="63626" y="359791"/>
                </a:lnTo>
                <a:lnTo>
                  <a:pt x="76341" y="359791"/>
                </a:lnTo>
                <a:close/>
              </a:path>
              <a:path w="2981325" h="412114">
                <a:moveTo>
                  <a:pt x="2951757" y="19078"/>
                </a:moveTo>
                <a:lnTo>
                  <a:pt x="2913126" y="48641"/>
                </a:lnTo>
                <a:lnTo>
                  <a:pt x="2862834" y="72136"/>
                </a:lnTo>
                <a:lnTo>
                  <a:pt x="2819654" y="87630"/>
                </a:lnTo>
                <a:lnTo>
                  <a:pt x="2769362" y="103124"/>
                </a:lnTo>
                <a:lnTo>
                  <a:pt x="2712212" y="118364"/>
                </a:lnTo>
                <a:lnTo>
                  <a:pt x="2614041" y="140970"/>
                </a:lnTo>
                <a:lnTo>
                  <a:pt x="2502027" y="162814"/>
                </a:lnTo>
                <a:lnTo>
                  <a:pt x="2420112" y="176911"/>
                </a:lnTo>
                <a:lnTo>
                  <a:pt x="2332736" y="190754"/>
                </a:lnTo>
                <a:lnTo>
                  <a:pt x="2240279" y="203962"/>
                </a:lnTo>
                <a:lnTo>
                  <a:pt x="2142744" y="216916"/>
                </a:lnTo>
                <a:lnTo>
                  <a:pt x="1934210" y="241427"/>
                </a:lnTo>
                <a:lnTo>
                  <a:pt x="1709420" y="263652"/>
                </a:lnTo>
                <a:lnTo>
                  <a:pt x="1470405" y="283464"/>
                </a:lnTo>
                <a:lnTo>
                  <a:pt x="1219327" y="300736"/>
                </a:lnTo>
                <a:lnTo>
                  <a:pt x="825119" y="320929"/>
                </a:lnTo>
                <a:lnTo>
                  <a:pt x="553720" y="330200"/>
                </a:lnTo>
                <a:lnTo>
                  <a:pt x="277875" y="336042"/>
                </a:lnTo>
                <a:lnTo>
                  <a:pt x="76185" y="337475"/>
                </a:lnTo>
                <a:lnTo>
                  <a:pt x="76341" y="359700"/>
                </a:lnTo>
                <a:lnTo>
                  <a:pt x="278384" y="358267"/>
                </a:lnTo>
                <a:lnTo>
                  <a:pt x="554482" y="352425"/>
                </a:lnTo>
                <a:lnTo>
                  <a:pt x="826135" y="343027"/>
                </a:lnTo>
                <a:lnTo>
                  <a:pt x="1220851" y="322834"/>
                </a:lnTo>
                <a:lnTo>
                  <a:pt x="1593341" y="296037"/>
                </a:lnTo>
                <a:lnTo>
                  <a:pt x="1826005" y="274955"/>
                </a:lnTo>
                <a:lnTo>
                  <a:pt x="2043429" y="251460"/>
                </a:lnTo>
                <a:lnTo>
                  <a:pt x="2145665" y="239014"/>
                </a:lnTo>
                <a:lnTo>
                  <a:pt x="2243454" y="226060"/>
                </a:lnTo>
                <a:lnTo>
                  <a:pt x="2336291" y="212598"/>
                </a:lnTo>
                <a:lnTo>
                  <a:pt x="2423922" y="198755"/>
                </a:lnTo>
                <a:lnTo>
                  <a:pt x="2506091" y="184531"/>
                </a:lnTo>
                <a:lnTo>
                  <a:pt x="2582672" y="169925"/>
                </a:lnTo>
                <a:lnTo>
                  <a:pt x="2653284" y="155067"/>
                </a:lnTo>
                <a:lnTo>
                  <a:pt x="2717673" y="139827"/>
                </a:lnTo>
                <a:lnTo>
                  <a:pt x="2775712" y="124460"/>
                </a:lnTo>
                <a:lnTo>
                  <a:pt x="2827020" y="108585"/>
                </a:lnTo>
                <a:lnTo>
                  <a:pt x="2871470" y="92583"/>
                </a:lnTo>
                <a:lnTo>
                  <a:pt x="2908680" y="76200"/>
                </a:lnTo>
                <a:lnTo>
                  <a:pt x="2950972" y="50546"/>
                </a:lnTo>
                <a:lnTo>
                  <a:pt x="2968879" y="33274"/>
                </a:lnTo>
                <a:lnTo>
                  <a:pt x="2969260" y="32893"/>
                </a:lnTo>
                <a:lnTo>
                  <a:pt x="2969514" y="32385"/>
                </a:lnTo>
                <a:lnTo>
                  <a:pt x="2969895" y="32004"/>
                </a:lnTo>
                <a:lnTo>
                  <a:pt x="2975229" y="23875"/>
                </a:lnTo>
                <a:lnTo>
                  <a:pt x="2975991" y="22606"/>
                </a:lnTo>
                <a:lnTo>
                  <a:pt x="2976245" y="21843"/>
                </a:lnTo>
                <a:lnTo>
                  <a:pt x="2977088" y="19685"/>
                </a:lnTo>
                <a:lnTo>
                  <a:pt x="2951353" y="19685"/>
                </a:lnTo>
                <a:lnTo>
                  <a:pt x="2951757" y="19078"/>
                </a:lnTo>
                <a:close/>
              </a:path>
              <a:path w="2981325" h="412114">
                <a:moveTo>
                  <a:pt x="2952369" y="18415"/>
                </a:moveTo>
                <a:lnTo>
                  <a:pt x="2951757" y="19078"/>
                </a:lnTo>
                <a:lnTo>
                  <a:pt x="2951353" y="19685"/>
                </a:lnTo>
                <a:lnTo>
                  <a:pt x="2952369" y="18415"/>
                </a:lnTo>
                <a:close/>
              </a:path>
              <a:path w="2981325" h="412114">
                <a:moveTo>
                  <a:pt x="2977584" y="18415"/>
                </a:moveTo>
                <a:lnTo>
                  <a:pt x="2952369" y="18415"/>
                </a:lnTo>
                <a:lnTo>
                  <a:pt x="2951353" y="19685"/>
                </a:lnTo>
                <a:lnTo>
                  <a:pt x="2977088" y="19685"/>
                </a:lnTo>
                <a:lnTo>
                  <a:pt x="2977584" y="18415"/>
                </a:lnTo>
                <a:close/>
              </a:path>
              <a:path w="2981325" h="412114">
                <a:moveTo>
                  <a:pt x="2980091" y="11684"/>
                </a:moveTo>
                <a:lnTo>
                  <a:pt x="2956687" y="11684"/>
                </a:lnTo>
                <a:lnTo>
                  <a:pt x="2955544" y="13589"/>
                </a:lnTo>
                <a:lnTo>
                  <a:pt x="2951757" y="19078"/>
                </a:lnTo>
                <a:lnTo>
                  <a:pt x="2952369" y="18415"/>
                </a:lnTo>
                <a:lnTo>
                  <a:pt x="2977584" y="18415"/>
                </a:lnTo>
                <a:lnTo>
                  <a:pt x="2979483" y="13589"/>
                </a:lnTo>
                <a:lnTo>
                  <a:pt x="2979801" y="12954"/>
                </a:lnTo>
                <a:lnTo>
                  <a:pt x="2980054" y="11937"/>
                </a:lnTo>
                <a:lnTo>
                  <a:pt x="2980091" y="11684"/>
                </a:lnTo>
                <a:close/>
              </a:path>
              <a:path w="2981325" h="412114">
                <a:moveTo>
                  <a:pt x="2955742" y="13101"/>
                </a:moveTo>
                <a:lnTo>
                  <a:pt x="2955417" y="13589"/>
                </a:lnTo>
                <a:lnTo>
                  <a:pt x="2955742" y="13101"/>
                </a:lnTo>
                <a:close/>
              </a:path>
              <a:path w="2981325" h="412114">
                <a:moveTo>
                  <a:pt x="2956687" y="11684"/>
                </a:moveTo>
                <a:lnTo>
                  <a:pt x="2955742" y="13101"/>
                </a:lnTo>
                <a:lnTo>
                  <a:pt x="2955544" y="13589"/>
                </a:lnTo>
                <a:lnTo>
                  <a:pt x="2956687" y="11684"/>
                </a:lnTo>
                <a:close/>
              </a:path>
              <a:path w="2981325" h="412114">
                <a:moveTo>
                  <a:pt x="2958276" y="6861"/>
                </a:moveTo>
                <a:lnTo>
                  <a:pt x="2955742" y="13101"/>
                </a:lnTo>
                <a:lnTo>
                  <a:pt x="2956687" y="11684"/>
                </a:lnTo>
                <a:lnTo>
                  <a:pt x="2980091" y="11684"/>
                </a:lnTo>
                <a:lnTo>
                  <a:pt x="2980531" y="8255"/>
                </a:lnTo>
                <a:lnTo>
                  <a:pt x="2958084" y="8255"/>
                </a:lnTo>
                <a:lnTo>
                  <a:pt x="2958276" y="6861"/>
                </a:lnTo>
                <a:close/>
              </a:path>
              <a:path w="2981325" h="412114">
                <a:moveTo>
                  <a:pt x="2958846" y="5461"/>
                </a:moveTo>
                <a:lnTo>
                  <a:pt x="2958276" y="6861"/>
                </a:lnTo>
                <a:lnTo>
                  <a:pt x="2958084" y="8255"/>
                </a:lnTo>
                <a:lnTo>
                  <a:pt x="2958846" y="5461"/>
                </a:lnTo>
                <a:close/>
              </a:path>
              <a:path w="2981325" h="412114">
                <a:moveTo>
                  <a:pt x="2980880" y="5461"/>
                </a:moveTo>
                <a:lnTo>
                  <a:pt x="2958846" y="5461"/>
                </a:lnTo>
                <a:lnTo>
                  <a:pt x="2958084" y="8255"/>
                </a:lnTo>
                <a:lnTo>
                  <a:pt x="2980531" y="8255"/>
                </a:lnTo>
                <a:lnTo>
                  <a:pt x="2980880" y="5461"/>
                </a:lnTo>
                <a:close/>
              </a:path>
              <a:path w="2981325" h="412114">
                <a:moveTo>
                  <a:pt x="2959227" y="0"/>
                </a:moveTo>
                <a:lnTo>
                  <a:pt x="2958276" y="6861"/>
                </a:lnTo>
                <a:lnTo>
                  <a:pt x="2958846" y="5461"/>
                </a:lnTo>
                <a:lnTo>
                  <a:pt x="2980880" y="5461"/>
                </a:lnTo>
                <a:lnTo>
                  <a:pt x="2981198" y="2921"/>
                </a:lnTo>
                <a:lnTo>
                  <a:pt x="2959227" y="0"/>
                </a:lnTo>
                <a:close/>
              </a:path>
            </a:pathLst>
          </a:custGeom>
          <a:solidFill>
            <a:srgbClr val="000000"/>
          </a:solidFill>
        </p:spPr>
        <p:txBody>
          <a:bodyPr wrap="square" lIns="0" tIns="0" rIns="0" bIns="0" rtlCol="0"/>
          <a:lstStyle/>
          <a:p>
            <a:endParaRPr sz="1620"/>
          </a:p>
        </p:txBody>
      </p:sp>
      <p:sp>
        <p:nvSpPr>
          <p:cNvPr id="84" name="object 84"/>
          <p:cNvSpPr/>
          <p:nvPr/>
        </p:nvSpPr>
        <p:spPr>
          <a:xfrm>
            <a:off x="2493360" y="2102111"/>
            <a:ext cx="114300" cy="158648"/>
          </a:xfrm>
          <a:prstGeom prst="rect">
            <a:avLst/>
          </a:prstGeom>
          <a:blipFill>
            <a:blip r:embed="rId16" cstate="print"/>
            <a:stretch>
              <a:fillRect/>
            </a:stretch>
          </a:blipFill>
        </p:spPr>
        <p:txBody>
          <a:bodyPr wrap="square" lIns="0" tIns="0" rIns="0" bIns="0" rtlCol="0"/>
          <a:lstStyle/>
          <a:p>
            <a:endParaRPr sz="1620"/>
          </a:p>
        </p:txBody>
      </p:sp>
      <p:sp>
        <p:nvSpPr>
          <p:cNvPr id="85" name="object 85"/>
          <p:cNvSpPr/>
          <p:nvPr/>
        </p:nvSpPr>
        <p:spPr>
          <a:xfrm>
            <a:off x="3194590" y="2102111"/>
            <a:ext cx="114300" cy="158648"/>
          </a:xfrm>
          <a:prstGeom prst="rect">
            <a:avLst/>
          </a:prstGeom>
          <a:blipFill>
            <a:blip r:embed="rId17" cstate="print"/>
            <a:stretch>
              <a:fillRect/>
            </a:stretch>
          </a:blipFill>
        </p:spPr>
        <p:txBody>
          <a:bodyPr wrap="square" lIns="0" tIns="0" rIns="0" bIns="0" rtlCol="0"/>
          <a:lstStyle/>
          <a:p>
            <a:endParaRPr sz="1620"/>
          </a:p>
        </p:txBody>
      </p:sp>
      <p:sp>
        <p:nvSpPr>
          <p:cNvPr id="86" name="object 86"/>
          <p:cNvSpPr/>
          <p:nvPr/>
        </p:nvSpPr>
        <p:spPr>
          <a:xfrm>
            <a:off x="3896049" y="2102111"/>
            <a:ext cx="114300" cy="158648"/>
          </a:xfrm>
          <a:prstGeom prst="rect">
            <a:avLst/>
          </a:prstGeom>
          <a:blipFill>
            <a:blip r:embed="rId18" cstate="print"/>
            <a:stretch>
              <a:fillRect/>
            </a:stretch>
          </a:blipFill>
        </p:spPr>
        <p:txBody>
          <a:bodyPr wrap="square" lIns="0" tIns="0" rIns="0" bIns="0" rtlCol="0"/>
          <a:lstStyle/>
          <a:p>
            <a:endParaRPr sz="1620"/>
          </a:p>
        </p:txBody>
      </p:sp>
      <p:sp>
        <p:nvSpPr>
          <p:cNvPr id="87" name="object 87"/>
          <p:cNvSpPr/>
          <p:nvPr/>
        </p:nvSpPr>
        <p:spPr>
          <a:xfrm>
            <a:off x="4597623" y="2102111"/>
            <a:ext cx="114300" cy="158648"/>
          </a:xfrm>
          <a:prstGeom prst="rect">
            <a:avLst/>
          </a:prstGeom>
          <a:blipFill>
            <a:blip r:embed="rId19" cstate="print"/>
            <a:stretch>
              <a:fillRect/>
            </a:stretch>
          </a:blipFill>
        </p:spPr>
        <p:txBody>
          <a:bodyPr wrap="square" lIns="0" tIns="0" rIns="0" bIns="0" rtlCol="0"/>
          <a:lstStyle/>
          <a:p>
            <a:endParaRPr sz="1620"/>
          </a:p>
        </p:txBody>
      </p:sp>
      <p:sp>
        <p:nvSpPr>
          <p:cNvPr id="88" name="object 88"/>
          <p:cNvSpPr/>
          <p:nvPr/>
        </p:nvSpPr>
        <p:spPr>
          <a:xfrm>
            <a:off x="5298852" y="2102111"/>
            <a:ext cx="114300" cy="158648"/>
          </a:xfrm>
          <a:prstGeom prst="rect">
            <a:avLst/>
          </a:prstGeom>
          <a:blipFill>
            <a:blip r:embed="rId20" cstate="print"/>
            <a:stretch>
              <a:fillRect/>
            </a:stretch>
          </a:blipFill>
        </p:spPr>
        <p:txBody>
          <a:bodyPr wrap="square" lIns="0" tIns="0" rIns="0" bIns="0" rtlCol="0"/>
          <a:lstStyle/>
          <a:p>
            <a:endParaRPr sz="1620"/>
          </a:p>
        </p:txBody>
      </p:sp>
      <p:sp>
        <p:nvSpPr>
          <p:cNvPr id="89" name="object 89"/>
          <p:cNvSpPr/>
          <p:nvPr/>
        </p:nvSpPr>
        <p:spPr>
          <a:xfrm>
            <a:off x="6000311" y="2102111"/>
            <a:ext cx="114300" cy="158648"/>
          </a:xfrm>
          <a:prstGeom prst="rect">
            <a:avLst/>
          </a:prstGeom>
          <a:blipFill>
            <a:blip r:embed="rId21" cstate="print"/>
            <a:stretch>
              <a:fillRect/>
            </a:stretch>
          </a:blipFill>
        </p:spPr>
        <p:txBody>
          <a:bodyPr wrap="square" lIns="0" tIns="0" rIns="0" bIns="0" rtlCol="0"/>
          <a:lstStyle/>
          <a:p>
            <a:endParaRPr sz="1620"/>
          </a:p>
        </p:txBody>
      </p:sp>
      <p:sp>
        <p:nvSpPr>
          <p:cNvPr id="90" name="object 90"/>
          <p:cNvSpPr/>
          <p:nvPr/>
        </p:nvSpPr>
        <p:spPr>
          <a:xfrm>
            <a:off x="6701885" y="2102111"/>
            <a:ext cx="114300" cy="158648"/>
          </a:xfrm>
          <a:prstGeom prst="rect">
            <a:avLst/>
          </a:prstGeom>
          <a:blipFill>
            <a:blip r:embed="rId22" cstate="print"/>
            <a:stretch>
              <a:fillRect/>
            </a:stretch>
          </a:blipFill>
        </p:spPr>
        <p:txBody>
          <a:bodyPr wrap="square" lIns="0" tIns="0" rIns="0" bIns="0" rtlCol="0"/>
          <a:lstStyle/>
          <a:p>
            <a:endParaRPr sz="1620"/>
          </a:p>
        </p:txBody>
      </p:sp>
      <p:sp>
        <p:nvSpPr>
          <p:cNvPr id="91" name="object 91"/>
          <p:cNvSpPr/>
          <p:nvPr/>
        </p:nvSpPr>
        <p:spPr>
          <a:xfrm>
            <a:off x="7403344" y="2102111"/>
            <a:ext cx="114300" cy="158648"/>
          </a:xfrm>
          <a:prstGeom prst="rect">
            <a:avLst/>
          </a:prstGeom>
          <a:blipFill>
            <a:blip r:embed="rId23" cstate="print"/>
            <a:stretch>
              <a:fillRect/>
            </a:stretch>
          </a:blipFill>
        </p:spPr>
        <p:txBody>
          <a:bodyPr wrap="square" lIns="0" tIns="0" rIns="0" bIns="0" rtlCol="0"/>
          <a:lstStyle/>
          <a:p>
            <a:endParaRPr sz="1620"/>
          </a:p>
        </p:txBody>
      </p:sp>
      <p:sp>
        <p:nvSpPr>
          <p:cNvPr id="92" name="object 92"/>
          <p:cNvSpPr/>
          <p:nvPr/>
        </p:nvSpPr>
        <p:spPr>
          <a:xfrm>
            <a:off x="2493360" y="3016511"/>
            <a:ext cx="114300" cy="158648"/>
          </a:xfrm>
          <a:prstGeom prst="rect">
            <a:avLst/>
          </a:prstGeom>
          <a:blipFill>
            <a:blip r:embed="rId24" cstate="print"/>
            <a:stretch>
              <a:fillRect/>
            </a:stretch>
          </a:blipFill>
        </p:spPr>
        <p:txBody>
          <a:bodyPr wrap="square" lIns="0" tIns="0" rIns="0" bIns="0" rtlCol="0"/>
          <a:lstStyle/>
          <a:p>
            <a:endParaRPr sz="1620"/>
          </a:p>
        </p:txBody>
      </p:sp>
      <p:sp>
        <p:nvSpPr>
          <p:cNvPr id="93" name="object 93"/>
          <p:cNvSpPr/>
          <p:nvPr/>
        </p:nvSpPr>
        <p:spPr>
          <a:xfrm>
            <a:off x="3896049" y="3016511"/>
            <a:ext cx="114300" cy="158648"/>
          </a:xfrm>
          <a:prstGeom prst="rect">
            <a:avLst/>
          </a:prstGeom>
          <a:blipFill>
            <a:blip r:embed="rId25" cstate="print"/>
            <a:stretch>
              <a:fillRect/>
            </a:stretch>
          </a:blipFill>
        </p:spPr>
        <p:txBody>
          <a:bodyPr wrap="square" lIns="0" tIns="0" rIns="0" bIns="0" rtlCol="0"/>
          <a:lstStyle/>
          <a:p>
            <a:endParaRPr sz="1620"/>
          </a:p>
        </p:txBody>
      </p:sp>
      <p:sp>
        <p:nvSpPr>
          <p:cNvPr id="94" name="object 94"/>
          <p:cNvSpPr/>
          <p:nvPr/>
        </p:nvSpPr>
        <p:spPr>
          <a:xfrm>
            <a:off x="5298852" y="3016511"/>
            <a:ext cx="114300" cy="158648"/>
          </a:xfrm>
          <a:prstGeom prst="rect">
            <a:avLst/>
          </a:prstGeom>
          <a:blipFill>
            <a:blip r:embed="rId26" cstate="print"/>
            <a:stretch>
              <a:fillRect/>
            </a:stretch>
          </a:blipFill>
        </p:spPr>
        <p:txBody>
          <a:bodyPr wrap="square" lIns="0" tIns="0" rIns="0" bIns="0" rtlCol="0"/>
          <a:lstStyle/>
          <a:p>
            <a:endParaRPr sz="1620"/>
          </a:p>
        </p:txBody>
      </p:sp>
      <p:sp>
        <p:nvSpPr>
          <p:cNvPr id="95" name="object 95"/>
          <p:cNvSpPr/>
          <p:nvPr/>
        </p:nvSpPr>
        <p:spPr>
          <a:xfrm>
            <a:off x="6701885" y="3016511"/>
            <a:ext cx="114300" cy="158648"/>
          </a:xfrm>
          <a:prstGeom prst="rect">
            <a:avLst/>
          </a:prstGeom>
          <a:blipFill>
            <a:blip r:embed="rId27" cstate="print"/>
            <a:stretch>
              <a:fillRect/>
            </a:stretch>
          </a:blipFill>
        </p:spPr>
        <p:txBody>
          <a:bodyPr wrap="square" lIns="0" tIns="0" rIns="0" bIns="0" rtlCol="0"/>
          <a:lstStyle/>
          <a:p>
            <a:endParaRPr sz="1620"/>
          </a:p>
        </p:txBody>
      </p:sp>
      <p:sp>
        <p:nvSpPr>
          <p:cNvPr id="96" name="object 96"/>
          <p:cNvSpPr/>
          <p:nvPr/>
        </p:nvSpPr>
        <p:spPr>
          <a:xfrm>
            <a:off x="2493360" y="3930912"/>
            <a:ext cx="114300" cy="158534"/>
          </a:xfrm>
          <a:prstGeom prst="rect">
            <a:avLst/>
          </a:prstGeom>
          <a:blipFill>
            <a:blip r:embed="rId28" cstate="print"/>
            <a:stretch>
              <a:fillRect/>
            </a:stretch>
          </a:blipFill>
        </p:spPr>
        <p:txBody>
          <a:bodyPr wrap="square" lIns="0" tIns="0" rIns="0" bIns="0" rtlCol="0"/>
          <a:lstStyle/>
          <a:p>
            <a:endParaRPr sz="1620"/>
          </a:p>
        </p:txBody>
      </p:sp>
      <p:sp>
        <p:nvSpPr>
          <p:cNvPr id="97" name="object 97"/>
          <p:cNvSpPr/>
          <p:nvPr/>
        </p:nvSpPr>
        <p:spPr>
          <a:xfrm>
            <a:off x="5298852" y="3930796"/>
            <a:ext cx="114300" cy="158648"/>
          </a:xfrm>
          <a:prstGeom prst="rect">
            <a:avLst/>
          </a:prstGeom>
          <a:blipFill>
            <a:blip r:embed="rId29" cstate="print"/>
            <a:stretch>
              <a:fillRect/>
            </a:stretch>
          </a:blipFill>
        </p:spPr>
        <p:txBody>
          <a:bodyPr wrap="square" lIns="0" tIns="0" rIns="0" bIns="0" rtlCol="0"/>
          <a:lstStyle/>
          <a:p>
            <a:endParaRPr sz="1620"/>
          </a:p>
        </p:txBody>
      </p:sp>
      <p:graphicFrame>
        <p:nvGraphicFramePr>
          <p:cNvPr id="98" name="object 98"/>
          <p:cNvGraphicFramePr>
            <a:graphicFrameLocks noGrp="1"/>
          </p:cNvGraphicFramePr>
          <p:nvPr/>
        </p:nvGraphicFramePr>
        <p:xfrm>
          <a:off x="2362200" y="4979670"/>
          <a:ext cx="5612133" cy="308552"/>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552">
                <a:tc>
                  <a:txBody>
                    <a:bodyPr/>
                    <a:lstStyle/>
                    <a:p>
                      <a:pPr marL="97155">
                        <a:lnSpc>
                          <a:spcPct val="100000"/>
                        </a:lnSpc>
                        <a:spcBef>
                          <a:spcPts val="475"/>
                        </a:spcBef>
                      </a:pPr>
                      <a:r>
                        <a:rPr sz="1300" b="1" spc="-5" dirty="0">
                          <a:latin typeface="Arial" panose="020B0604020202020204"/>
                          <a:cs typeface="Arial" panose="020B0604020202020204"/>
                        </a:rPr>
                        <a:t>41</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5</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5885">
                        <a:lnSpc>
                          <a:spcPct val="100000"/>
                        </a:lnSpc>
                        <a:spcBef>
                          <a:spcPts val="475"/>
                        </a:spcBef>
                      </a:pPr>
                      <a:r>
                        <a:rPr sz="1300" b="1" spc="-5" dirty="0">
                          <a:latin typeface="Arial" panose="020B0604020202020204"/>
                          <a:cs typeface="Arial" panose="020B0604020202020204"/>
                        </a:rPr>
                        <a:t>17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79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99" name="object 99"/>
          <p:cNvSpPr/>
          <p:nvPr/>
        </p:nvSpPr>
        <p:spPr>
          <a:xfrm>
            <a:off x="2493360" y="4845311"/>
            <a:ext cx="114300" cy="147218"/>
          </a:xfrm>
          <a:prstGeom prst="rect">
            <a:avLst/>
          </a:prstGeom>
          <a:blipFill>
            <a:blip r:embed="rId30" cstate="print"/>
            <a:stretch>
              <a:fillRect/>
            </a:stretch>
          </a:blipFill>
        </p:spPr>
        <p:txBody>
          <a:bodyPr wrap="square" lIns="0" tIns="0" rIns="0" bIns="0" rtlCol="0"/>
          <a:lstStyle/>
          <a:p>
            <a:endParaRPr sz="1620"/>
          </a:p>
        </p:txBody>
      </p:sp>
      <p:sp>
        <p:nvSpPr>
          <p:cNvPr id="100" name="object 100"/>
          <p:cNvSpPr txBox="1"/>
          <p:nvPr/>
        </p:nvSpPr>
        <p:spPr>
          <a:xfrm>
            <a:off x="546304" y="1731093"/>
            <a:ext cx="693230"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1</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1</a:t>
            </a:r>
            <a:endParaRPr sz="1440">
              <a:latin typeface="Arial" panose="020B0604020202020204"/>
              <a:cs typeface="Arial" panose="020B0604020202020204"/>
            </a:endParaRPr>
          </a:p>
        </p:txBody>
      </p:sp>
      <p:sp>
        <p:nvSpPr>
          <p:cNvPr id="101" name="object 101"/>
          <p:cNvSpPr txBox="1"/>
          <p:nvPr/>
        </p:nvSpPr>
        <p:spPr>
          <a:xfrm>
            <a:off x="546304" y="2634178"/>
            <a:ext cx="693801"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2</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4" dirty="0">
                <a:latin typeface="Arial" panose="020B0604020202020204"/>
                <a:cs typeface="Arial" panose="020B0604020202020204"/>
              </a:rPr>
              <a:t> </a:t>
            </a:r>
            <a:r>
              <a:rPr sz="1440" b="1" spc="-5" dirty="0">
                <a:latin typeface="Arial" panose="020B0604020202020204"/>
                <a:cs typeface="Arial" panose="020B0604020202020204"/>
              </a:rPr>
              <a:t>2</a:t>
            </a:r>
            <a:endParaRPr sz="1440">
              <a:latin typeface="Arial" panose="020B0604020202020204"/>
              <a:cs typeface="Arial" panose="020B0604020202020204"/>
            </a:endParaRPr>
          </a:p>
        </p:txBody>
      </p:sp>
      <p:sp>
        <p:nvSpPr>
          <p:cNvPr id="102" name="object 102"/>
          <p:cNvSpPr txBox="1"/>
          <p:nvPr/>
        </p:nvSpPr>
        <p:spPr>
          <a:xfrm>
            <a:off x="546304" y="3548691"/>
            <a:ext cx="693801"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3</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4" dirty="0">
                <a:latin typeface="Arial" panose="020B0604020202020204"/>
                <a:cs typeface="Arial" panose="020B0604020202020204"/>
              </a:rPr>
              <a:t> </a:t>
            </a:r>
            <a:r>
              <a:rPr sz="1440" b="1" spc="-5" dirty="0">
                <a:latin typeface="Arial" panose="020B0604020202020204"/>
                <a:cs typeface="Arial" panose="020B0604020202020204"/>
              </a:rPr>
              <a:t>4</a:t>
            </a:r>
            <a:endParaRPr sz="1440">
              <a:latin typeface="Arial" panose="020B0604020202020204"/>
              <a:cs typeface="Arial" panose="020B0604020202020204"/>
            </a:endParaRPr>
          </a:p>
        </p:txBody>
      </p:sp>
      <p:sp>
        <p:nvSpPr>
          <p:cNvPr id="103" name="object 103"/>
          <p:cNvSpPr txBox="1"/>
          <p:nvPr/>
        </p:nvSpPr>
        <p:spPr>
          <a:xfrm>
            <a:off x="546304" y="4463320"/>
            <a:ext cx="693230" cy="454163"/>
          </a:xfrm>
          <a:prstGeom prst="rect">
            <a:avLst/>
          </a:prstGeom>
        </p:spPr>
        <p:txBody>
          <a:bodyPr vert="horz" wrap="square" lIns="0" tIns="10859" rIns="0" bIns="0" rtlCol="0">
            <a:spAutoFit/>
          </a:bodyPr>
          <a:lstStyle/>
          <a:p>
            <a:pPr marL="73025">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4</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8</a:t>
            </a:r>
            <a:endParaRPr sz="1440">
              <a:latin typeface="Arial" panose="020B0604020202020204"/>
              <a:cs typeface="Arial" panose="020B0604020202020204"/>
            </a:endParaRPr>
          </a:p>
        </p:txBody>
      </p:sp>
      <p:sp>
        <p:nvSpPr>
          <p:cNvPr id="104" name="object 104"/>
          <p:cNvSpPr txBox="1"/>
          <p:nvPr/>
        </p:nvSpPr>
        <p:spPr>
          <a:xfrm>
            <a:off x="1669370" y="1730292"/>
            <a:ext cx="630365" cy="3542188"/>
          </a:xfrm>
          <a:prstGeom prst="rect">
            <a:avLst/>
          </a:prstGeom>
        </p:spPr>
        <p:txBody>
          <a:bodyPr vert="horz" wrap="square" lIns="0" tIns="10859" rIns="0" bIns="0" rtlCol="0">
            <a:spAutoFit/>
          </a:bodyPr>
          <a:lstStyle/>
          <a:p>
            <a:pPr algn="ctr">
              <a:spcBef>
                <a:spcPts val="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a:t>
            </a:r>
            <a:endParaRPr sz="1440" dirty="0">
              <a:latin typeface="Arial" panose="020B0604020202020204"/>
              <a:cs typeface="Arial" panose="020B0604020202020204"/>
            </a:endParaRPr>
          </a:p>
          <a:p>
            <a:pPr marL="635" algn="ctr"/>
            <a:r>
              <a:rPr sz="1440" b="1" spc="-5" dirty="0">
                <a:latin typeface="Arial" panose="020B0604020202020204"/>
                <a:cs typeface="Arial" panose="020B0604020202020204"/>
              </a:rPr>
              <a:t>IDs</a:t>
            </a:r>
            <a:endParaRPr sz="1440" dirty="0">
              <a:latin typeface="Arial" panose="020B0604020202020204"/>
              <a:cs typeface="Arial" panose="020B0604020202020204"/>
            </a:endParaRPr>
          </a:p>
          <a:p>
            <a:pPr algn="ctr">
              <a:spcBef>
                <a:spcPts val="855"/>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930"/>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7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940"/>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a:p>
            <a:pPr marL="10795" marR="4445" algn="ctr">
              <a:spcBef>
                <a:spcPts val="1090"/>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dirty="0">
              <a:latin typeface="Arial" panose="020B0604020202020204"/>
              <a:cs typeface="Arial" panose="020B0604020202020204"/>
            </a:endParaRPr>
          </a:p>
          <a:p>
            <a:pPr algn="ctr">
              <a:spcBef>
                <a:spcPts val="835"/>
              </a:spcBef>
            </a:pPr>
            <a:r>
              <a:rPr sz="1440" b="1" spc="-18" dirty="0">
                <a:latin typeface="Arial" panose="020B0604020202020204"/>
                <a:cs typeface="Arial" panose="020B0604020202020204"/>
              </a:rPr>
              <a:t>Values</a:t>
            </a:r>
            <a:endParaRPr sz="1440" dirty="0">
              <a:latin typeface="Arial" panose="020B0604020202020204"/>
              <a:cs typeface="Arial" panose="020B0604020202020204"/>
            </a:endParaRPr>
          </a:p>
        </p:txBody>
      </p:sp>
      <p:sp>
        <p:nvSpPr>
          <p:cNvPr id="105" name="object 105"/>
          <p:cNvSpPr txBox="1"/>
          <p:nvPr/>
        </p:nvSpPr>
        <p:spPr>
          <a:xfrm>
            <a:off x="1169194" y="5613979"/>
            <a:ext cx="5623560" cy="313356"/>
          </a:xfrm>
          <a:prstGeom prst="rect">
            <a:avLst/>
          </a:prstGeom>
          <a:solidFill>
            <a:srgbClr val="99CCFF"/>
          </a:solidFill>
          <a:ln w="28575">
            <a:solidFill>
              <a:srgbClr val="000000"/>
            </a:solidFill>
          </a:ln>
        </p:spPr>
        <p:txBody>
          <a:bodyPr vert="horz" wrap="square" lIns="0" tIns="36005" rIns="0" bIns="0" rtlCol="0">
            <a:spAutoFit/>
          </a:bodyPr>
          <a:lstStyle/>
          <a:p>
            <a:pPr marL="328930">
              <a:spcBef>
                <a:spcPts val="285"/>
              </a:spcBef>
            </a:pPr>
            <a:r>
              <a:rPr b="1" dirty="0">
                <a:solidFill>
                  <a:srgbClr val="A40020"/>
                </a:solidFill>
                <a:latin typeface="Arial" panose="020B0604020202020204"/>
                <a:cs typeface="Arial" panose="020B0604020202020204"/>
              </a:rPr>
              <a:t>New </a:t>
            </a:r>
            <a:r>
              <a:rPr b="1" spc="-5" dirty="0">
                <a:solidFill>
                  <a:srgbClr val="A40020"/>
                </a:solidFill>
                <a:latin typeface="Arial" panose="020B0604020202020204"/>
                <a:cs typeface="Arial" panose="020B0604020202020204"/>
              </a:rPr>
              <a:t>Problem: </a:t>
            </a:r>
            <a:r>
              <a:rPr b="1" dirty="0">
                <a:solidFill>
                  <a:srgbClr val="A40020"/>
                </a:solidFill>
                <a:latin typeface="Arial" panose="020B0604020202020204"/>
                <a:cs typeface="Arial" panose="020B0604020202020204"/>
              </a:rPr>
              <a:t>Shared Memory Bank</a:t>
            </a:r>
            <a:r>
              <a:rPr b="1" spc="-95" dirty="0">
                <a:solidFill>
                  <a:srgbClr val="A40020"/>
                </a:solidFill>
                <a:latin typeface="Arial" panose="020B0604020202020204"/>
                <a:cs typeface="Arial" panose="020B0604020202020204"/>
              </a:rPr>
              <a:t> </a:t>
            </a:r>
            <a:r>
              <a:rPr b="1" dirty="0">
                <a:solidFill>
                  <a:srgbClr val="A40020"/>
                </a:solidFill>
                <a:latin typeface="Arial" panose="020B0604020202020204"/>
                <a:cs typeface="Arial" panose="020B0604020202020204"/>
              </a:rPr>
              <a:t>Conflicts</a:t>
            </a:r>
            <a:endParaRPr>
              <a:latin typeface="Arial" panose="020B0604020202020204"/>
              <a:cs typeface="Arial" panose="020B0604020202020204"/>
            </a:endParaRPr>
          </a:p>
        </p:txBody>
      </p:sp>
      <p:sp>
        <p:nvSpPr>
          <p:cNvPr id="107" name="object 34"/>
          <p:cNvSpPr txBox="1">
            <a:spLocks noGrp="1"/>
          </p:cNvSpPr>
          <p:nvPr>
            <p:ph type="sldNum" sz="quarter" idx="12"/>
          </p:nvPr>
        </p:nvSpPr>
        <p:spPr>
          <a:xfrm>
            <a:off x="8164354" y="5676900"/>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22</a:t>
            </a:fld>
            <a:endParaRPr spc="-5" dirty="0"/>
          </a:p>
        </p:txBody>
      </p:sp>
      <p:sp>
        <p:nvSpPr>
          <p:cNvPr id="2" name="矩形 1"/>
          <p:cNvSpPr/>
          <p:nvPr/>
        </p:nvSpPr>
        <p:spPr>
          <a:xfrm>
            <a:off x="1659451" y="1704303"/>
            <a:ext cx="6504903"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矩形 108"/>
          <p:cNvSpPr/>
          <p:nvPr/>
        </p:nvSpPr>
        <p:spPr>
          <a:xfrm>
            <a:off x="1629562" y="2625191"/>
            <a:ext cx="6504902"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矩形 109"/>
          <p:cNvSpPr/>
          <p:nvPr/>
        </p:nvSpPr>
        <p:spPr>
          <a:xfrm>
            <a:off x="1614705" y="3538849"/>
            <a:ext cx="6519757" cy="4317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矩形 105"/>
          <p:cNvSpPr/>
          <p:nvPr/>
        </p:nvSpPr>
        <p:spPr>
          <a:xfrm>
            <a:off x="9618443" y="414063"/>
            <a:ext cx="1383288"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32</a:t>
            </a:r>
            <a:r>
              <a:rPr lang="en-US" altLang="zh-CN" dirty="0"/>
              <a:t>-63</a:t>
            </a:r>
            <a:endParaRPr lang="en-US" dirty="0"/>
          </a:p>
        </p:txBody>
      </p:sp>
      <p:sp>
        <p:nvSpPr>
          <p:cNvPr id="112" name="矩形 111"/>
          <p:cNvSpPr/>
          <p:nvPr/>
        </p:nvSpPr>
        <p:spPr>
          <a:xfrm>
            <a:off x="8253801" y="414063"/>
            <a:ext cx="1383288"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r>
              <a:rPr lang="en-US" altLang="zh-CN" dirty="0"/>
              <a:t>-31</a:t>
            </a:r>
            <a:endParaRPr lang="en-US" dirty="0"/>
          </a:p>
        </p:txBody>
      </p:sp>
      <p:sp>
        <p:nvSpPr>
          <p:cNvPr id="113" name="object 5"/>
          <p:cNvSpPr txBox="1"/>
          <p:nvPr/>
        </p:nvSpPr>
        <p:spPr>
          <a:xfrm>
            <a:off x="8502110" y="141809"/>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dirty="0">
              <a:latin typeface="Arial" panose="020B0604020202020204"/>
              <a:cs typeface="Arial" panose="020B0604020202020204"/>
            </a:endParaRPr>
          </a:p>
        </p:txBody>
      </p:sp>
      <p:sp>
        <p:nvSpPr>
          <p:cNvPr id="115" name="object 36"/>
          <p:cNvSpPr/>
          <p:nvPr/>
        </p:nvSpPr>
        <p:spPr>
          <a:xfrm>
            <a:off x="7315200" y="1848040"/>
            <a:ext cx="247460" cy="247460"/>
          </a:xfrm>
          <a:custGeom>
            <a:avLst/>
            <a:gdLst/>
            <a:ahLst/>
            <a:cxnLst/>
            <a:rect l="l" t="t" r="r" b="b"/>
            <a:pathLst>
              <a:path w="274954" h="274955">
                <a:moveTo>
                  <a:pt x="137287" y="0"/>
                </a:moveTo>
                <a:lnTo>
                  <a:pt x="93894" y="6999"/>
                </a:lnTo>
                <a:lnTo>
                  <a:pt x="56208" y="26489"/>
                </a:lnTo>
                <a:lnTo>
                  <a:pt x="26489" y="56208"/>
                </a:lnTo>
                <a:lnTo>
                  <a:pt x="6999" y="93894"/>
                </a:lnTo>
                <a:lnTo>
                  <a:pt x="0" y="137287"/>
                </a:lnTo>
                <a:lnTo>
                  <a:pt x="6999" y="180679"/>
                </a:lnTo>
                <a:lnTo>
                  <a:pt x="26489" y="218365"/>
                </a:lnTo>
                <a:lnTo>
                  <a:pt x="56208" y="248084"/>
                </a:lnTo>
                <a:lnTo>
                  <a:pt x="93894" y="267574"/>
                </a:lnTo>
                <a:lnTo>
                  <a:pt x="137287" y="274574"/>
                </a:lnTo>
                <a:lnTo>
                  <a:pt x="180679" y="267574"/>
                </a:lnTo>
                <a:lnTo>
                  <a:pt x="218365" y="248084"/>
                </a:lnTo>
                <a:lnTo>
                  <a:pt x="248084" y="218365"/>
                </a:lnTo>
                <a:lnTo>
                  <a:pt x="267574" y="180679"/>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16" name="object 37"/>
          <p:cNvSpPr/>
          <p:nvPr/>
        </p:nvSpPr>
        <p:spPr>
          <a:xfrm>
            <a:off x="7315200" y="1848040"/>
            <a:ext cx="247460" cy="247460"/>
          </a:xfrm>
          <a:custGeom>
            <a:avLst/>
            <a:gdLst/>
            <a:ahLst/>
            <a:cxnLst/>
            <a:rect l="l" t="t" r="r" b="b"/>
            <a:pathLst>
              <a:path w="274954" h="274955">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79"/>
                </a:lnTo>
                <a:lnTo>
                  <a:pt x="248084" y="218365"/>
                </a:lnTo>
                <a:lnTo>
                  <a:pt x="218365" y="248084"/>
                </a:lnTo>
                <a:lnTo>
                  <a:pt x="180679" y="267574"/>
                </a:lnTo>
                <a:lnTo>
                  <a:pt x="137287" y="274574"/>
                </a:lnTo>
                <a:lnTo>
                  <a:pt x="93894" y="267574"/>
                </a:lnTo>
                <a:lnTo>
                  <a:pt x="56208" y="248084"/>
                </a:lnTo>
                <a:lnTo>
                  <a:pt x="26489" y="218365"/>
                </a:lnTo>
                <a:lnTo>
                  <a:pt x="6999" y="180679"/>
                </a:lnTo>
                <a:lnTo>
                  <a:pt x="0" y="137287"/>
                </a:lnTo>
                <a:close/>
              </a:path>
            </a:pathLst>
          </a:custGeom>
          <a:ln w="25400">
            <a:solidFill>
              <a:srgbClr val="000000"/>
            </a:solidFill>
          </a:ln>
        </p:spPr>
        <p:txBody>
          <a:bodyPr wrap="square" lIns="0" tIns="0" rIns="0" bIns="0" rtlCol="0"/>
          <a:lstStyle/>
          <a:p>
            <a:endParaRPr sz="1620"/>
          </a:p>
        </p:txBody>
      </p:sp>
      <p:sp>
        <p:nvSpPr>
          <p:cNvPr id="117" name="object 38"/>
          <p:cNvSpPr txBox="1"/>
          <p:nvPr/>
        </p:nvSpPr>
        <p:spPr>
          <a:xfrm>
            <a:off x="7372464" y="1831581"/>
            <a:ext cx="137732" cy="260841"/>
          </a:xfrm>
          <a:prstGeom prst="rect">
            <a:avLst/>
          </a:prstGeom>
        </p:spPr>
        <p:txBody>
          <a:bodyPr vert="horz" wrap="square" lIns="0" tIns="11430" rIns="0" bIns="0" rtlCol="0">
            <a:spAutoFit/>
          </a:bodyPr>
          <a:lstStyle/>
          <a:p>
            <a:pPr marL="11430">
              <a:spcBef>
                <a:spcPts val="90"/>
              </a:spcBef>
            </a:pPr>
            <a:r>
              <a:rPr lang="en-US" sz="1620" b="1" spc="-5" dirty="0">
                <a:latin typeface="Arial" panose="020B0604020202020204"/>
                <a:cs typeface="Arial" panose="020B0604020202020204"/>
              </a:rPr>
              <a:t>7</a:t>
            </a:r>
            <a:endParaRPr sz="1620" dirty="0">
              <a:latin typeface="Arial" panose="020B0604020202020204"/>
              <a:cs typeface="Arial" panose="020B0604020202020204"/>
            </a:endParaRPr>
          </a:p>
        </p:txBody>
      </p:sp>
      <p:sp>
        <p:nvSpPr>
          <p:cNvPr id="118" name="object 44"/>
          <p:cNvSpPr/>
          <p:nvPr/>
        </p:nvSpPr>
        <p:spPr>
          <a:xfrm>
            <a:off x="8438916" y="761603"/>
            <a:ext cx="91440" cy="365760"/>
          </a:xfrm>
          <a:prstGeom prst="rect">
            <a:avLst/>
          </a:prstGeom>
          <a:blipFill>
            <a:blip r:embed="rId9" cstate="print"/>
            <a:stretch>
              <a:fillRect/>
            </a:stretch>
          </a:blipFill>
        </p:spPr>
        <p:txBody>
          <a:bodyPr wrap="square" lIns="0" tIns="0" rIns="0" bIns="0" rtlCol="0"/>
          <a:lstStyle/>
          <a:p>
            <a:endParaRPr sz="1620"/>
          </a:p>
        </p:txBody>
      </p:sp>
      <p:cxnSp>
        <p:nvCxnSpPr>
          <p:cNvPr id="119" name="直接连接符 118"/>
          <p:cNvCxnSpPr>
            <a:cxnSpLocks/>
            <a:endCxn id="112" idx="1"/>
          </p:cNvCxnSpPr>
          <p:nvPr/>
        </p:nvCxnSpPr>
        <p:spPr>
          <a:xfrm flipV="1">
            <a:off x="7933561" y="576942"/>
            <a:ext cx="320240" cy="71600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0" name="直接连接符 119"/>
          <p:cNvCxnSpPr/>
          <p:nvPr/>
        </p:nvCxnSpPr>
        <p:spPr>
          <a:xfrm flipV="1">
            <a:off x="8139150" y="1307051"/>
            <a:ext cx="2577008" cy="803974"/>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object 42"/>
          <p:cNvSpPr/>
          <p:nvPr/>
        </p:nvSpPr>
        <p:spPr>
          <a:xfrm>
            <a:off x="8705507" y="2972066"/>
            <a:ext cx="1581493" cy="247460"/>
          </a:xfrm>
          <a:custGeom>
            <a:avLst/>
            <a:gdLst/>
            <a:ahLst/>
            <a:cxnLst/>
            <a:rect l="l" t="t" r="r" b="b"/>
            <a:pathLst>
              <a:path w="274954" h="274955">
                <a:moveTo>
                  <a:pt x="0" y="137287"/>
                </a:moveTo>
                <a:lnTo>
                  <a:pt x="6999" y="93894"/>
                </a:lnTo>
                <a:lnTo>
                  <a:pt x="26489" y="56208"/>
                </a:lnTo>
                <a:lnTo>
                  <a:pt x="56208" y="26489"/>
                </a:lnTo>
                <a:lnTo>
                  <a:pt x="93894" y="6999"/>
                </a:lnTo>
                <a:lnTo>
                  <a:pt x="137286" y="0"/>
                </a:lnTo>
                <a:lnTo>
                  <a:pt x="180692" y="6999"/>
                </a:lnTo>
                <a:lnTo>
                  <a:pt x="218410" y="26489"/>
                </a:lnTo>
                <a:lnTo>
                  <a:pt x="248167" y="56208"/>
                </a:lnTo>
                <a:lnTo>
                  <a:pt x="267688" y="93894"/>
                </a:lnTo>
                <a:lnTo>
                  <a:pt x="274700" y="137287"/>
                </a:lnTo>
                <a:lnTo>
                  <a:pt x="267688" y="180679"/>
                </a:lnTo>
                <a:lnTo>
                  <a:pt x="248167" y="218365"/>
                </a:lnTo>
                <a:lnTo>
                  <a:pt x="218410" y="248084"/>
                </a:lnTo>
                <a:lnTo>
                  <a:pt x="180692" y="267574"/>
                </a:lnTo>
                <a:lnTo>
                  <a:pt x="137286" y="274574"/>
                </a:lnTo>
                <a:lnTo>
                  <a:pt x="93894" y="267574"/>
                </a:lnTo>
                <a:lnTo>
                  <a:pt x="56208" y="248084"/>
                </a:lnTo>
                <a:lnTo>
                  <a:pt x="26489" y="218365"/>
                </a:lnTo>
                <a:lnTo>
                  <a:pt x="6999" y="180679"/>
                </a:lnTo>
                <a:lnTo>
                  <a:pt x="0" y="137287"/>
                </a:lnTo>
                <a:close/>
              </a:path>
            </a:pathLst>
          </a:custGeom>
          <a:solidFill>
            <a:schemeClr val="accent2"/>
          </a:solidFill>
          <a:ln w="25399">
            <a:solidFill>
              <a:srgbClr val="000000"/>
            </a:solidFill>
          </a:ln>
        </p:spPr>
        <p:txBody>
          <a:bodyPr wrap="square" lIns="0" tIns="0" rIns="0" bIns="0" rtlCol="0"/>
          <a:lstStyle/>
          <a:p>
            <a:endParaRPr sz="1620" dirty="0"/>
          </a:p>
        </p:txBody>
      </p:sp>
      <p:sp>
        <p:nvSpPr>
          <p:cNvPr id="126" name="object 43"/>
          <p:cNvSpPr txBox="1"/>
          <p:nvPr/>
        </p:nvSpPr>
        <p:spPr>
          <a:xfrm>
            <a:off x="9287312" y="2922495"/>
            <a:ext cx="646213" cy="260841"/>
          </a:xfrm>
          <a:prstGeom prst="rect">
            <a:avLst/>
          </a:prstGeom>
        </p:spPr>
        <p:txBody>
          <a:bodyPr vert="horz" wrap="square" lIns="0" tIns="11430" rIns="0" bIns="0" rtlCol="0">
            <a:spAutoFit/>
          </a:bodyPr>
          <a:lstStyle/>
          <a:p>
            <a:pPr marL="11430">
              <a:spcBef>
                <a:spcPts val="90"/>
              </a:spcBef>
            </a:pPr>
            <a:r>
              <a:rPr lang="en-US" altLang="zh-CN" sz="1620" b="1" spc="-5" dirty="0">
                <a:latin typeface="Arial" panose="020B0604020202020204"/>
                <a:cs typeface="Arial" panose="020B0604020202020204"/>
              </a:rPr>
              <a:t>warp0</a:t>
            </a:r>
            <a:endParaRPr sz="1620" dirty="0">
              <a:latin typeface="Arial" panose="020B0604020202020204"/>
              <a:cs typeface="Arial" panose="020B0604020202020204"/>
            </a:endParaRPr>
          </a:p>
        </p:txBody>
      </p:sp>
      <p:sp>
        <p:nvSpPr>
          <p:cNvPr id="128" name="矩形 127"/>
          <p:cNvSpPr/>
          <p:nvPr/>
        </p:nvSpPr>
        <p:spPr>
          <a:xfrm>
            <a:off x="8226421" y="2275374"/>
            <a:ext cx="688979"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r>
              <a:rPr lang="en-US" altLang="zh-CN" sz="1600" dirty="0"/>
              <a:t>-31</a:t>
            </a:r>
            <a:endParaRPr lang="en-US" sz="1600" dirty="0"/>
          </a:p>
        </p:txBody>
      </p:sp>
      <p:sp>
        <p:nvSpPr>
          <p:cNvPr id="129" name="object 5"/>
          <p:cNvSpPr txBox="1"/>
          <p:nvPr/>
        </p:nvSpPr>
        <p:spPr>
          <a:xfrm>
            <a:off x="8519862" y="1994072"/>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dirty="0">
              <a:latin typeface="Arial" panose="020B0604020202020204"/>
              <a:cs typeface="Arial" panose="020B0604020202020204"/>
            </a:endParaRPr>
          </a:p>
        </p:txBody>
      </p:sp>
      <p:sp>
        <p:nvSpPr>
          <p:cNvPr id="134" name="矩形 133"/>
          <p:cNvSpPr/>
          <p:nvPr/>
        </p:nvSpPr>
        <p:spPr>
          <a:xfrm>
            <a:off x="9505732" y="2275374"/>
            <a:ext cx="660321"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64-95</a:t>
            </a:r>
            <a:endParaRPr lang="en-US" sz="1600" dirty="0"/>
          </a:p>
        </p:txBody>
      </p:sp>
      <p:sp>
        <p:nvSpPr>
          <p:cNvPr id="140" name="文本框 139"/>
          <p:cNvSpPr txBox="1"/>
          <p:nvPr/>
        </p:nvSpPr>
        <p:spPr>
          <a:xfrm>
            <a:off x="8650850" y="3403894"/>
            <a:ext cx="707245" cy="523220"/>
          </a:xfrm>
          <a:prstGeom prst="rect">
            <a:avLst/>
          </a:prstGeom>
          <a:noFill/>
        </p:spPr>
        <p:txBody>
          <a:bodyPr wrap="none" rtlCol="0">
            <a:spAutoFit/>
          </a:bodyPr>
          <a:lstStyle/>
          <a:p>
            <a:r>
              <a:rPr lang="en-US" sz="2800" dirty="0"/>
              <a:t>…...</a:t>
            </a:r>
          </a:p>
        </p:txBody>
      </p:sp>
      <p:sp>
        <p:nvSpPr>
          <p:cNvPr id="108" name="文本框 107">
            <a:extLst>
              <a:ext uri="{FF2B5EF4-FFF2-40B4-BE49-F238E27FC236}">
                <a16:creationId xmlns:a16="http://schemas.microsoft.com/office/drawing/2014/main" id="{0EAEEBB7-ED52-4182-A135-EC7F05366F0A}"/>
              </a:ext>
            </a:extLst>
          </p:cNvPr>
          <p:cNvSpPr txBox="1"/>
          <p:nvPr/>
        </p:nvSpPr>
        <p:spPr>
          <a:xfrm>
            <a:off x="730298" y="829807"/>
            <a:ext cx="7402989" cy="338554"/>
          </a:xfrm>
          <a:prstGeom prst="rect">
            <a:avLst/>
          </a:prstGeom>
          <a:noFill/>
        </p:spPr>
        <p:txBody>
          <a:bodyPr wrap="none" rtlCol="0">
            <a:spAutoFit/>
          </a:bodyPr>
          <a:lstStyle/>
          <a:p>
            <a:r>
              <a:rPr lang="en-US" sz="1600" b="1" dirty="0">
                <a:highlight>
                  <a:srgbClr val="FFFF00"/>
                </a:highlight>
                <a:latin typeface="Comic Sans MS" panose="030F0702030302020204" pitchFamily="66" charset="0"/>
              </a:rPr>
              <a:t>Warp 0 Thread ID: </a:t>
            </a:r>
            <a:r>
              <a:rPr lang="en-US" sz="1600" b="1">
                <a:highlight>
                  <a:srgbClr val="FFFF00"/>
                </a:highlight>
                <a:latin typeface="Comic Sans MS" panose="030F0702030302020204" pitchFamily="66" charset="0"/>
              </a:rPr>
              <a:t>0, 1, 2</a:t>
            </a:r>
            <a:r>
              <a:rPr lang="en-US" sz="1600" b="1" dirty="0">
                <a:highlight>
                  <a:srgbClr val="FFFF00"/>
                </a:highlight>
                <a:latin typeface="Comic Sans MS" panose="030F0702030302020204" pitchFamily="66" charset="0"/>
              </a:rPr>
              <a:t>, 3, 4, 5, 6, ……, 31, participate computing</a:t>
            </a:r>
          </a:p>
        </p:txBody>
      </p:sp>
      <p:sp>
        <p:nvSpPr>
          <p:cNvPr id="131" name="object 44">
            <a:extLst>
              <a:ext uri="{FF2B5EF4-FFF2-40B4-BE49-F238E27FC236}">
                <a16:creationId xmlns:a16="http://schemas.microsoft.com/office/drawing/2014/main" id="{C2B8A45A-F466-401B-9C2C-C5A5C6148FF7}"/>
              </a:ext>
            </a:extLst>
          </p:cNvPr>
          <p:cNvSpPr/>
          <p:nvPr/>
        </p:nvSpPr>
        <p:spPr>
          <a:xfrm>
            <a:off x="8618064" y="761603"/>
            <a:ext cx="91440" cy="365760"/>
          </a:xfrm>
          <a:prstGeom prst="rect">
            <a:avLst/>
          </a:prstGeom>
          <a:blipFill>
            <a:blip r:embed="rId9" cstate="print"/>
            <a:stretch>
              <a:fillRect/>
            </a:stretch>
          </a:blipFill>
        </p:spPr>
        <p:txBody>
          <a:bodyPr wrap="square" lIns="0" tIns="0" rIns="0" bIns="0" rtlCol="0"/>
          <a:lstStyle/>
          <a:p>
            <a:endParaRPr sz="1620"/>
          </a:p>
        </p:txBody>
      </p:sp>
      <p:sp>
        <p:nvSpPr>
          <p:cNvPr id="132" name="object 44">
            <a:extLst>
              <a:ext uri="{FF2B5EF4-FFF2-40B4-BE49-F238E27FC236}">
                <a16:creationId xmlns:a16="http://schemas.microsoft.com/office/drawing/2014/main" id="{0706177F-57A6-4116-81CF-1EDE007E9B4D}"/>
              </a:ext>
            </a:extLst>
          </p:cNvPr>
          <p:cNvSpPr/>
          <p:nvPr/>
        </p:nvSpPr>
        <p:spPr>
          <a:xfrm>
            <a:off x="8797212" y="761603"/>
            <a:ext cx="91440" cy="365760"/>
          </a:xfrm>
          <a:prstGeom prst="rect">
            <a:avLst/>
          </a:prstGeom>
          <a:blipFill>
            <a:blip r:embed="rId9" cstate="print"/>
            <a:stretch>
              <a:fillRect/>
            </a:stretch>
          </a:blipFill>
        </p:spPr>
        <p:txBody>
          <a:bodyPr wrap="square" lIns="0" tIns="0" rIns="0" bIns="0" rtlCol="0"/>
          <a:lstStyle/>
          <a:p>
            <a:endParaRPr sz="1620"/>
          </a:p>
        </p:txBody>
      </p:sp>
      <p:sp>
        <p:nvSpPr>
          <p:cNvPr id="133" name="object 44">
            <a:extLst>
              <a:ext uri="{FF2B5EF4-FFF2-40B4-BE49-F238E27FC236}">
                <a16:creationId xmlns:a16="http://schemas.microsoft.com/office/drawing/2014/main" id="{27AF10A6-2CDB-4311-BF53-855F425B2469}"/>
              </a:ext>
            </a:extLst>
          </p:cNvPr>
          <p:cNvSpPr/>
          <p:nvPr/>
        </p:nvSpPr>
        <p:spPr>
          <a:xfrm>
            <a:off x="8976360" y="761603"/>
            <a:ext cx="91440" cy="365760"/>
          </a:xfrm>
          <a:prstGeom prst="rect">
            <a:avLst/>
          </a:prstGeom>
          <a:blipFill>
            <a:blip r:embed="rId9" cstate="print"/>
            <a:stretch>
              <a:fillRect/>
            </a:stretch>
          </a:blipFill>
        </p:spPr>
        <p:txBody>
          <a:bodyPr wrap="square" lIns="0" tIns="0" rIns="0" bIns="0" rtlCol="0"/>
          <a:lstStyle/>
          <a:p>
            <a:endParaRPr sz="1620"/>
          </a:p>
        </p:txBody>
      </p:sp>
      <p:sp>
        <p:nvSpPr>
          <p:cNvPr id="137" name="object 44">
            <a:extLst>
              <a:ext uri="{FF2B5EF4-FFF2-40B4-BE49-F238E27FC236}">
                <a16:creationId xmlns:a16="http://schemas.microsoft.com/office/drawing/2014/main" id="{5E533FEF-A4BC-4BA1-9A05-6F73B80FFB78}"/>
              </a:ext>
            </a:extLst>
          </p:cNvPr>
          <p:cNvSpPr/>
          <p:nvPr/>
        </p:nvSpPr>
        <p:spPr>
          <a:xfrm>
            <a:off x="9699616" y="761603"/>
            <a:ext cx="91440" cy="365760"/>
          </a:xfrm>
          <a:prstGeom prst="rect">
            <a:avLst/>
          </a:prstGeom>
          <a:blipFill>
            <a:blip r:embed="rId9" cstate="print"/>
            <a:stretch>
              <a:fillRect/>
            </a:stretch>
          </a:blipFill>
        </p:spPr>
        <p:txBody>
          <a:bodyPr wrap="square" lIns="0" tIns="0" rIns="0" bIns="0" rtlCol="0"/>
          <a:lstStyle/>
          <a:p>
            <a:endParaRPr sz="1620"/>
          </a:p>
        </p:txBody>
      </p:sp>
      <p:sp>
        <p:nvSpPr>
          <p:cNvPr id="138" name="object 44">
            <a:extLst>
              <a:ext uri="{FF2B5EF4-FFF2-40B4-BE49-F238E27FC236}">
                <a16:creationId xmlns:a16="http://schemas.microsoft.com/office/drawing/2014/main" id="{638BA58F-6BF3-447C-9332-A824A86CBE3A}"/>
              </a:ext>
            </a:extLst>
          </p:cNvPr>
          <p:cNvSpPr/>
          <p:nvPr/>
        </p:nvSpPr>
        <p:spPr>
          <a:xfrm>
            <a:off x="9864931" y="761603"/>
            <a:ext cx="91440" cy="365760"/>
          </a:xfrm>
          <a:prstGeom prst="rect">
            <a:avLst/>
          </a:prstGeom>
          <a:blipFill>
            <a:blip r:embed="rId9" cstate="print"/>
            <a:stretch>
              <a:fillRect/>
            </a:stretch>
          </a:blipFill>
        </p:spPr>
        <p:txBody>
          <a:bodyPr wrap="square" lIns="0" tIns="0" rIns="0" bIns="0" rtlCol="0"/>
          <a:lstStyle/>
          <a:p>
            <a:endParaRPr sz="1620"/>
          </a:p>
        </p:txBody>
      </p:sp>
      <p:sp>
        <p:nvSpPr>
          <p:cNvPr id="139" name="object 44">
            <a:extLst>
              <a:ext uri="{FF2B5EF4-FFF2-40B4-BE49-F238E27FC236}">
                <a16:creationId xmlns:a16="http://schemas.microsoft.com/office/drawing/2014/main" id="{C71638C0-ABF9-4EEE-AEDA-10BE0FB345F8}"/>
              </a:ext>
            </a:extLst>
          </p:cNvPr>
          <p:cNvSpPr/>
          <p:nvPr/>
        </p:nvSpPr>
        <p:spPr>
          <a:xfrm>
            <a:off x="10030246" y="761603"/>
            <a:ext cx="91440" cy="365760"/>
          </a:xfrm>
          <a:prstGeom prst="rect">
            <a:avLst/>
          </a:prstGeom>
          <a:blipFill>
            <a:blip r:embed="rId9" cstate="print"/>
            <a:stretch>
              <a:fillRect/>
            </a:stretch>
          </a:blipFill>
        </p:spPr>
        <p:txBody>
          <a:bodyPr wrap="square" lIns="0" tIns="0" rIns="0" bIns="0" rtlCol="0"/>
          <a:lstStyle/>
          <a:p>
            <a:endParaRPr sz="1620"/>
          </a:p>
        </p:txBody>
      </p:sp>
      <p:sp>
        <p:nvSpPr>
          <p:cNvPr id="141" name="object 44">
            <a:extLst>
              <a:ext uri="{FF2B5EF4-FFF2-40B4-BE49-F238E27FC236}">
                <a16:creationId xmlns:a16="http://schemas.microsoft.com/office/drawing/2014/main" id="{4A1F1E2B-62B8-4DD6-851F-21A25AA490C1}"/>
              </a:ext>
            </a:extLst>
          </p:cNvPr>
          <p:cNvSpPr/>
          <p:nvPr/>
        </p:nvSpPr>
        <p:spPr>
          <a:xfrm>
            <a:off x="10195560" y="761603"/>
            <a:ext cx="91440" cy="365760"/>
          </a:xfrm>
          <a:prstGeom prst="rect">
            <a:avLst/>
          </a:prstGeom>
          <a:blipFill>
            <a:blip r:embed="rId9" cstate="print"/>
            <a:stretch>
              <a:fillRect/>
            </a:stretch>
          </a:blipFill>
        </p:spPr>
        <p:txBody>
          <a:bodyPr wrap="square" lIns="0" tIns="0" rIns="0" bIns="0" rtlCol="0"/>
          <a:lstStyle/>
          <a:p>
            <a:endParaRPr sz="1620"/>
          </a:p>
        </p:txBody>
      </p:sp>
      <p:sp>
        <p:nvSpPr>
          <p:cNvPr id="41" name="文本框 40">
            <a:extLst>
              <a:ext uri="{FF2B5EF4-FFF2-40B4-BE49-F238E27FC236}">
                <a16:creationId xmlns:a16="http://schemas.microsoft.com/office/drawing/2014/main" id="{CFB7DE28-9A81-4BBF-8CF7-0010E7470740}"/>
              </a:ext>
            </a:extLst>
          </p:cNvPr>
          <p:cNvSpPr txBox="1"/>
          <p:nvPr/>
        </p:nvSpPr>
        <p:spPr>
          <a:xfrm>
            <a:off x="8999540" y="701394"/>
            <a:ext cx="654346" cy="369332"/>
          </a:xfrm>
          <a:prstGeom prst="rect">
            <a:avLst/>
          </a:prstGeom>
          <a:noFill/>
        </p:spPr>
        <p:txBody>
          <a:bodyPr wrap="none" rtlCol="0">
            <a:spAutoFit/>
          </a:bodyPr>
          <a:lstStyle/>
          <a:p>
            <a:r>
              <a:rPr lang="en-US" altLang="zh-CN" dirty="0"/>
              <a:t>…16t</a:t>
            </a:r>
            <a:endParaRPr lang="zh-CN" altLang="en-US" dirty="0"/>
          </a:p>
        </p:txBody>
      </p:sp>
      <p:sp>
        <p:nvSpPr>
          <p:cNvPr id="142" name="文本框 141">
            <a:extLst>
              <a:ext uri="{FF2B5EF4-FFF2-40B4-BE49-F238E27FC236}">
                <a16:creationId xmlns:a16="http://schemas.microsoft.com/office/drawing/2014/main" id="{E6D285E2-E5A9-4582-A3FC-BC9110047AC0}"/>
              </a:ext>
            </a:extLst>
          </p:cNvPr>
          <p:cNvSpPr txBox="1"/>
          <p:nvPr/>
        </p:nvSpPr>
        <p:spPr>
          <a:xfrm>
            <a:off x="10306061" y="668804"/>
            <a:ext cx="654346" cy="369332"/>
          </a:xfrm>
          <a:prstGeom prst="rect">
            <a:avLst/>
          </a:prstGeom>
          <a:noFill/>
        </p:spPr>
        <p:txBody>
          <a:bodyPr wrap="none" rtlCol="0">
            <a:spAutoFit/>
          </a:bodyPr>
          <a:lstStyle/>
          <a:p>
            <a:r>
              <a:rPr lang="en-US" altLang="zh-CN" dirty="0"/>
              <a:t>…16t</a:t>
            </a:r>
            <a:endParaRPr lang="zh-CN" altLang="en-US" dirty="0"/>
          </a:p>
        </p:txBody>
      </p:sp>
      <p:sp>
        <p:nvSpPr>
          <p:cNvPr id="143" name="object 44">
            <a:extLst>
              <a:ext uri="{FF2B5EF4-FFF2-40B4-BE49-F238E27FC236}">
                <a16:creationId xmlns:a16="http://schemas.microsoft.com/office/drawing/2014/main" id="{97347A5B-9C02-46AE-8576-489F576D1091}"/>
              </a:ext>
            </a:extLst>
          </p:cNvPr>
          <p:cNvSpPr/>
          <p:nvPr/>
        </p:nvSpPr>
        <p:spPr>
          <a:xfrm>
            <a:off x="8451309" y="2594232"/>
            <a:ext cx="91440" cy="365760"/>
          </a:xfrm>
          <a:prstGeom prst="rect">
            <a:avLst/>
          </a:prstGeom>
          <a:blipFill>
            <a:blip r:embed="rId9" cstate="print"/>
            <a:stretch>
              <a:fillRect/>
            </a:stretch>
          </a:blipFill>
        </p:spPr>
        <p:txBody>
          <a:bodyPr wrap="square" lIns="0" tIns="0" rIns="0" bIns="0" rtlCol="0"/>
          <a:lstStyle/>
          <a:p>
            <a:endParaRPr sz="1620"/>
          </a:p>
        </p:txBody>
      </p:sp>
      <p:sp>
        <p:nvSpPr>
          <p:cNvPr id="145" name="object 44">
            <a:extLst>
              <a:ext uri="{FF2B5EF4-FFF2-40B4-BE49-F238E27FC236}">
                <a16:creationId xmlns:a16="http://schemas.microsoft.com/office/drawing/2014/main" id="{3035C460-874F-4EE9-87DC-E841270A2E70}"/>
              </a:ext>
            </a:extLst>
          </p:cNvPr>
          <p:cNvSpPr/>
          <p:nvPr/>
        </p:nvSpPr>
        <p:spPr>
          <a:xfrm>
            <a:off x="8610600" y="2594232"/>
            <a:ext cx="91440" cy="365760"/>
          </a:xfrm>
          <a:prstGeom prst="rect">
            <a:avLst/>
          </a:prstGeom>
          <a:blipFill>
            <a:blip r:embed="rId9" cstate="print"/>
            <a:stretch>
              <a:fillRect/>
            </a:stretch>
          </a:blipFill>
        </p:spPr>
        <p:txBody>
          <a:bodyPr wrap="square" lIns="0" tIns="0" rIns="0" bIns="0" rtlCol="0"/>
          <a:lstStyle/>
          <a:p>
            <a:endParaRPr sz="1620"/>
          </a:p>
        </p:txBody>
      </p:sp>
      <p:sp>
        <p:nvSpPr>
          <p:cNvPr id="147" name="object 44">
            <a:extLst>
              <a:ext uri="{FF2B5EF4-FFF2-40B4-BE49-F238E27FC236}">
                <a16:creationId xmlns:a16="http://schemas.microsoft.com/office/drawing/2014/main" id="{A4CCF417-BD6C-49EC-B2C2-26F9FDC7A4A9}"/>
              </a:ext>
            </a:extLst>
          </p:cNvPr>
          <p:cNvSpPr/>
          <p:nvPr/>
        </p:nvSpPr>
        <p:spPr>
          <a:xfrm>
            <a:off x="9712009" y="2594232"/>
            <a:ext cx="91440" cy="365760"/>
          </a:xfrm>
          <a:prstGeom prst="rect">
            <a:avLst/>
          </a:prstGeom>
          <a:blipFill>
            <a:blip r:embed="rId9" cstate="print"/>
            <a:stretch>
              <a:fillRect/>
            </a:stretch>
          </a:blipFill>
        </p:spPr>
        <p:txBody>
          <a:bodyPr wrap="square" lIns="0" tIns="0" rIns="0" bIns="0" rtlCol="0"/>
          <a:lstStyle/>
          <a:p>
            <a:endParaRPr sz="1620"/>
          </a:p>
        </p:txBody>
      </p:sp>
      <p:sp>
        <p:nvSpPr>
          <p:cNvPr id="149" name="object 44">
            <a:extLst>
              <a:ext uri="{FF2B5EF4-FFF2-40B4-BE49-F238E27FC236}">
                <a16:creationId xmlns:a16="http://schemas.microsoft.com/office/drawing/2014/main" id="{5249E295-ADB2-40FA-9155-8812C3C303FB}"/>
              </a:ext>
            </a:extLst>
          </p:cNvPr>
          <p:cNvSpPr/>
          <p:nvPr/>
        </p:nvSpPr>
        <p:spPr>
          <a:xfrm>
            <a:off x="9864931" y="2594232"/>
            <a:ext cx="91440" cy="365760"/>
          </a:xfrm>
          <a:prstGeom prst="rect">
            <a:avLst/>
          </a:prstGeom>
          <a:blipFill>
            <a:blip r:embed="rId9" cstate="print"/>
            <a:stretch>
              <a:fillRect/>
            </a:stretch>
          </a:blipFill>
        </p:spPr>
        <p:txBody>
          <a:bodyPr wrap="square" lIns="0" tIns="0" rIns="0" bIns="0" rtlCol="0"/>
          <a:lstStyle/>
          <a:p>
            <a:endParaRPr sz="1620"/>
          </a:p>
        </p:txBody>
      </p:sp>
      <p:sp>
        <p:nvSpPr>
          <p:cNvPr id="151" name="文本框 150">
            <a:extLst>
              <a:ext uri="{FF2B5EF4-FFF2-40B4-BE49-F238E27FC236}">
                <a16:creationId xmlns:a16="http://schemas.microsoft.com/office/drawing/2014/main" id="{0755A1F4-D6C5-45B9-898E-81136F2E494E}"/>
              </a:ext>
            </a:extLst>
          </p:cNvPr>
          <p:cNvSpPr txBox="1"/>
          <p:nvPr/>
        </p:nvSpPr>
        <p:spPr>
          <a:xfrm>
            <a:off x="9121502" y="2592446"/>
            <a:ext cx="654346" cy="369332"/>
          </a:xfrm>
          <a:prstGeom prst="rect">
            <a:avLst/>
          </a:prstGeom>
          <a:noFill/>
        </p:spPr>
        <p:txBody>
          <a:bodyPr wrap="none" rtlCol="0">
            <a:spAutoFit/>
          </a:bodyPr>
          <a:lstStyle/>
          <a:p>
            <a:r>
              <a:rPr lang="en-US" altLang="zh-CN" dirty="0"/>
              <a:t>…16t</a:t>
            </a:r>
            <a:endParaRPr lang="zh-CN" altLang="en-US" dirty="0"/>
          </a:p>
        </p:txBody>
      </p:sp>
      <p:sp>
        <p:nvSpPr>
          <p:cNvPr id="152" name="文本框 151">
            <a:extLst>
              <a:ext uri="{FF2B5EF4-FFF2-40B4-BE49-F238E27FC236}">
                <a16:creationId xmlns:a16="http://schemas.microsoft.com/office/drawing/2014/main" id="{C82EB1D8-FDAF-455A-A5BB-40A7CC4C306A}"/>
              </a:ext>
            </a:extLst>
          </p:cNvPr>
          <p:cNvSpPr txBox="1"/>
          <p:nvPr/>
        </p:nvSpPr>
        <p:spPr>
          <a:xfrm>
            <a:off x="10319506" y="2592446"/>
            <a:ext cx="654346" cy="369332"/>
          </a:xfrm>
          <a:prstGeom prst="rect">
            <a:avLst/>
          </a:prstGeom>
          <a:noFill/>
        </p:spPr>
        <p:txBody>
          <a:bodyPr wrap="none" rtlCol="0">
            <a:spAutoFit/>
          </a:bodyPr>
          <a:lstStyle/>
          <a:p>
            <a:r>
              <a:rPr lang="en-US" altLang="zh-CN" dirty="0"/>
              <a:t>…16t</a:t>
            </a:r>
            <a:endParaRPr lang="zh-CN" altLang="en-US" dirty="0"/>
          </a:p>
        </p:txBody>
      </p:sp>
      <p:sp>
        <p:nvSpPr>
          <p:cNvPr id="144" name="矩形 143">
            <a:extLst>
              <a:ext uri="{FF2B5EF4-FFF2-40B4-BE49-F238E27FC236}">
                <a16:creationId xmlns:a16="http://schemas.microsoft.com/office/drawing/2014/main" id="{4A5BB7EE-A4E2-4D09-904C-C1D3CE4ED41F}"/>
              </a:ext>
            </a:extLst>
          </p:cNvPr>
          <p:cNvSpPr/>
          <p:nvPr/>
        </p:nvSpPr>
        <p:spPr>
          <a:xfrm>
            <a:off x="8839200" y="2275374"/>
            <a:ext cx="688979"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32</a:t>
            </a:r>
            <a:r>
              <a:rPr lang="en-US" altLang="zh-CN" sz="1600" dirty="0"/>
              <a:t>-63</a:t>
            </a:r>
            <a:endParaRPr lang="en-US" sz="1600" dirty="0"/>
          </a:p>
        </p:txBody>
      </p:sp>
      <p:sp>
        <p:nvSpPr>
          <p:cNvPr id="146" name="矩形 145">
            <a:extLst>
              <a:ext uri="{FF2B5EF4-FFF2-40B4-BE49-F238E27FC236}">
                <a16:creationId xmlns:a16="http://schemas.microsoft.com/office/drawing/2014/main" id="{99713B2D-9D3A-4087-98BF-1FE684ED2449}"/>
              </a:ext>
            </a:extLst>
          </p:cNvPr>
          <p:cNvSpPr/>
          <p:nvPr/>
        </p:nvSpPr>
        <p:spPr>
          <a:xfrm>
            <a:off x="10132090" y="2275374"/>
            <a:ext cx="789593" cy="3257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t>96-128</a:t>
            </a:r>
            <a:endParaRPr lang="en-US" sz="1600" dirty="0"/>
          </a:p>
        </p:txBody>
      </p:sp>
      <p:sp>
        <p:nvSpPr>
          <p:cNvPr id="148" name="object 44">
            <a:extLst>
              <a:ext uri="{FF2B5EF4-FFF2-40B4-BE49-F238E27FC236}">
                <a16:creationId xmlns:a16="http://schemas.microsoft.com/office/drawing/2014/main" id="{8A0372CE-C946-495F-A6A0-6077736FA963}"/>
              </a:ext>
            </a:extLst>
          </p:cNvPr>
          <p:cNvSpPr/>
          <p:nvPr/>
        </p:nvSpPr>
        <p:spPr>
          <a:xfrm>
            <a:off x="8946801" y="2594232"/>
            <a:ext cx="91440" cy="365760"/>
          </a:xfrm>
          <a:prstGeom prst="rect">
            <a:avLst/>
          </a:prstGeom>
          <a:blipFill>
            <a:blip r:embed="rId9" cstate="print"/>
            <a:stretch>
              <a:fillRect/>
            </a:stretch>
          </a:blipFill>
        </p:spPr>
        <p:txBody>
          <a:bodyPr wrap="square" lIns="0" tIns="0" rIns="0" bIns="0" rtlCol="0"/>
          <a:lstStyle/>
          <a:p>
            <a:endParaRPr sz="1620"/>
          </a:p>
        </p:txBody>
      </p:sp>
      <p:sp>
        <p:nvSpPr>
          <p:cNvPr id="150" name="object 44">
            <a:extLst>
              <a:ext uri="{FF2B5EF4-FFF2-40B4-BE49-F238E27FC236}">
                <a16:creationId xmlns:a16="http://schemas.microsoft.com/office/drawing/2014/main" id="{80F4ABEF-3A1E-429B-8845-E427240B5607}"/>
              </a:ext>
            </a:extLst>
          </p:cNvPr>
          <p:cNvSpPr/>
          <p:nvPr/>
        </p:nvSpPr>
        <p:spPr>
          <a:xfrm>
            <a:off x="9106092" y="2594232"/>
            <a:ext cx="91440" cy="365760"/>
          </a:xfrm>
          <a:prstGeom prst="rect">
            <a:avLst/>
          </a:prstGeom>
          <a:blipFill>
            <a:blip r:embed="rId9" cstate="print"/>
            <a:stretch>
              <a:fillRect/>
            </a:stretch>
          </a:blipFill>
        </p:spPr>
        <p:txBody>
          <a:bodyPr wrap="square" lIns="0" tIns="0" rIns="0" bIns="0" rtlCol="0"/>
          <a:lstStyle/>
          <a:p>
            <a:endParaRPr sz="1620"/>
          </a:p>
        </p:txBody>
      </p:sp>
      <p:sp>
        <p:nvSpPr>
          <p:cNvPr id="153" name="object 44">
            <a:extLst>
              <a:ext uri="{FF2B5EF4-FFF2-40B4-BE49-F238E27FC236}">
                <a16:creationId xmlns:a16="http://schemas.microsoft.com/office/drawing/2014/main" id="{7F0AFE1C-ABD2-408A-BE52-249912290480}"/>
              </a:ext>
            </a:extLst>
          </p:cNvPr>
          <p:cNvSpPr/>
          <p:nvPr/>
        </p:nvSpPr>
        <p:spPr>
          <a:xfrm>
            <a:off x="10134600" y="2594232"/>
            <a:ext cx="91440" cy="365760"/>
          </a:xfrm>
          <a:prstGeom prst="rect">
            <a:avLst/>
          </a:prstGeom>
          <a:blipFill>
            <a:blip r:embed="rId9" cstate="print"/>
            <a:stretch>
              <a:fillRect/>
            </a:stretch>
          </a:blipFill>
        </p:spPr>
        <p:txBody>
          <a:bodyPr wrap="square" lIns="0" tIns="0" rIns="0" bIns="0" rtlCol="0"/>
          <a:lstStyle/>
          <a:p>
            <a:endParaRPr sz="1620"/>
          </a:p>
        </p:txBody>
      </p:sp>
      <p:sp>
        <p:nvSpPr>
          <p:cNvPr id="154" name="object 44">
            <a:extLst>
              <a:ext uri="{FF2B5EF4-FFF2-40B4-BE49-F238E27FC236}">
                <a16:creationId xmlns:a16="http://schemas.microsoft.com/office/drawing/2014/main" id="{C1C4FFCF-B51C-445E-93C7-65B57EC06314}"/>
              </a:ext>
            </a:extLst>
          </p:cNvPr>
          <p:cNvSpPr/>
          <p:nvPr/>
        </p:nvSpPr>
        <p:spPr>
          <a:xfrm>
            <a:off x="10293891" y="2594232"/>
            <a:ext cx="91440" cy="365760"/>
          </a:xfrm>
          <a:prstGeom prst="rect">
            <a:avLst/>
          </a:prstGeom>
          <a:blipFill>
            <a:blip r:embed="rId9" cstate="print"/>
            <a:stretch>
              <a:fillRect/>
            </a:stretch>
          </a:blipFill>
        </p:spPr>
        <p:txBody>
          <a:bodyPr wrap="square" lIns="0" tIns="0" rIns="0" bIns="0" rtlCol="0"/>
          <a:lstStyle/>
          <a:p>
            <a:endParaRPr sz="162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19200" y="221298"/>
            <a:ext cx="9425305" cy="503555"/>
          </a:xfrm>
          <a:prstGeom prst="rect">
            <a:avLst/>
          </a:prstGeom>
        </p:spPr>
        <p:txBody>
          <a:bodyPr vert="horz" wrap="square" lIns="0" tIns="12002" rIns="0" bIns="0" rtlCol="0">
            <a:spAutoFit/>
          </a:bodyPr>
          <a:lstStyle/>
          <a:p>
            <a:pPr marL="11430">
              <a:spcBef>
                <a:spcPts val="95"/>
              </a:spcBef>
            </a:pPr>
            <a:r>
              <a:rPr sz="3200" b="1" dirty="0"/>
              <a:t>Performance for 4M </a:t>
            </a:r>
            <a:r>
              <a:rPr sz="3200" b="1" spc="-5" dirty="0"/>
              <a:t>element</a:t>
            </a:r>
            <a:r>
              <a:rPr sz="3200" b="1" spc="-126" dirty="0"/>
              <a:t> </a:t>
            </a:r>
            <a:r>
              <a:rPr sz="3200" b="1" dirty="0"/>
              <a:t>reduction</a:t>
            </a:r>
          </a:p>
        </p:txBody>
      </p:sp>
      <p:graphicFrame>
        <p:nvGraphicFramePr>
          <p:cNvPr id="4" name="object 4"/>
          <p:cNvGraphicFramePr>
            <a:graphicFrameLocks noGrp="1"/>
          </p:cNvGraphicFramePr>
          <p:nvPr/>
        </p:nvGraphicFramePr>
        <p:xfrm>
          <a:off x="1783080" y="1440180"/>
          <a:ext cx="7475220" cy="3093720"/>
        </p:xfrm>
        <a:graphic>
          <a:graphicData uri="http://schemas.openxmlformats.org/drawingml/2006/table">
            <a:tbl>
              <a:tblPr firstRow="1" bandRow="1">
                <a:tableStyleId>{2D5ABB26-0587-4C30-8999-92F81FD0307C}</a:tableStyleId>
              </a:tblPr>
              <a:tblGrid>
                <a:gridCol w="2116836">
                  <a:extLst>
                    <a:ext uri="{9D8B030D-6E8A-4147-A177-3AD203B41FA5}">
                      <a16:colId xmlns:a16="http://schemas.microsoft.com/office/drawing/2014/main" val="20000"/>
                    </a:ext>
                  </a:extLst>
                </a:gridCol>
                <a:gridCol w="1536763">
                  <a:extLst>
                    <a:ext uri="{9D8B030D-6E8A-4147-A177-3AD203B41FA5}">
                      <a16:colId xmlns:a16="http://schemas.microsoft.com/office/drawing/2014/main" val="20001"/>
                    </a:ext>
                  </a:extLst>
                </a:gridCol>
                <a:gridCol w="1565338">
                  <a:extLst>
                    <a:ext uri="{9D8B030D-6E8A-4147-A177-3AD203B41FA5}">
                      <a16:colId xmlns:a16="http://schemas.microsoft.com/office/drawing/2014/main" val="20002"/>
                    </a:ext>
                  </a:extLst>
                </a:gridCol>
                <a:gridCol w="1200722">
                  <a:extLst>
                    <a:ext uri="{9D8B030D-6E8A-4147-A177-3AD203B41FA5}">
                      <a16:colId xmlns:a16="http://schemas.microsoft.com/office/drawing/2014/main" val="20003"/>
                    </a:ext>
                  </a:extLst>
                </a:gridCol>
                <a:gridCol w="1055561">
                  <a:extLst>
                    <a:ext uri="{9D8B030D-6E8A-4147-A177-3AD203B41FA5}">
                      <a16:colId xmlns:a16="http://schemas.microsoft.com/office/drawing/2014/main" val="20004"/>
                    </a:ext>
                  </a:extLst>
                </a:gridCol>
              </a:tblGrid>
              <a:tr h="154686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dirty="0">
                        <a:latin typeface="Arial" panose="020B0604020202020204"/>
                        <a:cs typeface="Arial" panose="020B0604020202020204"/>
                      </a:endParaRPr>
                    </a:p>
                    <a:p>
                      <a:pPr marL="91440" marR="440055">
                        <a:lnSpc>
                          <a:spcPct val="100000"/>
                        </a:lnSpc>
                        <a:spcBef>
                          <a:spcPts val="20"/>
                        </a:spcBef>
                      </a:pPr>
                      <a:r>
                        <a:rPr sz="1400" b="1" spc="-5" dirty="0">
                          <a:latin typeface="Arial" panose="020B0604020202020204"/>
                          <a:cs typeface="Arial" panose="020B0604020202020204"/>
                        </a:rPr>
                        <a:t>interleaved 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divergent</a:t>
                      </a:r>
                      <a:r>
                        <a:rPr sz="1400" b="1" spc="-55" dirty="0">
                          <a:latin typeface="Arial" panose="020B0604020202020204"/>
                          <a:cs typeface="Arial" panose="020B0604020202020204"/>
                        </a:rPr>
                        <a:t> </a:t>
                      </a:r>
                      <a:r>
                        <a:rPr sz="1400" b="1" spc="-5" dirty="0">
                          <a:latin typeface="Arial" panose="020B0604020202020204"/>
                          <a:cs typeface="Arial" panose="020B0604020202020204"/>
                        </a:rPr>
                        <a:t>branching</a:t>
                      </a:r>
                      <a:endParaRPr sz="1400" dirty="0">
                        <a:latin typeface="Arial" panose="020B0604020202020204"/>
                        <a:cs typeface="Arial" panose="020B0604020202020204"/>
                      </a:endParaRPr>
                    </a:p>
                  </a:txBody>
                  <a:tcPr marL="0" marR="0" marT="34862" marB="0">
                    <a:solidFill>
                      <a:srgbClr val="76B800">
                        <a:alpha val="50195"/>
                      </a:srgbClr>
                    </a:solidFill>
                  </a:tcPr>
                </a:tc>
                <a:tc>
                  <a:txBody>
                    <a:bodyPr/>
                    <a:lstStyle/>
                    <a:p>
                      <a:pPr marR="18161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L="189230">
                        <a:lnSpc>
                          <a:spcPct val="100000"/>
                        </a:lnSpc>
                        <a:spcBef>
                          <a:spcPts val="1745"/>
                        </a:spcBef>
                      </a:pPr>
                      <a:r>
                        <a:rPr sz="1800" b="1" dirty="0">
                          <a:latin typeface="Arial" panose="020B0604020202020204"/>
                          <a:cs typeface="Arial" panose="020B0604020202020204"/>
                        </a:rPr>
                        <a:t>2.083</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solidFill>
                      <a:srgbClr val="76B800">
                        <a:alpha val="50195"/>
                      </a:srgbClr>
                    </a:solidFill>
                  </a:tcPr>
                </a:tc>
                <a:extLst>
                  <a:ext uri="{0D108BD9-81ED-4DB2-BD59-A6C34878D82A}">
                    <a16:rowId xmlns:a16="http://schemas.microsoft.com/office/drawing/2014/main" val="10000"/>
                  </a:ext>
                </a:extLst>
              </a:tr>
              <a:tr h="154686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dirty="0">
                        <a:latin typeface="Arial" panose="020B0604020202020204"/>
                        <a:cs typeface="Arial" panose="020B0604020202020204"/>
                      </a:endParaRPr>
                    </a:p>
                    <a:p>
                      <a:pPr marL="91440" marR="594360">
                        <a:lnSpc>
                          <a:spcPct val="100000"/>
                        </a:lnSpc>
                        <a:spcBef>
                          <a:spcPts val="25"/>
                        </a:spcBef>
                      </a:pPr>
                      <a:r>
                        <a:rPr sz="1400" b="1" spc="-5" dirty="0">
                          <a:latin typeface="Arial" panose="020B0604020202020204"/>
                          <a:cs typeface="Arial" panose="020B0604020202020204"/>
                        </a:rPr>
                        <a:t>interleaved</a:t>
                      </a:r>
                      <a:r>
                        <a:rPr sz="1400" b="1" spc="-40" dirty="0">
                          <a:latin typeface="Arial" panose="020B0604020202020204"/>
                          <a:cs typeface="Arial" panose="020B0604020202020204"/>
                        </a:rPr>
                        <a:t> </a:t>
                      </a:r>
                      <a:r>
                        <a:rPr sz="1400" b="1" spc="-5" dirty="0">
                          <a:latin typeface="Arial" panose="020B0604020202020204"/>
                          <a:cs typeface="Arial" panose="020B0604020202020204"/>
                        </a:rPr>
                        <a:t>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bank</a:t>
                      </a:r>
                      <a:r>
                        <a:rPr sz="1400" b="1" spc="-35" dirty="0">
                          <a:latin typeface="Arial" panose="020B0604020202020204"/>
                          <a:cs typeface="Arial" panose="020B0604020202020204"/>
                        </a:rPr>
                        <a:t> </a:t>
                      </a:r>
                      <a:r>
                        <a:rPr sz="1400" b="1" spc="-5" dirty="0">
                          <a:latin typeface="Arial" panose="020B0604020202020204"/>
                          <a:cs typeface="Arial" panose="020B0604020202020204"/>
                        </a:rPr>
                        <a:t>conflicts</a:t>
                      </a:r>
                      <a:endParaRPr sz="1400" dirty="0">
                        <a:latin typeface="Arial" panose="020B0604020202020204"/>
                        <a:cs typeface="Arial" panose="020B0604020202020204"/>
                      </a:endParaRPr>
                    </a:p>
                  </a:txBody>
                  <a:tcPr marL="0" marR="0" marT="34862" marB="0">
                    <a:solidFill>
                      <a:srgbClr val="99CCFF">
                        <a:alpha val="50195"/>
                      </a:srgbClr>
                    </a:solidFill>
                  </a:tcPr>
                </a:tc>
                <a:tc>
                  <a:txBody>
                    <a:bodyPr/>
                    <a:lstStyle/>
                    <a:p>
                      <a:pPr marR="18161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189230">
                        <a:lnSpc>
                          <a:spcPct val="100000"/>
                        </a:lnSpc>
                        <a:spcBef>
                          <a:spcPts val="1745"/>
                        </a:spcBef>
                      </a:pPr>
                      <a:r>
                        <a:rPr sz="1800" b="1" dirty="0">
                          <a:latin typeface="Arial" panose="020B0604020202020204"/>
                          <a:cs typeface="Arial" panose="020B0604020202020204"/>
                        </a:rPr>
                        <a:t>4.854</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252730">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443230">
                        <a:lnSpc>
                          <a:spcPct val="100000"/>
                        </a:lnSpc>
                        <a:spcBef>
                          <a:spcPts val="1745"/>
                        </a:spcBef>
                      </a:pPr>
                      <a:r>
                        <a:rPr sz="1800" b="1" dirty="0">
                          <a:latin typeface="Arial" panose="020B0604020202020204"/>
                          <a:cs typeface="Arial" panose="020B0604020202020204"/>
                        </a:rPr>
                        <a:t>2.33x</a:t>
                      </a:r>
                      <a:endParaRPr sz="1800" dirty="0">
                        <a:latin typeface="Arial" panose="020B0604020202020204"/>
                        <a:cs typeface="Arial" panose="020B0604020202020204"/>
                      </a:endParaRPr>
                    </a:p>
                  </a:txBody>
                  <a:tcPr marL="0" marR="0" marT="199454" marB="0">
                    <a:solidFill>
                      <a:srgbClr val="99CCFF">
                        <a:alpha val="50195"/>
                      </a:srgbClr>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6993331" y="916000"/>
            <a:ext cx="892112" cy="510140"/>
          </a:xfrm>
          <a:prstGeom prst="rect">
            <a:avLst/>
          </a:prstGeom>
        </p:spPr>
        <p:txBody>
          <a:bodyPr vert="horz" wrap="square" lIns="0" tIns="11430" rIns="0" bIns="0" rtlCol="0">
            <a:spAutoFit/>
          </a:bodyPr>
          <a:lstStyle/>
          <a:p>
            <a:pPr marL="11430" marR="4445" indent="210820">
              <a:spcBef>
                <a:spcPts val="90"/>
              </a:spcBef>
            </a:pPr>
            <a:r>
              <a:rPr sz="1620" b="1" spc="-5" dirty="0">
                <a:latin typeface="Arial" panose="020B0604020202020204"/>
                <a:cs typeface="Arial" panose="020B0604020202020204"/>
              </a:rPr>
              <a:t>Step  Spe</a:t>
            </a:r>
            <a:r>
              <a:rPr sz="1620" b="1" spc="-14" dirty="0">
                <a:latin typeface="Arial" panose="020B0604020202020204"/>
                <a:cs typeface="Arial" panose="020B0604020202020204"/>
              </a:rPr>
              <a:t>e</a:t>
            </a:r>
            <a:r>
              <a:rPr sz="1620" b="1" spc="-5" dirty="0">
                <a:latin typeface="Arial" panose="020B0604020202020204"/>
                <a:cs typeface="Arial" panose="020B0604020202020204"/>
              </a:rPr>
              <a:t>d</a:t>
            </a:r>
            <a:r>
              <a:rPr sz="1620" b="1" dirty="0">
                <a:latin typeface="Arial" panose="020B0604020202020204"/>
                <a:cs typeface="Arial" panose="020B0604020202020204"/>
              </a:rPr>
              <a:t>u</a:t>
            </a:r>
            <a:r>
              <a:rPr sz="1620" b="1" spc="-5" dirty="0">
                <a:latin typeface="Arial" panose="020B0604020202020204"/>
                <a:cs typeface="Arial" panose="020B0604020202020204"/>
              </a:rPr>
              <a:t>p</a:t>
            </a:r>
            <a:endParaRPr sz="1620">
              <a:latin typeface="Arial" panose="020B0604020202020204"/>
              <a:cs typeface="Arial" panose="020B0604020202020204"/>
            </a:endParaRPr>
          </a:p>
        </p:txBody>
      </p:sp>
      <p:sp>
        <p:nvSpPr>
          <p:cNvPr id="6" name="object 6"/>
          <p:cNvSpPr txBox="1"/>
          <p:nvPr/>
        </p:nvSpPr>
        <p:spPr>
          <a:xfrm>
            <a:off x="5642877" y="1121741"/>
            <a:ext cx="1077849"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B</a:t>
            </a:r>
            <a:r>
              <a:rPr sz="1620" b="1" spc="-14" dirty="0">
                <a:latin typeface="Arial" panose="020B0604020202020204"/>
                <a:cs typeface="Arial" panose="020B0604020202020204"/>
              </a:rPr>
              <a:t>a</a:t>
            </a:r>
            <a:r>
              <a:rPr sz="1620" b="1" dirty="0">
                <a:latin typeface="Arial" panose="020B0604020202020204"/>
                <a:cs typeface="Arial" panose="020B0604020202020204"/>
              </a:rPr>
              <a:t>n</a:t>
            </a:r>
            <a:r>
              <a:rPr sz="1620" b="1" spc="5" dirty="0">
                <a:latin typeface="Arial" panose="020B0604020202020204"/>
                <a:cs typeface="Arial" panose="020B0604020202020204"/>
              </a:rPr>
              <a:t>d</a:t>
            </a:r>
            <a:r>
              <a:rPr sz="1620" b="1" spc="32" dirty="0">
                <a:latin typeface="Arial" panose="020B0604020202020204"/>
                <a:cs typeface="Arial" panose="020B0604020202020204"/>
              </a:rPr>
              <a:t>w</a:t>
            </a:r>
            <a:r>
              <a:rPr sz="1620" b="1" spc="-9" dirty="0">
                <a:latin typeface="Arial" panose="020B0604020202020204"/>
                <a:cs typeface="Arial" panose="020B0604020202020204"/>
              </a:rPr>
              <a:t>i</a:t>
            </a:r>
            <a:r>
              <a:rPr sz="1620" b="1" dirty="0">
                <a:latin typeface="Arial" panose="020B0604020202020204"/>
                <a:cs typeface="Arial" panose="020B0604020202020204"/>
              </a:rPr>
              <a:t>dth</a:t>
            </a:r>
            <a:endParaRPr sz="1620">
              <a:latin typeface="Arial" panose="020B0604020202020204"/>
              <a:cs typeface="Arial" panose="020B0604020202020204"/>
            </a:endParaRPr>
          </a:p>
        </p:txBody>
      </p:sp>
      <p:sp>
        <p:nvSpPr>
          <p:cNvPr id="7" name="object 7"/>
          <p:cNvSpPr txBox="1"/>
          <p:nvPr/>
        </p:nvSpPr>
        <p:spPr>
          <a:xfrm>
            <a:off x="3820706" y="1121741"/>
            <a:ext cx="1408748" cy="260841"/>
          </a:xfrm>
          <a:prstGeom prst="rect">
            <a:avLst/>
          </a:prstGeom>
        </p:spPr>
        <p:txBody>
          <a:bodyPr vert="horz" wrap="square" lIns="0" tIns="11430" rIns="0" bIns="0" rtlCol="0">
            <a:spAutoFit/>
          </a:bodyPr>
          <a:lstStyle/>
          <a:p>
            <a:pPr marL="34290">
              <a:spcBef>
                <a:spcPts val="90"/>
              </a:spcBef>
            </a:pPr>
            <a:r>
              <a:rPr sz="1620" b="1" spc="-9" dirty="0">
                <a:latin typeface="Arial" panose="020B0604020202020204"/>
                <a:cs typeface="Arial" panose="020B0604020202020204"/>
              </a:rPr>
              <a:t>Time </a:t>
            </a:r>
            <a:r>
              <a:rPr sz="1620" b="1" spc="-5" dirty="0">
                <a:latin typeface="Arial" panose="020B0604020202020204"/>
                <a:cs typeface="Arial" panose="020B0604020202020204"/>
              </a:rPr>
              <a:t>(2</a:t>
            </a:r>
            <a:r>
              <a:rPr sz="1620" b="1" spc="-6" baseline="25000" dirty="0">
                <a:latin typeface="Arial" panose="020B0604020202020204"/>
                <a:cs typeface="Arial" panose="020B0604020202020204"/>
              </a:rPr>
              <a:t>22</a:t>
            </a:r>
            <a:r>
              <a:rPr sz="1620" b="1" spc="-94" baseline="25000" dirty="0">
                <a:latin typeface="Arial" panose="020B0604020202020204"/>
                <a:cs typeface="Arial" panose="020B0604020202020204"/>
              </a:rPr>
              <a:t> </a:t>
            </a:r>
            <a:r>
              <a:rPr sz="1620" b="1" dirty="0">
                <a:latin typeface="Arial" panose="020B0604020202020204"/>
                <a:cs typeface="Arial" panose="020B0604020202020204"/>
              </a:rPr>
              <a:t>ints)</a:t>
            </a:r>
            <a:endParaRPr sz="1620">
              <a:latin typeface="Arial" panose="020B0604020202020204"/>
              <a:cs typeface="Arial" panose="020B0604020202020204"/>
            </a:endParaRPr>
          </a:p>
        </p:txBody>
      </p:sp>
      <p:sp>
        <p:nvSpPr>
          <p:cNvPr id="8" name="object 8"/>
          <p:cNvSpPr txBox="1"/>
          <p:nvPr/>
        </p:nvSpPr>
        <p:spPr>
          <a:xfrm>
            <a:off x="8029118" y="916000"/>
            <a:ext cx="1127570" cy="510140"/>
          </a:xfrm>
          <a:prstGeom prst="rect">
            <a:avLst/>
          </a:prstGeom>
        </p:spPr>
        <p:txBody>
          <a:bodyPr vert="horz" wrap="square" lIns="0" tIns="11430" rIns="0" bIns="0" rtlCol="0">
            <a:spAutoFit/>
          </a:bodyPr>
          <a:lstStyle/>
          <a:p>
            <a:pPr marL="128905" marR="4445" indent="-118110">
              <a:spcBef>
                <a:spcPts val="90"/>
              </a:spcBef>
            </a:pPr>
            <a:r>
              <a:rPr sz="1620" b="1" spc="-5" dirty="0">
                <a:latin typeface="Arial" panose="020B0604020202020204"/>
                <a:cs typeface="Arial" panose="020B0604020202020204"/>
              </a:rPr>
              <a:t>Cumulati</a:t>
            </a:r>
            <a:r>
              <a:rPr sz="1620" b="1" spc="-41" dirty="0">
                <a:latin typeface="Arial" panose="020B0604020202020204"/>
                <a:cs typeface="Arial" panose="020B0604020202020204"/>
              </a:rPr>
              <a:t>v</a:t>
            </a:r>
            <a:r>
              <a:rPr sz="1620" b="1" spc="-5" dirty="0">
                <a:latin typeface="Arial" panose="020B0604020202020204"/>
                <a:cs typeface="Arial" panose="020B0604020202020204"/>
              </a:rPr>
              <a:t>e  Speedup</a:t>
            </a:r>
            <a:endParaRPr sz="1620">
              <a:latin typeface="Arial" panose="020B0604020202020204"/>
              <a:cs typeface="Arial" panose="020B0604020202020204"/>
            </a:endParaRPr>
          </a:p>
        </p:txBody>
      </p:sp>
      <p:sp>
        <p:nvSpPr>
          <p:cNvPr id="10"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76291" y="190706"/>
            <a:ext cx="8019978" cy="398764"/>
          </a:xfrm>
          <a:prstGeom prst="rect">
            <a:avLst/>
          </a:prstGeom>
        </p:spPr>
        <p:txBody>
          <a:bodyPr vert="horz" wrap="square" lIns="0" tIns="10859" rIns="0" bIns="0" rtlCol="0">
            <a:spAutoFit/>
          </a:bodyPr>
          <a:lstStyle/>
          <a:p>
            <a:pPr marL="11430">
              <a:spcBef>
                <a:spcPts val="85"/>
              </a:spcBef>
            </a:pPr>
            <a:r>
              <a:rPr sz="2800" b="1" spc="-5" dirty="0"/>
              <a:t>Parallel Reduction: Sequential</a:t>
            </a:r>
            <a:r>
              <a:rPr sz="2800" b="1" spc="54" dirty="0"/>
              <a:t> </a:t>
            </a:r>
            <a:r>
              <a:rPr sz="2800" b="1" spc="-5" dirty="0"/>
              <a:t>Addressing</a:t>
            </a:r>
            <a:endParaRPr sz="2800" b="1" dirty="0"/>
          </a:p>
        </p:txBody>
      </p:sp>
      <p:graphicFrame>
        <p:nvGraphicFramePr>
          <p:cNvPr id="5" name="object 5"/>
          <p:cNvGraphicFramePr>
            <a:graphicFrameLocks noGrp="1"/>
          </p:cNvGraphicFramePr>
          <p:nvPr/>
        </p:nvGraphicFramePr>
        <p:xfrm>
          <a:off x="3667601" y="1164431"/>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97155">
                        <a:lnSpc>
                          <a:spcPct val="100000"/>
                        </a:lnSpc>
                        <a:spcBef>
                          <a:spcPts val="465"/>
                        </a:spcBef>
                      </a:pPr>
                      <a:r>
                        <a:rPr sz="1300" spc="-5" dirty="0">
                          <a:latin typeface="Arial" panose="020B0604020202020204"/>
                          <a:cs typeface="Arial" panose="020B0604020202020204"/>
                        </a:rPr>
                        <a:t>10</a:t>
                      </a:r>
                      <a:endParaRPr sz="1300">
                        <a:latin typeface="Arial" panose="020B0604020202020204"/>
                        <a:cs typeface="Arial" panose="020B0604020202020204"/>
                      </a:endParaRPr>
                    </a:p>
                  </a:txBody>
                  <a:tcPr marL="0" marR="0" marT="53150"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270" algn="ctr">
                        <a:lnSpc>
                          <a:spcPct val="100000"/>
                        </a:lnSpc>
                        <a:spcBef>
                          <a:spcPts val="465"/>
                        </a:spcBef>
                      </a:pPr>
                      <a:r>
                        <a:rPr sz="1300" dirty="0">
                          <a:latin typeface="Arial" panose="020B0604020202020204"/>
                          <a:cs typeface="Arial" panose="020B0604020202020204"/>
                        </a:rPr>
                        <a:t>8</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dirty="0">
                          <a:latin typeface="Arial" panose="020B0604020202020204"/>
                          <a:cs typeface="Arial" panose="020B0604020202020204"/>
                        </a:rPr>
                        <a:t>-1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6205">
                        <a:lnSpc>
                          <a:spcPct val="100000"/>
                        </a:lnSpc>
                        <a:spcBef>
                          <a:spcPts val="46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65"/>
                        </a:spcBef>
                      </a:pPr>
                      <a:r>
                        <a:rPr sz="1300" dirty="0">
                          <a:latin typeface="Arial" panose="020B0604020202020204"/>
                          <a:cs typeface="Arial" panose="020B0604020202020204"/>
                        </a:rPr>
                        <a:t>5</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6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65"/>
                        </a:spcBef>
                      </a:pPr>
                      <a:r>
                        <a:rPr sz="1300" dirty="0">
                          <a:latin typeface="Arial" panose="020B0604020202020204"/>
                          <a:cs typeface="Arial" panose="020B0604020202020204"/>
                        </a:rPr>
                        <a:t>-3</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dirty="0">
                          <a:latin typeface="Arial" panose="020B0604020202020204"/>
                          <a:cs typeface="Arial" panose="020B0604020202020204"/>
                        </a:rPr>
                        <a:t>7</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3505">
                        <a:lnSpc>
                          <a:spcPct val="100000"/>
                        </a:lnSpc>
                        <a:spcBef>
                          <a:spcPts val="465"/>
                        </a:spcBef>
                      </a:pPr>
                      <a:r>
                        <a:rPr sz="1300" spc="-110" dirty="0">
                          <a:latin typeface="Arial" panose="020B0604020202020204"/>
                          <a:cs typeface="Arial" panose="020B0604020202020204"/>
                        </a:rPr>
                        <a:t>11</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65"/>
                        </a:spcBef>
                      </a:pPr>
                      <a:r>
                        <a:rPr sz="1300" dirty="0">
                          <a:latin typeface="Arial" panose="020B0604020202020204"/>
                          <a:cs typeface="Arial" panose="020B0604020202020204"/>
                        </a:rPr>
                        <a:t>0</a:t>
                      </a:r>
                      <a:endParaRPr sz="1300">
                        <a:latin typeface="Arial" panose="020B0604020202020204"/>
                        <a:cs typeface="Arial" panose="020B0604020202020204"/>
                      </a:endParaRPr>
                    </a:p>
                  </a:txBody>
                  <a:tcPr marL="0" marR="0" marT="5315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65"/>
                        </a:spcBef>
                      </a:pPr>
                      <a:r>
                        <a:rPr sz="1300" dirty="0">
                          <a:latin typeface="Arial" panose="020B0604020202020204"/>
                          <a:cs typeface="Arial" panose="020B0604020202020204"/>
                        </a:rPr>
                        <a:t>2</a:t>
                      </a:r>
                      <a:endParaRPr sz="1300">
                        <a:latin typeface="Arial" panose="020B0604020202020204"/>
                        <a:cs typeface="Arial" panose="020B0604020202020204"/>
                      </a:endParaRPr>
                    </a:p>
                  </a:txBody>
                  <a:tcPr marL="0" marR="0" marT="5315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txBox="1"/>
          <p:nvPr/>
        </p:nvSpPr>
        <p:spPr>
          <a:xfrm>
            <a:off x="1498427" y="1170888"/>
            <a:ext cx="2131124" cy="232564"/>
          </a:xfrm>
          <a:prstGeom prst="rect">
            <a:avLst/>
          </a:prstGeom>
        </p:spPr>
        <p:txBody>
          <a:bodyPr vert="horz" wrap="square" lIns="0" tIns="10859" rIns="0" bIns="0" rtlCol="0">
            <a:spAutoFit/>
          </a:bodyPr>
          <a:lstStyle/>
          <a:p>
            <a:pPr marL="11430">
              <a:spcBef>
                <a:spcPts val="85"/>
              </a:spcBef>
            </a:pPr>
            <a:r>
              <a:rPr sz="1440" b="1" spc="-18" dirty="0">
                <a:latin typeface="Arial" panose="020B0604020202020204"/>
                <a:cs typeface="Arial" panose="020B0604020202020204"/>
              </a:rPr>
              <a:t>Values </a:t>
            </a:r>
            <a:r>
              <a:rPr sz="1440" b="1" spc="-5" dirty="0">
                <a:latin typeface="Arial" panose="020B0604020202020204"/>
                <a:cs typeface="Arial" panose="020B0604020202020204"/>
              </a:rPr>
              <a:t>(shared </a:t>
            </a:r>
            <a:r>
              <a:rPr sz="1440" b="1" spc="-9" dirty="0">
                <a:latin typeface="Arial" panose="020B0604020202020204"/>
                <a:cs typeface="Arial" panose="020B0604020202020204"/>
              </a:rPr>
              <a:t>memory)</a:t>
            </a:r>
            <a:endParaRPr sz="1440">
              <a:latin typeface="Arial" panose="020B0604020202020204"/>
              <a:cs typeface="Arial" panose="020B0604020202020204"/>
            </a:endParaRPr>
          </a:p>
        </p:txBody>
      </p:sp>
      <p:sp>
        <p:nvSpPr>
          <p:cNvPr id="7" name="object 7"/>
          <p:cNvSpPr/>
          <p:nvPr/>
        </p:nvSpPr>
        <p:spPr>
          <a:xfrm>
            <a:off x="3719094" y="1485100"/>
            <a:ext cx="5409248" cy="790955"/>
          </a:xfrm>
          <a:prstGeom prst="rect">
            <a:avLst/>
          </a:prstGeom>
          <a:blipFill>
            <a:blip r:embed="rId2" cstate="print"/>
            <a:stretch>
              <a:fillRect/>
            </a:stretch>
          </a:blipFill>
        </p:spPr>
        <p:txBody>
          <a:bodyPr wrap="square" lIns="0" tIns="0" rIns="0" bIns="0" rtlCol="0"/>
          <a:lstStyle/>
          <a:p>
            <a:endParaRPr sz="1620"/>
          </a:p>
        </p:txBody>
      </p:sp>
      <p:sp>
        <p:nvSpPr>
          <p:cNvPr id="8" name="object 8"/>
          <p:cNvSpPr txBox="1"/>
          <p:nvPr/>
        </p:nvSpPr>
        <p:spPr>
          <a:xfrm>
            <a:off x="2989058" y="2417101"/>
            <a:ext cx="602361" cy="232564"/>
          </a:xfrm>
          <a:prstGeom prst="rect">
            <a:avLst/>
          </a:prstGeom>
        </p:spPr>
        <p:txBody>
          <a:bodyPr vert="horz" wrap="square" lIns="0" tIns="10859" rIns="0" bIns="0" rtlCol="0">
            <a:spAutoFit/>
          </a:bodyPr>
          <a:lstStyle/>
          <a:p>
            <a:pPr marL="11430">
              <a:spcBef>
                <a:spcPts val="85"/>
              </a:spcBef>
            </a:pPr>
            <a:r>
              <a:rPr sz="1440" b="1" spc="-77" dirty="0">
                <a:latin typeface="Arial" panose="020B0604020202020204"/>
                <a:cs typeface="Arial" panose="020B0604020202020204"/>
              </a:rPr>
              <a:t>V</a:t>
            </a:r>
            <a:r>
              <a:rPr sz="1440" b="1" spc="-5" dirty="0">
                <a:latin typeface="Arial" panose="020B0604020202020204"/>
                <a:cs typeface="Arial" panose="020B0604020202020204"/>
              </a:rPr>
              <a:t>alues</a:t>
            </a:r>
            <a:endParaRPr sz="1440">
              <a:latin typeface="Arial" panose="020B0604020202020204"/>
              <a:cs typeface="Arial" panose="020B0604020202020204"/>
            </a:endParaRPr>
          </a:p>
        </p:txBody>
      </p:sp>
      <p:sp>
        <p:nvSpPr>
          <p:cNvPr id="9" name="object 9"/>
          <p:cNvSpPr/>
          <p:nvPr/>
        </p:nvSpPr>
        <p:spPr>
          <a:xfrm>
            <a:off x="3719094" y="2696565"/>
            <a:ext cx="2603183" cy="671054"/>
          </a:xfrm>
          <a:prstGeom prst="rect">
            <a:avLst/>
          </a:prstGeom>
          <a:blipFill>
            <a:blip r:embed="rId3" cstate="print"/>
            <a:stretch>
              <a:fillRect/>
            </a:stretch>
          </a:blipFill>
        </p:spPr>
        <p:txBody>
          <a:bodyPr wrap="square" lIns="0" tIns="0" rIns="0" bIns="0" rtlCol="0"/>
          <a:lstStyle/>
          <a:p>
            <a:endParaRPr sz="1620"/>
          </a:p>
        </p:txBody>
      </p:sp>
      <p:sp>
        <p:nvSpPr>
          <p:cNvPr id="10" name="object 10"/>
          <p:cNvSpPr/>
          <p:nvPr/>
        </p:nvSpPr>
        <p:spPr>
          <a:xfrm>
            <a:off x="3730524" y="3971925"/>
            <a:ext cx="247460" cy="247460"/>
          </a:xfrm>
          <a:custGeom>
            <a:avLst/>
            <a:gdLst/>
            <a:ahLst/>
            <a:cxnLst/>
            <a:rect l="l" t="t" r="r" b="b"/>
            <a:pathLst>
              <a:path w="274955" h="274954">
                <a:moveTo>
                  <a:pt x="137287" y="0"/>
                </a:moveTo>
                <a:lnTo>
                  <a:pt x="93894" y="6999"/>
                </a:lnTo>
                <a:lnTo>
                  <a:pt x="56208" y="26489"/>
                </a:lnTo>
                <a:lnTo>
                  <a:pt x="26489" y="56208"/>
                </a:lnTo>
                <a:lnTo>
                  <a:pt x="6999" y="93894"/>
                </a:lnTo>
                <a:lnTo>
                  <a:pt x="0" y="137287"/>
                </a:lnTo>
                <a:lnTo>
                  <a:pt x="6999" y="180692"/>
                </a:lnTo>
                <a:lnTo>
                  <a:pt x="26489" y="218410"/>
                </a:lnTo>
                <a:lnTo>
                  <a:pt x="56208" y="248167"/>
                </a:lnTo>
                <a:lnTo>
                  <a:pt x="93894" y="267688"/>
                </a:lnTo>
                <a:lnTo>
                  <a:pt x="137287" y="274700"/>
                </a:lnTo>
                <a:lnTo>
                  <a:pt x="180679" y="267688"/>
                </a:lnTo>
                <a:lnTo>
                  <a:pt x="218365" y="248167"/>
                </a:lnTo>
                <a:lnTo>
                  <a:pt x="248084" y="218410"/>
                </a:lnTo>
                <a:lnTo>
                  <a:pt x="267574" y="180692"/>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1" name="object 11"/>
          <p:cNvSpPr/>
          <p:nvPr/>
        </p:nvSpPr>
        <p:spPr>
          <a:xfrm>
            <a:off x="3730524" y="3971925"/>
            <a:ext cx="247460" cy="247460"/>
          </a:xfrm>
          <a:custGeom>
            <a:avLst/>
            <a:gdLst/>
            <a:ahLst/>
            <a:cxnLst/>
            <a:rect l="l" t="t" r="r" b="b"/>
            <a:pathLst>
              <a:path w="274955" h="274954">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92"/>
                </a:lnTo>
                <a:lnTo>
                  <a:pt x="248084" y="218410"/>
                </a:lnTo>
                <a:lnTo>
                  <a:pt x="218365" y="248167"/>
                </a:lnTo>
                <a:lnTo>
                  <a:pt x="180679" y="267688"/>
                </a:lnTo>
                <a:lnTo>
                  <a:pt x="137287" y="274700"/>
                </a:lnTo>
                <a:lnTo>
                  <a:pt x="93894" y="267688"/>
                </a:lnTo>
                <a:lnTo>
                  <a:pt x="56208" y="248167"/>
                </a:lnTo>
                <a:lnTo>
                  <a:pt x="26489" y="218410"/>
                </a:lnTo>
                <a:lnTo>
                  <a:pt x="6999" y="180692"/>
                </a:lnTo>
                <a:lnTo>
                  <a:pt x="0" y="137287"/>
                </a:lnTo>
                <a:close/>
              </a:path>
            </a:pathLst>
          </a:custGeom>
          <a:ln w="25399">
            <a:solidFill>
              <a:srgbClr val="000000"/>
            </a:solidFill>
          </a:ln>
        </p:spPr>
        <p:txBody>
          <a:bodyPr wrap="square" lIns="0" tIns="0" rIns="0" bIns="0" rtlCol="0"/>
          <a:lstStyle/>
          <a:p>
            <a:endParaRPr sz="1620"/>
          </a:p>
        </p:txBody>
      </p:sp>
      <p:sp>
        <p:nvSpPr>
          <p:cNvPr id="12" name="object 12"/>
          <p:cNvSpPr/>
          <p:nvPr/>
        </p:nvSpPr>
        <p:spPr>
          <a:xfrm>
            <a:off x="3798074" y="3794760"/>
            <a:ext cx="114300" cy="165735"/>
          </a:xfrm>
          <a:prstGeom prst="rect">
            <a:avLst/>
          </a:prstGeom>
          <a:blipFill>
            <a:blip r:embed="rId4" cstate="print"/>
            <a:stretch>
              <a:fillRect/>
            </a:stretch>
          </a:blipFill>
        </p:spPr>
        <p:txBody>
          <a:bodyPr wrap="square" lIns="0" tIns="0" rIns="0" bIns="0" rtlCol="0"/>
          <a:lstStyle/>
          <a:p>
            <a:endParaRPr sz="1620"/>
          </a:p>
        </p:txBody>
      </p:sp>
      <p:sp>
        <p:nvSpPr>
          <p:cNvPr id="13" name="object 13"/>
          <p:cNvSpPr/>
          <p:nvPr/>
        </p:nvSpPr>
        <p:spPr>
          <a:xfrm>
            <a:off x="3941293" y="3793732"/>
            <a:ext cx="626364" cy="202883"/>
          </a:xfrm>
          <a:custGeom>
            <a:avLst/>
            <a:gdLst/>
            <a:ahLst/>
            <a:cxnLst/>
            <a:rect l="l" t="t" r="r" b="b"/>
            <a:pathLst>
              <a:path w="695960" h="225425">
                <a:moveTo>
                  <a:pt x="0" y="125857"/>
                </a:moveTo>
                <a:lnTo>
                  <a:pt x="762" y="225044"/>
                </a:lnTo>
                <a:lnTo>
                  <a:pt x="98171" y="206375"/>
                </a:lnTo>
                <a:lnTo>
                  <a:pt x="70763" y="183896"/>
                </a:lnTo>
                <a:lnTo>
                  <a:pt x="48768" y="183896"/>
                </a:lnTo>
                <a:lnTo>
                  <a:pt x="33274" y="167894"/>
                </a:lnTo>
                <a:lnTo>
                  <a:pt x="41547" y="159933"/>
                </a:lnTo>
                <a:lnTo>
                  <a:pt x="0" y="125857"/>
                </a:lnTo>
                <a:close/>
              </a:path>
              <a:path w="695960" h="225425">
                <a:moveTo>
                  <a:pt x="41547" y="159933"/>
                </a:moveTo>
                <a:lnTo>
                  <a:pt x="33274" y="167894"/>
                </a:lnTo>
                <a:lnTo>
                  <a:pt x="48768" y="183896"/>
                </a:lnTo>
                <a:lnTo>
                  <a:pt x="58889" y="174156"/>
                </a:lnTo>
                <a:lnTo>
                  <a:pt x="41547" y="159933"/>
                </a:lnTo>
                <a:close/>
              </a:path>
              <a:path w="695960" h="225425">
                <a:moveTo>
                  <a:pt x="58889" y="174156"/>
                </a:moveTo>
                <a:lnTo>
                  <a:pt x="48768" y="183896"/>
                </a:lnTo>
                <a:lnTo>
                  <a:pt x="70763" y="183896"/>
                </a:lnTo>
                <a:lnTo>
                  <a:pt x="58889" y="174156"/>
                </a:lnTo>
                <a:close/>
              </a:path>
              <a:path w="695960" h="225425">
                <a:moveTo>
                  <a:pt x="671261" y="8817"/>
                </a:moveTo>
                <a:lnTo>
                  <a:pt x="635000" y="35941"/>
                </a:lnTo>
                <a:lnTo>
                  <a:pt x="597281" y="51181"/>
                </a:lnTo>
                <a:lnTo>
                  <a:pt x="550163" y="64770"/>
                </a:lnTo>
                <a:lnTo>
                  <a:pt x="495935" y="75692"/>
                </a:lnTo>
                <a:lnTo>
                  <a:pt x="436499" y="83693"/>
                </a:lnTo>
                <a:lnTo>
                  <a:pt x="374269" y="87884"/>
                </a:lnTo>
                <a:lnTo>
                  <a:pt x="310515" y="89281"/>
                </a:lnTo>
                <a:lnTo>
                  <a:pt x="278256" y="91313"/>
                </a:lnTo>
                <a:lnTo>
                  <a:pt x="215646" y="99314"/>
                </a:lnTo>
                <a:lnTo>
                  <a:pt x="156844" y="111887"/>
                </a:lnTo>
                <a:lnTo>
                  <a:pt x="104012" y="128270"/>
                </a:lnTo>
                <a:lnTo>
                  <a:pt x="59055" y="147828"/>
                </a:lnTo>
                <a:lnTo>
                  <a:pt x="46736" y="154940"/>
                </a:lnTo>
                <a:lnTo>
                  <a:pt x="41547" y="159933"/>
                </a:lnTo>
                <a:lnTo>
                  <a:pt x="58889" y="174156"/>
                </a:lnTo>
                <a:lnTo>
                  <a:pt x="60382" y="172720"/>
                </a:lnTo>
                <a:lnTo>
                  <a:pt x="59817" y="172720"/>
                </a:lnTo>
                <a:lnTo>
                  <a:pt x="62230" y="170942"/>
                </a:lnTo>
                <a:lnTo>
                  <a:pt x="63053" y="170942"/>
                </a:lnTo>
                <a:lnTo>
                  <a:pt x="68834" y="167767"/>
                </a:lnTo>
                <a:lnTo>
                  <a:pt x="78612" y="162941"/>
                </a:lnTo>
                <a:lnTo>
                  <a:pt x="135762" y="140970"/>
                </a:lnTo>
                <a:lnTo>
                  <a:pt x="189865" y="127000"/>
                </a:lnTo>
                <a:lnTo>
                  <a:pt x="248919" y="116840"/>
                </a:lnTo>
                <a:lnTo>
                  <a:pt x="311023" y="111379"/>
                </a:lnTo>
                <a:lnTo>
                  <a:pt x="375412" y="110109"/>
                </a:lnTo>
                <a:lnTo>
                  <a:pt x="407543" y="108458"/>
                </a:lnTo>
                <a:lnTo>
                  <a:pt x="470153" y="102108"/>
                </a:lnTo>
                <a:lnTo>
                  <a:pt x="528701" y="92202"/>
                </a:lnTo>
                <a:lnTo>
                  <a:pt x="581278" y="79375"/>
                </a:lnTo>
                <a:lnTo>
                  <a:pt x="626110" y="64135"/>
                </a:lnTo>
                <a:lnTo>
                  <a:pt x="661670" y="46609"/>
                </a:lnTo>
                <a:lnTo>
                  <a:pt x="692785" y="15494"/>
                </a:lnTo>
                <a:lnTo>
                  <a:pt x="694823" y="9906"/>
                </a:lnTo>
                <a:lnTo>
                  <a:pt x="670687" y="9906"/>
                </a:lnTo>
                <a:lnTo>
                  <a:pt x="671261" y="8817"/>
                </a:lnTo>
                <a:close/>
              </a:path>
              <a:path w="695960" h="225425">
                <a:moveTo>
                  <a:pt x="62230" y="170942"/>
                </a:moveTo>
                <a:lnTo>
                  <a:pt x="59817" y="172720"/>
                </a:lnTo>
                <a:lnTo>
                  <a:pt x="61134" y="171996"/>
                </a:lnTo>
                <a:lnTo>
                  <a:pt x="62230" y="170942"/>
                </a:lnTo>
                <a:close/>
              </a:path>
              <a:path w="695960" h="225425">
                <a:moveTo>
                  <a:pt x="61134" y="171996"/>
                </a:moveTo>
                <a:lnTo>
                  <a:pt x="59817" y="172720"/>
                </a:lnTo>
                <a:lnTo>
                  <a:pt x="60382" y="172720"/>
                </a:lnTo>
                <a:lnTo>
                  <a:pt x="61134" y="171996"/>
                </a:lnTo>
                <a:close/>
              </a:path>
              <a:path w="695960" h="225425">
                <a:moveTo>
                  <a:pt x="63053" y="170942"/>
                </a:moveTo>
                <a:lnTo>
                  <a:pt x="62230" y="170942"/>
                </a:lnTo>
                <a:lnTo>
                  <a:pt x="61134" y="171996"/>
                </a:lnTo>
                <a:lnTo>
                  <a:pt x="63053" y="170942"/>
                </a:lnTo>
                <a:close/>
              </a:path>
              <a:path w="695960" h="225425">
                <a:moveTo>
                  <a:pt x="671576" y="8382"/>
                </a:moveTo>
                <a:lnTo>
                  <a:pt x="671261" y="8817"/>
                </a:lnTo>
                <a:lnTo>
                  <a:pt x="670687" y="9906"/>
                </a:lnTo>
                <a:lnTo>
                  <a:pt x="671576" y="8382"/>
                </a:lnTo>
                <a:close/>
              </a:path>
              <a:path w="695960" h="225425">
                <a:moveTo>
                  <a:pt x="695344" y="8382"/>
                </a:moveTo>
                <a:lnTo>
                  <a:pt x="671576" y="8382"/>
                </a:lnTo>
                <a:lnTo>
                  <a:pt x="670687" y="9906"/>
                </a:lnTo>
                <a:lnTo>
                  <a:pt x="694823" y="9906"/>
                </a:lnTo>
                <a:lnTo>
                  <a:pt x="695071" y="9144"/>
                </a:lnTo>
                <a:lnTo>
                  <a:pt x="695325" y="8509"/>
                </a:lnTo>
                <a:lnTo>
                  <a:pt x="695344" y="8382"/>
                </a:lnTo>
                <a:close/>
              </a:path>
              <a:path w="695960" h="225425">
                <a:moveTo>
                  <a:pt x="695705" y="5334"/>
                </a:moveTo>
                <a:lnTo>
                  <a:pt x="673100" y="5334"/>
                </a:lnTo>
                <a:lnTo>
                  <a:pt x="672338" y="6985"/>
                </a:lnTo>
                <a:lnTo>
                  <a:pt x="671261" y="8817"/>
                </a:lnTo>
                <a:lnTo>
                  <a:pt x="671576" y="8382"/>
                </a:lnTo>
                <a:lnTo>
                  <a:pt x="695344" y="8382"/>
                </a:lnTo>
                <a:lnTo>
                  <a:pt x="695559" y="6985"/>
                </a:lnTo>
                <a:lnTo>
                  <a:pt x="695705" y="5334"/>
                </a:lnTo>
                <a:close/>
              </a:path>
              <a:path w="695960" h="225425">
                <a:moveTo>
                  <a:pt x="672512" y="6447"/>
                </a:moveTo>
                <a:lnTo>
                  <a:pt x="672228" y="6985"/>
                </a:lnTo>
                <a:lnTo>
                  <a:pt x="672512" y="6447"/>
                </a:lnTo>
                <a:close/>
              </a:path>
              <a:path w="695960" h="225425">
                <a:moveTo>
                  <a:pt x="673100" y="5334"/>
                </a:moveTo>
                <a:lnTo>
                  <a:pt x="672512" y="6447"/>
                </a:lnTo>
                <a:lnTo>
                  <a:pt x="672338" y="6985"/>
                </a:lnTo>
                <a:lnTo>
                  <a:pt x="673100" y="5334"/>
                </a:lnTo>
                <a:close/>
              </a:path>
              <a:path w="695960" h="225425">
                <a:moveTo>
                  <a:pt x="673475" y="3477"/>
                </a:moveTo>
                <a:lnTo>
                  <a:pt x="672512" y="6447"/>
                </a:lnTo>
                <a:lnTo>
                  <a:pt x="673100" y="5334"/>
                </a:lnTo>
                <a:lnTo>
                  <a:pt x="695705" y="5334"/>
                </a:lnTo>
                <a:lnTo>
                  <a:pt x="695769" y="4572"/>
                </a:lnTo>
                <a:lnTo>
                  <a:pt x="673353" y="4572"/>
                </a:lnTo>
                <a:lnTo>
                  <a:pt x="673475" y="3477"/>
                </a:lnTo>
                <a:close/>
              </a:path>
              <a:path w="695960" h="225425">
                <a:moveTo>
                  <a:pt x="673862" y="2286"/>
                </a:moveTo>
                <a:lnTo>
                  <a:pt x="673475" y="3477"/>
                </a:lnTo>
                <a:lnTo>
                  <a:pt x="673353" y="4572"/>
                </a:lnTo>
                <a:lnTo>
                  <a:pt x="673862" y="2286"/>
                </a:lnTo>
                <a:close/>
              </a:path>
              <a:path w="695960" h="225425">
                <a:moveTo>
                  <a:pt x="695960" y="2286"/>
                </a:moveTo>
                <a:lnTo>
                  <a:pt x="673862" y="2286"/>
                </a:lnTo>
                <a:lnTo>
                  <a:pt x="673353" y="4572"/>
                </a:lnTo>
                <a:lnTo>
                  <a:pt x="695769" y="4572"/>
                </a:lnTo>
                <a:lnTo>
                  <a:pt x="695960" y="2286"/>
                </a:lnTo>
                <a:close/>
              </a:path>
              <a:path w="695960" h="225425">
                <a:moveTo>
                  <a:pt x="673862" y="0"/>
                </a:moveTo>
                <a:lnTo>
                  <a:pt x="673475" y="3477"/>
                </a:lnTo>
                <a:lnTo>
                  <a:pt x="673862" y="2286"/>
                </a:lnTo>
                <a:lnTo>
                  <a:pt x="695960" y="2286"/>
                </a:lnTo>
                <a:lnTo>
                  <a:pt x="673862" y="0"/>
                </a:lnTo>
                <a:close/>
              </a:path>
            </a:pathLst>
          </a:custGeom>
          <a:solidFill>
            <a:srgbClr val="000000"/>
          </a:solidFill>
        </p:spPr>
        <p:txBody>
          <a:bodyPr wrap="square" lIns="0" tIns="0" rIns="0" bIns="0" rtlCol="0"/>
          <a:lstStyle/>
          <a:p>
            <a:endParaRPr sz="1620"/>
          </a:p>
        </p:txBody>
      </p:sp>
      <p:sp>
        <p:nvSpPr>
          <p:cNvPr id="14" name="object 14"/>
          <p:cNvSpPr/>
          <p:nvPr/>
        </p:nvSpPr>
        <p:spPr>
          <a:xfrm>
            <a:off x="4087711" y="3971925"/>
            <a:ext cx="247460" cy="247460"/>
          </a:xfrm>
          <a:custGeom>
            <a:avLst/>
            <a:gdLst/>
            <a:ahLst/>
            <a:cxnLst/>
            <a:rect l="l" t="t" r="r" b="b"/>
            <a:pathLst>
              <a:path w="274954" h="274954">
                <a:moveTo>
                  <a:pt x="137287" y="0"/>
                </a:moveTo>
                <a:lnTo>
                  <a:pt x="93894" y="6999"/>
                </a:lnTo>
                <a:lnTo>
                  <a:pt x="56208" y="26489"/>
                </a:lnTo>
                <a:lnTo>
                  <a:pt x="26489" y="56208"/>
                </a:lnTo>
                <a:lnTo>
                  <a:pt x="6999" y="93894"/>
                </a:lnTo>
                <a:lnTo>
                  <a:pt x="0" y="137287"/>
                </a:lnTo>
                <a:lnTo>
                  <a:pt x="6999" y="180692"/>
                </a:lnTo>
                <a:lnTo>
                  <a:pt x="26489" y="218410"/>
                </a:lnTo>
                <a:lnTo>
                  <a:pt x="56208" y="248167"/>
                </a:lnTo>
                <a:lnTo>
                  <a:pt x="93894" y="267688"/>
                </a:lnTo>
                <a:lnTo>
                  <a:pt x="137287" y="274700"/>
                </a:lnTo>
                <a:lnTo>
                  <a:pt x="180679" y="267688"/>
                </a:lnTo>
                <a:lnTo>
                  <a:pt x="218365" y="248167"/>
                </a:lnTo>
                <a:lnTo>
                  <a:pt x="248084" y="218410"/>
                </a:lnTo>
                <a:lnTo>
                  <a:pt x="267574" y="180692"/>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5" name="object 15"/>
          <p:cNvSpPr/>
          <p:nvPr/>
        </p:nvSpPr>
        <p:spPr>
          <a:xfrm>
            <a:off x="4087711" y="3971925"/>
            <a:ext cx="247460" cy="247460"/>
          </a:xfrm>
          <a:custGeom>
            <a:avLst/>
            <a:gdLst/>
            <a:ahLst/>
            <a:cxnLst/>
            <a:rect l="l" t="t" r="r" b="b"/>
            <a:pathLst>
              <a:path w="274954" h="274954">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92"/>
                </a:lnTo>
                <a:lnTo>
                  <a:pt x="248084" y="218410"/>
                </a:lnTo>
                <a:lnTo>
                  <a:pt x="218365" y="248167"/>
                </a:lnTo>
                <a:lnTo>
                  <a:pt x="180679" y="267688"/>
                </a:lnTo>
                <a:lnTo>
                  <a:pt x="137287" y="274700"/>
                </a:lnTo>
                <a:lnTo>
                  <a:pt x="93894" y="267688"/>
                </a:lnTo>
                <a:lnTo>
                  <a:pt x="56208" y="248167"/>
                </a:lnTo>
                <a:lnTo>
                  <a:pt x="26489" y="218410"/>
                </a:lnTo>
                <a:lnTo>
                  <a:pt x="6999" y="180692"/>
                </a:lnTo>
                <a:lnTo>
                  <a:pt x="0" y="137287"/>
                </a:lnTo>
                <a:close/>
              </a:path>
            </a:pathLst>
          </a:custGeom>
          <a:ln w="25399">
            <a:solidFill>
              <a:srgbClr val="000000"/>
            </a:solidFill>
          </a:ln>
        </p:spPr>
        <p:txBody>
          <a:bodyPr wrap="square" lIns="0" tIns="0" rIns="0" bIns="0" rtlCol="0"/>
          <a:lstStyle/>
          <a:p>
            <a:endParaRPr sz="1620"/>
          </a:p>
        </p:txBody>
      </p:sp>
      <p:sp>
        <p:nvSpPr>
          <p:cNvPr id="16" name="object 16"/>
          <p:cNvSpPr/>
          <p:nvPr/>
        </p:nvSpPr>
        <p:spPr>
          <a:xfrm>
            <a:off x="4153547" y="3794760"/>
            <a:ext cx="114300" cy="165735"/>
          </a:xfrm>
          <a:prstGeom prst="rect">
            <a:avLst/>
          </a:prstGeom>
          <a:blipFill>
            <a:blip r:embed="rId5" cstate="print"/>
            <a:stretch>
              <a:fillRect/>
            </a:stretch>
          </a:blipFill>
        </p:spPr>
        <p:txBody>
          <a:bodyPr wrap="square" lIns="0" tIns="0" rIns="0" bIns="0" rtlCol="0"/>
          <a:lstStyle/>
          <a:p>
            <a:endParaRPr sz="1620"/>
          </a:p>
        </p:txBody>
      </p:sp>
      <p:sp>
        <p:nvSpPr>
          <p:cNvPr id="17" name="object 17"/>
          <p:cNvSpPr/>
          <p:nvPr/>
        </p:nvSpPr>
        <p:spPr>
          <a:xfrm>
            <a:off x="4346258" y="3794189"/>
            <a:ext cx="573215" cy="356616"/>
          </a:xfrm>
          <a:custGeom>
            <a:avLst/>
            <a:gdLst/>
            <a:ahLst/>
            <a:cxnLst/>
            <a:rect l="l" t="t" r="r" b="b"/>
            <a:pathLst>
              <a:path w="636904" h="396239">
                <a:moveTo>
                  <a:pt x="73405" y="268859"/>
                </a:moveTo>
                <a:lnTo>
                  <a:pt x="0" y="335661"/>
                </a:lnTo>
                <a:lnTo>
                  <a:pt x="78866" y="395732"/>
                </a:lnTo>
                <a:lnTo>
                  <a:pt x="76636" y="343916"/>
                </a:lnTo>
                <a:lnTo>
                  <a:pt x="64135" y="343916"/>
                </a:lnTo>
                <a:lnTo>
                  <a:pt x="62737" y="321818"/>
                </a:lnTo>
                <a:lnTo>
                  <a:pt x="75649" y="320989"/>
                </a:lnTo>
                <a:lnTo>
                  <a:pt x="73405" y="268859"/>
                </a:lnTo>
                <a:close/>
              </a:path>
              <a:path w="636904" h="396239">
                <a:moveTo>
                  <a:pt x="75649" y="320989"/>
                </a:moveTo>
                <a:lnTo>
                  <a:pt x="62737" y="321818"/>
                </a:lnTo>
                <a:lnTo>
                  <a:pt x="64135" y="343916"/>
                </a:lnTo>
                <a:lnTo>
                  <a:pt x="76603" y="343148"/>
                </a:lnTo>
                <a:lnTo>
                  <a:pt x="75649" y="320989"/>
                </a:lnTo>
                <a:close/>
              </a:path>
              <a:path w="636904" h="396239">
                <a:moveTo>
                  <a:pt x="76603" y="343148"/>
                </a:moveTo>
                <a:lnTo>
                  <a:pt x="64135" y="343916"/>
                </a:lnTo>
                <a:lnTo>
                  <a:pt x="76636" y="343916"/>
                </a:lnTo>
                <a:lnTo>
                  <a:pt x="76603" y="343148"/>
                </a:lnTo>
                <a:close/>
              </a:path>
              <a:path w="636904" h="396239">
                <a:moveTo>
                  <a:pt x="614426" y="0"/>
                </a:moveTo>
                <a:lnTo>
                  <a:pt x="606805" y="44577"/>
                </a:lnTo>
                <a:lnTo>
                  <a:pt x="585088" y="88011"/>
                </a:lnTo>
                <a:lnTo>
                  <a:pt x="550163" y="130683"/>
                </a:lnTo>
                <a:lnTo>
                  <a:pt x="520064" y="158242"/>
                </a:lnTo>
                <a:lnTo>
                  <a:pt x="485139" y="184531"/>
                </a:lnTo>
                <a:lnTo>
                  <a:pt x="445770" y="209423"/>
                </a:lnTo>
                <a:lnTo>
                  <a:pt x="402463" y="232664"/>
                </a:lnTo>
                <a:lnTo>
                  <a:pt x="355853" y="253746"/>
                </a:lnTo>
                <a:lnTo>
                  <a:pt x="306070" y="272669"/>
                </a:lnTo>
                <a:lnTo>
                  <a:pt x="253746" y="289052"/>
                </a:lnTo>
                <a:lnTo>
                  <a:pt x="199516" y="302514"/>
                </a:lnTo>
                <a:lnTo>
                  <a:pt x="143510" y="313055"/>
                </a:lnTo>
                <a:lnTo>
                  <a:pt x="86487" y="320294"/>
                </a:lnTo>
                <a:lnTo>
                  <a:pt x="75649" y="320989"/>
                </a:lnTo>
                <a:lnTo>
                  <a:pt x="76603" y="343148"/>
                </a:lnTo>
                <a:lnTo>
                  <a:pt x="118237" y="339090"/>
                </a:lnTo>
                <a:lnTo>
                  <a:pt x="176022" y="329946"/>
                </a:lnTo>
                <a:lnTo>
                  <a:pt x="232537" y="317627"/>
                </a:lnTo>
                <a:lnTo>
                  <a:pt x="287147" y="302260"/>
                </a:lnTo>
                <a:lnTo>
                  <a:pt x="339471" y="284226"/>
                </a:lnTo>
                <a:lnTo>
                  <a:pt x="389127" y="263525"/>
                </a:lnTo>
                <a:lnTo>
                  <a:pt x="435483" y="240665"/>
                </a:lnTo>
                <a:lnTo>
                  <a:pt x="478282" y="215773"/>
                </a:lnTo>
                <a:lnTo>
                  <a:pt x="516889" y="188976"/>
                </a:lnTo>
                <a:lnTo>
                  <a:pt x="551179" y="160528"/>
                </a:lnTo>
                <a:lnTo>
                  <a:pt x="580389" y="130683"/>
                </a:lnTo>
                <a:lnTo>
                  <a:pt x="604012" y="99441"/>
                </a:lnTo>
                <a:lnTo>
                  <a:pt x="628141" y="50673"/>
                </a:lnTo>
                <a:lnTo>
                  <a:pt x="636651" y="1397"/>
                </a:lnTo>
                <a:lnTo>
                  <a:pt x="614426" y="0"/>
                </a:lnTo>
                <a:close/>
              </a:path>
            </a:pathLst>
          </a:custGeom>
          <a:solidFill>
            <a:srgbClr val="000000"/>
          </a:solidFill>
        </p:spPr>
        <p:txBody>
          <a:bodyPr wrap="square" lIns="0" tIns="0" rIns="0" bIns="0" rtlCol="0"/>
          <a:lstStyle/>
          <a:p>
            <a:endParaRPr sz="1620"/>
          </a:p>
        </p:txBody>
      </p:sp>
      <p:sp>
        <p:nvSpPr>
          <p:cNvPr id="18" name="object 18"/>
          <p:cNvSpPr/>
          <p:nvPr/>
        </p:nvSpPr>
        <p:spPr>
          <a:xfrm>
            <a:off x="3730524" y="4829175"/>
            <a:ext cx="247460" cy="247460"/>
          </a:xfrm>
          <a:custGeom>
            <a:avLst/>
            <a:gdLst/>
            <a:ahLst/>
            <a:cxnLst/>
            <a:rect l="l" t="t" r="r" b="b"/>
            <a:pathLst>
              <a:path w="274955" h="274954">
                <a:moveTo>
                  <a:pt x="137287" y="0"/>
                </a:moveTo>
                <a:lnTo>
                  <a:pt x="93894" y="6999"/>
                </a:lnTo>
                <a:lnTo>
                  <a:pt x="56208" y="26489"/>
                </a:lnTo>
                <a:lnTo>
                  <a:pt x="26489" y="56208"/>
                </a:lnTo>
                <a:lnTo>
                  <a:pt x="6999" y="93894"/>
                </a:lnTo>
                <a:lnTo>
                  <a:pt x="0" y="137287"/>
                </a:lnTo>
                <a:lnTo>
                  <a:pt x="6999" y="180685"/>
                </a:lnTo>
                <a:lnTo>
                  <a:pt x="26489" y="218388"/>
                </a:lnTo>
                <a:lnTo>
                  <a:pt x="56208" y="248125"/>
                </a:lnTo>
                <a:lnTo>
                  <a:pt x="93894" y="267631"/>
                </a:lnTo>
                <a:lnTo>
                  <a:pt x="137287" y="274637"/>
                </a:lnTo>
                <a:lnTo>
                  <a:pt x="180679" y="267631"/>
                </a:lnTo>
                <a:lnTo>
                  <a:pt x="218365" y="248125"/>
                </a:lnTo>
                <a:lnTo>
                  <a:pt x="248084" y="218388"/>
                </a:lnTo>
                <a:lnTo>
                  <a:pt x="267574" y="180685"/>
                </a:lnTo>
                <a:lnTo>
                  <a:pt x="274574" y="137287"/>
                </a:lnTo>
                <a:lnTo>
                  <a:pt x="267574" y="93894"/>
                </a:lnTo>
                <a:lnTo>
                  <a:pt x="248084" y="56208"/>
                </a:lnTo>
                <a:lnTo>
                  <a:pt x="218365" y="26489"/>
                </a:lnTo>
                <a:lnTo>
                  <a:pt x="180679" y="6999"/>
                </a:lnTo>
                <a:lnTo>
                  <a:pt x="137287" y="0"/>
                </a:lnTo>
                <a:close/>
              </a:path>
            </a:pathLst>
          </a:custGeom>
          <a:solidFill>
            <a:srgbClr val="FF9933"/>
          </a:solidFill>
        </p:spPr>
        <p:txBody>
          <a:bodyPr wrap="square" lIns="0" tIns="0" rIns="0" bIns="0" rtlCol="0"/>
          <a:lstStyle/>
          <a:p>
            <a:endParaRPr sz="1620"/>
          </a:p>
        </p:txBody>
      </p:sp>
      <p:sp>
        <p:nvSpPr>
          <p:cNvPr id="19" name="object 19"/>
          <p:cNvSpPr/>
          <p:nvPr/>
        </p:nvSpPr>
        <p:spPr>
          <a:xfrm>
            <a:off x="3730524" y="4829175"/>
            <a:ext cx="247460" cy="247460"/>
          </a:xfrm>
          <a:custGeom>
            <a:avLst/>
            <a:gdLst/>
            <a:ahLst/>
            <a:cxnLst/>
            <a:rect l="l" t="t" r="r" b="b"/>
            <a:pathLst>
              <a:path w="274955" h="274954">
                <a:moveTo>
                  <a:pt x="0" y="137287"/>
                </a:moveTo>
                <a:lnTo>
                  <a:pt x="6999" y="93894"/>
                </a:lnTo>
                <a:lnTo>
                  <a:pt x="26489" y="56208"/>
                </a:lnTo>
                <a:lnTo>
                  <a:pt x="56208" y="26489"/>
                </a:lnTo>
                <a:lnTo>
                  <a:pt x="93894" y="6999"/>
                </a:lnTo>
                <a:lnTo>
                  <a:pt x="137287" y="0"/>
                </a:lnTo>
                <a:lnTo>
                  <a:pt x="180679" y="6999"/>
                </a:lnTo>
                <a:lnTo>
                  <a:pt x="218365" y="26489"/>
                </a:lnTo>
                <a:lnTo>
                  <a:pt x="248084" y="56208"/>
                </a:lnTo>
                <a:lnTo>
                  <a:pt x="267574" y="93894"/>
                </a:lnTo>
                <a:lnTo>
                  <a:pt x="274574" y="137287"/>
                </a:lnTo>
                <a:lnTo>
                  <a:pt x="267574" y="180685"/>
                </a:lnTo>
                <a:lnTo>
                  <a:pt x="248084" y="218388"/>
                </a:lnTo>
                <a:lnTo>
                  <a:pt x="218365" y="248125"/>
                </a:lnTo>
                <a:lnTo>
                  <a:pt x="180679" y="267631"/>
                </a:lnTo>
                <a:lnTo>
                  <a:pt x="137287" y="274637"/>
                </a:lnTo>
                <a:lnTo>
                  <a:pt x="93894" y="267631"/>
                </a:lnTo>
                <a:lnTo>
                  <a:pt x="56208" y="248125"/>
                </a:lnTo>
                <a:lnTo>
                  <a:pt x="26489" y="218388"/>
                </a:lnTo>
                <a:lnTo>
                  <a:pt x="6999" y="180685"/>
                </a:lnTo>
                <a:lnTo>
                  <a:pt x="0" y="137287"/>
                </a:lnTo>
                <a:close/>
              </a:path>
            </a:pathLst>
          </a:custGeom>
          <a:ln w="25400">
            <a:solidFill>
              <a:srgbClr val="000000"/>
            </a:solidFill>
          </a:ln>
        </p:spPr>
        <p:txBody>
          <a:bodyPr wrap="square" lIns="0" tIns="0" rIns="0" bIns="0" rtlCol="0"/>
          <a:lstStyle/>
          <a:p>
            <a:endParaRPr sz="1620"/>
          </a:p>
        </p:txBody>
      </p:sp>
      <p:graphicFrame>
        <p:nvGraphicFramePr>
          <p:cNvPr id="20" name="object 20"/>
          <p:cNvGraphicFramePr>
            <a:graphicFrameLocks noGrp="1"/>
          </p:cNvGraphicFramePr>
          <p:nvPr/>
        </p:nvGraphicFramePr>
        <p:xfrm>
          <a:off x="3667601" y="2031855"/>
          <a:ext cx="5612133" cy="3029373"/>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57015">
                <a:tc>
                  <a:txBody>
                    <a:bodyPr/>
                    <a:lstStyle/>
                    <a:p>
                      <a:pPr algn="ctr">
                        <a:lnSpc>
                          <a:spcPts val="1875"/>
                        </a:lnSpc>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0" marB="0">
                    <a:lnB w="28575">
                      <a:solidFill>
                        <a:srgbClr val="000000"/>
                      </a:solidFill>
                      <a:prstDash val="solid"/>
                    </a:lnB>
                  </a:tcPr>
                </a:tc>
                <a:tc>
                  <a:txBody>
                    <a:bodyPr/>
                    <a:lstStyle/>
                    <a:p>
                      <a:pPr marR="116205" algn="r">
                        <a:lnSpc>
                          <a:spcPts val="1990"/>
                        </a:lnSpc>
                      </a:pPr>
                      <a:r>
                        <a:rPr sz="1600" b="1" dirty="0">
                          <a:latin typeface="Arial" panose="020B0604020202020204"/>
                          <a:cs typeface="Arial" panose="020B0604020202020204"/>
                        </a:rPr>
                        <a:t>1</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5080" algn="ctr">
                        <a:lnSpc>
                          <a:spcPts val="1990"/>
                        </a:lnSpc>
                      </a:pPr>
                      <a:r>
                        <a:rPr sz="1600" b="1" dirty="0">
                          <a:latin typeface="Arial" panose="020B0604020202020204"/>
                          <a:cs typeface="Arial" panose="020B0604020202020204"/>
                        </a:rPr>
                        <a:t>2</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R="124460" algn="r">
                        <a:lnSpc>
                          <a:spcPts val="1990"/>
                        </a:lnSpc>
                      </a:pPr>
                      <a:r>
                        <a:rPr sz="1600" b="1" dirty="0">
                          <a:latin typeface="Arial" panose="020B0604020202020204"/>
                          <a:cs typeface="Arial" panose="020B0604020202020204"/>
                        </a:rPr>
                        <a:t>3</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11430" algn="ctr">
                        <a:lnSpc>
                          <a:spcPts val="1990"/>
                        </a:lnSpc>
                      </a:pPr>
                      <a:r>
                        <a:rPr sz="1600" b="1" dirty="0">
                          <a:latin typeface="Arial" panose="020B0604020202020204"/>
                          <a:cs typeface="Arial" panose="020B0604020202020204"/>
                        </a:rPr>
                        <a:t>4</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132715">
                        <a:lnSpc>
                          <a:spcPts val="1990"/>
                        </a:lnSpc>
                      </a:pPr>
                      <a:r>
                        <a:rPr sz="1600" b="1" dirty="0">
                          <a:latin typeface="Arial" panose="020B0604020202020204"/>
                          <a:cs typeface="Arial" panose="020B0604020202020204"/>
                        </a:rPr>
                        <a:t>5</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129540">
                        <a:lnSpc>
                          <a:spcPts val="1990"/>
                        </a:lnSpc>
                      </a:pPr>
                      <a:r>
                        <a:rPr sz="1600" b="1" dirty="0">
                          <a:latin typeface="Arial" panose="020B0604020202020204"/>
                          <a:cs typeface="Arial" panose="020B0604020202020204"/>
                        </a:rPr>
                        <a:t>6</a:t>
                      </a:r>
                      <a:endParaRPr sz="1600">
                        <a:latin typeface="Arial" panose="020B0604020202020204"/>
                        <a:cs typeface="Arial" panose="020B0604020202020204"/>
                      </a:endParaRPr>
                    </a:p>
                  </a:txBody>
                  <a:tcPr marL="0" marR="0" marT="0" marB="0">
                    <a:lnB w="28575">
                      <a:solidFill>
                        <a:srgbClr val="000000"/>
                      </a:solidFill>
                      <a:prstDash val="solid"/>
                    </a:lnB>
                  </a:tcPr>
                </a:tc>
                <a:tc>
                  <a:txBody>
                    <a:bodyPr/>
                    <a:lstStyle/>
                    <a:p>
                      <a:pPr marL="12065" algn="ctr">
                        <a:lnSpc>
                          <a:spcPts val="1990"/>
                        </a:lnSpc>
                      </a:pPr>
                      <a:r>
                        <a:rPr sz="1600" b="1" dirty="0">
                          <a:latin typeface="Arial" panose="020B0604020202020204"/>
                          <a:cs typeface="Arial" panose="020B0604020202020204"/>
                        </a:rPr>
                        <a:t>7</a:t>
                      </a:r>
                      <a:endParaRPr sz="1600">
                        <a:latin typeface="Arial" panose="020B0604020202020204"/>
                        <a:cs typeface="Arial" panose="020B0604020202020204"/>
                      </a:endParaRPr>
                    </a:p>
                  </a:txBody>
                  <a:tcPr marL="0" marR="0" marT="0" marB="0">
                    <a:lnB w="28575">
                      <a:solidFill>
                        <a:srgbClr val="000000"/>
                      </a:solidFill>
                      <a:prstDash val="solid"/>
                    </a:lnB>
                  </a:tcPr>
                </a:tc>
                <a:tc gridSpan="8">
                  <a:txBody>
                    <a:bodyPr/>
                    <a:lstStyle/>
                    <a:p>
                      <a:pPr>
                        <a:lnSpc>
                          <a:spcPct val="100000"/>
                        </a:lnSpc>
                      </a:pPr>
                      <a:endParaRPr sz="1500">
                        <a:latin typeface="Times New Roman" panose="02020603050405020304"/>
                        <a:cs typeface="Times New Roman" panose="02020603050405020304"/>
                      </a:endParaRPr>
                    </a:p>
                  </a:txBody>
                  <a:tcPr marL="0" marR="0" marT="0" marB="0">
                    <a:lnB w="28575">
                      <a:solidFill>
                        <a:srgbClr val="000000"/>
                      </a:solidFill>
                      <a:prstDash val="solid"/>
                    </a:lnB>
                  </a:tcPr>
                </a:tc>
                <a:tc hMerge="1">
                  <a:txBody>
                    <a:bodyPr/>
                    <a:lstStyle/>
                    <a:p>
                      <a:endParaRPr lang="en-US"/>
                    </a:p>
                  </a:txBody>
                  <a:tcPr marL="0" marR="0" marT="0" marB="0"/>
                </a:tc>
                <a:tc hMerge="1">
                  <a:txBody>
                    <a:bodyPr/>
                    <a:lstStyle/>
                    <a:p>
                      <a:endParaRPr lang="en-US"/>
                    </a:p>
                  </a:txBody>
                  <a:tcPr marL="0" marR="0" marT="0" marB="0"/>
                </a:tc>
                <a:tc hMerge="1">
                  <a:txBody>
                    <a:bodyPr/>
                    <a:lstStyle/>
                    <a:p>
                      <a:endParaRPr lang="en-US"/>
                    </a:p>
                  </a:txBody>
                  <a:tcPr marL="0" marR="0" marT="0" marB="0"/>
                </a:tc>
                <a:tc hMerge="1">
                  <a:txBody>
                    <a:bodyPr/>
                    <a:lstStyle/>
                    <a:p>
                      <a:endParaRPr lang="en-US"/>
                    </a:p>
                  </a:txBody>
                  <a:tcPr marL="0" marR="0" marT="0" marB="0"/>
                </a:tc>
                <a:tc hMerge="1">
                  <a:txBody>
                    <a:bodyPr/>
                    <a:lstStyle/>
                    <a:p>
                      <a:endParaRPr lang="en-US"/>
                    </a:p>
                  </a:txBody>
                  <a:tcPr marL="0" marR="0" marT="0" marB="0"/>
                </a:tc>
                <a:tc hMerge="1">
                  <a:txBody>
                    <a:bodyPr/>
                    <a:lstStyle/>
                    <a:p>
                      <a:endParaRPr lang="en-US"/>
                    </a:p>
                  </a:txBody>
                  <a:tcPr marL="0" marR="0" marT="0" marB="0"/>
                </a:tc>
                <a:tc hMerge="1">
                  <a:txBody>
                    <a:bodyPr/>
                    <a:lstStyle/>
                    <a:p>
                      <a:endParaRPr lang="en-US"/>
                    </a:p>
                  </a:txBody>
                  <a:tcPr marL="0" marR="0" marT="0" marB="0"/>
                </a:tc>
                <a:extLst>
                  <a:ext uri="{0D108BD9-81ED-4DB2-BD59-A6C34878D82A}">
                    <a16:rowId xmlns:a16="http://schemas.microsoft.com/office/drawing/2014/main" val="10000"/>
                  </a:ext>
                </a:extLst>
              </a:tr>
              <a:tr h="308610">
                <a:tc>
                  <a:txBody>
                    <a:bodyPr/>
                    <a:lstStyle/>
                    <a:p>
                      <a:pPr marL="1270" algn="ctr">
                        <a:lnSpc>
                          <a:spcPct val="100000"/>
                        </a:lnSpc>
                        <a:spcBef>
                          <a:spcPts val="470"/>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3721"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106045" algn="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spc="-5" dirty="0">
                          <a:latin typeface="Arial" panose="020B0604020202020204"/>
                          <a:cs typeface="Arial" panose="020B0604020202020204"/>
                        </a:rPr>
                        <a:t>10</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6</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0"/>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685">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0"/>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470"/>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470"/>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0"/>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3721"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0"/>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3721"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788670">
                <a:tc>
                  <a:txBody>
                    <a:bodyPr/>
                    <a:lstStyle/>
                    <a:p>
                      <a:pPr>
                        <a:lnSpc>
                          <a:spcPct val="100000"/>
                        </a:lnSpc>
                      </a:pPr>
                      <a:endParaRPr sz="1600">
                        <a:latin typeface="Times New Roman" panose="02020603050405020304"/>
                        <a:cs typeface="Times New Roman" panose="02020603050405020304"/>
                      </a:endParaRPr>
                    </a:p>
                    <a:p>
                      <a:pPr algn="ctr">
                        <a:lnSpc>
                          <a:spcPct val="100000"/>
                        </a:lnSpc>
                        <a:spcBef>
                          <a:spcPts val="1620"/>
                        </a:spcBef>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p>
                      <a:pPr marR="124460" algn="r">
                        <a:lnSpc>
                          <a:spcPct val="100000"/>
                        </a:lnSpc>
                        <a:spcBef>
                          <a:spcPts val="1255"/>
                        </a:spcBef>
                      </a:pPr>
                      <a:r>
                        <a:rPr sz="1600" b="1" dirty="0">
                          <a:latin typeface="Arial" panose="020B0604020202020204"/>
                          <a:cs typeface="Arial" panose="020B0604020202020204"/>
                        </a:rPr>
                        <a:t>1</a:t>
                      </a:r>
                      <a:endParaRPr sz="1600">
                        <a:latin typeface="Arial" panose="020B0604020202020204"/>
                        <a:cs typeface="Arial" panose="020B06040202020202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p>
                      <a:pPr algn="ctr">
                        <a:lnSpc>
                          <a:spcPct val="100000"/>
                        </a:lnSpc>
                        <a:spcBef>
                          <a:spcPts val="1255"/>
                        </a:spcBef>
                      </a:pPr>
                      <a:r>
                        <a:rPr sz="1600" b="1" dirty="0">
                          <a:latin typeface="Arial" panose="020B0604020202020204"/>
                          <a:cs typeface="Arial" panose="020B0604020202020204"/>
                        </a:rPr>
                        <a:t>2</a:t>
                      </a:r>
                      <a:endParaRPr sz="1600">
                        <a:latin typeface="Arial" panose="020B0604020202020204"/>
                        <a:cs typeface="Arial" panose="020B06040202020202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800">
                        <a:latin typeface="Times New Roman" panose="02020603050405020304"/>
                        <a:cs typeface="Times New Roman" panose="02020603050405020304"/>
                      </a:endParaRPr>
                    </a:p>
                    <a:p>
                      <a:pPr marR="124460" algn="r">
                        <a:lnSpc>
                          <a:spcPct val="100000"/>
                        </a:lnSpc>
                        <a:spcBef>
                          <a:spcPts val="1255"/>
                        </a:spcBef>
                      </a:pPr>
                      <a:r>
                        <a:rPr sz="1600" b="1" dirty="0">
                          <a:latin typeface="Arial" panose="020B0604020202020204"/>
                          <a:cs typeface="Arial" panose="020B0604020202020204"/>
                        </a:rPr>
                        <a:t>3</a:t>
                      </a:r>
                      <a:endParaRPr sz="1600">
                        <a:latin typeface="Arial" panose="020B0604020202020204"/>
                        <a:cs typeface="Arial" panose="020B06040202020202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308610">
                <a:tc>
                  <a:txBody>
                    <a:bodyPr/>
                    <a:lstStyle/>
                    <a:p>
                      <a:pPr marL="1270" algn="ctr">
                        <a:lnSpc>
                          <a:spcPct val="100000"/>
                        </a:lnSpc>
                        <a:spcBef>
                          <a:spcPts val="475"/>
                        </a:spcBef>
                      </a:pPr>
                      <a:r>
                        <a:rPr sz="1300" b="1" dirty="0">
                          <a:latin typeface="Arial" panose="020B0604020202020204"/>
                          <a:cs typeface="Arial" panose="020B0604020202020204"/>
                        </a:rPr>
                        <a:t>8</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136525" algn="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86360" algn="r">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68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560070">
                <a:tc>
                  <a:txBody>
                    <a:bodyPr/>
                    <a:lstStyle/>
                    <a:p>
                      <a:pPr>
                        <a:lnSpc>
                          <a:spcPct val="100000"/>
                        </a:lnSpc>
                        <a:spcBef>
                          <a:spcPts val="25"/>
                        </a:spcBef>
                      </a:pPr>
                      <a:endParaRPr sz="1300">
                        <a:latin typeface="Times New Roman" panose="02020603050405020304"/>
                        <a:cs typeface="Times New Roman" panose="02020603050405020304"/>
                      </a:endParaRPr>
                    </a:p>
                    <a:p>
                      <a:pPr algn="ctr">
                        <a:lnSpc>
                          <a:spcPct val="100000"/>
                        </a:lnSpc>
                        <a:spcBef>
                          <a:spcPts val="5"/>
                        </a:spcBef>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2858" marB="0">
                    <a:lnT w="28575">
                      <a:solidFill>
                        <a:srgbClr val="000000"/>
                      </a:solidFill>
                      <a:prstDash val="solid"/>
                    </a:lnT>
                    <a:lnB w="28575">
                      <a:solidFill>
                        <a:srgbClr val="000000"/>
                      </a:solidFill>
                      <a:prstDash val="solid"/>
                    </a:lnB>
                  </a:tcPr>
                </a:tc>
                <a:tc>
                  <a:txBody>
                    <a:bodyPr/>
                    <a:lstStyle/>
                    <a:p>
                      <a:pPr marR="116205" algn="r">
                        <a:lnSpc>
                          <a:spcPct val="100000"/>
                        </a:lnSpc>
                        <a:spcBef>
                          <a:spcPts val="1510"/>
                        </a:spcBef>
                      </a:pPr>
                      <a:r>
                        <a:rPr sz="1600" b="1" dirty="0">
                          <a:latin typeface="Arial" panose="020B0604020202020204"/>
                          <a:cs typeface="Arial" panose="020B0604020202020204"/>
                        </a:rPr>
                        <a:t>1</a:t>
                      </a:r>
                      <a:endParaRPr sz="1600">
                        <a:latin typeface="Arial" panose="020B0604020202020204"/>
                        <a:cs typeface="Arial" panose="020B0604020202020204"/>
                      </a:endParaRPr>
                    </a:p>
                  </a:txBody>
                  <a:tcPr marL="0" marR="0" marT="172593"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308610">
                <a:tc>
                  <a:txBody>
                    <a:bodyPr/>
                    <a:lstStyle/>
                    <a:p>
                      <a:pPr marL="1905" algn="ctr">
                        <a:lnSpc>
                          <a:spcPct val="100000"/>
                        </a:lnSpc>
                        <a:spcBef>
                          <a:spcPts val="475"/>
                        </a:spcBef>
                      </a:pPr>
                      <a:r>
                        <a:rPr sz="1300" b="1" spc="-5" dirty="0">
                          <a:latin typeface="Arial" panose="020B0604020202020204"/>
                          <a:cs typeface="Arial" panose="020B0604020202020204"/>
                        </a:rPr>
                        <a:t>21</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86360" algn="r">
                        <a:lnSpc>
                          <a:spcPct val="100000"/>
                        </a:lnSpc>
                        <a:spcBef>
                          <a:spcPts val="475"/>
                        </a:spcBef>
                      </a:pPr>
                      <a:r>
                        <a:rPr sz="1300" b="1" spc="-5" dirty="0">
                          <a:latin typeface="Arial" panose="020B0604020202020204"/>
                          <a:cs typeface="Arial" panose="020B0604020202020204"/>
                        </a:rPr>
                        <a:t>20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R="86360" algn="r">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68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7320">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algn="ctr">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4605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397788">
                <a:tc>
                  <a:txBody>
                    <a:bodyPr/>
                    <a:lstStyle/>
                    <a:p>
                      <a:pPr algn="ctr">
                        <a:lnSpc>
                          <a:spcPts val="1840"/>
                        </a:lnSpc>
                        <a:spcBef>
                          <a:spcPts val="1540"/>
                        </a:spcBef>
                      </a:pPr>
                      <a:r>
                        <a:rPr sz="1400" b="1" dirty="0">
                          <a:latin typeface="Arial" panose="020B0604020202020204"/>
                          <a:cs typeface="Arial" panose="020B0604020202020204"/>
                        </a:rPr>
                        <a:t>0</a:t>
                      </a:r>
                      <a:endParaRPr sz="1400">
                        <a:latin typeface="Arial" panose="020B0604020202020204"/>
                        <a:cs typeface="Arial" panose="020B0604020202020204"/>
                      </a:endParaRPr>
                    </a:p>
                  </a:txBody>
                  <a:tcPr marL="0" marR="0" marT="176022"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tc>
                  <a:txBody>
                    <a:bodyPr/>
                    <a:lstStyle/>
                    <a:p>
                      <a:pPr>
                        <a:lnSpc>
                          <a:spcPct val="100000"/>
                        </a:lnSpc>
                      </a:pPr>
                      <a:endParaRPr sz="1500">
                        <a:latin typeface="Times New Roman" panose="02020603050405020304"/>
                        <a:cs typeface="Times New Roman" panose="02020603050405020304"/>
                      </a:endParaRPr>
                    </a:p>
                  </a:txBody>
                  <a:tcPr marL="0" marR="0" marT="0" marB="0">
                    <a:lnT w="28575">
                      <a:solidFill>
                        <a:srgbClr val="000000"/>
                      </a:solidFill>
                      <a:prstDash val="solid"/>
                    </a:lnT>
                  </a:tcPr>
                </a:tc>
                <a:extLst>
                  <a:ext uri="{0D108BD9-81ED-4DB2-BD59-A6C34878D82A}">
                    <a16:rowId xmlns:a16="http://schemas.microsoft.com/office/drawing/2014/main" val="10006"/>
                  </a:ext>
                </a:extLst>
              </a:tr>
            </a:tbl>
          </a:graphicData>
        </a:graphic>
      </p:graphicFrame>
      <p:sp>
        <p:nvSpPr>
          <p:cNvPr id="21" name="object 21"/>
          <p:cNvSpPr/>
          <p:nvPr/>
        </p:nvSpPr>
        <p:spPr>
          <a:xfrm>
            <a:off x="3798189" y="4663440"/>
            <a:ext cx="114300" cy="154305"/>
          </a:xfrm>
          <a:prstGeom prst="rect">
            <a:avLst/>
          </a:prstGeom>
          <a:blipFill>
            <a:blip r:embed="rId6" cstate="print"/>
            <a:stretch>
              <a:fillRect/>
            </a:stretch>
          </a:blipFill>
        </p:spPr>
        <p:txBody>
          <a:bodyPr wrap="square" lIns="0" tIns="0" rIns="0" bIns="0" rtlCol="0"/>
          <a:lstStyle/>
          <a:p>
            <a:endParaRPr sz="1620"/>
          </a:p>
        </p:txBody>
      </p:sp>
      <p:sp>
        <p:nvSpPr>
          <p:cNvPr id="22" name="object 22"/>
          <p:cNvSpPr/>
          <p:nvPr/>
        </p:nvSpPr>
        <p:spPr>
          <a:xfrm>
            <a:off x="3989070" y="4663212"/>
            <a:ext cx="228600" cy="328613"/>
          </a:xfrm>
          <a:custGeom>
            <a:avLst/>
            <a:gdLst/>
            <a:ahLst/>
            <a:cxnLst/>
            <a:rect l="l" t="t" r="r" b="b"/>
            <a:pathLst>
              <a:path w="254000" h="365125">
                <a:moveTo>
                  <a:pt x="57912" y="242061"/>
                </a:moveTo>
                <a:lnTo>
                  <a:pt x="0" y="322579"/>
                </a:lnTo>
                <a:lnTo>
                  <a:pt x="89788" y="364997"/>
                </a:lnTo>
                <a:lnTo>
                  <a:pt x="77407" y="317245"/>
                </a:lnTo>
                <a:lnTo>
                  <a:pt x="65024" y="317245"/>
                </a:lnTo>
                <a:lnTo>
                  <a:pt x="58038" y="296163"/>
                </a:lnTo>
                <a:lnTo>
                  <a:pt x="70849" y="291957"/>
                </a:lnTo>
                <a:lnTo>
                  <a:pt x="57912" y="242061"/>
                </a:lnTo>
                <a:close/>
              </a:path>
              <a:path w="254000" h="365125">
                <a:moveTo>
                  <a:pt x="70849" y="291957"/>
                </a:moveTo>
                <a:lnTo>
                  <a:pt x="58038" y="296163"/>
                </a:lnTo>
                <a:lnTo>
                  <a:pt x="65024" y="317245"/>
                </a:lnTo>
                <a:lnTo>
                  <a:pt x="76428" y="313470"/>
                </a:lnTo>
                <a:lnTo>
                  <a:pt x="70849" y="291957"/>
                </a:lnTo>
                <a:close/>
              </a:path>
              <a:path w="254000" h="365125">
                <a:moveTo>
                  <a:pt x="76428" y="313470"/>
                </a:moveTo>
                <a:lnTo>
                  <a:pt x="65024" y="317245"/>
                </a:lnTo>
                <a:lnTo>
                  <a:pt x="77407" y="317245"/>
                </a:lnTo>
                <a:lnTo>
                  <a:pt x="76428" y="313470"/>
                </a:lnTo>
                <a:close/>
              </a:path>
              <a:path w="254000" h="365125">
                <a:moveTo>
                  <a:pt x="74082" y="290895"/>
                </a:moveTo>
                <a:lnTo>
                  <a:pt x="70849" y="291957"/>
                </a:lnTo>
                <a:lnTo>
                  <a:pt x="76428" y="313470"/>
                </a:lnTo>
                <a:lnTo>
                  <a:pt x="83438" y="311149"/>
                </a:lnTo>
                <a:lnTo>
                  <a:pt x="95376" y="304164"/>
                </a:lnTo>
                <a:lnTo>
                  <a:pt x="106425" y="296925"/>
                </a:lnTo>
                <a:lnTo>
                  <a:pt x="113622" y="291591"/>
                </a:lnTo>
                <a:lnTo>
                  <a:pt x="72898" y="291591"/>
                </a:lnTo>
                <a:lnTo>
                  <a:pt x="74082" y="290895"/>
                </a:lnTo>
                <a:close/>
              </a:path>
              <a:path w="254000" h="365125">
                <a:moveTo>
                  <a:pt x="75056" y="290575"/>
                </a:moveTo>
                <a:lnTo>
                  <a:pt x="74082" y="290895"/>
                </a:lnTo>
                <a:lnTo>
                  <a:pt x="72898" y="291591"/>
                </a:lnTo>
                <a:lnTo>
                  <a:pt x="75056" y="290575"/>
                </a:lnTo>
                <a:close/>
              </a:path>
              <a:path w="254000" h="365125">
                <a:moveTo>
                  <a:pt x="114993" y="290575"/>
                </a:moveTo>
                <a:lnTo>
                  <a:pt x="75056" y="290575"/>
                </a:lnTo>
                <a:lnTo>
                  <a:pt x="72898" y="291591"/>
                </a:lnTo>
                <a:lnTo>
                  <a:pt x="113622" y="291591"/>
                </a:lnTo>
                <a:lnTo>
                  <a:pt x="114993" y="290575"/>
                </a:lnTo>
                <a:close/>
              </a:path>
              <a:path w="254000" h="365125">
                <a:moveTo>
                  <a:pt x="231901" y="0"/>
                </a:moveTo>
                <a:lnTo>
                  <a:pt x="228726" y="44195"/>
                </a:lnTo>
                <a:lnTo>
                  <a:pt x="220091" y="87248"/>
                </a:lnTo>
                <a:lnTo>
                  <a:pt x="200660" y="142366"/>
                </a:lnTo>
                <a:lnTo>
                  <a:pt x="173862" y="192658"/>
                </a:lnTo>
                <a:lnTo>
                  <a:pt x="140716" y="236473"/>
                </a:lnTo>
                <a:lnTo>
                  <a:pt x="112902" y="263778"/>
                </a:lnTo>
                <a:lnTo>
                  <a:pt x="74082" y="290895"/>
                </a:lnTo>
                <a:lnTo>
                  <a:pt x="75056" y="290575"/>
                </a:lnTo>
                <a:lnTo>
                  <a:pt x="114993" y="290575"/>
                </a:lnTo>
                <a:lnTo>
                  <a:pt x="117220" y="288924"/>
                </a:lnTo>
                <a:lnTo>
                  <a:pt x="147955" y="261238"/>
                </a:lnTo>
                <a:lnTo>
                  <a:pt x="176149" y="228091"/>
                </a:lnTo>
                <a:lnTo>
                  <a:pt x="208025" y="177926"/>
                </a:lnTo>
                <a:lnTo>
                  <a:pt x="232663" y="122046"/>
                </a:lnTo>
                <a:lnTo>
                  <a:pt x="245363" y="77469"/>
                </a:lnTo>
                <a:lnTo>
                  <a:pt x="252602" y="31241"/>
                </a:lnTo>
                <a:lnTo>
                  <a:pt x="254000" y="507"/>
                </a:lnTo>
                <a:lnTo>
                  <a:pt x="231901" y="0"/>
                </a:lnTo>
                <a:close/>
              </a:path>
            </a:pathLst>
          </a:custGeom>
          <a:solidFill>
            <a:srgbClr val="000000"/>
          </a:solidFill>
        </p:spPr>
        <p:txBody>
          <a:bodyPr wrap="square" lIns="0" tIns="0" rIns="0" bIns="0" rtlCol="0"/>
          <a:lstStyle/>
          <a:p>
            <a:endParaRPr sz="1620"/>
          </a:p>
        </p:txBody>
      </p:sp>
      <p:sp>
        <p:nvSpPr>
          <p:cNvPr id="23" name="object 23"/>
          <p:cNvSpPr/>
          <p:nvPr/>
        </p:nvSpPr>
        <p:spPr>
          <a:xfrm>
            <a:off x="3798074" y="2275941"/>
            <a:ext cx="114300" cy="112928"/>
          </a:xfrm>
          <a:prstGeom prst="rect">
            <a:avLst/>
          </a:prstGeom>
          <a:blipFill>
            <a:blip r:embed="rId7" cstate="print"/>
            <a:stretch>
              <a:fillRect/>
            </a:stretch>
          </a:blipFill>
        </p:spPr>
        <p:txBody>
          <a:bodyPr wrap="square" lIns="0" tIns="0" rIns="0" bIns="0" rtlCol="0"/>
          <a:lstStyle/>
          <a:p>
            <a:endParaRPr sz="1620"/>
          </a:p>
        </p:txBody>
      </p:sp>
      <p:sp>
        <p:nvSpPr>
          <p:cNvPr id="24" name="object 24"/>
          <p:cNvSpPr/>
          <p:nvPr/>
        </p:nvSpPr>
        <p:spPr>
          <a:xfrm>
            <a:off x="4153661" y="2275941"/>
            <a:ext cx="114185" cy="112928"/>
          </a:xfrm>
          <a:prstGeom prst="rect">
            <a:avLst/>
          </a:prstGeom>
          <a:blipFill>
            <a:blip r:embed="rId8" cstate="print"/>
            <a:stretch>
              <a:fillRect/>
            </a:stretch>
          </a:blipFill>
        </p:spPr>
        <p:txBody>
          <a:bodyPr wrap="square" lIns="0" tIns="0" rIns="0" bIns="0" rtlCol="0"/>
          <a:lstStyle/>
          <a:p>
            <a:endParaRPr sz="1620"/>
          </a:p>
        </p:txBody>
      </p:sp>
      <p:sp>
        <p:nvSpPr>
          <p:cNvPr id="25" name="object 25"/>
          <p:cNvSpPr/>
          <p:nvPr/>
        </p:nvSpPr>
        <p:spPr>
          <a:xfrm>
            <a:off x="4501705" y="2275941"/>
            <a:ext cx="114185" cy="112928"/>
          </a:xfrm>
          <a:prstGeom prst="rect">
            <a:avLst/>
          </a:prstGeom>
          <a:blipFill>
            <a:blip r:embed="rId9" cstate="print"/>
            <a:stretch>
              <a:fillRect/>
            </a:stretch>
          </a:blipFill>
        </p:spPr>
        <p:txBody>
          <a:bodyPr wrap="square" lIns="0" tIns="0" rIns="0" bIns="0" rtlCol="0"/>
          <a:lstStyle/>
          <a:p>
            <a:endParaRPr sz="1620"/>
          </a:p>
        </p:txBody>
      </p:sp>
      <p:sp>
        <p:nvSpPr>
          <p:cNvPr id="26" name="object 26"/>
          <p:cNvSpPr/>
          <p:nvPr/>
        </p:nvSpPr>
        <p:spPr>
          <a:xfrm>
            <a:off x="4850091" y="2275941"/>
            <a:ext cx="114186" cy="112928"/>
          </a:xfrm>
          <a:prstGeom prst="rect">
            <a:avLst/>
          </a:prstGeom>
          <a:blipFill>
            <a:blip r:embed="rId10" cstate="print"/>
            <a:stretch>
              <a:fillRect/>
            </a:stretch>
          </a:blipFill>
        </p:spPr>
        <p:txBody>
          <a:bodyPr wrap="square" lIns="0" tIns="0" rIns="0" bIns="0" rtlCol="0"/>
          <a:lstStyle/>
          <a:p>
            <a:endParaRPr sz="1620"/>
          </a:p>
        </p:txBody>
      </p:sp>
      <p:sp>
        <p:nvSpPr>
          <p:cNvPr id="27" name="object 27"/>
          <p:cNvSpPr/>
          <p:nvPr/>
        </p:nvSpPr>
        <p:spPr>
          <a:xfrm>
            <a:off x="5205221" y="2275941"/>
            <a:ext cx="114186" cy="112928"/>
          </a:xfrm>
          <a:prstGeom prst="rect">
            <a:avLst/>
          </a:prstGeom>
          <a:blipFill>
            <a:blip r:embed="rId11" cstate="print"/>
            <a:stretch>
              <a:fillRect/>
            </a:stretch>
          </a:blipFill>
        </p:spPr>
        <p:txBody>
          <a:bodyPr wrap="square" lIns="0" tIns="0" rIns="0" bIns="0" rtlCol="0"/>
          <a:lstStyle/>
          <a:p>
            <a:endParaRPr sz="1620"/>
          </a:p>
        </p:txBody>
      </p:sp>
      <p:sp>
        <p:nvSpPr>
          <p:cNvPr id="28" name="object 28"/>
          <p:cNvSpPr/>
          <p:nvPr/>
        </p:nvSpPr>
        <p:spPr>
          <a:xfrm>
            <a:off x="5553493" y="2275941"/>
            <a:ext cx="114300" cy="112928"/>
          </a:xfrm>
          <a:prstGeom prst="rect">
            <a:avLst/>
          </a:prstGeom>
          <a:blipFill>
            <a:blip r:embed="rId12" cstate="print"/>
            <a:stretch>
              <a:fillRect/>
            </a:stretch>
          </a:blipFill>
        </p:spPr>
        <p:txBody>
          <a:bodyPr wrap="square" lIns="0" tIns="0" rIns="0" bIns="0" rtlCol="0"/>
          <a:lstStyle/>
          <a:p>
            <a:endParaRPr sz="1620"/>
          </a:p>
        </p:txBody>
      </p:sp>
      <p:sp>
        <p:nvSpPr>
          <p:cNvPr id="29" name="object 29"/>
          <p:cNvSpPr/>
          <p:nvPr/>
        </p:nvSpPr>
        <p:spPr>
          <a:xfrm>
            <a:off x="5901651" y="2275941"/>
            <a:ext cx="114186" cy="112928"/>
          </a:xfrm>
          <a:prstGeom prst="rect">
            <a:avLst/>
          </a:prstGeom>
          <a:blipFill>
            <a:blip r:embed="rId13" cstate="print"/>
            <a:stretch>
              <a:fillRect/>
            </a:stretch>
          </a:blipFill>
        </p:spPr>
        <p:txBody>
          <a:bodyPr wrap="square" lIns="0" tIns="0" rIns="0" bIns="0" rtlCol="0"/>
          <a:lstStyle/>
          <a:p>
            <a:endParaRPr sz="1620"/>
          </a:p>
        </p:txBody>
      </p:sp>
      <p:sp>
        <p:nvSpPr>
          <p:cNvPr id="30" name="object 30"/>
          <p:cNvSpPr/>
          <p:nvPr/>
        </p:nvSpPr>
        <p:spPr>
          <a:xfrm>
            <a:off x="6258153" y="2275941"/>
            <a:ext cx="114186" cy="112928"/>
          </a:xfrm>
          <a:prstGeom prst="rect">
            <a:avLst/>
          </a:prstGeom>
          <a:blipFill>
            <a:blip r:embed="rId14" cstate="print"/>
            <a:stretch>
              <a:fillRect/>
            </a:stretch>
          </a:blipFill>
        </p:spPr>
        <p:txBody>
          <a:bodyPr wrap="square" lIns="0" tIns="0" rIns="0" bIns="0" rtlCol="0"/>
          <a:lstStyle/>
          <a:p>
            <a:endParaRPr sz="1620"/>
          </a:p>
        </p:txBody>
      </p:sp>
      <p:sp>
        <p:nvSpPr>
          <p:cNvPr id="31" name="object 31"/>
          <p:cNvSpPr/>
          <p:nvPr/>
        </p:nvSpPr>
        <p:spPr>
          <a:xfrm>
            <a:off x="3798189" y="3367621"/>
            <a:ext cx="114300" cy="118529"/>
          </a:xfrm>
          <a:prstGeom prst="rect">
            <a:avLst/>
          </a:prstGeom>
          <a:blipFill>
            <a:blip r:embed="rId15" cstate="print"/>
            <a:stretch>
              <a:fillRect/>
            </a:stretch>
          </a:blipFill>
        </p:spPr>
        <p:txBody>
          <a:bodyPr wrap="square" lIns="0" tIns="0" rIns="0" bIns="0" rtlCol="0"/>
          <a:lstStyle/>
          <a:p>
            <a:endParaRPr sz="1620"/>
          </a:p>
        </p:txBody>
      </p:sp>
      <p:sp>
        <p:nvSpPr>
          <p:cNvPr id="32" name="object 32"/>
          <p:cNvSpPr/>
          <p:nvPr/>
        </p:nvSpPr>
        <p:spPr>
          <a:xfrm>
            <a:off x="4148747" y="3367621"/>
            <a:ext cx="114186" cy="118529"/>
          </a:xfrm>
          <a:prstGeom prst="rect">
            <a:avLst/>
          </a:prstGeom>
          <a:blipFill>
            <a:blip r:embed="rId16" cstate="print"/>
            <a:stretch>
              <a:fillRect/>
            </a:stretch>
          </a:blipFill>
        </p:spPr>
        <p:txBody>
          <a:bodyPr wrap="square" lIns="0" tIns="0" rIns="0" bIns="0" rtlCol="0"/>
          <a:lstStyle/>
          <a:p>
            <a:endParaRPr sz="1620"/>
          </a:p>
        </p:txBody>
      </p:sp>
      <p:sp>
        <p:nvSpPr>
          <p:cNvPr id="33" name="object 33"/>
          <p:cNvSpPr/>
          <p:nvPr/>
        </p:nvSpPr>
        <p:spPr>
          <a:xfrm>
            <a:off x="4498733" y="3367621"/>
            <a:ext cx="114300" cy="118529"/>
          </a:xfrm>
          <a:prstGeom prst="rect">
            <a:avLst/>
          </a:prstGeom>
          <a:blipFill>
            <a:blip r:embed="rId17" cstate="print"/>
            <a:stretch>
              <a:fillRect/>
            </a:stretch>
          </a:blipFill>
        </p:spPr>
        <p:txBody>
          <a:bodyPr wrap="square" lIns="0" tIns="0" rIns="0" bIns="0" rtlCol="0"/>
          <a:lstStyle/>
          <a:p>
            <a:endParaRPr sz="1620"/>
          </a:p>
        </p:txBody>
      </p:sp>
      <p:sp>
        <p:nvSpPr>
          <p:cNvPr id="34" name="object 34"/>
          <p:cNvSpPr/>
          <p:nvPr/>
        </p:nvSpPr>
        <p:spPr>
          <a:xfrm>
            <a:off x="4850205" y="3367621"/>
            <a:ext cx="114300" cy="118529"/>
          </a:xfrm>
          <a:prstGeom prst="rect">
            <a:avLst/>
          </a:prstGeom>
          <a:blipFill>
            <a:blip r:embed="rId17" cstate="print"/>
            <a:stretch>
              <a:fillRect/>
            </a:stretch>
          </a:blipFill>
        </p:spPr>
        <p:txBody>
          <a:bodyPr wrap="square" lIns="0" tIns="0" rIns="0" bIns="0" rtlCol="0"/>
          <a:lstStyle/>
          <a:p>
            <a:endParaRPr sz="1620"/>
          </a:p>
        </p:txBody>
      </p:sp>
      <p:sp>
        <p:nvSpPr>
          <p:cNvPr id="35" name="object 35"/>
          <p:cNvSpPr/>
          <p:nvPr/>
        </p:nvSpPr>
        <p:spPr>
          <a:xfrm>
            <a:off x="3798302" y="4230471"/>
            <a:ext cx="114300" cy="124358"/>
          </a:xfrm>
          <a:prstGeom prst="rect">
            <a:avLst/>
          </a:prstGeom>
          <a:blipFill>
            <a:blip r:embed="rId18" cstate="print"/>
            <a:stretch>
              <a:fillRect/>
            </a:stretch>
          </a:blipFill>
        </p:spPr>
        <p:txBody>
          <a:bodyPr wrap="square" lIns="0" tIns="0" rIns="0" bIns="0" rtlCol="0"/>
          <a:lstStyle/>
          <a:p>
            <a:endParaRPr sz="1620"/>
          </a:p>
        </p:txBody>
      </p:sp>
      <p:sp>
        <p:nvSpPr>
          <p:cNvPr id="36" name="object 36"/>
          <p:cNvSpPr/>
          <p:nvPr/>
        </p:nvSpPr>
        <p:spPr>
          <a:xfrm>
            <a:off x="4152748" y="4230471"/>
            <a:ext cx="114186" cy="124358"/>
          </a:xfrm>
          <a:prstGeom prst="rect">
            <a:avLst/>
          </a:prstGeom>
          <a:blipFill>
            <a:blip r:embed="rId19" cstate="print"/>
            <a:stretch>
              <a:fillRect/>
            </a:stretch>
          </a:blipFill>
        </p:spPr>
        <p:txBody>
          <a:bodyPr wrap="square" lIns="0" tIns="0" rIns="0" bIns="0" rtlCol="0"/>
          <a:lstStyle/>
          <a:p>
            <a:endParaRPr sz="1620"/>
          </a:p>
        </p:txBody>
      </p:sp>
      <p:graphicFrame>
        <p:nvGraphicFramePr>
          <p:cNvPr id="37" name="object 37"/>
          <p:cNvGraphicFramePr>
            <a:graphicFrameLocks noGrp="1"/>
          </p:cNvGraphicFramePr>
          <p:nvPr/>
        </p:nvGraphicFramePr>
        <p:xfrm>
          <a:off x="3667601" y="5187791"/>
          <a:ext cx="5612133" cy="308610"/>
        </p:xfrm>
        <a:graphic>
          <a:graphicData uri="http://schemas.openxmlformats.org/drawingml/2006/table">
            <a:tbl>
              <a:tblPr firstRow="1" bandRow="1">
                <a:tableStyleId>{2D5ABB26-0587-4C30-8999-92F81FD0307C}</a:tableStyleId>
              </a:tblPr>
              <a:tblGrid>
                <a:gridCol w="351473">
                  <a:extLst>
                    <a:ext uri="{9D8B030D-6E8A-4147-A177-3AD203B41FA5}">
                      <a16:colId xmlns:a16="http://schemas.microsoft.com/office/drawing/2014/main" val="20000"/>
                    </a:ext>
                  </a:extLst>
                </a:gridCol>
                <a:gridCol w="350330">
                  <a:extLst>
                    <a:ext uri="{9D8B030D-6E8A-4147-A177-3AD203B41FA5}">
                      <a16:colId xmlns:a16="http://schemas.microsoft.com/office/drawing/2014/main" val="20001"/>
                    </a:ext>
                  </a:extLst>
                </a:gridCol>
                <a:gridCol w="351473">
                  <a:extLst>
                    <a:ext uri="{9D8B030D-6E8A-4147-A177-3AD203B41FA5}">
                      <a16:colId xmlns:a16="http://schemas.microsoft.com/office/drawing/2014/main" val="20002"/>
                    </a:ext>
                  </a:extLst>
                </a:gridCol>
                <a:gridCol w="349757">
                  <a:extLst>
                    <a:ext uri="{9D8B030D-6E8A-4147-A177-3AD203B41FA5}">
                      <a16:colId xmlns:a16="http://schemas.microsoft.com/office/drawing/2014/main" val="20003"/>
                    </a:ext>
                  </a:extLst>
                </a:gridCol>
                <a:gridCol w="351473">
                  <a:extLst>
                    <a:ext uri="{9D8B030D-6E8A-4147-A177-3AD203B41FA5}">
                      <a16:colId xmlns:a16="http://schemas.microsoft.com/office/drawing/2014/main" val="20004"/>
                    </a:ext>
                  </a:extLst>
                </a:gridCol>
                <a:gridCol w="350330">
                  <a:extLst>
                    <a:ext uri="{9D8B030D-6E8A-4147-A177-3AD203B41FA5}">
                      <a16:colId xmlns:a16="http://schemas.microsoft.com/office/drawing/2014/main" val="20005"/>
                    </a:ext>
                  </a:extLst>
                </a:gridCol>
                <a:gridCol w="351473">
                  <a:extLst>
                    <a:ext uri="{9D8B030D-6E8A-4147-A177-3AD203B41FA5}">
                      <a16:colId xmlns:a16="http://schemas.microsoft.com/office/drawing/2014/main" val="20006"/>
                    </a:ext>
                  </a:extLst>
                </a:gridCol>
                <a:gridCol w="351473">
                  <a:extLst>
                    <a:ext uri="{9D8B030D-6E8A-4147-A177-3AD203B41FA5}">
                      <a16:colId xmlns:a16="http://schemas.microsoft.com/office/drawing/2014/main" val="20007"/>
                    </a:ext>
                  </a:extLst>
                </a:gridCol>
                <a:gridCol w="348614">
                  <a:extLst>
                    <a:ext uri="{9D8B030D-6E8A-4147-A177-3AD203B41FA5}">
                      <a16:colId xmlns:a16="http://schemas.microsoft.com/office/drawing/2014/main" val="20008"/>
                    </a:ext>
                  </a:extLst>
                </a:gridCol>
                <a:gridCol w="351473">
                  <a:extLst>
                    <a:ext uri="{9D8B030D-6E8A-4147-A177-3AD203B41FA5}">
                      <a16:colId xmlns:a16="http://schemas.microsoft.com/office/drawing/2014/main" val="20009"/>
                    </a:ext>
                  </a:extLst>
                </a:gridCol>
                <a:gridCol w="351473">
                  <a:extLst>
                    <a:ext uri="{9D8B030D-6E8A-4147-A177-3AD203B41FA5}">
                      <a16:colId xmlns:a16="http://schemas.microsoft.com/office/drawing/2014/main" val="20010"/>
                    </a:ext>
                  </a:extLst>
                </a:gridCol>
                <a:gridCol w="349758">
                  <a:extLst>
                    <a:ext uri="{9D8B030D-6E8A-4147-A177-3AD203B41FA5}">
                      <a16:colId xmlns:a16="http://schemas.microsoft.com/office/drawing/2014/main" val="20011"/>
                    </a:ext>
                  </a:extLst>
                </a:gridCol>
                <a:gridCol w="351473">
                  <a:extLst>
                    <a:ext uri="{9D8B030D-6E8A-4147-A177-3AD203B41FA5}">
                      <a16:colId xmlns:a16="http://schemas.microsoft.com/office/drawing/2014/main" val="20012"/>
                    </a:ext>
                  </a:extLst>
                </a:gridCol>
                <a:gridCol w="350329">
                  <a:extLst>
                    <a:ext uri="{9D8B030D-6E8A-4147-A177-3AD203B41FA5}">
                      <a16:colId xmlns:a16="http://schemas.microsoft.com/office/drawing/2014/main" val="20013"/>
                    </a:ext>
                  </a:extLst>
                </a:gridCol>
                <a:gridCol w="351473">
                  <a:extLst>
                    <a:ext uri="{9D8B030D-6E8A-4147-A177-3AD203B41FA5}">
                      <a16:colId xmlns:a16="http://schemas.microsoft.com/office/drawing/2014/main" val="20014"/>
                    </a:ext>
                  </a:extLst>
                </a:gridCol>
                <a:gridCol w="349758">
                  <a:extLst>
                    <a:ext uri="{9D8B030D-6E8A-4147-A177-3AD203B41FA5}">
                      <a16:colId xmlns:a16="http://schemas.microsoft.com/office/drawing/2014/main" val="20015"/>
                    </a:ext>
                  </a:extLst>
                </a:gridCol>
              </a:tblGrid>
              <a:tr h="308610">
                <a:tc>
                  <a:txBody>
                    <a:bodyPr/>
                    <a:lstStyle/>
                    <a:p>
                      <a:pPr marL="97155">
                        <a:lnSpc>
                          <a:spcPct val="100000"/>
                        </a:lnSpc>
                        <a:spcBef>
                          <a:spcPts val="475"/>
                        </a:spcBef>
                      </a:pPr>
                      <a:r>
                        <a:rPr sz="1300" b="1" spc="-5" dirty="0">
                          <a:latin typeface="Arial" panose="020B0604020202020204"/>
                          <a:cs typeface="Arial" panose="020B0604020202020204"/>
                        </a:rPr>
                        <a:t>41</a:t>
                      </a:r>
                      <a:endParaRPr sz="1300">
                        <a:latin typeface="Arial" panose="020B0604020202020204"/>
                        <a:cs typeface="Arial" panose="020B0604020202020204"/>
                      </a:endParaRPr>
                    </a:p>
                  </a:txBody>
                  <a:tcPr marL="0" marR="0" marT="54293" marB="0">
                    <a:lnL w="28575">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6520">
                        <a:lnSpc>
                          <a:spcPct val="100000"/>
                        </a:lnSpc>
                        <a:spcBef>
                          <a:spcPts val="475"/>
                        </a:spcBef>
                      </a:pPr>
                      <a:r>
                        <a:rPr sz="1300" b="1" spc="-5" dirty="0">
                          <a:latin typeface="Arial" panose="020B0604020202020204"/>
                          <a:cs typeface="Arial" panose="020B0604020202020204"/>
                        </a:rPr>
                        <a:t>20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7155">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96520">
                        <a:lnSpc>
                          <a:spcPct val="100000"/>
                        </a:lnSpc>
                        <a:spcBef>
                          <a:spcPts val="475"/>
                        </a:spcBef>
                      </a:pPr>
                      <a:r>
                        <a:rPr sz="1300" b="1" spc="-5" dirty="0">
                          <a:latin typeface="Arial" panose="020B0604020202020204"/>
                          <a:cs typeface="Arial" panose="020B0604020202020204"/>
                        </a:rPr>
                        <a:t>13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9</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905"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5570">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17475">
                        <a:lnSpc>
                          <a:spcPct val="100000"/>
                        </a:lnSpc>
                        <a:spcBef>
                          <a:spcPts val="475"/>
                        </a:spcBef>
                      </a:pPr>
                      <a:r>
                        <a:rPr sz="1300" b="1" dirty="0">
                          <a:latin typeface="Arial" panose="020B0604020202020204"/>
                          <a:cs typeface="Arial" panose="020B0604020202020204"/>
                        </a:rPr>
                        <a:t>-3</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7</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101600">
                        <a:lnSpc>
                          <a:spcPct val="100000"/>
                        </a:lnSpc>
                        <a:spcBef>
                          <a:spcPts val="475"/>
                        </a:spcBef>
                      </a:pPr>
                      <a:r>
                        <a:rPr sz="1300" b="1" spc="-75" dirty="0">
                          <a:latin typeface="Arial" panose="020B0604020202020204"/>
                          <a:cs typeface="Arial" panose="020B0604020202020204"/>
                        </a:rPr>
                        <a:t>11</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2540" algn="ctr">
                        <a:lnSpc>
                          <a:spcPct val="100000"/>
                        </a:lnSpc>
                        <a:spcBef>
                          <a:spcPts val="475"/>
                        </a:spcBef>
                      </a:pPr>
                      <a:r>
                        <a:rPr sz="1300" b="1" dirty="0">
                          <a:latin typeface="Arial" panose="020B0604020202020204"/>
                          <a:cs typeface="Arial" panose="020B0604020202020204"/>
                        </a:rPr>
                        <a:t>0</a:t>
                      </a:r>
                      <a:endParaRPr sz="1300">
                        <a:latin typeface="Arial" panose="020B0604020202020204"/>
                        <a:cs typeface="Arial" panose="020B0604020202020204"/>
                      </a:endParaRPr>
                    </a:p>
                  </a:txBody>
                  <a:tcPr marL="0" marR="0" marT="54293"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tcPr>
                </a:tc>
                <a:tc>
                  <a:txBody>
                    <a:bodyPr/>
                    <a:lstStyle/>
                    <a:p>
                      <a:pPr marL="3175" algn="ctr">
                        <a:lnSpc>
                          <a:spcPct val="100000"/>
                        </a:lnSpc>
                        <a:spcBef>
                          <a:spcPts val="475"/>
                        </a:spcBef>
                      </a:pPr>
                      <a:r>
                        <a:rPr sz="1300" b="1" dirty="0">
                          <a:latin typeface="Arial" panose="020B0604020202020204"/>
                          <a:cs typeface="Arial" panose="020B0604020202020204"/>
                        </a:rPr>
                        <a:t>2</a:t>
                      </a:r>
                      <a:endParaRPr sz="1300">
                        <a:latin typeface="Arial" panose="020B0604020202020204"/>
                        <a:cs typeface="Arial" panose="020B0604020202020204"/>
                      </a:endParaRPr>
                    </a:p>
                  </a:txBody>
                  <a:tcPr marL="0" marR="0" marT="54293"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bl>
          </a:graphicData>
        </a:graphic>
      </p:graphicFrame>
      <p:sp>
        <p:nvSpPr>
          <p:cNvPr id="38" name="object 38"/>
          <p:cNvSpPr/>
          <p:nvPr/>
        </p:nvSpPr>
        <p:spPr>
          <a:xfrm>
            <a:off x="3798074" y="5087779"/>
            <a:ext cx="114300" cy="112893"/>
          </a:xfrm>
          <a:prstGeom prst="rect">
            <a:avLst/>
          </a:prstGeom>
          <a:blipFill>
            <a:blip r:embed="rId20" cstate="print"/>
            <a:stretch>
              <a:fillRect/>
            </a:stretch>
          </a:blipFill>
        </p:spPr>
        <p:txBody>
          <a:bodyPr wrap="square" lIns="0" tIns="0" rIns="0" bIns="0" rtlCol="0"/>
          <a:lstStyle/>
          <a:p>
            <a:endParaRPr sz="1620"/>
          </a:p>
        </p:txBody>
      </p:sp>
      <p:sp>
        <p:nvSpPr>
          <p:cNvPr id="39" name="object 39"/>
          <p:cNvSpPr txBox="1"/>
          <p:nvPr/>
        </p:nvSpPr>
        <p:spPr>
          <a:xfrm>
            <a:off x="2974771" y="1675638"/>
            <a:ext cx="630365" cy="454163"/>
          </a:xfrm>
          <a:prstGeom prst="rect">
            <a:avLst/>
          </a:prstGeom>
        </p:spPr>
        <p:txBody>
          <a:bodyPr vert="horz" wrap="square" lIns="0" tIns="10859" rIns="0" bIns="0" rtlCol="0">
            <a:spAutoFit/>
          </a:bodyPr>
          <a:lstStyle/>
          <a:p>
            <a:pPr marL="173355" marR="4445" indent="-162560">
              <a:spcBef>
                <a:spcPts val="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p:txBody>
      </p:sp>
      <p:sp>
        <p:nvSpPr>
          <p:cNvPr id="40" name="object 40"/>
          <p:cNvSpPr txBox="1"/>
          <p:nvPr/>
        </p:nvSpPr>
        <p:spPr>
          <a:xfrm>
            <a:off x="1851751" y="1710728"/>
            <a:ext cx="693230" cy="454163"/>
          </a:xfrm>
          <a:prstGeom prst="rect">
            <a:avLst/>
          </a:prstGeom>
        </p:spPr>
        <p:txBody>
          <a:bodyPr vert="horz" wrap="square" lIns="0" tIns="10859" rIns="0" bIns="0" rtlCol="0">
            <a:spAutoFit/>
          </a:bodyPr>
          <a:lstStyle/>
          <a:p>
            <a:pPr marL="72390">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1</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8</a:t>
            </a:r>
            <a:endParaRPr sz="1440">
              <a:latin typeface="Arial" panose="020B0604020202020204"/>
              <a:cs typeface="Arial" panose="020B0604020202020204"/>
            </a:endParaRPr>
          </a:p>
        </p:txBody>
      </p:sp>
      <p:sp>
        <p:nvSpPr>
          <p:cNvPr id="41" name="object 41"/>
          <p:cNvSpPr txBox="1"/>
          <p:nvPr/>
        </p:nvSpPr>
        <p:spPr>
          <a:xfrm>
            <a:off x="1851751" y="2842367"/>
            <a:ext cx="693230" cy="454163"/>
          </a:xfrm>
          <a:prstGeom prst="rect">
            <a:avLst/>
          </a:prstGeom>
        </p:spPr>
        <p:txBody>
          <a:bodyPr vert="horz" wrap="square" lIns="0" tIns="10859" rIns="0" bIns="0" rtlCol="0">
            <a:spAutoFit/>
          </a:bodyPr>
          <a:lstStyle/>
          <a:p>
            <a:pPr marL="72390">
              <a:spcBef>
                <a:spcPts val="85"/>
              </a:spcBef>
            </a:pPr>
            <a:r>
              <a:rPr sz="1440" b="1" spc="-5" dirty="0">
                <a:latin typeface="Arial" panose="020B0604020202020204"/>
                <a:cs typeface="Arial" panose="020B0604020202020204"/>
              </a:rPr>
              <a:t>Step</a:t>
            </a:r>
            <a:r>
              <a:rPr sz="1440" b="1" spc="-41" dirty="0">
                <a:latin typeface="Arial" panose="020B0604020202020204"/>
                <a:cs typeface="Arial" panose="020B0604020202020204"/>
              </a:rPr>
              <a:t> </a:t>
            </a:r>
            <a:r>
              <a:rPr sz="1440" b="1" spc="-5" dirty="0">
                <a:latin typeface="Arial" panose="020B0604020202020204"/>
                <a:cs typeface="Arial" panose="020B0604020202020204"/>
              </a:rPr>
              <a:t>2</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4</a:t>
            </a:r>
            <a:endParaRPr sz="1440">
              <a:latin typeface="Arial" panose="020B0604020202020204"/>
              <a:cs typeface="Arial" panose="020B0604020202020204"/>
            </a:endParaRPr>
          </a:p>
        </p:txBody>
      </p:sp>
      <p:sp>
        <p:nvSpPr>
          <p:cNvPr id="42" name="object 42"/>
          <p:cNvSpPr txBox="1"/>
          <p:nvPr/>
        </p:nvSpPr>
        <p:spPr>
          <a:xfrm>
            <a:off x="1851751" y="3825735"/>
            <a:ext cx="693230" cy="454163"/>
          </a:xfrm>
          <a:prstGeom prst="rect">
            <a:avLst/>
          </a:prstGeom>
        </p:spPr>
        <p:txBody>
          <a:bodyPr vert="horz" wrap="square" lIns="0" tIns="10859" rIns="0" bIns="0" rtlCol="0">
            <a:spAutoFit/>
          </a:bodyPr>
          <a:lstStyle/>
          <a:p>
            <a:pPr marL="72390">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3</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2</a:t>
            </a:r>
            <a:endParaRPr sz="1440">
              <a:latin typeface="Arial" panose="020B0604020202020204"/>
              <a:cs typeface="Arial" panose="020B0604020202020204"/>
            </a:endParaRPr>
          </a:p>
        </p:txBody>
      </p:sp>
      <p:sp>
        <p:nvSpPr>
          <p:cNvPr id="43" name="object 43"/>
          <p:cNvSpPr txBox="1"/>
          <p:nvPr/>
        </p:nvSpPr>
        <p:spPr>
          <a:xfrm>
            <a:off x="1851751" y="4706074"/>
            <a:ext cx="693230" cy="454163"/>
          </a:xfrm>
          <a:prstGeom prst="rect">
            <a:avLst/>
          </a:prstGeom>
        </p:spPr>
        <p:txBody>
          <a:bodyPr vert="horz" wrap="square" lIns="0" tIns="10859" rIns="0" bIns="0" rtlCol="0">
            <a:spAutoFit/>
          </a:bodyPr>
          <a:lstStyle/>
          <a:p>
            <a:pPr marL="72390">
              <a:spcBef>
                <a:spcPts val="85"/>
              </a:spcBef>
            </a:pPr>
            <a:r>
              <a:rPr sz="1440" b="1" spc="-5" dirty="0">
                <a:latin typeface="Arial" panose="020B0604020202020204"/>
                <a:cs typeface="Arial" panose="020B0604020202020204"/>
              </a:rPr>
              <a:t>Step</a:t>
            </a:r>
            <a:r>
              <a:rPr sz="1440" b="1" spc="-36" dirty="0">
                <a:latin typeface="Arial" panose="020B0604020202020204"/>
                <a:cs typeface="Arial" panose="020B0604020202020204"/>
              </a:rPr>
              <a:t> </a:t>
            </a:r>
            <a:r>
              <a:rPr sz="1440" b="1" spc="-5" dirty="0">
                <a:latin typeface="Arial" panose="020B0604020202020204"/>
                <a:cs typeface="Arial" panose="020B0604020202020204"/>
              </a:rPr>
              <a:t>4</a:t>
            </a:r>
            <a:endParaRPr sz="1440">
              <a:latin typeface="Arial" panose="020B0604020202020204"/>
              <a:cs typeface="Arial" panose="020B0604020202020204"/>
            </a:endParaRPr>
          </a:p>
          <a:p>
            <a:pPr marL="11430"/>
            <a:r>
              <a:rPr sz="1440" b="1" spc="-5" dirty="0">
                <a:latin typeface="Arial" panose="020B0604020202020204"/>
                <a:cs typeface="Arial" panose="020B0604020202020204"/>
              </a:rPr>
              <a:t>Stride</a:t>
            </a:r>
            <a:r>
              <a:rPr sz="1440" b="1" spc="-50" dirty="0">
                <a:latin typeface="Arial" panose="020B0604020202020204"/>
                <a:cs typeface="Arial" panose="020B0604020202020204"/>
              </a:rPr>
              <a:t> </a:t>
            </a:r>
            <a:r>
              <a:rPr sz="1440" b="1" spc="-5" dirty="0">
                <a:latin typeface="Arial" panose="020B0604020202020204"/>
                <a:cs typeface="Arial" panose="020B0604020202020204"/>
              </a:rPr>
              <a:t>1</a:t>
            </a:r>
            <a:endParaRPr sz="1440">
              <a:latin typeface="Arial" panose="020B0604020202020204"/>
              <a:cs typeface="Arial" panose="020B0604020202020204"/>
            </a:endParaRPr>
          </a:p>
        </p:txBody>
      </p:sp>
      <p:sp>
        <p:nvSpPr>
          <p:cNvPr id="44" name="object 44"/>
          <p:cNvSpPr txBox="1"/>
          <p:nvPr/>
        </p:nvSpPr>
        <p:spPr>
          <a:xfrm>
            <a:off x="2974771" y="2843099"/>
            <a:ext cx="630365" cy="454163"/>
          </a:xfrm>
          <a:prstGeom prst="rect">
            <a:avLst/>
          </a:prstGeom>
        </p:spPr>
        <p:txBody>
          <a:bodyPr vert="horz" wrap="square" lIns="0" tIns="10859" rIns="0" bIns="0" rtlCol="0">
            <a:spAutoFit/>
          </a:bodyPr>
          <a:lstStyle/>
          <a:p>
            <a:pPr marL="173355" marR="4445" indent="-162560">
              <a:spcBef>
                <a:spcPts val="8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p:txBody>
      </p:sp>
      <p:sp>
        <p:nvSpPr>
          <p:cNvPr id="45" name="object 45"/>
          <p:cNvSpPr txBox="1"/>
          <p:nvPr/>
        </p:nvSpPr>
        <p:spPr>
          <a:xfrm>
            <a:off x="2974771" y="3411504"/>
            <a:ext cx="630365" cy="2076979"/>
          </a:xfrm>
          <a:prstGeom prst="rect">
            <a:avLst/>
          </a:prstGeom>
        </p:spPr>
        <p:txBody>
          <a:bodyPr vert="horz" wrap="square" lIns="0" tIns="114300" rIns="0" bIns="0" rtlCol="0">
            <a:spAutoFit/>
          </a:bodyPr>
          <a:lstStyle/>
          <a:p>
            <a:pPr algn="ctr">
              <a:spcBef>
                <a:spcPts val="900"/>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a:p>
            <a:pPr marL="10795" marR="4445" algn="ctr">
              <a:spcBef>
                <a:spcPts val="80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a:p>
            <a:pPr algn="ctr">
              <a:spcBef>
                <a:spcPts val="850"/>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a:p>
            <a:pPr marL="10795" marR="4445" algn="ctr">
              <a:spcBef>
                <a:spcPts val="725"/>
              </a:spcBef>
            </a:pPr>
            <a:r>
              <a:rPr sz="1440" b="1" spc="-5" dirty="0">
                <a:latin typeface="Arial" panose="020B0604020202020204"/>
                <a:cs typeface="Arial" panose="020B0604020202020204"/>
              </a:rPr>
              <a:t>T</a:t>
            </a:r>
            <a:r>
              <a:rPr sz="1440" b="1" spc="-14" dirty="0">
                <a:latin typeface="Arial" panose="020B0604020202020204"/>
                <a:cs typeface="Arial" panose="020B0604020202020204"/>
              </a:rPr>
              <a:t>h</a:t>
            </a:r>
            <a:r>
              <a:rPr sz="1440" b="1" spc="-5" dirty="0">
                <a:latin typeface="Arial" panose="020B0604020202020204"/>
                <a:cs typeface="Arial" panose="020B0604020202020204"/>
              </a:rPr>
              <a:t>read  IDs</a:t>
            </a:r>
            <a:endParaRPr sz="1440">
              <a:latin typeface="Arial" panose="020B0604020202020204"/>
              <a:cs typeface="Arial" panose="020B0604020202020204"/>
            </a:endParaRPr>
          </a:p>
          <a:p>
            <a:pPr algn="ctr">
              <a:spcBef>
                <a:spcPts val="750"/>
              </a:spcBef>
            </a:pPr>
            <a:r>
              <a:rPr sz="1440" b="1" spc="-18" dirty="0">
                <a:latin typeface="Arial" panose="020B0604020202020204"/>
                <a:cs typeface="Arial" panose="020B0604020202020204"/>
              </a:rPr>
              <a:t>Values</a:t>
            </a:r>
            <a:endParaRPr sz="1440">
              <a:latin typeface="Arial" panose="020B0604020202020204"/>
              <a:cs typeface="Arial" panose="020B0604020202020204"/>
            </a:endParaRPr>
          </a:p>
        </p:txBody>
      </p:sp>
      <p:sp>
        <p:nvSpPr>
          <p:cNvPr id="46" name="object 46"/>
          <p:cNvSpPr txBox="1"/>
          <p:nvPr/>
        </p:nvSpPr>
        <p:spPr>
          <a:xfrm>
            <a:off x="3022778" y="5677693"/>
            <a:ext cx="4879467" cy="343940"/>
          </a:xfrm>
          <a:prstGeom prst="rect">
            <a:avLst/>
          </a:prstGeom>
        </p:spPr>
        <p:txBody>
          <a:bodyPr vert="horz" wrap="square" lIns="0" tIns="11430" rIns="0" bIns="0" rtlCol="0">
            <a:spAutoFit/>
          </a:bodyPr>
          <a:lstStyle/>
          <a:p>
            <a:pPr marL="11430">
              <a:spcBef>
                <a:spcPts val="90"/>
              </a:spcBef>
            </a:pPr>
            <a:r>
              <a:rPr sz="2160" b="1" spc="-5" dirty="0">
                <a:solidFill>
                  <a:srgbClr val="FF9933"/>
                </a:solidFill>
                <a:latin typeface="Arial" panose="020B0604020202020204"/>
                <a:cs typeface="Arial" panose="020B0604020202020204"/>
              </a:rPr>
              <a:t>Sequential addressing is conflict</a:t>
            </a:r>
            <a:r>
              <a:rPr sz="2160" b="1" spc="-9" dirty="0">
                <a:solidFill>
                  <a:srgbClr val="FF9933"/>
                </a:solidFill>
                <a:latin typeface="Arial" panose="020B0604020202020204"/>
                <a:cs typeface="Arial" panose="020B0604020202020204"/>
              </a:rPr>
              <a:t> </a:t>
            </a:r>
            <a:r>
              <a:rPr sz="2160" b="1" spc="-5" dirty="0">
                <a:solidFill>
                  <a:srgbClr val="FF9933"/>
                </a:solidFill>
                <a:latin typeface="Arial" panose="020B0604020202020204"/>
                <a:cs typeface="Arial" panose="020B0604020202020204"/>
              </a:rPr>
              <a:t>free</a:t>
            </a:r>
            <a:endParaRPr sz="2160">
              <a:latin typeface="Arial" panose="020B0604020202020204"/>
              <a:cs typeface="Arial" panose="020B0604020202020204"/>
            </a:endParaRPr>
          </a:p>
        </p:txBody>
      </p:sp>
      <p:sp>
        <p:nvSpPr>
          <p:cNvPr id="47"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24</a:t>
            </a:fld>
            <a:endParaRPr spc="-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00300" y="1371601"/>
            <a:ext cx="4732020" cy="2322111"/>
          </a:xfrm>
          <a:prstGeom prst="rect">
            <a:avLst/>
          </a:prstGeom>
          <a:solidFill>
            <a:srgbClr val="76B800">
              <a:alpha val="49018"/>
            </a:srgbClr>
          </a:solidFill>
          <a:ln w="28575">
            <a:solidFill>
              <a:srgbClr val="000000"/>
            </a:solidFill>
          </a:ln>
        </p:spPr>
        <p:txBody>
          <a:bodyPr vert="horz" wrap="square" lIns="0" tIns="20003" rIns="0" bIns="0" rtlCol="0">
            <a:spAutoFit/>
          </a:bodyPr>
          <a:lstStyle/>
          <a:p>
            <a:pPr marL="332105" marR="87630" indent="-227965">
              <a:spcBef>
                <a:spcPts val="160"/>
              </a:spcBef>
              <a:tabLst>
                <a:tab pos="4556760" algn="l"/>
              </a:tabLst>
            </a:pPr>
            <a:r>
              <a:rPr sz="1620" b="1" spc="-5" dirty="0">
                <a:solidFill>
                  <a:srgbClr val="0000FF"/>
                </a:solidFill>
                <a:latin typeface="Arial" panose="020B0604020202020204"/>
                <a:cs typeface="Arial" panose="020B0604020202020204"/>
              </a:rPr>
              <a:t>for</a:t>
            </a:r>
            <a:r>
              <a:rPr sz="1620" b="1" spc="-9" dirty="0">
                <a:solidFill>
                  <a:srgbClr val="0000FF"/>
                </a:solidFill>
                <a:latin typeface="Arial" panose="020B0604020202020204"/>
                <a:cs typeface="Arial" panose="020B0604020202020204"/>
              </a:rPr>
              <a:t>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sig</a:t>
            </a:r>
            <a:r>
              <a:rPr sz="1620" b="1" spc="5" dirty="0">
                <a:solidFill>
                  <a:srgbClr val="0000FF"/>
                </a:solidFill>
                <a:latin typeface="Arial" panose="020B0604020202020204"/>
                <a:cs typeface="Arial" panose="020B0604020202020204"/>
              </a:rPr>
              <a:t>n</a:t>
            </a:r>
            <a:r>
              <a:rPr sz="1620" b="1" spc="-5" dirty="0">
                <a:solidFill>
                  <a:srgbClr val="0000FF"/>
                </a:solidFill>
                <a:latin typeface="Arial" panose="020B0604020202020204"/>
                <a:cs typeface="Arial" panose="020B0604020202020204"/>
              </a:rPr>
              <a:t>ed</a:t>
            </a:r>
            <a:r>
              <a:rPr sz="1620" b="1" spc="-9"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i</a:t>
            </a:r>
            <a:r>
              <a:rPr sz="1620" b="1" spc="5" dirty="0">
                <a:solidFill>
                  <a:srgbClr val="0000FF"/>
                </a:solidFill>
                <a:latin typeface="Arial" panose="020B0604020202020204"/>
                <a:cs typeface="Arial" panose="020B0604020202020204"/>
              </a:rPr>
              <a:t>n</a:t>
            </a:r>
            <a:r>
              <a:rPr sz="1620" b="1" dirty="0">
                <a:solidFill>
                  <a:srgbClr val="0000FF"/>
                </a:solidFill>
                <a:latin typeface="Arial" panose="020B0604020202020204"/>
                <a:cs typeface="Arial" panose="020B0604020202020204"/>
              </a:rPr>
              <a:t>t </a:t>
            </a:r>
            <a:r>
              <a:rPr sz="1620" b="1" spc="-5" dirty="0">
                <a:latin typeface="Arial" panose="020B0604020202020204"/>
                <a:cs typeface="Arial" panose="020B0604020202020204"/>
              </a:rPr>
              <a:t>s=1;</a:t>
            </a:r>
            <a:r>
              <a:rPr sz="1620" b="1" dirty="0">
                <a:latin typeface="Arial" panose="020B0604020202020204"/>
                <a:cs typeface="Arial" panose="020B0604020202020204"/>
              </a:rPr>
              <a:t> </a:t>
            </a:r>
            <a:r>
              <a:rPr sz="1620" b="1" spc="-5" dirty="0">
                <a:latin typeface="Arial" panose="020B0604020202020204"/>
                <a:cs typeface="Arial" panose="020B0604020202020204"/>
              </a:rPr>
              <a:t>s</a:t>
            </a:r>
            <a:r>
              <a:rPr sz="1620" b="1" spc="-9" dirty="0">
                <a:latin typeface="Arial" panose="020B0604020202020204"/>
                <a:cs typeface="Arial" panose="020B0604020202020204"/>
              </a:rPr>
              <a:t> </a:t>
            </a:r>
            <a:r>
              <a:rPr sz="1620" b="1" dirty="0">
                <a:latin typeface="Arial" panose="020B0604020202020204"/>
                <a:cs typeface="Arial" panose="020B0604020202020204"/>
              </a:rPr>
              <a:t>&lt; </a:t>
            </a:r>
            <a:r>
              <a:rPr sz="1620" b="1" dirty="0">
                <a:solidFill>
                  <a:srgbClr val="0000FF"/>
                </a:solidFill>
                <a:latin typeface="Arial" panose="020B0604020202020204"/>
                <a:cs typeface="Arial" panose="020B0604020202020204"/>
              </a:rPr>
              <a:t>b</a:t>
            </a:r>
            <a:r>
              <a:rPr sz="1620" b="1" spc="5" dirty="0">
                <a:solidFill>
                  <a:srgbClr val="0000FF"/>
                </a:solidFill>
                <a:latin typeface="Arial" panose="020B0604020202020204"/>
                <a:cs typeface="Arial" panose="020B0604020202020204"/>
              </a:rPr>
              <a:t>l</a:t>
            </a:r>
            <a:r>
              <a:rPr sz="1620" b="1" spc="-5" dirty="0">
                <a:solidFill>
                  <a:srgbClr val="0000FF"/>
                </a:solidFill>
                <a:latin typeface="Arial" panose="020B0604020202020204"/>
                <a:cs typeface="Arial" panose="020B0604020202020204"/>
              </a:rPr>
              <a:t>oc</a:t>
            </a:r>
            <a:r>
              <a:rPr sz="1620" b="1" spc="-14" dirty="0">
                <a:solidFill>
                  <a:srgbClr val="0000FF"/>
                </a:solidFill>
                <a:latin typeface="Arial" panose="020B0604020202020204"/>
                <a:cs typeface="Arial" panose="020B0604020202020204"/>
              </a:rPr>
              <a:t>k</a:t>
            </a:r>
            <a:r>
              <a:rPr sz="1620" b="1" spc="-5" dirty="0">
                <a:solidFill>
                  <a:srgbClr val="0000FF"/>
                </a:solidFill>
                <a:latin typeface="Arial" panose="020B0604020202020204"/>
                <a:cs typeface="Arial" panose="020B0604020202020204"/>
              </a:rPr>
              <a:t>Dim.</a:t>
            </a:r>
            <a:r>
              <a:rPr sz="1620" b="1" spc="-5" dirty="0">
                <a:latin typeface="Arial" panose="020B0604020202020204"/>
                <a:cs typeface="Arial" panose="020B0604020202020204"/>
              </a:rPr>
              <a:t>x;</a:t>
            </a:r>
            <a:r>
              <a:rPr sz="1620" b="1" spc="-14" dirty="0">
                <a:latin typeface="Arial" panose="020B0604020202020204"/>
                <a:cs typeface="Arial" panose="020B0604020202020204"/>
              </a:rPr>
              <a:t> </a:t>
            </a:r>
            <a:r>
              <a:rPr sz="1620" b="1" spc="-5" dirty="0">
                <a:latin typeface="Arial" panose="020B0604020202020204"/>
                <a:cs typeface="Arial" panose="020B0604020202020204"/>
              </a:rPr>
              <a:t>s</a:t>
            </a:r>
            <a:r>
              <a:rPr sz="1620" b="1" dirty="0">
                <a:latin typeface="Arial" panose="020B0604020202020204"/>
                <a:cs typeface="Arial" panose="020B0604020202020204"/>
              </a:rPr>
              <a:t> </a:t>
            </a:r>
            <a:r>
              <a:rPr sz="1620" b="1" spc="-14" dirty="0">
                <a:latin typeface="Arial" panose="020B0604020202020204"/>
                <a:cs typeface="Arial" panose="020B0604020202020204"/>
              </a:rPr>
              <a:t>*</a:t>
            </a:r>
            <a:r>
              <a:rPr sz="1620" b="1" dirty="0">
                <a:latin typeface="Arial" panose="020B0604020202020204"/>
                <a:cs typeface="Arial" panose="020B0604020202020204"/>
              </a:rPr>
              <a:t>=</a:t>
            </a:r>
            <a:r>
              <a:rPr sz="1620" b="1" spc="5" dirty="0">
                <a:latin typeface="Arial" panose="020B0604020202020204"/>
                <a:cs typeface="Arial" panose="020B0604020202020204"/>
              </a:rPr>
              <a:t> </a:t>
            </a:r>
            <a:r>
              <a:rPr sz="1620" b="1" spc="-5" dirty="0">
                <a:latin typeface="Arial" panose="020B0604020202020204"/>
                <a:cs typeface="Arial" panose="020B0604020202020204"/>
              </a:rPr>
              <a:t>2)</a:t>
            </a:r>
            <a:r>
              <a:rPr sz="1620" b="1" dirty="0">
                <a:latin typeface="Arial" panose="020B0604020202020204"/>
                <a:cs typeface="Arial" panose="020B0604020202020204"/>
              </a:rPr>
              <a:t>	</a:t>
            </a:r>
            <a:r>
              <a:rPr sz="1620" b="1" spc="-5" dirty="0">
                <a:latin typeface="Arial" panose="020B0604020202020204"/>
                <a:cs typeface="Arial" panose="020B0604020202020204"/>
              </a:rPr>
              <a:t>{</a:t>
            </a:r>
            <a:endParaRPr lang="en-US" sz="1620" b="1" spc="-5" dirty="0">
              <a:latin typeface="Arial" panose="020B0604020202020204"/>
              <a:cs typeface="Arial" panose="020B0604020202020204"/>
            </a:endParaRPr>
          </a:p>
          <a:p>
            <a:pPr marL="332105" marR="87630" indent="-227965">
              <a:spcBef>
                <a:spcPts val="160"/>
              </a:spcBef>
              <a:tabLst>
                <a:tab pos="4556760" algn="l"/>
              </a:tabLst>
            </a:pPr>
            <a:r>
              <a:rPr lang="en-US" sz="1620" b="1" spc="-5" dirty="0">
                <a:solidFill>
                  <a:schemeClr val="tx1">
                    <a:lumMod val="65000"/>
                    <a:lumOff val="35000"/>
                  </a:schemeClr>
                </a:solidFill>
                <a:latin typeface="Arial" panose="020B0604020202020204"/>
                <a:cs typeface="Arial" panose="020B0604020202020204"/>
              </a:rPr>
              <a:t>// s represents stride </a:t>
            </a:r>
          </a:p>
          <a:p>
            <a:pPr marL="332105" marR="87630" indent="-227965">
              <a:spcBef>
                <a:spcPts val="160"/>
              </a:spcBef>
              <a:tabLst>
                <a:tab pos="4556760" algn="l"/>
              </a:tabLst>
            </a:pP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int </a:t>
            </a:r>
            <a:r>
              <a:rPr sz="1620" b="1" dirty="0">
                <a:latin typeface="Arial" panose="020B0604020202020204"/>
                <a:cs typeface="Arial" panose="020B0604020202020204"/>
              </a:rPr>
              <a:t>index = </a:t>
            </a:r>
            <a:r>
              <a:rPr sz="1620" b="1" spc="-5" dirty="0">
                <a:latin typeface="Arial" panose="020B0604020202020204"/>
                <a:cs typeface="Arial" panose="020B0604020202020204"/>
              </a:rPr>
              <a:t>2 * s *</a:t>
            </a:r>
            <a:r>
              <a:rPr sz="1620" b="1" spc="-23" dirty="0">
                <a:latin typeface="Arial" panose="020B0604020202020204"/>
                <a:cs typeface="Arial" panose="020B0604020202020204"/>
              </a:rPr>
              <a:t> </a:t>
            </a:r>
            <a:r>
              <a:rPr sz="1620" b="1" dirty="0">
                <a:latin typeface="Arial" panose="020B0604020202020204"/>
                <a:cs typeface="Arial" panose="020B0604020202020204"/>
              </a:rPr>
              <a:t>tid;</a:t>
            </a:r>
            <a:endParaRPr sz="1620" dirty="0">
              <a:latin typeface="Arial" panose="020B0604020202020204"/>
              <a:cs typeface="Arial" panose="020B0604020202020204"/>
            </a:endParaRPr>
          </a:p>
          <a:p>
            <a:pPr>
              <a:spcBef>
                <a:spcPts val="30"/>
              </a:spcBef>
            </a:pPr>
            <a:endParaRPr sz="1665" dirty="0">
              <a:latin typeface="Arial" panose="020B0604020202020204"/>
              <a:cs typeface="Arial" panose="020B0604020202020204"/>
            </a:endParaRPr>
          </a:p>
          <a:p>
            <a:pPr marL="332105"/>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(index &lt; </a:t>
            </a:r>
            <a:r>
              <a:rPr sz="1620" b="1" spc="-5" dirty="0">
                <a:solidFill>
                  <a:srgbClr val="0000FF"/>
                </a:solidFill>
                <a:latin typeface="Arial" panose="020B0604020202020204"/>
                <a:cs typeface="Arial" panose="020B0604020202020204"/>
              </a:rPr>
              <a:t>blockDim.</a:t>
            </a:r>
            <a:r>
              <a:rPr sz="1620" b="1" spc="-5" dirty="0">
                <a:latin typeface="Arial" panose="020B0604020202020204"/>
                <a:cs typeface="Arial" panose="020B0604020202020204"/>
              </a:rPr>
              <a:t>x)</a:t>
            </a:r>
            <a:r>
              <a:rPr sz="1620" b="1" spc="-23" dirty="0">
                <a:latin typeface="Arial" panose="020B0604020202020204"/>
                <a:cs typeface="Arial" panose="020B0604020202020204"/>
              </a:rPr>
              <a:t> </a:t>
            </a:r>
            <a:r>
              <a:rPr sz="1620" b="1" dirty="0">
                <a:latin typeface="Arial" panose="020B0604020202020204"/>
                <a:cs typeface="Arial" panose="020B0604020202020204"/>
              </a:rPr>
              <a:t>{</a:t>
            </a:r>
            <a:endParaRPr sz="1620" dirty="0">
              <a:latin typeface="Arial" panose="020B0604020202020204"/>
              <a:cs typeface="Arial" panose="020B0604020202020204"/>
            </a:endParaRPr>
          </a:p>
          <a:p>
            <a:pPr marL="560705"/>
            <a:r>
              <a:rPr sz="1620" b="1" spc="-5" dirty="0">
                <a:latin typeface="Arial" panose="020B0604020202020204"/>
                <a:cs typeface="Arial" panose="020B0604020202020204"/>
              </a:rPr>
              <a:t>sdata[index] </a:t>
            </a:r>
            <a:r>
              <a:rPr sz="1620" b="1" dirty="0">
                <a:latin typeface="Arial" panose="020B0604020202020204"/>
                <a:cs typeface="Arial" panose="020B0604020202020204"/>
              </a:rPr>
              <a:t>+= </a:t>
            </a:r>
            <a:r>
              <a:rPr sz="1620" b="1" spc="-5" dirty="0">
                <a:latin typeface="Arial" panose="020B0604020202020204"/>
                <a:cs typeface="Arial" panose="020B0604020202020204"/>
              </a:rPr>
              <a:t>sdata[index </a:t>
            </a:r>
            <a:r>
              <a:rPr sz="1620" b="1" dirty="0">
                <a:latin typeface="Arial" panose="020B0604020202020204"/>
                <a:cs typeface="Arial" panose="020B0604020202020204"/>
              </a:rPr>
              <a:t>+</a:t>
            </a:r>
            <a:r>
              <a:rPr sz="1620" b="1" spc="-5" dirty="0">
                <a:latin typeface="Arial" panose="020B0604020202020204"/>
                <a:cs typeface="Arial" panose="020B0604020202020204"/>
              </a:rPr>
              <a:t> s];</a:t>
            </a:r>
            <a:endParaRPr sz="1620" dirty="0">
              <a:latin typeface="Arial" panose="020B0604020202020204"/>
              <a:cs typeface="Arial" panose="020B0604020202020204"/>
            </a:endParaRPr>
          </a:p>
          <a:p>
            <a:pPr marL="332105"/>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332105">
              <a:tabLst>
                <a:tab pos="55943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3" name="object 3"/>
          <p:cNvSpPr txBox="1"/>
          <p:nvPr/>
        </p:nvSpPr>
        <p:spPr>
          <a:xfrm>
            <a:off x="2400300" y="4161021"/>
            <a:ext cx="4732020" cy="1935658"/>
          </a:xfrm>
          <a:prstGeom prst="rect">
            <a:avLst/>
          </a:prstGeom>
          <a:solidFill>
            <a:srgbClr val="99CCFF">
              <a:alpha val="49018"/>
            </a:srgbClr>
          </a:solidFill>
          <a:ln w="28575">
            <a:solidFill>
              <a:srgbClr val="000000"/>
            </a:solidFill>
          </a:ln>
        </p:spPr>
        <p:txBody>
          <a:bodyPr vert="horz" wrap="square" lIns="0" tIns="61722" rIns="0" bIns="0" rtlCol="0">
            <a:spAutoFit/>
          </a:bodyPr>
          <a:lstStyle/>
          <a:p>
            <a:pPr marL="332105" marR="43180" indent="-227965">
              <a:spcBef>
                <a:spcPts val="485"/>
              </a:spcBef>
            </a:pPr>
            <a:r>
              <a:rPr sz="1620" b="1" spc="-5" dirty="0">
                <a:solidFill>
                  <a:srgbClr val="0000FF"/>
                </a:solidFill>
                <a:latin typeface="Arial" panose="020B0604020202020204"/>
                <a:cs typeface="Arial" panose="020B0604020202020204"/>
              </a:rPr>
              <a:t>for </a:t>
            </a:r>
            <a:r>
              <a:rPr sz="1620" b="1" dirty="0">
                <a:solidFill>
                  <a:srgbClr val="0000FF"/>
                </a:solidFill>
                <a:latin typeface="Arial" panose="020B0604020202020204"/>
                <a:cs typeface="Arial" panose="020B0604020202020204"/>
              </a:rPr>
              <a:t>(unsigned int </a:t>
            </a:r>
            <a:r>
              <a:rPr sz="1620" b="1" spc="-5" dirty="0">
                <a:latin typeface="Arial" panose="020B0604020202020204"/>
                <a:cs typeface="Arial" panose="020B0604020202020204"/>
              </a:rPr>
              <a:t>s=</a:t>
            </a:r>
            <a:r>
              <a:rPr sz="1620" b="1" spc="-5" dirty="0">
                <a:solidFill>
                  <a:srgbClr val="0000FF"/>
                </a:solidFill>
                <a:latin typeface="Arial" panose="020B0604020202020204"/>
                <a:cs typeface="Arial" panose="020B0604020202020204"/>
              </a:rPr>
              <a:t>blockDim.</a:t>
            </a:r>
            <a:r>
              <a:rPr sz="1620" b="1" spc="-5" dirty="0">
                <a:latin typeface="Arial" panose="020B0604020202020204"/>
                <a:cs typeface="Arial" panose="020B0604020202020204"/>
              </a:rPr>
              <a:t>x/2; s&gt;0; s&gt;&gt;=1) {</a:t>
            </a:r>
            <a:endParaRPr lang="en-US" sz="1620" b="1" spc="-5" dirty="0">
              <a:latin typeface="Arial" panose="020B0604020202020204"/>
              <a:cs typeface="Arial" panose="020B0604020202020204"/>
            </a:endParaRPr>
          </a:p>
          <a:p>
            <a:pPr marL="332105" marR="43180" indent="-227965">
              <a:spcBef>
                <a:spcPts val="485"/>
              </a:spcBef>
            </a:pPr>
            <a:r>
              <a:rPr lang="en-US" sz="1620" b="1" spc="-5" dirty="0">
                <a:solidFill>
                  <a:schemeClr val="tx1">
                    <a:lumMod val="65000"/>
                    <a:lumOff val="35000"/>
                  </a:schemeClr>
                </a:solidFill>
                <a:latin typeface="Arial" panose="020B0604020202020204"/>
                <a:cs typeface="Arial" panose="020B0604020202020204"/>
              </a:rPr>
              <a:t>// s represents stride </a:t>
            </a:r>
            <a:endParaRPr lang="en-US" sz="1620" b="1" spc="-5" dirty="0">
              <a:latin typeface="Arial" panose="020B0604020202020204"/>
              <a:cs typeface="Arial" panose="020B0604020202020204"/>
            </a:endParaRPr>
          </a:p>
          <a:p>
            <a:pPr marL="332105" marR="43180" indent="-227965">
              <a:spcBef>
                <a:spcPts val="485"/>
              </a:spcBef>
            </a:pP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&lt; </a:t>
            </a:r>
            <a:r>
              <a:rPr sz="1620" b="1" spc="-9" dirty="0">
                <a:latin typeface="Arial" panose="020B0604020202020204"/>
                <a:cs typeface="Arial" panose="020B0604020202020204"/>
              </a:rPr>
              <a:t>s)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560705">
              <a:spcBef>
                <a:spcPts val="5"/>
              </a:spcBef>
            </a:pPr>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dirty="0">
                <a:latin typeface="Arial" panose="020B0604020202020204"/>
                <a:cs typeface="Arial" panose="020B0604020202020204"/>
              </a:rPr>
              <a:t>+</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dirty="0">
              <a:latin typeface="Arial" panose="020B0604020202020204"/>
              <a:cs typeface="Arial" panose="020B0604020202020204"/>
            </a:endParaRPr>
          </a:p>
          <a:p>
            <a:pPr marL="332105"/>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332105">
              <a:tabLst>
                <a:tab pos="55943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5" name="object 5"/>
          <p:cNvSpPr txBox="1">
            <a:spLocks noGrp="1"/>
          </p:cNvSpPr>
          <p:nvPr>
            <p:ph type="title"/>
          </p:nvPr>
        </p:nvSpPr>
        <p:spPr>
          <a:xfrm>
            <a:off x="1295400" y="190500"/>
            <a:ext cx="9131935" cy="565150"/>
          </a:xfrm>
          <a:prstGeom prst="rect">
            <a:avLst/>
          </a:prstGeom>
        </p:spPr>
        <p:txBody>
          <a:bodyPr vert="horz" wrap="square" lIns="0" tIns="12002" rIns="0" bIns="0" rtlCol="0">
            <a:spAutoFit/>
          </a:bodyPr>
          <a:lstStyle/>
          <a:p>
            <a:pPr marL="11430">
              <a:spcBef>
                <a:spcPts val="95"/>
              </a:spcBef>
            </a:pPr>
            <a:r>
              <a:rPr sz="3600" b="1" dirty="0"/>
              <a:t>Reduction </a:t>
            </a:r>
            <a:r>
              <a:rPr sz="3600" b="1" spc="-5" dirty="0"/>
              <a:t>#3: Sequential</a:t>
            </a:r>
            <a:r>
              <a:rPr sz="3600" b="1" spc="-126" dirty="0"/>
              <a:t> </a:t>
            </a:r>
            <a:r>
              <a:rPr sz="3600" b="1" dirty="0"/>
              <a:t>Addressing</a:t>
            </a:r>
          </a:p>
        </p:txBody>
      </p:sp>
      <p:sp>
        <p:nvSpPr>
          <p:cNvPr id="8" name="object 8"/>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25</a:t>
            </a:fld>
            <a:endParaRPr dirty="0"/>
          </a:p>
        </p:txBody>
      </p:sp>
      <p:sp>
        <p:nvSpPr>
          <p:cNvPr id="6" name="object 6"/>
          <p:cNvSpPr txBox="1"/>
          <p:nvPr/>
        </p:nvSpPr>
        <p:spPr>
          <a:xfrm>
            <a:off x="2059686" y="914628"/>
            <a:ext cx="5632133" cy="343940"/>
          </a:xfrm>
          <a:prstGeom prst="rect">
            <a:avLst/>
          </a:prstGeom>
        </p:spPr>
        <p:txBody>
          <a:bodyPr vert="horz" wrap="square" lIns="0" tIns="11430" rIns="0" bIns="0" rtlCol="0">
            <a:spAutoFit/>
          </a:bodyPr>
          <a:lstStyle/>
          <a:p>
            <a:pPr marL="11430">
              <a:spcBef>
                <a:spcPts val="90"/>
              </a:spcBef>
            </a:pPr>
            <a:r>
              <a:rPr sz="2160" spc="-5" dirty="0">
                <a:latin typeface="Arial" panose="020B0604020202020204"/>
                <a:cs typeface="Arial" panose="020B0604020202020204"/>
              </a:rPr>
              <a:t>Just replace </a:t>
            </a:r>
            <a:r>
              <a:rPr sz="2160" dirty="0">
                <a:latin typeface="Arial" panose="020B0604020202020204"/>
                <a:cs typeface="Arial" panose="020B0604020202020204"/>
              </a:rPr>
              <a:t>strided indexing in </a:t>
            </a:r>
            <a:r>
              <a:rPr sz="2160" spc="-5" dirty="0">
                <a:latin typeface="Arial" panose="020B0604020202020204"/>
                <a:cs typeface="Arial" panose="020B0604020202020204"/>
              </a:rPr>
              <a:t>inner</a:t>
            </a:r>
            <a:r>
              <a:rPr sz="2160" spc="-36" dirty="0">
                <a:latin typeface="Arial" panose="020B0604020202020204"/>
                <a:cs typeface="Arial" panose="020B0604020202020204"/>
              </a:rPr>
              <a:t> </a:t>
            </a:r>
            <a:r>
              <a:rPr sz="2160" dirty="0">
                <a:latin typeface="Arial" panose="020B0604020202020204"/>
                <a:cs typeface="Arial" panose="020B0604020202020204"/>
              </a:rPr>
              <a:t>loop:</a:t>
            </a:r>
            <a:endParaRPr sz="2160">
              <a:latin typeface="Arial" panose="020B0604020202020204"/>
              <a:cs typeface="Arial" panose="020B0604020202020204"/>
            </a:endParaRPr>
          </a:p>
        </p:txBody>
      </p:sp>
      <p:sp>
        <p:nvSpPr>
          <p:cNvPr id="7" name="object 7"/>
          <p:cNvSpPr txBox="1"/>
          <p:nvPr/>
        </p:nvSpPr>
        <p:spPr>
          <a:xfrm>
            <a:off x="2080468" y="3720728"/>
            <a:ext cx="6418516" cy="343940"/>
          </a:xfrm>
          <a:prstGeom prst="rect">
            <a:avLst/>
          </a:prstGeom>
        </p:spPr>
        <p:txBody>
          <a:bodyPr vert="horz" wrap="square" lIns="0" tIns="11430" rIns="0" bIns="0" rtlCol="0">
            <a:spAutoFit/>
          </a:bodyPr>
          <a:lstStyle/>
          <a:p>
            <a:pPr marL="11430">
              <a:spcBef>
                <a:spcPts val="90"/>
              </a:spcBef>
            </a:pPr>
            <a:r>
              <a:rPr sz="2160" spc="-5" dirty="0">
                <a:latin typeface="Arial" panose="020B0604020202020204"/>
                <a:cs typeface="Arial" panose="020B0604020202020204"/>
              </a:rPr>
              <a:t>With reversed </a:t>
            </a:r>
            <a:r>
              <a:rPr sz="2160" dirty="0">
                <a:latin typeface="Arial" panose="020B0604020202020204"/>
                <a:cs typeface="Arial" panose="020B0604020202020204"/>
              </a:rPr>
              <a:t>loop and </a:t>
            </a:r>
            <a:r>
              <a:rPr sz="2160" spc="-5" dirty="0">
                <a:latin typeface="Arial" panose="020B0604020202020204"/>
                <a:cs typeface="Arial" panose="020B0604020202020204"/>
              </a:rPr>
              <a:t>threadID-based</a:t>
            </a:r>
            <a:r>
              <a:rPr sz="2160" spc="-50" dirty="0">
                <a:latin typeface="Arial" panose="020B0604020202020204"/>
                <a:cs typeface="Arial" panose="020B0604020202020204"/>
              </a:rPr>
              <a:t> </a:t>
            </a:r>
            <a:r>
              <a:rPr sz="2160" dirty="0">
                <a:latin typeface="Arial" panose="020B0604020202020204"/>
                <a:cs typeface="Arial" panose="020B0604020202020204"/>
              </a:rPr>
              <a:t>indexing:</a:t>
            </a:r>
          </a:p>
        </p:txBody>
      </p:sp>
      <p:sp>
        <p:nvSpPr>
          <p:cNvPr id="9"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25</a:t>
            </a:fld>
            <a:endParaRPr lang="en-US" altLang="zh-CN"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95400" y="221298"/>
            <a:ext cx="9404985" cy="503555"/>
          </a:xfrm>
          <a:prstGeom prst="rect">
            <a:avLst/>
          </a:prstGeom>
        </p:spPr>
        <p:txBody>
          <a:bodyPr vert="horz" wrap="square" lIns="0" tIns="12002" rIns="0" bIns="0" rtlCol="0">
            <a:spAutoFit/>
          </a:bodyPr>
          <a:lstStyle/>
          <a:p>
            <a:pPr marL="11430">
              <a:spcBef>
                <a:spcPts val="95"/>
              </a:spcBef>
            </a:pPr>
            <a:r>
              <a:rPr sz="3200" b="1" dirty="0"/>
              <a:t>Performance for 4M </a:t>
            </a:r>
            <a:r>
              <a:rPr sz="3200" b="1" spc="-5" dirty="0"/>
              <a:t>element</a:t>
            </a:r>
            <a:r>
              <a:rPr sz="3200" b="1" spc="-126" dirty="0"/>
              <a:t> </a:t>
            </a:r>
            <a:r>
              <a:rPr sz="3200" b="1" dirty="0"/>
              <a:t>reduction</a:t>
            </a:r>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26</a:t>
            </a:fld>
            <a:endParaRPr dirty="0"/>
          </a:p>
        </p:txBody>
      </p:sp>
      <p:graphicFrame>
        <p:nvGraphicFramePr>
          <p:cNvPr id="4" name="object 4"/>
          <p:cNvGraphicFramePr>
            <a:graphicFrameLocks noGrp="1"/>
          </p:cNvGraphicFramePr>
          <p:nvPr/>
        </p:nvGraphicFramePr>
        <p:xfrm>
          <a:off x="1853946" y="2552700"/>
          <a:ext cx="7475220" cy="3014876"/>
        </p:xfrm>
        <a:graphic>
          <a:graphicData uri="http://schemas.openxmlformats.org/drawingml/2006/table">
            <a:tbl>
              <a:tblPr firstRow="1" bandRow="1">
                <a:tableStyleId>{2D5ABB26-0587-4C30-8999-92F81FD0307C}</a:tableStyleId>
              </a:tblPr>
              <a:tblGrid>
                <a:gridCol w="2116836">
                  <a:extLst>
                    <a:ext uri="{9D8B030D-6E8A-4147-A177-3AD203B41FA5}">
                      <a16:colId xmlns:a16="http://schemas.microsoft.com/office/drawing/2014/main" val="20000"/>
                    </a:ext>
                  </a:extLst>
                </a:gridCol>
                <a:gridCol w="1536763">
                  <a:extLst>
                    <a:ext uri="{9D8B030D-6E8A-4147-A177-3AD203B41FA5}">
                      <a16:colId xmlns:a16="http://schemas.microsoft.com/office/drawing/2014/main" val="20001"/>
                    </a:ext>
                  </a:extLst>
                </a:gridCol>
                <a:gridCol w="1565338">
                  <a:extLst>
                    <a:ext uri="{9D8B030D-6E8A-4147-A177-3AD203B41FA5}">
                      <a16:colId xmlns:a16="http://schemas.microsoft.com/office/drawing/2014/main" val="20002"/>
                    </a:ext>
                  </a:extLst>
                </a:gridCol>
                <a:gridCol w="1200722">
                  <a:extLst>
                    <a:ext uri="{9D8B030D-6E8A-4147-A177-3AD203B41FA5}">
                      <a16:colId xmlns:a16="http://schemas.microsoft.com/office/drawing/2014/main" val="20003"/>
                    </a:ext>
                  </a:extLst>
                </a:gridCol>
                <a:gridCol w="1055561">
                  <a:extLst>
                    <a:ext uri="{9D8B030D-6E8A-4147-A177-3AD203B41FA5}">
                      <a16:colId xmlns:a16="http://schemas.microsoft.com/office/drawing/2014/main" val="20004"/>
                    </a:ext>
                  </a:extLst>
                </a:gridCol>
              </a:tblGrid>
              <a:tr h="1119546">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dirty="0">
                        <a:latin typeface="Arial" panose="020B0604020202020204"/>
                        <a:cs typeface="Arial" panose="020B0604020202020204"/>
                      </a:endParaRPr>
                    </a:p>
                    <a:p>
                      <a:pPr marL="91440" marR="440055">
                        <a:lnSpc>
                          <a:spcPct val="100000"/>
                        </a:lnSpc>
                        <a:spcBef>
                          <a:spcPts val="20"/>
                        </a:spcBef>
                      </a:pPr>
                      <a:r>
                        <a:rPr sz="1400" b="1" spc="-5" dirty="0">
                          <a:latin typeface="Arial" panose="020B0604020202020204"/>
                          <a:cs typeface="Arial" panose="020B0604020202020204"/>
                        </a:rPr>
                        <a:t>interleaved 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divergent</a:t>
                      </a:r>
                      <a:r>
                        <a:rPr sz="1400" b="1" spc="-55" dirty="0">
                          <a:latin typeface="Arial" panose="020B0604020202020204"/>
                          <a:cs typeface="Arial" panose="020B0604020202020204"/>
                        </a:rPr>
                        <a:t> </a:t>
                      </a:r>
                      <a:r>
                        <a:rPr sz="1400" b="1" spc="-5" dirty="0">
                          <a:latin typeface="Arial" panose="020B0604020202020204"/>
                          <a:cs typeface="Arial" panose="020B0604020202020204"/>
                        </a:rPr>
                        <a:t>branching</a:t>
                      </a:r>
                      <a:endParaRPr sz="1400" dirty="0">
                        <a:latin typeface="Arial" panose="020B0604020202020204"/>
                        <a:cs typeface="Arial" panose="020B0604020202020204"/>
                      </a:endParaRPr>
                    </a:p>
                  </a:txBody>
                  <a:tcPr marL="0" marR="0" marT="34862" marB="0">
                    <a:solidFill>
                      <a:srgbClr val="76B800">
                        <a:alpha val="50195"/>
                      </a:srgbClr>
                    </a:solidFill>
                  </a:tcPr>
                </a:tc>
                <a:tc>
                  <a:txBody>
                    <a:bodyPr/>
                    <a:lstStyle/>
                    <a:p>
                      <a:pPr marR="18161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L="189230">
                        <a:lnSpc>
                          <a:spcPct val="100000"/>
                        </a:lnSpc>
                        <a:spcBef>
                          <a:spcPts val="1745"/>
                        </a:spcBef>
                      </a:pPr>
                      <a:r>
                        <a:rPr sz="1800" b="1" dirty="0">
                          <a:latin typeface="Arial" panose="020B0604020202020204"/>
                          <a:cs typeface="Arial" panose="020B0604020202020204"/>
                        </a:rPr>
                        <a:t>2.083</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600">
                        <a:latin typeface="Times New Roman" panose="02020603050405020304"/>
                        <a:cs typeface="Times New Roman" panose="02020603050405020304"/>
                      </a:endParaRPr>
                    </a:p>
                  </a:txBody>
                  <a:tcPr marL="0" marR="0" marT="0" marB="0">
                    <a:solidFill>
                      <a:srgbClr val="76B800">
                        <a:alpha val="50195"/>
                      </a:srgbClr>
                    </a:solidFill>
                  </a:tcPr>
                </a:tc>
                <a:extLst>
                  <a:ext uri="{0D108BD9-81ED-4DB2-BD59-A6C34878D82A}">
                    <a16:rowId xmlns:a16="http://schemas.microsoft.com/office/drawing/2014/main" val="10000"/>
                  </a:ext>
                </a:extLst>
              </a:tr>
              <a:tr h="1119546">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dirty="0">
                        <a:latin typeface="Arial" panose="020B0604020202020204"/>
                        <a:cs typeface="Arial" panose="020B0604020202020204"/>
                      </a:endParaRPr>
                    </a:p>
                    <a:p>
                      <a:pPr marL="91440" marR="594360">
                        <a:lnSpc>
                          <a:spcPct val="100000"/>
                        </a:lnSpc>
                        <a:spcBef>
                          <a:spcPts val="25"/>
                        </a:spcBef>
                      </a:pPr>
                      <a:r>
                        <a:rPr sz="1400" b="1" spc="-5" dirty="0">
                          <a:latin typeface="Arial" panose="020B0604020202020204"/>
                          <a:cs typeface="Arial" panose="020B0604020202020204"/>
                        </a:rPr>
                        <a:t>interleaved</a:t>
                      </a:r>
                      <a:r>
                        <a:rPr sz="1400" b="1" spc="-40" dirty="0">
                          <a:latin typeface="Arial" panose="020B0604020202020204"/>
                          <a:cs typeface="Arial" panose="020B0604020202020204"/>
                        </a:rPr>
                        <a:t> </a:t>
                      </a:r>
                      <a:r>
                        <a:rPr sz="1400" b="1" spc="-5" dirty="0">
                          <a:latin typeface="Arial" panose="020B0604020202020204"/>
                          <a:cs typeface="Arial" panose="020B0604020202020204"/>
                        </a:rPr>
                        <a:t>addressing  </a:t>
                      </a:r>
                      <a:r>
                        <a:rPr sz="1400" b="1" spc="5" dirty="0">
                          <a:latin typeface="Arial" panose="020B0604020202020204"/>
                          <a:cs typeface="Arial" panose="020B0604020202020204"/>
                        </a:rPr>
                        <a:t>with </a:t>
                      </a:r>
                      <a:r>
                        <a:rPr sz="1400" b="1" spc="-5" dirty="0">
                          <a:latin typeface="Arial" panose="020B0604020202020204"/>
                          <a:cs typeface="Arial" panose="020B0604020202020204"/>
                        </a:rPr>
                        <a:t>bank</a:t>
                      </a:r>
                      <a:r>
                        <a:rPr sz="1400" b="1" spc="-35" dirty="0">
                          <a:latin typeface="Arial" panose="020B0604020202020204"/>
                          <a:cs typeface="Arial" panose="020B0604020202020204"/>
                        </a:rPr>
                        <a:t> </a:t>
                      </a:r>
                      <a:r>
                        <a:rPr sz="1400" b="1" spc="-5" dirty="0">
                          <a:latin typeface="Arial" panose="020B0604020202020204"/>
                          <a:cs typeface="Arial" panose="020B0604020202020204"/>
                        </a:rPr>
                        <a:t>conflicts</a:t>
                      </a:r>
                      <a:endParaRPr sz="1400" dirty="0">
                        <a:latin typeface="Arial" panose="020B0604020202020204"/>
                        <a:cs typeface="Arial" panose="020B0604020202020204"/>
                      </a:endParaRPr>
                    </a:p>
                  </a:txBody>
                  <a:tcPr marL="0" marR="0" marT="34862" marB="0">
                    <a:solidFill>
                      <a:srgbClr val="99CCFF">
                        <a:alpha val="50195"/>
                      </a:srgbClr>
                    </a:solidFill>
                  </a:tcPr>
                </a:tc>
                <a:tc>
                  <a:txBody>
                    <a:bodyPr/>
                    <a:lstStyle/>
                    <a:p>
                      <a:pPr marR="18161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189230">
                        <a:lnSpc>
                          <a:spcPct val="100000"/>
                        </a:lnSpc>
                        <a:spcBef>
                          <a:spcPts val="1745"/>
                        </a:spcBef>
                      </a:pPr>
                      <a:r>
                        <a:rPr sz="1800" b="1" dirty="0">
                          <a:latin typeface="Arial" panose="020B0604020202020204"/>
                          <a:cs typeface="Arial" panose="020B0604020202020204"/>
                        </a:rPr>
                        <a:t>4.854</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252730">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extLst>
                  <a:ext uri="{0D108BD9-81ED-4DB2-BD59-A6C34878D82A}">
                    <a16:rowId xmlns:a16="http://schemas.microsoft.com/office/drawing/2014/main" val="10001"/>
                  </a:ext>
                </a:extLst>
              </a:tr>
              <a:tr h="732708">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dirty="0">
                        <a:latin typeface="Arial" panose="020B0604020202020204"/>
                        <a:cs typeface="Arial" panose="020B0604020202020204"/>
                      </a:endParaRPr>
                    </a:p>
                    <a:p>
                      <a:pPr marL="91440">
                        <a:lnSpc>
                          <a:spcPct val="100000"/>
                        </a:lnSpc>
                        <a:spcBef>
                          <a:spcPts val="25"/>
                        </a:spcBef>
                      </a:pPr>
                      <a:r>
                        <a:rPr sz="1400" b="1" spc="-5" dirty="0">
                          <a:latin typeface="Arial" panose="020B0604020202020204"/>
                          <a:cs typeface="Arial" panose="020B0604020202020204"/>
                        </a:rPr>
                        <a:t>sequential</a:t>
                      </a:r>
                      <a:r>
                        <a:rPr sz="1400" b="1" spc="-25" dirty="0">
                          <a:latin typeface="Arial" panose="020B0604020202020204"/>
                          <a:cs typeface="Arial" panose="020B0604020202020204"/>
                        </a:rPr>
                        <a:t> </a:t>
                      </a:r>
                      <a:r>
                        <a:rPr sz="1400" b="1" spc="-5" dirty="0">
                          <a:latin typeface="Arial" panose="020B0604020202020204"/>
                          <a:cs typeface="Arial" panose="020B0604020202020204"/>
                        </a:rPr>
                        <a:t>addressing</a:t>
                      </a:r>
                      <a:endParaRPr sz="1400" dirty="0">
                        <a:latin typeface="Arial" panose="020B0604020202020204"/>
                        <a:cs typeface="Arial" panose="020B0604020202020204"/>
                      </a:endParaRPr>
                    </a:p>
                  </a:txBody>
                  <a:tcPr marL="0" marR="0" marT="34862" marB="0">
                    <a:solidFill>
                      <a:srgbClr val="76B800">
                        <a:alpha val="50195"/>
                      </a:srgbClr>
                    </a:solidFill>
                  </a:tcPr>
                </a:tc>
                <a:tc>
                  <a:txBody>
                    <a:bodyPr/>
                    <a:lstStyle/>
                    <a:p>
                      <a:pPr marR="18161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L="189230">
                        <a:lnSpc>
                          <a:spcPct val="100000"/>
                        </a:lnSpc>
                        <a:spcBef>
                          <a:spcPts val="1070"/>
                        </a:spcBef>
                      </a:pPr>
                      <a:r>
                        <a:rPr sz="1800" b="1" dirty="0">
                          <a:latin typeface="Arial" panose="020B0604020202020204"/>
                          <a:cs typeface="Arial" panose="020B0604020202020204"/>
                        </a:rPr>
                        <a:t>9.741</a:t>
                      </a:r>
                      <a:r>
                        <a:rPr sz="1800" b="1" spc="-60"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L="252730">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dirty="0">
                        <a:latin typeface="Arial" panose="020B0604020202020204"/>
                        <a:cs typeface="Arial" panose="020B0604020202020204"/>
                      </a:endParaRPr>
                    </a:p>
                  </a:txBody>
                  <a:tcPr marL="0" marR="0" marT="122301" marB="0">
                    <a:solidFill>
                      <a:srgbClr val="76B800">
                        <a:alpha val="50195"/>
                      </a:srgbClr>
                    </a:solidFill>
                  </a:tcPr>
                </a:tc>
                <a:extLst>
                  <a:ext uri="{0D108BD9-81ED-4DB2-BD59-A6C34878D82A}">
                    <a16:rowId xmlns:a16="http://schemas.microsoft.com/office/drawing/2014/main" val="10002"/>
                  </a:ext>
                </a:extLst>
              </a:tr>
            </a:tbl>
          </a:graphicData>
        </a:graphic>
      </p:graphicFrame>
      <p:sp>
        <p:nvSpPr>
          <p:cNvPr id="5" name="object 5"/>
          <p:cNvSpPr txBox="1"/>
          <p:nvPr/>
        </p:nvSpPr>
        <p:spPr>
          <a:xfrm>
            <a:off x="7064197" y="2028520"/>
            <a:ext cx="892112" cy="510140"/>
          </a:xfrm>
          <a:prstGeom prst="rect">
            <a:avLst/>
          </a:prstGeom>
        </p:spPr>
        <p:txBody>
          <a:bodyPr vert="horz" wrap="square" lIns="0" tIns="11430" rIns="0" bIns="0" rtlCol="0">
            <a:spAutoFit/>
          </a:bodyPr>
          <a:lstStyle/>
          <a:p>
            <a:pPr marL="11430" marR="4445" indent="210820">
              <a:spcBef>
                <a:spcPts val="90"/>
              </a:spcBef>
            </a:pPr>
            <a:r>
              <a:rPr sz="1620" b="1" spc="-5" dirty="0">
                <a:latin typeface="Arial" panose="020B0604020202020204"/>
                <a:cs typeface="Arial" panose="020B0604020202020204"/>
              </a:rPr>
              <a:t>Step  Spe</a:t>
            </a:r>
            <a:r>
              <a:rPr sz="1620" b="1" spc="-14" dirty="0">
                <a:latin typeface="Arial" panose="020B0604020202020204"/>
                <a:cs typeface="Arial" panose="020B0604020202020204"/>
              </a:rPr>
              <a:t>e</a:t>
            </a:r>
            <a:r>
              <a:rPr sz="1620" b="1" spc="-5" dirty="0">
                <a:latin typeface="Arial" panose="020B0604020202020204"/>
                <a:cs typeface="Arial" panose="020B0604020202020204"/>
              </a:rPr>
              <a:t>d</a:t>
            </a:r>
            <a:r>
              <a:rPr sz="1620" b="1" dirty="0">
                <a:latin typeface="Arial" panose="020B0604020202020204"/>
                <a:cs typeface="Arial" panose="020B0604020202020204"/>
              </a:rPr>
              <a:t>u</a:t>
            </a:r>
            <a:r>
              <a:rPr sz="1620" b="1" spc="-5" dirty="0">
                <a:latin typeface="Arial" panose="020B0604020202020204"/>
                <a:cs typeface="Arial" panose="020B0604020202020204"/>
              </a:rPr>
              <a:t>p</a:t>
            </a:r>
            <a:endParaRPr sz="1620">
              <a:latin typeface="Arial" panose="020B0604020202020204"/>
              <a:cs typeface="Arial" panose="020B0604020202020204"/>
            </a:endParaRPr>
          </a:p>
        </p:txBody>
      </p:sp>
      <p:sp>
        <p:nvSpPr>
          <p:cNvPr id="6" name="object 6"/>
          <p:cNvSpPr txBox="1"/>
          <p:nvPr/>
        </p:nvSpPr>
        <p:spPr>
          <a:xfrm>
            <a:off x="5713743" y="2234261"/>
            <a:ext cx="1077849"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B</a:t>
            </a:r>
            <a:r>
              <a:rPr sz="1620" b="1" spc="-14" dirty="0">
                <a:latin typeface="Arial" panose="020B0604020202020204"/>
                <a:cs typeface="Arial" panose="020B0604020202020204"/>
              </a:rPr>
              <a:t>a</a:t>
            </a:r>
            <a:r>
              <a:rPr sz="1620" b="1" dirty="0">
                <a:latin typeface="Arial" panose="020B0604020202020204"/>
                <a:cs typeface="Arial" panose="020B0604020202020204"/>
              </a:rPr>
              <a:t>n</a:t>
            </a:r>
            <a:r>
              <a:rPr sz="1620" b="1" spc="5" dirty="0">
                <a:latin typeface="Arial" panose="020B0604020202020204"/>
                <a:cs typeface="Arial" panose="020B0604020202020204"/>
              </a:rPr>
              <a:t>d</a:t>
            </a:r>
            <a:r>
              <a:rPr sz="1620" b="1" spc="32" dirty="0">
                <a:latin typeface="Arial" panose="020B0604020202020204"/>
                <a:cs typeface="Arial" panose="020B0604020202020204"/>
              </a:rPr>
              <a:t>w</a:t>
            </a:r>
            <a:r>
              <a:rPr sz="1620" b="1" spc="-9" dirty="0">
                <a:latin typeface="Arial" panose="020B0604020202020204"/>
                <a:cs typeface="Arial" panose="020B0604020202020204"/>
              </a:rPr>
              <a:t>i</a:t>
            </a:r>
            <a:r>
              <a:rPr sz="1620" b="1" dirty="0">
                <a:latin typeface="Arial" panose="020B0604020202020204"/>
                <a:cs typeface="Arial" panose="020B0604020202020204"/>
              </a:rPr>
              <a:t>dth</a:t>
            </a:r>
            <a:endParaRPr sz="1620">
              <a:latin typeface="Arial" panose="020B0604020202020204"/>
              <a:cs typeface="Arial" panose="020B0604020202020204"/>
            </a:endParaRPr>
          </a:p>
        </p:txBody>
      </p:sp>
      <p:sp>
        <p:nvSpPr>
          <p:cNvPr id="7" name="object 7"/>
          <p:cNvSpPr txBox="1"/>
          <p:nvPr/>
        </p:nvSpPr>
        <p:spPr>
          <a:xfrm>
            <a:off x="3891572" y="2234261"/>
            <a:ext cx="1408748" cy="260841"/>
          </a:xfrm>
          <a:prstGeom prst="rect">
            <a:avLst/>
          </a:prstGeom>
        </p:spPr>
        <p:txBody>
          <a:bodyPr vert="horz" wrap="square" lIns="0" tIns="11430" rIns="0" bIns="0" rtlCol="0">
            <a:spAutoFit/>
          </a:bodyPr>
          <a:lstStyle/>
          <a:p>
            <a:pPr marL="34290">
              <a:spcBef>
                <a:spcPts val="90"/>
              </a:spcBef>
            </a:pPr>
            <a:r>
              <a:rPr sz="1620" b="1" spc="-9" dirty="0">
                <a:latin typeface="Arial" panose="020B0604020202020204"/>
                <a:cs typeface="Arial" panose="020B0604020202020204"/>
              </a:rPr>
              <a:t>Time </a:t>
            </a:r>
            <a:r>
              <a:rPr sz="1620" b="1" spc="-5" dirty="0">
                <a:latin typeface="Arial" panose="020B0604020202020204"/>
                <a:cs typeface="Arial" panose="020B0604020202020204"/>
              </a:rPr>
              <a:t>(2</a:t>
            </a:r>
            <a:r>
              <a:rPr sz="1620" b="1" spc="-6" baseline="25000" dirty="0">
                <a:latin typeface="Arial" panose="020B0604020202020204"/>
                <a:cs typeface="Arial" panose="020B0604020202020204"/>
              </a:rPr>
              <a:t>22</a:t>
            </a:r>
            <a:r>
              <a:rPr sz="1620" b="1" spc="-94" baseline="25000" dirty="0">
                <a:latin typeface="Arial" panose="020B0604020202020204"/>
                <a:cs typeface="Arial" panose="020B0604020202020204"/>
              </a:rPr>
              <a:t> </a:t>
            </a:r>
            <a:r>
              <a:rPr sz="1620" b="1" dirty="0">
                <a:latin typeface="Arial" panose="020B0604020202020204"/>
                <a:cs typeface="Arial" panose="020B0604020202020204"/>
              </a:rPr>
              <a:t>ints)</a:t>
            </a:r>
            <a:endParaRPr sz="1620">
              <a:latin typeface="Arial" panose="020B0604020202020204"/>
              <a:cs typeface="Arial" panose="020B0604020202020204"/>
            </a:endParaRPr>
          </a:p>
        </p:txBody>
      </p:sp>
      <p:sp>
        <p:nvSpPr>
          <p:cNvPr id="8" name="object 8"/>
          <p:cNvSpPr txBox="1"/>
          <p:nvPr/>
        </p:nvSpPr>
        <p:spPr>
          <a:xfrm>
            <a:off x="8099984" y="2028520"/>
            <a:ext cx="1127570" cy="510140"/>
          </a:xfrm>
          <a:prstGeom prst="rect">
            <a:avLst/>
          </a:prstGeom>
        </p:spPr>
        <p:txBody>
          <a:bodyPr vert="horz" wrap="square" lIns="0" tIns="11430" rIns="0" bIns="0" rtlCol="0">
            <a:spAutoFit/>
          </a:bodyPr>
          <a:lstStyle/>
          <a:p>
            <a:pPr marL="128905" marR="4445" indent="-118110">
              <a:spcBef>
                <a:spcPts val="90"/>
              </a:spcBef>
            </a:pPr>
            <a:r>
              <a:rPr sz="1620" b="1" spc="-5" dirty="0">
                <a:latin typeface="Arial" panose="020B0604020202020204"/>
                <a:cs typeface="Arial" panose="020B0604020202020204"/>
              </a:rPr>
              <a:t>Cumulati</a:t>
            </a:r>
            <a:r>
              <a:rPr sz="1620" b="1" spc="-41" dirty="0">
                <a:latin typeface="Arial" panose="020B0604020202020204"/>
                <a:cs typeface="Arial" panose="020B0604020202020204"/>
              </a:rPr>
              <a:t>v</a:t>
            </a:r>
            <a:r>
              <a:rPr sz="1620" b="1" spc="-5" dirty="0">
                <a:latin typeface="Arial" panose="020B0604020202020204"/>
                <a:cs typeface="Arial" panose="020B0604020202020204"/>
              </a:rPr>
              <a:t>e  Speedup</a:t>
            </a:r>
            <a:endParaRPr sz="162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26</a:t>
            </a:fld>
            <a:endParaRPr lang="en-US" altLang="zh-CN"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0856" y="1927060"/>
            <a:ext cx="4732020" cy="1515992"/>
          </a:xfrm>
          <a:prstGeom prst="rect">
            <a:avLst/>
          </a:prstGeom>
          <a:solidFill>
            <a:srgbClr val="99CCFF">
              <a:alpha val="49018"/>
            </a:srgbClr>
          </a:solidFill>
          <a:ln w="28575">
            <a:solidFill>
              <a:srgbClr val="000000"/>
            </a:solidFill>
          </a:ln>
        </p:spPr>
        <p:txBody>
          <a:bodyPr vert="horz" wrap="square" lIns="0" tIns="20003" rIns="0" bIns="0" rtlCol="0">
            <a:spAutoFit/>
          </a:bodyPr>
          <a:lstStyle/>
          <a:p>
            <a:pPr marL="332105" marR="43180" indent="-227965">
              <a:spcBef>
                <a:spcPts val="160"/>
              </a:spcBef>
            </a:pPr>
            <a:r>
              <a:rPr sz="1620" b="1" spc="-5" dirty="0">
                <a:solidFill>
                  <a:srgbClr val="0000FF"/>
                </a:solidFill>
                <a:latin typeface="Arial" panose="020B0604020202020204"/>
                <a:cs typeface="Arial" panose="020B0604020202020204"/>
              </a:rPr>
              <a:t>for </a:t>
            </a:r>
            <a:r>
              <a:rPr sz="1620" b="1" dirty="0">
                <a:solidFill>
                  <a:srgbClr val="0000FF"/>
                </a:solidFill>
                <a:latin typeface="Arial" panose="020B0604020202020204"/>
                <a:cs typeface="Arial" panose="020B0604020202020204"/>
              </a:rPr>
              <a:t>(unsigned int </a:t>
            </a:r>
            <a:r>
              <a:rPr sz="1620" b="1" spc="-5" dirty="0">
                <a:solidFill>
                  <a:srgbClr val="A40020"/>
                </a:solidFill>
                <a:latin typeface="Arial" panose="020B0604020202020204"/>
                <a:cs typeface="Arial" panose="020B0604020202020204"/>
              </a:rPr>
              <a:t>s=blockDim.x/2</a:t>
            </a:r>
            <a:r>
              <a:rPr sz="1620" b="1" spc="-5" dirty="0">
                <a:latin typeface="Arial" panose="020B0604020202020204"/>
                <a:cs typeface="Arial" panose="020B0604020202020204"/>
              </a:rPr>
              <a:t>; s&gt;0; s&gt;&gt;=1) {  </a:t>
            </a:r>
            <a:r>
              <a:rPr sz="1620" b="1" dirty="0">
                <a:solidFill>
                  <a:srgbClr val="A40020"/>
                </a:solidFill>
                <a:latin typeface="Arial" panose="020B0604020202020204"/>
                <a:cs typeface="Arial" panose="020B0604020202020204"/>
              </a:rPr>
              <a:t>if (tid &lt; </a:t>
            </a:r>
            <a:r>
              <a:rPr sz="1620" b="1" spc="-9" dirty="0">
                <a:solidFill>
                  <a:srgbClr val="A40020"/>
                </a:solidFill>
                <a:latin typeface="Arial" panose="020B0604020202020204"/>
                <a:cs typeface="Arial" panose="020B0604020202020204"/>
              </a:rPr>
              <a:t>s) </a:t>
            </a:r>
            <a:r>
              <a:rPr sz="1620" b="1" spc="-5" dirty="0">
                <a:solidFill>
                  <a:srgbClr val="A40020"/>
                </a:solidFill>
                <a:latin typeface="Arial" panose="020B0604020202020204"/>
                <a:cs typeface="Arial" panose="020B0604020202020204"/>
              </a:rPr>
              <a:t>{</a:t>
            </a:r>
            <a:endParaRPr sz="1620">
              <a:latin typeface="Arial" panose="020B0604020202020204"/>
              <a:cs typeface="Arial" panose="020B0604020202020204"/>
            </a:endParaRPr>
          </a:p>
          <a:p>
            <a:pPr marL="56070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a:latin typeface="Arial" panose="020B0604020202020204"/>
              <a:cs typeface="Arial" panose="020B0604020202020204"/>
            </a:endParaRPr>
          </a:p>
          <a:p>
            <a:pPr marL="332105">
              <a:spcBef>
                <a:spcPts val="5"/>
              </a:spcBef>
            </a:pPr>
            <a:r>
              <a:rPr sz="1620" b="1" dirty="0">
                <a:latin typeface="Arial" panose="020B0604020202020204"/>
                <a:cs typeface="Arial" panose="020B0604020202020204"/>
              </a:rPr>
              <a:t>}</a:t>
            </a:r>
            <a:endParaRPr sz="1620">
              <a:latin typeface="Arial" panose="020B0604020202020204"/>
              <a:cs typeface="Arial" panose="020B0604020202020204"/>
            </a:endParaRPr>
          </a:p>
          <a:p>
            <a:pPr marL="332105">
              <a:tabLst>
                <a:tab pos="55943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a:latin typeface="Arial" panose="020B0604020202020204"/>
              <a:cs typeface="Arial" panose="020B0604020202020204"/>
            </a:endParaRPr>
          </a:p>
          <a:p>
            <a:pPr marL="104140"/>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4" name="object 4"/>
          <p:cNvSpPr txBox="1">
            <a:spLocks noGrp="1"/>
          </p:cNvSpPr>
          <p:nvPr>
            <p:ph type="title"/>
          </p:nvPr>
        </p:nvSpPr>
        <p:spPr>
          <a:xfrm>
            <a:off x="2742946" y="190761"/>
            <a:ext cx="5994654" cy="510717"/>
          </a:xfrm>
          <a:prstGeom prst="rect">
            <a:avLst/>
          </a:prstGeom>
        </p:spPr>
        <p:txBody>
          <a:bodyPr vert="horz" wrap="square" lIns="0" tIns="12002" rIns="0" bIns="0" rtlCol="0">
            <a:spAutoFit/>
          </a:bodyPr>
          <a:lstStyle/>
          <a:p>
            <a:pPr marL="11430">
              <a:spcBef>
                <a:spcPts val="95"/>
              </a:spcBef>
            </a:pPr>
            <a:r>
              <a:rPr sz="3600" b="1" dirty="0"/>
              <a:t>Idle</a:t>
            </a:r>
            <a:r>
              <a:rPr sz="3600" b="1" spc="-86" dirty="0"/>
              <a:t> </a:t>
            </a:r>
            <a:r>
              <a:rPr sz="3600" b="1" spc="-5" dirty="0"/>
              <a:t>Threads</a:t>
            </a:r>
          </a:p>
        </p:txBody>
      </p:sp>
      <p:sp>
        <p:nvSpPr>
          <p:cNvPr id="7" name="object 7"/>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27</a:t>
            </a:fld>
            <a:endParaRPr dirty="0"/>
          </a:p>
        </p:txBody>
      </p:sp>
      <p:sp>
        <p:nvSpPr>
          <p:cNvPr id="5" name="object 5"/>
          <p:cNvSpPr txBox="1"/>
          <p:nvPr/>
        </p:nvSpPr>
        <p:spPr>
          <a:xfrm>
            <a:off x="2030242" y="1470088"/>
            <a:ext cx="1213295"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Proble</a:t>
            </a:r>
            <a:r>
              <a:rPr sz="2160" b="1" dirty="0">
                <a:latin typeface="Arial" panose="020B0604020202020204"/>
                <a:cs typeface="Arial" panose="020B0604020202020204"/>
              </a:rPr>
              <a:t>m</a:t>
            </a:r>
            <a:r>
              <a:rPr sz="2160" b="1" spc="-5" dirty="0">
                <a:latin typeface="Arial" panose="020B0604020202020204"/>
                <a:cs typeface="Arial" panose="020B0604020202020204"/>
              </a:rPr>
              <a:t>:</a:t>
            </a:r>
            <a:endParaRPr sz="2160">
              <a:latin typeface="Arial" panose="020B0604020202020204"/>
              <a:cs typeface="Arial" panose="020B0604020202020204"/>
            </a:endParaRPr>
          </a:p>
        </p:txBody>
      </p:sp>
      <p:sp>
        <p:nvSpPr>
          <p:cNvPr id="6" name="object 6"/>
          <p:cNvSpPr txBox="1"/>
          <p:nvPr/>
        </p:nvSpPr>
        <p:spPr>
          <a:xfrm>
            <a:off x="2057400" y="4076700"/>
            <a:ext cx="6372225" cy="1022588"/>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Half </a:t>
            </a:r>
            <a:r>
              <a:rPr sz="2160" b="1" dirty="0">
                <a:latin typeface="Arial" panose="020B0604020202020204"/>
                <a:cs typeface="Arial" panose="020B0604020202020204"/>
              </a:rPr>
              <a:t>of the </a:t>
            </a:r>
            <a:r>
              <a:rPr sz="2160" b="1" spc="-5" dirty="0">
                <a:latin typeface="Arial" panose="020B0604020202020204"/>
                <a:cs typeface="Arial" panose="020B0604020202020204"/>
              </a:rPr>
              <a:t>threads are </a:t>
            </a:r>
            <a:r>
              <a:rPr sz="2160" b="1" dirty="0">
                <a:latin typeface="Arial" panose="020B0604020202020204"/>
                <a:cs typeface="Arial" panose="020B0604020202020204"/>
              </a:rPr>
              <a:t>idle on first loop</a:t>
            </a:r>
            <a:r>
              <a:rPr sz="2160" b="1" spc="-99" dirty="0">
                <a:latin typeface="Arial" panose="020B0604020202020204"/>
                <a:cs typeface="Arial" panose="020B0604020202020204"/>
              </a:rPr>
              <a:t> </a:t>
            </a:r>
            <a:r>
              <a:rPr sz="2160" b="1" dirty="0">
                <a:latin typeface="Arial" panose="020B0604020202020204"/>
                <a:cs typeface="Arial" panose="020B0604020202020204"/>
              </a:rPr>
              <a:t>iteration!</a:t>
            </a:r>
            <a:endParaRPr sz="2160">
              <a:latin typeface="Arial" panose="020B0604020202020204"/>
              <a:cs typeface="Arial" panose="020B0604020202020204"/>
            </a:endParaRPr>
          </a:p>
          <a:p>
            <a:pPr>
              <a:spcBef>
                <a:spcPts val="5"/>
              </a:spcBef>
            </a:pPr>
            <a:endParaRPr sz="2250">
              <a:latin typeface="Arial" panose="020B0604020202020204"/>
              <a:cs typeface="Arial" panose="020B0604020202020204"/>
            </a:endParaRPr>
          </a:p>
          <a:p>
            <a:pPr marL="11430"/>
            <a:r>
              <a:rPr sz="2160" b="1" spc="-5" dirty="0">
                <a:latin typeface="Arial" panose="020B0604020202020204"/>
                <a:cs typeface="Arial" panose="020B0604020202020204"/>
              </a:rPr>
              <a:t>This </a:t>
            </a:r>
            <a:r>
              <a:rPr sz="2160" b="1" dirty="0">
                <a:latin typeface="Arial" panose="020B0604020202020204"/>
                <a:cs typeface="Arial" panose="020B0604020202020204"/>
              </a:rPr>
              <a:t>is</a:t>
            </a:r>
            <a:r>
              <a:rPr sz="2160" b="1" spc="-36" dirty="0">
                <a:latin typeface="Arial" panose="020B0604020202020204"/>
                <a:cs typeface="Arial" panose="020B0604020202020204"/>
              </a:rPr>
              <a:t> </a:t>
            </a:r>
            <a:r>
              <a:rPr sz="2160" b="1" dirty="0">
                <a:latin typeface="Arial" panose="020B0604020202020204"/>
                <a:cs typeface="Arial" panose="020B0604020202020204"/>
              </a:rPr>
              <a:t>wasteful…</a:t>
            </a:r>
            <a:endParaRPr sz="2160">
              <a:latin typeface="Arial" panose="020B0604020202020204"/>
              <a:cs typeface="Arial" panose="020B0604020202020204"/>
            </a:endParaRPr>
          </a:p>
        </p:txBody>
      </p:sp>
      <p:sp>
        <p:nvSpPr>
          <p:cNvPr id="8"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27</a:t>
            </a:fld>
            <a:endParaRPr lang="en-US" altLang="zh-CN"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4560" y="1371600"/>
            <a:ext cx="6309360" cy="1335943"/>
          </a:xfrm>
          <a:prstGeom prst="rect">
            <a:avLst/>
          </a:prstGeom>
          <a:solidFill>
            <a:srgbClr val="99CCFF">
              <a:alpha val="49018"/>
            </a:srgbClr>
          </a:solidFill>
          <a:ln w="28575">
            <a:solidFill>
              <a:srgbClr val="000000"/>
            </a:solidFill>
          </a:ln>
        </p:spPr>
        <p:txBody>
          <a:bodyPr vert="horz" wrap="square" lIns="0" tIns="88583" rIns="0" bIns="0" rtlCol="0">
            <a:spAutoFit/>
          </a:bodyPr>
          <a:lstStyle/>
          <a:p>
            <a:pPr marL="309880" marR="118110">
              <a:spcBef>
                <a:spcPts val="700"/>
              </a:spcBef>
            </a:pPr>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each thread </a:t>
            </a:r>
            <a:r>
              <a:rPr sz="1620" b="1" dirty="0">
                <a:solidFill>
                  <a:srgbClr val="808080"/>
                </a:solidFill>
                <a:latin typeface="Arial" panose="020B0604020202020204"/>
                <a:cs typeface="Arial" panose="020B0604020202020204"/>
              </a:rPr>
              <a:t>loads one </a:t>
            </a:r>
            <a:r>
              <a:rPr sz="1620" b="1" spc="-5" dirty="0">
                <a:solidFill>
                  <a:srgbClr val="808080"/>
                </a:solidFill>
                <a:latin typeface="Arial" panose="020B0604020202020204"/>
                <a:cs typeface="Arial" panose="020B0604020202020204"/>
              </a:rPr>
              <a:t>element from </a:t>
            </a:r>
            <a:r>
              <a:rPr sz="1620" b="1" dirty="0">
                <a:solidFill>
                  <a:srgbClr val="808080"/>
                </a:solidFill>
                <a:latin typeface="Arial" panose="020B0604020202020204"/>
                <a:cs typeface="Arial" panose="020B0604020202020204"/>
              </a:rPr>
              <a:t>global to </a:t>
            </a:r>
            <a:r>
              <a:rPr sz="1620" b="1" spc="-5" dirty="0">
                <a:solidFill>
                  <a:srgbClr val="808080"/>
                </a:solidFill>
                <a:latin typeface="Arial" panose="020B0604020202020204"/>
                <a:cs typeface="Arial" panose="020B0604020202020204"/>
              </a:rPr>
              <a:t>shared mem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309880" marR="836930"/>
            <a:r>
              <a:rPr sz="1620" b="1" dirty="0">
                <a:solidFill>
                  <a:srgbClr val="0000FF"/>
                </a:solidFill>
                <a:latin typeface="Arial" panose="020B0604020202020204"/>
                <a:cs typeface="Arial" panose="020B0604020202020204"/>
              </a:rPr>
              <a:t>unsigned int i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blockIdx.x</a:t>
            </a:r>
            <a:r>
              <a:rPr sz="1620" b="1" spc="-5" dirty="0">
                <a:latin typeface="Arial" panose="020B0604020202020204"/>
                <a:cs typeface="Arial" panose="020B0604020202020204"/>
              </a:rPr>
              <a:t>*</a:t>
            </a:r>
            <a:r>
              <a:rPr sz="1620" b="1" spc="-5" dirty="0">
                <a:solidFill>
                  <a:srgbClr val="0000FF"/>
                </a:solidFill>
                <a:latin typeface="Arial" panose="020B0604020202020204"/>
                <a:cs typeface="Arial" panose="020B0604020202020204"/>
              </a:rPr>
              <a:t>blockDim.x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threadIdx.x</a:t>
            </a:r>
            <a:r>
              <a:rPr sz="1620" b="1" spc="-5" dirty="0">
                <a:latin typeface="Arial" panose="020B0604020202020204"/>
                <a:cs typeface="Arial" panose="020B0604020202020204"/>
              </a:rPr>
              <a:t>;  </a:t>
            </a:r>
            <a:r>
              <a:rPr sz="1620" b="1" spc="-5" dirty="0">
                <a:solidFill>
                  <a:srgbClr val="A40020"/>
                </a:solidFill>
                <a:latin typeface="Arial" panose="020B0604020202020204"/>
                <a:cs typeface="Arial" panose="020B0604020202020204"/>
              </a:rPr>
              <a:t>sdata[tid] =</a:t>
            </a:r>
            <a:r>
              <a:rPr sz="1620" b="1" spc="-9"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g_idata[i];</a:t>
            </a:r>
            <a:endParaRPr sz="1620" dirty="0">
              <a:latin typeface="Arial" panose="020B0604020202020204"/>
              <a:cs typeface="Arial" panose="020B0604020202020204"/>
            </a:endParaRPr>
          </a:p>
          <a:p>
            <a:pPr marL="309880">
              <a:spcBef>
                <a:spcPts val="5"/>
              </a:spcBef>
              <a:tabLst>
                <a:tab pos="537210" algn="l"/>
              </a:tabLst>
            </a:pPr>
            <a:r>
              <a:rPr sz="1620" b="1" u="heavy" dirty="0">
                <a:solidFill>
                  <a:srgbClr val="0000FF"/>
                </a:solidFill>
                <a:uFill>
                  <a:solidFill>
                    <a:srgbClr val="0000FE"/>
                  </a:solidFill>
                </a:u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syncthreads()</a:t>
            </a:r>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3" name="object 3"/>
          <p:cNvSpPr txBox="1"/>
          <p:nvPr/>
        </p:nvSpPr>
        <p:spPr>
          <a:xfrm>
            <a:off x="2194560" y="3634740"/>
            <a:ext cx="6309360" cy="1544269"/>
          </a:xfrm>
          <a:prstGeom prst="rect">
            <a:avLst/>
          </a:prstGeom>
          <a:solidFill>
            <a:srgbClr val="76B800">
              <a:alpha val="49018"/>
            </a:srgbClr>
          </a:solidFill>
          <a:ln w="28575">
            <a:solidFill>
              <a:srgbClr val="000000"/>
            </a:solidFill>
          </a:ln>
        </p:spPr>
        <p:txBody>
          <a:bodyPr vert="horz" wrap="square" lIns="0" tIns="48006" rIns="0" bIns="0" rtlCol="0">
            <a:spAutoFit/>
          </a:bodyPr>
          <a:lstStyle/>
          <a:p>
            <a:pPr marL="309880">
              <a:spcBef>
                <a:spcPts val="380"/>
              </a:spcBef>
            </a:pPr>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perform first </a:t>
            </a:r>
            <a:r>
              <a:rPr sz="1620" b="1" spc="-9" dirty="0">
                <a:solidFill>
                  <a:srgbClr val="808080"/>
                </a:solidFill>
                <a:latin typeface="Arial" panose="020B0604020202020204"/>
                <a:cs typeface="Arial" panose="020B0604020202020204"/>
              </a:rPr>
              <a:t>level </a:t>
            </a:r>
            <a:r>
              <a:rPr sz="1620" b="1" dirty="0">
                <a:solidFill>
                  <a:srgbClr val="808080"/>
                </a:solidFill>
                <a:latin typeface="Arial" panose="020B0604020202020204"/>
                <a:cs typeface="Arial" panose="020B0604020202020204"/>
              </a:rPr>
              <a:t>of</a:t>
            </a:r>
            <a:r>
              <a:rPr sz="1620" b="1" spc="36"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reduction,</a:t>
            </a:r>
            <a:endParaRPr sz="1620" dirty="0">
              <a:latin typeface="Arial" panose="020B0604020202020204"/>
              <a:cs typeface="Arial" panose="020B0604020202020204"/>
            </a:endParaRPr>
          </a:p>
          <a:p>
            <a:pPr marL="309880" marR="432435"/>
            <a:r>
              <a:rPr sz="1620" b="1" dirty="0">
                <a:solidFill>
                  <a:srgbClr val="808080"/>
                </a:solidFill>
                <a:latin typeface="Arial" panose="020B0604020202020204"/>
                <a:cs typeface="Arial" panose="020B0604020202020204"/>
              </a:rPr>
              <a:t>// </a:t>
            </a:r>
            <a:r>
              <a:rPr sz="1620" b="1" spc="-5" dirty="0">
                <a:solidFill>
                  <a:srgbClr val="808080"/>
                </a:solidFill>
                <a:latin typeface="Arial" panose="020B0604020202020204"/>
                <a:cs typeface="Arial" panose="020B0604020202020204"/>
              </a:rPr>
              <a:t>reading from </a:t>
            </a:r>
            <a:r>
              <a:rPr sz="1620" b="1" dirty="0">
                <a:solidFill>
                  <a:srgbClr val="808080"/>
                </a:solidFill>
                <a:latin typeface="Arial" panose="020B0604020202020204"/>
                <a:cs typeface="Arial" panose="020B0604020202020204"/>
              </a:rPr>
              <a:t>global </a:t>
            </a:r>
            <a:r>
              <a:rPr sz="1620" b="1" spc="-23" dirty="0">
                <a:solidFill>
                  <a:srgbClr val="808080"/>
                </a:solidFill>
                <a:latin typeface="Arial" panose="020B0604020202020204"/>
                <a:cs typeface="Arial" panose="020B0604020202020204"/>
              </a:rPr>
              <a:t>memory, </a:t>
            </a:r>
            <a:r>
              <a:rPr sz="1620" b="1" spc="5" dirty="0">
                <a:solidFill>
                  <a:srgbClr val="808080"/>
                </a:solidFill>
                <a:latin typeface="Arial" panose="020B0604020202020204"/>
                <a:cs typeface="Arial" panose="020B0604020202020204"/>
              </a:rPr>
              <a:t>writing </a:t>
            </a:r>
            <a:r>
              <a:rPr sz="1620" b="1" dirty="0">
                <a:solidFill>
                  <a:srgbClr val="808080"/>
                </a:solidFill>
                <a:latin typeface="Arial" panose="020B0604020202020204"/>
                <a:cs typeface="Arial" panose="020B0604020202020204"/>
              </a:rPr>
              <a:t>to </a:t>
            </a:r>
            <a:r>
              <a:rPr sz="1620" b="1" spc="-5" dirty="0">
                <a:solidFill>
                  <a:srgbClr val="808080"/>
                </a:solidFill>
                <a:latin typeface="Arial" panose="020B0604020202020204"/>
                <a:cs typeface="Arial" panose="020B0604020202020204"/>
              </a:rPr>
              <a:t>shared memory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i = </a:t>
            </a:r>
            <a:r>
              <a:rPr sz="1620" b="1" spc="-5" dirty="0">
                <a:solidFill>
                  <a:srgbClr val="0000FF"/>
                </a:solidFill>
                <a:latin typeface="Arial" panose="020B0604020202020204"/>
                <a:cs typeface="Arial" panose="020B0604020202020204"/>
              </a:rPr>
              <a:t>blockIdx.</a:t>
            </a:r>
            <a:r>
              <a:rPr sz="1620" b="1" spc="-5" dirty="0">
                <a:latin typeface="Arial" panose="020B0604020202020204"/>
                <a:cs typeface="Arial" panose="020B0604020202020204"/>
              </a:rPr>
              <a:t>x*(</a:t>
            </a:r>
            <a:r>
              <a:rPr sz="1620" b="1" spc="-5" dirty="0">
                <a:solidFill>
                  <a:srgbClr val="A40020"/>
                </a:solidFill>
                <a:latin typeface="Arial" panose="020B0604020202020204"/>
                <a:cs typeface="Arial" panose="020B0604020202020204"/>
              </a:rPr>
              <a:t>blockDim.x*2</a:t>
            </a:r>
            <a:r>
              <a:rPr sz="1620" b="1" spc="-5" dirty="0">
                <a:latin typeface="Arial" panose="020B0604020202020204"/>
                <a:cs typeface="Arial" panose="020B0604020202020204"/>
              </a:rPr>
              <a:t>)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spcBef>
                <a:spcPts val="5"/>
              </a:spcBef>
            </a:pPr>
            <a:r>
              <a:rPr sz="1620" b="1" spc="-5" dirty="0">
                <a:solidFill>
                  <a:srgbClr val="A40020"/>
                </a:solidFill>
                <a:latin typeface="Arial" panose="020B0604020202020204"/>
                <a:cs typeface="Arial" panose="020B0604020202020204"/>
              </a:rPr>
              <a:t>sdata[tid] </a:t>
            </a:r>
            <a:r>
              <a:rPr sz="1620" b="1"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g_idata[i] </a:t>
            </a:r>
            <a:r>
              <a:rPr sz="1620" b="1" dirty="0">
                <a:solidFill>
                  <a:srgbClr val="A40020"/>
                </a:solidFill>
                <a:latin typeface="Arial" panose="020B0604020202020204"/>
                <a:cs typeface="Arial" panose="020B0604020202020204"/>
              </a:rPr>
              <a:t>+</a:t>
            </a:r>
            <a:r>
              <a:rPr sz="1620" b="1" spc="5"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a:t>
            </a:r>
            <a:r>
              <a:rPr sz="1620" b="1" spc="-5" dirty="0" err="1">
                <a:solidFill>
                  <a:srgbClr val="A40020"/>
                </a:solidFill>
                <a:latin typeface="Arial" panose="020B0604020202020204"/>
                <a:cs typeface="Arial" panose="020B0604020202020204"/>
              </a:rPr>
              <a:t>i+blockDim.x</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a:tabLst>
                <a:tab pos="53721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5" name="object 5"/>
          <p:cNvSpPr txBox="1">
            <a:spLocks noGrp="1"/>
          </p:cNvSpPr>
          <p:nvPr>
            <p:ph type="title"/>
          </p:nvPr>
        </p:nvSpPr>
        <p:spPr>
          <a:xfrm>
            <a:off x="1066800" y="139700"/>
            <a:ext cx="9524365" cy="565150"/>
          </a:xfrm>
          <a:prstGeom prst="rect">
            <a:avLst/>
          </a:prstGeom>
        </p:spPr>
        <p:txBody>
          <a:bodyPr vert="horz" wrap="square" lIns="0" tIns="12002" rIns="0" bIns="0" rtlCol="0">
            <a:spAutoFit/>
          </a:bodyPr>
          <a:lstStyle/>
          <a:p>
            <a:pPr marL="11430">
              <a:spcBef>
                <a:spcPts val="95"/>
              </a:spcBef>
            </a:pPr>
            <a:r>
              <a:rPr sz="3600" b="1" dirty="0"/>
              <a:t>Reduction </a:t>
            </a:r>
            <a:r>
              <a:rPr sz="3600" b="1" spc="-5" dirty="0"/>
              <a:t>#4: First </a:t>
            </a:r>
            <a:r>
              <a:rPr sz="3600" b="1" dirty="0"/>
              <a:t>Add During</a:t>
            </a:r>
            <a:r>
              <a:rPr sz="3600" b="1" spc="-135" dirty="0"/>
              <a:t> </a:t>
            </a:r>
            <a:r>
              <a:rPr sz="3600" b="1" spc="-5" dirty="0"/>
              <a:t>Load</a:t>
            </a:r>
          </a:p>
        </p:txBody>
      </p:sp>
      <p:sp>
        <p:nvSpPr>
          <p:cNvPr id="8" name="object 8"/>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28</a:t>
            </a:fld>
            <a:endParaRPr dirty="0"/>
          </a:p>
        </p:txBody>
      </p:sp>
      <p:sp>
        <p:nvSpPr>
          <p:cNvPr id="6" name="object 6"/>
          <p:cNvSpPr txBox="1"/>
          <p:nvPr/>
        </p:nvSpPr>
        <p:spPr>
          <a:xfrm>
            <a:off x="2059686" y="914628"/>
            <a:ext cx="6883718"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Halve </a:t>
            </a:r>
            <a:r>
              <a:rPr sz="2160" b="1" dirty="0">
                <a:latin typeface="Arial" panose="020B0604020202020204"/>
                <a:cs typeface="Arial" panose="020B0604020202020204"/>
              </a:rPr>
              <a:t>the </a:t>
            </a:r>
            <a:r>
              <a:rPr sz="2160" b="1" spc="-5" dirty="0">
                <a:latin typeface="Arial" panose="020B0604020202020204"/>
                <a:cs typeface="Arial" panose="020B0604020202020204"/>
              </a:rPr>
              <a:t>number of blocks, </a:t>
            </a:r>
            <a:r>
              <a:rPr sz="2160" b="1" dirty="0">
                <a:latin typeface="Arial" panose="020B0604020202020204"/>
                <a:cs typeface="Arial" panose="020B0604020202020204"/>
              </a:rPr>
              <a:t>and </a:t>
            </a:r>
            <a:r>
              <a:rPr sz="2160" b="1" spc="-5" dirty="0">
                <a:latin typeface="Arial" panose="020B0604020202020204"/>
                <a:cs typeface="Arial" panose="020B0604020202020204"/>
              </a:rPr>
              <a:t>replace </a:t>
            </a:r>
            <a:r>
              <a:rPr sz="2160" b="1" dirty="0">
                <a:latin typeface="Arial" panose="020B0604020202020204"/>
                <a:cs typeface="Arial" panose="020B0604020202020204"/>
              </a:rPr>
              <a:t>single</a:t>
            </a:r>
            <a:r>
              <a:rPr sz="2160" b="1" spc="36" dirty="0">
                <a:latin typeface="Arial" panose="020B0604020202020204"/>
                <a:cs typeface="Arial" panose="020B0604020202020204"/>
              </a:rPr>
              <a:t> </a:t>
            </a:r>
            <a:r>
              <a:rPr sz="2160" b="1" dirty="0">
                <a:latin typeface="Arial" panose="020B0604020202020204"/>
                <a:cs typeface="Arial" panose="020B0604020202020204"/>
              </a:rPr>
              <a:t>load:</a:t>
            </a:r>
            <a:endParaRPr sz="2160">
              <a:latin typeface="Arial" panose="020B0604020202020204"/>
              <a:cs typeface="Arial" panose="020B0604020202020204"/>
            </a:endParaRPr>
          </a:p>
        </p:txBody>
      </p:sp>
      <p:sp>
        <p:nvSpPr>
          <p:cNvPr id="7" name="object 7"/>
          <p:cNvSpPr txBox="1"/>
          <p:nvPr/>
        </p:nvSpPr>
        <p:spPr>
          <a:xfrm>
            <a:off x="2086844" y="3040906"/>
            <a:ext cx="5909310"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With </a:t>
            </a:r>
            <a:r>
              <a:rPr sz="2160" b="1" spc="9" dirty="0">
                <a:latin typeface="Arial" panose="020B0604020202020204"/>
                <a:cs typeface="Arial" panose="020B0604020202020204"/>
              </a:rPr>
              <a:t>two </a:t>
            </a:r>
            <a:r>
              <a:rPr sz="2160" b="1" spc="-5" dirty="0">
                <a:latin typeface="Arial" panose="020B0604020202020204"/>
                <a:cs typeface="Arial" panose="020B0604020202020204"/>
              </a:rPr>
              <a:t>loads and </a:t>
            </a:r>
            <a:r>
              <a:rPr sz="2160" b="1" dirty="0">
                <a:latin typeface="Arial" panose="020B0604020202020204"/>
                <a:cs typeface="Arial" panose="020B0604020202020204"/>
              </a:rPr>
              <a:t>first </a:t>
            </a:r>
            <a:r>
              <a:rPr sz="2160" b="1" spc="-5" dirty="0">
                <a:latin typeface="Arial" panose="020B0604020202020204"/>
                <a:cs typeface="Arial" panose="020B0604020202020204"/>
              </a:rPr>
              <a:t>add </a:t>
            </a:r>
            <a:r>
              <a:rPr sz="2160" b="1" dirty="0">
                <a:latin typeface="Arial" panose="020B0604020202020204"/>
                <a:cs typeface="Arial" panose="020B0604020202020204"/>
              </a:rPr>
              <a:t>of the</a:t>
            </a:r>
            <a:r>
              <a:rPr sz="2160" b="1" spc="-171" dirty="0">
                <a:latin typeface="Arial" panose="020B0604020202020204"/>
                <a:cs typeface="Arial" panose="020B0604020202020204"/>
              </a:rPr>
              <a:t> </a:t>
            </a:r>
            <a:r>
              <a:rPr sz="2160" b="1" dirty="0">
                <a:latin typeface="Arial" panose="020B0604020202020204"/>
                <a:cs typeface="Arial" panose="020B0604020202020204"/>
              </a:rPr>
              <a:t>reduction:</a:t>
            </a:r>
            <a:endParaRPr sz="2160">
              <a:latin typeface="Arial" panose="020B0604020202020204"/>
              <a:cs typeface="Arial" panose="020B0604020202020204"/>
            </a:endParaRPr>
          </a:p>
        </p:txBody>
      </p:sp>
      <p:sp>
        <p:nvSpPr>
          <p:cNvPr id="9"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28</a:t>
            </a:fld>
            <a:endParaRPr lang="en-US" altLang="zh-CN" spc="-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47800" y="221298"/>
            <a:ext cx="9180830" cy="503555"/>
          </a:xfrm>
          <a:prstGeom prst="rect">
            <a:avLst/>
          </a:prstGeom>
        </p:spPr>
        <p:txBody>
          <a:bodyPr vert="horz" wrap="square" lIns="0" tIns="12002" rIns="0" bIns="0" rtlCol="0">
            <a:spAutoFit/>
          </a:bodyPr>
          <a:lstStyle/>
          <a:p>
            <a:pPr marL="11430">
              <a:spcBef>
                <a:spcPts val="95"/>
              </a:spcBef>
            </a:pPr>
            <a:r>
              <a:rPr sz="3200" b="1" dirty="0"/>
              <a:t>Performance for 4M </a:t>
            </a:r>
            <a:r>
              <a:rPr sz="3200" b="1" spc="-5" dirty="0"/>
              <a:t>element</a:t>
            </a:r>
            <a:r>
              <a:rPr sz="3200" b="1" spc="-126" dirty="0"/>
              <a:t> </a:t>
            </a:r>
            <a:r>
              <a:rPr sz="3200" b="1" dirty="0"/>
              <a:t>reduction</a:t>
            </a:r>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29</a:t>
            </a:fld>
            <a:endParaRPr dirty="0"/>
          </a:p>
        </p:txBody>
      </p:sp>
      <p:graphicFrame>
        <p:nvGraphicFramePr>
          <p:cNvPr id="4" name="object 4"/>
          <p:cNvGraphicFramePr>
            <a:graphicFrameLocks noGrp="1"/>
          </p:cNvGraphicFramePr>
          <p:nvPr/>
        </p:nvGraphicFramePr>
        <p:xfrm>
          <a:off x="1853946" y="1866900"/>
          <a:ext cx="7476364" cy="2687194"/>
        </p:xfrm>
        <a:graphic>
          <a:graphicData uri="http://schemas.openxmlformats.org/drawingml/2006/table">
            <a:tbl>
              <a:tblPr firstRow="1" bandRow="1">
                <a:tableStyleId>{2D5ABB26-0587-4C30-8999-92F81FD0307C}</a:tableStyleId>
              </a:tblPr>
              <a:tblGrid>
                <a:gridCol w="2187702">
                  <a:extLst>
                    <a:ext uri="{9D8B030D-6E8A-4147-A177-3AD203B41FA5}">
                      <a16:colId xmlns:a16="http://schemas.microsoft.com/office/drawing/2014/main" val="20000"/>
                    </a:ext>
                  </a:extLst>
                </a:gridCol>
                <a:gridCol w="1403032">
                  <a:extLst>
                    <a:ext uri="{9D8B030D-6E8A-4147-A177-3AD203B41FA5}">
                      <a16:colId xmlns:a16="http://schemas.microsoft.com/office/drawing/2014/main" val="20001"/>
                    </a:ext>
                  </a:extLst>
                </a:gridCol>
                <a:gridCol w="1629347">
                  <a:extLst>
                    <a:ext uri="{9D8B030D-6E8A-4147-A177-3AD203B41FA5}">
                      <a16:colId xmlns:a16="http://schemas.microsoft.com/office/drawing/2014/main" val="20002"/>
                    </a:ext>
                  </a:extLst>
                </a:gridCol>
                <a:gridCol w="1200722">
                  <a:extLst>
                    <a:ext uri="{9D8B030D-6E8A-4147-A177-3AD203B41FA5}">
                      <a16:colId xmlns:a16="http://schemas.microsoft.com/office/drawing/2014/main" val="20003"/>
                    </a:ext>
                  </a:extLst>
                </a:gridCol>
                <a:gridCol w="1055561">
                  <a:extLst>
                    <a:ext uri="{9D8B030D-6E8A-4147-A177-3AD203B41FA5}">
                      <a16:colId xmlns:a16="http://schemas.microsoft.com/office/drawing/2014/main" val="20004"/>
                    </a:ext>
                  </a:extLst>
                </a:gridCol>
              </a:tblGrid>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a:latin typeface="Arial" panose="020B0604020202020204"/>
                        <a:cs typeface="Arial" panose="020B0604020202020204"/>
                      </a:endParaRPr>
                    </a:p>
                    <a:p>
                      <a:pPr marL="91440" marR="518160">
                        <a:lnSpc>
                          <a:spcPct val="100000"/>
                        </a:lnSpc>
                        <a:spcBef>
                          <a:spcPts val="20"/>
                        </a:spcBef>
                      </a:pPr>
                      <a:r>
                        <a:rPr sz="1100" b="1" spc="-5" dirty="0">
                          <a:latin typeface="Arial" panose="020B0604020202020204"/>
                          <a:cs typeface="Arial" panose="020B0604020202020204"/>
                        </a:rPr>
                        <a:t>interleaved 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divergent</a:t>
                      </a:r>
                      <a:r>
                        <a:rPr sz="1100" b="1" spc="-50" dirty="0">
                          <a:latin typeface="Arial" panose="020B0604020202020204"/>
                          <a:cs typeface="Arial" panose="020B0604020202020204"/>
                        </a:rPr>
                        <a:t> </a:t>
                      </a:r>
                      <a:r>
                        <a:rPr sz="1100" b="1" spc="-5" dirty="0">
                          <a:latin typeface="Arial" panose="020B0604020202020204"/>
                          <a:cs typeface="Arial" panose="020B0604020202020204"/>
                        </a:rPr>
                        <a:t>branching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2.083</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500" dirty="0">
                        <a:latin typeface="Times New Roman" panose="02020603050405020304"/>
                        <a:cs typeface="Times New Roman" panose="02020603050405020304"/>
                      </a:endParaRPr>
                    </a:p>
                  </a:txBody>
                  <a:tcPr marL="0" marR="0" marT="0" marB="0">
                    <a:solidFill>
                      <a:srgbClr val="76B800">
                        <a:alpha val="50195"/>
                      </a:srgbClr>
                    </a:solidFill>
                  </a:tcPr>
                </a:tc>
                <a:extLst>
                  <a:ext uri="{0D108BD9-81ED-4DB2-BD59-A6C34878D82A}">
                    <a16:rowId xmlns:a16="http://schemas.microsoft.com/office/drawing/2014/main" val="10000"/>
                  </a:ext>
                </a:extLst>
              </a:tr>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a:latin typeface="Arial" panose="020B0604020202020204"/>
                        <a:cs typeface="Arial" panose="020B0604020202020204"/>
                      </a:endParaRPr>
                    </a:p>
                    <a:p>
                      <a:pPr marL="91440" marR="673100">
                        <a:lnSpc>
                          <a:spcPct val="100000"/>
                        </a:lnSpc>
                        <a:spcBef>
                          <a:spcPts val="25"/>
                        </a:spcBef>
                      </a:pPr>
                      <a:r>
                        <a:rPr sz="1100" b="1" spc="-5" dirty="0">
                          <a:latin typeface="Arial" panose="020B0604020202020204"/>
                          <a:cs typeface="Arial" panose="020B0604020202020204"/>
                        </a:rPr>
                        <a:t>interleaved</a:t>
                      </a:r>
                      <a:r>
                        <a:rPr sz="1100" b="1" spc="-40" dirty="0">
                          <a:latin typeface="Arial" panose="020B0604020202020204"/>
                          <a:cs typeface="Arial" panose="020B0604020202020204"/>
                        </a:rPr>
                        <a:t> </a:t>
                      </a:r>
                      <a:r>
                        <a:rPr sz="1100" b="1" spc="-5" dirty="0">
                          <a:latin typeface="Arial" panose="020B0604020202020204"/>
                          <a:cs typeface="Arial" panose="020B0604020202020204"/>
                        </a:rPr>
                        <a:t>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bank</a:t>
                      </a:r>
                      <a:r>
                        <a:rPr sz="1100" b="1" spc="-35" dirty="0">
                          <a:latin typeface="Arial" panose="020B0604020202020204"/>
                          <a:cs typeface="Arial" panose="020B0604020202020204"/>
                        </a:rPr>
                        <a:t> </a:t>
                      </a:r>
                      <a:r>
                        <a:rPr sz="1100" b="1" spc="-5" dirty="0">
                          <a:latin typeface="Arial" panose="020B0604020202020204"/>
                          <a:cs typeface="Arial" panose="020B0604020202020204"/>
                        </a:rPr>
                        <a:t>conflicts</a:t>
                      </a:r>
                      <a:endParaRPr sz="1100">
                        <a:latin typeface="Arial" panose="020B0604020202020204"/>
                        <a:cs typeface="Arial" panose="020B0604020202020204"/>
                      </a:endParaRPr>
                    </a:p>
                  </a:txBody>
                  <a:tcPr marL="0" marR="0" marT="34862" marB="0">
                    <a:solidFill>
                      <a:srgbClr val="99CCFF">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4.854</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L="252730">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extLst>
                  <a:ext uri="{0D108BD9-81ED-4DB2-BD59-A6C34878D82A}">
                    <a16:rowId xmlns:a16="http://schemas.microsoft.com/office/drawing/2014/main" val="10001"/>
                  </a:ext>
                </a:extLst>
              </a:tr>
              <a:tr h="531495">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a:latin typeface="Arial" panose="020B0604020202020204"/>
                        <a:cs typeface="Arial" panose="020B0604020202020204"/>
                      </a:endParaRPr>
                    </a:p>
                    <a:p>
                      <a:pPr marL="91440">
                        <a:lnSpc>
                          <a:spcPct val="100000"/>
                        </a:lnSpc>
                        <a:spcBef>
                          <a:spcPts val="25"/>
                        </a:spcBef>
                      </a:pPr>
                      <a:r>
                        <a:rPr sz="1100" b="1" spc="-5" dirty="0">
                          <a:latin typeface="Arial" panose="020B0604020202020204"/>
                          <a:cs typeface="Arial" panose="020B0604020202020204"/>
                        </a:rPr>
                        <a:t>sequential</a:t>
                      </a:r>
                      <a:r>
                        <a:rPr sz="1100" b="1" spc="-25" dirty="0">
                          <a:latin typeface="Arial" panose="020B0604020202020204"/>
                          <a:cs typeface="Arial" panose="020B0604020202020204"/>
                        </a:rPr>
                        <a:t> </a:t>
                      </a:r>
                      <a:r>
                        <a:rPr sz="1100" b="1" spc="-5" dirty="0">
                          <a:latin typeface="Arial" panose="020B0604020202020204"/>
                          <a:cs typeface="Arial" panose="020B0604020202020204"/>
                        </a:rPr>
                        <a:t>addressing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245745" algn="r">
                        <a:lnSpc>
                          <a:spcPct val="100000"/>
                        </a:lnSpc>
                        <a:spcBef>
                          <a:spcPts val="1070"/>
                        </a:spcBef>
                      </a:pPr>
                      <a:r>
                        <a:rPr sz="1800" b="1" dirty="0">
                          <a:latin typeface="Arial" panose="020B0604020202020204"/>
                          <a:cs typeface="Arial" panose="020B0604020202020204"/>
                        </a:rPr>
                        <a:t>9.741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L="252730">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a:latin typeface="Arial" panose="020B0604020202020204"/>
                        <a:cs typeface="Arial" panose="020B0604020202020204"/>
                      </a:endParaRPr>
                    </a:p>
                  </a:txBody>
                  <a:tcPr marL="0" marR="0" marT="122301" marB="0">
                    <a:solidFill>
                      <a:srgbClr val="76B800">
                        <a:alpha val="50195"/>
                      </a:srgbClr>
                    </a:solidFill>
                  </a:tcPr>
                </a:tc>
                <a:extLst>
                  <a:ext uri="{0D108BD9-81ED-4DB2-BD59-A6C34878D82A}">
                    <a16:rowId xmlns:a16="http://schemas.microsoft.com/office/drawing/2014/main" val="10002"/>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4:</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first </a:t>
                      </a:r>
                      <a:r>
                        <a:rPr sz="1100" b="1" dirty="0">
                          <a:latin typeface="Arial" panose="020B0604020202020204"/>
                          <a:cs typeface="Arial" panose="020B0604020202020204"/>
                        </a:rPr>
                        <a:t>add </a:t>
                      </a:r>
                      <a:r>
                        <a:rPr sz="1100" b="1" spc="-5" dirty="0">
                          <a:latin typeface="Arial" panose="020B0604020202020204"/>
                          <a:cs typeface="Arial" panose="020B0604020202020204"/>
                        </a:rPr>
                        <a:t>during global</a:t>
                      </a:r>
                      <a:r>
                        <a:rPr sz="1100" b="1" spc="25" dirty="0">
                          <a:latin typeface="Arial" panose="020B0604020202020204"/>
                          <a:cs typeface="Arial" panose="020B0604020202020204"/>
                        </a:rPr>
                        <a:t> </a:t>
                      </a:r>
                      <a:r>
                        <a:rPr sz="1100" b="1" dirty="0">
                          <a:latin typeface="Arial" panose="020B0604020202020204"/>
                          <a:cs typeface="Arial" panose="020B0604020202020204"/>
                        </a:rPr>
                        <a:t>load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0.965</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17.377</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L="252730">
                        <a:lnSpc>
                          <a:spcPct val="100000"/>
                        </a:lnSpc>
                        <a:spcBef>
                          <a:spcPts val="1075"/>
                        </a:spcBef>
                      </a:pPr>
                      <a:r>
                        <a:rPr sz="1800" b="1" dirty="0">
                          <a:latin typeface="Arial" panose="020B0604020202020204"/>
                          <a:cs typeface="Arial" panose="020B0604020202020204"/>
                        </a:rPr>
                        <a:t>1.78x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3820" algn="r">
                        <a:lnSpc>
                          <a:spcPct val="100000"/>
                        </a:lnSpc>
                        <a:spcBef>
                          <a:spcPts val="1075"/>
                        </a:spcBef>
                      </a:pPr>
                      <a:r>
                        <a:rPr sz="1800" b="1" dirty="0">
                          <a:latin typeface="Arial" panose="020B0604020202020204"/>
                          <a:cs typeface="Arial" panose="020B0604020202020204"/>
                        </a:rPr>
                        <a:t>8.34x</a:t>
                      </a:r>
                      <a:endParaRPr sz="1800" dirty="0">
                        <a:latin typeface="Arial" panose="020B0604020202020204"/>
                        <a:cs typeface="Arial" panose="020B0604020202020204"/>
                      </a:endParaRPr>
                    </a:p>
                  </a:txBody>
                  <a:tcPr marL="0" marR="0" marT="122873" marB="0">
                    <a:solidFill>
                      <a:srgbClr val="99CCFF">
                        <a:alpha val="50195"/>
                      </a:srgbClr>
                    </a:solidFill>
                  </a:tcPr>
                </a:tc>
                <a:extLst>
                  <a:ext uri="{0D108BD9-81ED-4DB2-BD59-A6C34878D82A}">
                    <a16:rowId xmlns:a16="http://schemas.microsoft.com/office/drawing/2014/main" val="10003"/>
                  </a:ext>
                </a:extLst>
              </a:tr>
            </a:tbl>
          </a:graphicData>
        </a:graphic>
      </p:graphicFrame>
      <p:sp>
        <p:nvSpPr>
          <p:cNvPr id="5" name="object 5"/>
          <p:cNvSpPr txBox="1"/>
          <p:nvPr/>
        </p:nvSpPr>
        <p:spPr>
          <a:xfrm>
            <a:off x="7064196" y="1342720"/>
            <a:ext cx="892112" cy="510140"/>
          </a:xfrm>
          <a:prstGeom prst="rect">
            <a:avLst/>
          </a:prstGeom>
        </p:spPr>
        <p:txBody>
          <a:bodyPr vert="horz" wrap="square" lIns="0" tIns="11430" rIns="0" bIns="0" rtlCol="0">
            <a:spAutoFit/>
          </a:bodyPr>
          <a:lstStyle/>
          <a:p>
            <a:pPr marL="11430" marR="4445" indent="210820">
              <a:spcBef>
                <a:spcPts val="90"/>
              </a:spcBef>
            </a:pPr>
            <a:r>
              <a:rPr sz="1620" b="1" spc="-5" dirty="0">
                <a:latin typeface="Arial" panose="020B0604020202020204"/>
                <a:cs typeface="Arial" panose="020B0604020202020204"/>
              </a:rPr>
              <a:t>Step  Spe</a:t>
            </a:r>
            <a:r>
              <a:rPr sz="1620" b="1" spc="-14" dirty="0">
                <a:latin typeface="Arial" panose="020B0604020202020204"/>
                <a:cs typeface="Arial" panose="020B0604020202020204"/>
              </a:rPr>
              <a:t>e</a:t>
            </a:r>
            <a:r>
              <a:rPr sz="1620" b="1" spc="-5" dirty="0">
                <a:latin typeface="Arial" panose="020B0604020202020204"/>
                <a:cs typeface="Arial" panose="020B0604020202020204"/>
              </a:rPr>
              <a:t>d</a:t>
            </a:r>
            <a:r>
              <a:rPr sz="1620" b="1" dirty="0">
                <a:latin typeface="Arial" panose="020B0604020202020204"/>
                <a:cs typeface="Arial" panose="020B0604020202020204"/>
              </a:rPr>
              <a:t>u</a:t>
            </a:r>
            <a:r>
              <a:rPr sz="1620" b="1" spc="-5" dirty="0">
                <a:latin typeface="Arial" panose="020B0604020202020204"/>
                <a:cs typeface="Arial" panose="020B0604020202020204"/>
              </a:rPr>
              <a:t>p</a:t>
            </a:r>
            <a:endParaRPr sz="1620">
              <a:latin typeface="Arial" panose="020B0604020202020204"/>
              <a:cs typeface="Arial" panose="020B0604020202020204"/>
            </a:endParaRPr>
          </a:p>
        </p:txBody>
      </p:sp>
      <p:sp>
        <p:nvSpPr>
          <p:cNvPr id="6" name="object 6"/>
          <p:cNvSpPr txBox="1"/>
          <p:nvPr/>
        </p:nvSpPr>
        <p:spPr>
          <a:xfrm>
            <a:off x="5713742" y="1548461"/>
            <a:ext cx="1077849"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B</a:t>
            </a:r>
            <a:r>
              <a:rPr sz="1620" b="1" spc="-14" dirty="0">
                <a:latin typeface="Arial" panose="020B0604020202020204"/>
                <a:cs typeface="Arial" panose="020B0604020202020204"/>
              </a:rPr>
              <a:t>a</a:t>
            </a:r>
            <a:r>
              <a:rPr sz="1620" b="1" dirty="0">
                <a:latin typeface="Arial" panose="020B0604020202020204"/>
                <a:cs typeface="Arial" panose="020B0604020202020204"/>
              </a:rPr>
              <a:t>n</a:t>
            </a:r>
            <a:r>
              <a:rPr sz="1620" b="1" spc="5" dirty="0">
                <a:latin typeface="Arial" panose="020B0604020202020204"/>
                <a:cs typeface="Arial" panose="020B0604020202020204"/>
              </a:rPr>
              <a:t>d</a:t>
            </a:r>
            <a:r>
              <a:rPr sz="1620" b="1" spc="32" dirty="0">
                <a:latin typeface="Arial" panose="020B0604020202020204"/>
                <a:cs typeface="Arial" panose="020B0604020202020204"/>
              </a:rPr>
              <a:t>w</a:t>
            </a:r>
            <a:r>
              <a:rPr sz="1620" b="1" spc="-9" dirty="0">
                <a:latin typeface="Arial" panose="020B0604020202020204"/>
                <a:cs typeface="Arial" panose="020B0604020202020204"/>
              </a:rPr>
              <a:t>i</a:t>
            </a:r>
            <a:r>
              <a:rPr sz="1620" b="1" dirty="0">
                <a:latin typeface="Arial" panose="020B0604020202020204"/>
                <a:cs typeface="Arial" panose="020B0604020202020204"/>
              </a:rPr>
              <a:t>dth</a:t>
            </a:r>
            <a:endParaRPr sz="1620">
              <a:latin typeface="Arial" panose="020B0604020202020204"/>
              <a:cs typeface="Arial" panose="020B0604020202020204"/>
            </a:endParaRPr>
          </a:p>
        </p:txBody>
      </p:sp>
      <p:sp>
        <p:nvSpPr>
          <p:cNvPr id="7" name="object 7"/>
          <p:cNvSpPr txBox="1"/>
          <p:nvPr/>
        </p:nvSpPr>
        <p:spPr>
          <a:xfrm>
            <a:off x="3891571" y="1548461"/>
            <a:ext cx="1408748" cy="260841"/>
          </a:xfrm>
          <a:prstGeom prst="rect">
            <a:avLst/>
          </a:prstGeom>
        </p:spPr>
        <p:txBody>
          <a:bodyPr vert="horz" wrap="square" lIns="0" tIns="11430" rIns="0" bIns="0" rtlCol="0">
            <a:spAutoFit/>
          </a:bodyPr>
          <a:lstStyle/>
          <a:p>
            <a:pPr marL="34290">
              <a:spcBef>
                <a:spcPts val="90"/>
              </a:spcBef>
            </a:pPr>
            <a:r>
              <a:rPr sz="1620" b="1" spc="-9" dirty="0">
                <a:latin typeface="Arial" panose="020B0604020202020204"/>
                <a:cs typeface="Arial" panose="020B0604020202020204"/>
              </a:rPr>
              <a:t>Time </a:t>
            </a:r>
            <a:r>
              <a:rPr sz="1620" b="1" spc="-5" dirty="0">
                <a:latin typeface="Arial" panose="020B0604020202020204"/>
                <a:cs typeface="Arial" panose="020B0604020202020204"/>
              </a:rPr>
              <a:t>(2</a:t>
            </a:r>
            <a:r>
              <a:rPr sz="1620" b="1" spc="-6" baseline="25000" dirty="0">
                <a:latin typeface="Arial" panose="020B0604020202020204"/>
                <a:cs typeface="Arial" panose="020B0604020202020204"/>
              </a:rPr>
              <a:t>22</a:t>
            </a:r>
            <a:r>
              <a:rPr sz="1620" b="1" spc="-94" baseline="25000" dirty="0">
                <a:latin typeface="Arial" panose="020B0604020202020204"/>
                <a:cs typeface="Arial" panose="020B0604020202020204"/>
              </a:rPr>
              <a:t> </a:t>
            </a:r>
            <a:r>
              <a:rPr sz="1620" b="1" dirty="0">
                <a:latin typeface="Arial" panose="020B0604020202020204"/>
                <a:cs typeface="Arial" panose="020B0604020202020204"/>
              </a:rPr>
              <a:t>ints)</a:t>
            </a:r>
            <a:endParaRPr sz="1620">
              <a:latin typeface="Arial" panose="020B0604020202020204"/>
              <a:cs typeface="Arial" panose="020B0604020202020204"/>
            </a:endParaRPr>
          </a:p>
        </p:txBody>
      </p:sp>
      <p:sp>
        <p:nvSpPr>
          <p:cNvPr id="8" name="object 8"/>
          <p:cNvSpPr txBox="1"/>
          <p:nvPr/>
        </p:nvSpPr>
        <p:spPr>
          <a:xfrm>
            <a:off x="8099983" y="1342720"/>
            <a:ext cx="1127570" cy="510140"/>
          </a:xfrm>
          <a:prstGeom prst="rect">
            <a:avLst/>
          </a:prstGeom>
        </p:spPr>
        <p:txBody>
          <a:bodyPr vert="horz" wrap="square" lIns="0" tIns="11430" rIns="0" bIns="0" rtlCol="0">
            <a:spAutoFit/>
          </a:bodyPr>
          <a:lstStyle/>
          <a:p>
            <a:pPr marL="128905" marR="4445" indent="-118110">
              <a:spcBef>
                <a:spcPts val="90"/>
              </a:spcBef>
            </a:pPr>
            <a:r>
              <a:rPr sz="1620" b="1" spc="-5" dirty="0">
                <a:latin typeface="Arial" panose="020B0604020202020204"/>
                <a:cs typeface="Arial" panose="020B0604020202020204"/>
              </a:rPr>
              <a:t>Cumulati</a:t>
            </a:r>
            <a:r>
              <a:rPr sz="1620" b="1" spc="-41" dirty="0">
                <a:latin typeface="Arial" panose="020B0604020202020204"/>
                <a:cs typeface="Arial" panose="020B0604020202020204"/>
              </a:rPr>
              <a:t>v</a:t>
            </a:r>
            <a:r>
              <a:rPr sz="1620" b="1" spc="-5" dirty="0">
                <a:latin typeface="Arial" panose="020B0604020202020204"/>
                <a:cs typeface="Arial" panose="020B0604020202020204"/>
              </a:rPr>
              <a:t>e  Speedup</a:t>
            </a:r>
            <a:endParaRPr sz="162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29</a:t>
            </a:fld>
            <a:endParaRPr lang="en-US" altLang="zh-CN"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71600" y="1854994"/>
            <a:ext cx="8229600" cy="1231106"/>
          </a:xfrm>
        </p:spPr>
        <p:txBody>
          <a:bodyPr>
            <a:noAutofit/>
          </a:bodyPr>
          <a:lstStyle/>
          <a:p>
            <a:pPr marL="12700">
              <a:lnSpc>
                <a:spcPct val="100000"/>
              </a:lnSpc>
              <a:spcBef>
                <a:spcPts val="515"/>
              </a:spcBef>
            </a:pPr>
            <a:r>
              <a:rPr lang="en-US" altLang="zh-CN" sz="4000" b="1" spc="-5" dirty="0">
                <a:latin typeface="Calibri Light" panose="020F0302020204030204" pitchFamily="34" charset="0"/>
                <a:cs typeface="Calibri Light" panose="020F0302020204030204" pitchFamily="34" charset="0"/>
              </a:rPr>
              <a:t>ATOMICS</a:t>
            </a:r>
            <a:endParaRPr lang="en-US" sz="2800" dirty="0">
              <a:latin typeface="Calibri Light" panose="020F0302020204030204" pitchFamily="34" charset="0"/>
              <a:cs typeface="Calibri Light" panose="020F0302020204030204" pitchFamily="34" charset="0"/>
            </a:endParaRP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3</a:t>
            </a:fld>
            <a:endParaRPr spc="-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46655" y="190500"/>
            <a:ext cx="6079490" cy="565150"/>
          </a:xfrm>
          <a:prstGeom prst="rect">
            <a:avLst/>
          </a:prstGeom>
        </p:spPr>
        <p:txBody>
          <a:bodyPr vert="horz" wrap="square" lIns="0" tIns="12002" rIns="0" bIns="0" rtlCol="0">
            <a:spAutoFit/>
          </a:bodyPr>
          <a:lstStyle/>
          <a:p>
            <a:pPr marL="11430">
              <a:spcBef>
                <a:spcPts val="95"/>
              </a:spcBef>
            </a:pPr>
            <a:r>
              <a:rPr sz="3600" b="1" dirty="0"/>
              <a:t>Instruction</a:t>
            </a:r>
            <a:r>
              <a:rPr sz="3600" b="1" spc="-126" dirty="0"/>
              <a:t> </a:t>
            </a:r>
            <a:r>
              <a:rPr sz="3600" b="1" dirty="0"/>
              <a:t>Bottleneck</a:t>
            </a:r>
          </a:p>
        </p:txBody>
      </p:sp>
      <p:sp>
        <p:nvSpPr>
          <p:cNvPr id="11" name="object 11"/>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30</a:t>
            </a:fld>
            <a:endParaRPr dirty="0"/>
          </a:p>
        </p:txBody>
      </p:sp>
      <p:sp>
        <p:nvSpPr>
          <p:cNvPr id="10" name="object 10"/>
          <p:cNvSpPr txBox="1"/>
          <p:nvPr/>
        </p:nvSpPr>
        <p:spPr>
          <a:xfrm>
            <a:off x="2265700" y="1397559"/>
            <a:ext cx="7335500" cy="3588226"/>
          </a:xfrm>
          <a:prstGeom prst="rect">
            <a:avLst/>
          </a:prstGeom>
        </p:spPr>
        <p:txBody>
          <a:bodyPr vert="horz" wrap="square" lIns="0" tIns="77153" rIns="0" bIns="0" rtlCol="0">
            <a:spAutoFit/>
          </a:bodyPr>
          <a:lstStyle/>
          <a:p>
            <a:pPr marL="11430">
              <a:spcBef>
                <a:spcPts val="610"/>
              </a:spcBef>
            </a:pPr>
            <a:r>
              <a:rPr sz="2400" spc="-5" dirty="0">
                <a:latin typeface="Arial" panose="020B0604020202020204"/>
                <a:cs typeface="Arial" panose="020B0604020202020204"/>
              </a:rPr>
              <a:t>At 17 </a:t>
            </a:r>
            <a:r>
              <a:rPr sz="2400" dirty="0">
                <a:latin typeface="Arial" panose="020B0604020202020204"/>
                <a:cs typeface="Arial" panose="020B0604020202020204"/>
              </a:rPr>
              <a:t>GB/s, we’re far from bandwidth</a:t>
            </a:r>
            <a:r>
              <a:rPr sz="2400" spc="-117" dirty="0">
                <a:latin typeface="Arial" panose="020B0604020202020204"/>
                <a:cs typeface="Arial" panose="020B0604020202020204"/>
              </a:rPr>
              <a:t> </a:t>
            </a:r>
            <a:r>
              <a:rPr sz="2400" spc="-5" dirty="0">
                <a:latin typeface="Arial" panose="020B0604020202020204"/>
                <a:cs typeface="Arial" panose="020B0604020202020204"/>
              </a:rPr>
              <a:t>bound</a:t>
            </a:r>
            <a:endParaRPr sz="2400" dirty="0">
              <a:latin typeface="Arial" panose="020B0604020202020204"/>
              <a:cs typeface="Arial" panose="020B0604020202020204"/>
            </a:endParaRPr>
          </a:p>
          <a:p>
            <a:pPr marL="477520">
              <a:spcBef>
                <a:spcPts val="435"/>
              </a:spcBef>
            </a:pPr>
            <a:r>
              <a:rPr sz="2000" dirty="0">
                <a:latin typeface="Arial" panose="020B0604020202020204"/>
                <a:cs typeface="Arial" panose="020B0604020202020204"/>
              </a:rPr>
              <a:t>And </a:t>
            </a:r>
            <a:r>
              <a:rPr sz="2000" spc="14" dirty="0">
                <a:latin typeface="Arial" panose="020B0604020202020204"/>
                <a:cs typeface="Arial" panose="020B0604020202020204"/>
              </a:rPr>
              <a:t>we </a:t>
            </a:r>
            <a:r>
              <a:rPr sz="2000" spc="-5" dirty="0">
                <a:latin typeface="Arial" panose="020B0604020202020204"/>
                <a:cs typeface="Arial" panose="020B0604020202020204"/>
              </a:rPr>
              <a:t>know </a:t>
            </a:r>
            <a:r>
              <a:rPr sz="2000" dirty="0">
                <a:latin typeface="Arial" panose="020B0604020202020204"/>
                <a:cs typeface="Arial" panose="020B0604020202020204"/>
              </a:rPr>
              <a:t>reduction has </a:t>
            </a:r>
            <a:r>
              <a:rPr sz="2000" spc="-5" dirty="0">
                <a:solidFill>
                  <a:srgbClr val="FF0000"/>
                </a:solidFill>
                <a:latin typeface="Arial" panose="020B0604020202020204"/>
                <a:cs typeface="Arial" panose="020B0604020202020204"/>
              </a:rPr>
              <a:t>low </a:t>
            </a:r>
            <a:r>
              <a:rPr sz="2000" dirty="0">
                <a:solidFill>
                  <a:srgbClr val="FF0000"/>
                </a:solidFill>
                <a:latin typeface="Arial" panose="020B0604020202020204"/>
                <a:cs typeface="Arial" panose="020B0604020202020204"/>
              </a:rPr>
              <a:t>arithmetic</a:t>
            </a:r>
            <a:r>
              <a:rPr sz="2000" spc="-171" dirty="0">
                <a:solidFill>
                  <a:srgbClr val="FF0000"/>
                </a:solidFill>
                <a:latin typeface="Arial" panose="020B0604020202020204"/>
                <a:cs typeface="Arial" panose="020B0604020202020204"/>
              </a:rPr>
              <a:t> </a:t>
            </a:r>
            <a:r>
              <a:rPr sz="2000" dirty="0">
                <a:solidFill>
                  <a:srgbClr val="FF0000"/>
                </a:solidFill>
                <a:latin typeface="Arial" panose="020B0604020202020204"/>
                <a:cs typeface="Arial" panose="020B0604020202020204"/>
              </a:rPr>
              <a:t>intensity</a:t>
            </a:r>
          </a:p>
          <a:p>
            <a:pPr>
              <a:spcBef>
                <a:spcPts val="45"/>
              </a:spcBef>
            </a:pPr>
            <a:endParaRPr sz="3200" dirty="0">
              <a:latin typeface="Arial" panose="020B0604020202020204"/>
              <a:cs typeface="Arial" panose="020B0604020202020204"/>
            </a:endParaRPr>
          </a:p>
          <a:p>
            <a:pPr marL="477520" marR="4445" indent="-466090">
              <a:lnSpc>
                <a:spcPct val="108000"/>
              </a:lnSpc>
            </a:pPr>
            <a:r>
              <a:rPr sz="2400" spc="-5" dirty="0">
                <a:latin typeface="Arial" panose="020B0604020202020204"/>
                <a:cs typeface="Arial" panose="020B0604020202020204"/>
              </a:rPr>
              <a:t>Therefore a </a:t>
            </a:r>
            <a:r>
              <a:rPr sz="2400" dirty="0">
                <a:latin typeface="Arial" panose="020B0604020202020204"/>
                <a:cs typeface="Arial" panose="020B0604020202020204"/>
              </a:rPr>
              <a:t>likely bottleneck </a:t>
            </a:r>
            <a:r>
              <a:rPr sz="2400" spc="-5" dirty="0">
                <a:latin typeface="Arial" panose="020B0604020202020204"/>
                <a:cs typeface="Arial" panose="020B0604020202020204"/>
              </a:rPr>
              <a:t>is </a:t>
            </a:r>
            <a:r>
              <a:rPr sz="2400" dirty="0">
                <a:latin typeface="Arial" panose="020B0604020202020204"/>
                <a:cs typeface="Arial" panose="020B0604020202020204"/>
              </a:rPr>
              <a:t>instruction</a:t>
            </a:r>
            <a:r>
              <a:rPr sz="2400" spc="-68" dirty="0">
                <a:latin typeface="Arial" panose="020B0604020202020204"/>
                <a:cs typeface="Arial" panose="020B0604020202020204"/>
              </a:rPr>
              <a:t> </a:t>
            </a:r>
            <a:r>
              <a:rPr sz="2400" spc="-5" dirty="0">
                <a:latin typeface="Arial" panose="020B0604020202020204"/>
                <a:cs typeface="Arial" panose="020B0604020202020204"/>
              </a:rPr>
              <a:t>overhead  </a:t>
            </a:r>
            <a:r>
              <a:rPr sz="2000" dirty="0">
                <a:latin typeface="Arial" panose="020B0604020202020204"/>
                <a:cs typeface="Arial" panose="020B0604020202020204"/>
              </a:rPr>
              <a:t>Ancillary instructions that are not loads, stores, or  arithmetic for the </a:t>
            </a:r>
            <a:r>
              <a:rPr lang="en-US" altLang="zh-CN" sz="2000" dirty="0">
                <a:latin typeface="Arial" panose="020B0604020202020204"/>
                <a:cs typeface="Arial" panose="020B0604020202020204"/>
              </a:rPr>
              <a:t>core</a:t>
            </a:r>
            <a:r>
              <a:rPr sz="2000" spc="-103" dirty="0">
                <a:latin typeface="Arial" panose="020B0604020202020204"/>
                <a:cs typeface="Arial" panose="020B0604020202020204"/>
              </a:rPr>
              <a:t> </a:t>
            </a:r>
            <a:r>
              <a:rPr sz="2000" dirty="0">
                <a:latin typeface="Arial" panose="020B0604020202020204"/>
                <a:cs typeface="Arial" panose="020B0604020202020204"/>
              </a:rPr>
              <a:t>computation</a:t>
            </a:r>
          </a:p>
          <a:p>
            <a:pPr marL="477520">
              <a:spcBef>
                <a:spcPts val="430"/>
              </a:spcBef>
            </a:pPr>
            <a:r>
              <a:rPr sz="2000" dirty="0">
                <a:latin typeface="Arial" panose="020B0604020202020204"/>
                <a:cs typeface="Arial" panose="020B0604020202020204"/>
              </a:rPr>
              <a:t>In other </a:t>
            </a:r>
            <a:r>
              <a:rPr sz="2000" spc="5" dirty="0">
                <a:latin typeface="Arial" panose="020B0604020202020204"/>
                <a:cs typeface="Arial" panose="020B0604020202020204"/>
              </a:rPr>
              <a:t>words: </a:t>
            </a:r>
            <a:r>
              <a:rPr sz="2000" dirty="0">
                <a:latin typeface="Arial" panose="020B0604020202020204"/>
                <a:cs typeface="Arial" panose="020B0604020202020204"/>
              </a:rPr>
              <a:t>address arithmetic and </a:t>
            </a:r>
            <a:r>
              <a:rPr sz="2000" spc="-5" dirty="0">
                <a:latin typeface="Arial" panose="020B0604020202020204"/>
                <a:cs typeface="Arial" panose="020B0604020202020204"/>
              </a:rPr>
              <a:t>loop</a:t>
            </a:r>
            <a:r>
              <a:rPr sz="2000" spc="-167" dirty="0">
                <a:latin typeface="Arial" panose="020B0604020202020204"/>
                <a:cs typeface="Arial" panose="020B0604020202020204"/>
              </a:rPr>
              <a:t> </a:t>
            </a:r>
            <a:r>
              <a:rPr sz="2000" spc="-5" dirty="0">
                <a:latin typeface="Arial" panose="020B0604020202020204"/>
                <a:cs typeface="Arial" panose="020B0604020202020204"/>
              </a:rPr>
              <a:t>overhead</a:t>
            </a:r>
            <a:endParaRPr sz="2000" dirty="0">
              <a:latin typeface="Arial" panose="020B0604020202020204"/>
              <a:cs typeface="Arial" panose="020B0604020202020204"/>
            </a:endParaRPr>
          </a:p>
          <a:p>
            <a:pPr>
              <a:spcBef>
                <a:spcPts val="5"/>
              </a:spcBef>
            </a:pPr>
            <a:endParaRPr sz="2800" dirty="0">
              <a:latin typeface="Arial" panose="020B0604020202020204"/>
              <a:cs typeface="Arial" panose="020B0604020202020204"/>
            </a:endParaRPr>
          </a:p>
          <a:p>
            <a:pPr marL="11430"/>
            <a:r>
              <a:rPr sz="2400" spc="-5" dirty="0">
                <a:latin typeface="Arial" panose="020B0604020202020204"/>
                <a:cs typeface="Arial" panose="020B0604020202020204"/>
              </a:rPr>
              <a:t>Strategy: unroll</a:t>
            </a:r>
            <a:r>
              <a:rPr sz="2400" spc="-14" dirty="0">
                <a:latin typeface="Arial" panose="020B0604020202020204"/>
                <a:cs typeface="Arial" panose="020B0604020202020204"/>
              </a:rPr>
              <a:t> </a:t>
            </a:r>
            <a:r>
              <a:rPr sz="2400" spc="-5" dirty="0">
                <a:latin typeface="Arial" panose="020B0604020202020204"/>
                <a:cs typeface="Arial" panose="020B0604020202020204"/>
              </a:rPr>
              <a:t>loops</a:t>
            </a:r>
            <a:endParaRPr sz="2400" dirty="0">
              <a:latin typeface="Arial" panose="020B0604020202020204"/>
              <a:cs typeface="Arial" panose="020B0604020202020204"/>
            </a:endParaRP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30</a:t>
            </a:fld>
            <a:endParaRPr lang="en-US" altLang="zh-CN" spc="-5" dirty="0"/>
          </a:p>
        </p:txBody>
      </p:sp>
      <p:sp>
        <p:nvSpPr>
          <p:cNvPr id="7" name="任意多边形: 形状 6"/>
          <p:cNvSpPr/>
          <p:nvPr/>
        </p:nvSpPr>
        <p:spPr>
          <a:xfrm>
            <a:off x="1704109" y="2161309"/>
            <a:ext cx="5095702" cy="839586"/>
          </a:xfrm>
          <a:custGeom>
            <a:avLst/>
            <a:gdLst>
              <a:gd name="connsiteX0" fmla="*/ 5095702 w 5095702"/>
              <a:gd name="connsiteY0" fmla="*/ 0 h 839586"/>
              <a:gd name="connsiteX1" fmla="*/ 5087389 w 5095702"/>
              <a:gd name="connsiteY1" fmla="*/ 116378 h 839586"/>
              <a:gd name="connsiteX2" fmla="*/ 5045826 w 5095702"/>
              <a:gd name="connsiteY2" fmla="*/ 157942 h 839586"/>
              <a:gd name="connsiteX3" fmla="*/ 4887884 w 5095702"/>
              <a:gd name="connsiteY3" fmla="*/ 182880 h 839586"/>
              <a:gd name="connsiteX4" fmla="*/ 4538749 w 5095702"/>
              <a:gd name="connsiteY4" fmla="*/ 199506 h 839586"/>
              <a:gd name="connsiteX5" fmla="*/ 4272742 w 5095702"/>
              <a:gd name="connsiteY5" fmla="*/ 241069 h 839586"/>
              <a:gd name="connsiteX6" fmla="*/ 4181302 w 5095702"/>
              <a:gd name="connsiteY6" fmla="*/ 266007 h 839586"/>
              <a:gd name="connsiteX7" fmla="*/ 3599411 w 5095702"/>
              <a:gd name="connsiteY7" fmla="*/ 290946 h 839586"/>
              <a:gd name="connsiteX8" fmla="*/ 3325091 w 5095702"/>
              <a:gd name="connsiteY8" fmla="*/ 307571 h 839586"/>
              <a:gd name="connsiteX9" fmla="*/ 3266902 w 5095702"/>
              <a:gd name="connsiteY9" fmla="*/ 315884 h 839586"/>
              <a:gd name="connsiteX10" fmla="*/ 2801389 w 5095702"/>
              <a:gd name="connsiteY10" fmla="*/ 332509 h 839586"/>
              <a:gd name="connsiteX11" fmla="*/ 2726575 w 5095702"/>
              <a:gd name="connsiteY11" fmla="*/ 340822 h 839586"/>
              <a:gd name="connsiteX12" fmla="*/ 2693324 w 5095702"/>
              <a:gd name="connsiteY12" fmla="*/ 349135 h 839586"/>
              <a:gd name="connsiteX13" fmla="*/ 2618509 w 5095702"/>
              <a:gd name="connsiteY13" fmla="*/ 357447 h 839586"/>
              <a:gd name="connsiteX14" fmla="*/ 2468880 w 5095702"/>
              <a:gd name="connsiteY14" fmla="*/ 374073 h 839586"/>
              <a:gd name="connsiteX15" fmla="*/ 2352502 w 5095702"/>
              <a:gd name="connsiteY15" fmla="*/ 390698 h 839586"/>
              <a:gd name="connsiteX16" fmla="*/ 2261062 w 5095702"/>
              <a:gd name="connsiteY16" fmla="*/ 407324 h 839586"/>
              <a:gd name="connsiteX17" fmla="*/ 2144684 w 5095702"/>
              <a:gd name="connsiteY17" fmla="*/ 415636 h 839586"/>
              <a:gd name="connsiteX18" fmla="*/ 2061556 w 5095702"/>
              <a:gd name="connsiteY18" fmla="*/ 423949 h 839586"/>
              <a:gd name="connsiteX19" fmla="*/ 1637607 w 5095702"/>
              <a:gd name="connsiteY19" fmla="*/ 415636 h 839586"/>
              <a:gd name="connsiteX20" fmla="*/ 1438102 w 5095702"/>
              <a:gd name="connsiteY20" fmla="*/ 407324 h 839586"/>
              <a:gd name="connsiteX21" fmla="*/ 1088967 w 5095702"/>
              <a:gd name="connsiteY21" fmla="*/ 399011 h 839586"/>
              <a:gd name="connsiteX22" fmla="*/ 340822 w 5095702"/>
              <a:gd name="connsiteY22" fmla="*/ 399011 h 839586"/>
              <a:gd name="connsiteX23" fmla="*/ 307571 w 5095702"/>
              <a:gd name="connsiteY23" fmla="*/ 407324 h 839586"/>
              <a:gd name="connsiteX24" fmla="*/ 241069 w 5095702"/>
              <a:gd name="connsiteY24" fmla="*/ 415636 h 839586"/>
              <a:gd name="connsiteX25" fmla="*/ 207818 w 5095702"/>
              <a:gd name="connsiteY25" fmla="*/ 423949 h 839586"/>
              <a:gd name="connsiteX26" fmla="*/ 157942 w 5095702"/>
              <a:gd name="connsiteY26" fmla="*/ 440575 h 839586"/>
              <a:gd name="connsiteX27" fmla="*/ 108066 w 5095702"/>
              <a:gd name="connsiteY27" fmla="*/ 473826 h 839586"/>
              <a:gd name="connsiteX28" fmla="*/ 66502 w 5095702"/>
              <a:gd name="connsiteY28" fmla="*/ 523702 h 839586"/>
              <a:gd name="connsiteX29" fmla="*/ 49876 w 5095702"/>
              <a:gd name="connsiteY29" fmla="*/ 540327 h 839586"/>
              <a:gd name="connsiteX30" fmla="*/ 33251 w 5095702"/>
              <a:gd name="connsiteY30" fmla="*/ 573578 h 839586"/>
              <a:gd name="connsiteX31" fmla="*/ 16626 w 5095702"/>
              <a:gd name="connsiteY31" fmla="*/ 590204 h 839586"/>
              <a:gd name="connsiteX32" fmla="*/ 0 w 5095702"/>
              <a:gd name="connsiteY32" fmla="*/ 615142 h 839586"/>
              <a:gd name="connsiteX33" fmla="*/ 8313 w 5095702"/>
              <a:gd name="connsiteY33" fmla="*/ 656706 h 839586"/>
              <a:gd name="connsiteX34" fmla="*/ 58189 w 5095702"/>
              <a:gd name="connsiteY34" fmla="*/ 689956 h 839586"/>
              <a:gd name="connsiteX35" fmla="*/ 99753 w 5095702"/>
              <a:gd name="connsiteY35" fmla="*/ 731520 h 839586"/>
              <a:gd name="connsiteX36" fmla="*/ 116378 w 5095702"/>
              <a:gd name="connsiteY36" fmla="*/ 748146 h 839586"/>
              <a:gd name="connsiteX37" fmla="*/ 141316 w 5095702"/>
              <a:gd name="connsiteY37" fmla="*/ 764771 h 839586"/>
              <a:gd name="connsiteX38" fmla="*/ 157942 w 5095702"/>
              <a:gd name="connsiteY38" fmla="*/ 781396 h 839586"/>
              <a:gd name="connsiteX39" fmla="*/ 182880 w 5095702"/>
              <a:gd name="connsiteY39" fmla="*/ 789709 h 839586"/>
              <a:gd name="connsiteX40" fmla="*/ 249382 w 5095702"/>
              <a:gd name="connsiteY40" fmla="*/ 822960 h 839586"/>
              <a:gd name="connsiteX41" fmla="*/ 274320 w 5095702"/>
              <a:gd name="connsiteY41" fmla="*/ 831273 h 839586"/>
              <a:gd name="connsiteX42" fmla="*/ 299258 w 5095702"/>
              <a:gd name="connsiteY42" fmla="*/ 839586 h 839586"/>
              <a:gd name="connsiteX43" fmla="*/ 382386 w 5095702"/>
              <a:gd name="connsiteY43" fmla="*/ 822960 h 839586"/>
              <a:gd name="connsiteX44" fmla="*/ 432262 w 5095702"/>
              <a:gd name="connsiteY44" fmla="*/ 798022 h 839586"/>
              <a:gd name="connsiteX45" fmla="*/ 532015 w 5095702"/>
              <a:gd name="connsiteY45" fmla="*/ 798022 h 83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095702" h="839586">
                <a:moveTo>
                  <a:pt x="5095702" y="0"/>
                </a:moveTo>
                <a:cubicBezTo>
                  <a:pt x="5092931" y="38793"/>
                  <a:pt x="5094148" y="78078"/>
                  <a:pt x="5087389" y="116378"/>
                </a:cubicBezTo>
                <a:cubicBezTo>
                  <a:pt x="5084323" y="133750"/>
                  <a:pt x="5059975" y="151654"/>
                  <a:pt x="5045826" y="157942"/>
                </a:cubicBezTo>
                <a:cubicBezTo>
                  <a:pt x="4989154" y="183130"/>
                  <a:pt x="4956774" y="179122"/>
                  <a:pt x="4887884" y="182880"/>
                </a:cubicBezTo>
                <a:lnTo>
                  <a:pt x="4538749" y="199506"/>
                </a:lnTo>
                <a:cubicBezTo>
                  <a:pt x="4328471" y="237737"/>
                  <a:pt x="4417521" y="226591"/>
                  <a:pt x="4272742" y="241069"/>
                </a:cubicBezTo>
                <a:cubicBezTo>
                  <a:pt x="4242262" y="249382"/>
                  <a:pt x="4212738" y="262863"/>
                  <a:pt x="4181302" y="266007"/>
                </a:cubicBezTo>
                <a:cubicBezTo>
                  <a:pt x="4044770" y="279660"/>
                  <a:pt x="3748036" y="285001"/>
                  <a:pt x="3599411" y="290946"/>
                </a:cubicBezTo>
                <a:cubicBezTo>
                  <a:pt x="3546335" y="293069"/>
                  <a:pt x="3388046" y="301575"/>
                  <a:pt x="3325091" y="307571"/>
                </a:cubicBezTo>
                <a:cubicBezTo>
                  <a:pt x="3305586" y="309429"/>
                  <a:pt x="3286445" y="314488"/>
                  <a:pt x="3266902" y="315884"/>
                </a:cubicBezTo>
                <a:cubicBezTo>
                  <a:pt x="3146269" y="324500"/>
                  <a:pt x="2899338" y="329710"/>
                  <a:pt x="2801389" y="332509"/>
                </a:cubicBezTo>
                <a:cubicBezTo>
                  <a:pt x="2776451" y="335280"/>
                  <a:pt x="2751375" y="337007"/>
                  <a:pt x="2726575" y="340822"/>
                </a:cubicBezTo>
                <a:cubicBezTo>
                  <a:pt x="2715283" y="342559"/>
                  <a:pt x="2704616" y="347398"/>
                  <a:pt x="2693324" y="349135"/>
                </a:cubicBezTo>
                <a:cubicBezTo>
                  <a:pt x="2668524" y="352950"/>
                  <a:pt x="2643407" y="354335"/>
                  <a:pt x="2618509" y="357447"/>
                </a:cubicBezTo>
                <a:cubicBezTo>
                  <a:pt x="2483640" y="374305"/>
                  <a:pt x="2652284" y="357399"/>
                  <a:pt x="2468880" y="374073"/>
                </a:cubicBezTo>
                <a:cubicBezTo>
                  <a:pt x="2374914" y="392867"/>
                  <a:pt x="2490724" y="370952"/>
                  <a:pt x="2352502" y="390698"/>
                </a:cubicBezTo>
                <a:cubicBezTo>
                  <a:pt x="2300168" y="398174"/>
                  <a:pt x="2318007" y="401630"/>
                  <a:pt x="2261062" y="407324"/>
                </a:cubicBezTo>
                <a:cubicBezTo>
                  <a:pt x="2222364" y="411194"/>
                  <a:pt x="2183441" y="412406"/>
                  <a:pt x="2144684" y="415636"/>
                </a:cubicBezTo>
                <a:cubicBezTo>
                  <a:pt x="2116933" y="417949"/>
                  <a:pt x="2089265" y="421178"/>
                  <a:pt x="2061556" y="423949"/>
                </a:cubicBezTo>
                <a:lnTo>
                  <a:pt x="1637607" y="415636"/>
                </a:lnTo>
                <a:cubicBezTo>
                  <a:pt x="1571071" y="413862"/>
                  <a:pt x="1504631" y="409340"/>
                  <a:pt x="1438102" y="407324"/>
                </a:cubicBezTo>
                <a:lnTo>
                  <a:pt x="1088967" y="399011"/>
                </a:lnTo>
                <a:cubicBezTo>
                  <a:pt x="767788" y="380117"/>
                  <a:pt x="900158" y="384482"/>
                  <a:pt x="340822" y="399011"/>
                </a:cubicBezTo>
                <a:cubicBezTo>
                  <a:pt x="329401" y="399308"/>
                  <a:pt x="318840" y="405446"/>
                  <a:pt x="307571" y="407324"/>
                </a:cubicBezTo>
                <a:cubicBezTo>
                  <a:pt x="285535" y="410997"/>
                  <a:pt x="263236" y="412865"/>
                  <a:pt x="241069" y="415636"/>
                </a:cubicBezTo>
                <a:cubicBezTo>
                  <a:pt x="229985" y="418407"/>
                  <a:pt x="218761" y="420666"/>
                  <a:pt x="207818" y="423949"/>
                </a:cubicBezTo>
                <a:cubicBezTo>
                  <a:pt x="191032" y="428985"/>
                  <a:pt x="157942" y="440575"/>
                  <a:pt x="157942" y="440575"/>
                </a:cubicBezTo>
                <a:cubicBezTo>
                  <a:pt x="94531" y="503986"/>
                  <a:pt x="168214" y="437738"/>
                  <a:pt x="108066" y="473826"/>
                </a:cubicBezTo>
                <a:cubicBezTo>
                  <a:pt x="95529" y="481348"/>
                  <a:pt x="71595" y="517591"/>
                  <a:pt x="66502" y="523702"/>
                </a:cubicBezTo>
                <a:cubicBezTo>
                  <a:pt x="61485" y="529723"/>
                  <a:pt x="55418" y="534785"/>
                  <a:pt x="49876" y="540327"/>
                </a:cubicBezTo>
                <a:cubicBezTo>
                  <a:pt x="44334" y="551411"/>
                  <a:pt x="40125" y="563267"/>
                  <a:pt x="33251" y="573578"/>
                </a:cubicBezTo>
                <a:cubicBezTo>
                  <a:pt x="28904" y="580099"/>
                  <a:pt x="21522" y="584084"/>
                  <a:pt x="16626" y="590204"/>
                </a:cubicBezTo>
                <a:cubicBezTo>
                  <a:pt x="10385" y="598005"/>
                  <a:pt x="5542" y="606829"/>
                  <a:pt x="0" y="615142"/>
                </a:cubicBezTo>
                <a:cubicBezTo>
                  <a:pt x="2771" y="628997"/>
                  <a:pt x="-361" y="645553"/>
                  <a:pt x="8313" y="656706"/>
                </a:cubicBezTo>
                <a:cubicBezTo>
                  <a:pt x="20580" y="672478"/>
                  <a:pt x="58189" y="689956"/>
                  <a:pt x="58189" y="689956"/>
                </a:cubicBezTo>
                <a:cubicBezTo>
                  <a:pt x="86692" y="732711"/>
                  <a:pt x="60167" y="699851"/>
                  <a:pt x="99753" y="731520"/>
                </a:cubicBezTo>
                <a:cubicBezTo>
                  <a:pt x="105873" y="736416"/>
                  <a:pt x="110258" y="743250"/>
                  <a:pt x="116378" y="748146"/>
                </a:cubicBezTo>
                <a:cubicBezTo>
                  <a:pt x="124179" y="754387"/>
                  <a:pt x="133515" y="758530"/>
                  <a:pt x="141316" y="764771"/>
                </a:cubicBezTo>
                <a:cubicBezTo>
                  <a:pt x="147436" y="769667"/>
                  <a:pt x="151222" y="777364"/>
                  <a:pt x="157942" y="781396"/>
                </a:cubicBezTo>
                <a:cubicBezTo>
                  <a:pt x="165456" y="785904"/>
                  <a:pt x="174567" y="786938"/>
                  <a:pt x="182880" y="789709"/>
                </a:cubicBezTo>
                <a:cubicBezTo>
                  <a:pt x="211898" y="818727"/>
                  <a:pt x="192070" y="803856"/>
                  <a:pt x="249382" y="822960"/>
                </a:cubicBezTo>
                <a:lnTo>
                  <a:pt x="274320" y="831273"/>
                </a:lnTo>
                <a:lnTo>
                  <a:pt x="299258" y="839586"/>
                </a:lnTo>
                <a:cubicBezTo>
                  <a:pt x="320704" y="836522"/>
                  <a:pt x="359171" y="834567"/>
                  <a:pt x="382386" y="822960"/>
                </a:cubicBezTo>
                <a:cubicBezTo>
                  <a:pt x="402861" y="812723"/>
                  <a:pt x="408155" y="799629"/>
                  <a:pt x="432262" y="798022"/>
                </a:cubicBezTo>
                <a:cubicBezTo>
                  <a:pt x="465439" y="795810"/>
                  <a:pt x="498764" y="798022"/>
                  <a:pt x="532015" y="798022"/>
                </a:cubicBezTo>
              </a:path>
            </a:pathLst>
          </a:custGeom>
          <a:noFill/>
          <a:ln>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5746" y="190761"/>
            <a:ext cx="6147054" cy="510717"/>
          </a:xfrm>
          <a:prstGeom prst="rect">
            <a:avLst/>
          </a:prstGeom>
        </p:spPr>
        <p:txBody>
          <a:bodyPr vert="horz" wrap="square" lIns="0" tIns="12002" rIns="0" bIns="0" rtlCol="0">
            <a:spAutoFit/>
          </a:bodyPr>
          <a:lstStyle/>
          <a:p>
            <a:pPr marL="11430">
              <a:spcBef>
                <a:spcPts val="95"/>
              </a:spcBef>
            </a:pPr>
            <a:r>
              <a:rPr sz="3600" b="1" dirty="0"/>
              <a:t>Unrolling the Last</a:t>
            </a:r>
            <a:r>
              <a:rPr sz="3600" b="1" spc="-153" dirty="0"/>
              <a:t> </a:t>
            </a:r>
            <a:r>
              <a:rPr sz="3600" b="1" dirty="0"/>
              <a:t>Warp</a:t>
            </a:r>
          </a:p>
        </p:txBody>
      </p:sp>
      <p:sp>
        <p:nvSpPr>
          <p:cNvPr id="12" name="object 12"/>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31</a:t>
            </a:fld>
            <a:endParaRPr dirty="0"/>
          </a:p>
        </p:txBody>
      </p:sp>
      <p:sp>
        <p:nvSpPr>
          <p:cNvPr id="11" name="object 11"/>
          <p:cNvSpPr txBox="1"/>
          <p:nvPr/>
        </p:nvSpPr>
        <p:spPr>
          <a:xfrm>
            <a:off x="1848404" y="1790700"/>
            <a:ext cx="7371796" cy="3427541"/>
          </a:xfrm>
          <a:prstGeom prst="rect">
            <a:avLst/>
          </a:prstGeom>
        </p:spPr>
        <p:txBody>
          <a:bodyPr vert="horz" wrap="square" lIns="0" tIns="77153" rIns="0" bIns="0" rtlCol="0">
            <a:spAutoFit/>
          </a:bodyPr>
          <a:lstStyle/>
          <a:p>
            <a:pPr marL="11430">
              <a:spcBef>
                <a:spcPts val="610"/>
              </a:spcBef>
            </a:pPr>
            <a:r>
              <a:rPr sz="2400" spc="-5" dirty="0">
                <a:latin typeface="Arial" panose="020B0604020202020204"/>
                <a:cs typeface="Arial" panose="020B0604020202020204"/>
              </a:rPr>
              <a:t>As reduction proceeds, </a:t>
            </a:r>
            <a:r>
              <a:rPr sz="2400" dirty="0">
                <a:latin typeface="Arial" panose="020B0604020202020204"/>
                <a:cs typeface="Arial" panose="020B0604020202020204"/>
              </a:rPr>
              <a:t># “active” threads</a:t>
            </a:r>
            <a:r>
              <a:rPr sz="2400" spc="-50" dirty="0">
                <a:latin typeface="Arial" panose="020B0604020202020204"/>
                <a:cs typeface="Arial" panose="020B0604020202020204"/>
              </a:rPr>
              <a:t> </a:t>
            </a:r>
            <a:r>
              <a:rPr sz="2400" spc="-5" dirty="0">
                <a:latin typeface="Arial" panose="020B0604020202020204"/>
                <a:cs typeface="Arial" panose="020B0604020202020204"/>
              </a:rPr>
              <a:t>decreases</a:t>
            </a:r>
            <a:endParaRPr sz="2400" dirty="0">
              <a:latin typeface="Arial" panose="020B0604020202020204"/>
              <a:cs typeface="Arial" panose="020B0604020202020204"/>
            </a:endParaRPr>
          </a:p>
          <a:p>
            <a:pPr marL="477520">
              <a:spcBef>
                <a:spcPts val="435"/>
              </a:spcBef>
            </a:pPr>
            <a:r>
              <a:rPr sz="2000" dirty="0">
                <a:latin typeface="Arial" panose="020B0604020202020204"/>
                <a:cs typeface="Arial" panose="020B0604020202020204"/>
              </a:rPr>
              <a:t>When s &lt;= 32, </a:t>
            </a:r>
            <a:r>
              <a:rPr sz="2000" spc="14" dirty="0">
                <a:latin typeface="Arial" panose="020B0604020202020204"/>
                <a:cs typeface="Arial" panose="020B0604020202020204"/>
              </a:rPr>
              <a:t>we </a:t>
            </a:r>
            <a:r>
              <a:rPr sz="2000" spc="-5" dirty="0">
                <a:latin typeface="Arial" panose="020B0604020202020204"/>
                <a:cs typeface="Arial" panose="020B0604020202020204"/>
              </a:rPr>
              <a:t>have </a:t>
            </a:r>
            <a:r>
              <a:rPr sz="2000" dirty="0">
                <a:latin typeface="Arial" panose="020B0604020202020204"/>
                <a:cs typeface="Arial" panose="020B0604020202020204"/>
              </a:rPr>
              <a:t>only one </a:t>
            </a:r>
            <a:r>
              <a:rPr sz="2000" spc="9" dirty="0">
                <a:latin typeface="Arial" panose="020B0604020202020204"/>
                <a:cs typeface="Arial" panose="020B0604020202020204"/>
              </a:rPr>
              <a:t>warp</a:t>
            </a:r>
            <a:r>
              <a:rPr sz="2000" spc="-216" dirty="0">
                <a:latin typeface="Arial" panose="020B0604020202020204"/>
                <a:cs typeface="Arial" panose="020B0604020202020204"/>
              </a:rPr>
              <a:t> </a:t>
            </a:r>
            <a:r>
              <a:rPr sz="2000" dirty="0">
                <a:latin typeface="Arial" panose="020B0604020202020204"/>
                <a:cs typeface="Arial" panose="020B0604020202020204"/>
              </a:rPr>
              <a:t>left</a:t>
            </a:r>
          </a:p>
          <a:p>
            <a:pPr marL="11430" marR="464820">
              <a:lnSpc>
                <a:spcPts val="3115"/>
              </a:lnSpc>
              <a:spcBef>
                <a:spcPts val="185"/>
              </a:spcBef>
            </a:pPr>
            <a:r>
              <a:rPr sz="2400" dirty="0">
                <a:latin typeface="Arial" panose="020B0604020202020204"/>
                <a:cs typeface="Arial" panose="020B0604020202020204"/>
              </a:rPr>
              <a:t>Instructions </a:t>
            </a:r>
            <a:r>
              <a:rPr sz="2400" spc="-5" dirty="0">
                <a:latin typeface="Arial" panose="020B0604020202020204"/>
                <a:cs typeface="Arial" panose="020B0604020202020204"/>
              </a:rPr>
              <a:t>are SIMD synchronous </a:t>
            </a:r>
            <a:r>
              <a:rPr sz="2400" dirty="0">
                <a:latin typeface="Arial" panose="020B0604020202020204"/>
                <a:cs typeface="Arial" panose="020B0604020202020204"/>
              </a:rPr>
              <a:t>within </a:t>
            </a:r>
            <a:r>
              <a:rPr sz="2400" spc="-5" dirty="0">
                <a:latin typeface="Arial" panose="020B0604020202020204"/>
                <a:cs typeface="Arial" panose="020B0604020202020204"/>
              </a:rPr>
              <a:t>a</a:t>
            </a:r>
            <a:r>
              <a:rPr sz="2400" spc="-86" dirty="0">
                <a:latin typeface="Arial" panose="020B0604020202020204"/>
                <a:cs typeface="Arial" panose="020B0604020202020204"/>
              </a:rPr>
              <a:t> </a:t>
            </a:r>
            <a:r>
              <a:rPr sz="2400" spc="5" dirty="0">
                <a:latin typeface="Arial" panose="020B0604020202020204"/>
                <a:cs typeface="Arial" panose="020B0604020202020204"/>
              </a:rPr>
              <a:t>warp  </a:t>
            </a:r>
            <a:r>
              <a:rPr sz="2400" spc="-5" dirty="0">
                <a:latin typeface="Arial" panose="020B0604020202020204"/>
                <a:cs typeface="Arial" panose="020B0604020202020204"/>
              </a:rPr>
              <a:t>That means </a:t>
            </a:r>
            <a:r>
              <a:rPr sz="2400" spc="5" dirty="0">
                <a:latin typeface="Arial" panose="020B0604020202020204"/>
                <a:cs typeface="Arial" panose="020B0604020202020204"/>
              </a:rPr>
              <a:t>when </a:t>
            </a:r>
            <a:r>
              <a:rPr sz="2400" spc="-5" dirty="0">
                <a:latin typeface="Arial" panose="020B0604020202020204"/>
                <a:cs typeface="Arial" panose="020B0604020202020204"/>
              </a:rPr>
              <a:t>s </a:t>
            </a:r>
            <a:r>
              <a:rPr sz="2400" dirty="0">
                <a:latin typeface="Arial" panose="020B0604020202020204"/>
                <a:cs typeface="Arial" panose="020B0604020202020204"/>
              </a:rPr>
              <a:t>&lt;=</a:t>
            </a:r>
            <a:r>
              <a:rPr sz="2400" spc="-50" dirty="0">
                <a:latin typeface="Arial" panose="020B0604020202020204"/>
                <a:cs typeface="Arial" panose="020B0604020202020204"/>
              </a:rPr>
              <a:t> </a:t>
            </a:r>
            <a:r>
              <a:rPr sz="2400" spc="-5" dirty="0">
                <a:latin typeface="Arial" panose="020B0604020202020204"/>
                <a:cs typeface="Arial" panose="020B0604020202020204"/>
              </a:rPr>
              <a:t>32:</a:t>
            </a:r>
            <a:endParaRPr sz="2400" dirty="0">
              <a:latin typeface="Arial" panose="020B0604020202020204"/>
              <a:cs typeface="Arial" panose="020B0604020202020204"/>
            </a:endParaRPr>
          </a:p>
          <a:p>
            <a:pPr marL="477520">
              <a:spcBef>
                <a:spcPts val="245"/>
              </a:spcBef>
              <a:tabLst>
                <a:tab pos="2634615" algn="l"/>
              </a:tabLst>
            </a:pPr>
            <a:r>
              <a:rPr sz="2000" dirty="0">
                <a:latin typeface="Arial" panose="020B0604020202020204"/>
                <a:cs typeface="Arial" panose="020B0604020202020204"/>
              </a:rPr>
              <a:t>We don’t</a:t>
            </a:r>
            <a:r>
              <a:rPr sz="2000" spc="-32" dirty="0">
                <a:latin typeface="Arial" panose="020B0604020202020204"/>
                <a:cs typeface="Arial" panose="020B0604020202020204"/>
              </a:rPr>
              <a:t> </a:t>
            </a:r>
            <a:r>
              <a:rPr sz="2000" dirty="0">
                <a:latin typeface="Arial" panose="020B0604020202020204"/>
                <a:cs typeface="Arial" panose="020B0604020202020204"/>
              </a:rPr>
              <a:t>need</a:t>
            </a:r>
            <a:r>
              <a:rPr sz="2000" spc="-9" dirty="0">
                <a:latin typeface="Arial" panose="020B0604020202020204"/>
                <a:cs typeface="Arial" panose="020B0604020202020204"/>
              </a:rPr>
              <a:t> </a:t>
            </a:r>
            <a:r>
              <a:rPr sz="2000" dirty="0">
                <a:latin typeface="Arial" panose="020B0604020202020204"/>
                <a:cs typeface="Arial" panose="020B0604020202020204"/>
              </a:rPr>
              <a:t>to</a:t>
            </a:r>
            <a:r>
              <a:rPr sz="2000" u="heavy" dirty="0">
                <a:uFill>
                  <a:solidFill>
                    <a:srgbClr val="000000"/>
                  </a:solidFill>
                </a:uFill>
                <a:latin typeface="Arial" panose="020B0604020202020204"/>
                <a:cs typeface="Arial" panose="020B0604020202020204"/>
              </a:rPr>
              <a:t> 	</a:t>
            </a:r>
            <a:r>
              <a:rPr sz="2000" spc="-5" dirty="0">
                <a:latin typeface="Arial" panose="020B0604020202020204"/>
                <a:cs typeface="Arial" panose="020B0604020202020204"/>
              </a:rPr>
              <a:t>syncthreads()</a:t>
            </a:r>
            <a:endParaRPr sz="2000" dirty="0">
              <a:latin typeface="Arial" panose="020B0604020202020204"/>
              <a:cs typeface="Arial" panose="020B0604020202020204"/>
            </a:endParaRPr>
          </a:p>
          <a:p>
            <a:pPr marL="477520" marR="471805">
              <a:spcBef>
                <a:spcPts val="430"/>
              </a:spcBef>
            </a:pPr>
            <a:r>
              <a:rPr sz="2000" dirty="0">
                <a:latin typeface="Arial" panose="020B0604020202020204"/>
                <a:cs typeface="Arial" panose="020B0604020202020204"/>
              </a:rPr>
              <a:t>We don’t need “if (tid &lt; s)” because it doesn’t </a:t>
            </a:r>
            <a:r>
              <a:rPr sz="2000" spc="-9" dirty="0">
                <a:latin typeface="Arial" panose="020B0604020202020204"/>
                <a:cs typeface="Arial" panose="020B0604020202020204"/>
              </a:rPr>
              <a:t>save</a:t>
            </a:r>
            <a:r>
              <a:rPr sz="2000" spc="-198" dirty="0">
                <a:latin typeface="Arial" panose="020B0604020202020204"/>
                <a:cs typeface="Arial" panose="020B0604020202020204"/>
              </a:rPr>
              <a:t> </a:t>
            </a:r>
            <a:r>
              <a:rPr sz="2000" spc="-5" dirty="0">
                <a:latin typeface="Arial" panose="020B0604020202020204"/>
                <a:cs typeface="Arial" panose="020B0604020202020204"/>
              </a:rPr>
              <a:t>any  </a:t>
            </a:r>
            <a:r>
              <a:rPr sz="2000" spc="5" dirty="0">
                <a:latin typeface="Arial" panose="020B0604020202020204"/>
                <a:cs typeface="Arial" panose="020B0604020202020204"/>
              </a:rPr>
              <a:t>work</a:t>
            </a:r>
            <a:endParaRPr sz="2000" dirty="0">
              <a:latin typeface="Arial" panose="020B0604020202020204"/>
              <a:cs typeface="Arial" panose="020B0604020202020204"/>
            </a:endParaRPr>
          </a:p>
          <a:p>
            <a:pPr>
              <a:spcBef>
                <a:spcPts val="5"/>
              </a:spcBef>
            </a:pPr>
            <a:endParaRPr sz="2800" dirty="0">
              <a:latin typeface="Arial" panose="020B0604020202020204"/>
              <a:cs typeface="Arial" panose="020B0604020202020204"/>
            </a:endParaRPr>
          </a:p>
          <a:p>
            <a:pPr marL="11430"/>
            <a:r>
              <a:rPr sz="2400" spc="-5" dirty="0">
                <a:latin typeface="Arial" panose="020B0604020202020204"/>
                <a:cs typeface="Arial" panose="020B0604020202020204"/>
              </a:rPr>
              <a:t>Let’s unroll </a:t>
            </a:r>
            <a:r>
              <a:rPr sz="2400" dirty="0">
                <a:latin typeface="Arial" panose="020B0604020202020204"/>
                <a:cs typeface="Arial" panose="020B0604020202020204"/>
              </a:rPr>
              <a:t>the last 6 iterations of the </a:t>
            </a:r>
            <a:r>
              <a:rPr sz="2400" spc="-5" dirty="0">
                <a:latin typeface="Arial" panose="020B0604020202020204"/>
                <a:cs typeface="Arial" panose="020B0604020202020204"/>
              </a:rPr>
              <a:t>inner</a:t>
            </a:r>
            <a:r>
              <a:rPr sz="2400" spc="-117" dirty="0">
                <a:latin typeface="Arial" panose="020B0604020202020204"/>
                <a:cs typeface="Arial" panose="020B0604020202020204"/>
              </a:rPr>
              <a:t> </a:t>
            </a:r>
            <a:r>
              <a:rPr sz="2400" spc="-5" dirty="0">
                <a:latin typeface="Arial" panose="020B0604020202020204"/>
                <a:cs typeface="Arial" panose="020B0604020202020204"/>
              </a:rPr>
              <a:t>loop</a:t>
            </a:r>
            <a:endParaRPr sz="2400" dirty="0">
              <a:latin typeface="Arial" panose="020B0604020202020204"/>
              <a:cs typeface="Arial" panose="020B0604020202020204"/>
            </a:endParaRP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31</a:t>
            </a:fld>
            <a:endParaRPr lang="en-US" altLang="zh-CN" spc="-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00300" y="891540"/>
            <a:ext cx="5692140" cy="2057400"/>
          </a:xfrm>
          <a:custGeom>
            <a:avLst/>
            <a:gdLst/>
            <a:ahLst/>
            <a:cxnLst/>
            <a:rect l="l" t="t" r="r" b="b"/>
            <a:pathLst>
              <a:path w="6324600" h="2286000">
                <a:moveTo>
                  <a:pt x="6324600" y="0"/>
                </a:moveTo>
                <a:lnTo>
                  <a:pt x="0" y="0"/>
                </a:lnTo>
                <a:lnTo>
                  <a:pt x="0" y="2286000"/>
                </a:lnTo>
                <a:lnTo>
                  <a:pt x="6324600" y="2286000"/>
                </a:lnTo>
                <a:lnTo>
                  <a:pt x="6324600" y="0"/>
                </a:lnTo>
                <a:close/>
              </a:path>
            </a:pathLst>
          </a:custGeom>
          <a:solidFill>
            <a:srgbClr val="76B800">
              <a:alpha val="49018"/>
            </a:srgbClr>
          </a:solidFill>
        </p:spPr>
        <p:txBody>
          <a:bodyPr wrap="square" lIns="0" tIns="0" rIns="0" bIns="0" rtlCol="0"/>
          <a:lstStyle/>
          <a:p>
            <a:endParaRPr sz="1620"/>
          </a:p>
        </p:txBody>
      </p:sp>
      <p:sp>
        <p:nvSpPr>
          <p:cNvPr id="3" name="object 3"/>
          <p:cNvSpPr txBox="1"/>
          <p:nvPr/>
        </p:nvSpPr>
        <p:spPr>
          <a:xfrm>
            <a:off x="2400300" y="891540"/>
            <a:ext cx="5692140" cy="2030749"/>
          </a:xfrm>
          <a:prstGeom prst="rect">
            <a:avLst/>
          </a:prstGeom>
          <a:ln w="28575">
            <a:solidFill>
              <a:srgbClr val="000000"/>
            </a:solidFill>
          </a:ln>
        </p:spPr>
        <p:txBody>
          <a:bodyPr vert="horz" wrap="square" lIns="0" tIns="36005" rIns="0" bIns="0" rtlCol="0">
            <a:spAutoFit/>
          </a:bodyPr>
          <a:lstStyle/>
          <a:p>
            <a:pPr marL="537845" marR="105410" indent="-455295" algn="just">
              <a:spcBef>
                <a:spcPts val="285"/>
              </a:spcBef>
            </a:pPr>
            <a:r>
              <a:rPr sz="1620" b="1" u="heavy" dirty="0">
                <a:solidFill>
                  <a:srgbClr val="0000FF"/>
                </a:solidFill>
                <a:uFill>
                  <a:solidFill>
                    <a:srgbClr val="0000FE"/>
                  </a:solidFill>
                </a:uFill>
                <a:latin typeface="Arial" panose="020B0604020202020204"/>
                <a:cs typeface="Arial" panose="020B0604020202020204"/>
              </a:rPr>
              <a:t>   </a:t>
            </a:r>
            <a:r>
              <a:rPr sz="1620" b="1" u="heavy" spc="-9" dirty="0">
                <a:solidFill>
                  <a:srgbClr val="0000FF"/>
                </a:solidFill>
                <a:uFill>
                  <a:solidFill>
                    <a:srgbClr val="0000FE"/>
                  </a:solidFill>
                </a:uFill>
                <a:latin typeface="Arial" panose="020B0604020202020204"/>
                <a:cs typeface="Arial" panose="020B0604020202020204"/>
              </a:rPr>
              <a:t> </a:t>
            </a:r>
            <a:r>
              <a:rPr sz="1620" b="1" spc="-9" dirty="0">
                <a:solidFill>
                  <a:srgbClr val="0000FF"/>
                </a:solidFill>
                <a:latin typeface="Arial" panose="020B0604020202020204"/>
                <a:cs typeface="Arial" panose="020B0604020202020204"/>
              </a:rPr>
              <a:t>device</a:t>
            </a:r>
            <a:r>
              <a:rPr sz="1620" b="1" u="heavy" spc="-9" dirty="0">
                <a:solidFill>
                  <a:srgbClr val="0000FF"/>
                </a:solidFill>
                <a:uFill>
                  <a:solidFill>
                    <a:srgbClr val="0000FE"/>
                  </a:solidFill>
                </a:uFill>
                <a:latin typeface="Arial" panose="020B0604020202020204"/>
                <a:cs typeface="Arial" panose="020B0604020202020204"/>
              </a:rPr>
              <a:t> </a:t>
            </a:r>
            <a:r>
              <a:rPr sz="1620" b="1" spc="-14" dirty="0">
                <a:solidFill>
                  <a:srgbClr val="0000FF"/>
                </a:solidFill>
                <a:latin typeface="Arial" panose="020B0604020202020204"/>
                <a:cs typeface="Arial" panose="020B0604020202020204"/>
              </a:rPr>
              <a:t>void </a:t>
            </a:r>
            <a:r>
              <a:rPr sz="1620" b="1" spc="-5" dirty="0">
                <a:latin typeface="Arial" panose="020B0604020202020204"/>
                <a:cs typeface="Arial" panose="020B0604020202020204"/>
              </a:rPr>
              <a:t>warpReduce(</a:t>
            </a:r>
            <a:r>
              <a:rPr sz="1620" b="1" spc="-5" dirty="0">
                <a:solidFill>
                  <a:srgbClr val="FF0000"/>
                </a:solidFill>
                <a:latin typeface="Arial" panose="020B0604020202020204"/>
                <a:cs typeface="Arial" panose="020B0604020202020204"/>
              </a:rPr>
              <a:t>volatile </a:t>
            </a:r>
            <a:r>
              <a:rPr sz="1620" b="1" dirty="0" err="1">
                <a:solidFill>
                  <a:srgbClr val="0000FF"/>
                </a:solidFill>
                <a:latin typeface="Arial" panose="020B0604020202020204"/>
                <a:cs typeface="Arial" panose="020B0604020202020204"/>
              </a:rPr>
              <a:t>int</a:t>
            </a:r>
            <a:r>
              <a:rPr sz="1620" b="1" dirty="0">
                <a:solidFill>
                  <a:srgbClr val="0000FF"/>
                </a:solidFill>
                <a:latin typeface="Arial" panose="020B0604020202020204"/>
                <a:cs typeface="Arial" panose="020B0604020202020204"/>
              </a:rPr>
              <a:t>* </a:t>
            </a:r>
            <a:r>
              <a:rPr sz="1620" b="1" spc="-5" dirty="0">
                <a:latin typeface="Arial" panose="020B0604020202020204"/>
                <a:cs typeface="Arial" panose="020B0604020202020204"/>
              </a:rPr>
              <a:t>sdata, </a:t>
            </a:r>
            <a:r>
              <a:rPr sz="1620" b="1" dirty="0">
                <a:solidFill>
                  <a:srgbClr val="0000FF"/>
                </a:solidFill>
                <a:latin typeface="Arial" panose="020B0604020202020204"/>
                <a:cs typeface="Arial" panose="020B0604020202020204"/>
              </a:rPr>
              <a:t>int </a:t>
            </a:r>
            <a:r>
              <a:rPr sz="1620" b="1" dirty="0" err="1">
                <a:solidFill>
                  <a:srgbClr val="0000FF"/>
                </a:solidFill>
                <a:latin typeface="Arial" panose="020B0604020202020204"/>
                <a:cs typeface="Arial" panose="020B0604020202020204"/>
              </a:rPr>
              <a:t>tid</a:t>
            </a:r>
            <a:r>
              <a:rPr sz="1620" b="1" dirty="0">
                <a:latin typeface="Arial" panose="020B0604020202020204"/>
                <a:cs typeface="Arial" panose="020B0604020202020204"/>
              </a:rPr>
              <a:t>) </a:t>
            </a:r>
            <a:r>
              <a:rPr sz="1620" b="1" spc="-5" dirty="0">
                <a:latin typeface="Arial" panose="020B0604020202020204"/>
                <a:cs typeface="Arial" panose="020B0604020202020204"/>
              </a:rPr>
              <a:t>{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5" dirty="0">
                <a:latin typeface="Arial" panose="020B0604020202020204"/>
                <a:cs typeface="Arial" panose="020B0604020202020204"/>
              </a:rPr>
              <a:t> </a:t>
            </a:r>
            <a:r>
              <a:rPr sz="1620" b="1" spc="-5" dirty="0">
                <a:latin typeface="Arial" panose="020B0604020202020204"/>
                <a:cs typeface="Arial" panose="020B0604020202020204"/>
              </a:rPr>
              <a:t>32];</a:t>
            </a:r>
            <a:endParaRPr sz="1620" dirty="0">
              <a:latin typeface="Arial" panose="020B0604020202020204"/>
              <a:cs typeface="Arial" panose="020B0604020202020204"/>
            </a:endParaRPr>
          </a:p>
          <a:p>
            <a:pPr marL="537845" marR="2409825" algn="just"/>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+ 16];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+ 8];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+ 4];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+ 2];  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1];</a:t>
            </a:r>
            <a:endParaRPr sz="1620" dirty="0">
              <a:latin typeface="Arial" panose="020B0604020202020204"/>
              <a:cs typeface="Arial" panose="020B0604020202020204"/>
            </a:endParaRPr>
          </a:p>
          <a:p>
            <a:pPr marL="196215"/>
            <a:r>
              <a:rPr sz="1620" b="1" spc="-5" dirty="0">
                <a:latin typeface="Arial" panose="020B0604020202020204"/>
                <a:cs typeface="Arial" panose="020B0604020202020204"/>
              </a:rPr>
              <a:t>}</a:t>
            </a:r>
            <a:endParaRPr sz="1620" dirty="0">
              <a:latin typeface="Arial" panose="020B0604020202020204"/>
              <a:cs typeface="Arial" panose="020B0604020202020204"/>
            </a:endParaRPr>
          </a:p>
        </p:txBody>
      </p:sp>
      <p:sp>
        <p:nvSpPr>
          <p:cNvPr id="4" name="object 4"/>
          <p:cNvSpPr txBox="1"/>
          <p:nvPr/>
        </p:nvSpPr>
        <p:spPr>
          <a:xfrm>
            <a:off x="2400300" y="3086100"/>
            <a:ext cx="5692140" cy="2038250"/>
          </a:xfrm>
          <a:prstGeom prst="rect">
            <a:avLst/>
          </a:prstGeom>
          <a:solidFill>
            <a:srgbClr val="76B800">
              <a:alpha val="49018"/>
            </a:srgbClr>
          </a:solidFill>
          <a:ln w="28575">
            <a:solidFill>
              <a:srgbClr val="000000"/>
            </a:solidFill>
          </a:ln>
        </p:spPr>
        <p:txBody>
          <a:bodyPr vert="horz" wrap="square" lIns="0" tIns="36576" rIns="0" bIns="0" rtlCol="0">
            <a:spAutoFit/>
          </a:bodyPr>
          <a:lstStyle/>
          <a:p>
            <a:pPr marL="82550">
              <a:spcBef>
                <a:spcPts val="290"/>
              </a:spcBef>
            </a:pPr>
            <a:r>
              <a:rPr sz="1620" b="1"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latin typeface="Arial" panose="020B0604020202020204"/>
                <a:cs typeface="Arial" panose="020B0604020202020204"/>
              </a:rPr>
              <a:t>later…</a:t>
            </a:r>
            <a:endParaRPr sz="1620" dirty="0">
              <a:latin typeface="Arial" panose="020B0604020202020204"/>
              <a:cs typeface="Arial" panose="020B0604020202020204"/>
            </a:endParaRPr>
          </a:p>
          <a:p>
            <a:pPr marL="537845" marR="854710" indent="-399415"/>
            <a:r>
              <a:rPr sz="1620" b="1" spc="-5" dirty="0">
                <a:solidFill>
                  <a:srgbClr val="0000FF"/>
                </a:solidFill>
                <a:latin typeface="Arial" panose="020B0604020202020204"/>
                <a:cs typeface="Arial" panose="020B0604020202020204"/>
              </a:rPr>
              <a:t>for </a:t>
            </a:r>
            <a:r>
              <a:rPr sz="1620" b="1" dirty="0">
                <a:latin typeface="Arial" panose="020B0604020202020204"/>
                <a:cs typeface="Arial" panose="020B0604020202020204"/>
              </a:rPr>
              <a:t>(</a:t>
            </a:r>
            <a:r>
              <a:rPr sz="1620" b="1" dirty="0">
                <a:solidFill>
                  <a:srgbClr val="0000FF"/>
                </a:solidFill>
                <a:latin typeface="Arial" panose="020B0604020202020204"/>
                <a:cs typeface="Arial" panose="020B0604020202020204"/>
              </a:rPr>
              <a:t>unsigned int </a:t>
            </a:r>
            <a:r>
              <a:rPr sz="1620" b="1" spc="-5" dirty="0">
                <a:latin typeface="Arial" panose="020B0604020202020204"/>
                <a:cs typeface="Arial" panose="020B0604020202020204"/>
              </a:rPr>
              <a:t>s=</a:t>
            </a:r>
            <a:r>
              <a:rPr sz="1620" b="1" spc="-5" dirty="0">
                <a:solidFill>
                  <a:srgbClr val="0000FF"/>
                </a:solidFill>
                <a:latin typeface="Arial" panose="020B0604020202020204"/>
                <a:cs typeface="Arial" panose="020B0604020202020204"/>
              </a:rPr>
              <a:t>blockDim.</a:t>
            </a:r>
            <a:r>
              <a:rPr sz="1620" b="1" spc="-5" dirty="0">
                <a:latin typeface="Arial" panose="020B0604020202020204"/>
                <a:cs typeface="Arial" panose="020B0604020202020204"/>
              </a:rPr>
              <a:t>x/2; </a:t>
            </a:r>
            <a:r>
              <a:rPr sz="1620" b="1" spc="-5" dirty="0">
                <a:solidFill>
                  <a:srgbClr val="A40020"/>
                </a:solidFill>
                <a:latin typeface="Arial" panose="020B0604020202020204"/>
                <a:cs typeface="Arial" panose="020B0604020202020204"/>
              </a:rPr>
              <a:t>s&gt;32</a:t>
            </a:r>
            <a:r>
              <a:rPr sz="1620" b="1" spc="-5" dirty="0">
                <a:latin typeface="Arial" panose="020B0604020202020204"/>
                <a:cs typeface="Arial" panose="020B0604020202020204"/>
              </a:rPr>
              <a:t>; </a:t>
            </a:r>
            <a:r>
              <a:rPr sz="1620" b="1" dirty="0">
                <a:latin typeface="Arial" panose="020B0604020202020204"/>
                <a:cs typeface="Arial" panose="020B0604020202020204"/>
              </a:rPr>
              <a:t>s&gt;&gt;=1) </a:t>
            </a:r>
            <a:r>
              <a:rPr sz="1620" b="1" spc="-5" dirty="0">
                <a:latin typeface="Arial" panose="020B0604020202020204"/>
                <a:cs typeface="Arial" panose="020B0604020202020204"/>
              </a:rPr>
              <a:t>{  </a:t>
            </a: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&lt;</a:t>
            </a:r>
            <a:r>
              <a:rPr sz="1620" b="1" spc="-5" dirty="0">
                <a:latin typeface="Arial" panose="020B0604020202020204"/>
                <a:cs typeface="Arial" panose="020B0604020202020204"/>
              </a:rPr>
              <a:t> </a:t>
            </a:r>
            <a:r>
              <a:rPr sz="1620" b="1" spc="-9" dirty="0">
                <a:latin typeface="Arial" panose="020B0604020202020204"/>
                <a:cs typeface="Arial" panose="020B0604020202020204"/>
              </a:rPr>
              <a:t>s)</a:t>
            </a:r>
            <a:endParaRPr sz="1620" dirty="0">
              <a:latin typeface="Arial" panose="020B0604020202020204"/>
              <a:cs typeface="Arial" panose="020B0604020202020204"/>
            </a:endParaRPr>
          </a:p>
          <a:p>
            <a:pPr marL="767080"/>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9" dirty="0">
                <a:latin typeface="Arial" panose="020B0604020202020204"/>
                <a:cs typeface="Arial" panose="020B0604020202020204"/>
              </a:rPr>
              <a:t> </a:t>
            </a:r>
            <a:r>
              <a:rPr sz="1620" b="1" spc="-5" dirty="0">
                <a:latin typeface="Arial" panose="020B0604020202020204"/>
                <a:cs typeface="Arial" panose="020B0604020202020204"/>
              </a:rPr>
              <a:t>s];</a:t>
            </a:r>
            <a:endParaRPr sz="1620" dirty="0">
              <a:latin typeface="Arial" panose="020B0604020202020204"/>
              <a:cs typeface="Arial" panose="020B0604020202020204"/>
            </a:endParaRPr>
          </a:p>
          <a:p>
            <a:pPr marL="537845">
              <a:tabLst>
                <a:tab pos="765175"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a:p>
            <a:pPr marL="196215"/>
            <a:r>
              <a:rPr sz="1620" b="1" spc="-5" dirty="0">
                <a:latin typeface="Arial" panose="020B0604020202020204"/>
                <a:cs typeface="Arial" panose="020B0604020202020204"/>
              </a:rPr>
              <a:t>}</a:t>
            </a:r>
            <a:endParaRPr sz="1620" dirty="0">
              <a:latin typeface="Arial" panose="020B0604020202020204"/>
              <a:cs typeface="Arial" panose="020B0604020202020204"/>
            </a:endParaRPr>
          </a:p>
          <a:p>
            <a:pPr>
              <a:spcBef>
                <a:spcPts val="25"/>
              </a:spcBef>
            </a:pPr>
            <a:endParaRPr sz="1665" dirty="0">
              <a:latin typeface="Arial" panose="020B0604020202020204"/>
              <a:cs typeface="Arial" panose="020B0604020202020204"/>
            </a:endParaRPr>
          </a:p>
          <a:p>
            <a:pPr marL="196215">
              <a:spcBef>
                <a:spcPts val="5"/>
              </a:spcBef>
            </a:pPr>
            <a:r>
              <a:rPr sz="1620" b="1" dirty="0">
                <a:solidFill>
                  <a:srgbClr val="A40020"/>
                </a:solidFill>
                <a:latin typeface="Arial" panose="020B0604020202020204"/>
                <a:cs typeface="Arial" panose="020B0604020202020204"/>
              </a:rPr>
              <a:t>if (tid &lt; </a:t>
            </a:r>
            <a:r>
              <a:rPr sz="1620" b="1" spc="-5" dirty="0">
                <a:solidFill>
                  <a:srgbClr val="A40020"/>
                </a:solidFill>
                <a:latin typeface="Arial" panose="020B0604020202020204"/>
                <a:cs typeface="Arial" panose="020B0604020202020204"/>
              </a:rPr>
              <a:t>32) </a:t>
            </a:r>
            <a:r>
              <a:rPr sz="1620" b="1" dirty="0">
                <a:latin typeface="Arial" panose="020B0604020202020204"/>
                <a:cs typeface="Arial" panose="020B0604020202020204"/>
              </a:rPr>
              <a:t>warpReduce(sdata,</a:t>
            </a:r>
            <a:r>
              <a:rPr sz="1620" b="1" spc="-41" dirty="0">
                <a:latin typeface="Arial" panose="020B0604020202020204"/>
                <a:cs typeface="Arial" panose="020B0604020202020204"/>
              </a:rPr>
              <a:t> </a:t>
            </a:r>
            <a:r>
              <a:rPr sz="1620" b="1" dirty="0">
                <a:latin typeface="Arial" panose="020B0604020202020204"/>
                <a:cs typeface="Arial" panose="020B0604020202020204"/>
              </a:rPr>
              <a:t>tid);</a:t>
            </a:r>
            <a:endParaRPr sz="1620" dirty="0">
              <a:latin typeface="Arial" panose="020B0604020202020204"/>
              <a:cs typeface="Arial" panose="020B0604020202020204"/>
            </a:endParaRPr>
          </a:p>
        </p:txBody>
      </p:sp>
      <p:sp>
        <p:nvSpPr>
          <p:cNvPr id="6" name="object 6"/>
          <p:cNvSpPr txBox="1">
            <a:spLocks noGrp="1"/>
          </p:cNvSpPr>
          <p:nvPr>
            <p:ph type="title"/>
          </p:nvPr>
        </p:nvSpPr>
        <p:spPr>
          <a:xfrm>
            <a:off x="1676400" y="217233"/>
            <a:ext cx="8153400" cy="510717"/>
          </a:xfrm>
          <a:prstGeom prst="rect">
            <a:avLst/>
          </a:prstGeom>
        </p:spPr>
        <p:txBody>
          <a:bodyPr vert="horz" wrap="square" lIns="0" tIns="12002" rIns="0" bIns="0" rtlCol="0">
            <a:spAutoFit/>
          </a:bodyPr>
          <a:lstStyle/>
          <a:p>
            <a:pPr marL="11430">
              <a:spcBef>
                <a:spcPts val="95"/>
              </a:spcBef>
            </a:pPr>
            <a:r>
              <a:rPr sz="3600" b="1" dirty="0"/>
              <a:t>Reduction </a:t>
            </a:r>
            <a:r>
              <a:rPr sz="3600" b="1" spc="-5" dirty="0"/>
              <a:t>#5: </a:t>
            </a:r>
            <a:r>
              <a:rPr sz="3600" b="1" dirty="0"/>
              <a:t>Unroll the Last</a:t>
            </a:r>
            <a:r>
              <a:rPr sz="3600" b="1" spc="-171" dirty="0"/>
              <a:t> </a:t>
            </a:r>
            <a:r>
              <a:rPr sz="3600" b="1" dirty="0"/>
              <a:t>Warp</a:t>
            </a:r>
          </a:p>
        </p:txBody>
      </p:sp>
      <p:sp>
        <p:nvSpPr>
          <p:cNvPr id="10" name="object 10"/>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32</a:t>
            </a:fld>
            <a:endParaRPr dirty="0"/>
          </a:p>
        </p:txBody>
      </p:sp>
      <p:sp>
        <p:nvSpPr>
          <p:cNvPr id="7" name="object 7"/>
          <p:cNvSpPr txBox="1"/>
          <p:nvPr/>
        </p:nvSpPr>
        <p:spPr>
          <a:xfrm>
            <a:off x="1828800" y="5267437"/>
            <a:ext cx="8593074" cy="596317"/>
          </a:xfrm>
          <a:prstGeom prst="rect">
            <a:avLst/>
          </a:prstGeom>
        </p:spPr>
        <p:txBody>
          <a:bodyPr vert="horz" wrap="square" lIns="0" tIns="11430" rIns="0" bIns="0" rtlCol="0">
            <a:spAutoFit/>
          </a:bodyPr>
          <a:lstStyle/>
          <a:p>
            <a:pPr marL="11430">
              <a:spcBef>
                <a:spcPts val="90"/>
              </a:spcBef>
            </a:pPr>
            <a:r>
              <a:rPr sz="2000" b="1" dirty="0">
                <a:latin typeface="Arial" panose="020B0604020202020204"/>
                <a:cs typeface="Arial" panose="020B0604020202020204"/>
              </a:rPr>
              <a:t>Note: This </a:t>
            </a:r>
            <a:r>
              <a:rPr sz="2000" b="1" spc="-5" dirty="0">
                <a:latin typeface="Arial" panose="020B0604020202020204"/>
                <a:cs typeface="Arial" panose="020B0604020202020204"/>
              </a:rPr>
              <a:t>saves </a:t>
            </a:r>
            <a:r>
              <a:rPr sz="2000" b="1" dirty="0">
                <a:latin typeface="Arial" panose="020B0604020202020204"/>
                <a:cs typeface="Arial" panose="020B0604020202020204"/>
              </a:rPr>
              <a:t>useless </a:t>
            </a:r>
            <a:r>
              <a:rPr sz="2000" b="1" spc="5" dirty="0">
                <a:latin typeface="Arial" panose="020B0604020202020204"/>
                <a:cs typeface="Arial" panose="020B0604020202020204"/>
              </a:rPr>
              <a:t>work </a:t>
            </a:r>
            <a:r>
              <a:rPr sz="2000" b="1" dirty="0">
                <a:latin typeface="Arial" panose="020B0604020202020204"/>
                <a:cs typeface="Arial" panose="020B0604020202020204"/>
              </a:rPr>
              <a:t>in </a:t>
            </a:r>
            <a:r>
              <a:rPr sz="2000" b="1" i="1" dirty="0">
                <a:latin typeface="Arial" panose="020B0604020202020204"/>
                <a:cs typeface="Arial" panose="020B0604020202020204"/>
              </a:rPr>
              <a:t>all </a:t>
            </a:r>
            <a:r>
              <a:rPr sz="2000" b="1" spc="5" dirty="0">
                <a:latin typeface="Arial" panose="020B0604020202020204"/>
                <a:cs typeface="Arial" panose="020B0604020202020204"/>
              </a:rPr>
              <a:t>warps, </a:t>
            </a:r>
            <a:r>
              <a:rPr sz="2000" b="1" dirty="0">
                <a:latin typeface="Arial" panose="020B0604020202020204"/>
                <a:cs typeface="Arial" panose="020B0604020202020204"/>
              </a:rPr>
              <a:t>not </a:t>
            </a:r>
            <a:r>
              <a:rPr sz="2000" b="1" spc="-5" dirty="0">
                <a:latin typeface="Arial" panose="020B0604020202020204"/>
                <a:cs typeface="Arial" panose="020B0604020202020204"/>
              </a:rPr>
              <a:t>just </a:t>
            </a:r>
            <a:r>
              <a:rPr sz="2000" b="1" dirty="0">
                <a:latin typeface="Arial" panose="020B0604020202020204"/>
                <a:cs typeface="Arial" panose="020B0604020202020204"/>
              </a:rPr>
              <a:t>the last</a:t>
            </a:r>
            <a:r>
              <a:rPr sz="2000" b="1" spc="-257" dirty="0">
                <a:latin typeface="Arial" panose="020B0604020202020204"/>
                <a:cs typeface="Arial" panose="020B0604020202020204"/>
              </a:rPr>
              <a:t> </a:t>
            </a:r>
            <a:r>
              <a:rPr sz="2000" b="1" dirty="0">
                <a:latin typeface="Arial" panose="020B0604020202020204"/>
                <a:cs typeface="Arial" panose="020B0604020202020204"/>
              </a:rPr>
              <a:t>one!</a:t>
            </a:r>
            <a:endParaRPr sz="2000" dirty="0">
              <a:latin typeface="Arial" panose="020B0604020202020204"/>
              <a:cs typeface="Arial" panose="020B0604020202020204"/>
            </a:endParaRPr>
          </a:p>
          <a:p>
            <a:pPr marL="11430">
              <a:spcBef>
                <a:spcPts val="10"/>
              </a:spcBef>
            </a:pPr>
            <a:r>
              <a:rPr spc="-5" dirty="0">
                <a:latin typeface="Arial" panose="020B0604020202020204"/>
                <a:cs typeface="Arial" panose="020B0604020202020204"/>
              </a:rPr>
              <a:t>Without unrolling, all </a:t>
            </a:r>
            <a:r>
              <a:rPr spc="-14" dirty="0">
                <a:latin typeface="Arial" panose="020B0604020202020204"/>
                <a:cs typeface="Arial" panose="020B0604020202020204"/>
              </a:rPr>
              <a:t>warps </a:t>
            </a:r>
            <a:r>
              <a:rPr spc="-5" dirty="0">
                <a:latin typeface="Arial" panose="020B0604020202020204"/>
                <a:cs typeface="Arial" panose="020B0604020202020204"/>
              </a:rPr>
              <a:t>execute every iteration </a:t>
            </a:r>
            <a:r>
              <a:rPr dirty="0">
                <a:latin typeface="Arial" panose="020B0604020202020204"/>
                <a:cs typeface="Arial" panose="020B0604020202020204"/>
              </a:rPr>
              <a:t>of </a:t>
            </a:r>
            <a:r>
              <a:rPr spc="-5" dirty="0">
                <a:latin typeface="Arial" panose="020B0604020202020204"/>
                <a:cs typeface="Arial" panose="020B0604020202020204"/>
              </a:rPr>
              <a:t>the </a:t>
            </a:r>
            <a:r>
              <a:rPr dirty="0">
                <a:latin typeface="Arial" panose="020B0604020202020204"/>
                <a:cs typeface="Arial" panose="020B0604020202020204"/>
              </a:rPr>
              <a:t>for </a:t>
            </a:r>
            <a:r>
              <a:rPr spc="-5" dirty="0">
                <a:latin typeface="Arial" panose="020B0604020202020204"/>
                <a:cs typeface="Arial" panose="020B0604020202020204"/>
              </a:rPr>
              <a:t>loop and </a:t>
            </a:r>
            <a:r>
              <a:rPr dirty="0">
                <a:latin typeface="Arial" panose="020B0604020202020204"/>
                <a:cs typeface="Arial" panose="020B0604020202020204"/>
              </a:rPr>
              <a:t>if</a:t>
            </a:r>
            <a:r>
              <a:rPr spc="198" dirty="0">
                <a:latin typeface="Arial" panose="020B0604020202020204"/>
                <a:cs typeface="Arial" panose="020B0604020202020204"/>
              </a:rPr>
              <a:t> </a:t>
            </a:r>
            <a:r>
              <a:rPr spc="-5" dirty="0">
                <a:latin typeface="Arial" panose="020B0604020202020204"/>
                <a:cs typeface="Arial" panose="020B0604020202020204"/>
              </a:rPr>
              <a:t>statement</a:t>
            </a:r>
            <a:endParaRPr dirty="0">
              <a:latin typeface="Arial" panose="020B0604020202020204"/>
              <a:cs typeface="Arial" panose="020B0604020202020204"/>
            </a:endParaRPr>
          </a:p>
        </p:txBody>
      </p:sp>
      <p:sp>
        <p:nvSpPr>
          <p:cNvPr id="8" name="object 8"/>
          <p:cNvSpPr txBox="1"/>
          <p:nvPr/>
        </p:nvSpPr>
        <p:spPr>
          <a:xfrm>
            <a:off x="5829300" y="1577340"/>
            <a:ext cx="2194560" cy="1033553"/>
          </a:xfrm>
          <a:prstGeom prst="rect">
            <a:avLst/>
          </a:prstGeom>
          <a:solidFill>
            <a:srgbClr val="F1F1F1"/>
          </a:solidFill>
          <a:ln w="25400">
            <a:solidFill>
              <a:srgbClr val="FF0000"/>
            </a:solidFill>
          </a:ln>
        </p:spPr>
        <p:txBody>
          <a:bodyPr vert="horz" wrap="square" lIns="0" tIns="36005" rIns="0" bIns="0" rtlCol="0">
            <a:spAutoFit/>
          </a:bodyPr>
          <a:lstStyle/>
          <a:p>
            <a:pPr marL="635" algn="ctr">
              <a:spcBef>
                <a:spcPts val="285"/>
              </a:spcBef>
            </a:pPr>
            <a:r>
              <a:rPr sz="1620" spc="-32" dirty="0">
                <a:solidFill>
                  <a:srgbClr val="FF0000"/>
                </a:solidFill>
                <a:latin typeface="Arial" panose="020B0604020202020204"/>
                <a:cs typeface="Arial" panose="020B0604020202020204"/>
              </a:rPr>
              <a:t>IMPORTANT:</a:t>
            </a:r>
            <a:endParaRPr sz="1620">
              <a:latin typeface="Arial" panose="020B0604020202020204"/>
              <a:cs typeface="Arial" panose="020B0604020202020204"/>
            </a:endParaRPr>
          </a:p>
          <a:p>
            <a:pPr marL="125730" marR="120015" algn="ctr"/>
            <a:r>
              <a:rPr sz="1620" dirty="0">
                <a:solidFill>
                  <a:srgbClr val="FF0000"/>
                </a:solidFill>
                <a:latin typeface="Arial" panose="020B0604020202020204"/>
                <a:cs typeface="Arial" panose="020B0604020202020204"/>
              </a:rPr>
              <a:t>For this to </a:t>
            </a:r>
            <a:r>
              <a:rPr sz="1620" spc="-5" dirty="0">
                <a:solidFill>
                  <a:srgbClr val="FF0000"/>
                </a:solidFill>
                <a:latin typeface="Arial" panose="020B0604020202020204"/>
                <a:cs typeface="Arial" panose="020B0604020202020204"/>
              </a:rPr>
              <a:t>be</a:t>
            </a:r>
            <a:r>
              <a:rPr sz="1620" spc="-77" dirty="0">
                <a:solidFill>
                  <a:srgbClr val="FF0000"/>
                </a:solidFill>
                <a:latin typeface="Arial" panose="020B0604020202020204"/>
                <a:cs typeface="Arial" panose="020B0604020202020204"/>
              </a:rPr>
              <a:t> </a:t>
            </a:r>
            <a:r>
              <a:rPr sz="1620" spc="-5" dirty="0">
                <a:solidFill>
                  <a:srgbClr val="FF0000"/>
                </a:solidFill>
                <a:latin typeface="Arial" panose="020B0604020202020204"/>
                <a:cs typeface="Arial" panose="020B0604020202020204"/>
              </a:rPr>
              <a:t>correct,  </a:t>
            </a:r>
            <a:r>
              <a:rPr sz="1620" spc="-23" dirty="0">
                <a:solidFill>
                  <a:srgbClr val="FF0000"/>
                </a:solidFill>
                <a:latin typeface="Arial" panose="020B0604020202020204"/>
                <a:cs typeface="Arial" panose="020B0604020202020204"/>
              </a:rPr>
              <a:t>we </a:t>
            </a:r>
            <a:r>
              <a:rPr sz="1620" dirty="0">
                <a:solidFill>
                  <a:srgbClr val="FF0000"/>
                </a:solidFill>
                <a:latin typeface="Arial" panose="020B0604020202020204"/>
                <a:cs typeface="Arial" panose="020B0604020202020204"/>
              </a:rPr>
              <a:t>must </a:t>
            </a:r>
            <a:r>
              <a:rPr sz="1620" spc="-5" dirty="0">
                <a:solidFill>
                  <a:srgbClr val="FF0000"/>
                </a:solidFill>
                <a:latin typeface="Arial" panose="020B0604020202020204"/>
                <a:cs typeface="Arial" panose="020B0604020202020204"/>
              </a:rPr>
              <a:t>use </a:t>
            </a:r>
            <a:r>
              <a:rPr sz="1620" dirty="0">
                <a:solidFill>
                  <a:srgbClr val="FF0000"/>
                </a:solidFill>
                <a:latin typeface="Arial" panose="020B0604020202020204"/>
                <a:cs typeface="Arial" panose="020B0604020202020204"/>
              </a:rPr>
              <a:t>the  </a:t>
            </a:r>
            <a:r>
              <a:rPr sz="1620" spc="-5" dirty="0">
                <a:solidFill>
                  <a:srgbClr val="FF0000"/>
                </a:solidFill>
                <a:latin typeface="Arial" panose="020B0604020202020204"/>
                <a:cs typeface="Arial" panose="020B0604020202020204"/>
              </a:rPr>
              <a:t>“volatile”</a:t>
            </a:r>
            <a:r>
              <a:rPr sz="1620" spc="-23" dirty="0">
                <a:solidFill>
                  <a:srgbClr val="FF0000"/>
                </a:solidFill>
                <a:latin typeface="Arial" panose="020B0604020202020204"/>
                <a:cs typeface="Arial" panose="020B0604020202020204"/>
              </a:rPr>
              <a:t> </a:t>
            </a:r>
            <a:r>
              <a:rPr sz="1620" spc="-9" dirty="0">
                <a:solidFill>
                  <a:srgbClr val="FF0000"/>
                </a:solidFill>
                <a:latin typeface="Arial" panose="020B0604020202020204"/>
                <a:cs typeface="Arial" panose="020B0604020202020204"/>
              </a:rPr>
              <a:t>keyword!</a:t>
            </a:r>
            <a:endParaRPr sz="1620">
              <a:latin typeface="Arial" panose="020B0604020202020204"/>
              <a:cs typeface="Arial" panose="020B0604020202020204"/>
            </a:endParaRPr>
          </a:p>
        </p:txBody>
      </p:sp>
      <p:sp>
        <p:nvSpPr>
          <p:cNvPr id="9" name="object 9"/>
          <p:cNvSpPr/>
          <p:nvPr/>
        </p:nvSpPr>
        <p:spPr>
          <a:xfrm>
            <a:off x="5770206" y="1235812"/>
            <a:ext cx="119444" cy="343472"/>
          </a:xfrm>
          <a:custGeom>
            <a:avLst/>
            <a:gdLst/>
            <a:ahLst/>
            <a:cxnLst/>
            <a:rect l="l" t="t" r="r" b="b"/>
            <a:pathLst>
              <a:path w="132714" h="381635">
                <a:moveTo>
                  <a:pt x="66769" y="56676"/>
                </a:moveTo>
                <a:lnTo>
                  <a:pt x="52267" y="81072"/>
                </a:lnTo>
                <a:lnTo>
                  <a:pt x="49784" y="381000"/>
                </a:lnTo>
                <a:lnTo>
                  <a:pt x="78359" y="381126"/>
                </a:lnTo>
                <a:lnTo>
                  <a:pt x="80635" y="106299"/>
                </a:lnTo>
                <a:lnTo>
                  <a:pt x="80734" y="81072"/>
                </a:lnTo>
                <a:lnTo>
                  <a:pt x="66769" y="56676"/>
                </a:lnTo>
                <a:close/>
              </a:path>
              <a:path w="132714" h="381635">
                <a:moveTo>
                  <a:pt x="83316" y="28193"/>
                </a:moveTo>
                <a:lnTo>
                  <a:pt x="52705" y="28193"/>
                </a:lnTo>
                <a:lnTo>
                  <a:pt x="81280" y="28448"/>
                </a:lnTo>
                <a:lnTo>
                  <a:pt x="80842" y="81261"/>
                </a:lnTo>
                <a:lnTo>
                  <a:pt x="107823" y="128397"/>
                </a:lnTo>
                <a:lnTo>
                  <a:pt x="116586" y="130810"/>
                </a:lnTo>
                <a:lnTo>
                  <a:pt x="130301" y="122936"/>
                </a:lnTo>
                <a:lnTo>
                  <a:pt x="132587" y="114300"/>
                </a:lnTo>
                <a:lnTo>
                  <a:pt x="83316" y="28193"/>
                </a:lnTo>
                <a:close/>
              </a:path>
              <a:path w="132714" h="381635">
                <a:moveTo>
                  <a:pt x="67183" y="0"/>
                </a:moveTo>
                <a:lnTo>
                  <a:pt x="0" y="113156"/>
                </a:lnTo>
                <a:lnTo>
                  <a:pt x="2159" y="121920"/>
                </a:lnTo>
                <a:lnTo>
                  <a:pt x="15748" y="129921"/>
                </a:lnTo>
                <a:lnTo>
                  <a:pt x="24511" y="127762"/>
                </a:lnTo>
                <a:lnTo>
                  <a:pt x="52267" y="81072"/>
                </a:lnTo>
                <a:lnTo>
                  <a:pt x="52705" y="28193"/>
                </a:lnTo>
                <a:lnTo>
                  <a:pt x="83316" y="28193"/>
                </a:lnTo>
                <a:lnTo>
                  <a:pt x="67183" y="0"/>
                </a:lnTo>
                <a:close/>
              </a:path>
              <a:path w="132714" h="381635">
                <a:moveTo>
                  <a:pt x="81222" y="35433"/>
                </a:moveTo>
                <a:lnTo>
                  <a:pt x="54610" y="35433"/>
                </a:lnTo>
                <a:lnTo>
                  <a:pt x="79248" y="35687"/>
                </a:lnTo>
                <a:lnTo>
                  <a:pt x="66769" y="56676"/>
                </a:lnTo>
                <a:lnTo>
                  <a:pt x="80842" y="81261"/>
                </a:lnTo>
                <a:lnTo>
                  <a:pt x="81222" y="35433"/>
                </a:lnTo>
                <a:close/>
              </a:path>
              <a:path w="132714" h="381635">
                <a:moveTo>
                  <a:pt x="52705" y="28193"/>
                </a:moveTo>
                <a:lnTo>
                  <a:pt x="52267" y="81072"/>
                </a:lnTo>
                <a:lnTo>
                  <a:pt x="66769" y="56676"/>
                </a:lnTo>
                <a:lnTo>
                  <a:pt x="54610" y="35433"/>
                </a:lnTo>
                <a:lnTo>
                  <a:pt x="81222" y="35433"/>
                </a:lnTo>
                <a:lnTo>
                  <a:pt x="81280" y="28448"/>
                </a:lnTo>
                <a:lnTo>
                  <a:pt x="52705" y="28193"/>
                </a:lnTo>
                <a:close/>
              </a:path>
              <a:path w="132714" h="381635">
                <a:moveTo>
                  <a:pt x="54610" y="35433"/>
                </a:moveTo>
                <a:lnTo>
                  <a:pt x="66769" y="56676"/>
                </a:lnTo>
                <a:lnTo>
                  <a:pt x="79248" y="35687"/>
                </a:lnTo>
                <a:lnTo>
                  <a:pt x="54610" y="35433"/>
                </a:lnTo>
                <a:close/>
              </a:path>
            </a:pathLst>
          </a:custGeom>
          <a:solidFill>
            <a:srgbClr val="000000"/>
          </a:solidFill>
        </p:spPr>
        <p:txBody>
          <a:bodyPr wrap="square" lIns="0" tIns="0" rIns="0" bIns="0" rtlCol="0"/>
          <a:lstStyle/>
          <a:p>
            <a:endParaRPr sz="1620"/>
          </a:p>
        </p:txBody>
      </p:sp>
      <p:sp>
        <p:nvSpPr>
          <p:cNvPr id="11"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32</a:t>
            </a:fld>
            <a:endParaRPr lang="en-US" altLang="zh-CN"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145098"/>
            <a:ext cx="9580245" cy="503555"/>
          </a:xfrm>
          <a:prstGeom prst="rect">
            <a:avLst/>
          </a:prstGeom>
        </p:spPr>
        <p:txBody>
          <a:bodyPr vert="horz" wrap="square" lIns="0" tIns="12002" rIns="0" bIns="0" rtlCol="0">
            <a:spAutoFit/>
          </a:bodyPr>
          <a:lstStyle/>
          <a:p>
            <a:pPr marL="11430">
              <a:spcBef>
                <a:spcPts val="95"/>
              </a:spcBef>
            </a:pPr>
            <a:r>
              <a:rPr sz="3200" b="1" dirty="0"/>
              <a:t>Performance for 4M </a:t>
            </a:r>
            <a:r>
              <a:rPr sz="3200" b="1" spc="-5" dirty="0"/>
              <a:t>element</a:t>
            </a:r>
            <a:r>
              <a:rPr sz="3200" b="1" spc="-126" dirty="0"/>
              <a:t> </a:t>
            </a:r>
            <a:r>
              <a:rPr sz="3200" b="1" dirty="0"/>
              <a:t>reduction</a:t>
            </a:r>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33</a:t>
            </a:fld>
            <a:endParaRPr dirty="0"/>
          </a:p>
        </p:txBody>
      </p:sp>
      <p:graphicFrame>
        <p:nvGraphicFramePr>
          <p:cNvPr id="4" name="object 4"/>
          <p:cNvGraphicFramePr>
            <a:graphicFrameLocks noGrp="1"/>
          </p:cNvGraphicFramePr>
          <p:nvPr/>
        </p:nvGraphicFramePr>
        <p:xfrm>
          <a:off x="1853946" y="1790700"/>
          <a:ext cx="7475790" cy="3218689"/>
        </p:xfrm>
        <a:graphic>
          <a:graphicData uri="http://schemas.openxmlformats.org/drawingml/2006/table">
            <a:tbl>
              <a:tblPr firstRow="1" bandRow="1">
                <a:tableStyleId>{2D5ABB26-0587-4C30-8999-92F81FD0307C}</a:tableStyleId>
              </a:tblPr>
              <a:tblGrid>
                <a:gridCol w="2187702">
                  <a:extLst>
                    <a:ext uri="{9D8B030D-6E8A-4147-A177-3AD203B41FA5}">
                      <a16:colId xmlns:a16="http://schemas.microsoft.com/office/drawing/2014/main" val="20000"/>
                    </a:ext>
                  </a:extLst>
                </a:gridCol>
                <a:gridCol w="1403032">
                  <a:extLst>
                    <a:ext uri="{9D8B030D-6E8A-4147-A177-3AD203B41FA5}">
                      <a16:colId xmlns:a16="http://schemas.microsoft.com/office/drawing/2014/main" val="20001"/>
                    </a:ext>
                  </a:extLst>
                </a:gridCol>
                <a:gridCol w="1629347">
                  <a:extLst>
                    <a:ext uri="{9D8B030D-6E8A-4147-A177-3AD203B41FA5}">
                      <a16:colId xmlns:a16="http://schemas.microsoft.com/office/drawing/2014/main" val="20002"/>
                    </a:ext>
                  </a:extLst>
                </a:gridCol>
                <a:gridCol w="1136713">
                  <a:extLst>
                    <a:ext uri="{9D8B030D-6E8A-4147-A177-3AD203B41FA5}">
                      <a16:colId xmlns:a16="http://schemas.microsoft.com/office/drawing/2014/main" val="20003"/>
                    </a:ext>
                  </a:extLst>
                </a:gridCol>
                <a:gridCol w="1118996">
                  <a:extLst>
                    <a:ext uri="{9D8B030D-6E8A-4147-A177-3AD203B41FA5}">
                      <a16:colId xmlns:a16="http://schemas.microsoft.com/office/drawing/2014/main" val="20004"/>
                    </a:ext>
                  </a:extLst>
                </a:gridCol>
              </a:tblGrid>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a:latin typeface="Arial" panose="020B0604020202020204"/>
                        <a:cs typeface="Arial" panose="020B0604020202020204"/>
                      </a:endParaRPr>
                    </a:p>
                    <a:p>
                      <a:pPr marL="91440" marR="518160">
                        <a:lnSpc>
                          <a:spcPct val="100000"/>
                        </a:lnSpc>
                        <a:spcBef>
                          <a:spcPts val="20"/>
                        </a:spcBef>
                      </a:pPr>
                      <a:r>
                        <a:rPr sz="1100" b="1" spc="-5" dirty="0">
                          <a:latin typeface="Arial" panose="020B0604020202020204"/>
                          <a:cs typeface="Arial" panose="020B0604020202020204"/>
                        </a:rPr>
                        <a:t>interleaved 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divergent</a:t>
                      </a:r>
                      <a:r>
                        <a:rPr sz="1100" b="1" spc="-50" dirty="0">
                          <a:latin typeface="Arial" panose="020B0604020202020204"/>
                          <a:cs typeface="Arial" panose="020B0604020202020204"/>
                        </a:rPr>
                        <a:t> </a:t>
                      </a:r>
                      <a:r>
                        <a:rPr sz="1100" b="1" spc="-5" dirty="0">
                          <a:latin typeface="Arial" panose="020B0604020202020204"/>
                          <a:cs typeface="Arial" panose="020B0604020202020204"/>
                        </a:rPr>
                        <a:t>branching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2.083</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extLst>
                  <a:ext uri="{0D108BD9-81ED-4DB2-BD59-A6C34878D82A}">
                    <a16:rowId xmlns:a16="http://schemas.microsoft.com/office/drawing/2014/main" val="10000"/>
                  </a:ext>
                </a:extLst>
              </a:tr>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a:latin typeface="Arial" panose="020B0604020202020204"/>
                        <a:cs typeface="Arial" panose="020B0604020202020204"/>
                      </a:endParaRPr>
                    </a:p>
                    <a:p>
                      <a:pPr marL="91440" marR="673100">
                        <a:lnSpc>
                          <a:spcPct val="100000"/>
                        </a:lnSpc>
                        <a:spcBef>
                          <a:spcPts val="25"/>
                        </a:spcBef>
                      </a:pPr>
                      <a:r>
                        <a:rPr sz="1100" b="1" spc="-5" dirty="0">
                          <a:latin typeface="Arial" panose="020B0604020202020204"/>
                          <a:cs typeface="Arial" panose="020B0604020202020204"/>
                        </a:rPr>
                        <a:t>interleaved</a:t>
                      </a:r>
                      <a:r>
                        <a:rPr sz="1100" b="1" spc="-40" dirty="0">
                          <a:latin typeface="Arial" panose="020B0604020202020204"/>
                          <a:cs typeface="Arial" panose="020B0604020202020204"/>
                        </a:rPr>
                        <a:t> </a:t>
                      </a:r>
                      <a:r>
                        <a:rPr sz="1100" b="1" spc="-5" dirty="0">
                          <a:latin typeface="Arial" panose="020B0604020202020204"/>
                          <a:cs typeface="Arial" panose="020B0604020202020204"/>
                        </a:rPr>
                        <a:t>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bank</a:t>
                      </a:r>
                      <a:r>
                        <a:rPr sz="1100" b="1" spc="-35" dirty="0">
                          <a:latin typeface="Arial" panose="020B0604020202020204"/>
                          <a:cs typeface="Arial" panose="020B0604020202020204"/>
                        </a:rPr>
                        <a:t> </a:t>
                      </a:r>
                      <a:r>
                        <a:rPr sz="1100" b="1" spc="-5" dirty="0">
                          <a:latin typeface="Arial" panose="020B0604020202020204"/>
                          <a:cs typeface="Arial" panose="020B0604020202020204"/>
                        </a:rPr>
                        <a:t>conflicts</a:t>
                      </a:r>
                      <a:endParaRPr sz="1100">
                        <a:latin typeface="Arial" panose="020B0604020202020204"/>
                        <a:cs typeface="Arial" panose="020B0604020202020204"/>
                      </a:endParaRPr>
                    </a:p>
                  </a:txBody>
                  <a:tcPr marL="0" marR="0" marT="34862" marB="0">
                    <a:solidFill>
                      <a:srgbClr val="99CCFF">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4.854</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365125"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extLst>
                  <a:ext uri="{0D108BD9-81ED-4DB2-BD59-A6C34878D82A}">
                    <a16:rowId xmlns:a16="http://schemas.microsoft.com/office/drawing/2014/main" val="10001"/>
                  </a:ext>
                </a:extLst>
              </a:tr>
              <a:tr h="531495">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a:latin typeface="Arial" panose="020B0604020202020204"/>
                        <a:cs typeface="Arial" panose="020B0604020202020204"/>
                      </a:endParaRPr>
                    </a:p>
                    <a:p>
                      <a:pPr marL="91440">
                        <a:lnSpc>
                          <a:spcPct val="100000"/>
                        </a:lnSpc>
                        <a:spcBef>
                          <a:spcPts val="25"/>
                        </a:spcBef>
                      </a:pPr>
                      <a:r>
                        <a:rPr sz="1100" b="1" spc="-5" dirty="0">
                          <a:latin typeface="Arial" panose="020B0604020202020204"/>
                          <a:cs typeface="Arial" panose="020B0604020202020204"/>
                        </a:rPr>
                        <a:t>sequential</a:t>
                      </a:r>
                      <a:r>
                        <a:rPr sz="1100" b="1" spc="-25" dirty="0">
                          <a:latin typeface="Arial" panose="020B0604020202020204"/>
                          <a:cs typeface="Arial" panose="020B0604020202020204"/>
                        </a:rPr>
                        <a:t> </a:t>
                      </a:r>
                      <a:r>
                        <a:rPr sz="1100" b="1" spc="-5" dirty="0">
                          <a:latin typeface="Arial" panose="020B0604020202020204"/>
                          <a:cs typeface="Arial" panose="020B0604020202020204"/>
                        </a:rPr>
                        <a:t>addressing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245745" algn="r">
                        <a:lnSpc>
                          <a:spcPct val="100000"/>
                        </a:lnSpc>
                        <a:spcBef>
                          <a:spcPts val="1070"/>
                        </a:spcBef>
                      </a:pPr>
                      <a:r>
                        <a:rPr sz="1800" b="1" dirty="0">
                          <a:latin typeface="Arial" panose="020B0604020202020204"/>
                          <a:cs typeface="Arial" panose="020B0604020202020204"/>
                        </a:rPr>
                        <a:t>9.741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365125" algn="r">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a:latin typeface="Arial" panose="020B0604020202020204"/>
                        <a:cs typeface="Arial" panose="020B0604020202020204"/>
                      </a:endParaRPr>
                    </a:p>
                  </a:txBody>
                  <a:tcPr marL="0" marR="0" marT="122301" marB="0">
                    <a:solidFill>
                      <a:srgbClr val="76B800">
                        <a:alpha val="50195"/>
                      </a:srgbClr>
                    </a:solidFill>
                  </a:tcPr>
                </a:tc>
                <a:extLst>
                  <a:ext uri="{0D108BD9-81ED-4DB2-BD59-A6C34878D82A}">
                    <a16:rowId xmlns:a16="http://schemas.microsoft.com/office/drawing/2014/main" val="10002"/>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4:</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first </a:t>
                      </a:r>
                      <a:r>
                        <a:rPr sz="1100" b="1" dirty="0">
                          <a:latin typeface="Arial" panose="020B0604020202020204"/>
                          <a:cs typeface="Arial" panose="020B0604020202020204"/>
                        </a:rPr>
                        <a:t>add </a:t>
                      </a:r>
                      <a:r>
                        <a:rPr sz="1100" b="1" spc="-5" dirty="0">
                          <a:latin typeface="Arial" panose="020B0604020202020204"/>
                          <a:cs typeface="Arial" panose="020B0604020202020204"/>
                        </a:rPr>
                        <a:t>during global</a:t>
                      </a:r>
                      <a:r>
                        <a:rPr sz="1100" b="1" spc="25" dirty="0">
                          <a:latin typeface="Arial" panose="020B0604020202020204"/>
                          <a:cs typeface="Arial" panose="020B0604020202020204"/>
                        </a:rPr>
                        <a:t> </a:t>
                      </a:r>
                      <a:r>
                        <a:rPr sz="1100" b="1" dirty="0">
                          <a:latin typeface="Arial" panose="020B0604020202020204"/>
                          <a:cs typeface="Arial" panose="020B0604020202020204"/>
                        </a:rPr>
                        <a:t>load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0.965</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17.377</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1.78x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3820" algn="r">
                        <a:lnSpc>
                          <a:spcPct val="100000"/>
                        </a:lnSpc>
                        <a:spcBef>
                          <a:spcPts val="1075"/>
                        </a:spcBef>
                      </a:pPr>
                      <a:r>
                        <a:rPr sz="1800" b="1" dirty="0">
                          <a:latin typeface="Arial" panose="020B0604020202020204"/>
                          <a:cs typeface="Arial" panose="020B0604020202020204"/>
                        </a:rPr>
                        <a:t>8.34x</a:t>
                      </a:r>
                      <a:endParaRPr sz="1800">
                        <a:latin typeface="Arial" panose="020B0604020202020204"/>
                        <a:cs typeface="Arial" panose="020B0604020202020204"/>
                      </a:endParaRPr>
                    </a:p>
                  </a:txBody>
                  <a:tcPr marL="0" marR="0" marT="122873" marB="0">
                    <a:solidFill>
                      <a:srgbClr val="99CCFF">
                        <a:alpha val="50195"/>
                      </a:srgbClr>
                    </a:solidFill>
                  </a:tcPr>
                </a:tc>
                <a:extLst>
                  <a:ext uri="{0D108BD9-81ED-4DB2-BD59-A6C34878D82A}">
                    <a16:rowId xmlns:a16="http://schemas.microsoft.com/office/drawing/2014/main" val="10003"/>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5:</a:t>
                      </a:r>
                      <a:endParaRPr sz="1800">
                        <a:latin typeface="Arial" panose="020B0604020202020204"/>
                        <a:cs typeface="Arial" panose="020B0604020202020204"/>
                      </a:endParaRPr>
                    </a:p>
                    <a:p>
                      <a:pPr marL="91440">
                        <a:lnSpc>
                          <a:spcPct val="100000"/>
                        </a:lnSpc>
                        <a:spcBef>
                          <a:spcPts val="20"/>
                        </a:spcBef>
                      </a:pPr>
                      <a:r>
                        <a:rPr sz="1100" b="1" dirty="0">
                          <a:latin typeface="Arial" panose="020B0604020202020204"/>
                          <a:cs typeface="Arial" panose="020B0604020202020204"/>
                        </a:rPr>
                        <a:t>unroll last</a:t>
                      </a:r>
                      <a:r>
                        <a:rPr sz="1100" b="1" spc="-25" dirty="0">
                          <a:latin typeface="Arial" panose="020B0604020202020204"/>
                          <a:cs typeface="Arial" panose="020B0604020202020204"/>
                        </a:rPr>
                        <a:t> </a:t>
                      </a:r>
                      <a:r>
                        <a:rPr sz="1100" b="1" spc="5" dirty="0">
                          <a:latin typeface="Arial" panose="020B0604020202020204"/>
                          <a:cs typeface="Arial" panose="020B0604020202020204"/>
                        </a:rPr>
                        <a:t>warp</a:t>
                      </a:r>
                      <a:endParaRPr sz="1100">
                        <a:latin typeface="Arial" panose="020B0604020202020204"/>
                        <a:cs typeface="Arial" panose="020B0604020202020204"/>
                      </a:endParaRPr>
                    </a:p>
                  </a:txBody>
                  <a:tcPr marL="0" marR="0" marT="35433" marB="0">
                    <a:solidFill>
                      <a:srgbClr val="76B800">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0.536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31.289</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1.8x</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15.01x</a:t>
                      </a:r>
                      <a:endParaRPr sz="1800" dirty="0">
                        <a:latin typeface="Arial" panose="020B0604020202020204"/>
                        <a:cs typeface="Arial" panose="020B0604020202020204"/>
                      </a:endParaRPr>
                    </a:p>
                  </a:txBody>
                  <a:tcPr marL="0" marR="0" marT="122873" marB="0">
                    <a:solidFill>
                      <a:srgbClr val="76B800">
                        <a:alpha val="50195"/>
                      </a:srgbClr>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7064196" y="1196504"/>
            <a:ext cx="1035787" cy="565539"/>
          </a:xfrm>
          <a:prstGeom prst="rect">
            <a:avLst/>
          </a:prstGeom>
        </p:spPr>
        <p:txBody>
          <a:bodyPr vert="horz" wrap="square" lIns="0" tIns="11430" rIns="0" bIns="0" rtlCol="0">
            <a:spAutoFit/>
          </a:bodyPr>
          <a:lstStyle/>
          <a:p>
            <a:pPr marL="11430" marR="4445" indent="210820">
              <a:spcBef>
                <a:spcPts val="90"/>
              </a:spcBef>
            </a:pPr>
            <a:r>
              <a:rPr b="1" spc="-5" dirty="0">
                <a:latin typeface="Arial" panose="020B0604020202020204"/>
                <a:cs typeface="Arial" panose="020B0604020202020204"/>
              </a:rPr>
              <a:t>Step  Spe</a:t>
            </a:r>
            <a:r>
              <a:rPr b="1" spc="-14" dirty="0">
                <a:latin typeface="Arial" panose="020B0604020202020204"/>
                <a:cs typeface="Arial" panose="020B0604020202020204"/>
              </a:rPr>
              <a:t>e</a:t>
            </a:r>
            <a:r>
              <a:rPr b="1" spc="-5" dirty="0">
                <a:latin typeface="Arial" panose="020B0604020202020204"/>
                <a:cs typeface="Arial" panose="020B0604020202020204"/>
              </a:rPr>
              <a:t>d</a:t>
            </a:r>
            <a:r>
              <a:rPr b="1" dirty="0">
                <a:latin typeface="Arial" panose="020B0604020202020204"/>
                <a:cs typeface="Arial" panose="020B0604020202020204"/>
              </a:rPr>
              <a:t>u</a:t>
            </a:r>
            <a:r>
              <a:rPr b="1" spc="-5" dirty="0">
                <a:latin typeface="Arial" panose="020B0604020202020204"/>
                <a:cs typeface="Arial" panose="020B0604020202020204"/>
              </a:rPr>
              <a:t>p</a:t>
            </a:r>
            <a:endParaRPr dirty="0">
              <a:latin typeface="Arial" panose="020B0604020202020204"/>
              <a:cs typeface="Arial" panose="020B0604020202020204"/>
            </a:endParaRPr>
          </a:p>
        </p:txBody>
      </p:sp>
      <p:sp>
        <p:nvSpPr>
          <p:cNvPr id="6" name="object 6"/>
          <p:cNvSpPr txBox="1"/>
          <p:nvPr/>
        </p:nvSpPr>
        <p:spPr>
          <a:xfrm>
            <a:off x="5617241" y="1472261"/>
            <a:ext cx="1206779" cy="288541"/>
          </a:xfrm>
          <a:prstGeom prst="rect">
            <a:avLst/>
          </a:prstGeom>
        </p:spPr>
        <p:txBody>
          <a:bodyPr vert="horz" wrap="square" lIns="0" tIns="11430" rIns="0" bIns="0" rtlCol="0">
            <a:spAutoFit/>
          </a:bodyPr>
          <a:lstStyle/>
          <a:p>
            <a:pPr marL="11430">
              <a:spcBef>
                <a:spcPts val="90"/>
              </a:spcBef>
            </a:pPr>
            <a:r>
              <a:rPr b="1" spc="-5" dirty="0">
                <a:latin typeface="Arial" panose="020B0604020202020204"/>
                <a:cs typeface="Arial" panose="020B0604020202020204"/>
              </a:rPr>
              <a:t>B</a:t>
            </a:r>
            <a:r>
              <a:rPr b="1" spc="-14" dirty="0">
                <a:latin typeface="Arial" panose="020B0604020202020204"/>
                <a:cs typeface="Arial" panose="020B0604020202020204"/>
              </a:rPr>
              <a:t>a</a:t>
            </a:r>
            <a:r>
              <a:rPr b="1" dirty="0">
                <a:latin typeface="Arial" panose="020B0604020202020204"/>
                <a:cs typeface="Arial" panose="020B0604020202020204"/>
              </a:rPr>
              <a:t>n</a:t>
            </a:r>
            <a:r>
              <a:rPr b="1" spc="5" dirty="0">
                <a:latin typeface="Arial" panose="020B0604020202020204"/>
                <a:cs typeface="Arial" panose="020B0604020202020204"/>
              </a:rPr>
              <a:t>d</a:t>
            </a:r>
            <a:r>
              <a:rPr b="1" spc="32" dirty="0">
                <a:latin typeface="Arial" panose="020B0604020202020204"/>
                <a:cs typeface="Arial" panose="020B0604020202020204"/>
              </a:rPr>
              <a:t>w</a:t>
            </a:r>
            <a:r>
              <a:rPr b="1" spc="-9" dirty="0">
                <a:latin typeface="Arial" panose="020B0604020202020204"/>
                <a:cs typeface="Arial" panose="020B0604020202020204"/>
              </a:rPr>
              <a:t>i</a:t>
            </a:r>
            <a:r>
              <a:rPr b="1" dirty="0">
                <a:latin typeface="Arial" panose="020B0604020202020204"/>
                <a:cs typeface="Arial" panose="020B0604020202020204"/>
              </a:rPr>
              <a:t>dth</a:t>
            </a:r>
            <a:endParaRPr dirty="0">
              <a:latin typeface="Arial" panose="020B0604020202020204"/>
              <a:cs typeface="Arial" panose="020B0604020202020204"/>
            </a:endParaRPr>
          </a:p>
        </p:txBody>
      </p:sp>
      <p:sp>
        <p:nvSpPr>
          <p:cNvPr id="7" name="object 7"/>
          <p:cNvSpPr txBox="1"/>
          <p:nvPr/>
        </p:nvSpPr>
        <p:spPr>
          <a:xfrm>
            <a:off x="3891572" y="1472261"/>
            <a:ext cx="1678496" cy="288541"/>
          </a:xfrm>
          <a:prstGeom prst="rect">
            <a:avLst/>
          </a:prstGeom>
        </p:spPr>
        <p:txBody>
          <a:bodyPr vert="horz" wrap="square" lIns="0" tIns="11430" rIns="0" bIns="0" rtlCol="0">
            <a:spAutoFit/>
          </a:bodyPr>
          <a:lstStyle/>
          <a:p>
            <a:pPr marL="34290">
              <a:spcBef>
                <a:spcPts val="90"/>
              </a:spcBef>
            </a:pPr>
            <a:r>
              <a:rPr b="1" spc="-9" dirty="0">
                <a:latin typeface="Arial" panose="020B0604020202020204"/>
                <a:cs typeface="Arial" panose="020B0604020202020204"/>
              </a:rPr>
              <a:t>Time </a:t>
            </a:r>
            <a:r>
              <a:rPr b="1" spc="-5" dirty="0">
                <a:latin typeface="Arial" panose="020B0604020202020204"/>
                <a:cs typeface="Arial" panose="020B0604020202020204"/>
              </a:rPr>
              <a:t>(2</a:t>
            </a:r>
            <a:r>
              <a:rPr b="1" spc="-6" baseline="25000" dirty="0">
                <a:latin typeface="Arial" panose="020B0604020202020204"/>
                <a:cs typeface="Arial" panose="020B0604020202020204"/>
              </a:rPr>
              <a:t>22</a:t>
            </a:r>
            <a:r>
              <a:rPr b="1" spc="-94" baseline="25000" dirty="0">
                <a:latin typeface="Arial" panose="020B0604020202020204"/>
                <a:cs typeface="Arial" panose="020B0604020202020204"/>
              </a:rPr>
              <a:t> </a:t>
            </a:r>
            <a:r>
              <a:rPr b="1" dirty="0">
                <a:latin typeface="Arial" panose="020B0604020202020204"/>
                <a:cs typeface="Arial" panose="020B0604020202020204"/>
              </a:rPr>
              <a:t>ints)</a:t>
            </a:r>
            <a:endParaRPr dirty="0">
              <a:latin typeface="Arial" panose="020B0604020202020204"/>
              <a:cs typeface="Arial" panose="020B0604020202020204"/>
            </a:endParaRPr>
          </a:p>
        </p:txBody>
      </p:sp>
      <p:sp>
        <p:nvSpPr>
          <p:cNvPr id="8" name="object 8"/>
          <p:cNvSpPr txBox="1"/>
          <p:nvPr/>
        </p:nvSpPr>
        <p:spPr>
          <a:xfrm>
            <a:off x="8100830" y="1196504"/>
            <a:ext cx="1276925" cy="565539"/>
          </a:xfrm>
          <a:prstGeom prst="rect">
            <a:avLst/>
          </a:prstGeom>
        </p:spPr>
        <p:txBody>
          <a:bodyPr vert="horz" wrap="square" lIns="0" tIns="11430" rIns="0" bIns="0" rtlCol="0">
            <a:spAutoFit/>
          </a:bodyPr>
          <a:lstStyle/>
          <a:p>
            <a:pPr marL="128905" marR="4445" indent="-118110">
              <a:spcBef>
                <a:spcPts val="90"/>
              </a:spcBef>
            </a:pPr>
            <a:r>
              <a:rPr b="1" spc="-5" dirty="0">
                <a:latin typeface="Arial" panose="020B0604020202020204"/>
                <a:cs typeface="Arial" panose="020B0604020202020204"/>
              </a:rPr>
              <a:t>Cumulati</a:t>
            </a:r>
            <a:r>
              <a:rPr b="1" spc="-41" dirty="0">
                <a:latin typeface="Arial" panose="020B0604020202020204"/>
                <a:cs typeface="Arial" panose="020B0604020202020204"/>
              </a:rPr>
              <a:t>v</a:t>
            </a:r>
            <a:r>
              <a:rPr b="1" spc="-5" dirty="0">
                <a:latin typeface="Arial" panose="020B0604020202020204"/>
                <a:cs typeface="Arial" panose="020B0604020202020204"/>
              </a:rPr>
              <a:t>e  Speedup</a:t>
            </a:r>
            <a:endParaRPr dirty="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33</a:t>
            </a:fld>
            <a:endParaRPr lang="en-US" altLang="zh-CN"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42946" y="190761"/>
            <a:ext cx="5537454" cy="510717"/>
          </a:xfrm>
          <a:prstGeom prst="rect">
            <a:avLst/>
          </a:prstGeom>
        </p:spPr>
        <p:txBody>
          <a:bodyPr vert="horz" wrap="square" lIns="0" tIns="12002" rIns="0" bIns="0" rtlCol="0">
            <a:spAutoFit/>
          </a:bodyPr>
          <a:lstStyle/>
          <a:p>
            <a:pPr marL="11430">
              <a:spcBef>
                <a:spcPts val="95"/>
              </a:spcBef>
            </a:pPr>
            <a:r>
              <a:rPr sz="3600" b="1" dirty="0"/>
              <a:t>Complete</a:t>
            </a:r>
            <a:r>
              <a:rPr sz="3600" b="1" spc="-99" dirty="0"/>
              <a:t> </a:t>
            </a:r>
            <a:r>
              <a:rPr sz="3600" b="1" dirty="0"/>
              <a:t>Unrolling</a:t>
            </a:r>
          </a:p>
        </p:txBody>
      </p:sp>
      <p:sp>
        <p:nvSpPr>
          <p:cNvPr id="12" name="object 12"/>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34</a:t>
            </a:fld>
            <a:endParaRPr dirty="0"/>
          </a:p>
        </p:txBody>
      </p:sp>
      <p:sp>
        <p:nvSpPr>
          <p:cNvPr id="11" name="object 11"/>
          <p:cNvSpPr txBox="1"/>
          <p:nvPr/>
        </p:nvSpPr>
        <p:spPr>
          <a:xfrm>
            <a:off x="1600200" y="1318771"/>
            <a:ext cx="8763000" cy="4423006"/>
          </a:xfrm>
          <a:prstGeom prst="rect">
            <a:avLst/>
          </a:prstGeom>
        </p:spPr>
        <p:txBody>
          <a:bodyPr vert="horz" wrap="square" lIns="0" tIns="11430" rIns="0" bIns="0" rtlCol="0">
            <a:spAutoFit/>
          </a:bodyPr>
          <a:lstStyle/>
          <a:p>
            <a:pPr marL="11430" marR="107950">
              <a:spcBef>
                <a:spcPts val="90"/>
              </a:spcBef>
            </a:pPr>
            <a:r>
              <a:rPr sz="2400" dirty="0">
                <a:latin typeface="Arial" panose="020B0604020202020204"/>
                <a:cs typeface="Arial" panose="020B0604020202020204"/>
              </a:rPr>
              <a:t>If </a:t>
            </a:r>
            <a:r>
              <a:rPr sz="2400" spc="9" dirty="0">
                <a:latin typeface="Arial" panose="020B0604020202020204"/>
                <a:cs typeface="Arial" panose="020B0604020202020204"/>
              </a:rPr>
              <a:t>we </a:t>
            </a:r>
            <a:r>
              <a:rPr sz="2400" spc="-5" dirty="0">
                <a:latin typeface="Arial" panose="020B0604020202020204"/>
                <a:cs typeface="Arial" panose="020B0604020202020204"/>
              </a:rPr>
              <a:t>knew the number </a:t>
            </a:r>
            <a:r>
              <a:rPr sz="2400" dirty="0">
                <a:latin typeface="Arial" panose="020B0604020202020204"/>
                <a:cs typeface="Arial" panose="020B0604020202020204"/>
              </a:rPr>
              <a:t>of iterations </a:t>
            </a:r>
            <a:r>
              <a:rPr sz="2400" spc="-5" dirty="0">
                <a:latin typeface="Arial" panose="020B0604020202020204"/>
                <a:cs typeface="Arial" panose="020B0604020202020204"/>
              </a:rPr>
              <a:t>at compile</a:t>
            </a:r>
            <a:r>
              <a:rPr sz="2400" spc="-95" dirty="0">
                <a:latin typeface="Arial" panose="020B0604020202020204"/>
                <a:cs typeface="Arial" panose="020B0604020202020204"/>
              </a:rPr>
              <a:t> </a:t>
            </a:r>
            <a:r>
              <a:rPr sz="2400" dirty="0">
                <a:latin typeface="Arial" panose="020B0604020202020204"/>
                <a:cs typeface="Arial" panose="020B0604020202020204"/>
              </a:rPr>
              <a:t>time,  </a:t>
            </a:r>
            <a:r>
              <a:rPr sz="2400" spc="9" dirty="0">
                <a:latin typeface="Arial" panose="020B0604020202020204"/>
                <a:cs typeface="Arial" panose="020B0604020202020204"/>
              </a:rPr>
              <a:t>we </a:t>
            </a:r>
            <a:r>
              <a:rPr sz="2400" spc="-5" dirty="0">
                <a:latin typeface="Arial" panose="020B0604020202020204"/>
                <a:cs typeface="Arial" panose="020B0604020202020204"/>
              </a:rPr>
              <a:t>could </a:t>
            </a:r>
            <a:r>
              <a:rPr sz="2400" dirty="0">
                <a:latin typeface="Arial" panose="020B0604020202020204"/>
                <a:cs typeface="Arial" panose="020B0604020202020204"/>
              </a:rPr>
              <a:t>completely </a:t>
            </a:r>
            <a:r>
              <a:rPr sz="2400" spc="-5" dirty="0">
                <a:latin typeface="Arial" panose="020B0604020202020204"/>
                <a:cs typeface="Arial" panose="020B0604020202020204"/>
              </a:rPr>
              <a:t>unroll </a:t>
            </a:r>
            <a:r>
              <a:rPr sz="2400" dirty="0">
                <a:latin typeface="Arial" panose="020B0604020202020204"/>
                <a:cs typeface="Arial" panose="020B0604020202020204"/>
              </a:rPr>
              <a:t>the</a:t>
            </a:r>
            <a:r>
              <a:rPr sz="2400" spc="-113" dirty="0">
                <a:latin typeface="Arial" panose="020B0604020202020204"/>
                <a:cs typeface="Arial" panose="020B0604020202020204"/>
              </a:rPr>
              <a:t> </a:t>
            </a:r>
            <a:r>
              <a:rPr sz="2400" spc="-5" dirty="0">
                <a:latin typeface="Arial" panose="020B0604020202020204"/>
                <a:cs typeface="Arial" panose="020B0604020202020204"/>
              </a:rPr>
              <a:t>reduction</a:t>
            </a:r>
            <a:endParaRPr sz="2400" dirty="0">
              <a:latin typeface="Arial" panose="020B0604020202020204"/>
              <a:cs typeface="Arial" panose="020B0604020202020204"/>
            </a:endParaRPr>
          </a:p>
          <a:p>
            <a:pPr marL="477520" marR="4445">
              <a:lnSpc>
                <a:spcPct val="120000"/>
              </a:lnSpc>
              <a:spcBef>
                <a:spcPts val="5"/>
              </a:spcBef>
            </a:pPr>
            <a:r>
              <a:rPr sz="2000" spc="-5" dirty="0">
                <a:solidFill>
                  <a:srgbClr val="FF0000"/>
                </a:solidFill>
                <a:latin typeface="Arial" panose="020B0604020202020204"/>
                <a:cs typeface="Arial" panose="020B0604020202020204"/>
              </a:rPr>
              <a:t>Luckily, </a:t>
            </a:r>
            <a:r>
              <a:rPr sz="2000" dirty="0">
                <a:solidFill>
                  <a:srgbClr val="FF0000"/>
                </a:solidFill>
                <a:latin typeface="Arial" panose="020B0604020202020204"/>
                <a:cs typeface="Arial" panose="020B0604020202020204"/>
              </a:rPr>
              <a:t>the block size is </a:t>
            </a:r>
            <a:r>
              <a:rPr sz="2000" spc="-5" dirty="0">
                <a:solidFill>
                  <a:srgbClr val="FF0000"/>
                </a:solidFill>
                <a:latin typeface="Arial" panose="020B0604020202020204"/>
                <a:cs typeface="Arial" panose="020B0604020202020204"/>
              </a:rPr>
              <a:t>limited </a:t>
            </a:r>
            <a:r>
              <a:rPr sz="2000" dirty="0">
                <a:solidFill>
                  <a:srgbClr val="FF0000"/>
                </a:solidFill>
                <a:latin typeface="Arial" panose="020B0604020202020204"/>
                <a:cs typeface="Arial" panose="020B0604020202020204"/>
              </a:rPr>
              <a:t>by the GPU to </a:t>
            </a:r>
            <a:r>
              <a:rPr lang="en-US" sz="2000" dirty="0">
                <a:solidFill>
                  <a:srgbClr val="FF0000"/>
                </a:solidFill>
                <a:latin typeface="Arial" panose="020B0604020202020204"/>
                <a:cs typeface="Arial" panose="020B0604020202020204"/>
              </a:rPr>
              <a:t>1024</a:t>
            </a:r>
            <a:r>
              <a:rPr sz="2000" spc="-144" dirty="0">
                <a:solidFill>
                  <a:srgbClr val="FF0000"/>
                </a:solidFill>
                <a:latin typeface="Arial" panose="020B0604020202020204"/>
                <a:cs typeface="Arial" panose="020B0604020202020204"/>
              </a:rPr>
              <a:t> </a:t>
            </a:r>
            <a:r>
              <a:rPr sz="2000" dirty="0">
                <a:solidFill>
                  <a:srgbClr val="FF0000"/>
                </a:solidFill>
                <a:latin typeface="Arial" panose="020B0604020202020204"/>
                <a:cs typeface="Arial" panose="020B0604020202020204"/>
              </a:rPr>
              <a:t>threads </a:t>
            </a:r>
            <a:r>
              <a:rPr lang="en-US" sz="2000" dirty="0">
                <a:solidFill>
                  <a:srgbClr val="FF0000"/>
                </a:solidFill>
                <a:latin typeface="Arial" panose="020B0604020202020204"/>
                <a:cs typeface="Arial" panose="020B0604020202020204"/>
              </a:rPr>
              <a:t>(Tesla V100)</a:t>
            </a:r>
            <a:r>
              <a:rPr sz="2000" dirty="0">
                <a:solidFill>
                  <a:srgbClr val="FF0000"/>
                </a:solidFill>
                <a:latin typeface="Arial" panose="020B0604020202020204"/>
                <a:cs typeface="Arial" panose="020B0604020202020204"/>
              </a:rPr>
              <a:t> </a:t>
            </a:r>
            <a:r>
              <a:rPr sz="2000" dirty="0">
                <a:latin typeface="Arial" panose="020B0604020202020204"/>
                <a:cs typeface="Arial" panose="020B0604020202020204"/>
              </a:rPr>
              <a:t>Also, </a:t>
            </a:r>
            <a:r>
              <a:rPr sz="2000" spc="14" dirty="0">
                <a:latin typeface="Arial" panose="020B0604020202020204"/>
                <a:cs typeface="Arial" panose="020B0604020202020204"/>
              </a:rPr>
              <a:t>we </a:t>
            </a:r>
            <a:r>
              <a:rPr sz="2000" dirty="0">
                <a:latin typeface="Arial" panose="020B0604020202020204"/>
                <a:cs typeface="Arial" panose="020B0604020202020204"/>
              </a:rPr>
              <a:t>are sticking to power-of-2 block</a:t>
            </a:r>
            <a:r>
              <a:rPr sz="2000" spc="-225" dirty="0">
                <a:latin typeface="Arial" panose="020B0604020202020204"/>
                <a:cs typeface="Arial" panose="020B0604020202020204"/>
              </a:rPr>
              <a:t> </a:t>
            </a:r>
            <a:r>
              <a:rPr sz="2000" dirty="0">
                <a:latin typeface="Arial" panose="020B0604020202020204"/>
                <a:cs typeface="Arial" panose="020B0604020202020204"/>
              </a:rPr>
              <a:t>sizes</a:t>
            </a:r>
          </a:p>
          <a:p>
            <a:pPr>
              <a:spcBef>
                <a:spcPts val="5"/>
              </a:spcBef>
            </a:pPr>
            <a:endParaRPr sz="2800" dirty="0">
              <a:latin typeface="Arial" panose="020B0604020202020204"/>
              <a:cs typeface="Arial" panose="020B0604020202020204"/>
            </a:endParaRPr>
          </a:p>
          <a:p>
            <a:pPr marL="11430"/>
            <a:r>
              <a:rPr sz="2400" dirty="0">
                <a:latin typeface="Arial" panose="020B0604020202020204"/>
                <a:cs typeface="Arial" panose="020B0604020202020204"/>
              </a:rPr>
              <a:t>So </a:t>
            </a:r>
            <a:r>
              <a:rPr sz="2400" spc="9" dirty="0">
                <a:latin typeface="Arial" panose="020B0604020202020204"/>
                <a:cs typeface="Arial" panose="020B0604020202020204"/>
              </a:rPr>
              <a:t>we </a:t>
            </a:r>
            <a:r>
              <a:rPr sz="2400" spc="-5" dirty="0">
                <a:latin typeface="Arial" panose="020B0604020202020204"/>
                <a:cs typeface="Arial" panose="020B0604020202020204"/>
              </a:rPr>
              <a:t>can easily </a:t>
            </a:r>
            <a:r>
              <a:rPr sz="2400" dirty="0">
                <a:latin typeface="Arial" panose="020B0604020202020204"/>
                <a:cs typeface="Arial" panose="020B0604020202020204"/>
              </a:rPr>
              <a:t>unroll </a:t>
            </a:r>
            <a:r>
              <a:rPr sz="2400" spc="-5" dirty="0">
                <a:latin typeface="Arial" panose="020B0604020202020204"/>
                <a:cs typeface="Arial" panose="020B0604020202020204"/>
              </a:rPr>
              <a:t>for a </a:t>
            </a:r>
            <a:r>
              <a:rPr sz="2400" dirty="0">
                <a:latin typeface="Arial" panose="020B0604020202020204"/>
                <a:cs typeface="Arial" panose="020B0604020202020204"/>
              </a:rPr>
              <a:t>fixed </a:t>
            </a:r>
            <a:r>
              <a:rPr sz="2400" spc="-5" dirty="0">
                <a:latin typeface="Arial" panose="020B0604020202020204"/>
                <a:cs typeface="Arial" panose="020B0604020202020204"/>
              </a:rPr>
              <a:t>block</a:t>
            </a:r>
            <a:r>
              <a:rPr sz="2400" spc="-103" dirty="0">
                <a:latin typeface="Arial" panose="020B0604020202020204"/>
                <a:cs typeface="Arial" panose="020B0604020202020204"/>
              </a:rPr>
              <a:t> </a:t>
            </a:r>
            <a:r>
              <a:rPr sz="2400" spc="-5" dirty="0">
                <a:latin typeface="Arial" panose="020B0604020202020204"/>
                <a:cs typeface="Arial" panose="020B0604020202020204"/>
              </a:rPr>
              <a:t>size</a:t>
            </a:r>
            <a:endParaRPr sz="2400" dirty="0">
              <a:latin typeface="Arial" panose="020B0604020202020204"/>
              <a:cs typeface="Arial" panose="020B0604020202020204"/>
            </a:endParaRPr>
          </a:p>
          <a:p>
            <a:pPr marL="477520" marR="283210">
              <a:spcBef>
                <a:spcPts val="435"/>
              </a:spcBef>
            </a:pPr>
            <a:r>
              <a:rPr sz="2000" dirty="0">
                <a:latin typeface="Arial" panose="020B0604020202020204"/>
                <a:cs typeface="Arial" panose="020B0604020202020204"/>
              </a:rPr>
              <a:t>But </a:t>
            </a:r>
            <a:r>
              <a:rPr sz="2000" spc="14" dirty="0">
                <a:latin typeface="Arial" panose="020B0604020202020204"/>
                <a:cs typeface="Arial" panose="020B0604020202020204"/>
              </a:rPr>
              <a:t>we </a:t>
            </a:r>
            <a:r>
              <a:rPr sz="2000" dirty="0">
                <a:latin typeface="Arial" panose="020B0604020202020204"/>
                <a:cs typeface="Arial" panose="020B0604020202020204"/>
              </a:rPr>
              <a:t>need to be generic – </a:t>
            </a:r>
            <a:r>
              <a:rPr sz="2000" spc="-5" dirty="0">
                <a:latin typeface="Arial" panose="020B0604020202020204"/>
                <a:cs typeface="Arial" panose="020B0604020202020204"/>
              </a:rPr>
              <a:t>how </a:t>
            </a:r>
            <a:r>
              <a:rPr sz="2000" dirty="0">
                <a:latin typeface="Arial" panose="020B0604020202020204"/>
                <a:cs typeface="Arial" panose="020B0604020202020204"/>
              </a:rPr>
              <a:t>can </a:t>
            </a:r>
            <a:r>
              <a:rPr sz="2000" spc="23" dirty="0">
                <a:latin typeface="Arial" panose="020B0604020202020204"/>
                <a:cs typeface="Arial" panose="020B0604020202020204"/>
              </a:rPr>
              <a:t>we </a:t>
            </a:r>
            <a:r>
              <a:rPr sz="2000" dirty="0">
                <a:latin typeface="Arial" panose="020B0604020202020204"/>
                <a:cs typeface="Arial" panose="020B0604020202020204"/>
              </a:rPr>
              <a:t>unroll for</a:t>
            </a:r>
            <a:r>
              <a:rPr sz="2000" spc="-297" dirty="0">
                <a:latin typeface="Arial" panose="020B0604020202020204"/>
                <a:cs typeface="Arial" panose="020B0604020202020204"/>
              </a:rPr>
              <a:t> </a:t>
            </a:r>
            <a:r>
              <a:rPr sz="2000" dirty="0">
                <a:latin typeface="Arial" panose="020B0604020202020204"/>
                <a:cs typeface="Arial" panose="020B0604020202020204"/>
              </a:rPr>
              <a:t>block  </a:t>
            </a:r>
            <a:r>
              <a:rPr sz="2000" spc="-5" dirty="0">
                <a:latin typeface="Arial" panose="020B0604020202020204"/>
                <a:cs typeface="Arial" panose="020B0604020202020204"/>
              </a:rPr>
              <a:t>sizes </a:t>
            </a:r>
            <a:r>
              <a:rPr sz="2000" dirty="0">
                <a:latin typeface="Arial" panose="020B0604020202020204"/>
                <a:cs typeface="Arial" panose="020B0604020202020204"/>
              </a:rPr>
              <a:t>that </a:t>
            </a:r>
            <a:r>
              <a:rPr sz="2000" spc="14" dirty="0">
                <a:latin typeface="Arial" panose="020B0604020202020204"/>
                <a:cs typeface="Arial" panose="020B0604020202020204"/>
              </a:rPr>
              <a:t>we </a:t>
            </a:r>
            <a:r>
              <a:rPr sz="2000" dirty="0">
                <a:latin typeface="Arial" panose="020B0604020202020204"/>
                <a:cs typeface="Arial" panose="020B0604020202020204"/>
              </a:rPr>
              <a:t>don’t </a:t>
            </a:r>
            <a:r>
              <a:rPr sz="2000" spc="-5" dirty="0">
                <a:latin typeface="Arial" panose="020B0604020202020204"/>
                <a:cs typeface="Arial" panose="020B0604020202020204"/>
              </a:rPr>
              <a:t>know at compile</a:t>
            </a:r>
            <a:r>
              <a:rPr sz="2000" spc="-171" dirty="0">
                <a:latin typeface="Arial" panose="020B0604020202020204"/>
                <a:cs typeface="Arial" panose="020B0604020202020204"/>
              </a:rPr>
              <a:t> </a:t>
            </a:r>
            <a:r>
              <a:rPr sz="2000" dirty="0">
                <a:latin typeface="Arial" panose="020B0604020202020204"/>
                <a:cs typeface="Arial" panose="020B0604020202020204"/>
              </a:rPr>
              <a:t>time?</a:t>
            </a:r>
          </a:p>
          <a:p>
            <a:pPr>
              <a:spcBef>
                <a:spcPts val="5"/>
              </a:spcBef>
            </a:pPr>
            <a:endParaRPr sz="2800" dirty="0">
              <a:latin typeface="Arial" panose="020B0604020202020204"/>
              <a:cs typeface="Arial" panose="020B0604020202020204"/>
            </a:endParaRPr>
          </a:p>
          <a:p>
            <a:pPr marL="11430"/>
            <a:r>
              <a:rPr sz="2400" spc="-5" dirty="0">
                <a:latin typeface="Arial" panose="020B0604020202020204"/>
                <a:cs typeface="Arial" panose="020B0604020202020204"/>
              </a:rPr>
              <a:t>Templates </a:t>
            </a:r>
            <a:r>
              <a:rPr sz="2400" dirty="0">
                <a:latin typeface="Arial" panose="020B0604020202020204"/>
                <a:cs typeface="Arial" panose="020B0604020202020204"/>
              </a:rPr>
              <a:t>to </a:t>
            </a:r>
            <a:r>
              <a:rPr sz="2400" spc="-5" dirty="0">
                <a:latin typeface="Arial" panose="020B0604020202020204"/>
                <a:cs typeface="Arial" panose="020B0604020202020204"/>
              </a:rPr>
              <a:t>the</a:t>
            </a:r>
            <a:r>
              <a:rPr sz="2400" spc="-23" dirty="0">
                <a:latin typeface="Arial" panose="020B0604020202020204"/>
                <a:cs typeface="Arial" panose="020B0604020202020204"/>
              </a:rPr>
              <a:t> </a:t>
            </a:r>
            <a:r>
              <a:rPr sz="2400" spc="-5" dirty="0">
                <a:latin typeface="Arial" panose="020B0604020202020204"/>
                <a:cs typeface="Arial" panose="020B0604020202020204"/>
              </a:rPr>
              <a:t>rescue!</a:t>
            </a:r>
            <a:endParaRPr sz="2400" dirty="0">
              <a:latin typeface="Arial" panose="020B0604020202020204"/>
              <a:cs typeface="Arial" panose="020B0604020202020204"/>
            </a:endParaRPr>
          </a:p>
          <a:p>
            <a:pPr marL="477520" marR="291465">
              <a:spcBef>
                <a:spcPts val="435"/>
              </a:spcBef>
            </a:pPr>
            <a:r>
              <a:rPr sz="2000" dirty="0">
                <a:latin typeface="Arial" panose="020B0604020202020204"/>
                <a:cs typeface="Arial" panose="020B0604020202020204"/>
              </a:rPr>
              <a:t>CUDA supports C++ template parameters on </a:t>
            </a:r>
            <a:r>
              <a:rPr sz="2000" spc="-5" dirty="0">
                <a:latin typeface="Arial" panose="020B0604020202020204"/>
                <a:cs typeface="Arial" panose="020B0604020202020204"/>
              </a:rPr>
              <a:t>device</a:t>
            </a:r>
            <a:r>
              <a:rPr sz="2000" spc="-149" dirty="0">
                <a:latin typeface="Arial" panose="020B0604020202020204"/>
                <a:cs typeface="Arial" panose="020B0604020202020204"/>
              </a:rPr>
              <a:t> </a:t>
            </a:r>
            <a:r>
              <a:rPr sz="2000" dirty="0">
                <a:latin typeface="Arial" panose="020B0604020202020204"/>
                <a:cs typeface="Arial" panose="020B0604020202020204"/>
              </a:rPr>
              <a:t>and  host</a:t>
            </a:r>
            <a:r>
              <a:rPr sz="2000" spc="-27" dirty="0">
                <a:latin typeface="Arial" panose="020B0604020202020204"/>
                <a:cs typeface="Arial" panose="020B0604020202020204"/>
              </a:rPr>
              <a:t> </a:t>
            </a:r>
            <a:r>
              <a:rPr sz="2000" dirty="0">
                <a:latin typeface="Arial" panose="020B0604020202020204"/>
                <a:cs typeface="Arial" panose="020B0604020202020204"/>
              </a:rPr>
              <a:t>functions</a:t>
            </a: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34</a:t>
            </a:fld>
            <a:endParaRPr lang="en-US" altLang="zh-CN"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90800" y="190500"/>
            <a:ext cx="6319520" cy="565150"/>
          </a:xfrm>
          <a:prstGeom prst="rect">
            <a:avLst/>
          </a:prstGeom>
        </p:spPr>
        <p:txBody>
          <a:bodyPr vert="horz" wrap="square" lIns="0" tIns="12002" rIns="0" bIns="0" rtlCol="0">
            <a:spAutoFit/>
          </a:bodyPr>
          <a:lstStyle/>
          <a:p>
            <a:pPr marL="11430">
              <a:spcBef>
                <a:spcPts val="95"/>
              </a:spcBef>
            </a:pPr>
            <a:r>
              <a:rPr sz="3600" b="1" dirty="0"/>
              <a:t>Unrolling with</a:t>
            </a:r>
            <a:r>
              <a:rPr sz="3600" b="1" spc="-103" dirty="0"/>
              <a:t> </a:t>
            </a:r>
            <a:r>
              <a:rPr sz="3600" b="1" spc="-5" dirty="0"/>
              <a:t>Templates</a:t>
            </a:r>
          </a:p>
        </p:txBody>
      </p:sp>
      <p:sp>
        <p:nvSpPr>
          <p:cNvPr id="7" name="object 7"/>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35</a:t>
            </a:fld>
            <a:endParaRPr dirty="0"/>
          </a:p>
        </p:txBody>
      </p:sp>
      <p:sp>
        <p:nvSpPr>
          <p:cNvPr id="5" name="object 5"/>
          <p:cNvSpPr txBox="1"/>
          <p:nvPr/>
        </p:nvSpPr>
        <p:spPr>
          <a:xfrm>
            <a:off x="2265700" y="1257528"/>
            <a:ext cx="6846570"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Specify block size as a function template</a:t>
            </a:r>
            <a:r>
              <a:rPr sz="2160" b="1" spc="54" dirty="0">
                <a:latin typeface="Arial" panose="020B0604020202020204"/>
                <a:cs typeface="Arial" panose="020B0604020202020204"/>
              </a:rPr>
              <a:t> </a:t>
            </a:r>
            <a:r>
              <a:rPr sz="2160" b="1" spc="-5" dirty="0">
                <a:latin typeface="Arial" panose="020B0604020202020204"/>
                <a:cs typeface="Arial" panose="020B0604020202020204"/>
              </a:rPr>
              <a:t>parameter:</a:t>
            </a:r>
            <a:endParaRPr sz="2160">
              <a:latin typeface="Arial" panose="020B0604020202020204"/>
              <a:cs typeface="Arial" panose="020B0604020202020204"/>
            </a:endParaRPr>
          </a:p>
        </p:txBody>
      </p:sp>
      <p:sp>
        <p:nvSpPr>
          <p:cNvPr id="6" name="object 6"/>
          <p:cNvSpPr txBox="1"/>
          <p:nvPr/>
        </p:nvSpPr>
        <p:spPr>
          <a:xfrm>
            <a:off x="2674620" y="1851660"/>
            <a:ext cx="5212080" cy="534955"/>
          </a:xfrm>
          <a:prstGeom prst="rect">
            <a:avLst/>
          </a:prstGeom>
          <a:solidFill>
            <a:srgbClr val="76B800">
              <a:alpha val="49018"/>
            </a:srgbClr>
          </a:solidFill>
          <a:ln w="28575">
            <a:solidFill>
              <a:srgbClr val="000000"/>
            </a:solidFill>
          </a:ln>
        </p:spPr>
        <p:txBody>
          <a:bodyPr vert="horz" wrap="square" lIns="0" tIns="36005" rIns="0" bIns="0" rtlCol="0">
            <a:spAutoFit/>
          </a:bodyPr>
          <a:lstStyle/>
          <a:p>
            <a:pPr marL="82550">
              <a:spcBef>
                <a:spcPts val="285"/>
              </a:spcBef>
            </a:pPr>
            <a:r>
              <a:rPr sz="1620" b="1" spc="-5" dirty="0">
                <a:solidFill>
                  <a:srgbClr val="0000FF"/>
                </a:solidFill>
                <a:latin typeface="Arial" panose="020B0604020202020204"/>
                <a:cs typeface="Arial" panose="020B0604020202020204"/>
              </a:rPr>
              <a:t>template </a:t>
            </a:r>
            <a:r>
              <a:rPr sz="1620" b="1" dirty="0">
                <a:solidFill>
                  <a:srgbClr val="0000FF"/>
                </a:solidFill>
                <a:latin typeface="Arial" panose="020B0604020202020204"/>
                <a:cs typeface="Arial" panose="020B0604020202020204"/>
              </a:rPr>
              <a:t>&lt;unsigned int</a:t>
            </a:r>
            <a:r>
              <a:rPr sz="1620" b="1" spc="-32" dirty="0">
                <a:solidFill>
                  <a:srgbClr val="0000FF"/>
                </a:solidFill>
                <a:latin typeface="Arial" panose="020B0604020202020204"/>
                <a:cs typeface="Arial" panose="020B0604020202020204"/>
              </a:rPr>
              <a:t> </a:t>
            </a:r>
            <a:r>
              <a:rPr sz="1620" b="1" spc="-5" dirty="0">
                <a:latin typeface="Arial" panose="020B0604020202020204"/>
                <a:cs typeface="Arial" panose="020B0604020202020204"/>
              </a:rPr>
              <a:t>blockSize&gt;</a:t>
            </a:r>
            <a:endParaRPr sz="1620">
              <a:latin typeface="Arial" panose="020B0604020202020204"/>
              <a:cs typeface="Arial" panose="020B0604020202020204"/>
            </a:endParaRPr>
          </a:p>
          <a:p>
            <a:pPr marL="82550">
              <a:tabLst>
                <a:tab pos="309245" algn="l"/>
                <a:tab pos="1199515" algn="l"/>
              </a:tabLst>
            </a:pPr>
            <a:r>
              <a:rPr sz="1620" b="1" u="heavy" dirty="0">
                <a:solidFill>
                  <a:srgbClr val="0000FF"/>
                </a:solidFill>
                <a:uFill>
                  <a:solidFill>
                    <a:srgbClr val="0000FE"/>
                  </a:solidFill>
                </a:uFill>
                <a:latin typeface="Arial" panose="020B0604020202020204"/>
                <a:cs typeface="Arial" panose="020B0604020202020204"/>
              </a:rPr>
              <a:t> 	</a:t>
            </a:r>
            <a:r>
              <a:rPr sz="1620" b="1" dirty="0">
                <a:solidFill>
                  <a:srgbClr val="0000FF"/>
                </a:solidFill>
                <a:latin typeface="Arial" panose="020B0604020202020204"/>
                <a:cs typeface="Arial" panose="020B0604020202020204"/>
              </a:rPr>
              <a:t>global</a:t>
            </a:r>
            <a:r>
              <a:rPr sz="1620" b="1" u="heavy" dirty="0">
                <a:solidFill>
                  <a:srgbClr val="0000FF"/>
                </a:solidFill>
                <a:uFill>
                  <a:solidFill>
                    <a:srgbClr val="0000FE"/>
                  </a:solidFill>
                </a:uFill>
                <a:latin typeface="Arial" panose="020B0604020202020204"/>
                <a:cs typeface="Arial" panose="020B0604020202020204"/>
              </a:rPr>
              <a:t> 	</a:t>
            </a:r>
            <a:r>
              <a:rPr sz="1620" b="1" spc="-14" dirty="0">
                <a:solidFill>
                  <a:srgbClr val="0000FF"/>
                </a:solidFill>
                <a:latin typeface="Arial" panose="020B0604020202020204"/>
                <a:cs typeface="Arial" panose="020B0604020202020204"/>
              </a:rPr>
              <a:t>void </a:t>
            </a:r>
            <a:r>
              <a:rPr sz="1620" b="1" spc="-5" dirty="0">
                <a:latin typeface="Arial" panose="020B0604020202020204"/>
                <a:cs typeface="Arial" panose="020B0604020202020204"/>
              </a:rPr>
              <a:t>reduce5(</a:t>
            </a:r>
            <a:r>
              <a:rPr sz="1620" b="1" spc="-5"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g_idata, </a:t>
            </a:r>
            <a:r>
              <a:rPr sz="1620" b="1" dirty="0">
                <a:solidFill>
                  <a:srgbClr val="0000FF"/>
                </a:solidFill>
                <a:latin typeface="Arial" panose="020B0604020202020204"/>
                <a:cs typeface="Arial" panose="020B0604020202020204"/>
              </a:rPr>
              <a:t>int</a:t>
            </a:r>
            <a:r>
              <a:rPr sz="1620" b="1" spc="59" dirty="0">
                <a:solidFill>
                  <a:srgbClr val="0000FF"/>
                </a:solidFill>
                <a:latin typeface="Arial" panose="020B0604020202020204"/>
                <a:cs typeface="Arial" panose="020B0604020202020204"/>
              </a:rPr>
              <a:t> </a:t>
            </a:r>
            <a:r>
              <a:rPr sz="1620" b="1" spc="-5" dirty="0">
                <a:solidFill>
                  <a:srgbClr val="0000FF"/>
                </a:solidFill>
                <a:latin typeface="Arial" panose="020B0604020202020204"/>
                <a:cs typeface="Arial" panose="020B0604020202020204"/>
              </a:rPr>
              <a:t>*</a:t>
            </a:r>
            <a:r>
              <a:rPr sz="1620" b="1" spc="-5" dirty="0">
                <a:latin typeface="Arial" panose="020B0604020202020204"/>
                <a:cs typeface="Arial" panose="020B0604020202020204"/>
              </a:rPr>
              <a:t>g_odata)</a:t>
            </a:r>
            <a:endParaRPr sz="1620">
              <a:latin typeface="Arial" panose="020B0604020202020204"/>
              <a:cs typeface="Arial" panose="020B0604020202020204"/>
            </a:endParaRPr>
          </a:p>
        </p:txBody>
      </p:sp>
      <p:sp>
        <p:nvSpPr>
          <p:cNvPr id="8"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35</a:t>
            </a:fld>
            <a:endParaRPr lang="en-US" altLang="zh-CN" spc="-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14500" y="822960"/>
            <a:ext cx="7063740" cy="2400300"/>
          </a:xfrm>
          <a:custGeom>
            <a:avLst/>
            <a:gdLst/>
            <a:ahLst/>
            <a:cxnLst/>
            <a:rect l="l" t="t" r="r" b="b"/>
            <a:pathLst>
              <a:path w="7848600" h="2667000">
                <a:moveTo>
                  <a:pt x="7848600" y="0"/>
                </a:moveTo>
                <a:lnTo>
                  <a:pt x="0" y="0"/>
                </a:lnTo>
                <a:lnTo>
                  <a:pt x="0" y="2667000"/>
                </a:lnTo>
                <a:lnTo>
                  <a:pt x="7848600" y="2667000"/>
                </a:lnTo>
                <a:lnTo>
                  <a:pt x="7848600" y="0"/>
                </a:lnTo>
                <a:close/>
              </a:path>
            </a:pathLst>
          </a:custGeom>
          <a:solidFill>
            <a:srgbClr val="76B800">
              <a:alpha val="49018"/>
            </a:srgbClr>
          </a:solidFill>
        </p:spPr>
        <p:txBody>
          <a:bodyPr wrap="square" lIns="0" tIns="0" rIns="0" bIns="0" rtlCol="0"/>
          <a:lstStyle/>
          <a:p>
            <a:endParaRPr sz="1620"/>
          </a:p>
        </p:txBody>
      </p:sp>
      <p:sp>
        <p:nvSpPr>
          <p:cNvPr id="3" name="object 3"/>
          <p:cNvSpPr/>
          <p:nvPr/>
        </p:nvSpPr>
        <p:spPr>
          <a:xfrm>
            <a:off x="1714500" y="822960"/>
            <a:ext cx="7063740" cy="2400300"/>
          </a:xfrm>
          <a:custGeom>
            <a:avLst/>
            <a:gdLst/>
            <a:ahLst/>
            <a:cxnLst/>
            <a:rect l="l" t="t" r="r" b="b"/>
            <a:pathLst>
              <a:path w="7848600" h="2667000">
                <a:moveTo>
                  <a:pt x="0" y="2667000"/>
                </a:moveTo>
                <a:lnTo>
                  <a:pt x="7848600" y="2667000"/>
                </a:lnTo>
                <a:lnTo>
                  <a:pt x="7848600" y="0"/>
                </a:lnTo>
                <a:lnTo>
                  <a:pt x="0" y="0"/>
                </a:lnTo>
                <a:lnTo>
                  <a:pt x="0" y="2667000"/>
                </a:lnTo>
                <a:close/>
              </a:path>
            </a:pathLst>
          </a:custGeom>
          <a:ln w="28575">
            <a:solidFill>
              <a:srgbClr val="000000"/>
            </a:solidFill>
          </a:ln>
        </p:spPr>
        <p:txBody>
          <a:bodyPr wrap="square" lIns="0" tIns="0" rIns="0" bIns="0" rtlCol="0"/>
          <a:lstStyle/>
          <a:p>
            <a:endParaRPr sz="1620"/>
          </a:p>
        </p:txBody>
      </p:sp>
      <p:sp>
        <p:nvSpPr>
          <p:cNvPr id="6" name="object 6"/>
          <p:cNvSpPr txBox="1">
            <a:spLocks noGrp="1"/>
          </p:cNvSpPr>
          <p:nvPr>
            <p:ph type="title"/>
          </p:nvPr>
        </p:nvSpPr>
        <p:spPr>
          <a:xfrm>
            <a:off x="1295400" y="120650"/>
            <a:ext cx="8740140" cy="565150"/>
          </a:xfrm>
          <a:prstGeom prst="rect">
            <a:avLst/>
          </a:prstGeom>
        </p:spPr>
        <p:txBody>
          <a:bodyPr vert="horz" wrap="square" lIns="0" tIns="12002" rIns="0" bIns="0" rtlCol="0">
            <a:spAutoFit/>
          </a:bodyPr>
          <a:lstStyle/>
          <a:p>
            <a:pPr marL="11430">
              <a:spcBef>
                <a:spcPts val="95"/>
              </a:spcBef>
            </a:pPr>
            <a:r>
              <a:rPr sz="3600" b="1" dirty="0"/>
              <a:t>Reduction </a:t>
            </a:r>
            <a:r>
              <a:rPr sz="3600" b="1" spc="-5" dirty="0"/>
              <a:t>#6: </a:t>
            </a:r>
            <a:r>
              <a:rPr sz="3600" b="1" dirty="0"/>
              <a:t>Completely</a:t>
            </a:r>
            <a:r>
              <a:rPr sz="3600" b="1" spc="-149" dirty="0"/>
              <a:t> </a:t>
            </a:r>
            <a:r>
              <a:rPr sz="3600" b="1" dirty="0"/>
              <a:t>Unrolled</a:t>
            </a:r>
          </a:p>
        </p:txBody>
      </p:sp>
      <p:sp>
        <p:nvSpPr>
          <p:cNvPr id="7" name="object 7"/>
          <p:cNvSpPr txBox="1"/>
          <p:nvPr/>
        </p:nvSpPr>
        <p:spPr>
          <a:xfrm>
            <a:off x="1714500" y="3360420"/>
            <a:ext cx="7063740" cy="2038250"/>
          </a:xfrm>
          <a:prstGeom prst="rect">
            <a:avLst/>
          </a:prstGeom>
          <a:solidFill>
            <a:srgbClr val="76B800">
              <a:alpha val="49018"/>
            </a:srgbClr>
          </a:solidFill>
          <a:ln w="28575">
            <a:solidFill>
              <a:srgbClr val="000000"/>
            </a:solidFill>
          </a:ln>
        </p:spPr>
        <p:txBody>
          <a:bodyPr vert="horz" wrap="square" lIns="0" tIns="36576" rIns="0" bIns="0" rtlCol="0">
            <a:spAutoFit/>
          </a:bodyPr>
          <a:lstStyle/>
          <a:p>
            <a:pPr marL="309880">
              <a:spcBef>
                <a:spcPts val="290"/>
              </a:spcBef>
            </a:pP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512)</a:t>
            </a:r>
            <a:r>
              <a:rPr sz="1620" b="1" spc="-36"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marR="345440" indent="227330">
              <a:tabLst>
                <a:tab pos="5154930" algn="l"/>
              </a:tabLst>
            </a:pP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&lt; </a:t>
            </a:r>
            <a:r>
              <a:rPr sz="1620" b="1" spc="-9" dirty="0">
                <a:latin typeface="Arial" panose="020B0604020202020204"/>
                <a:cs typeface="Arial" panose="020B0604020202020204"/>
              </a:rPr>
              <a:t>256) </a:t>
            </a:r>
            <a:r>
              <a:rPr sz="1620" b="1" spc="-5" dirty="0">
                <a:latin typeface="Arial" panose="020B0604020202020204"/>
                <a:cs typeface="Arial" panose="020B0604020202020204"/>
              </a:rPr>
              <a:t>{ sdata[tid] += sdata[tid +</a:t>
            </a:r>
            <a:r>
              <a:rPr sz="1620" b="1" spc="108" dirty="0">
                <a:latin typeface="Arial" panose="020B0604020202020204"/>
                <a:cs typeface="Arial" panose="020B0604020202020204"/>
              </a:rPr>
              <a:t> </a:t>
            </a:r>
            <a:r>
              <a:rPr sz="1620" b="1" spc="-5" dirty="0">
                <a:latin typeface="Arial" panose="020B0604020202020204"/>
                <a:cs typeface="Arial" panose="020B0604020202020204"/>
              </a:rPr>
              <a:t>256];</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r>
              <a:rPr sz="1620" b="1" u="heavy" spc="-5"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r>
              <a:rPr sz="1620" b="1" spc="-18" dirty="0">
                <a:latin typeface="Arial" panose="020B0604020202020204"/>
                <a:cs typeface="Arial" panose="020B0604020202020204"/>
              </a:rPr>
              <a:t> </a:t>
            </a:r>
            <a:r>
              <a:rPr sz="1620" b="1" spc="-5" dirty="0">
                <a:solidFill>
                  <a:srgbClr val="A40020"/>
                </a:solidFill>
                <a:latin typeface="Arial" panose="020B0604020202020204"/>
                <a:cs typeface="Arial" panose="020B0604020202020204"/>
              </a:rPr>
              <a: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256)</a:t>
            </a:r>
            <a:r>
              <a:rPr sz="1620" b="1" spc="-9"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marR="345440" indent="227330">
              <a:tabLst>
                <a:tab pos="5154295" algn="l"/>
              </a:tabLst>
            </a:pPr>
            <a:r>
              <a:rPr sz="1620" b="1" dirty="0">
                <a:solidFill>
                  <a:srgbClr val="0000FF"/>
                </a:solidFill>
                <a:latin typeface="Arial" panose="020B0604020202020204"/>
                <a:cs typeface="Arial" panose="020B0604020202020204"/>
              </a:rPr>
              <a:t>if (</a:t>
            </a:r>
            <a:r>
              <a:rPr sz="1620" b="1" dirty="0">
                <a:latin typeface="Arial" panose="020B0604020202020204"/>
                <a:cs typeface="Arial" panose="020B0604020202020204"/>
              </a:rPr>
              <a:t>tid &lt; </a:t>
            </a:r>
            <a:r>
              <a:rPr sz="1620" b="1" spc="-9" dirty="0">
                <a:latin typeface="Arial" panose="020B0604020202020204"/>
                <a:cs typeface="Arial" panose="020B0604020202020204"/>
              </a:rPr>
              <a:t>128) </a:t>
            </a:r>
            <a:r>
              <a:rPr sz="1620" b="1" spc="-5" dirty="0">
                <a:latin typeface="Arial" panose="020B0604020202020204"/>
                <a:cs typeface="Arial" panose="020B0604020202020204"/>
              </a:rPr>
              <a:t>{ sdata[tid] += sdata[tid +</a:t>
            </a:r>
            <a:r>
              <a:rPr sz="1620" b="1" spc="108" dirty="0">
                <a:latin typeface="Arial" panose="020B0604020202020204"/>
                <a:cs typeface="Arial" panose="020B0604020202020204"/>
              </a:rPr>
              <a:t> </a:t>
            </a:r>
            <a:r>
              <a:rPr sz="1620" b="1" spc="-5" dirty="0">
                <a:latin typeface="Arial" panose="020B0604020202020204"/>
                <a:cs typeface="Arial" panose="020B0604020202020204"/>
              </a:rPr>
              <a:t>128];</a:t>
            </a:r>
            <a:r>
              <a:rPr sz="1620" b="1" spc="9" dirty="0">
                <a:latin typeface="Arial" panose="020B0604020202020204"/>
                <a:cs typeface="Arial" panose="020B0604020202020204"/>
              </a:rPr>
              <a:t> </a:t>
            </a:r>
            <a:r>
              <a:rPr sz="1620" b="1" spc="-5" dirty="0">
                <a:latin typeface="Arial" panose="020B0604020202020204"/>
                <a:cs typeface="Arial" panose="020B0604020202020204"/>
              </a:rPr>
              <a:t>}</a:t>
            </a:r>
            <a:r>
              <a:rPr sz="1620" b="1" u="heavy" spc="-5"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 </a:t>
            </a:r>
            <a:r>
              <a:rPr sz="1620" b="1" spc="-5" dirty="0">
                <a:solidFill>
                  <a:srgbClr val="A40020"/>
                </a:solidFill>
                <a:latin typeface="Arial" panose="020B0604020202020204"/>
                <a:cs typeface="Arial" panose="020B0604020202020204"/>
              </a:rPr>
              <a: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128)</a:t>
            </a:r>
            <a:r>
              <a:rPr sz="1620" b="1" spc="-9"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537845">
              <a:tabLst>
                <a:tab pos="1332230" algn="l"/>
                <a:tab pos="1744345" algn="l"/>
                <a:tab pos="4366895" algn="l"/>
                <a:tab pos="5154930" algn="l"/>
              </a:tabLst>
            </a:pPr>
            <a:r>
              <a:rPr sz="1620" b="1" dirty="0">
                <a:solidFill>
                  <a:srgbClr val="0000FF"/>
                </a:solidFill>
                <a:latin typeface="Arial" panose="020B0604020202020204"/>
                <a:cs typeface="Arial" panose="020B0604020202020204"/>
              </a:rPr>
              <a:t>if</a:t>
            </a:r>
            <a:r>
              <a:rPr sz="1620" b="1" spc="5"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a:t>
            </a:r>
            <a:r>
              <a:rPr sz="1620" b="1" dirty="0">
                <a:latin typeface="Arial" panose="020B0604020202020204"/>
                <a:cs typeface="Arial" panose="020B0604020202020204"/>
              </a:rPr>
              <a:t>tid</a:t>
            </a:r>
            <a:r>
              <a:rPr sz="1620" b="1" spc="-5" dirty="0">
                <a:latin typeface="Arial" panose="020B0604020202020204"/>
                <a:cs typeface="Arial" panose="020B0604020202020204"/>
              </a:rPr>
              <a:t> </a:t>
            </a:r>
            <a:r>
              <a:rPr sz="1620" b="1" dirty="0">
                <a:latin typeface="Arial" panose="020B0604020202020204"/>
                <a:cs typeface="Arial" panose="020B0604020202020204"/>
              </a:rPr>
              <a:t>&lt;	</a:t>
            </a:r>
            <a:r>
              <a:rPr sz="1620" b="1" spc="-5" dirty="0">
                <a:latin typeface="Arial" panose="020B0604020202020204"/>
                <a:cs typeface="Arial" panose="020B0604020202020204"/>
              </a:rPr>
              <a:t>64)	{ sdata[tid] +=</a:t>
            </a:r>
            <a:r>
              <a:rPr sz="1620" b="1" spc="41" dirty="0">
                <a:latin typeface="Arial" panose="020B0604020202020204"/>
                <a:cs typeface="Arial" panose="020B0604020202020204"/>
              </a:rPr>
              <a:t> </a:t>
            </a:r>
            <a:r>
              <a:rPr sz="1620" b="1" spc="-5" dirty="0">
                <a:latin typeface="Arial" panose="020B0604020202020204"/>
                <a:cs typeface="Arial" panose="020B0604020202020204"/>
              </a:rPr>
              <a:t>sdata[tid</a:t>
            </a:r>
            <a:r>
              <a:rPr sz="1620" b="1" spc="18" dirty="0">
                <a:latin typeface="Arial" panose="020B0604020202020204"/>
                <a:cs typeface="Arial" panose="020B0604020202020204"/>
              </a:rPr>
              <a:t> </a:t>
            </a:r>
            <a:r>
              <a:rPr sz="1620" b="1" spc="-5" dirty="0">
                <a:latin typeface="Arial" panose="020B0604020202020204"/>
                <a:cs typeface="Arial" panose="020B0604020202020204"/>
              </a:rPr>
              <a:t>+	64];</a:t>
            </a:r>
            <a:r>
              <a:rPr sz="1620" b="1" spc="5" dirty="0">
                <a:latin typeface="Arial" panose="020B0604020202020204"/>
                <a:cs typeface="Arial" panose="020B0604020202020204"/>
              </a:rPr>
              <a:t> </a:t>
            </a:r>
            <a:r>
              <a:rPr sz="1620" b="1" spc="-5" dirty="0">
                <a:latin typeface="Arial" panose="020B0604020202020204"/>
                <a:cs typeface="Arial" panose="020B0604020202020204"/>
              </a:rPr>
              <a:t>}</a:t>
            </a:r>
            <a:r>
              <a:rPr sz="1620" b="1" u="heavy" spc="-5"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r>
              <a:rPr sz="1620" b="1" spc="23" dirty="0">
                <a:latin typeface="Arial" panose="020B0604020202020204"/>
                <a:cs typeface="Arial" panose="020B0604020202020204"/>
              </a:rPr>
              <a:t> </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a:spcBef>
                <a:spcPts val="25"/>
              </a:spcBef>
            </a:pPr>
            <a:endParaRPr sz="1665" dirty="0">
              <a:latin typeface="Arial" panose="020B0604020202020204"/>
              <a:cs typeface="Arial" panose="020B0604020202020204"/>
            </a:endParaRPr>
          </a:p>
          <a:p>
            <a:pPr marL="309880">
              <a:spcBef>
                <a:spcPts val="5"/>
              </a:spcBef>
            </a:pPr>
            <a:r>
              <a:rPr sz="1620" b="1" dirty="0">
                <a:solidFill>
                  <a:srgbClr val="0000FF"/>
                </a:solidFill>
                <a:latin typeface="Arial" panose="020B0604020202020204"/>
                <a:cs typeface="Arial" panose="020B0604020202020204"/>
              </a:rPr>
              <a:t>if </a:t>
            </a:r>
            <a:r>
              <a:rPr sz="1620" b="1" spc="-5" dirty="0">
                <a:solidFill>
                  <a:srgbClr val="0000FF"/>
                </a:solidFill>
                <a:latin typeface="Arial" panose="020B0604020202020204"/>
                <a:cs typeface="Arial" panose="020B0604020202020204"/>
              </a:rPr>
              <a:t>(</a:t>
            </a:r>
            <a:r>
              <a:rPr sz="1620" b="1" spc="-5" dirty="0">
                <a:latin typeface="Arial" panose="020B0604020202020204"/>
                <a:cs typeface="Arial" panose="020B0604020202020204"/>
              </a:rPr>
              <a:t>tid </a:t>
            </a:r>
            <a:r>
              <a:rPr sz="1620" b="1" dirty="0">
                <a:latin typeface="Arial" panose="020B0604020202020204"/>
                <a:cs typeface="Arial" panose="020B0604020202020204"/>
              </a:rPr>
              <a:t>&lt; </a:t>
            </a:r>
            <a:r>
              <a:rPr sz="1620" b="1" spc="-5" dirty="0">
                <a:latin typeface="Arial" panose="020B0604020202020204"/>
                <a:cs typeface="Arial" panose="020B0604020202020204"/>
              </a:rPr>
              <a:t>32) </a:t>
            </a:r>
            <a:r>
              <a:rPr sz="1620" b="1" dirty="0">
                <a:latin typeface="Arial" panose="020B0604020202020204"/>
                <a:cs typeface="Arial" panose="020B0604020202020204"/>
              </a:rPr>
              <a:t>warpReduce&lt;</a:t>
            </a:r>
            <a:r>
              <a:rPr sz="1620" b="1" dirty="0">
                <a:solidFill>
                  <a:srgbClr val="A40020"/>
                </a:solidFill>
                <a:latin typeface="Arial" panose="020B0604020202020204"/>
                <a:cs typeface="Arial" panose="020B0604020202020204"/>
              </a:rPr>
              <a:t>blockSize</a:t>
            </a:r>
            <a:r>
              <a:rPr sz="1620" b="1" dirty="0">
                <a:latin typeface="Arial" panose="020B0604020202020204"/>
                <a:cs typeface="Arial" panose="020B0604020202020204"/>
              </a:rPr>
              <a:t>&gt;(sdata,</a:t>
            </a:r>
            <a:r>
              <a:rPr sz="1620" b="1" spc="-45" dirty="0">
                <a:latin typeface="Arial" panose="020B0604020202020204"/>
                <a:cs typeface="Arial" panose="020B0604020202020204"/>
              </a:rPr>
              <a:t> </a:t>
            </a:r>
            <a:r>
              <a:rPr sz="1620" b="1" dirty="0">
                <a:latin typeface="Arial" panose="020B0604020202020204"/>
                <a:cs typeface="Arial" panose="020B0604020202020204"/>
              </a:rPr>
              <a:t>tid);</a:t>
            </a:r>
            <a:endParaRPr sz="1620" dirty="0">
              <a:latin typeface="Arial" panose="020B0604020202020204"/>
              <a:cs typeface="Arial" panose="020B0604020202020204"/>
            </a:endParaRPr>
          </a:p>
        </p:txBody>
      </p:sp>
      <p:sp>
        <p:nvSpPr>
          <p:cNvPr id="8" name="object 8"/>
          <p:cNvSpPr txBox="1"/>
          <p:nvPr/>
        </p:nvSpPr>
        <p:spPr>
          <a:xfrm>
            <a:off x="1717334" y="5468935"/>
            <a:ext cx="7195756" cy="593239"/>
          </a:xfrm>
          <a:prstGeom prst="rect">
            <a:avLst/>
          </a:prstGeom>
        </p:spPr>
        <p:txBody>
          <a:bodyPr vert="horz" wrap="square" lIns="0" tIns="11430" rIns="0" bIns="0" rtlCol="0">
            <a:spAutoFit/>
          </a:bodyPr>
          <a:lstStyle/>
          <a:p>
            <a:pPr algn="ctr">
              <a:spcBef>
                <a:spcPts val="90"/>
              </a:spcBef>
            </a:pPr>
            <a:r>
              <a:rPr sz="2160" b="1" spc="-5" dirty="0">
                <a:latin typeface="Arial" panose="020B0604020202020204"/>
                <a:cs typeface="Arial" panose="020B0604020202020204"/>
              </a:rPr>
              <a:t>Note: all code </a:t>
            </a:r>
            <a:r>
              <a:rPr sz="2160" b="1" dirty="0">
                <a:latin typeface="Arial" panose="020B0604020202020204"/>
                <a:cs typeface="Arial" panose="020B0604020202020204"/>
              </a:rPr>
              <a:t>in </a:t>
            </a:r>
            <a:r>
              <a:rPr sz="2160" b="1" spc="-9" dirty="0">
                <a:solidFill>
                  <a:srgbClr val="A40020"/>
                </a:solidFill>
                <a:latin typeface="Arial" panose="020B0604020202020204"/>
                <a:cs typeface="Arial" panose="020B0604020202020204"/>
              </a:rPr>
              <a:t>RED </a:t>
            </a:r>
            <a:r>
              <a:rPr sz="2160" b="1" spc="5" dirty="0">
                <a:latin typeface="Arial" panose="020B0604020202020204"/>
                <a:cs typeface="Arial" panose="020B0604020202020204"/>
              </a:rPr>
              <a:t>will </a:t>
            </a:r>
            <a:r>
              <a:rPr sz="2160" b="1" dirty="0">
                <a:latin typeface="Arial" panose="020B0604020202020204"/>
                <a:cs typeface="Arial" panose="020B0604020202020204"/>
              </a:rPr>
              <a:t>be </a:t>
            </a:r>
            <a:r>
              <a:rPr sz="2160" b="1" spc="-5" dirty="0">
                <a:latin typeface="Arial" panose="020B0604020202020204"/>
                <a:cs typeface="Arial" panose="020B0604020202020204"/>
              </a:rPr>
              <a:t>evaluated </a:t>
            </a:r>
            <a:r>
              <a:rPr sz="2160" b="1" dirty="0">
                <a:latin typeface="Arial" panose="020B0604020202020204"/>
                <a:cs typeface="Arial" panose="020B0604020202020204"/>
              </a:rPr>
              <a:t>at </a:t>
            </a:r>
            <a:r>
              <a:rPr sz="2160" b="1" spc="-5" dirty="0">
                <a:latin typeface="Arial" panose="020B0604020202020204"/>
                <a:cs typeface="Arial" panose="020B0604020202020204"/>
              </a:rPr>
              <a:t>compile</a:t>
            </a:r>
            <a:r>
              <a:rPr sz="2160" b="1" spc="-41" dirty="0">
                <a:latin typeface="Arial" panose="020B0604020202020204"/>
                <a:cs typeface="Arial" panose="020B0604020202020204"/>
              </a:rPr>
              <a:t> </a:t>
            </a:r>
            <a:r>
              <a:rPr sz="2160" b="1" dirty="0">
                <a:latin typeface="Arial" panose="020B0604020202020204"/>
                <a:cs typeface="Arial" panose="020B0604020202020204"/>
              </a:rPr>
              <a:t>time.</a:t>
            </a:r>
            <a:endParaRPr sz="2160">
              <a:latin typeface="Arial" panose="020B0604020202020204"/>
              <a:cs typeface="Arial" panose="020B0604020202020204"/>
            </a:endParaRPr>
          </a:p>
          <a:p>
            <a:pPr marL="2540" algn="ctr">
              <a:spcBef>
                <a:spcPts val="15"/>
              </a:spcBef>
            </a:pPr>
            <a:r>
              <a:rPr sz="1620" spc="-5" dirty="0">
                <a:latin typeface="Arial" panose="020B0604020202020204"/>
                <a:cs typeface="Arial" panose="020B0604020202020204"/>
              </a:rPr>
              <a:t>Results in a </a:t>
            </a:r>
            <a:r>
              <a:rPr sz="1620" dirty="0">
                <a:latin typeface="Arial" panose="020B0604020202020204"/>
                <a:cs typeface="Arial" panose="020B0604020202020204"/>
              </a:rPr>
              <a:t>very </a:t>
            </a:r>
            <a:r>
              <a:rPr sz="1620" spc="-9" dirty="0">
                <a:latin typeface="Arial" panose="020B0604020202020204"/>
                <a:cs typeface="Arial" panose="020B0604020202020204"/>
              </a:rPr>
              <a:t>efficient </a:t>
            </a:r>
            <a:r>
              <a:rPr sz="1620" spc="-5" dirty="0">
                <a:latin typeface="Arial" panose="020B0604020202020204"/>
                <a:cs typeface="Arial" panose="020B0604020202020204"/>
              </a:rPr>
              <a:t>inner</a:t>
            </a:r>
            <a:r>
              <a:rPr sz="1620" spc="32" dirty="0">
                <a:latin typeface="Arial" panose="020B0604020202020204"/>
                <a:cs typeface="Arial" panose="020B0604020202020204"/>
              </a:rPr>
              <a:t> </a:t>
            </a:r>
            <a:r>
              <a:rPr sz="1620" spc="-5" dirty="0">
                <a:latin typeface="Arial" panose="020B0604020202020204"/>
                <a:cs typeface="Arial" panose="020B0604020202020204"/>
              </a:rPr>
              <a:t>loop!</a:t>
            </a:r>
            <a:endParaRPr sz="1620">
              <a:latin typeface="Arial" panose="020B0604020202020204"/>
              <a:cs typeface="Arial" panose="020B0604020202020204"/>
            </a:endParaRPr>
          </a:p>
        </p:txBody>
      </p:sp>
      <p:sp>
        <p:nvSpPr>
          <p:cNvPr id="9" name="object 9"/>
          <p:cNvSpPr txBox="1"/>
          <p:nvPr/>
        </p:nvSpPr>
        <p:spPr>
          <a:xfrm>
            <a:off x="1785366" y="916001"/>
            <a:ext cx="5520690" cy="1258037"/>
          </a:xfrm>
          <a:prstGeom prst="rect">
            <a:avLst/>
          </a:prstGeom>
        </p:spPr>
        <p:txBody>
          <a:bodyPr vert="horz" wrap="square" lIns="0" tIns="11430" rIns="0" bIns="0" rtlCol="0">
            <a:spAutoFit/>
          </a:bodyPr>
          <a:lstStyle/>
          <a:p>
            <a:pPr marL="11430">
              <a:spcBef>
                <a:spcPts val="90"/>
              </a:spcBef>
            </a:pPr>
            <a:r>
              <a:rPr sz="1620" b="1" spc="-18" dirty="0">
                <a:solidFill>
                  <a:srgbClr val="0000FF"/>
                </a:solidFill>
                <a:latin typeface="Arial" panose="020B0604020202020204"/>
                <a:cs typeface="Arial" panose="020B0604020202020204"/>
              </a:rPr>
              <a:t>Template </a:t>
            </a:r>
            <a:r>
              <a:rPr sz="1620" b="1" dirty="0">
                <a:solidFill>
                  <a:srgbClr val="0000FF"/>
                </a:solidFill>
                <a:latin typeface="Arial" panose="020B0604020202020204"/>
                <a:cs typeface="Arial" panose="020B0604020202020204"/>
              </a:rPr>
              <a:t>&lt;</a:t>
            </a:r>
            <a:r>
              <a:rPr sz="1620" b="1" dirty="0">
                <a:solidFill>
                  <a:srgbClr val="A40020"/>
                </a:solidFill>
                <a:latin typeface="Arial" panose="020B0604020202020204"/>
                <a:cs typeface="Arial" panose="020B0604020202020204"/>
              </a:rPr>
              <a:t>unsigned int</a:t>
            </a:r>
            <a:r>
              <a:rPr sz="1620" b="1" spc="-36" dirty="0">
                <a:solidFill>
                  <a:srgbClr val="A40020"/>
                </a:solidFill>
                <a:latin typeface="Arial" panose="020B0604020202020204"/>
                <a:cs typeface="Arial" panose="020B0604020202020204"/>
              </a:rPr>
              <a:t> </a:t>
            </a:r>
            <a:r>
              <a:rPr sz="1620" b="1" dirty="0">
                <a:solidFill>
                  <a:srgbClr val="A40020"/>
                </a:solidFill>
                <a:latin typeface="Arial" panose="020B0604020202020204"/>
                <a:cs typeface="Arial" panose="020B0604020202020204"/>
              </a:rPr>
              <a:t>blockSize</a:t>
            </a:r>
            <a:r>
              <a:rPr sz="1620" b="1" dirty="0">
                <a:solidFill>
                  <a:srgbClr val="0000FF"/>
                </a:solidFill>
                <a:latin typeface="Arial" panose="020B0604020202020204"/>
                <a:cs typeface="Arial" panose="020B0604020202020204"/>
              </a:rPr>
              <a:t>&gt;</a:t>
            </a:r>
            <a:endParaRPr sz="1620">
              <a:latin typeface="Arial" panose="020B0604020202020204"/>
              <a:cs typeface="Arial" panose="020B0604020202020204"/>
            </a:endParaRPr>
          </a:p>
          <a:p>
            <a:pPr marL="466725" marR="4445" indent="-455930">
              <a:tabLst>
                <a:tab pos="238760" algn="l"/>
                <a:tab pos="1156335" algn="l"/>
              </a:tabLst>
            </a:pPr>
            <a:r>
              <a:rPr sz="1620" b="1" u="heavy" dirty="0">
                <a:solidFill>
                  <a:srgbClr val="0000FF"/>
                </a:solidFill>
                <a:uFill>
                  <a:solidFill>
                    <a:srgbClr val="0000FE"/>
                  </a:solidFill>
                </a:uFill>
                <a:latin typeface="Arial" panose="020B0604020202020204"/>
                <a:cs typeface="Arial" panose="020B0604020202020204"/>
              </a:rPr>
              <a:t> 	</a:t>
            </a:r>
            <a:r>
              <a:rPr sz="1620" b="1" spc="-9" dirty="0">
                <a:solidFill>
                  <a:srgbClr val="0000FF"/>
                </a:solidFill>
                <a:latin typeface="Arial" panose="020B0604020202020204"/>
                <a:cs typeface="Arial" panose="020B0604020202020204"/>
              </a:rPr>
              <a:t>device</a:t>
            </a:r>
            <a:r>
              <a:rPr sz="1620" b="1" u="heavy" spc="-9" dirty="0">
                <a:solidFill>
                  <a:srgbClr val="0000FF"/>
                </a:solidFill>
                <a:uFill>
                  <a:solidFill>
                    <a:srgbClr val="0000FE"/>
                  </a:solidFill>
                </a:uFill>
                <a:latin typeface="Arial" panose="020B0604020202020204"/>
                <a:cs typeface="Arial" panose="020B0604020202020204"/>
              </a:rPr>
              <a:t> 	</a:t>
            </a:r>
            <a:r>
              <a:rPr sz="1620" b="1" spc="-14" dirty="0">
                <a:solidFill>
                  <a:srgbClr val="0000FF"/>
                </a:solidFill>
                <a:latin typeface="Arial" panose="020B0604020202020204"/>
                <a:cs typeface="Arial" panose="020B0604020202020204"/>
              </a:rPr>
              <a:t>void </a:t>
            </a:r>
            <a:r>
              <a:rPr sz="1620" b="1" spc="-5" dirty="0">
                <a:latin typeface="Arial" panose="020B0604020202020204"/>
                <a:cs typeface="Arial" panose="020B0604020202020204"/>
              </a:rPr>
              <a:t>warpReduce(</a:t>
            </a:r>
            <a:r>
              <a:rPr sz="1620" b="1" spc="-5" dirty="0">
                <a:solidFill>
                  <a:srgbClr val="FF0000"/>
                </a:solidFill>
                <a:latin typeface="Arial" panose="020B0604020202020204"/>
                <a:cs typeface="Arial" panose="020B0604020202020204"/>
              </a:rPr>
              <a:t>volatile </a:t>
            </a:r>
            <a:r>
              <a:rPr sz="1620" b="1" dirty="0">
                <a:solidFill>
                  <a:srgbClr val="0000FF"/>
                </a:solidFill>
                <a:latin typeface="Arial" panose="020B0604020202020204"/>
                <a:cs typeface="Arial" panose="020B0604020202020204"/>
              </a:rPr>
              <a:t>int* </a:t>
            </a:r>
            <a:r>
              <a:rPr sz="1620" b="1" spc="-5" dirty="0">
                <a:latin typeface="Arial" panose="020B0604020202020204"/>
                <a:cs typeface="Arial" panose="020B0604020202020204"/>
              </a:rPr>
              <a:t>sdata, </a:t>
            </a:r>
            <a:r>
              <a:rPr sz="1620" b="1" dirty="0">
                <a:solidFill>
                  <a:srgbClr val="0000FF"/>
                </a:solidFill>
                <a:latin typeface="Arial" panose="020B0604020202020204"/>
                <a:cs typeface="Arial" panose="020B0604020202020204"/>
              </a:rPr>
              <a:t>int tid</a:t>
            </a:r>
            <a:r>
              <a:rPr sz="1620" b="1" dirty="0">
                <a:latin typeface="Arial" panose="020B0604020202020204"/>
                <a:cs typeface="Arial" panose="020B0604020202020204"/>
              </a:rPr>
              <a:t>) </a:t>
            </a:r>
            <a:r>
              <a:rPr sz="1620" b="1" spc="-5" dirty="0">
                <a:latin typeface="Arial" panose="020B0604020202020204"/>
                <a:cs typeface="Arial" panose="020B0604020202020204"/>
              </a:rPr>
              <a: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64) </a:t>
            </a:r>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a:t>
            </a:r>
            <a:r>
              <a:rPr sz="1620" b="1" spc="27" dirty="0">
                <a:latin typeface="Arial" panose="020B0604020202020204"/>
                <a:cs typeface="Arial" panose="020B0604020202020204"/>
              </a:rPr>
              <a:t> </a:t>
            </a:r>
            <a:r>
              <a:rPr sz="1620" b="1" spc="-5" dirty="0">
                <a:latin typeface="Arial" panose="020B0604020202020204"/>
                <a:cs typeface="Arial" panose="020B0604020202020204"/>
              </a:rPr>
              <a:t>32];</a:t>
            </a:r>
            <a:endParaRPr sz="1620">
              <a:latin typeface="Arial" panose="020B0604020202020204"/>
              <a:cs typeface="Arial" panose="020B0604020202020204"/>
            </a:endParaRPr>
          </a:p>
          <a:p>
            <a:pPr marL="466725" marR="400685">
              <a:tabLst>
                <a:tab pos="4804410" algn="l"/>
              </a:tabLst>
            </a:pP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32) </a:t>
            </a:r>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sdata[tid + 16];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 &gt;= 16) </a:t>
            </a:r>
            <a:r>
              <a:rPr sz="1620" b="1" spc="-5" dirty="0">
                <a:latin typeface="Arial" panose="020B0604020202020204"/>
                <a:cs typeface="Arial" panose="020B0604020202020204"/>
              </a:rPr>
              <a:t>sdata[tid] </a:t>
            </a:r>
            <a:r>
              <a:rPr sz="1620" b="1" dirty="0">
                <a:latin typeface="Arial" panose="020B0604020202020204"/>
                <a:cs typeface="Arial" panose="020B0604020202020204"/>
              </a:rPr>
              <a:t>+=</a:t>
            </a:r>
            <a:r>
              <a:rPr sz="1620" b="1" spc="77" dirty="0">
                <a:latin typeface="Arial" panose="020B0604020202020204"/>
                <a:cs typeface="Arial" panose="020B0604020202020204"/>
              </a:rPr>
              <a:t> </a:t>
            </a:r>
            <a:r>
              <a:rPr sz="1620" b="1" spc="-5" dirty="0">
                <a:latin typeface="Arial" panose="020B0604020202020204"/>
                <a:cs typeface="Arial" panose="020B0604020202020204"/>
              </a:rPr>
              <a:t>sdata[tid</a:t>
            </a:r>
            <a:r>
              <a:rPr sz="1620" b="1" spc="18" dirty="0">
                <a:latin typeface="Arial" panose="020B0604020202020204"/>
                <a:cs typeface="Arial" panose="020B0604020202020204"/>
              </a:rPr>
              <a:t> </a:t>
            </a:r>
            <a:r>
              <a:rPr sz="1620" b="1" spc="-5" dirty="0">
                <a:latin typeface="Arial" panose="020B0604020202020204"/>
                <a:cs typeface="Arial" panose="020B0604020202020204"/>
              </a:rPr>
              <a:t>+	8];</a:t>
            </a:r>
            <a:endParaRPr sz="1620">
              <a:latin typeface="Arial" panose="020B0604020202020204"/>
              <a:cs typeface="Arial" panose="020B0604020202020204"/>
            </a:endParaRPr>
          </a:p>
        </p:txBody>
      </p:sp>
      <p:sp>
        <p:nvSpPr>
          <p:cNvPr id="10" name="object 10"/>
          <p:cNvSpPr txBox="1"/>
          <p:nvPr/>
        </p:nvSpPr>
        <p:spPr>
          <a:xfrm>
            <a:off x="2241011" y="2150784"/>
            <a:ext cx="1520762" cy="759439"/>
          </a:xfrm>
          <a:prstGeom prst="rect">
            <a:avLst/>
          </a:prstGeom>
        </p:spPr>
        <p:txBody>
          <a:bodyPr vert="horz" wrap="square" lIns="0" tIns="11430" rIns="0" bIns="0" rtlCol="0">
            <a:spAutoFit/>
          </a:bodyPr>
          <a:lstStyle/>
          <a:p>
            <a:pPr marL="11430" marR="4445" algn="just">
              <a:spcBef>
                <a:spcPts val="90"/>
              </a:spcBef>
            </a:pP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a:t>
            </a:r>
            <a:r>
              <a:rPr sz="1620" b="1" spc="-50"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a:t>
            </a:r>
            <a:r>
              <a:rPr sz="1620" b="1" spc="-50"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&gt;=  </a:t>
            </a:r>
            <a:r>
              <a:rPr sz="1620" b="1" dirty="0">
                <a:solidFill>
                  <a:srgbClr val="A40020"/>
                </a:solidFill>
                <a:latin typeface="Arial" panose="020B0604020202020204"/>
                <a:cs typeface="Arial" panose="020B0604020202020204"/>
              </a:rPr>
              <a:t>if </a:t>
            </a:r>
            <a:r>
              <a:rPr sz="1620" b="1" spc="-5" dirty="0">
                <a:solidFill>
                  <a:srgbClr val="A40020"/>
                </a:solidFill>
                <a:latin typeface="Arial" panose="020B0604020202020204"/>
                <a:cs typeface="Arial" panose="020B0604020202020204"/>
              </a:rPr>
              <a:t>(blockSize</a:t>
            </a:r>
            <a:r>
              <a:rPr sz="1620" b="1" spc="-50"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&gt;=</a:t>
            </a:r>
            <a:endParaRPr sz="1620">
              <a:latin typeface="Arial" panose="020B0604020202020204"/>
              <a:cs typeface="Arial" panose="020B0604020202020204"/>
            </a:endParaRPr>
          </a:p>
        </p:txBody>
      </p:sp>
      <p:sp>
        <p:nvSpPr>
          <p:cNvPr id="11" name="object 11"/>
          <p:cNvSpPr txBox="1"/>
          <p:nvPr/>
        </p:nvSpPr>
        <p:spPr>
          <a:xfrm>
            <a:off x="3909925" y="2150784"/>
            <a:ext cx="2943797" cy="759439"/>
          </a:xfrm>
          <a:prstGeom prst="rect">
            <a:avLst/>
          </a:prstGeom>
        </p:spPr>
        <p:txBody>
          <a:bodyPr vert="horz" wrap="square" lIns="0" tIns="11430" rIns="0" bIns="0" rtlCol="0">
            <a:spAutoFit/>
          </a:bodyPr>
          <a:lstStyle/>
          <a:p>
            <a:pPr marL="11430">
              <a:spcBef>
                <a:spcPts val="90"/>
              </a:spcBef>
              <a:tabLst>
                <a:tab pos="2680335" algn="l"/>
              </a:tabLst>
            </a:pPr>
            <a:r>
              <a:rPr sz="1620" b="1" spc="-14" dirty="0">
                <a:solidFill>
                  <a:srgbClr val="A40020"/>
                </a:solidFill>
                <a:latin typeface="Arial" panose="020B0604020202020204"/>
                <a:cs typeface="Arial" panose="020B0604020202020204"/>
              </a:rPr>
              <a:t>8</a:t>
            </a:r>
            <a:r>
              <a:rPr sz="1620" b="1" dirty="0">
                <a:solidFill>
                  <a:srgbClr val="A40020"/>
                </a:solidFill>
                <a:latin typeface="Arial" panose="020B0604020202020204"/>
                <a:cs typeface="Arial" panose="020B0604020202020204"/>
              </a:rPr>
              <a:t>)</a:t>
            </a:r>
            <a:r>
              <a:rPr sz="1620" b="1" spc="9" dirty="0">
                <a:solidFill>
                  <a:srgbClr val="A40020"/>
                </a:solidFill>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dirty="0">
                <a:latin typeface="Arial" panose="020B0604020202020204"/>
                <a:cs typeface="Arial" panose="020B0604020202020204"/>
              </a:rPr>
              <a:t>ta[tid] +</a:t>
            </a:r>
            <a:r>
              <a:rPr sz="1620" b="1" spc="-5"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spc="-5" dirty="0">
                <a:latin typeface="Arial" panose="020B0604020202020204"/>
                <a:cs typeface="Arial" panose="020B0604020202020204"/>
              </a:rPr>
              <a:t>ta[tid</a:t>
            </a:r>
            <a:r>
              <a:rPr sz="1620" b="1" spc="5" dirty="0">
                <a:latin typeface="Arial" panose="020B0604020202020204"/>
                <a:cs typeface="Arial" panose="020B0604020202020204"/>
              </a:rPr>
              <a:t> </a:t>
            </a:r>
            <a:r>
              <a:rPr sz="1620" b="1" spc="-5" dirty="0">
                <a:latin typeface="Arial" panose="020B0604020202020204"/>
                <a:cs typeface="Arial" panose="020B0604020202020204"/>
              </a:rPr>
              <a:t>+	4];</a:t>
            </a:r>
            <a:endParaRPr sz="1620">
              <a:latin typeface="Arial" panose="020B0604020202020204"/>
              <a:cs typeface="Arial" panose="020B0604020202020204"/>
            </a:endParaRPr>
          </a:p>
          <a:p>
            <a:pPr marL="11430">
              <a:tabLst>
                <a:tab pos="2680335" algn="l"/>
              </a:tabLst>
            </a:pPr>
            <a:r>
              <a:rPr sz="1620" b="1" spc="-14" dirty="0">
                <a:solidFill>
                  <a:srgbClr val="A40020"/>
                </a:solidFill>
                <a:latin typeface="Arial" panose="020B0604020202020204"/>
                <a:cs typeface="Arial" panose="020B0604020202020204"/>
              </a:rPr>
              <a:t>4</a:t>
            </a:r>
            <a:r>
              <a:rPr sz="1620" b="1" dirty="0">
                <a:solidFill>
                  <a:srgbClr val="A40020"/>
                </a:solidFill>
                <a:latin typeface="Arial" panose="020B0604020202020204"/>
                <a:cs typeface="Arial" panose="020B0604020202020204"/>
              </a:rPr>
              <a:t>)</a:t>
            </a:r>
            <a:r>
              <a:rPr sz="1620" b="1" spc="9" dirty="0">
                <a:solidFill>
                  <a:srgbClr val="A40020"/>
                </a:solidFill>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dirty="0">
                <a:latin typeface="Arial" panose="020B0604020202020204"/>
                <a:cs typeface="Arial" panose="020B0604020202020204"/>
              </a:rPr>
              <a:t>ta[tid] +</a:t>
            </a:r>
            <a:r>
              <a:rPr sz="1620" b="1" spc="-5"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spc="-5" dirty="0">
                <a:latin typeface="Arial" panose="020B0604020202020204"/>
                <a:cs typeface="Arial" panose="020B0604020202020204"/>
              </a:rPr>
              <a:t>ta[tid</a:t>
            </a:r>
            <a:r>
              <a:rPr sz="1620" b="1" spc="5" dirty="0">
                <a:latin typeface="Arial" panose="020B0604020202020204"/>
                <a:cs typeface="Arial" panose="020B0604020202020204"/>
              </a:rPr>
              <a:t> </a:t>
            </a:r>
            <a:r>
              <a:rPr sz="1620" b="1" spc="-5" dirty="0">
                <a:latin typeface="Arial" panose="020B0604020202020204"/>
                <a:cs typeface="Arial" panose="020B0604020202020204"/>
              </a:rPr>
              <a:t>+	2];</a:t>
            </a:r>
            <a:endParaRPr sz="1620">
              <a:latin typeface="Arial" panose="020B0604020202020204"/>
              <a:cs typeface="Arial" panose="020B0604020202020204"/>
            </a:endParaRPr>
          </a:p>
          <a:p>
            <a:pPr marL="11430">
              <a:tabLst>
                <a:tab pos="2680335" algn="l"/>
              </a:tabLst>
            </a:pPr>
            <a:r>
              <a:rPr sz="1620" b="1" spc="-14" dirty="0">
                <a:solidFill>
                  <a:srgbClr val="A40020"/>
                </a:solidFill>
                <a:latin typeface="Arial" panose="020B0604020202020204"/>
                <a:cs typeface="Arial" panose="020B0604020202020204"/>
              </a:rPr>
              <a:t>2</a:t>
            </a:r>
            <a:r>
              <a:rPr sz="1620" b="1" dirty="0">
                <a:solidFill>
                  <a:srgbClr val="A40020"/>
                </a:solidFill>
                <a:latin typeface="Arial" panose="020B0604020202020204"/>
                <a:cs typeface="Arial" panose="020B0604020202020204"/>
              </a:rPr>
              <a:t>)</a:t>
            </a:r>
            <a:r>
              <a:rPr sz="1620" b="1" spc="9" dirty="0">
                <a:solidFill>
                  <a:srgbClr val="A40020"/>
                </a:solidFill>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dirty="0">
                <a:latin typeface="Arial" panose="020B0604020202020204"/>
                <a:cs typeface="Arial" panose="020B0604020202020204"/>
              </a:rPr>
              <a:t>ta[tid] +</a:t>
            </a:r>
            <a:r>
              <a:rPr sz="1620" b="1" spc="-5"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latin typeface="Arial" panose="020B0604020202020204"/>
                <a:cs typeface="Arial" panose="020B0604020202020204"/>
              </a:rPr>
              <a:t>sd</a:t>
            </a:r>
            <a:r>
              <a:rPr sz="1620" b="1" spc="-14" dirty="0">
                <a:latin typeface="Arial" panose="020B0604020202020204"/>
                <a:cs typeface="Arial" panose="020B0604020202020204"/>
              </a:rPr>
              <a:t>a</a:t>
            </a:r>
            <a:r>
              <a:rPr sz="1620" b="1" spc="-5" dirty="0">
                <a:latin typeface="Arial" panose="020B0604020202020204"/>
                <a:cs typeface="Arial" panose="020B0604020202020204"/>
              </a:rPr>
              <a:t>ta[tid</a:t>
            </a:r>
            <a:r>
              <a:rPr sz="1620" b="1" spc="5" dirty="0">
                <a:latin typeface="Arial" panose="020B0604020202020204"/>
                <a:cs typeface="Arial" panose="020B0604020202020204"/>
              </a:rPr>
              <a:t> </a:t>
            </a:r>
            <a:r>
              <a:rPr sz="1620" b="1" spc="-5" dirty="0">
                <a:latin typeface="Arial" panose="020B0604020202020204"/>
                <a:cs typeface="Arial" panose="020B0604020202020204"/>
              </a:rPr>
              <a:t>+	1];</a:t>
            </a:r>
            <a:endParaRPr sz="1620">
              <a:latin typeface="Arial" panose="020B0604020202020204"/>
              <a:cs typeface="Arial" panose="020B0604020202020204"/>
            </a:endParaRPr>
          </a:p>
        </p:txBody>
      </p:sp>
      <p:sp>
        <p:nvSpPr>
          <p:cNvPr id="12" name="object 12"/>
          <p:cNvSpPr txBox="1"/>
          <p:nvPr/>
        </p:nvSpPr>
        <p:spPr>
          <a:xfrm>
            <a:off x="1899208" y="2891447"/>
            <a:ext cx="103442" cy="260841"/>
          </a:xfrm>
          <a:prstGeom prst="rect">
            <a:avLst/>
          </a:prstGeom>
        </p:spPr>
        <p:txBody>
          <a:bodyPr vert="horz" wrap="square" lIns="0" tIns="11430" rIns="0" bIns="0" rtlCol="0">
            <a:spAutoFit/>
          </a:bodyPr>
          <a:lstStyle/>
          <a:p>
            <a:pPr marL="11430">
              <a:spcBef>
                <a:spcPts val="90"/>
              </a:spcBef>
            </a:pPr>
            <a:r>
              <a:rPr sz="1620" b="1" spc="-5" dirty="0">
                <a:latin typeface="Arial" panose="020B0604020202020204"/>
                <a:cs typeface="Arial" panose="020B0604020202020204"/>
              </a:rPr>
              <a:t>}</a:t>
            </a:r>
            <a:endParaRPr sz="1620">
              <a:latin typeface="Arial" panose="020B0604020202020204"/>
              <a:cs typeface="Arial" panose="020B0604020202020204"/>
            </a:endParaRPr>
          </a:p>
        </p:txBody>
      </p:sp>
      <p:sp>
        <p:nvSpPr>
          <p:cNvPr id="13"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36</a:t>
            </a:fld>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980946" y="219336"/>
            <a:ext cx="6528054" cy="510717"/>
          </a:xfrm>
          <a:prstGeom prst="rect">
            <a:avLst/>
          </a:prstGeom>
        </p:spPr>
        <p:txBody>
          <a:bodyPr vert="horz" wrap="square" lIns="0" tIns="12002" rIns="0" bIns="0" rtlCol="0">
            <a:spAutoFit/>
          </a:bodyPr>
          <a:lstStyle/>
          <a:p>
            <a:pPr marL="11430">
              <a:spcBef>
                <a:spcPts val="95"/>
              </a:spcBef>
            </a:pPr>
            <a:r>
              <a:rPr sz="3600" b="1" dirty="0"/>
              <a:t>Invoking Template</a:t>
            </a:r>
            <a:r>
              <a:rPr sz="3600" b="1" spc="-162" dirty="0"/>
              <a:t> </a:t>
            </a:r>
            <a:r>
              <a:rPr sz="3600" b="1" dirty="0"/>
              <a:t>Kernels</a:t>
            </a:r>
          </a:p>
        </p:txBody>
      </p:sp>
      <p:sp>
        <p:nvSpPr>
          <p:cNvPr id="7" name="object 7"/>
          <p:cNvSpPr txBox="1"/>
          <p:nvPr/>
        </p:nvSpPr>
        <p:spPr>
          <a:xfrm>
            <a:off x="2284926" y="766159"/>
            <a:ext cx="6731127" cy="738600"/>
          </a:xfrm>
          <a:prstGeom prst="rect">
            <a:avLst/>
          </a:prstGeom>
        </p:spPr>
        <p:txBody>
          <a:bodyPr vert="horz" wrap="square" lIns="0" tIns="77153" rIns="0" bIns="0" rtlCol="0">
            <a:spAutoFit/>
          </a:bodyPr>
          <a:lstStyle/>
          <a:p>
            <a:pPr marL="11430">
              <a:spcBef>
                <a:spcPts val="610"/>
              </a:spcBef>
            </a:pPr>
            <a:r>
              <a:rPr sz="2160" spc="-5" dirty="0">
                <a:latin typeface="Arial" panose="020B0604020202020204"/>
                <a:cs typeface="Arial" panose="020B0604020202020204"/>
              </a:rPr>
              <a:t>Don’t </a:t>
            </a:r>
            <a:r>
              <a:rPr sz="2160" spc="9" dirty="0">
                <a:latin typeface="Arial" panose="020B0604020202020204"/>
                <a:cs typeface="Arial" panose="020B0604020202020204"/>
              </a:rPr>
              <a:t>we </a:t>
            </a:r>
            <a:r>
              <a:rPr sz="2160" spc="-5" dirty="0">
                <a:latin typeface="Arial" panose="020B0604020202020204"/>
                <a:cs typeface="Arial" panose="020B0604020202020204"/>
              </a:rPr>
              <a:t>still need </a:t>
            </a:r>
            <a:r>
              <a:rPr sz="2160" dirty="0">
                <a:latin typeface="Arial" panose="020B0604020202020204"/>
                <a:cs typeface="Arial" panose="020B0604020202020204"/>
              </a:rPr>
              <a:t>block </a:t>
            </a:r>
            <a:r>
              <a:rPr sz="2160" spc="-5" dirty="0">
                <a:latin typeface="Arial" panose="020B0604020202020204"/>
                <a:cs typeface="Arial" panose="020B0604020202020204"/>
              </a:rPr>
              <a:t>size at compile</a:t>
            </a:r>
            <a:r>
              <a:rPr sz="2160" spc="-99" dirty="0">
                <a:latin typeface="Arial" panose="020B0604020202020204"/>
                <a:cs typeface="Arial" panose="020B0604020202020204"/>
              </a:rPr>
              <a:t> </a:t>
            </a:r>
            <a:r>
              <a:rPr sz="2160" spc="-5" dirty="0">
                <a:latin typeface="Arial" panose="020B0604020202020204"/>
                <a:cs typeface="Arial" panose="020B0604020202020204"/>
              </a:rPr>
              <a:t>time?</a:t>
            </a:r>
            <a:endParaRPr sz="2160" dirty="0">
              <a:latin typeface="Arial" panose="020B0604020202020204"/>
              <a:cs typeface="Arial" panose="020B0604020202020204"/>
            </a:endParaRPr>
          </a:p>
          <a:p>
            <a:pPr marL="477520">
              <a:spcBef>
                <a:spcPts val="430"/>
              </a:spcBef>
            </a:pPr>
            <a:r>
              <a:rPr dirty="0">
                <a:latin typeface="Arial" panose="020B0604020202020204"/>
                <a:cs typeface="Arial" panose="020B0604020202020204"/>
              </a:rPr>
              <a:t>Nope, just a switch statement for 10 possible block</a:t>
            </a:r>
            <a:r>
              <a:rPr spc="-198" dirty="0">
                <a:latin typeface="Arial" panose="020B0604020202020204"/>
                <a:cs typeface="Arial" panose="020B0604020202020204"/>
              </a:rPr>
              <a:t> </a:t>
            </a:r>
            <a:r>
              <a:rPr dirty="0">
                <a:latin typeface="Arial" panose="020B0604020202020204"/>
                <a:cs typeface="Arial" panose="020B0604020202020204"/>
              </a:rPr>
              <a:t>sizes:</a:t>
            </a:r>
          </a:p>
        </p:txBody>
      </p:sp>
      <p:sp>
        <p:nvSpPr>
          <p:cNvPr id="9" name="object 9"/>
          <p:cNvSpPr/>
          <p:nvPr/>
        </p:nvSpPr>
        <p:spPr>
          <a:xfrm>
            <a:off x="1676400" y="1541534"/>
            <a:ext cx="8534400" cy="4511993"/>
          </a:xfrm>
          <a:custGeom>
            <a:avLst/>
            <a:gdLst/>
            <a:ahLst/>
            <a:cxnLst/>
            <a:rect l="l" t="t" r="r" b="b"/>
            <a:pathLst>
              <a:path w="7086600" h="5013325">
                <a:moveTo>
                  <a:pt x="0" y="5013325"/>
                </a:moveTo>
                <a:lnTo>
                  <a:pt x="7086600" y="5013325"/>
                </a:lnTo>
                <a:lnTo>
                  <a:pt x="7086600" y="0"/>
                </a:lnTo>
                <a:lnTo>
                  <a:pt x="0" y="0"/>
                </a:lnTo>
                <a:lnTo>
                  <a:pt x="0" y="5013325"/>
                </a:lnTo>
                <a:close/>
              </a:path>
            </a:pathLst>
          </a:custGeom>
          <a:ln w="28575">
            <a:solidFill>
              <a:srgbClr val="000000"/>
            </a:solidFill>
          </a:ln>
        </p:spPr>
        <p:txBody>
          <a:bodyPr wrap="square" lIns="0" tIns="0" rIns="0" bIns="0" rtlCol="0"/>
          <a:lstStyle/>
          <a:p>
            <a:endParaRPr sz="1620"/>
          </a:p>
        </p:txBody>
      </p:sp>
      <p:sp>
        <p:nvSpPr>
          <p:cNvPr id="11" name="object 11"/>
          <p:cNvSpPr txBox="1"/>
          <p:nvPr/>
        </p:nvSpPr>
        <p:spPr>
          <a:xfrm>
            <a:off x="3554882" y="4447153"/>
            <a:ext cx="4808601" cy="205441"/>
          </a:xfrm>
          <a:prstGeom prst="rect">
            <a:avLst/>
          </a:prstGeom>
        </p:spPr>
        <p:txBody>
          <a:bodyPr vert="horz" wrap="square" lIns="0" tIns="11430" rIns="0" bIns="0" rtlCol="0">
            <a:spAutoFit/>
          </a:bodyPr>
          <a:lstStyle/>
          <a:p>
            <a:pPr marL="11430">
              <a:spcBef>
                <a:spcPts val="90"/>
              </a:spcBef>
            </a:pPr>
            <a:r>
              <a:rPr sz="1260" spc="-5" dirty="0">
                <a:latin typeface="Arial" panose="020B0604020202020204"/>
                <a:cs typeface="Arial" panose="020B0604020202020204"/>
              </a:rPr>
              <a:t>8&gt;&lt;&lt;&lt; </a:t>
            </a:r>
            <a:r>
              <a:rPr sz="1260" dirty="0">
                <a:latin typeface="Arial" panose="020B0604020202020204"/>
                <a:cs typeface="Arial" panose="020B0604020202020204"/>
              </a:rPr>
              <a:t>dimGrid, dimBlock, </a:t>
            </a:r>
            <a:r>
              <a:rPr sz="1260" spc="-5" dirty="0">
                <a:latin typeface="Arial" panose="020B0604020202020204"/>
                <a:cs typeface="Arial" panose="020B0604020202020204"/>
              </a:rPr>
              <a:t>smemSize </a:t>
            </a:r>
            <a:r>
              <a:rPr sz="1260" dirty="0">
                <a:latin typeface="Arial" panose="020B0604020202020204"/>
                <a:cs typeface="Arial" panose="020B0604020202020204"/>
              </a:rPr>
              <a:t>&gt;&gt;&gt;(d_idata, d_odata);</a:t>
            </a:r>
            <a:r>
              <a:rPr sz="1260" spc="-184" dirty="0">
                <a:latin typeface="Arial" panose="020B0604020202020204"/>
                <a:cs typeface="Arial" panose="020B0604020202020204"/>
              </a:rPr>
              <a:t> </a:t>
            </a:r>
            <a:r>
              <a:rPr sz="1260" dirty="0">
                <a:solidFill>
                  <a:srgbClr val="0000FF"/>
                </a:solidFill>
                <a:latin typeface="Arial" panose="020B0604020202020204"/>
                <a:cs typeface="Arial" panose="020B0604020202020204"/>
              </a:rPr>
              <a:t>break;</a:t>
            </a:r>
            <a:endParaRPr sz="1260" dirty="0">
              <a:latin typeface="Arial" panose="020B0604020202020204"/>
              <a:cs typeface="Arial" panose="020B0604020202020204"/>
            </a:endParaRPr>
          </a:p>
        </p:txBody>
      </p:sp>
      <p:sp>
        <p:nvSpPr>
          <p:cNvPr id="12" name="object 12"/>
          <p:cNvSpPr txBox="1"/>
          <p:nvPr/>
        </p:nvSpPr>
        <p:spPr>
          <a:xfrm>
            <a:off x="3554881" y="4831086"/>
            <a:ext cx="4808601" cy="205441"/>
          </a:xfrm>
          <a:prstGeom prst="rect">
            <a:avLst/>
          </a:prstGeom>
        </p:spPr>
        <p:txBody>
          <a:bodyPr vert="horz" wrap="square" lIns="0" tIns="11430" rIns="0" bIns="0" rtlCol="0">
            <a:spAutoFit/>
          </a:bodyPr>
          <a:lstStyle/>
          <a:p>
            <a:pPr marL="11430">
              <a:spcBef>
                <a:spcPts val="90"/>
              </a:spcBef>
            </a:pPr>
            <a:r>
              <a:rPr sz="1260" spc="-5" dirty="0">
                <a:latin typeface="Arial" panose="020B0604020202020204"/>
                <a:cs typeface="Arial" panose="020B0604020202020204"/>
              </a:rPr>
              <a:t>4&gt;&lt;&lt;&lt; </a:t>
            </a:r>
            <a:r>
              <a:rPr sz="1260" dirty="0">
                <a:latin typeface="Arial" panose="020B0604020202020204"/>
                <a:cs typeface="Arial" panose="020B0604020202020204"/>
              </a:rPr>
              <a:t>dimGrid, dimBlock, </a:t>
            </a:r>
            <a:r>
              <a:rPr sz="1260" spc="-5" dirty="0">
                <a:latin typeface="Arial" panose="020B0604020202020204"/>
                <a:cs typeface="Arial" panose="020B0604020202020204"/>
              </a:rPr>
              <a:t>smemSize </a:t>
            </a:r>
            <a:r>
              <a:rPr sz="1260" dirty="0">
                <a:latin typeface="Arial" panose="020B0604020202020204"/>
                <a:cs typeface="Arial" panose="020B0604020202020204"/>
              </a:rPr>
              <a:t>&gt;&gt;&gt;(d_idata, d_odata);</a:t>
            </a:r>
            <a:r>
              <a:rPr sz="1260" spc="-184" dirty="0">
                <a:latin typeface="Arial" panose="020B0604020202020204"/>
                <a:cs typeface="Arial" panose="020B0604020202020204"/>
              </a:rPr>
              <a:t> </a:t>
            </a:r>
            <a:r>
              <a:rPr sz="1260" dirty="0">
                <a:solidFill>
                  <a:srgbClr val="0000FF"/>
                </a:solidFill>
                <a:latin typeface="Arial" panose="020B0604020202020204"/>
                <a:cs typeface="Arial" panose="020B0604020202020204"/>
              </a:rPr>
              <a:t>break;</a:t>
            </a:r>
            <a:endParaRPr sz="1260" dirty="0">
              <a:latin typeface="Arial" panose="020B0604020202020204"/>
              <a:cs typeface="Arial" panose="020B0604020202020204"/>
            </a:endParaRPr>
          </a:p>
        </p:txBody>
      </p:sp>
      <p:sp>
        <p:nvSpPr>
          <p:cNvPr id="13" name="object 13"/>
          <p:cNvSpPr txBox="1"/>
          <p:nvPr/>
        </p:nvSpPr>
        <p:spPr>
          <a:xfrm>
            <a:off x="3581400" y="5215020"/>
            <a:ext cx="4808601" cy="206018"/>
          </a:xfrm>
          <a:prstGeom prst="rect">
            <a:avLst/>
          </a:prstGeom>
        </p:spPr>
        <p:txBody>
          <a:bodyPr vert="horz" wrap="square" lIns="0" tIns="12002" rIns="0" bIns="0" rtlCol="0">
            <a:spAutoFit/>
          </a:bodyPr>
          <a:lstStyle/>
          <a:p>
            <a:pPr marL="11430">
              <a:spcBef>
                <a:spcPts val="95"/>
              </a:spcBef>
            </a:pPr>
            <a:r>
              <a:rPr sz="1260" spc="-5" dirty="0">
                <a:latin typeface="Arial" panose="020B0604020202020204"/>
                <a:cs typeface="Arial" panose="020B0604020202020204"/>
              </a:rPr>
              <a:t>2&gt;&lt;&lt;&lt; </a:t>
            </a:r>
            <a:r>
              <a:rPr sz="1260" dirty="0">
                <a:latin typeface="Arial" panose="020B0604020202020204"/>
                <a:cs typeface="Arial" panose="020B0604020202020204"/>
              </a:rPr>
              <a:t>dimGrid, dimBlock, smemSize &gt;&gt;&gt;(d_idata, d_odata);</a:t>
            </a:r>
            <a:r>
              <a:rPr sz="1260" spc="-216" dirty="0">
                <a:latin typeface="Arial" panose="020B0604020202020204"/>
                <a:cs typeface="Arial" panose="020B0604020202020204"/>
              </a:rPr>
              <a:t> </a:t>
            </a:r>
            <a:r>
              <a:rPr sz="1260" dirty="0">
                <a:solidFill>
                  <a:srgbClr val="0000FF"/>
                </a:solidFill>
                <a:latin typeface="Arial" panose="020B0604020202020204"/>
                <a:cs typeface="Arial" panose="020B0604020202020204"/>
              </a:rPr>
              <a:t>break;</a:t>
            </a:r>
            <a:endParaRPr sz="1260" dirty="0">
              <a:latin typeface="Arial" panose="020B0604020202020204"/>
              <a:cs typeface="Arial" panose="020B0604020202020204"/>
            </a:endParaRPr>
          </a:p>
        </p:txBody>
      </p:sp>
      <p:sp>
        <p:nvSpPr>
          <p:cNvPr id="14" name="object 14"/>
          <p:cNvSpPr txBox="1"/>
          <p:nvPr/>
        </p:nvSpPr>
        <p:spPr>
          <a:xfrm>
            <a:off x="3581400" y="5599618"/>
            <a:ext cx="4808601" cy="205441"/>
          </a:xfrm>
          <a:prstGeom prst="rect">
            <a:avLst/>
          </a:prstGeom>
        </p:spPr>
        <p:txBody>
          <a:bodyPr vert="horz" wrap="square" lIns="0" tIns="11430" rIns="0" bIns="0" rtlCol="0">
            <a:spAutoFit/>
          </a:bodyPr>
          <a:lstStyle/>
          <a:p>
            <a:pPr marL="11430">
              <a:spcBef>
                <a:spcPts val="90"/>
              </a:spcBef>
            </a:pPr>
            <a:r>
              <a:rPr sz="1260" spc="-5" dirty="0">
                <a:latin typeface="Arial" panose="020B0604020202020204"/>
                <a:cs typeface="Arial" panose="020B0604020202020204"/>
              </a:rPr>
              <a:t>1&gt;&lt;&lt;&lt; </a:t>
            </a:r>
            <a:r>
              <a:rPr sz="1260" dirty="0">
                <a:latin typeface="Arial" panose="020B0604020202020204"/>
                <a:cs typeface="Arial" panose="020B0604020202020204"/>
              </a:rPr>
              <a:t>dimGrid, dimBlock, </a:t>
            </a:r>
            <a:r>
              <a:rPr sz="1260" spc="-5" dirty="0">
                <a:latin typeface="Arial" panose="020B0604020202020204"/>
                <a:cs typeface="Arial" panose="020B0604020202020204"/>
              </a:rPr>
              <a:t>smemSize </a:t>
            </a:r>
            <a:r>
              <a:rPr sz="1260" dirty="0">
                <a:latin typeface="Arial" panose="020B0604020202020204"/>
                <a:cs typeface="Arial" panose="020B0604020202020204"/>
              </a:rPr>
              <a:t>&gt;&gt;&gt;(d_idata, d_odata);</a:t>
            </a:r>
            <a:r>
              <a:rPr sz="1260" spc="-184" dirty="0">
                <a:latin typeface="Arial" panose="020B0604020202020204"/>
                <a:cs typeface="Arial" panose="020B0604020202020204"/>
              </a:rPr>
              <a:t> </a:t>
            </a:r>
            <a:r>
              <a:rPr sz="1260" dirty="0">
                <a:solidFill>
                  <a:srgbClr val="0000FF"/>
                </a:solidFill>
                <a:latin typeface="Arial" panose="020B0604020202020204"/>
                <a:cs typeface="Arial" panose="020B0604020202020204"/>
              </a:rPr>
              <a:t>break;</a:t>
            </a:r>
            <a:endParaRPr sz="1260">
              <a:latin typeface="Arial" panose="020B0604020202020204"/>
              <a:cs typeface="Arial" panose="020B0604020202020204"/>
            </a:endParaRPr>
          </a:p>
        </p:txBody>
      </p:sp>
      <p:sp>
        <p:nvSpPr>
          <p:cNvPr id="15" name="object 15"/>
          <p:cNvSpPr txBox="1"/>
          <p:nvPr/>
        </p:nvSpPr>
        <p:spPr>
          <a:xfrm>
            <a:off x="2680487" y="4447153"/>
            <a:ext cx="874395" cy="1562735"/>
          </a:xfrm>
          <a:prstGeom prst="rect">
            <a:avLst/>
          </a:prstGeom>
        </p:spPr>
        <p:txBody>
          <a:bodyPr vert="horz" wrap="square" lIns="0" tIns="11430" rIns="0" bIns="0" rtlCol="0">
            <a:spAutoFit/>
          </a:bodyPr>
          <a:lstStyle/>
          <a:p>
            <a:pPr marL="11430" marR="4445" indent="176530">
              <a:spcBef>
                <a:spcPts val="90"/>
              </a:spcBef>
            </a:pPr>
            <a:r>
              <a:rPr sz="1260" dirty="0">
                <a:latin typeface="Arial" panose="020B0604020202020204"/>
                <a:cs typeface="Arial" panose="020B0604020202020204"/>
              </a:rPr>
              <a:t>reduce5&lt;  </a:t>
            </a:r>
            <a:r>
              <a:rPr lang="en-US" sz="1260" dirty="0">
                <a:latin typeface="Arial" panose="020B0604020202020204"/>
                <a:cs typeface="Arial" panose="020B0604020202020204"/>
              </a:rPr>
              <a:t>  </a:t>
            </a:r>
            <a:r>
              <a:rPr sz="1260" dirty="0">
                <a:solidFill>
                  <a:srgbClr val="0000FF"/>
                </a:solidFill>
                <a:latin typeface="Arial" panose="020B0604020202020204"/>
                <a:cs typeface="Arial" panose="020B0604020202020204"/>
              </a:rPr>
              <a:t>case</a:t>
            </a:r>
            <a:r>
              <a:rPr sz="1260" spc="293" dirty="0">
                <a:solidFill>
                  <a:srgbClr val="0000FF"/>
                </a:solidFill>
                <a:latin typeface="Arial" panose="020B0604020202020204"/>
                <a:cs typeface="Arial" panose="020B0604020202020204"/>
              </a:rPr>
              <a:t> </a:t>
            </a:r>
            <a:r>
              <a:rPr sz="1260" dirty="0">
                <a:solidFill>
                  <a:srgbClr val="0000FF"/>
                </a:solidFill>
                <a:latin typeface="Arial" panose="020B0604020202020204"/>
                <a:cs typeface="Arial" panose="020B0604020202020204"/>
              </a:rPr>
              <a:t>4:</a:t>
            </a:r>
            <a:endParaRPr sz="1260" dirty="0">
              <a:latin typeface="Arial" panose="020B0604020202020204"/>
              <a:cs typeface="Arial" panose="020B0604020202020204"/>
            </a:endParaRPr>
          </a:p>
          <a:p>
            <a:pPr marL="11430" marR="4445" indent="176530">
              <a:spcBef>
                <a:spcPts val="5"/>
              </a:spcBef>
            </a:pPr>
            <a:r>
              <a:rPr sz="1260" dirty="0">
                <a:latin typeface="Arial" panose="020B0604020202020204"/>
                <a:cs typeface="Arial" panose="020B0604020202020204"/>
              </a:rPr>
              <a:t>reduce5&lt;  </a:t>
            </a:r>
            <a:r>
              <a:rPr sz="1260" dirty="0">
                <a:solidFill>
                  <a:srgbClr val="0000FF"/>
                </a:solidFill>
                <a:latin typeface="Arial" panose="020B0604020202020204"/>
                <a:cs typeface="Arial" panose="020B0604020202020204"/>
              </a:rPr>
              <a:t>case</a:t>
            </a:r>
            <a:r>
              <a:rPr sz="1260" spc="293" dirty="0">
                <a:solidFill>
                  <a:srgbClr val="0000FF"/>
                </a:solidFill>
                <a:latin typeface="Arial" panose="020B0604020202020204"/>
                <a:cs typeface="Arial" panose="020B0604020202020204"/>
              </a:rPr>
              <a:t> </a:t>
            </a:r>
            <a:r>
              <a:rPr sz="1260" dirty="0">
                <a:solidFill>
                  <a:srgbClr val="0000FF"/>
                </a:solidFill>
                <a:latin typeface="Arial" panose="020B0604020202020204"/>
                <a:cs typeface="Arial" panose="020B0604020202020204"/>
              </a:rPr>
              <a:t>2:</a:t>
            </a:r>
            <a:endParaRPr sz="1260" dirty="0">
              <a:latin typeface="Arial" panose="020B0604020202020204"/>
              <a:cs typeface="Arial" panose="020B0604020202020204"/>
            </a:endParaRPr>
          </a:p>
          <a:p>
            <a:pPr marL="187960"/>
            <a:r>
              <a:rPr sz="1260" dirty="0">
                <a:latin typeface="Arial" panose="020B0604020202020204"/>
                <a:cs typeface="Arial" panose="020B0604020202020204"/>
              </a:rPr>
              <a:t>re</a:t>
            </a:r>
            <a:r>
              <a:rPr sz="1260" spc="-5" dirty="0">
                <a:latin typeface="Arial" panose="020B0604020202020204"/>
                <a:cs typeface="Arial" panose="020B0604020202020204"/>
              </a:rPr>
              <a:t>d</a:t>
            </a:r>
            <a:r>
              <a:rPr sz="1260" dirty="0">
                <a:latin typeface="Arial" panose="020B0604020202020204"/>
                <a:cs typeface="Arial" panose="020B0604020202020204"/>
              </a:rPr>
              <a:t>uce5&lt;</a:t>
            </a:r>
          </a:p>
          <a:p>
            <a:pPr marL="11430"/>
            <a:r>
              <a:rPr sz="1260" dirty="0">
                <a:solidFill>
                  <a:srgbClr val="0000FF"/>
                </a:solidFill>
                <a:latin typeface="Arial" panose="020B0604020202020204"/>
                <a:cs typeface="Arial" panose="020B0604020202020204"/>
              </a:rPr>
              <a:t>case</a:t>
            </a:r>
            <a:r>
              <a:rPr sz="1260" spc="293" dirty="0">
                <a:solidFill>
                  <a:srgbClr val="0000FF"/>
                </a:solidFill>
                <a:latin typeface="Arial" panose="020B0604020202020204"/>
                <a:cs typeface="Arial" panose="020B0604020202020204"/>
              </a:rPr>
              <a:t> </a:t>
            </a:r>
            <a:r>
              <a:rPr sz="1260" dirty="0">
                <a:solidFill>
                  <a:srgbClr val="0000FF"/>
                </a:solidFill>
                <a:latin typeface="Arial" panose="020B0604020202020204"/>
                <a:cs typeface="Arial" panose="020B0604020202020204"/>
              </a:rPr>
              <a:t>1:</a:t>
            </a:r>
            <a:endParaRPr sz="1260" dirty="0">
              <a:latin typeface="Arial" panose="020B0604020202020204"/>
              <a:cs typeface="Arial" panose="020B0604020202020204"/>
            </a:endParaRPr>
          </a:p>
          <a:p>
            <a:pPr marL="187960"/>
            <a:r>
              <a:rPr sz="1260" dirty="0">
                <a:latin typeface="Arial" panose="020B0604020202020204"/>
                <a:cs typeface="Arial" panose="020B0604020202020204"/>
              </a:rPr>
              <a:t>reduce5&lt;</a:t>
            </a:r>
          </a:p>
          <a:p>
            <a:pPr marL="11430"/>
            <a:r>
              <a:rPr sz="1260" dirty="0">
                <a:solidFill>
                  <a:srgbClr val="0000FF"/>
                </a:solidFill>
                <a:latin typeface="Arial" panose="020B0604020202020204"/>
                <a:cs typeface="Arial" panose="020B0604020202020204"/>
              </a:rPr>
              <a:t>}</a:t>
            </a:r>
            <a:endParaRPr sz="1260" dirty="0">
              <a:latin typeface="Arial" panose="020B0604020202020204"/>
              <a:cs typeface="Arial" panose="020B0604020202020204"/>
            </a:endParaRPr>
          </a:p>
        </p:txBody>
      </p:sp>
      <p:sp>
        <p:nvSpPr>
          <p:cNvPr id="18"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37</a:t>
            </a:fld>
            <a:endParaRPr spc="-5" dirty="0"/>
          </a:p>
        </p:txBody>
      </p:sp>
      <p:sp>
        <p:nvSpPr>
          <p:cNvPr id="19" name="object 10"/>
          <p:cNvSpPr txBox="1"/>
          <p:nvPr/>
        </p:nvSpPr>
        <p:spPr>
          <a:xfrm>
            <a:off x="2286000" y="1595008"/>
            <a:ext cx="7728966" cy="2920608"/>
          </a:xfrm>
          <a:prstGeom prst="rect">
            <a:avLst/>
          </a:prstGeom>
        </p:spPr>
        <p:txBody>
          <a:bodyPr vert="horz" wrap="square" lIns="0" tIns="12002" rIns="0" bIns="0" rtlCol="0">
            <a:spAutoFit/>
          </a:bodyPr>
          <a:lstStyle>
            <a:lvl1pPr marL="0">
              <a:defRPr sz="1800" b="0" i="0">
                <a:solidFill>
                  <a:srgbClr val="5E5E5E"/>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11430" marR="0" lvl="0" indent="0" defTabSz="914400" eaLnBrk="1" fontAlgn="auto" latinLnBrk="0" hangingPunct="1">
              <a:lnSpc>
                <a:spcPct val="100000"/>
              </a:lnSpc>
              <a:spcBef>
                <a:spcPts val="95"/>
              </a:spcBef>
              <a:spcAft>
                <a:spcPts val="0"/>
              </a:spcAft>
              <a:buClrTx/>
              <a:buSzTx/>
              <a:buFontTx/>
              <a:buNone/>
              <a:defRPr/>
            </a:pPr>
            <a:r>
              <a:rPr kumimoji="0" lang="en-US" sz="1260" b="0" i="0" u="none" strike="noStrike" kern="0" cap="none" spc="-5" normalizeH="0" baseline="0" noProof="0" dirty="0">
                <a:ln>
                  <a:noFill/>
                </a:ln>
                <a:solidFill>
                  <a:srgbClr val="0000FF"/>
                </a:solidFill>
                <a:effectLst/>
                <a:uLnTx/>
                <a:uFillTx/>
                <a:latin typeface="Trebuchet MS" panose="020B0603020202020204"/>
                <a:ea typeface="+mn-ea"/>
              </a:rPr>
              <a:t>switch</a:t>
            </a:r>
            <a:r>
              <a:rPr kumimoji="0" lang="en-US" sz="1260" b="0" i="0" u="none" strike="noStrike" kern="0" cap="none" spc="-36"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threads)</a:t>
            </a:r>
          </a:p>
          <a:p>
            <a:pPr marL="36512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p>
          <a:p>
            <a:pPr marL="36512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    case</a:t>
            </a:r>
            <a:r>
              <a:rPr kumimoji="0" lang="en-US" sz="1260" b="0" i="0" u="none" strike="noStrike" kern="0" cap="none" spc="-117"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512:</a:t>
            </a: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reduce5&lt;512&gt;&lt;&lt;&lt;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260" b="0" i="0" u="none" strike="noStrike" kern="0" cap="none" spc="-176"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  </a:t>
            </a: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256:</a:t>
            </a:r>
          </a:p>
          <a:p>
            <a:pPr marL="54165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reduce5&lt;256&gt;&lt;&lt;&lt;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260" b="0" i="0" u="none" strike="noStrike" kern="0" cap="none" spc="-176"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a:t>
            </a:r>
          </a:p>
          <a:p>
            <a:pPr marL="36512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   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128:</a:t>
            </a: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reduce5&lt;128&gt;&lt;&lt;&lt;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260" b="0" i="0" u="none" strike="noStrike" kern="0" cap="none" spc="-176"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  </a:t>
            </a: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64:</a:t>
            </a: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reduce5&lt; </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64&gt;&lt;&lt;&lt;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  </a:t>
            </a: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32:</a:t>
            </a: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reduce5&lt; </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32&gt;&lt;&lt;&lt;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5"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  </a:t>
            </a:r>
          </a:p>
          <a:p>
            <a:pPr marL="365125" marR="4445" lvl="0" indent="17653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case</a:t>
            </a:r>
            <a:r>
              <a:rPr kumimoji="0" lang="en-US" sz="1260" b="0" i="0" u="none" strike="noStrike" kern="0" cap="none" spc="-45"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16:</a:t>
            </a:r>
          </a:p>
          <a:p>
            <a:pPr marL="541655" marR="0" lvl="0" indent="0" defTabSz="914400" eaLnBrk="1" fontAlgn="auto" latinLnBrk="0" hangingPunct="1">
              <a:lnSpc>
                <a:spcPct val="100000"/>
              </a:lnSpc>
              <a:spcBef>
                <a:spcPts val="5"/>
              </a:spcBef>
              <a:spcAft>
                <a:spcPts val="0"/>
              </a:spcAft>
              <a:buClrTx/>
              <a:buSzTx/>
              <a:buFontTx/>
              <a:buNone/>
              <a:defRPr/>
            </a:pP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reduce5&lt; </a:t>
            </a:r>
            <a:r>
              <a:rPr kumimoji="0" lang="en-US" sz="1260" b="0" i="0" u="none" strike="noStrike" kern="0" cap="none" spc="-5" normalizeH="0" baseline="0" noProof="0" dirty="0">
                <a:ln>
                  <a:noFill/>
                </a:ln>
                <a:solidFill>
                  <a:srgbClr val="5E5E5E"/>
                </a:solidFill>
                <a:effectLst/>
                <a:uLnTx/>
                <a:uFillTx/>
                <a:latin typeface="Trebuchet MS" panose="020B0603020202020204"/>
                <a:ea typeface="+mn-ea"/>
              </a:rPr>
              <a:t>16&gt;&lt;&lt;&lt;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dimGrid</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dimBlock</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smemSize</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&gt;&gt;&gt;(</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d_idata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err="1">
                <a:ln>
                  <a:noFill/>
                </a:ln>
                <a:solidFill>
                  <a:srgbClr val="5E5E5E"/>
                </a:solidFill>
                <a:effectLst/>
                <a:uLnTx/>
                <a:uFillTx/>
                <a:latin typeface="Trebuchet MS" panose="020B0603020202020204"/>
                <a:ea typeface="+mn-ea"/>
              </a:rPr>
              <a:t>d_odata</a:t>
            </a:r>
            <a:r>
              <a:rPr kumimoji="0" lang="en-US" sz="126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260" b="0" i="0" u="none" strike="noStrike" kern="0" cap="none" spc="-238" normalizeH="0" baseline="0" noProof="0" dirty="0">
                <a:ln>
                  <a:noFill/>
                </a:ln>
                <a:solidFill>
                  <a:srgbClr val="5E5E5E"/>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break;</a:t>
            </a:r>
          </a:p>
          <a:p>
            <a:pPr marL="365125" marR="0" lvl="0" indent="0" defTabSz="914400" eaLnBrk="1" fontAlgn="auto" latinLnBrk="0" hangingPunct="1">
              <a:lnSpc>
                <a:spcPct val="100000"/>
              </a:lnSpc>
              <a:spcBef>
                <a:spcPts val="0"/>
              </a:spcBef>
              <a:spcAft>
                <a:spcPts val="0"/>
              </a:spcAft>
              <a:buClrTx/>
              <a:buSzTx/>
              <a:buFontTx/>
              <a:buNone/>
              <a:defRPr/>
            </a:pP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   case</a:t>
            </a:r>
            <a:r>
              <a:rPr kumimoji="0" lang="en-US" sz="1260" b="0" i="0" u="none" strike="noStrike" kern="0" cap="none" spc="311" normalizeH="0" baseline="0" noProof="0" dirty="0">
                <a:ln>
                  <a:noFill/>
                </a:ln>
                <a:solidFill>
                  <a:srgbClr val="0000FF"/>
                </a:solidFill>
                <a:effectLst/>
                <a:uLnTx/>
                <a:uFillTx/>
                <a:latin typeface="Trebuchet MS" panose="020B0603020202020204"/>
                <a:ea typeface="+mn-ea"/>
              </a:rPr>
              <a:t> </a:t>
            </a:r>
            <a:r>
              <a:rPr kumimoji="0" lang="en-US" sz="1260" b="0" i="0" u="none" strike="noStrike" kern="0" cap="none" spc="0" normalizeH="0" baseline="0" noProof="0" dirty="0">
                <a:ln>
                  <a:noFill/>
                </a:ln>
                <a:solidFill>
                  <a:srgbClr val="0000FF"/>
                </a:solidFill>
                <a:effectLst/>
                <a:uLnTx/>
                <a:uFillTx/>
                <a:latin typeface="Trebuchet MS" panose="020B0603020202020204"/>
                <a:ea typeface="+mn-ea"/>
              </a:rPr>
              <a:t>8:</a:t>
            </a:r>
          </a:p>
        </p:txBody>
      </p:sp>
      <p:sp>
        <p:nvSpPr>
          <p:cNvPr id="21" name="object 8"/>
          <p:cNvSpPr/>
          <p:nvPr/>
        </p:nvSpPr>
        <p:spPr>
          <a:xfrm>
            <a:off x="1676400" y="1560002"/>
            <a:ext cx="8534400" cy="4511993"/>
          </a:xfrm>
          <a:custGeom>
            <a:avLst/>
            <a:gdLst/>
            <a:ahLst/>
            <a:cxnLst/>
            <a:rect l="l" t="t" r="r" b="b"/>
            <a:pathLst>
              <a:path w="7086600" h="5013325">
                <a:moveTo>
                  <a:pt x="7086600" y="0"/>
                </a:moveTo>
                <a:lnTo>
                  <a:pt x="0" y="0"/>
                </a:lnTo>
                <a:lnTo>
                  <a:pt x="0" y="5013325"/>
                </a:lnTo>
                <a:lnTo>
                  <a:pt x="7086600" y="5013325"/>
                </a:lnTo>
                <a:lnTo>
                  <a:pt x="7086600" y="0"/>
                </a:lnTo>
                <a:close/>
              </a:path>
            </a:pathLst>
          </a:custGeom>
          <a:solidFill>
            <a:srgbClr val="99CCFF">
              <a:alpha val="49018"/>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620" b="0" i="0" u="none" strike="noStrike" kern="0" cap="none" spc="0" normalizeH="0" baseline="0" noProof="0" dirty="0">
              <a:ln>
                <a:noFill/>
              </a:ln>
              <a:solidFill>
                <a:prstClr val="black"/>
              </a:solidFill>
              <a:effectLst/>
              <a:uLnTx/>
              <a:uFillTx/>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145098"/>
            <a:ext cx="9826625" cy="503555"/>
          </a:xfrm>
          <a:prstGeom prst="rect">
            <a:avLst/>
          </a:prstGeom>
        </p:spPr>
        <p:txBody>
          <a:bodyPr vert="horz" wrap="square" lIns="0" tIns="12002" rIns="0" bIns="0" rtlCol="0">
            <a:spAutoFit/>
          </a:bodyPr>
          <a:lstStyle/>
          <a:p>
            <a:pPr marL="11430">
              <a:spcBef>
                <a:spcPts val="95"/>
              </a:spcBef>
            </a:pPr>
            <a:r>
              <a:rPr sz="3200" b="1" dirty="0"/>
              <a:t>Performance for 4M </a:t>
            </a:r>
            <a:r>
              <a:rPr sz="3200" b="1" spc="-5" dirty="0"/>
              <a:t>element</a:t>
            </a:r>
            <a:r>
              <a:rPr sz="3200" b="1" spc="-126" dirty="0"/>
              <a:t> </a:t>
            </a:r>
            <a:r>
              <a:rPr sz="3200" b="1" dirty="0"/>
              <a:t>reduction</a:t>
            </a:r>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38</a:t>
            </a:fld>
            <a:endParaRPr dirty="0"/>
          </a:p>
        </p:txBody>
      </p:sp>
      <p:graphicFrame>
        <p:nvGraphicFramePr>
          <p:cNvPr id="4" name="object 4"/>
          <p:cNvGraphicFramePr>
            <a:graphicFrameLocks noGrp="1"/>
          </p:cNvGraphicFramePr>
          <p:nvPr/>
        </p:nvGraphicFramePr>
        <p:xfrm>
          <a:off x="1678762" y="1745536"/>
          <a:ext cx="7475790" cy="3750184"/>
        </p:xfrm>
        <a:graphic>
          <a:graphicData uri="http://schemas.openxmlformats.org/drawingml/2006/table">
            <a:tbl>
              <a:tblPr firstRow="1" bandRow="1">
                <a:tableStyleId>{2D5ABB26-0587-4C30-8999-92F81FD0307C}</a:tableStyleId>
              </a:tblPr>
              <a:tblGrid>
                <a:gridCol w="2187702">
                  <a:extLst>
                    <a:ext uri="{9D8B030D-6E8A-4147-A177-3AD203B41FA5}">
                      <a16:colId xmlns:a16="http://schemas.microsoft.com/office/drawing/2014/main" val="20000"/>
                    </a:ext>
                  </a:extLst>
                </a:gridCol>
                <a:gridCol w="1403032">
                  <a:extLst>
                    <a:ext uri="{9D8B030D-6E8A-4147-A177-3AD203B41FA5}">
                      <a16:colId xmlns:a16="http://schemas.microsoft.com/office/drawing/2014/main" val="20001"/>
                    </a:ext>
                  </a:extLst>
                </a:gridCol>
                <a:gridCol w="1629347">
                  <a:extLst>
                    <a:ext uri="{9D8B030D-6E8A-4147-A177-3AD203B41FA5}">
                      <a16:colId xmlns:a16="http://schemas.microsoft.com/office/drawing/2014/main" val="20002"/>
                    </a:ext>
                  </a:extLst>
                </a:gridCol>
                <a:gridCol w="1136713">
                  <a:extLst>
                    <a:ext uri="{9D8B030D-6E8A-4147-A177-3AD203B41FA5}">
                      <a16:colId xmlns:a16="http://schemas.microsoft.com/office/drawing/2014/main" val="20003"/>
                    </a:ext>
                  </a:extLst>
                </a:gridCol>
                <a:gridCol w="1118996">
                  <a:extLst>
                    <a:ext uri="{9D8B030D-6E8A-4147-A177-3AD203B41FA5}">
                      <a16:colId xmlns:a16="http://schemas.microsoft.com/office/drawing/2014/main" val="20004"/>
                    </a:ext>
                  </a:extLst>
                </a:gridCol>
              </a:tblGrid>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a:latin typeface="Arial" panose="020B0604020202020204"/>
                        <a:cs typeface="Arial" panose="020B0604020202020204"/>
                      </a:endParaRPr>
                    </a:p>
                    <a:p>
                      <a:pPr marL="91440" marR="518160">
                        <a:lnSpc>
                          <a:spcPct val="100000"/>
                        </a:lnSpc>
                        <a:spcBef>
                          <a:spcPts val="20"/>
                        </a:spcBef>
                      </a:pPr>
                      <a:r>
                        <a:rPr sz="1100" b="1" spc="-5" dirty="0">
                          <a:latin typeface="Arial" panose="020B0604020202020204"/>
                          <a:cs typeface="Arial" panose="020B0604020202020204"/>
                        </a:rPr>
                        <a:t>interleaved 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divergent</a:t>
                      </a:r>
                      <a:r>
                        <a:rPr sz="1100" b="1" spc="-50" dirty="0">
                          <a:latin typeface="Arial" panose="020B0604020202020204"/>
                          <a:cs typeface="Arial" panose="020B0604020202020204"/>
                        </a:rPr>
                        <a:t> </a:t>
                      </a:r>
                      <a:r>
                        <a:rPr sz="1100" b="1" spc="-5" dirty="0">
                          <a:latin typeface="Arial" panose="020B0604020202020204"/>
                          <a:cs typeface="Arial" panose="020B0604020202020204"/>
                        </a:rPr>
                        <a:t>branching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2.083</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extLst>
                  <a:ext uri="{0D108BD9-81ED-4DB2-BD59-A6C34878D82A}">
                    <a16:rowId xmlns:a16="http://schemas.microsoft.com/office/drawing/2014/main" val="10000"/>
                  </a:ext>
                </a:extLst>
              </a:tr>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a:latin typeface="Arial" panose="020B0604020202020204"/>
                        <a:cs typeface="Arial" panose="020B0604020202020204"/>
                      </a:endParaRPr>
                    </a:p>
                    <a:p>
                      <a:pPr marL="91440" marR="673100">
                        <a:lnSpc>
                          <a:spcPct val="100000"/>
                        </a:lnSpc>
                        <a:spcBef>
                          <a:spcPts val="25"/>
                        </a:spcBef>
                      </a:pPr>
                      <a:r>
                        <a:rPr sz="1100" b="1" spc="-5" dirty="0">
                          <a:latin typeface="Arial" panose="020B0604020202020204"/>
                          <a:cs typeface="Arial" panose="020B0604020202020204"/>
                        </a:rPr>
                        <a:t>interleaved</a:t>
                      </a:r>
                      <a:r>
                        <a:rPr sz="1100" b="1" spc="-40" dirty="0">
                          <a:latin typeface="Arial" panose="020B0604020202020204"/>
                          <a:cs typeface="Arial" panose="020B0604020202020204"/>
                        </a:rPr>
                        <a:t> </a:t>
                      </a:r>
                      <a:r>
                        <a:rPr sz="1100" b="1" spc="-5" dirty="0">
                          <a:latin typeface="Arial" panose="020B0604020202020204"/>
                          <a:cs typeface="Arial" panose="020B0604020202020204"/>
                        </a:rPr>
                        <a:t>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bank</a:t>
                      </a:r>
                      <a:r>
                        <a:rPr sz="1100" b="1" spc="-35" dirty="0">
                          <a:latin typeface="Arial" panose="020B0604020202020204"/>
                          <a:cs typeface="Arial" panose="020B0604020202020204"/>
                        </a:rPr>
                        <a:t> </a:t>
                      </a:r>
                      <a:r>
                        <a:rPr sz="1100" b="1" spc="-5" dirty="0">
                          <a:latin typeface="Arial" panose="020B0604020202020204"/>
                          <a:cs typeface="Arial" panose="020B0604020202020204"/>
                        </a:rPr>
                        <a:t>conflicts</a:t>
                      </a:r>
                      <a:endParaRPr sz="1100">
                        <a:latin typeface="Arial" panose="020B0604020202020204"/>
                        <a:cs typeface="Arial" panose="020B0604020202020204"/>
                      </a:endParaRPr>
                    </a:p>
                  </a:txBody>
                  <a:tcPr marL="0" marR="0" marT="34862" marB="0">
                    <a:solidFill>
                      <a:srgbClr val="99CCFF">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4.854</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365125"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extLst>
                  <a:ext uri="{0D108BD9-81ED-4DB2-BD59-A6C34878D82A}">
                    <a16:rowId xmlns:a16="http://schemas.microsoft.com/office/drawing/2014/main" val="10001"/>
                  </a:ext>
                </a:extLst>
              </a:tr>
              <a:tr h="531495">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a:latin typeface="Arial" panose="020B0604020202020204"/>
                        <a:cs typeface="Arial" panose="020B0604020202020204"/>
                      </a:endParaRPr>
                    </a:p>
                    <a:p>
                      <a:pPr marL="91440">
                        <a:lnSpc>
                          <a:spcPct val="100000"/>
                        </a:lnSpc>
                        <a:spcBef>
                          <a:spcPts val="25"/>
                        </a:spcBef>
                      </a:pPr>
                      <a:r>
                        <a:rPr sz="1100" b="1" spc="-5" dirty="0">
                          <a:latin typeface="Arial" panose="020B0604020202020204"/>
                          <a:cs typeface="Arial" panose="020B0604020202020204"/>
                        </a:rPr>
                        <a:t>sequential</a:t>
                      </a:r>
                      <a:r>
                        <a:rPr sz="1100" b="1" spc="-25" dirty="0">
                          <a:latin typeface="Arial" panose="020B0604020202020204"/>
                          <a:cs typeface="Arial" panose="020B0604020202020204"/>
                        </a:rPr>
                        <a:t> </a:t>
                      </a:r>
                      <a:r>
                        <a:rPr sz="1100" b="1" spc="-5" dirty="0">
                          <a:latin typeface="Arial" panose="020B0604020202020204"/>
                          <a:cs typeface="Arial" panose="020B0604020202020204"/>
                        </a:rPr>
                        <a:t>addressing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245745" algn="r">
                        <a:lnSpc>
                          <a:spcPct val="100000"/>
                        </a:lnSpc>
                        <a:spcBef>
                          <a:spcPts val="1070"/>
                        </a:spcBef>
                      </a:pPr>
                      <a:r>
                        <a:rPr sz="1800" b="1" dirty="0">
                          <a:latin typeface="Arial" panose="020B0604020202020204"/>
                          <a:cs typeface="Arial" panose="020B0604020202020204"/>
                        </a:rPr>
                        <a:t>9.741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365125" algn="r">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a:latin typeface="Arial" panose="020B0604020202020204"/>
                        <a:cs typeface="Arial" panose="020B0604020202020204"/>
                      </a:endParaRPr>
                    </a:p>
                  </a:txBody>
                  <a:tcPr marL="0" marR="0" marT="122301" marB="0">
                    <a:solidFill>
                      <a:srgbClr val="76B800">
                        <a:alpha val="50195"/>
                      </a:srgbClr>
                    </a:solidFill>
                  </a:tcPr>
                </a:tc>
                <a:extLst>
                  <a:ext uri="{0D108BD9-81ED-4DB2-BD59-A6C34878D82A}">
                    <a16:rowId xmlns:a16="http://schemas.microsoft.com/office/drawing/2014/main" val="10002"/>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4:</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first </a:t>
                      </a:r>
                      <a:r>
                        <a:rPr sz="1100" b="1" dirty="0">
                          <a:latin typeface="Arial" panose="020B0604020202020204"/>
                          <a:cs typeface="Arial" panose="020B0604020202020204"/>
                        </a:rPr>
                        <a:t>add </a:t>
                      </a:r>
                      <a:r>
                        <a:rPr sz="1100" b="1" spc="-5" dirty="0">
                          <a:latin typeface="Arial" panose="020B0604020202020204"/>
                          <a:cs typeface="Arial" panose="020B0604020202020204"/>
                        </a:rPr>
                        <a:t>during global</a:t>
                      </a:r>
                      <a:r>
                        <a:rPr sz="1100" b="1" spc="25" dirty="0">
                          <a:latin typeface="Arial" panose="020B0604020202020204"/>
                          <a:cs typeface="Arial" panose="020B0604020202020204"/>
                        </a:rPr>
                        <a:t> </a:t>
                      </a:r>
                      <a:r>
                        <a:rPr sz="1100" b="1" dirty="0">
                          <a:latin typeface="Arial" panose="020B0604020202020204"/>
                          <a:cs typeface="Arial" panose="020B0604020202020204"/>
                        </a:rPr>
                        <a:t>load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0.965</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17.377</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1.78x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3820" algn="r">
                        <a:lnSpc>
                          <a:spcPct val="100000"/>
                        </a:lnSpc>
                        <a:spcBef>
                          <a:spcPts val="1075"/>
                        </a:spcBef>
                      </a:pPr>
                      <a:r>
                        <a:rPr sz="1800" b="1" dirty="0">
                          <a:latin typeface="Arial" panose="020B0604020202020204"/>
                          <a:cs typeface="Arial" panose="020B0604020202020204"/>
                        </a:rPr>
                        <a:t>8.34x</a:t>
                      </a:r>
                      <a:endParaRPr sz="1800">
                        <a:latin typeface="Arial" panose="020B0604020202020204"/>
                        <a:cs typeface="Arial" panose="020B0604020202020204"/>
                      </a:endParaRPr>
                    </a:p>
                  </a:txBody>
                  <a:tcPr marL="0" marR="0" marT="122873" marB="0">
                    <a:solidFill>
                      <a:srgbClr val="99CCFF">
                        <a:alpha val="50195"/>
                      </a:srgbClr>
                    </a:solidFill>
                  </a:tcPr>
                </a:tc>
                <a:extLst>
                  <a:ext uri="{0D108BD9-81ED-4DB2-BD59-A6C34878D82A}">
                    <a16:rowId xmlns:a16="http://schemas.microsoft.com/office/drawing/2014/main" val="10003"/>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5:</a:t>
                      </a:r>
                      <a:endParaRPr sz="1800">
                        <a:latin typeface="Arial" panose="020B0604020202020204"/>
                        <a:cs typeface="Arial" panose="020B0604020202020204"/>
                      </a:endParaRPr>
                    </a:p>
                    <a:p>
                      <a:pPr marL="91440">
                        <a:lnSpc>
                          <a:spcPct val="100000"/>
                        </a:lnSpc>
                        <a:spcBef>
                          <a:spcPts val="20"/>
                        </a:spcBef>
                      </a:pPr>
                      <a:r>
                        <a:rPr sz="1100" b="1" dirty="0">
                          <a:latin typeface="Arial" panose="020B0604020202020204"/>
                          <a:cs typeface="Arial" panose="020B0604020202020204"/>
                        </a:rPr>
                        <a:t>unroll last</a:t>
                      </a:r>
                      <a:r>
                        <a:rPr sz="1100" b="1" spc="-25" dirty="0">
                          <a:latin typeface="Arial" panose="020B0604020202020204"/>
                          <a:cs typeface="Arial" panose="020B0604020202020204"/>
                        </a:rPr>
                        <a:t> </a:t>
                      </a:r>
                      <a:r>
                        <a:rPr sz="1100" b="1" spc="5" dirty="0">
                          <a:latin typeface="Arial" panose="020B0604020202020204"/>
                          <a:cs typeface="Arial" panose="020B0604020202020204"/>
                        </a:rPr>
                        <a:t>warp</a:t>
                      </a:r>
                      <a:endParaRPr sz="1100">
                        <a:latin typeface="Arial" panose="020B0604020202020204"/>
                        <a:cs typeface="Arial" panose="020B0604020202020204"/>
                      </a:endParaRPr>
                    </a:p>
                  </a:txBody>
                  <a:tcPr marL="0" marR="0" marT="35433" marB="0">
                    <a:solidFill>
                      <a:srgbClr val="76B800">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0.536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31.289</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1.8x</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15.01x</a:t>
                      </a:r>
                      <a:endParaRPr sz="1800">
                        <a:latin typeface="Arial" panose="020B0604020202020204"/>
                        <a:cs typeface="Arial" panose="020B0604020202020204"/>
                      </a:endParaRPr>
                    </a:p>
                  </a:txBody>
                  <a:tcPr marL="0" marR="0" marT="122873" marB="0">
                    <a:solidFill>
                      <a:srgbClr val="76B800">
                        <a:alpha val="50195"/>
                      </a:srgbClr>
                    </a:solidFill>
                  </a:tcPr>
                </a:tc>
                <a:extLst>
                  <a:ext uri="{0D108BD9-81ED-4DB2-BD59-A6C34878D82A}">
                    <a16:rowId xmlns:a16="http://schemas.microsoft.com/office/drawing/2014/main" val="10004"/>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6:</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completely</a:t>
                      </a:r>
                      <a:r>
                        <a:rPr sz="1100" b="1" spc="-35" dirty="0">
                          <a:latin typeface="Arial" panose="020B0604020202020204"/>
                          <a:cs typeface="Arial" panose="020B0604020202020204"/>
                        </a:rPr>
                        <a:t> </a:t>
                      </a:r>
                      <a:r>
                        <a:rPr sz="1100" b="1" dirty="0">
                          <a:latin typeface="Arial" panose="020B0604020202020204"/>
                          <a:cs typeface="Arial" panose="020B0604020202020204"/>
                        </a:rPr>
                        <a:t>unrolled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0.381</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43.996</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1.41x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21.16x</a:t>
                      </a:r>
                      <a:endParaRPr sz="1800">
                        <a:latin typeface="Arial" panose="020B0604020202020204"/>
                        <a:cs typeface="Arial" panose="020B0604020202020204"/>
                      </a:endParaRPr>
                    </a:p>
                  </a:txBody>
                  <a:tcPr marL="0" marR="0" marT="122873" marB="0">
                    <a:solidFill>
                      <a:srgbClr val="99CCFF">
                        <a:alpha val="50195"/>
                      </a:srgbClr>
                    </a:solidFill>
                  </a:tcPr>
                </a:tc>
                <a:extLst>
                  <a:ext uri="{0D108BD9-81ED-4DB2-BD59-A6C34878D82A}">
                    <a16:rowId xmlns:a16="http://schemas.microsoft.com/office/drawing/2014/main" val="10005"/>
                  </a:ext>
                </a:extLst>
              </a:tr>
            </a:tbl>
          </a:graphicData>
        </a:graphic>
      </p:graphicFrame>
      <p:sp>
        <p:nvSpPr>
          <p:cNvPr id="5" name="object 5"/>
          <p:cNvSpPr txBox="1"/>
          <p:nvPr/>
        </p:nvSpPr>
        <p:spPr>
          <a:xfrm>
            <a:off x="6890587" y="1150099"/>
            <a:ext cx="1127569" cy="565539"/>
          </a:xfrm>
          <a:prstGeom prst="rect">
            <a:avLst/>
          </a:prstGeom>
        </p:spPr>
        <p:txBody>
          <a:bodyPr vert="horz" wrap="square" lIns="0" tIns="11430" rIns="0" bIns="0" rtlCol="0">
            <a:spAutoFit/>
          </a:bodyPr>
          <a:lstStyle/>
          <a:p>
            <a:pPr marL="11430" marR="4445" indent="210820">
              <a:spcBef>
                <a:spcPts val="90"/>
              </a:spcBef>
            </a:pPr>
            <a:r>
              <a:rPr b="1" spc="-5" dirty="0">
                <a:latin typeface="Arial" panose="020B0604020202020204"/>
                <a:cs typeface="Arial" panose="020B0604020202020204"/>
              </a:rPr>
              <a:t>Step  Spe</a:t>
            </a:r>
            <a:r>
              <a:rPr b="1" spc="-14" dirty="0">
                <a:latin typeface="Arial" panose="020B0604020202020204"/>
                <a:cs typeface="Arial" panose="020B0604020202020204"/>
              </a:rPr>
              <a:t>e</a:t>
            </a:r>
            <a:r>
              <a:rPr b="1" spc="-5" dirty="0">
                <a:latin typeface="Arial" panose="020B0604020202020204"/>
                <a:cs typeface="Arial" panose="020B0604020202020204"/>
              </a:rPr>
              <a:t>d</a:t>
            </a:r>
            <a:r>
              <a:rPr b="1" dirty="0">
                <a:latin typeface="Arial" panose="020B0604020202020204"/>
                <a:cs typeface="Arial" panose="020B0604020202020204"/>
              </a:rPr>
              <a:t>u</a:t>
            </a:r>
            <a:r>
              <a:rPr b="1" spc="-5" dirty="0">
                <a:latin typeface="Arial" panose="020B0604020202020204"/>
                <a:cs typeface="Arial" panose="020B0604020202020204"/>
              </a:rPr>
              <a:t>p</a:t>
            </a:r>
            <a:endParaRPr dirty="0">
              <a:latin typeface="Arial" panose="020B0604020202020204"/>
              <a:cs typeface="Arial" panose="020B0604020202020204"/>
            </a:endParaRPr>
          </a:p>
        </p:txBody>
      </p:sp>
      <p:sp>
        <p:nvSpPr>
          <p:cNvPr id="6" name="object 6"/>
          <p:cNvSpPr txBox="1"/>
          <p:nvPr/>
        </p:nvSpPr>
        <p:spPr>
          <a:xfrm>
            <a:off x="5538559" y="1427097"/>
            <a:ext cx="1206779" cy="288541"/>
          </a:xfrm>
          <a:prstGeom prst="rect">
            <a:avLst/>
          </a:prstGeom>
        </p:spPr>
        <p:txBody>
          <a:bodyPr vert="horz" wrap="square" lIns="0" tIns="11430" rIns="0" bIns="0" rtlCol="0">
            <a:spAutoFit/>
          </a:bodyPr>
          <a:lstStyle/>
          <a:p>
            <a:pPr marL="11430">
              <a:spcBef>
                <a:spcPts val="90"/>
              </a:spcBef>
            </a:pPr>
            <a:r>
              <a:rPr b="1" spc="-5" dirty="0">
                <a:latin typeface="Arial" panose="020B0604020202020204"/>
                <a:cs typeface="Arial" panose="020B0604020202020204"/>
              </a:rPr>
              <a:t>B</a:t>
            </a:r>
            <a:r>
              <a:rPr b="1" spc="-14" dirty="0">
                <a:latin typeface="Arial" panose="020B0604020202020204"/>
                <a:cs typeface="Arial" panose="020B0604020202020204"/>
              </a:rPr>
              <a:t>a</a:t>
            </a:r>
            <a:r>
              <a:rPr b="1" dirty="0">
                <a:latin typeface="Arial" panose="020B0604020202020204"/>
                <a:cs typeface="Arial" panose="020B0604020202020204"/>
              </a:rPr>
              <a:t>n</a:t>
            </a:r>
            <a:r>
              <a:rPr b="1" spc="5" dirty="0">
                <a:latin typeface="Arial" panose="020B0604020202020204"/>
                <a:cs typeface="Arial" panose="020B0604020202020204"/>
              </a:rPr>
              <a:t>d</a:t>
            </a:r>
            <a:r>
              <a:rPr b="1" spc="32" dirty="0">
                <a:latin typeface="Arial" panose="020B0604020202020204"/>
                <a:cs typeface="Arial" panose="020B0604020202020204"/>
              </a:rPr>
              <a:t>w</a:t>
            </a:r>
            <a:r>
              <a:rPr b="1" spc="-9" dirty="0">
                <a:latin typeface="Arial" panose="020B0604020202020204"/>
                <a:cs typeface="Arial" panose="020B0604020202020204"/>
              </a:rPr>
              <a:t>i</a:t>
            </a:r>
            <a:r>
              <a:rPr b="1" dirty="0">
                <a:latin typeface="Arial" panose="020B0604020202020204"/>
                <a:cs typeface="Arial" panose="020B0604020202020204"/>
              </a:rPr>
              <a:t>dth</a:t>
            </a:r>
            <a:endParaRPr dirty="0">
              <a:latin typeface="Arial" panose="020B0604020202020204"/>
              <a:cs typeface="Arial" panose="020B0604020202020204"/>
            </a:endParaRPr>
          </a:p>
        </p:txBody>
      </p:sp>
      <p:sp>
        <p:nvSpPr>
          <p:cNvPr id="7" name="object 7"/>
          <p:cNvSpPr txBox="1"/>
          <p:nvPr/>
        </p:nvSpPr>
        <p:spPr>
          <a:xfrm>
            <a:off x="3716388" y="1427097"/>
            <a:ext cx="1676922" cy="288541"/>
          </a:xfrm>
          <a:prstGeom prst="rect">
            <a:avLst/>
          </a:prstGeom>
        </p:spPr>
        <p:txBody>
          <a:bodyPr vert="horz" wrap="square" lIns="0" tIns="11430" rIns="0" bIns="0" rtlCol="0">
            <a:spAutoFit/>
          </a:bodyPr>
          <a:lstStyle/>
          <a:p>
            <a:pPr marL="34290">
              <a:spcBef>
                <a:spcPts val="90"/>
              </a:spcBef>
            </a:pPr>
            <a:r>
              <a:rPr b="1" spc="-9" dirty="0">
                <a:latin typeface="Arial" panose="020B0604020202020204"/>
                <a:cs typeface="Arial" panose="020B0604020202020204"/>
              </a:rPr>
              <a:t>Time </a:t>
            </a:r>
            <a:r>
              <a:rPr b="1" spc="-5" dirty="0">
                <a:latin typeface="Arial" panose="020B0604020202020204"/>
                <a:cs typeface="Arial" panose="020B0604020202020204"/>
              </a:rPr>
              <a:t>(2</a:t>
            </a:r>
            <a:r>
              <a:rPr b="1" spc="-6" baseline="25000" dirty="0">
                <a:latin typeface="Arial" panose="020B0604020202020204"/>
                <a:cs typeface="Arial" panose="020B0604020202020204"/>
              </a:rPr>
              <a:t>22</a:t>
            </a:r>
            <a:r>
              <a:rPr b="1" spc="-94" baseline="25000" dirty="0">
                <a:latin typeface="Arial" panose="020B0604020202020204"/>
                <a:cs typeface="Arial" panose="020B0604020202020204"/>
              </a:rPr>
              <a:t> </a:t>
            </a:r>
            <a:r>
              <a:rPr b="1" dirty="0">
                <a:latin typeface="Arial" panose="020B0604020202020204"/>
                <a:cs typeface="Arial" panose="020B0604020202020204"/>
              </a:rPr>
              <a:t>ints)</a:t>
            </a:r>
            <a:endParaRPr dirty="0">
              <a:latin typeface="Arial" panose="020B0604020202020204"/>
              <a:cs typeface="Arial" panose="020B0604020202020204"/>
            </a:endParaRPr>
          </a:p>
        </p:txBody>
      </p:sp>
      <p:sp>
        <p:nvSpPr>
          <p:cNvPr id="8" name="object 8"/>
          <p:cNvSpPr txBox="1"/>
          <p:nvPr/>
        </p:nvSpPr>
        <p:spPr>
          <a:xfrm>
            <a:off x="7924800" y="1150099"/>
            <a:ext cx="1369238" cy="565539"/>
          </a:xfrm>
          <a:prstGeom prst="rect">
            <a:avLst/>
          </a:prstGeom>
        </p:spPr>
        <p:txBody>
          <a:bodyPr vert="horz" wrap="square" lIns="0" tIns="11430" rIns="0" bIns="0" rtlCol="0">
            <a:spAutoFit/>
          </a:bodyPr>
          <a:lstStyle/>
          <a:p>
            <a:pPr marL="128905" marR="4445" indent="-118110">
              <a:spcBef>
                <a:spcPts val="90"/>
              </a:spcBef>
            </a:pPr>
            <a:r>
              <a:rPr b="1" spc="-5" dirty="0">
                <a:latin typeface="Arial" panose="020B0604020202020204"/>
                <a:cs typeface="Arial" panose="020B0604020202020204"/>
              </a:rPr>
              <a:t>Cumulati</a:t>
            </a:r>
            <a:r>
              <a:rPr b="1" spc="-41" dirty="0">
                <a:latin typeface="Arial" panose="020B0604020202020204"/>
                <a:cs typeface="Arial" panose="020B0604020202020204"/>
              </a:rPr>
              <a:t>v</a:t>
            </a:r>
            <a:r>
              <a:rPr b="1" spc="-5" dirty="0">
                <a:latin typeface="Arial" panose="020B0604020202020204"/>
                <a:cs typeface="Arial" panose="020B0604020202020204"/>
              </a:rPr>
              <a:t>e  Speedup</a:t>
            </a:r>
            <a:endParaRPr dirty="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38</a:t>
            </a:fld>
            <a:endParaRPr lang="en-US" altLang="zh-CN" spc="-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5980" y="1508760"/>
            <a:ext cx="6172200" cy="1033553"/>
          </a:xfrm>
          <a:prstGeom prst="rect">
            <a:avLst/>
          </a:prstGeom>
          <a:solidFill>
            <a:srgbClr val="99CCFF">
              <a:alpha val="49018"/>
            </a:srgbClr>
          </a:solidFill>
          <a:ln w="28575">
            <a:solidFill>
              <a:srgbClr val="000000"/>
            </a:solidFill>
          </a:ln>
        </p:spPr>
        <p:txBody>
          <a:bodyPr vert="horz" wrap="square" lIns="0" tIns="36005" rIns="0" bIns="0" rtlCol="0">
            <a:spAutoFit/>
          </a:bodyPr>
          <a:lstStyle/>
          <a:p>
            <a:pPr marL="309880">
              <a:spcBef>
                <a:spcPts val="285"/>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i = </a:t>
            </a:r>
            <a:r>
              <a:rPr sz="1620" b="1" spc="-5" dirty="0">
                <a:solidFill>
                  <a:srgbClr val="0000FF"/>
                </a:solidFill>
                <a:latin typeface="Arial" panose="020B0604020202020204"/>
                <a:cs typeface="Arial" panose="020B0604020202020204"/>
              </a:rPr>
              <a:t>blockIdx.</a:t>
            </a:r>
            <a:r>
              <a:rPr sz="1620" b="1" spc="-5" dirty="0">
                <a:latin typeface="Arial" panose="020B0604020202020204"/>
                <a:cs typeface="Arial" panose="020B0604020202020204"/>
              </a:rPr>
              <a:t>x*(</a:t>
            </a:r>
            <a:r>
              <a:rPr sz="1620" b="1" spc="-5" dirty="0">
                <a:solidFill>
                  <a:srgbClr val="A40020"/>
                </a:solidFill>
                <a:latin typeface="Arial" panose="020B0604020202020204"/>
                <a:cs typeface="Arial" panose="020B0604020202020204"/>
              </a:rPr>
              <a:t>blockDim.x*2</a:t>
            </a:r>
            <a:r>
              <a:rPr sz="1620" b="1" spc="-5" dirty="0">
                <a:latin typeface="Arial" panose="020B0604020202020204"/>
                <a:cs typeface="Arial" panose="020B0604020202020204"/>
              </a:rPr>
              <a:t>) </a:t>
            </a:r>
            <a:r>
              <a:rPr sz="1620" b="1"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spc="-5" dirty="0">
                <a:solidFill>
                  <a:srgbClr val="A40020"/>
                </a:solidFill>
                <a:latin typeface="Arial" panose="020B0604020202020204"/>
                <a:cs typeface="Arial" panose="020B0604020202020204"/>
              </a:rPr>
              <a:t>sdata[tid] = g_idata[i] +</a:t>
            </a:r>
            <a:r>
              <a:rPr sz="1620" b="1" spc="18"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a:t>
            </a:r>
            <a:r>
              <a:rPr sz="1620" b="1" spc="-5" dirty="0" err="1">
                <a:solidFill>
                  <a:srgbClr val="A40020"/>
                </a:solidFill>
                <a:latin typeface="Arial" panose="020B0604020202020204"/>
                <a:cs typeface="Arial" panose="020B0604020202020204"/>
              </a:rPr>
              <a:t>i+blockDim.x</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a:tabLst>
                <a:tab pos="53721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4" name="object 4"/>
          <p:cNvSpPr txBox="1">
            <a:spLocks noGrp="1"/>
          </p:cNvSpPr>
          <p:nvPr>
            <p:ph type="title"/>
          </p:nvPr>
        </p:nvSpPr>
        <p:spPr>
          <a:xfrm>
            <a:off x="1143000" y="114300"/>
            <a:ext cx="9458960" cy="565150"/>
          </a:xfrm>
          <a:prstGeom prst="rect">
            <a:avLst/>
          </a:prstGeom>
        </p:spPr>
        <p:txBody>
          <a:bodyPr vert="horz" wrap="square" lIns="0" tIns="12002" rIns="0" bIns="0" rtlCol="0">
            <a:spAutoFit/>
          </a:bodyPr>
          <a:lstStyle/>
          <a:p>
            <a:pPr marL="11430">
              <a:spcBef>
                <a:spcPts val="95"/>
              </a:spcBef>
            </a:pPr>
            <a:r>
              <a:rPr sz="3600" b="1" dirty="0"/>
              <a:t>Reduction </a:t>
            </a:r>
            <a:r>
              <a:rPr sz="3600" b="1" spc="-5" dirty="0"/>
              <a:t>#7: </a:t>
            </a:r>
            <a:r>
              <a:rPr lang="en-US" altLang="zh-CN" sz="3600" b="1" spc="-5" dirty="0"/>
              <a:t>More</a:t>
            </a:r>
            <a:r>
              <a:rPr sz="3600" b="1" spc="-5" dirty="0"/>
              <a:t> </a:t>
            </a:r>
            <a:r>
              <a:rPr lang="en-US" altLang="zh-CN" sz="3600" b="1" dirty="0"/>
              <a:t>Grids</a:t>
            </a:r>
            <a:endParaRPr sz="3600" b="1" spc="-5" dirty="0"/>
          </a:p>
        </p:txBody>
      </p:sp>
      <p:sp>
        <p:nvSpPr>
          <p:cNvPr id="9" name="object 9"/>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39</a:t>
            </a:fld>
            <a:endParaRPr dirty="0"/>
          </a:p>
        </p:txBody>
      </p:sp>
      <p:sp>
        <p:nvSpPr>
          <p:cNvPr id="8" name="object 8"/>
          <p:cNvSpPr txBox="1"/>
          <p:nvPr/>
        </p:nvSpPr>
        <p:spPr>
          <a:xfrm>
            <a:off x="2424805" y="4459472"/>
            <a:ext cx="4732020" cy="1240853"/>
          </a:xfrm>
          <a:prstGeom prst="rect">
            <a:avLst/>
          </a:prstGeom>
        </p:spPr>
        <p:txBody>
          <a:bodyPr vert="horz" wrap="square" lIns="0" tIns="0" rIns="0" bIns="0" rtlCol="0">
            <a:spAutoFit/>
          </a:bodyPr>
          <a:lstStyle/>
          <a:p>
            <a:pPr marL="11430">
              <a:lnSpc>
                <a:spcPts val="1880"/>
              </a:lnSpc>
            </a:pPr>
            <a:r>
              <a:rPr sz="1620" b="1" spc="5" dirty="0">
                <a:solidFill>
                  <a:srgbClr val="0000FF"/>
                </a:solidFill>
                <a:latin typeface="Arial" panose="020B0604020202020204"/>
                <a:cs typeface="Arial" panose="020B0604020202020204"/>
              </a:rPr>
              <a:t>while </a:t>
            </a:r>
            <a:r>
              <a:rPr sz="1620" b="1" dirty="0">
                <a:latin typeface="Arial" panose="020B0604020202020204"/>
                <a:cs typeface="Arial" panose="020B0604020202020204"/>
              </a:rPr>
              <a:t>(i &lt; n)</a:t>
            </a:r>
            <a:r>
              <a:rPr sz="1620" b="1" spc="-54" dirty="0">
                <a:latin typeface="Arial" panose="020B0604020202020204"/>
                <a:cs typeface="Arial" panose="020B0604020202020204"/>
              </a:rPr>
              <a:t>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444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g_idata[i] + g_idata[</a:t>
            </a:r>
            <a:r>
              <a:rPr sz="1620" b="1" spc="-5" dirty="0" err="1">
                <a:latin typeface="Arial" panose="020B0604020202020204"/>
                <a:cs typeface="Arial" panose="020B0604020202020204"/>
              </a:rPr>
              <a:t>i+blockSize</a:t>
            </a:r>
            <a:r>
              <a:rPr sz="1620" b="1" spc="-5" dirty="0">
                <a:latin typeface="Arial" panose="020B0604020202020204"/>
                <a:cs typeface="Arial" panose="020B0604020202020204"/>
              </a:rPr>
              <a:t>];  </a:t>
            </a:r>
            <a:r>
              <a:rPr sz="1620" b="1" dirty="0">
                <a:latin typeface="Arial" panose="020B0604020202020204"/>
                <a:cs typeface="Arial" panose="020B0604020202020204"/>
              </a:rPr>
              <a:t>i </a:t>
            </a:r>
            <a:r>
              <a:rPr sz="1620" b="1" spc="-5" dirty="0">
                <a:latin typeface="Arial" panose="020B0604020202020204"/>
                <a:cs typeface="Arial" panose="020B0604020202020204"/>
              </a:rPr>
              <a:t>+=</a:t>
            </a:r>
            <a:r>
              <a:rPr sz="1620" b="1" spc="-14" dirty="0">
                <a:latin typeface="Arial" panose="020B0604020202020204"/>
                <a:cs typeface="Arial" panose="020B0604020202020204"/>
              </a:rPr>
              <a:t> </a:t>
            </a:r>
            <a:r>
              <a:rPr sz="1620" b="1" dirty="0">
                <a:latin typeface="Arial" panose="020B0604020202020204"/>
                <a:cs typeface="Arial" panose="020B0604020202020204"/>
              </a:rPr>
              <a:t>gridSize;</a:t>
            </a:r>
            <a:endParaRPr sz="1620" dirty="0">
              <a:latin typeface="Arial" panose="020B0604020202020204"/>
              <a:cs typeface="Arial" panose="020B0604020202020204"/>
            </a:endParaRPr>
          </a:p>
          <a:p>
            <a:pPr marL="11430"/>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11430">
              <a:tabLst>
                <a:tab pos="23876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5" name="object 5"/>
          <p:cNvSpPr txBox="1"/>
          <p:nvPr/>
        </p:nvSpPr>
        <p:spPr>
          <a:xfrm>
            <a:off x="2059686" y="998868"/>
            <a:ext cx="5081778"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Replace </a:t>
            </a:r>
            <a:r>
              <a:rPr sz="2160" b="1" dirty="0">
                <a:latin typeface="Arial" panose="020B0604020202020204"/>
                <a:cs typeface="Arial" panose="020B0604020202020204"/>
              </a:rPr>
              <a:t>load and add of </a:t>
            </a:r>
            <a:r>
              <a:rPr sz="2160" b="1" spc="9" dirty="0">
                <a:latin typeface="Arial" panose="020B0604020202020204"/>
                <a:cs typeface="Arial" panose="020B0604020202020204"/>
              </a:rPr>
              <a:t>two</a:t>
            </a:r>
            <a:r>
              <a:rPr sz="2160" b="1" spc="-108" dirty="0">
                <a:latin typeface="Arial" panose="020B0604020202020204"/>
                <a:cs typeface="Arial" panose="020B0604020202020204"/>
              </a:rPr>
              <a:t> </a:t>
            </a:r>
            <a:r>
              <a:rPr sz="2160" b="1" dirty="0">
                <a:latin typeface="Arial" panose="020B0604020202020204"/>
                <a:cs typeface="Arial" panose="020B0604020202020204"/>
              </a:rPr>
              <a:t>elements:</a:t>
            </a:r>
            <a:endParaRPr sz="2160">
              <a:latin typeface="Arial" panose="020B0604020202020204"/>
              <a:cs typeface="Arial" panose="020B0604020202020204"/>
            </a:endParaRPr>
          </a:p>
        </p:txBody>
      </p:sp>
      <p:sp>
        <p:nvSpPr>
          <p:cNvPr id="6" name="object 6"/>
          <p:cNvSpPr txBox="1"/>
          <p:nvPr/>
        </p:nvSpPr>
        <p:spPr>
          <a:xfrm>
            <a:off x="2086844" y="2713940"/>
            <a:ext cx="8885956"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With a </a:t>
            </a:r>
            <a:r>
              <a:rPr sz="2160" b="1" spc="5" dirty="0">
                <a:latin typeface="Arial" panose="020B0604020202020204"/>
                <a:cs typeface="Arial" panose="020B0604020202020204"/>
              </a:rPr>
              <a:t>while </a:t>
            </a:r>
            <a:r>
              <a:rPr sz="2160" b="1" dirty="0">
                <a:latin typeface="Arial" panose="020B0604020202020204"/>
                <a:cs typeface="Arial" panose="020B0604020202020204"/>
              </a:rPr>
              <a:t>loop to add </a:t>
            </a:r>
            <a:r>
              <a:rPr sz="2160" b="1" spc="-5" dirty="0">
                <a:latin typeface="Arial" panose="020B0604020202020204"/>
                <a:cs typeface="Arial" panose="020B0604020202020204"/>
              </a:rPr>
              <a:t>as </a:t>
            </a:r>
            <a:r>
              <a:rPr sz="2160" b="1" dirty="0">
                <a:latin typeface="Arial" panose="020B0604020202020204"/>
                <a:cs typeface="Arial" panose="020B0604020202020204"/>
              </a:rPr>
              <a:t>many </a:t>
            </a:r>
            <a:r>
              <a:rPr sz="2160" b="1" spc="-5" dirty="0">
                <a:latin typeface="Arial" panose="020B0604020202020204"/>
                <a:cs typeface="Arial" panose="020B0604020202020204"/>
              </a:rPr>
              <a:t>as</a:t>
            </a:r>
            <a:r>
              <a:rPr sz="2160" b="1" spc="-176" dirty="0">
                <a:latin typeface="Arial" panose="020B0604020202020204"/>
                <a:cs typeface="Arial" panose="020B0604020202020204"/>
              </a:rPr>
              <a:t> </a:t>
            </a:r>
            <a:r>
              <a:rPr sz="2160" b="1" spc="-5" dirty="0">
                <a:latin typeface="Arial" panose="020B0604020202020204"/>
                <a:cs typeface="Arial" panose="020B0604020202020204"/>
              </a:rPr>
              <a:t>necessary</a:t>
            </a:r>
            <a:r>
              <a:rPr lang="en-US" sz="2160" b="1" spc="-5" dirty="0">
                <a:latin typeface="Arial" panose="020B0604020202020204"/>
                <a:cs typeface="Arial" panose="020B0604020202020204"/>
              </a:rPr>
              <a:t> in a CUDA thread</a:t>
            </a:r>
            <a:r>
              <a:rPr sz="2160" b="1" spc="-5" dirty="0">
                <a:latin typeface="Arial" panose="020B0604020202020204"/>
                <a:cs typeface="Arial" panose="020B0604020202020204"/>
              </a:rPr>
              <a:t>:</a:t>
            </a:r>
            <a:endParaRPr sz="2160" dirty="0">
              <a:latin typeface="Arial" panose="020B0604020202020204"/>
              <a:cs typeface="Arial" panose="020B0604020202020204"/>
            </a:endParaRPr>
          </a:p>
        </p:txBody>
      </p:sp>
      <p:sp>
        <p:nvSpPr>
          <p:cNvPr id="7" name="object 7"/>
          <p:cNvSpPr txBox="1"/>
          <p:nvPr/>
        </p:nvSpPr>
        <p:spPr>
          <a:xfrm>
            <a:off x="2125980" y="3180398"/>
            <a:ext cx="6172200" cy="1033553"/>
          </a:xfrm>
          <a:prstGeom prst="rect">
            <a:avLst/>
          </a:prstGeom>
          <a:solidFill>
            <a:srgbClr val="76B800">
              <a:alpha val="49018"/>
            </a:srgbClr>
          </a:solidFill>
          <a:ln w="28575">
            <a:solidFill>
              <a:srgbClr val="000000"/>
            </a:solidFill>
          </a:ln>
        </p:spPr>
        <p:txBody>
          <a:bodyPr vert="horz" wrap="square" lIns="0" tIns="36005" rIns="0" bIns="0" rtlCol="0">
            <a:spAutoFit/>
          </a:bodyPr>
          <a:lstStyle/>
          <a:p>
            <a:pPr marL="309880">
              <a:spcBef>
                <a:spcPts val="285"/>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marR="517525">
              <a:spcBef>
                <a:spcPts val="5"/>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i = </a:t>
            </a:r>
            <a:r>
              <a:rPr sz="1620" b="1" spc="-5" dirty="0">
                <a:solidFill>
                  <a:srgbClr val="0000FF"/>
                </a:solidFill>
                <a:latin typeface="Arial" panose="020B0604020202020204"/>
                <a:cs typeface="Arial" panose="020B0604020202020204"/>
              </a:rPr>
              <a:t>blockIdx.</a:t>
            </a:r>
            <a:r>
              <a:rPr sz="1620" b="1" spc="-5" dirty="0">
                <a:latin typeface="Arial" panose="020B0604020202020204"/>
                <a:cs typeface="Arial" panose="020B0604020202020204"/>
              </a:rPr>
              <a:t>x*(blockSize*2) </a:t>
            </a:r>
            <a:r>
              <a:rPr sz="1620" b="1"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gridSize = </a:t>
            </a:r>
            <a:r>
              <a:rPr sz="1620" b="1" spc="-5" dirty="0">
                <a:latin typeface="Arial" panose="020B0604020202020204"/>
                <a:cs typeface="Arial" panose="020B0604020202020204"/>
              </a:rPr>
              <a:t>blockSize*2*</a:t>
            </a:r>
            <a:r>
              <a:rPr sz="1620" b="1" spc="-5" dirty="0">
                <a:solidFill>
                  <a:srgbClr val="0000FF"/>
                </a:solidFill>
                <a:latin typeface="Arial" panose="020B0604020202020204"/>
                <a:cs typeface="Arial" panose="020B0604020202020204"/>
              </a:rPr>
              <a:t>gridDim.</a:t>
            </a:r>
            <a:r>
              <a:rPr sz="1620" b="1" spc="-5" dirty="0">
                <a:latin typeface="Arial" panose="020B0604020202020204"/>
                <a:cs typeface="Arial" panose="020B0604020202020204"/>
              </a:rPr>
              <a:t>x;  sdata[tid] =</a:t>
            </a:r>
            <a:r>
              <a:rPr sz="1620" b="1" spc="-9" dirty="0">
                <a:latin typeface="Arial" panose="020B0604020202020204"/>
                <a:cs typeface="Arial" panose="020B0604020202020204"/>
              </a:rPr>
              <a:t> 0;</a:t>
            </a:r>
            <a:endParaRPr sz="1620" dirty="0">
              <a:latin typeface="Arial" panose="020B0604020202020204"/>
              <a:cs typeface="Arial" panose="020B0604020202020204"/>
            </a:endParaRPr>
          </a:p>
        </p:txBody>
      </p:sp>
      <p:sp>
        <p:nvSpPr>
          <p:cNvPr id="10"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39</a:t>
            </a:fld>
            <a:endParaRPr lang="en-US" altLang="zh-CN"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14330"/>
            <a:ext cx="9464040" cy="962443"/>
          </a:xfrm>
          <a:prstGeom prst="rect">
            <a:avLst/>
          </a:prstGeom>
        </p:spPr>
        <p:txBody>
          <a:bodyPr vert="horz" wrap="square" lIns="0" tIns="92075" rIns="0" bIns="0" rtlCol="0">
            <a:spAutoFit/>
          </a:bodyPr>
          <a:lstStyle/>
          <a:p>
            <a:pPr algn="ctr">
              <a:lnSpc>
                <a:spcPct val="100000"/>
              </a:lnSpc>
              <a:spcBef>
                <a:spcPts val="725"/>
              </a:spcBef>
            </a:pPr>
            <a:r>
              <a:rPr sz="3600" b="1" spc="-5" dirty="0"/>
              <a:t>MOTIVATING</a:t>
            </a:r>
            <a:r>
              <a:rPr sz="3600" b="1" spc="-55" dirty="0"/>
              <a:t> </a:t>
            </a:r>
            <a:r>
              <a:rPr sz="3600" b="1" spc="-5" dirty="0"/>
              <a:t>EXAMPLE</a:t>
            </a:r>
          </a:p>
          <a:p>
            <a:pPr algn="ctr">
              <a:lnSpc>
                <a:spcPct val="100000"/>
              </a:lnSpc>
              <a:spcBef>
                <a:spcPts val="310"/>
              </a:spcBef>
            </a:pPr>
            <a:r>
              <a:rPr sz="1800" b="1" spc="-5" dirty="0">
                <a:solidFill>
                  <a:srgbClr val="76B900"/>
                </a:solidFill>
              </a:rPr>
              <a:t>Sum </a:t>
            </a:r>
            <a:r>
              <a:rPr sz="1800" b="1" dirty="0">
                <a:solidFill>
                  <a:srgbClr val="76B900"/>
                </a:solidFill>
              </a:rPr>
              <a:t>-</a:t>
            </a:r>
            <a:r>
              <a:rPr sz="1800" b="1" spc="-10" dirty="0">
                <a:solidFill>
                  <a:srgbClr val="76B900"/>
                </a:solidFill>
              </a:rPr>
              <a:t> </a:t>
            </a:r>
            <a:r>
              <a:rPr sz="1800" b="1" spc="-5" dirty="0">
                <a:solidFill>
                  <a:srgbClr val="76B900"/>
                </a:solidFill>
              </a:rPr>
              <a:t>reduction</a:t>
            </a:r>
            <a:endParaRPr sz="1800" b="1" dirty="0"/>
          </a:p>
        </p:txBody>
      </p:sp>
      <p:sp>
        <p:nvSpPr>
          <p:cNvPr id="3" name="object 3"/>
          <p:cNvSpPr txBox="1"/>
          <p:nvPr/>
        </p:nvSpPr>
        <p:spPr>
          <a:xfrm>
            <a:off x="914400" y="1588535"/>
            <a:ext cx="8248396" cy="3823483"/>
          </a:xfrm>
          <a:prstGeom prst="rect">
            <a:avLst/>
          </a:prstGeom>
        </p:spPr>
        <p:txBody>
          <a:bodyPr vert="horz" wrap="square" lIns="0" tIns="5080" rIns="0" bIns="0" rtlCol="0">
            <a:spAutoFit/>
          </a:bodyPr>
          <a:lstStyle/>
          <a:p>
            <a:pPr marL="12700" marR="4051300">
              <a:lnSpc>
                <a:spcPct val="146000"/>
              </a:lnSpc>
              <a:spcBef>
                <a:spcPts val="40"/>
              </a:spcBef>
            </a:pPr>
            <a:r>
              <a:rPr sz="2400" spc="-5" dirty="0">
                <a:solidFill>
                  <a:srgbClr val="0070C0"/>
                </a:solidFill>
                <a:latin typeface="Calibri" panose="020F0502020204030204" pitchFamily="34" charset="0"/>
                <a:cs typeface="Calibri" panose="020F0502020204030204" pitchFamily="34" charset="0"/>
              </a:rPr>
              <a:t>const int size </a:t>
            </a:r>
            <a:r>
              <a:rPr sz="2400" dirty="0">
                <a:solidFill>
                  <a:srgbClr val="0070C0"/>
                </a:solidFill>
                <a:latin typeface="Calibri" panose="020F0502020204030204" pitchFamily="34" charset="0"/>
                <a:cs typeface="Calibri" panose="020F0502020204030204" pitchFamily="34" charset="0"/>
              </a:rPr>
              <a:t>= 100000;  </a:t>
            </a:r>
            <a:endParaRPr lang="en-US" sz="2400" dirty="0">
              <a:solidFill>
                <a:srgbClr val="0070C0"/>
              </a:solidFill>
              <a:latin typeface="Calibri" panose="020F0502020204030204" pitchFamily="34" charset="0"/>
              <a:cs typeface="Calibri" panose="020F0502020204030204" pitchFamily="34" charset="0"/>
            </a:endParaRPr>
          </a:p>
          <a:p>
            <a:pPr marL="12700" marR="4051300">
              <a:lnSpc>
                <a:spcPct val="146000"/>
              </a:lnSpc>
              <a:spcBef>
                <a:spcPts val="40"/>
              </a:spcBef>
            </a:pPr>
            <a:r>
              <a:rPr sz="2400" spc="-5" dirty="0">
                <a:solidFill>
                  <a:srgbClr val="0070C0"/>
                </a:solidFill>
                <a:latin typeface="Calibri" panose="020F0502020204030204" pitchFamily="34" charset="0"/>
                <a:cs typeface="Calibri" panose="020F0502020204030204" pitchFamily="34" charset="0"/>
              </a:rPr>
              <a:t>float a[size] </a:t>
            </a:r>
            <a:r>
              <a:rPr sz="2400" dirty="0">
                <a:solidFill>
                  <a:srgbClr val="0070C0"/>
                </a:solidFill>
                <a:latin typeface="Calibri" panose="020F0502020204030204" pitchFamily="34" charset="0"/>
                <a:cs typeface="Calibri" panose="020F0502020204030204" pitchFamily="34" charset="0"/>
              </a:rPr>
              <a:t>= {…};  </a:t>
            </a:r>
            <a:endParaRPr lang="en-US" sz="2400" dirty="0">
              <a:solidFill>
                <a:srgbClr val="0070C0"/>
              </a:solidFill>
              <a:latin typeface="Calibri" panose="020F0502020204030204" pitchFamily="34" charset="0"/>
              <a:cs typeface="Calibri" panose="020F0502020204030204" pitchFamily="34" charset="0"/>
            </a:endParaRPr>
          </a:p>
          <a:p>
            <a:pPr marL="12700" marR="4051300">
              <a:lnSpc>
                <a:spcPct val="146000"/>
              </a:lnSpc>
              <a:spcBef>
                <a:spcPts val="40"/>
              </a:spcBef>
            </a:pPr>
            <a:r>
              <a:rPr sz="2400" spc="-5" dirty="0">
                <a:solidFill>
                  <a:srgbClr val="0070C0"/>
                </a:solidFill>
                <a:latin typeface="Calibri" panose="020F0502020204030204" pitchFamily="34" charset="0"/>
                <a:cs typeface="Calibri" panose="020F0502020204030204" pitchFamily="34" charset="0"/>
              </a:rPr>
              <a:t>float </a:t>
            </a:r>
            <a:r>
              <a:rPr sz="2400" dirty="0">
                <a:solidFill>
                  <a:srgbClr val="0070C0"/>
                </a:solidFill>
                <a:latin typeface="Calibri" panose="020F0502020204030204" pitchFamily="34" charset="0"/>
                <a:cs typeface="Calibri" panose="020F0502020204030204" pitchFamily="34" charset="0"/>
              </a:rPr>
              <a:t>sum =</a:t>
            </a:r>
            <a:r>
              <a:rPr sz="2400" spc="-25" dirty="0">
                <a:solidFill>
                  <a:srgbClr val="0070C0"/>
                </a:solidFill>
                <a:latin typeface="Calibri" panose="020F0502020204030204" pitchFamily="34" charset="0"/>
                <a:cs typeface="Calibri" panose="020F0502020204030204" pitchFamily="34" charset="0"/>
              </a:rPr>
              <a:t> </a:t>
            </a:r>
            <a:r>
              <a:rPr sz="2400" dirty="0">
                <a:solidFill>
                  <a:srgbClr val="0070C0"/>
                </a:solidFill>
                <a:latin typeface="Calibri" panose="020F0502020204030204" pitchFamily="34" charset="0"/>
                <a:cs typeface="Calibri" panose="020F0502020204030204" pitchFamily="34" charset="0"/>
              </a:rPr>
              <a:t>0;</a:t>
            </a:r>
            <a:endParaRPr sz="2400" dirty="0">
              <a:latin typeface="Calibri" panose="020F0502020204030204" pitchFamily="34" charset="0"/>
              <a:cs typeface="Calibri" panose="020F0502020204030204" pitchFamily="34" charset="0"/>
            </a:endParaRPr>
          </a:p>
          <a:p>
            <a:pPr marL="12700">
              <a:lnSpc>
                <a:spcPct val="100000"/>
              </a:lnSpc>
              <a:spcBef>
                <a:spcPts val="935"/>
              </a:spcBef>
            </a:pPr>
            <a:r>
              <a:rPr sz="2400" spc="-5" dirty="0">
                <a:solidFill>
                  <a:srgbClr val="0070C0"/>
                </a:solidFill>
                <a:latin typeface="Calibri" panose="020F0502020204030204" pitchFamily="34" charset="0"/>
                <a:cs typeface="Calibri" panose="020F0502020204030204" pitchFamily="34" charset="0"/>
              </a:rPr>
              <a:t>for (int </a:t>
            </a:r>
            <a:r>
              <a:rPr sz="2400" dirty="0">
                <a:solidFill>
                  <a:srgbClr val="0070C0"/>
                </a:solidFill>
                <a:latin typeface="Calibri" panose="020F0502020204030204" pitchFamily="34" charset="0"/>
                <a:cs typeface="Calibri" panose="020F0502020204030204" pitchFamily="34" charset="0"/>
              </a:rPr>
              <a:t>i = 0; i &lt; </a:t>
            </a:r>
            <a:r>
              <a:rPr sz="2400" spc="-5" dirty="0">
                <a:solidFill>
                  <a:srgbClr val="0070C0"/>
                </a:solidFill>
                <a:latin typeface="Calibri" panose="020F0502020204030204" pitchFamily="34" charset="0"/>
                <a:cs typeface="Calibri" panose="020F0502020204030204" pitchFamily="34" charset="0"/>
              </a:rPr>
              <a:t>size; </a:t>
            </a:r>
            <a:r>
              <a:rPr sz="2400" dirty="0">
                <a:solidFill>
                  <a:srgbClr val="0070C0"/>
                </a:solidFill>
                <a:latin typeface="Calibri" panose="020F0502020204030204" pitchFamily="34" charset="0"/>
                <a:cs typeface="Calibri" panose="020F0502020204030204" pitchFamily="34" charset="0"/>
              </a:rPr>
              <a:t>i++) </a:t>
            </a:r>
            <a:endParaRPr lang="en-US" sz="2400" dirty="0">
              <a:solidFill>
                <a:srgbClr val="0070C0"/>
              </a:solidFill>
              <a:latin typeface="Calibri" panose="020F0502020204030204" pitchFamily="34" charset="0"/>
              <a:cs typeface="Calibri" panose="020F0502020204030204" pitchFamily="34" charset="0"/>
            </a:endParaRPr>
          </a:p>
          <a:p>
            <a:pPr marL="12700">
              <a:lnSpc>
                <a:spcPct val="100000"/>
              </a:lnSpc>
              <a:spcBef>
                <a:spcPts val="935"/>
              </a:spcBef>
            </a:pPr>
            <a:r>
              <a:rPr lang="en-US" sz="2400" spc="-5" dirty="0">
                <a:solidFill>
                  <a:srgbClr val="0070C0"/>
                </a:solidFill>
                <a:latin typeface="Calibri" panose="020F0502020204030204" pitchFamily="34" charset="0"/>
                <a:cs typeface="Calibri" panose="020F0502020204030204" pitchFamily="34" charset="0"/>
              </a:rPr>
              <a:t>	</a:t>
            </a:r>
            <a:r>
              <a:rPr sz="2400" spc="-5" dirty="0">
                <a:solidFill>
                  <a:srgbClr val="0070C0"/>
                </a:solidFill>
                <a:latin typeface="Calibri" panose="020F0502020204030204" pitchFamily="34" charset="0"/>
                <a:cs typeface="Calibri" panose="020F0502020204030204" pitchFamily="34" charset="0"/>
              </a:rPr>
              <a:t>sum </a:t>
            </a:r>
            <a:r>
              <a:rPr sz="2400" dirty="0">
                <a:solidFill>
                  <a:srgbClr val="0070C0"/>
                </a:solidFill>
                <a:latin typeface="Calibri" panose="020F0502020204030204" pitchFamily="34" charset="0"/>
                <a:cs typeface="Calibri" panose="020F0502020204030204" pitchFamily="34" charset="0"/>
              </a:rPr>
              <a:t>+=</a:t>
            </a:r>
            <a:r>
              <a:rPr sz="2400" spc="-40" dirty="0">
                <a:solidFill>
                  <a:srgbClr val="0070C0"/>
                </a:solidFill>
                <a:latin typeface="Calibri" panose="020F0502020204030204" pitchFamily="34" charset="0"/>
                <a:cs typeface="Calibri" panose="020F0502020204030204" pitchFamily="34" charset="0"/>
              </a:rPr>
              <a:t> </a:t>
            </a:r>
            <a:r>
              <a:rPr sz="2400" spc="-5" dirty="0">
                <a:solidFill>
                  <a:srgbClr val="0070C0"/>
                </a:solidFill>
                <a:latin typeface="Calibri" panose="020F0502020204030204" pitchFamily="34" charset="0"/>
                <a:cs typeface="Calibri" panose="020F0502020204030204" pitchFamily="34" charset="0"/>
              </a:rPr>
              <a:t>a[i];</a:t>
            </a:r>
            <a:endParaRPr sz="2400" dirty="0">
              <a:latin typeface="Calibri" panose="020F0502020204030204" pitchFamily="34" charset="0"/>
              <a:cs typeface="Calibri" panose="020F0502020204030204" pitchFamily="34" charset="0"/>
            </a:endParaRPr>
          </a:p>
          <a:p>
            <a:pPr>
              <a:lnSpc>
                <a:spcPct val="100000"/>
              </a:lnSpc>
            </a:pPr>
            <a:endParaRPr sz="2800" dirty="0">
              <a:latin typeface="Calibri" panose="020F0502020204030204" pitchFamily="34" charset="0"/>
              <a:cs typeface="Calibri" panose="020F0502020204030204" pitchFamily="34" charset="0"/>
            </a:endParaRPr>
          </a:p>
          <a:p>
            <a:pPr>
              <a:lnSpc>
                <a:spcPct val="100000"/>
              </a:lnSpc>
              <a:spcBef>
                <a:spcPts val="45"/>
              </a:spcBef>
            </a:pPr>
            <a:endParaRPr sz="2800" dirty="0">
              <a:latin typeface="Calibri" panose="020F0502020204030204" pitchFamily="34" charset="0"/>
              <a:cs typeface="Calibri" panose="020F0502020204030204" pitchFamily="34" charset="0"/>
            </a:endParaRPr>
          </a:p>
          <a:p>
            <a:pPr marL="12700">
              <a:lnSpc>
                <a:spcPct val="100000"/>
              </a:lnSpc>
            </a:pPr>
            <a:r>
              <a:rPr sz="2400" dirty="0">
                <a:solidFill>
                  <a:srgbClr val="5E5E5E"/>
                </a:solidFill>
                <a:latin typeface="Calibri" panose="020F0502020204030204" pitchFamily="34" charset="0"/>
                <a:cs typeface="Calibri" panose="020F0502020204030204" pitchFamily="34" charset="0"/>
              </a:rPr>
              <a:t>-&gt; </a:t>
            </a:r>
            <a:r>
              <a:rPr sz="2400" spc="-5" dirty="0">
                <a:solidFill>
                  <a:srgbClr val="5E5E5E"/>
                </a:solidFill>
                <a:latin typeface="Calibri" panose="020F0502020204030204" pitchFamily="34" charset="0"/>
                <a:cs typeface="Calibri" panose="020F0502020204030204" pitchFamily="34" charset="0"/>
              </a:rPr>
              <a:t>sum variable contains the sum of all the </a:t>
            </a:r>
            <a:r>
              <a:rPr sz="2400" dirty="0">
                <a:solidFill>
                  <a:srgbClr val="5E5E5E"/>
                </a:solidFill>
                <a:latin typeface="Calibri" panose="020F0502020204030204" pitchFamily="34" charset="0"/>
                <a:cs typeface="Calibri" panose="020F0502020204030204" pitchFamily="34" charset="0"/>
              </a:rPr>
              <a:t>elements </a:t>
            </a:r>
            <a:r>
              <a:rPr sz="2400" spc="-5" dirty="0">
                <a:solidFill>
                  <a:srgbClr val="5E5E5E"/>
                </a:solidFill>
                <a:latin typeface="Calibri" panose="020F0502020204030204" pitchFamily="34" charset="0"/>
                <a:cs typeface="Calibri" panose="020F0502020204030204" pitchFamily="34" charset="0"/>
              </a:rPr>
              <a:t>of </a:t>
            </a:r>
            <a:r>
              <a:rPr sz="2400" dirty="0">
                <a:solidFill>
                  <a:srgbClr val="5E5E5E"/>
                </a:solidFill>
                <a:latin typeface="Calibri" panose="020F0502020204030204" pitchFamily="34" charset="0"/>
                <a:cs typeface="Calibri" panose="020F0502020204030204" pitchFamily="34" charset="0"/>
              </a:rPr>
              <a:t>array</a:t>
            </a:r>
            <a:r>
              <a:rPr sz="2400" spc="-20" dirty="0">
                <a:solidFill>
                  <a:srgbClr val="5E5E5E"/>
                </a:solidFill>
                <a:latin typeface="Calibri" panose="020F0502020204030204" pitchFamily="34" charset="0"/>
                <a:cs typeface="Calibri" panose="020F0502020204030204" pitchFamily="34" charset="0"/>
              </a:rPr>
              <a:t> </a:t>
            </a:r>
            <a:r>
              <a:rPr sz="2400" dirty="0">
                <a:solidFill>
                  <a:srgbClr val="0070C0"/>
                </a:solidFill>
                <a:latin typeface="Calibri" panose="020F0502020204030204" pitchFamily="34" charset="0"/>
                <a:cs typeface="Calibri" panose="020F0502020204030204" pitchFamily="34" charset="0"/>
              </a:rPr>
              <a:t>a</a:t>
            </a:r>
          </a:p>
        </p:txBody>
      </p:sp>
      <p:sp>
        <p:nvSpPr>
          <p:cNvPr id="5"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4</a:t>
            </a:fld>
            <a:endParaRPr spc="-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25980" y="1508760"/>
            <a:ext cx="6172200" cy="1033553"/>
          </a:xfrm>
          <a:prstGeom prst="rect">
            <a:avLst/>
          </a:prstGeom>
          <a:solidFill>
            <a:srgbClr val="99CCFF">
              <a:alpha val="49018"/>
            </a:srgbClr>
          </a:solidFill>
          <a:ln w="28575">
            <a:solidFill>
              <a:srgbClr val="000000"/>
            </a:solidFill>
          </a:ln>
        </p:spPr>
        <p:txBody>
          <a:bodyPr vert="horz" wrap="square" lIns="0" tIns="36005" rIns="0" bIns="0" rtlCol="0">
            <a:spAutoFit/>
          </a:bodyPr>
          <a:lstStyle/>
          <a:p>
            <a:pPr marL="309880">
              <a:spcBef>
                <a:spcPts val="285"/>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i = </a:t>
            </a:r>
            <a:r>
              <a:rPr sz="1620" b="1" spc="-5" dirty="0">
                <a:solidFill>
                  <a:srgbClr val="0000FF"/>
                </a:solidFill>
                <a:latin typeface="Arial" panose="020B0604020202020204"/>
                <a:cs typeface="Arial" panose="020B0604020202020204"/>
              </a:rPr>
              <a:t>blockIdx.</a:t>
            </a:r>
            <a:r>
              <a:rPr sz="1620" b="1" spc="-5" dirty="0">
                <a:latin typeface="Arial" panose="020B0604020202020204"/>
                <a:cs typeface="Arial" panose="020B0604020202020204"/>
              </a:rPr>
              <a:t>x*(</a:t>
            </a:r>
            <a:r>
              <a:rPr sz="1620" b="1" spc="-5" dirty="0">
                <a:solidFill>
                  <a:srgbClr val="A40020"/>
                </a:solidFill>
                <a:latin typeface="Arial" panose="020B0604020202020204"/>
                <a:cs typeface="Arial" panose="020B0604020202020204"/>
              </a:rPr>
              <a:t>blockDim.x*2</a:t>
            </a:r>
            <a:r>
              <a:rPr sz="1620" b="1" spc="-5" dirty="0">
                <a:latin typeface="Arial" panose="020B0604020202020204"/>
                <a:cs typeface="Arial" panose="020B0604020202020204"/>
              </a:rPr>
              <a:t>) </a:t>
            </a:r>
            <a:r>
              <a:rPr sz="1620" b="1" dirty="0">
                <a:latin typeface="Arial" panose="020B0604020202020204"/>
                <a:cs typeface="Arial" panose="020B0604020202020204"/>
              </a:rPr>
              <a:t>+</a:t>
            </a:r>
            <a:r>
              <a:rPr sz="1620" b="1" spc="-18"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L="309880"/>
            <a:r>
              <a:rPr sz="1620" b="1" spc="-5" dirty="0">
                <a:solidFill>
                  <a:srgbClr val="A40020"/>
                </a:solidFill>
                <a:latin typeface="Arial" panose="020B0604020202020204"/>
                <a:cs typeface="Arial" panose="020B0604020202020204"/>
              </a:rPr>
              <a:t>sdata[tid] = g_idata[i] +</a:t>
            </a:r>
            <a:r>
              <a:rPr sz="1620" b="1" spc="18" dirty="0">
                <a:solidFill>
                  <a:srgbClr val="A40020"/>
                </a:solidFill>
                <a:latin typeface="Arial" panose="020B0604020202020204"/>
                <a:cs typeface="Arial" panose="020B0604020202020204"/>
              </a:rPr>
              <a:t> </a:t>
            </a:r>
            <a:r>
              <a:rPr sz="1620" b="1" spc="-5" dirty="0">
                <a:solidFill>
                  <a:srgbClr val="A40020"/>
                </a:solidFill>
                <a:latin typeface="Arial" panose="020B0604020202020204"/>
                <a:cs typeface="Arial" panose="020B0604020202020204"/>
              </a:rPr>
              <a:t>g_idata[</a:t>
            </a:r>
            <a:r>
              <a:rPr sz="1620" b="1" spc="-5" dirty="0" err="1">
                <a:solidFill>
                  <a:srgbClr val="A40020"/>
                </a:solidFill>
                <a:latin typeface="Arial" panose="020B0604020202020204"/>
                <a:cs typeface="Arial" panose="020B0604020202020204"/>
              </a:rPr>
              <a:t>i+blockDim.x</a:t>
            </a:r>
            <a:r>
              <a:rPr sz="1620" b="1" spc="-5" dirty="0">
                <a:solidFill>
                  <a:srgbClr val="A40020"/>
                </a:solidFill>
                <a:latin typeface="Arial" panose="020B0604020202020204"/>
                <a:cs typeface="Arial" panose="020B0604020202020204"/>
              </a:rPr>
              <a:t>];</a:t>
            </a:r>
            <a:endParaRPr sz="1620" dirty="0">
              <a:latin typeface="Arial" panose="020B0604020202020204"/>
              <a:cs typeface="Arial" panose="020B0604020202020204"/>
            </a:endParaRPr>
          </a:p>
          <a:p>
            <a:pPr marL="309880">
              <a:tabLst>
                <a:tab pos="53721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4" name="object 4"/>
          <p:cNvSpPr txBox="1">
            <a:spLocks noGrp="1"/>
          </p:cNvSpPr>
          <p:nvPr>
            <p:ph type="title"/>
          </p:nvPr>
        </p:nvSpPr>
        <p:spPr>
          <a:xfrm>
            <a:off x="1066800" y="154305"/>
            <a:ext cx="9553575" cy="565150"/>
          </a:xfrm>
          <a:prstGeom prst="rect">
            <a:avLst/>
          </a:prstGeom>
        </p:spPr>
        <p:txBody>
          <a:bodyPr vert="horz" wrap="square" lIns="0" tIns="12002" rIns="0" bIns="0" rtlCol="0">
            <a:spAutoFit/>
          </a:bodyPr>
          <a:lstStyle/>
          <a:p>
            <a:pPr marL="11430">
              <a:spcBef>
                <a:spcPts val="95"/>
              </a:spcBef>
            </a:pPr>
            <a:r>
              <a:rPr sz="3600" b="1" dirty="0"/>
              <a:t>Reduction </a:t>
            </a:r>
            <a:r>
              <a:rPr sz="3600" b="1" spc="-5" dirty="0"/>
              <a:t>#7: </a:t>
            </a:r>
            <a:r>
              <a:rPr lang="en-US" altLang="zh-CN" sz="3600" spc="-5" dirty="0"/>
              <a:t>More</a:t>
            </a:r>
            <a:r>
              <a:rPr lang="en-US" sz="3600" spc="-5" dirty="0"/>
              <a:t> </a:t>
            </a:r>
            <a:r>
              <a:rPr lang="en-US" altLang="zh-CN" sz="3600" dirty="0"/>
              <a:t>Grids</a:t>
            </a:r>
            <a:endParaRPr sz="3600" b="1" spc="-5" dirty="0"/>
          </a:p>
        </p:txBody>
      </p:sp>
      <p:sp>
        <p:nvSpPr>
          <p:cNvPr id="15" name="object 15"/>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40</a:t>
            </a:fld>
            <a:endParaRPr dirty="0"/>
          </a:p>
        </p:txBody>
      </p:sp>
      <p:sp>
        <p:nvSpPr>
          <p:cNvPr id="5" name="object 5"/>
          <p:cNvSpPr txBox="1"/>
          <p:nvPr/>
        </p:nvSpPr>
        <p:spPr>
          <a:xfrm>
            <a:off x="2059686" y="998868"/>
            <a:ext cx="5081778" cy="343940"/>
          </a:xfrm>
          <a:prstGeom prst="rect">
            <a:avLst/>
          </a:prstGeom>
        </p:spPr>
        <p:txBody>
          <a:bodyPr vert="horz" wrap="square" lIns="0" tIns="11430" rIns="0" bIns="0" rtlCol="0">
            <a:spAutoFit/>
          </a:bodyPr>
          <a:lstStyle/>
          <a:p>
            <a:pPr marL="11430">
              <a:spcBef>
                <a:spcPts val="90"/>
              </a:spcBef>
            </a:pPr>
            <a:r>
              <a:rPr sz="2160" b="1" spc="-5" dirty="0">
                <a:latin typeface="Arial" panose="020B0604020202020204"/>
                <a:cs typeface="Arial" panose="020B0604020202020204"/>
              </a:rPr>
              <a:t>Replace </a:t>
            </a:r>
            <a:r>
              <a:rPr sz="2160" b="1" dirty="0">
                <a:latin typeface="Arial" panose="020B0604020202020204"/>
                <a:cs typeface="Arial" panose="020B0604020202020204"/>
              </a:rPr>
              <a:t>load and add of </a:t>
            </a:r>
            <a:r>
              <a:rPr sz="2160" b="1" spc="9" dirty="0">
                <a:latin typeface="Arial" panose="020B0604020202020204"/>
                <a:cs typeface="Arial" panose="020B0604020202020204"/>
              </a:rPr>
              <a:t>two</a:t>
            </a:r>
            <a:r>
              <a:rPr sz="2160" b="1" spc="-108" dirty="0">
                <a:latin typeface="Arial" panose="020B0604020202020204"/>
                <a:cs typeface="Arial" panose="020B0604020202020204"/>
              </a:rPr>
              <a:t> </a:t>
            </a:r>
            <a:r>
              <a:rPr sz="2160" b="1" dirty="0">
                <a:latin typeface="Arial" panose="020B0604020202020204"/>
                <a:cs typeface="Arial" panose="020B0604020202020204"/>
              </a:rPr>
              <a:t>elements:</a:t>
            </a:r>
            <a:endParaRPr sz="2160">
              <a:latin typeface="Arial" panose="020B0604020202020204"/>
              <a:cs typeface="Arial" panose="020B0604020202020204"/>
            </a:endParaRPr>
          </a:p>
        </p:txBody>
      </p:sp>
      <p:sp>
        <p:nvSpPr>
          <p:cNvPr id="6" name="object 6"/>
          <p:cNvSpPr/>
          <p:nvPr/>
        </p:nvSpPr>
        <p:spPr>
          <a:xfrm>
            <a:off x="2125980" y="3180398"/>
            <a:ext cx="7551420" cy="2580323"/>
          </a:xfrm>
          <a:custGeom>
            <a:avLst/>
            <a:gdLst/>
            <a:ahLst/>
            <a:cxnLst/>
            <a:rect l="l" t="t" r="r" b="b"/>
            <a:pathLst>
              <a:path w="6858000" h="2867025">
                <a:moveTo>
                  <a:pt x="6858000" y="0"/>
                </a:moveTo>
                <a:lnTo>
                  <a:pt x="0" y="0"/>
                </a:lnTo>
                <a:lnTo>
                  <a:pt x="0" y="2867025"/>
                </a:lnTo>
                <a:lnTo>
                  <a:pt x="6858000" y="2867025"/>
                </a:lnTo>
                <a:lnTo>
                  <a:pt x="6858000" y="0"/>
                </a:lnTo>
                <a:close/>
              </a:path>
            </a:pathLst>
          </a:custGeom>
          <a:solidFill>
            <a:srgbClr val="76B800">
              <a:alpha val="49018"/>
            </a:srgbClr>
          </a:solidFill>
        </p:spPr>
        <p:txBody>
          <a:bodyPr wrap="square" lIns="0" tIns="0" rIns="0" bIns="0" rtlCol="0"/>
          <a:lstStyle/>
          <a:p>
            <a:endParaRPr sz="1620"/>
          </a:p>
        </p:txBody>
      </p:sp>
      <p:sp>
        <p:nvSpPr>
          <p:cNvPr id="7" name="object 7"/>
          <p:cNvSpPr/>
          <p:nvPr/>
        </p:nvSpPr>
        <p:spPr>
          <a:xfrm>
            <a:off x="2125980" y="3180398"/>
            <a:ext cx="7551420" cy="2580323"/>
          </a:xfrm>
          <a:custGeom>
            <a:avLst/>
            <a:gdLst/>
            <a:ahLst/>
            <a:cxnLst/>
            <a:rect l="l" t="t" r="r" b="b"/>
            <a:pathLst>
              <a:path w="6858000" h="2867025">
                <a:moveTo>
                  <a:pt x="0" y="2867025"/>
                </a:moveTo>
                <a:lnTo>
                  <a:pt x="6858000" y="2867025"/>
                </a:lnTo>
                <a:lnTo>
                  <a:pt x="6858000" y="0"/>
                </a:lnTo>
                <a:lnTo>
                  <a:pt x="0" y="0"/>
                </a:lnTo>
                <a:lnTo>
                  <a:pt x="0" y="2867025"/>
                </a:lnTo>
                <a:close/>
              </a:path>
            </a:pathLst>
          </a:custGeom>
          <a:ln w="28575">
            <a:solidFill>
              <a:srgbClr val="000000"/>
            </a:solidFill>
          </a:ln>
        </p:spPr>
        <p:txBody>
          <a:bodyPr wrap="square" lIns="0" tIns="0" rIns="0" bIns="0" rtlCol="0"/>
          <a:lstStyle/>
          <a:p>
            <a:endParaRPr sz="1620"/>
          </a:p>
        </p:txBody>
      </p:sp>
      <p:sp>
        <p:nvSpPr>
          <p:cNvPr id="8" name="object 8"/>
          <p:cNvSpPr txBox="1"/>
          <p:nvPr/>
        </p:nvSpPr>
        <p:spPr>
          <a:xfrm>
            <a:off x="2436235" y="3699319"/>
            <a:ext cx="4565142" cy="260841"/>
          </a:xfrm>
          <a:prstGeom prst="rect">
            <a:avLst/>
          </a:prstGeom>
        </p:spPr>
        <p:txBody>
          <a:bodyPr vert="horz" wrap="square" lIns="0" tIns="11430" rIns="0" bIns="0" rtlCol="0">
            <a:spAutoFit/>
          </a:bodyPr>
          <a:lstStyle/>
          <a:p>
            <a:pPr>
              <a:spcBef>
                <a:spcPts val="90"/>
              </a:spcBef>
            </a:pP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gridSize =</a:t>
            </a:r>
            <a:r>
              <a:rPr sz="1620" b="1" spc="-36" dirty="0">
                <a:latin typeface="Arial" panose="020B0604020202020204"/>
                <a:cs typeface="Arial" panose="020B0604020202020204"/>
              </a:rPr>
              <a:t> </a:t>
            </a:r>
            <a:r>
              <a:rPr sz="1620" b="1" spc="-5" dirty="0">
                <a:latin typeface="Arial" panose="020B0604020202020204"/>
                <a:cs typeface="Arial" panose="020B0604020202020204"/>
              </a:rPr>
              <a:t>blockSize*2*</a:t>
            </a:r>
            <a:r>
              <a:rPr sz="1620" b="1" spc="-5" dirty="0">
                <a:solidFill>
                  <a:srgbClr val="0000FF"/>
                </a:solidFill>
                <a:latin typeface="Arial" panose="020B0604020202020204"/>
                <a:cs typeface="Arial" panose="020B0604020202020204"/>
              </a:rPr>
              <a:t>gridDim.</a:t>
            </a:r>
            <a:r>
              <a:rPr sz="1620" b="1" spc="-5" dirty="0">
                <a:latin typeface="Arial" panose="020B0604020202020204"/>
                <a:cs typeface="Arial" panose="020B0604020202020204"/>
              </a:rPr>
              <a:t>x;</a:t>
            </a:r>
            <a:endParaRPr sz="1620">
              <a:latin typeface="Arial" panose="020B0604020202020204"/>
              <a:cs typeface="Arial" panose="020B0604020202020204"/>
            </a:endParaRPr>
          </a:p>
        </p:txBody>
      </p:sp>
      <p:sp>
        <p:nvSpPr>
          <p:cNvPr id="9" name="object 9"/>
          <p:cNvSpPr txBox="1"/>
          <p:nvPr/>
        </p:nvSpPr>
        <p:spPr>
          <a:xfrm>
            <a:off x="2436235" y="3946208"/>
            <a:ext cx="1352741" cy="260841"/>
          </a:xfrm>
          <a:prstGeom prst="rect">
            <a:avLst/>
          </a:prstGeom>
        </p:spPr>
        <p:txBody>
          <a:bodyPr vert="horz" wrap="square" lIns="0" tIns="11430" rIns="0" bIns="0" rtlCol="0">
            <a:spAutoFit/>
          </a:bodyPr>
          <a:lstStyle/>
          <a:p>
            <a:pPr>
              <a:spcBef>
                <a:spcPts val="90"/>
              </a:spcBef>
            </a:pPr>
            <a:r>
              <a:rPr sz="1620" b="1" spc="-5" dirty="0">
                <a:latin typeface="Arial" panose="020B0604020202020204"/>
                <a:cs typeface="Arial" panose="020B0604020202020204"/>
              </a:rPr>
              <a:t>sdata[tid] =</a:t>
            </a:r>
            <a:r>
              <a:rPr sz="1620" b="1" spc="-45" dirty="0">
                <a:latin typeface="Arial" panose="020B0604020202020204"/>
                <a:cs typeface="Arial" panose="020B0604020202020204"/>
              </a:rPr>
              <a:t> </a:t>
            </a:r>
            <a:r>
              <a:rPr sz="1620" b="1" spc="-9" dirty="0">
                <a:latin typeface="Arial" panose="020B0604020202020204"/>
                <a:cs typeface="Arial" panose="020B0604020202020204"/>
              </a:rPr>
              <a:t>0;</a:t>
            </a:r>
            <a:endParaRPr sz="1620">
              <a:latin typeface="Arial" panose="020B0604020202020204"/>
              <a:cs typeface="Arial" panose="020B0604020202020204"/>
            </a:endParaRPr>
          </a:p>
        </p:txBody>
      </p:sp>
      <p:sp>
        <p:nvSpPr>
          <p:cNvPr id="12" name="object 12"/>
          <p:cNvSpPr txBox="1"/>
          <p:nvPr/>
        </p:nvSpPr>
        <p:spPr>
          <a:xfrm>
            <a:off x="1981200" y="2708265"/>
            <a:ext cx="9144000" cy="997196"/>
          </a:xfrm>
          <a:prstGeom prst="rect">
            <a:avLst/>
          </a:prstGeom>
        </p:spPr>
        <p:txBody>
          <a:bodyPr vert="horz" wrap="square" lIns="0" tIns="11430" rIns="0" bIns="0" rtlCol="0">
            <a:spAutoFit/>
          </a:bodyPr>
          <a:lstStyle/>
          <a:p>
            <a:pPr algn="ctr">
              <a:spcBef>
                <a:spcPts val="90"/>
              </a:spcBef>
            </a:pPr>
            <a:r>
              <a:rPr sz="2160" b="1" spc="-5" dirty="0">
                <a:latin typeface="Arial" panose="020B0604020202020204"/>
                <a:cs typeface="Arial" panose="020B0604020202020204"/>
              </a:rPr>
              <a:t>With a </a:t>
            </a:r>
            <a:r>
              <a:rPr sz="2160" b="1" spc="5" dirty="0">
                <a:latin typeface="Arial" panose="020B0604020202020204"/>
                <a:cs typeface="Arial" panose="020B0604020202020204"/>
              </a:rPr>
              <a:t>while </a:t>
            </a:r>
            <a:r>
              <a:rPr sz="2160" b="1" dirty="0">
                <a:latin typeface="Arial" panose="020B0604020202020204"/>
                <a:cs typeface="Arial" panose="020B0604020202020204"/>
              </a:rPr>
              <a:t>loop to add </a:t>
            </a:r>
            <a:r>
              <a:rPr sz="2160" b="1" spc="-5" dirty="0">
                <a:latin typeface="Arial" panose="020B0604020202020204"/>
                <a:cs typeface="Arial" panose="020B0604020202020204"/>
              </a:rPr>
              <a:t>as </a:t>
            </a:r>
            <a:r>
              <a:rPr sz="2160" b="1" dirty="0">
                <a:latin typeface="Arial" panose="020B0604020202020204"/>
                <a:cs typeface="Arial" panose="020B0604020202020204"/>
              </a:rPr>
              <a:t>many </a:t>
            </a:r>
            <a:r>
              <a:rPr sz="2160" b="1" spc="-5" dirty="0">
                <a:latin typeface="Arial" panose="020B0604020202020204"/>
                <a:cs typeface="Arial" panose="020B0604020202020204"/>
              </a:rPr>
              <a:t>as</a:t>
            </a:r>
            <a:r>
              <a:rPr sz="2160" b="1" spc="-176" dirty="0">
                <a:latin typeface="Arial" panose="020B0604020202020204"/>
                <a:cs typeface="Arial" panose="020B0604020202020204"/>
              </a:rPr>
              <a:t> </a:t>
            </a:r>
            <a:r>
              <a:rPr sz="2160" b="1" spc="-5" dirty="0">
                <a:latin typeface="Arial" panose="020B0604020202020204"/>
                <a:cs typeface="Arial" panose="020B0604020202020204"/>
              </a:rPr>
              <a:t>necessary</a:t>
            </a:r>
            <a:r>
              <a:rPr lang="en-US" sz="2160" b="1" spc="-5" dirty="0">
                <a:latin typeface="Arial" panose="020B0604020202020204"/>
                <a:cs typeface="Arial" panose="020B0604020202020204"/>
              </a:rPr>
              <a:t> </a:t>
            </a:r>
            <a:r>
              <a:rPr lang="en-US" altLang="zh-CN" sz="2160" b="1" spc="-5" dirty="0">
                <a:latin typeface="Arial" panose="020B0604020202020204"/>
                <a:cs typeface="Arial" panose="020B0604020202020204"/>
              </a:rPr>
              <a:t>in a CUDA thread</a:t>
            </a:r>
            <a:r>
              <a:rPr sz="2160" b="1" spc="-5" dirty="0">
                <a:latin typeface="Arial" panose="020B0604020202020204"/>
                <a:cs typeface="Arial" panose="020B0604020202020204"/>
              </a:rPr>
              <a:t>:</a:t>
            </a:r>
            <a:endParaRPr sz="2160" dirty="0">
              <a:latin typeface="Arial" panose="020B0604020202020204"/>
              <a:cs typeface="Arial" panose="020B0604020202020204"/>
            </a:endParaRPr>
          </a:p>
          <a:p>
            <a:pPr marL="360680">
              <a:lnSpc>
                <a:spcPts val="1675"/>
              </a:lnSpc>
              <a:spcBef>
                <a:spcPts val="1275"/>
              </a:spcBef>
            </a:pPr>
            <a:r>
              <a:rPr lang="en-US" sz="1620" b="1" dirty="0">
                <a:solidFill>
                  <a:srgbClr val="0000FF"/>
                </a:solidFill>
                <a:latin typeface="Arial" panose="020B0604020202020204"/>
                <a:cs typeface="Arial" panose="020B0604020202020204"/>
              </a:rPr>
              <a:t>  </a:t>
            </a:r>
            <a:r>
              <a:rPr sz="1620" b="1" dirty="0">
                <a:solidFill>
                  <a:srgbClr val="0000FF"/>
                </a:solidFill>
                <a:latin typeface="Arial" panose="020B0604020202020204"/>
                <a:cs typeface="Arial" panose="020B0604020202020204"/>
              </a:rPr>
              <a:t>unsigned int </a:t>
            </a:r>
            <a:r>
              <a:rPr sz="1620" b="1" dirty="0">
                <a:latin typeface="Arial" panose="020B0604020202020204"/>
                <a:cs typeface="Arial" panose="020B0604020202020204"/>
              </a:rPr>
              <a:t>tid =</a:t>
            </a:r>
            <a:r>
              <a:rPr sz="1620" b="1" spc="-36" dirty="0">
                <a:latin typeface="Arial" panose="020B0604020202020204"/>
                <a:cs typeface="Arial" panose="020B0604020202020204"/>
              </a:rPr>
              <a:t> </a:t>
            </a:r>
            <a:r>
              <a:rPr sz="1620" b="1" spc="-5" dirty="0">
                <a:solidFill>
                  <a:srgbClr val="0000FF"/>
                </a:solidFill>
                <a:latin typeface="Arial" panose="020B0604020202020204"/>
                <a:cs typeface="Arial" panose="020B0604020202020204"/>
              </a:rPr>
              <a:t>threadIdx.</a:t>
            </a:r>
            <a:r>
              <a:rPr sz="1620" b="1" spc="-5" dirty="0">
                <a:latin typeface="Arial" panose="020B0604020202020204"/>
                <a:cs typeface="Arial" panose="020B0604020202020204"/>
              </a:rPr>
              <a:t>x;</a:t>
            </a:r>
            <a:endParaRPr sz="1620" dirty="0">
              <a:latin typeface="Arial" panose="020B0604020202020204"/>
              <a:cs typeface="Arial" panose="020B0604020202020204"/>
            </a:endParaRPr>
          </a:p>
          <a:p>
            <a:pPr marR="8255" algn="ctr">
              <a:lnSpc>
                <a:spcPts val="2320"/>
              </a:lnSpc>
            </a:pPr>
            <a:r>
              <a:rPr sz="1620" b="1" dirty="0">
                <a:solidFill>
                  <a:srgbClr val="0000FF"/>
                </a:solidFill>
                <a:latin typeface="Arial" panose="020B0604020202020204"/>
                <a:cs typeface="Arial" panose="020B0604020202020204"/>
              </a:rPr>
              <a:t>unsigned </a:t>
            </a:r>
            <a:r>
              <a:rPr sz="1620" b="1" dirty="0" err="1">
                <a:solidFill>
                  <a:srgbClr val="0000FF"/>
                </a:solidFill>
                <a:latin typeface="Arial" panose="020B0604020202020204"/>
                <a:cs typeface="Arial" panose="020B0604020202020204"/>
              </a:rPr>
              <a:t>int</a:t>
            </a:r>
            <a:r>
              <a:rPr sz="1620" b="1" dirty="0">
                <a:solidFill>
                  <a:srgbClr val="0000FF"/>
                </a:solidFill>
                <a:latin typeface="Arial" panose="020B0604020202020204"/>
                <a:cs typeface="Arial" panose="020B0604020202020204"/>
              </a:rPr>
              <a:t> </a:t>
            </a:r>
            <a:r>
              <a:rPr sz="1620" b="1" dirty="0">
                <a:latin typeface="Arial" panose="020B0604020202020204"/>
                <a:cs typeface="Arial" panose="020B0604020202020204"/>
              </a:rPr>
              <a:t>i </a:t>
            </a:r>
            <a:r>
              <a:rPr lang="en-US" sz="1620" b="1" dirty="0">
                <a:latin typeface="Arial" panose="020B0604020202020204"/>
                <a:cs typeface="Arial" panose="020B0604020202020204"/>
              </a:rPr>
              <a:t>= </a:t>
            </a:r>
            <a:r>
              <a:rPr lang="en-US" sz="1620" b="1" dirty="0" err="1">
                <a:latin typeface="Arial" panose="020B0604020202020204"/>
                <a:cs typeface="Arial" panose="020B0604020202020204"/>
              </a:rPr>
              <a:t>blockIdx.x</a:t>
            </a:r>
            <a:r>
              <a:rPr lang="en-US" sz="1620" b="1" dirty="0">
                <a:latin typeface="Arial" panose="020B0604020202020204"/>
                <a:cs typeface="Arial" panose="020B0604020202020204"/>
              </a:rPr>
              <a:t>*(</a:t>
            </a:r>
            <a:r>
              <a:rPr lang="en-US" sz="1620" b="1" dirty="0" err="1">
                <a:latin typeface="Arial" panose="020B0604020202020204"/>
                <a:cs typeface="Arial" panose="020B0604020202020204"/>
              </a:rPr>
              <a:t>blockSize</a:t>
            </a:r>
            <a:r>
              <a:rPr lang="en-US" sz="1620" b="1" dirty="0">
                <a:latin typeface="Arial" panose="020B0604020202020204"/>
                <a:cs typeface="Arial" panose="020B0604020202020204"/>
              </a:rPr>
              <a:t>*2) + </a:t>
            </a:r>
            <a:r>
              <a:rPr lang="en-US" sz="1620" b="1" dirty="0" err="1">
                <a:latin typeface="Arial" panose="020B0604020202020204"/>
                <a:cs typeface="Arial" panose="020B0604020202020204"/>
              </a:rPr>
              <a:t>threadIdx.x</a:t>
            </a:r>
            <a:r>
              <a:rPr lang="en-US" sz="1620" b="1" dirty="0">
                <a:latin typeface="Arial" panose="020B0604020202020204"/>
                <a:cs typeface="Arial" panose="020B0604020202020204"/>
              </a:rPr>
              <a:t>; </a:t>
            </a:r>
            <a:endParaRPr sz="3240" baseline="-22000" dirty="0">
              <a:latin typeface="Arial" panose="020B0604020202020204"/>
              <a:cs typeface="Arial" panose="020B0604020202020204"/>
            </a:endParaRPr>
          </a:p>
        </p:txBody>
      </p:sp>
      <p:sp>
        <p:nvSpPr>
          <p:cNvPr id="14" name="object 14"/>
          <p:cNvSpPr txBox="1"/>
          <p:nvPr/>
        </p:nvSpPr>
        <p:spPr>
          <a:xfrm>
            <a:off x="2424805" y="4459472"/>
            <a:ext cx="4732020" cy="1240853"/>
          </a:xfrm>
          <a:prstGeom prst="rect">
            <a:avLst/>
          </a:prstGeom>
        </p:spPr>
        <p:txBody>
          <a:bodyPr vert="horz" wrap="square" lIns="0" tIns="0" rIns="0" bIns="0" rtlCol="0">
            <a:spAutoFit/>
          </a:bodyPr>
          <a:lstStyle/>
          <a:p>
            <a:pPr marL="11430">
              <a:lnSpc>
                <a:spcPts val="1880"/>
              </a:lnSpc>
            </a:pPr>
            <a:r>
              <a:rPr sz="1620" b="1" spc="5" dirty="0">
                <a:solidFill>
                  <a:srgbClr val="0000FF"/>
                </a:solidFill>
                <a:latin typeface="Arial" panose="020B0604020202020204"/>
                <a:cs typeface="Arial" panose="020B0604020202020204"/>
              </a:rPr>
              <a:t>while </a:t>
            </a:r>
            <a:r>
              <a:rPr sz="1620" b="1" dirty="0">
                <a:latin typeface="Arial" panose="020B0604020202020204"/>
                <a:cs typeface="Arial" panose="020B0604020202020204"/>
              </a:rPr>
              <a:t>(i &lt; n)</a:t>
            </a:r>
            <a:r>
              <a:rPr sz="1620" b="1" spc="-54" dirty="0">
                <a:latin typeface="Arial" panose="020B0604020202020204"/>
                <a:cs typeface="Arial" panose="020B0604020202020204"/>
              </a:rPr>
              <a:t> </a:t>
            </a:r>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238760" marR="4445"/>
            <a:r>
              <a:rPr sz="1620" b="1" spc="-5" dirty="0">
                <a:latin typeface="Arial" panose="020B0604020202020204"/>
                <a:cs typeface="Arial" panose="020B0604020202020204"/>
              </a:rPr>
              <a:t>sdata[tid] </a:t>
            </a:r>
            <a:r>
              <a:rPr sz="1620" b="1" dirty="0">
                <a:latin typeface="Arial" panose="020B0604020202020204"/>
                <a:cs typeface="Arial" panose="020B0604020202020204"/>
              </a:rPr>
              <a:t>+= </a:t>
            </a:r>
            <a:r>
              <a:rPr sz="1620" b="1" spc="-5" dirty="0">
                <a:latin typeface="Arial" panose="020B0604020202020204"/>
                <a:cs typeface="Arial" panose="020B0604020202020204"/>
              </a:rPr>
              <a:t>g_idata[i] + g_idata[</a:t>
            </a:r>
            <a:r>
              <a:rPr sz="1620" b="1" spc="-5" dirty="0" err="1">
                <a:latin typeface="Arial" panose="020B0604020202020204"/>
                <a:cs typeface="Arial" panose="020B0604020202020204"/>
              </a:rPr>
              <a:t>i+blockSize</a:t>
            </a:r>
            <a:r>
              <a:rPr sz="1620" b="1" spc="-5" dirty="0">
                <a:latin typeface="Arial" panose="020B0604020202020204"/>
                <a:cs typeface="Arial" panose="020B0604020202020204"/>
              </a:rPr>
              <a:t>];  </a:t>
            </a:r>
            <a:r>
              <a:rPr sz="1620" b="1" dirty="0">
                <a:solidFill>
                  <a:schemeClr val="accent2"/>
                </a:solidFill>
                <a:latin typeface="Arial" panose="020B0604020202020204"/>
                <a:cs typeface="Arial" panose="020B0604020202020204"/>
              </a:rPr>
              <a:t>i </a:t>
            </a:r>
            <a:r>
              <a:rPr sz="1620" b="1" spc="-5" dirty="0">
                <a:solidFill>
                  <a:schemeClr val="accent2"/>
                </a:solidFill>
                <a:latin typeface="Arial" panose="020B0604020202020204"/>
                <a:cs typeface="Arial" panose="020B0604020202020204"/>
              </a:rPr>
              <a:t>+=</a:t>
            </a:r>
            <a:r>
              <a:rPr sz="1620" b="1" spc="-14" dirty="0">
                <a:solidFill>
                  <a:schemeClr val="accent2"/>
                </a:solidFill>
                <a:latin typeface="Arial" panose="020B0604020202020204"/>
                <a:cs typeface="Arial" panose="020B0604020202020204"/>
              </a:rPr>
              <a:t> </a:t>
            </a:r>
            <a:r>
              <a:rPr sz="1620" b="1" dirty="0">
                <a:solidFill>
                  <a:schemeClr val="accent2"/>
                </a:solidFill>
                <a:latin typeface="Arial" panose="020B0604020202020204"/>
                <a:cs typeface="Arial" panose="020B0604020202020204"/>
              </a:rPr>
              <a:t>gridSize;</a:t>
            </a:r>
            <a:endParaRPr sz="1620" dirty="0">
              <a:solidFill>
                <a:schemeClr val="accent2"/>
              </a:solidFill>
              <a:latin typeface="Arial" panose="020B0604020202020204"/>
              <a:cs typeface="Arial" panose="020B0604020202020204"/>
            </a:endParaRPr>
          </a:p>
          <a:p>
            <a:pPr marL="11430"/>
            <a:r>
              <a:rPr sz="1620" b="1" spc="-5" dirty="0">
                <a:latin typeface="Arial" panose="020B0604020202020204"/>
                <a:cs typeface="Arial" panose="020B0604020202020204"/>
              </a:rPr>
              <a:t>}</a:t>
            </a:r>
            <a:endParaRPr sz="1620" dirty="0">
              <a:latin typeface="Arial" panose="020B0604020202020204"/>
              <a:cs typeface="Arial" panose="020B0604020202020204"/>
            </a:endParaRPr>
          </a:p>
          <a:p>
            <a:pPr marL="11430">
              <a:tabLst>
                <a:tab pos="238760" algn="l"/>
              </a:tabLst>
            </a:pPr>
            <a:r>
              <a:rPr sz="1620" b="1" u="heavy" dirty="0">
                <a:uFill>
                  <a:solidFill>
                    <a:srgbClr val="000000"/>
                  </a:solidFill>
                </a:uFill>
                <a:latin typeface="Arial" panose="020B0604020202020204"/>
                <a:cs typeface="Arial" panose="020B0604020202020204"/>
              </a:rPr>
              <a:t> 	</a:t>
            </a:r>
            <a:r>
              <a:rPr sz="1620" b="1" spc="-5" dirty="0">
                <a:latin typeface="Arial" panose="020B0604020202020204"/>
                <a:cs typeface="Arial" panose="020B0604020202020204"/>
              </a:rPr>
              <a:t>syncthreads();</a:t>
            </a:r>
            <a:endParaRPr sz="1620" dirty="0">
              <a:latin typeface="Arial" panose="020B0604020202020204"/>
              <a:cs typeface="Arial" panose="020B0604020202020204"/>
            </a:endParaRPr>
          </a:p>
        </p:txBody>
      </p:sp>
      <p:sp>
        <p:nvSpPr>
          <p:cNvPr id="13"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40</a:t>
            </a:fld>
            <a:endParaRPr lang="en-US" altLang="zh-CN"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143000" y="145098"/>
            <a:ext cx="9643745" cy="503555"/>
          </a:xfrm>
          <a:prstGeom prst="rect">
            <a:avLst/>
          </a:prstGeom>
        </p:spPr>
        <p:txBody>
          <a:bodyPr vert="horz" wrap="square" lIns="0" tIns="12002" rIns="0" bIns="0" rtlCol="0">
            <a:spAutoFit/>
          </a:bodyPr>
          <a:lstStyle/>
          <a:p>
            <a:pPr marL="11430">
              <a:spcBef>
                <a:spcPts val="95"/>
              </a:spcBef>
            </a:pPr>
            <a:r>
              <a:rPr sz="3200" b="1" dirty="0"/>
              <a:t>Performance for 4M </a:t>
            </a:r>
            <a:r>
              <a:rPr sz="3200" b="1" spc="-5" dirty="0"/>
              <a:t>element</a:t>
            </a:r>
            <a:r>
              <a:rPr sz="3200" b="1" spc="-126" dirty="0"/>
              <a:t> </a:t>
            </a:r>
            <a:r>
              <a:rPr sz="3200" b="1" dirty="0"/>
              <a:t>reduction</a:t>
            </a:r>
          </a:p>
        </p:txBody>
      </p:sp>
      <p:sp>
        <p:nvSpPr>
          <p:cNvPr id="10" name="object 10"/>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41</a:t>
            </a:fld>
            <a:endParaRPr dirty="0"/>
          </a:p>
        </p:txBody>
      </p:sp>
      <p:sp>
        <p:nvSpPr>
          <p:cNvPr id="9" name="object 9"/>
          <p:cNvSpPr txBox="1"/>
          <p:nvPr/>
        </p:nvSpPr>
        <p:spPr>
          <a:xfrm>
            <a:off x="3912489" y="5600660"/>
            <a:ext cx="3893058" cy="269304"/>
          </a:xfrm>
          <a:prstGeom prst="rect">
            <a:avLst/>
          </a:prstGeom>
        </p:spPr>
        <p:txBody>
          <a:bodyPr vert="horz" wrap="square" lIns="0" tIns="0" rIns="0" bIns="0" rtlCol="0">
            <a:spAutoFit/>
          </a:bodyPr>
          <a:lstStyle/>
          <a:p>
            <a:pPr marL="11430">
              <a:lnSpc>
                <a:spcPts val="2085"/>
              </a:lnSpc>
            </a:pPr>
            <a:r>
              <a:rPr b="1" dirty="0">
                <a:solidFill>
                  <a:srgbClr val="76B800"/>
                </a:solidFill>
                <a:latin typeface="Arial" panose="020B0604020202020204"/>
                <a:cs typeface="Arial" panose="020B0604020202020204"/>
              </a:rPr>
              <a:t>Kernel 7 on 32M elements: 73</a:t>
            </a:r>
            <a:r>
              <a:rPr b="1" spc="-149" dirty="0">
                <a:solidFill>
                  <a:srgbClr val="76B800"/>
                </a:solidFill>
                <a:latin typeface="Arial" panose="020B0604020202020204"/>
                <a:cs typeface="Arial" panose="020B0604020202020204"/>
              </a:rPr>
              <a:t> </a:t>
            </a:r>
            <a:r>
              <a:rPr b="1" dirty="0">
                <a:solidFill>
                  <a:srgbClr val="76B800"/>
                </a:solidFill>
                <a:latin typeface="Arial" panose="020B0604020202020204"/>
                <a:cs typeface="Arial" panose="020B0604020202020204"/>
              </a:rPr>
              <a:t>GB/s!</a:t>
            </a:r>
            <a:endParaRPr>
              <a:latin typeface="Arial" panose="020B0604020202020204"/>
              <a:cs typeface="Arial" panose="020B0604020202020204"/>
            </a:endParaRPr>
          </a:p>
        </p:txBody>
      </p:sp>
      <p:graphicFrame>
        <p:nvGraphicFramePr>
          <p:cNvPr id="4" name="object 4"/>
          <p:cNvGraphicFramePr>
            <a:graphicFrameLocks noGrp="1"/>
          </p:cNvGraphicFramePr>
          <p:nvPr/>
        </p:nvGraphicFramePr>
        <p:xfrm>
          <a:off x="1783080" y="1440180"/>
          <a:ext cx="7475220" cy="4281679"/>
        </p:xfrm>
        <a:graphic>
          <a:graphicData uri="http://schemas.openxmlformats.org/drawingml/2006/table">
            <a:tbl>
              <a:tblPr firstRow="1" bandRow="1">
                <a:tableStyleId>{2D5ABB26-0587-4C30-8999-92F81FD0307C}</a:tableStyleId>
              </a:tblPr>
              <a:tblGrid>
                <a:gridCol w="2233994">
                  <a:extLst>
                    <a:ext uri="{9D8B030D-6E8A-4147-A177-3AD203B41FA5}">
                      <a16:colId xmlns:a16="http://schemas.microsoft.com/office/drawing/2014/main" val="20000"/>
                    </a:ext>
                  </a:extLst>
                </a:gridCol>
                <a:gridCol w="1356170">
                  <a:extLst>
                    <a:ext uri="{9D8B030D-6E8A-4147-A177-3AD203B41FA5}">
                      <a16:colId xmlns:a16="http://schemas.microsoft.com/office/drawing/2014/main" val="20001"/>
                    </a:ext>
                  </a:extLst>
                </a:gridCol>
                <a:gridCol w="1629347">
                  <a:extLst>
                    <a:ext uri="{9D8B030D-6E8A-4147-A177-3AD203B41FA5}">
                      <a16:colId xmlns:a16="http://schemas.microsoft.com/office/drawing/2014/main" val="20002"/>
                    </a:ext>
                  </a:extLst>
                </a:gridCol>
                <a:gridCol w="1136713">
                  <a:extLst>
                    <a:ext uri="{9D8B030D-6E8A-4147-A177-3AD203B41FA5}">
                      <a16:colId xmlns:a16="http://schemas.microsoft.com/office/drawing/2014/main" val="20003"/>
                    </a:ext>
                  </a:extLst>
                </a:gridCol>
                <a:gridCol w="1118996">
                  <a:extLst>
                    <a:ext uri="{9D8B030D-6E8A-4147-A177-3AD203B41FA5}">
                      <a16:colId xmlns:a16="http://schemas.microsoft.com/office/drawing/2014/main" val="20004"/>
                    </a:ext>
                  </a:extLst>
                </a:gridCol>
              </a:tblGrid>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1:</a:t>
                      </a:r>
                      <a:endParaRPr sz="1800">
                        <a:latin typeface="Arial" panose="020B0604020202020204"/>
                        <a:cs typeface="Arial" panose="020B0604020202020204"/>
                      </a:endParaRPr>
                    </a:p>
                    <a:p>
                      <a:pPr marL="91440" marR="570230">
                        <a:lnSpc>
                          <a:spcPct val="100000"/>
                        </a:lnSpc>
                        <a:spcBef>
                          <a:spcPts val="20"/>
                        </a:spcBef>
                      </a:pPr>
                      <a:r>
                        <a:rPr sz="1100" b="1" spc="-5" dirty="0">
                          <a:latin typeface="Arial" panose="020B0604020202020204"/>
                          <a:cs typeface="Arial" panose="020B0604020202020204"/>
                        </a:rPr>
                        <a:t>interleaved 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divergent</a:t>
                      </a:r>
                      <a:r>
                        <a:rPr sz="1100" b="1" spc="-55" dirty="0">
                          <a:latin typeface="Arial" panose="020B0604020202020204"/>
                          <a:cs typeface="Arial" panose="020B0604020202020204"/>
                        </a:rPr>
                        <a:t> </a:t>
                      </a:r>
                      <a:r>
                        <a:rPr sz="1100" b="1" spc="-5" dirty="0">
                          <a:latin typeface="Arial" panose="020B0604020202020204"/>
                          <a:cs typeface="Arial" panose="020B0604020202020204"/>
                        </a:rPr>
                        <a:t>branching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8.054</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2.083</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tc>
                  <a:txBody>
                    <a:bodyPr/>
                    <a:lstStyle/>
                    <a:p>
                      <a:pPr>
                        <a:lnSpc>
                          <a:spcPct val="100000"/>
                        </a:lnSpc>
                      </a:pPr>
                      <a:endParaRPr sz="1500">
                        <a:latin typeface="Times New Roman" panose="02020603050405020304"/>
                        <a:cs typeface="Times New Roman" panose="02020603050405020304"/>
                      </a:endParaRPr>
                    </a:p>
                  </a:txBody>
                  <a:tcPr marL="0" marR="0" marT="0" marB="0">
                    <a:solidFill>
                      <a:srgbClr val="76B800">
                        <a:alpha val="50195"/>
                      </a:srgbClr>
                    </a:solidFill>
                  </a:tcPr>
                </a:tc>
                <a:extLst>
                  <a:ext uri="{0D108BD9-81ED-4DB2-BD59-A6C34878D82A}">
                    <a16:rowId xmlns:a16="http://schemas.microsoft.com/office/drawing/2014/main" val="10000"/>
                  </a:ext>
                </a:extLst>
              </a:tr>
              <a:tr h="685800">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2:</a:t>
                      </a:r>
                      <a:endParaRPr sz="1800">
                        <a:latin typeface="Arial" panose="020B0604020202020204"/>
                        <a:cs typeface="Arial" panose="020B0604020202020204"/>
                      </a:endParaRPr>
                    </a:p>
                    <a:p>
                      <a:pPr marL="91440" marR="724535">
                        <a:lnSpc>
                          <a:spcPct val="100000"/>
                        </a:lnSpc>
                        <a:spcBef>
                          <a:spcPts val="25"/>
                        </a:spcBef>
                      </a:pPr>
                      <a:r>
                        <a:rPr sz="1100" b="1" spc="-5" dirty="0">
                          <a:latin typeface="Arial" panose="020B0604020202020204"/>
                          <a:cs typeface="Arial" panose="020B0604020202020204"/>
                        </a:rPr>
                        <a:t>interleaved</a:t>
                      </a:r>
                      <a:r>
                        <a:rPr sz="1100" b="1" spc="-40" dirty="0">
                          <a:latin typeface="Arial" panose="020B0604020202020204"/>
                          <a:cs typeface="Arial" panose="020B0604020202020204"/>
                        </a:rPr>
                        <a:t> </a:t>
                      </a:r>
                      <a:r>
                        <a:rPr sz="1100" b="1" spc="-5" dirty="0">
                          <a:latin typeface="Arial" panose="020B0604020202020204"/>
                          <a:cs typeface="Arial" panose="020B0604020202020204"/>
                        </a:rPr>
                        <a:t>addressing  </a:t>
                      </a:r>
                      <a:r>
                        <a:rPr sz="1100" b="1" spc="5" dirty="0">
                          <a:latin typeface="Arial" panose="020B0604020202020204"/>
                          <a:cs typeface="Arial" panose="020B0604020202020204"/>
                        </a:rPr>
                        <a:t>with </a:t>
                      </a:r>
                      <a:r>
                        <a:rPr sz="1100" b="1" spc="-5" dirty="0">
                          <a:latin typeface="Arial" panose="020B0604020202020204"/>
                          <a:cs typeface="Arial" panose="020B0604020202020204"/>
                        </a:rPr>
                        <a:t>bank</a:t>
                      </a:r>
                      <a:r>
                        <a:rPr sz="1100" b="1" spc="-35" dirty="0">
                          <a:latin typeface="Arial" panose="020B0604020202020204"/>
                          <a:cs typeface="Arial" panose="020B0604020202020204"/>
                        </a:rPr>
                        <a:t> </a:t>
                      </a:r>
                      <a:r>
                        <a:rPr sz="1100" b="1" spc="-5" dirty="0">
                          <a:latin typeface="Arial" panose="020B0604020202020204"/>
                          <a:cs typeface="Arial" panose="020B0604020202020204"/>
                        </a:rPr>
                        <a:t>conflicts</a:t>
                      </a:r>
                      <a:endParaRPr sz="1100">
                        <a:latin typeface="Arial" panose="020B0604020202020204"/>
                        <a:cs typeface="Arial" panose="020B0604020202020204"/>
                      </a:endParaRPr>
                    </a:p>
                  </a:txBody>
                  <a:tcPr marL="0" marR="0" marT="34862" marB="0">
                    <a:solidFill>
                      <a:srgbClr val="99CCFF">
                        <a:alpha val="50195"/>
                      </a:srgbClr>
                    </a:solidFill>
                  </a:tcPr>
                </a:tc>
                <a:tc>
                  <a:txBody>
                    <a:bodyPr/>
                    <a:lstStyle/>
                    <a:p>
                      <a:pPr marR="110490" algn="r">
                        <a:lnSpc>
                          <a:spcPct val="100000"/>
                        </a:lnSpc>
                        <a:spcBef>
                          <a:spcPts val="1745"/>
                        </a:spcBef>
                      </a:pPr>
                      <a:r>
                        <a:rPr sz="1800" b="1" dirty="0">
                          <a:latin typeface="Arial" panose="020B0604020202020204"/>
                          <a:cs typeface="Arial" panose="020B0604020202020204"/>
                        </a:rPr>
                        <a:t>3.456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245745" algn="r">
                        <a:lnSpc>
                          <a:spcPct val="100000"/>
                        </a:lnSpc>
                        <a:spcBef>
                          <a:spcPts val="1745"/>
                        </a:spcBef>
                      </a:pPr>
                      <a:r>
                        <a:rPr sz="1800" b="1" dirty="0">
                          <a:latin typeface="Arial" panose="020B0604020202020204"/>
                          <a:cs typeface="Arial" panose="020B0604020202020204"/>
                        </a:rPr>
                        <a:t>4.854</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365125"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tc>
                  <a:txBody>
                    <a:bodyPr/>
                    <a:lstStyle/>
                    <a:p>
                      <a:pPr marR="83820" algn="r">
                        <a:lnSpc>
                          <a:spcPct val="100000"/>
                        </a:lnSpc>
                        <a:spcBef>
                          <a:spcPts val="1745"/>
                        </a:spcBef>
                      </a:pPr>
                      <a:r>
                        <a:rPr sz="1800" b="1" dirty="0">
                          <a:latin typeface="Arial" panose="020B0604020202020204"/>
                          <a:cs typeface="Arial" panose="020B0604020202020204"/>
                        </a:rPr>
                        <a:t>2.33x</a:t>
                      </a:r>
                      <a:endParaRPr sz="1800">
                        <a:latin typeface="Arial" panose="020B0604020202020204"/>
                        <a:cs typeface="Arial" panose="020B0604020202020204"/>
                      </a:endParaRPr>
                    </a:p>
                  </a:txBody>
                  <a:tcPr marL="0" marR="0" marT="199454" marB="0">
                    <a:solidFill>
                      <a:srgbClr val="99CCFF">
                        <a:alpha val="50195"/>
                      </a:srgbClr>
                    </a:solidFill>
                  </a:tcPr>
                </a:tc>
                <a:extLst>
                  <a:ext uri="{0D108BD9-81ED-4DB2-BD59-A6C34878D82A}">
                    <a16:rowId xmlns:a16="http://schemas.microsoft.com/office/drawing/2014/main" val="10001"/>
                  </a:ext>
                </a:extLst>
              </a:tr>
              <a:tr h="531495">
                <a:tc>
                  <a:txBody>
                    <a:bodyPr/>
                    <a:lstStyle/>
                    <a:p>
                      <a:pPr marL="91440">
                        <a:lnSpc>
                          <a:spcPct val="100000"/>
                        </a:lnSpc>
                        <a:spcBef>
                          <a:spcPts val="305"/>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3:</a:t>
                      </a:r>
                      <a:endParaRPr sz="1800">
                        <a:latin typeface="Arial" panose="020B0604020202020204"/>
                        <a:cs typeface="Arial" panose="020B0604020202020204"/>
                      </a:endParaRPr>
                    </a:p>
                    <a:p>
                      <a:pPr marL="91440">
                        <a:lnSpc>
                          <a:spcPct val="100000"/>
                        </a:lnSpc>
                        <a:spcBef>
                          <a:spcPts val="25"/>
                        </a:spcBef>
                      </a:pPr>
                      <a:r>
                        <a:rPr sz="1100" b="1" spc="-5" dirty="0">
                          <a:latin typeface="Arial" panose="020B0604020202020204"/>
                          <a:cs typeface="Arial" panose="020B0604020202020204"/>
                        </a:rPr>
                        <a:t>sequential</a:t>
                      </a:r>
                      <a:r>
                        <a:rPr sz="1100" b="1" spc="-25" dirty="0">
                          <a:latin typeface="Arial" panose="020B0604020202020204"/>
                          <a:cs typeface="Arial" panose="020B0604020202020204"/>
                        </a:rPr>
                        <a:t> </a:t>
                      </a:r>
                      <a:r>
                        <a:rPr sz="1100" b="1" spc="-5" dirty="0">
                          <a:latin typeface="Arial" panose="020B0604020202020204"/>
                          <a:cs typeface="Arial" panose="020B0604020202020204"/>
                        </a:rPr>
                        <a:t>addressing</a:t>
                      </a:r>
                      <a:endParaRPr sz="1100">
                        <a:latin typeface="Arial" panose="020B0604020202020204"/>
                        <a:cs typeface="Arial" panose="020B0604020202020204"/>
                      </a:endParaRPr>
                    </a:p>
                  </a:txBody>
                  <a:tcPr marL="0" marR="0" marT="34862" marB="0">
                    <a:solidFill>
                      <a:srgbClr val="76B800">
                        <a:alpha val="50195"/>
                      </a:srgbClr>
                    </a:solidFill>
                  </a:tcPr>
                </a:tc>
                <a:tc>
                  <a:txBody>
                    <a:bodyPr/>
                    <a:lstStyle/>
                    <a:p>
                      <a:pPr marR="110490" algn="r">
                        <a:lnSpc>
                          <a:spcPct val="100000"/>
                        </a:lnSpc>
                        <a:spcBef>
                          <a:spcPts val="1070"/>
                        </a:spcBef>
                      </a:pPr>
                      <a:r>
                        <a:rPr sz="1800" b="1" dirty="0">
                          <a:latin typeface="Arial" panose="020B0604020202020204"/>
                          <a:cs typeface="Arial" panose="020B0604020202020204"/>
                        </a:rPr>
                        <a:t>1.722</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245745" algn="r">
                        <a:lnSpc>
                          <a:spcPct val="100000"/>
                        </a:lnSpc>
                        <a:spcBef>
                          <a:spcPts val="1070"/>
                        </a:spcBef>
                      </a:pPr>
                      <a:r>
                        <a:rPr sz="1800" b="1" dirty="0">
                          <a:latin typeface="Arial" panose="020B0604020202020204"/>
                          <a:cs typeface="Arial" panose="020B0604020202020204"/>
                        </a:rPr>
                        <a:t>9.741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365125" algn="r">
                        <a:lnSpc>
                          <a:spcPct val="100000"/>
                        </a:lnSpc>
                        <a:spcBef>
                          <a:spcPts val="1070"/>
                        </a:spcBef>
                      </a:pPr>
                      <a:r>
                        <a:rPr sz="1800" b="1" dirty="0">
                          <a:latin typeface="Arial" panose="020B0604020202020204"/>
                          <a:cs typeface="Arial" panose="020B0604020202020204"/>
                        </a:rPr>
                        <a:t>2.01x</a:t>
                      </a:r>
                      <a:endParaRPr sz="1800">
                        <a:latin typeface="Arial" panose="020B0604020202020204"/>
                        <a:cs typeface="Arial" panose="020B0604020202020204"/>
                      </a:endParaRPr>
                    </a:p>
                  </a:txBody>
                  <a:tcPr marL="0" marR="0" marT="122301" marB="0">
                    <a:solidFill>
                      <a:srgbClr val="76B800">
                        <a:alpha val="50195"/>
                      </a:srgbClr>
                    </a:solidFill>
                  </a:tcPr>
                </a:tc>
                <a:tc>
                  <a:txBody>
                    <a:bodyPr/>
                    <a:lstStyle/>
                    <a:p>
                      <a:pPr marR="83820" algn="r">
                        <a:lnSpc>
                          <a:spcPct val="100000"/>
                        </a:lnSpc>
                        <a:spcBef>
                          <a:spcPts val="1070"/>
                        </a:spcBef>
                      </a:pPr>
                      <a:r>
                        <a:rPr sz="1800" b="1" dirty="0">
                          <a:latin typeface="Arial" panose="020B0604020202020204"/>
                          <a:cs typeface="Arial" panose="020B0604020202020204"/>
                        </a:rPr>
                        <a:t>4.68x</a:t>
                      </a:r>
                      <a:endParaRPr sz="1800">
                        <a:latin typeface="Arial" panose="020B0604020202020204"/>
                        <a:cs typeface="Arial" panose="020B0604020202020204"/>
                      </a:endParaRPr>
                    </a:p>
                  </a:txBody>
                  <a:tcPr marL="0" marR="0" marT="122301" marB="0">
                    <a:solidFill>
                      <a:srgbClr val="76B800">
                        <a:alpha val="50195"/>
                      </a:srgbClr>
                    </a:solidFill>
                  </a:tcPr>
                </a:tc>
                <a:extLst>
                  <a:ext uri="{0D108BD9-81ED-4DB2-BD59-A6C34878D82A}">
                    <a16:rowId xmlns:a16="http://schemas.microsoft.com/office/drawing/2014/main" val="10002"/>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4:</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first </a:t>
                      </a:r>
                      <a:r>
                        <a:rPr sz="1100" b="1" dirty="0">
                          <a:latin typeface="Arial" panose="020B0604020202020204"/>
                          <a:cs typeface="Arial" panose="020B0604020202020204"/>
                        </a:rPr>
                        <a:t>add </a:t>
                      </a:r>
                      <a:r>
                        <a:rPr sz="1100" b="1" spc="-5" dirty="0">
                          <a:latin typeface="Arial" panose="020B0604020202020204"/>
                          <a:cs typeface="Arial" panose="020B0604020202020204"/>
                        </a:rPr>
                        <a:t>during global</a:t>
                      </a:r>
                      <a:r>
                        <a:rPr sz="1100" b="1" spc="25" dirty="0">
                          <a:latin typeface="Arial" panose="020B0604020202020204"/>
                          <a:cs typeface="Arial" panose="020B0604020202020204"/>
                        </a:rPr>
                        <a:t> </a:t>
                      </a:r>
                      <a:r>
                        <a:rPr sz="1100" b="1" dirty="0">
                          <a:latin typeface="Arial" panose="020B0604020202020204"/>
                          <a:cs typeface="Arial" panose="020B0604020202020204"/>
                        </a:rPr>
                        <a:t>load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0.965</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17.377</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1.78x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3820" algn="r">
                        <a:lnSpc>
                          <a:spcPct val="100000"/>
                        </a:lnSpc>
                        <a:spcBef>
                          <a:spcPts val="1075"/>
                        </a:spcBef>
                      </a:pPr>
                      <a:r>
                        <a:rPr sz="1800" b="1" dirty="0">
                          <a:latin typeface="Arial" panose="020B0604020202020204"/>
                          <a:cs typeface="Arial" panose="020B0604020202020204"/>
                        </a:rPr>
                        <a:t>8.34x</a:t>
                      </a:r>
                      <a:endParaRPr sz="1800">
                        <a:latin typeface="Arial" panose="020B0604020202020204"/>
                        <a:cs typeface="Arial" panose="020B0604020202020204"/>
                      </a:endParaRPr>
                    </a:p>
                  </a:txBody>
                  <a:tcPr marL="0" marR="0" marT="122873" marB="0">
                    <a:solidFill>
                      <a:srgbClr val="99CCFF">
                        <a:alpha val="50195"/>
                      </a:srgbClr>
                    </a:solidFill>
                  </a:tcPr>
                </a:tc>
                <a:extLst>
                  <a:ext uri="{0D108BD9-81ED-4DB2-BD59-A6C34878D82A}">
                    <a16:rowId xmlns:a16="http://schemas.microsoft.com/office/drawing/2014/main" val="10003"/>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5:</a:t>
                      </a:r>
                      <a:endParaRPr sz="1800">
                        <a:latin typeface="Arial" panose="020B0604020202020204"/>
                        <a:cs typeface="Arial" panose="020B0604020202020204"/>
                      </a:endParaRPr>
                    </a:p>
                    <a:p>
                      <a:pPr marL="91440">
                        <a:lnSpc>
                          <a:spcPct val="100000"/>
                        </a:lnSpc>
                        <a:spcBef>
                          <a:spcPts val="20"/>
                        </a:spcBef>
                      </a:pPr>
                      <a:r>
                        <a:rPr sz="1100" b="1" dirty="0">
                          <a:latin typeface="Arial" panose="020B0604020202020204"/>
                          <a:cs typeface="Arial" panose="020B0604020202020204"/>
                        </a:rPr>
                        <a:t>unroll last</a:t>
                      </a:r>
                      <a:r>
                        <a:rPr sz="1100" b="1" spc="-25" dirty="0">
                          <a:latin typeface="Arial" panose="020B0604020202020204"/>
                          <a:cs typeface="Arial" panose="020B0604020202020204"/>
                        </a:rPr>
                        <a:t> </a:t>
                      </a:r>
                      <a:r>
                        <a:rPr sz="1100" b="1" spc="5" dirty="0">
                          <a:latin typeface="Arial" panose="020B0604020202020204"/>
                          <a:cs typeface="Arial" panose="020B0604020202020204"/>
                        </a:rPr>
                        <a:t>warp</a:t>
                      </a:r>
                      <a:endParaRPr sz="1100">
                        <a:latin typeface="Arial" panose="020B0604020202020204"/>
                        <a:cs typeface="Arial" panose="020B0604020202020204"/>
                      </a:endParaRPr>
                    </a:p>
                  </a:txBody>
                  <a:tcPr marL="0" marR="0" marT="35433" marB="0">
                    <a:solidFill>
                      <a:srgbClr val="76B800">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0.536</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31.289</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1.8x</a:t>
                      </a:r>
                      <a:endParaRPr sz="1800">
                        <a:latin typeface="Arial" panose="020B0604020202020204"/>
                        <a:cs typeface="Arial" panose="020B0604020202020204"/>
                      </a:endParaRPr>
                    </a:p>
                  </a:txBody>
                  <a:tcPr marL="0" marR="0" marT="122873" marB="0">
                    <a:solidFill>
                      <a:srgbClr val="76B800">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15.01x</a:t>
                      </a:r>
                      <a:endParaRPr sz="1800">
                        <a:latin typeface="Arial" panose="020B0604020202020204"/>
                        <a:cs typeface="Arial" panose="020B0604020202020204"/>
                      </a:endParaRPr>
                    </a:p>
                  </a:txBody>
                  <a:tcPr marL="0" marR="0" marT="122873" marB="0">
                    <a:solidFill>
                      <a:srgbClr val="76B800">
                        <a:alpha val="50195"/>
                      </a:srgbClr>
                    </a:solidFill>
                  </a:tcPr>
                </a:tc>
                <a:extLst>
                  <a:ext uri="{0D108BD9-81ED-4DB2-BD59-A6C34878D82A}">
                    <a16:rowId xmlns:a16="http://schemas.microsoft.com/office/drawing/2014/main" val="10004"/>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6:</a:t>
                      </a:r>
                      <a:endParaRPr sz="1800">
                        <a:latin typeface="Arial" panose="020B0604020202020204"/>
                        <a:cs typeface="Arial" panose="020B0604020202020204"/>
                      </a:endParaRPr>
                    </a:p>
                    <a:p>
                      <a:pPr marL="91440">
                        <a:lnSpc>
                          <a:spcPct val="100000"/>
                        </a:lnSpc>
                        <a:spcBef>
                          <a:spcPts val="20"/>
                        </a:spcBef>
                      </a:pPr>
                      <a:r>
                        <a:rPr sz="1100" b="1" spc="-5" dirty="0">
                          <a:latin typeface="Arial" panose="020B0604020202020204"/>
                          <a:cs typeface="Arial" panose="020B0604020202020204"/>
                        </a:rPr>
                        <a:t>completely</a:t>
                      </a:r>
                      <a:r>
                        <a:rPr sz="1100" b="1" spc="-35" dirty="0">
                          <a:latin typeface="Arial" panose="020B0604020202020204"/>
                          <a:cs typeface="Arial" panose="020B0604020202020204"/>
                        </a:rPr>
                        <a:t> </a:t>
                      </a:r>
                      <a:r>
                        <a:rPr sz="1100" b="1" dirty="0">
                          <a:latin typeface="Arial" panose="020B0604020202020204"/>
                          <a:cs typeface="Arial" panose="020B0604020202020204"/>
                        </a:rPr>
                        <a:t>unrolled</a:t>
                      </a:r>
                      <a:endParaRPr sz="1100">
                        <a:latin typeface="Arial" panose="020B0604020202020204"/>
                        <a:cs typeface="Arial" panose="020B0604020202020204"/>
                      </a:endParaRPr>
                    </a:p>
                  </a:txBody>
                  <a:tcPr marL="0" marR="0" marT="35433" marB="0">
                    <a:solidFill>
                      <a:srgbClr val="99CCFF">
                        <a:alpha val="50195"/>
                      </a:srgbClr>
                    </a:solidFill>
                  </a:tcPr>
                </a:tc>
                <a:tc>
                  <a:txBody>
                    <a:bodyPr/>
                    <a:lstStyle/>
                    <a:p>
                      <a:pPr marR="110490" algn="r">
                        <a:lnSpc>
                          <a:spcPct val="100000"/>
                        </a:lnSpc>
                        <a:spcBef>
                          <a:spcPts val="1075"/>
                        </a:spcBef>
                      </a:pPr>
                      <a:r>
                        <a:rPr sz="1800" b="1" dirty="0">
                          <a:latin typeface="Arial" panose="020B0604020202020204"/>
                          <a:cs typeface="Arial" panose="020B0604020202020204"/>
                        </a:rPr>
                        <a:t>0.381</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245110" algn="r">
                        <a:lnSpc>
                          <a:spcPct val="100000"/>
                        </a:lnSpc>
                        <a:spcBef>
                          <a:spcPts val="1075"/>
                        </a:spcBef>
                      </a:pPr>
                      <a:r>
                        <a:rPr sz="1800" b="1" dirty="0">
                          <a:latin typeface="Arial" panose="020B0604020202020204"/>
                          <a:cs typeface="Arial" panose="020B0604020202020204"/>
                        </a:rPr>
                        <a:t>43.996</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365125" algn="r">
                        <a:lnSpc>
                          <a:spcPct val="100000"/>
                        </a:lnSpc>
                        <a:spcBef>
                          <a:spcPts val="1075"/>
                        </a:spcBef>
                      </a:pPr>
                      <a:r>
                        <a:rPr sz="1800" b="1" dirty="0">
                          <a:latin typeface="Arial" panose="020B0604020202020204"/>
                          <a:cs typeface="Arial" panose="020B0604020202020204"/>
                        </a:rPr>
                        <a:t>1.41x</a:t>
                      </a:r>
                      <a:endParaRPr sz="1800">
                        <a:latin typeface="Arial" panose="020B0604020202020204"/>
                        <a:cs typeface="Arial" panose="020B0604020202020204"/>
                      </a:endParaRPr>
                    </a:p>
                  </a:txBody>
                  <a:tcPr marL="0" marR="0" marT="122873" marB="0">
                    <a:solidFill>
                      <a:srgbClr val="99CCFF">
                        <a:alpha val="50195"/>
                      </a:srgbClr>
                    </a:solidFill>
                  </a:tcPr>
                </a:tc>
                <a:tc>
                  <a:txBody>
                    <a:bodyPr/>
                    <a:lstStyle/>
                    <a:p>
                      <a:pPr marR="84455" algn="r">
                        <a:lnSpc>
                          <a:spcPct val="100000"/>
                        </a:lnSpc>
                        <a:spcBef>
                          <a:spcPts val="1075"/>
                        </a:spcBef>
                      </a:pPr>
                      <a:r>
                        <a:rPr sz="1800" b="1" dirty="0">
                          <a:latin typeface="Arial" panose="020B0604020202020204"/>
                          <a:cs typeface="Arial" panose="020B0604020202020204"/>
                        </a:rPr>
                        <a:t>21.16x</a:t>
                      </a:r>
                      <a:endParaRPr sz="1800">
                        <a:latin typeface="Arial" panose="020B0604020202020204"/>
                        <a:cs typeface="Arial" panose="020B0604020202020204"/>
                      </a:endParaRPr>
                    </a:p>
                  </a:txBody>
                  <a:tcPr marL="0" marR="0" marT="122873" marB="0">
                    <a:solidFill>
                      <a:srgbClr val="99CCFF">
                        <a:alpha val="50195"/>
                      </a:srgbClr>
                    </a:solidFill>
                  </a:tcPr>
                </a:tc>
                <a:extLst>
                  <a:ext uri="{0D108BD9-81ED-4DB2-BD59-A6C34878D82A}">
                    <a16:rowId xmlns:a16="http://schemas.microsoft.com/office/drawing/2014/main" val="10005"/>
                  </a:ext>
                </a:extLst>
              </a:tr>
              <a:tr h="531495">
                <a:tc>
                  <a:txBody>
                    <a:bodyPr/>
                    <a:lstStyle/>
                    <a:p>
                      <a:pPr marL="91440">
                        <a:lnSpc>
                          <a:spcPct val="100000"/>
                        </a:lnSpc>
                        <a:spcBef>
                          <a:spcPts val="310"/>
                        </a:spcBef>
                      </a:pPr>
                      <a:r>
                        <a:rPr sz="1800" b="1" dirty="0">
                          <a:latin typeface="Arial" panose="020B0604020202020204"/>
                          <a:cs typeface="Arial" panose="020B0604020202020204"/>
                        </a:rPr>
                        <a:t>Kernel</a:t>
                      </a:r>
                      <a:r>
                        <a:rPr sz="1800" b="1" spc="-40" dirty="0">
                          <a:latin typeface="Arial" panose="020B0604020202020204"/>
                          <a:cs typeface="Arial" panose="020B0604020202020204"/>
                        </a:rPr>
                        <a:t> </a:t>
                      </a:r>
                      <a:r>
                        <a:rPr sz="1800" b="1" dirty="0">
                          <a:latin typeface="Arial" panose="020B0604020202020204"/>
                          <a:cs typeface="Arial" panose="020B0604020202020204"/>
                        </a:rPr>
                        <a:t>7:</a:t>
                      </a:r>
                      <a:endParaRPr sz="1800">
                        <a:latin typeface="Arial" panose="020B0604020202020204"/>
                        <a:cs typeface="Arial" panose="020B0604020202020204"/>
                      </a:endParaRPr>
                    </a:p>
                    <a:p>
                      <a:pPr marL="91440">
                        <a:lnSpc>
                          <a:spcPct val="100000"/>
                        </a:lnSpc>
                        <a:spcBef>
                          <a:spcPts val="20"/>
                        </a:spcBef>
                      </a:pPr>
                      <a:r>
                        <a:rPr sz="1100" b="1" dirty="0">
                          <a:latin typeface="Arial" panose="020B0604020202020204"/>
                          <a:cs typeface="Arial" panose="020B0604020202020204"/>
                        </a:rPr>
                        <a:t>multiple </a:t>
                      </a:r>
                      <a:r>
                        <a:rPr sz="1100" b="1" spc="-5" dirty="0">
                          <a:latin typeface="Arial" panose="020B0604020202020204"/>
                          <a:cs typeface="Arial" panose="020B0604020202020204"/>
                        </a:rPr>
                        <a:t>elements per</a:t>
                      </a:r>
                      <a:r>
                        <a:rPr sz="1100" b="1" spc="-40" dirty="0">
                          <a:latin typeface="Arial" panose="020B0604020202020204"/>
                          <a:cs typeface="Arial" panose="020B0604020202020204"/>
                        </a:rPr>
                        <a:t> </a:t>
                      </a:r>
                      <a:r>
                        <a:rPr sz="1100" b="1" spc="-5" dirty="0">
                          <a:latin typeface="Arial" panose="020B0604020202020204"/>
                          <a:cs typeface="Arial" panose="020B0604020202020204"/>
                        </a:rPr>
                        <a:t>thread</a:t>
                      </a:r>
                      <a:endParaRPr sz="1100">
                        <a:latin typeface="Arial" panose="020B0604020202020204"/>
                        <a:cs typeface="Arial" panose="020B0604020202020204"/>
                      </a:endParaRPr>
                    </a:p>
                  </a:txBody>
                  <a:tcPr marL="0" marR="0" marT="35433" marB="0">
                    <a:solidFill>
                      <a:srgbClr val="76B800">
                        <a:alpha val="50195"/>
                      </a:srgbClr>
                    </a:solidFill>
                  </a:tcPr>
                </a:tc>
                <a:tc>
                  <a:txBody>
                    <a:bodyPr/>
                    <a:lstStyle/>
                    <a:p>
                      <a:pPr marR="110490" algn="r">
                        <a:lnSpc>
                          <a:spcPct val="100000"/>
                        </a:lnSpc>
                        <a:spcBef>
                          <a:spcPts val="1080"/>
                        </a:spcBef>
                      </a:pPr>
                      <a:r>
                        <a:rPr sz="1800" b="1" dirty="0">
                          <a:latin typeface="Arial" panose="020B0604020202020204"/>
                          <a:cs typeface="Arial" panose="020B0604020202020204"/>
                        </a:rPr>
                        <a:t>0.268</a:t>
                      </a:r>
                      <a:r>
                        <a:rPr sz="1800" b="1" spc="-130" dirty="0">
                          <a:latin typeface="Arial" panose="020B0604020202020204"/>
                          <a:cs typeface="Arial" panose="020B0604020202020204"/>
                        </a:rPr>
                        <a:t> </a:t>
                      </a:r>
                      <a:r>
                        <a:rPr sz="1800" b="1" dirty="0">
                          <a:latin typeface="Arial" panose="020B0604020202020204"/>
                          <a:cs typeface="Arial" panose="020B0604020202020204"/>
                        </a:rPr>
                        <a:t>ms</a:t>
                      </a:r>
                      <a:endParaRPr sz="1800">
                        <a:latin typeface="Arial" panose="020B0604020202020204"/>
                        <a:cs typeface="Arial" panose="020B0604020202020204"/>
                      </a:endParaRPr>
                    </a:p>
                  </a:txBody>
                  <a:tcPr marL="0" marR="0" marT="123444" marB="0">
                    <a:solidFill>
                      <a:srgbClr val="76B800">
                        <a:alpha val="50195"/>
                      </a:srgbClr>
                    </a:solidFill>
                  </a:tcPr>
                </a:tc>
                <a:tc>
                  <a:txBody>
                    <a:bodyPr/>
                    <a:lstStyle/>
                    <a:p>
                      <a:pPr marR="245110" algn="r">
                        <a:lnSpc>
                          <a:spcPct val="100000"/>
                        </a:lnSpc>
                        <a:spcBef>
                          <a:spcPts val="1080"/>
                        </a:spcBef>
                      </a:pPr>
                      <a:r>
                        <a:rPr sz="1800" b="1" dirty="0">
                          <a:latin typeface="Arial" panose="020B0604020202020204"/>
                          <a:cs typeface="Arial" panose="020B0604020202020204"/>
                        </a:rPr>
                        <a:t>62.671</a:t>
                      </a:r>
                      <a:r>
                        <a:rPr sz="1800" b="1" spc="-125" dirty="0">
                          <a:latin typeface="Arial" panose="020B0604020202020204"/>
                          <a:cs typeface="Arial" panose="020B0604020202020204"/>
                        </a:rPr>
                        <a:t> </a:t>
                      </a:r>
                      <a:r>
                        <a:rPr sz="1800" b="1" dirty="0">
                          <a:latin typeface="Arial" panose="020B0604020202020204"/>
                          <a:cs typeface="Arial" panose="020B0604020202020204"/>
                        </a:rPr>
                        <a:t>GB/s</a:t>
                      </a:r>
                      <a:endParaRPr sz="1800">
                        <a:latin typeface="Arial" panose="020B0604020202020204"/>
                        <a:cs typeface="Arial" panose="020B0604020202020204"/>
                      </a:endParaRPr>
                    </a:p>
                  </a:txBody>
                  <a:tcPr marL="0" marR="0" marT="123444" marB="0">
                    <a:solidFill>
                      <a:srgbClr val="76B800">
                        <a:alpha val="50195"/>
                      </a:srgbClr>
                    </a:solidFill>
                  </a:tcPr>
                </a:tc>
                <a:tc>
                  <a:txBody>
                    <a:bodyPr/>
                    <a:lstStyle/>
                    <a:p>
                      <a:pPr marR="365125" algn="r">
                        <a:lnSpc>
                          <a:spcPct val="100000"/>
                        </a:lnSpc>
                        <a:spcBef>
                          <a:spcPts val="1080"/>
                        </a:spcBef>
                      </a:pPr>
                      <a:r>
                        <a:rPr sz="1800" b="1" dirty="0">
                          <a:latin typeface="Arial" panose="020B0604020202020204"/>
                          <a:cs typeface="Arial" panose="020B0604020202020204"/>
                        </a:rPr>
                        <a:t>1.42x</a:t>
                      </a:r>
                      <a:endParaRPr sz="1800">
                        <a:latin typeface="Arial" panose="020B0604020202020204"/>
                        <a:cs typeface="Arial" panose="020B0604020202020204"/>
                      </a:endParaRPr>
                    </a:p>
                  </a:txBody>
                  <a:tcPr marL="0" marR="0" marT="123444" marB="0">
                    <a:solidFill>
                      <a:srgbClr val="76B800">
                        <a:alpha val="50195"/>
                      </a:srgbClr>
                    </a:solidFill>
                  </a:tcPr>
                </a:tc>
                <a:tc>
                  <a:txBody>
                    <a:bodyPr/>
                    <a:lstStyle/>
                    <a:p>
                      <a:pPr marR="84455" algn="r">
                        <a:lnSpc>
                          <a:spcPct val="100000"/>
                        </a:lnSpc>
                        <a:spcBef>
                          <a:spcPts val="1080"/>
                        </a:spcBef>
                      </a:pPr>
                      <a:r>
                        <a:rPr sz="1800" b="1" dirty="0">
                          <a:latin typeface="Arial" panose="020B0604020202020204"/>
                          <a:cs typeface="Arial" panose="020B0604020202020204"/>
                        </a:rPr>
                        <a:t>30.04x</a:t>
                      </a:r>
                      <a:endParaRPr sz="1800">
                        <a:latin typeface="Arial" panose="020B0604020202020204"/>
                        <a:cs typeface="Arial" panose="020B0604020202020204"/>
                      </a:endParaRPr>
                    </a:p>
                  </a:txBody>
                  <a:tcPr marL="0" marR="0" marT="123444" marB="0">
                    <a:solidFill>
                      <a:srgbClr val="76B800">
                        <a:alpha val="50195"/>
                      </a:srgbClr>
                    </a:solidFill>
                  </a:tcPr>
                </a:tc>
                <a:extLst>
                  <a:ext uri="{0D108BD9-81ED-4DB2-BD59-A6C34878D82A}">
                    <a16:rowId xmlns:a16="http://schemas.microsoft.com/office/drawing/2014/main" val="10006"/>
                  </a:ext>
                </a:extLst>
              </a:tr>
            </a:tbl>
          </a:graphicData>
        </a:graphic>
      </p:graphicFrame>
      <p:sp>
        <p:nvSpPr>
          <p:cNvPr id="5" name="object 5"/>
          <p:cNvSpPr txBox="1"/>
          <p:nvPr/>
        </p:nvSpPr>
        <p:spPr>
          <a:xfrm>
            <a:off x="6993331" y="855177"/>
            <a:ext cx="1035787" cy="565539"/>
          </a:xfrm>
          <a:prstGeom prst="rect">
            <a:avLst/>
          </a:prstGeom>
        </p:spPr>
        <p:txBody>
          <a:bodyPr vert="horz" wrap="square" lIns="0" tIns="11430" rIns="0" bIns="0" rtlCol="0">
            <a:spAutoFit/>
          </a:bodyPr>
          <a:lstStyle/>
          <a:p>
            <a:pPr marL="11430" marR="4445" indent="210820">
              <a:spcBef>
                <a:spcPts val="90"/>
              </a:spcBef>
            </a:pPr>
            <a:r>
              <a:rPr b="1" spc="-5" dirty="0">
                <a:latin typeface="Arial" panose="020B0604020202020204"/>
                <a:cs typeface="Arial" panose="020B0604020202020204"/>
              </a:rPr>
              <a:t>Step  Spe</a:t>
            </a:r>
            <a:r>
              <a:rPr b="1" spc="-14" dirty="0">
                <a:latin typeface="Arial" panose="020B0604020202020204"/>
                <a:cs typeface="Arial" panose="020B0604020202020204"/>
              </a:rPr>
              <a:t>e</a:t>
            </a:r>
            <a:r>
              <a:rPr b="1" spc="-5" dirty="0">
                <a:latin typeface="Arial" panose="020B0604020202020204"/>
                <a:cs typeface="Arial" panose="020B0604020202020204"/>
              </a:rPr>
              <a:t>d</a:t>
            </a:r>
            <a:r>
              <a:rPr b="1" dirty="0">
                <a:latin typeface="Arial" panose="020B0604020202020204"/>
                <a:cs typeface="Arial" panose="020B0604020202020204"/>
              </a:rPr>
              <a:t>u</a:t>
            </a:r>
            <a:r>
              <a:rPr b="1" spc="-5" dirty="0">
                <a:latin typeface="Arial" panose="020B0604020202020204"/>
                <a:cs typeface="Arial" panose="020B0604020202020204"/>
              </a:rPr>
              <a:t>p</a:t>
            </a:r>
            <a:endParaRPr dirty="0">
              <a:latin typeface="Arial" panose="020B0604020202020204"/>
              <a:cs typeface="Arial" panose="020B0604020202020204"/>
            </a:endParaRPr>
          </a:p>
        </p:txBody>
      </p:sp>
      <p:sp>
        <p:nvSpPr>
          <p:cNvPr id="6" name="object 6"/>
          <p:cNvSpPr txBox="1"/>
          <p:nvPr/>
        </p:nvSpPr>
        <p:spPr>
          <a:xfrm>
            <a:off x="5566800" y="1112711"/>
            <a:ext cx="1291323" cy="288541"/>
          </a:xfrm>
          <a:prstGeom prst="rect">
            <a:avLst/>
          </a:prstGeom>
        </p:spPr>
        <p:txBody>
          <a:bodyPr vert="horz" wrap="square" lIns="0" tIns="11430" rIns="0" bIns="0" rtlCol="0">
            <a:spAutoFit/>
          </a:bodyPr>
          <a:lstStyle/>
          <a:p>
            <a:pPr marL="11430">
              <a:spcBef>
                <a:spcPts val="90"/>
              </a:spcBef>
            </a:pPr>
            <a:r>
              <a:rPr b="1" spc="-5" dirty="0">
                <a:latin typeface="Arial" panose="020B0604020202020204"/>
                <a:cs typeface="Arial" panose="020B0604020202020204"/>
              </a:rPr>
              <a:t>B</a:t>
            </a:r>
            <a:r>
              <a:rPr b="1" spc="-14" dirty="0">
                <a:latin typeface="Arial" panose="020B0604020202020204"/>
                <a:cs typeface="Arial" panose="020B0604020202020204"/>
              </a:rPr>
              <a:t>a</a:t>
            </a:r>
            <a:r>
              <a:rPr b="1" dirty="0">
                <a:latin typeface="Arial" panose="020B0604020202020204"/>
                <a:cs typeface="Arial" panose="020B0604020202020204"/>
              </a:rPr>
              <a:t>n</a:t>
            </a:r>
            <a:r>
              <a:rPr b="1" spc="5" dirty="0">
                <a:latin typeface="Arial" panose="020B0604020202020204"/>
                <a:cs typeface="Arial" panose="020B0604020202020204"/>
              </a:rPr>
              <a:t>d</a:t>
            </a:r>
            <a:r>
              <a:rPr b="1" spc="32" dirty="0">
                <a:latin typeface="Arial" panose="020B0604020202020204"/>
                <a:cs typeface="Arial" panose="020B0604020202020204"/>
              </a:rPr>
              <a:t>w</a:t>
            </a:r>
            <a:r>
              <a:rPr b="1" spc="-9" dirty="0">
                <a:latin typeface="Arial" panose="020B0604020202020204"/>
                <a:cs typeface="Arial" panose="020B0604020202020204"/>
              </a:rPr>
              <a:t>i</a:t>
            </a:r>
            <a:r>
              <a:rPr b="1" dirty="0">
                <a:latin typeface="Arial" panose="020B0604020202020204"/>
                <a:cs typeface="Arial" panose="020B0604020202020204"/>
              </a:rPr>
              <a:t>dth</a:t>
            </a:r>
            <a:endParaRPr dirty="0">
              <a:latin typeface="Arial" panose="020B0604020202020204"/>
              <a:cs typeface="Arial" panose="020B0604020202020204"/>
            </a:endParaRPr>
          </a:p>
        </p:txBody>
      </p:sp>
      <p:sp>
        <p:nvSpPr>
          <p:cNvPr id="7" name="object 7"/>
          <p:cNvSpPr txBox="1"/>
          <p:nvPr/>
        </p:nvSpPr>
        <p:spPr>
          <a:xfrm>
            <a:off x="3820706" y="1121741"/>
            <a:ext cx="1549566" cy="288541"/>
          </a:xfrm>
          <a:prstGeom prst="rect">
            <a:avLst/>
          </a:prstGeom>
        </p:spPr>
        <p:txBody>
          <a:bodyPr vert="horz" wrap="square" lIns="0" tIns="11430" rIns="0" bIns="0" rtlCol="0">
            <a:spAutoFit/>
          </a:bodyPr>
          <a:lstStyle/>
          <a:p>
            <a:pPr marL="34290">
              <a:spcBef>
                <a:spcPts val="90"/>
              </a:spcBef>
            </a:pPr>
            <a:r>
              <a:rPr b="1" spc="-9" dirty="0">
                <a:latin typeface="Arial" panose="020B0604020202020204"/>
                <a:cs typeface="Arial" panose="020B0604020202020204"/>
              </a:rPr>
              <a:t>Time </a:t>
            </a:r>
            <a:r>
              <a:rPr b="1" spc="-5" dirty="0">
                <a:latin typeface="Arial" panose="020B0604020202020204"/>
                <a:cs typeface="Arial" panose="020B0604020202020204"/>
              </a:rPr>
              <a:t>(2</a:t>
            </a:r>
            <a:r>
              <a:rPr b="1" spc="-6" baseline="25000" dirty="0">
                <a:latin typeface="Arial" panose="020B0604020202020204"/>
                <a:cs typeface="Arial" panose="020B0604020202020204"/>
              </a:rPr>
              <a:t>22</a:t>
            </a:r>
            <a:r>
              <a:rPr b="1" spc="-94" baseline="25000" dirty="0">
                <a:latin typeface="Arial" panose="020B0604020202020204"/>
                <a:cs typeface="Arial" panose="020B0604020202020204"/>
              </a:rPr>
              <a:t> </a:t>
            </a:r>
            <a:r>
              <a:rPr b="1" dirty="0">
                <a:latin typeface="Arial" panose="020B0604020202020204"/>
                <a:cs typeface="Arial" panose="020B0604020202020204"/>
              </a:rPr>
              <a:t>ints)</a:t>
            </a:r>
            <a:endParaRPr dirty="0">
              <a:latin typeface="Arial" panose="020B0604020202020204"/>
              <a:cs typeface="Arial" panose="020B0604020202020204"/>
            </a:endParaRPr>
          </a:p>
        </p:txBody>
      </p:sp>
      <p:sp>
        <p:nvSpPr>
          <p:cNvPr id="8" name="object 8"/>
          <p:cNvSpPr txBox="1"/>
          <p:nvPr/>
        </p:nvSpPr>
        <p:spPr>
          <a:xfrm>
            <a:off x="8029118" y="856777"/>
            <a:ext cx="1364390" cy="565539"/>
          </a:xfrm>
          <a:prstGeom prst="rect">
            <a:avLst/>
          </a:prstGeom>
        </p:spPr>
        <p:txBody>
          <a:bodyPr vert="horz" wrap="square" lIns="0" tIns="11430" rIns="0" bIns="0" rtlCol="0">
            <a:spAutoFit/>
          </a:bodyPr>
          <a:lstStyle/>
          <a:p>
            <a:pPr marL="128905" marR="4445" indent="-118110">
              <a:spcBef>
                <a:spcPts val="90"/>
              </a:spcBef>
            </a:pPr>
            <a:r>
              <a:rPr b="1" spc="-5" dirty="0">
                <a:latin typeface="Arial" panose="020B0604020202020204"/>
                <a:cs typeface="Arial" panose="020B0604020202020204"/>
              </a:rPr>
              <a:t>Cumulati</a:t>
            </a:r>
            <a:r>
              <a:rPr b="1" spc="-41" dirty="0">
                <a:latin typeface="Arial" panose="020B0604020202020204"/>
                <a:cs typeface="Arial" panose="020B0604020202020204"/>
              </a:rPr>
              <a:t>v</a:t>
            </a:r>
            <a:r>
              <a:rPr b="1" spc="-5" dirty="0">
                <a:latin typeface="Arial" panose="020B0604020202020204"/>
                <a:cs typeface="Arial" panose="020B0604020202020204"/>
              </a:rPr>
              <a:t>e  Speedup</a:t>
            </a:r>
            <a:endParaRPr dirty="0">
              <a:latin typeface="Arial" panose="020B0604020202020204"/>
              <a:cs typeface="Arial" panose="020B0604020202020204"/>
            </a:endParaRPr>
          </a:p>
        </p:txBody>
      </p:sp>
      <p:sp>
        <p:nvSpPr>
          <p:cNvPr id="11"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41</a:t>
            </a:fld>
            <a:endParaRPr lang="en-US" altLang="zh-CN"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442465" y="25603"/>
            <a:ext cx="5780151" cy="1118961"/>
          </a:xfrm>
          <a:prstGeom prst="rect">
            <a:avLst/>
          </a:prstGeom>
        </p:spPr>
        <p:txBody>
          <a:bodyPr vert="horz" wrap="square" lIns="0" tIns="10859" rIns="0" bIns="0" rtlCol="0">
            <a:spAutoFit/>
          </a:bodyPr>
          <a:lstStyle/>
          <a:p>
            <a:pPr marL="11430" algn="just">
              <a:spcBef>
                <a:spcPts val="85"/>
              </a:spcBef>
            </a:pPr>
            <a:r>
              <a:rPr sz="1440" b="1" spc="-5" dirty="0">
                <a:solidFill>
                  <a:srgbClr val="0000FF"/>
                </a:solidFill>
                <a:latin typeface="Arial" panose="020B0604020202020204"/>
                <a:cs typeface="Arial" panose="020B0604020202020204"/>
              </a:rPr>
              <a:t>template &lt;unsigned int</a:t>
            </a:r>
            <a:r>
              <a:rPr sz="1440" b="1" spc="72" dirty="0">
                <a:solidFill>
                  <a:srgbClr val="0000FF"/>
                </a:solidFill>
                <a:latin typeface="Arial" panose="020B0604020202020204"/>
                <a:cs typeface="Arial" panose="020B0604020202020204"/>
              </a:rPr>
              <a:t> </a:t>
            </a:r>
            <a:r>
              <a:rPr sz="1440" b="1" spc="-5" dirty="0">
                <a:latin typeface="Arial" panose="020B0604020202020204"/>
                <a:cs typeface="Arial" panose="020B0604020202020204"/>
              </a:rPr>
              <a:t>blockSize</a:t>
            </a:r>
            <a:r>
              <a:rPr sz="1440" b="1" spc="-5" dirty="0">
                <a:solidFill>
                  <a:srgbClr val="0000FF"/>
                </a:solidFill>
                <a:latin typeface="Arial" panose="020B0604020202020204"/>
                <a:cs typeface="Arial" panose="020B0604020202020204"/>
              </a:rPr>
              <a:t>&gt;</a:t>
            </a:r>
            <a:endParaRPr sz="1440" dirty="0">
              <a:latin typeface="Arial" panose="020B0604020202020204"/>
              <a:cs typeface="Arial" panose="020B0604020202020204"/>
            </a:endParaRPr>
          </a:p>
          <a:p>
            <a:pPr marL="11430" algn="just"/>
            <a:r>
              <a:rPr sz="1440" b="1" u="heavy" spc="-5" dirty="0">
                <a:solidFill>
                  <a:srgbClr val="0000FF"/>
                </a:solidFill>
                <a:uFill>
                  <a:solidFill>
                    <a:srgbClr val="0000FE"/>
                  </a:solidFill>
                </a:uFill>
                <a:latin typeface="Arial" panose="020B0604020202020204"/>
                <a:cs typeface="Arial" panose="020B0604020202020204"/>
              </a:rPr>
              <a:t>    </a:t>
            </a:r>
            <a:r>
              <a:rPr sz="1440" b="1" spc="-9" dirty="0">
                <a:solidFill>
                  <a:srgbClr val="0000FF"/>
                </a:solidFill>
                <a:latin typeface="Arial" panose="020B0604020202020204"/>
                <a:cs typeface="Arial" panose="020B0604020202020204"/>
              </a:rPr>
              <a:t>device</a:t>
            </a:r>
            <a:r>
              <a:rPr sz="1440" b="1" u="heavy" spc="-9" dirty="0">
                <a:solidFill>
                  <a:srgbClr val="0000FF"/>
                </a:solidFill>
                <a:uFill>
                  <a:solidFill>
                    <a:srgbClr val="0000FE"/>
                  </a:solidFill>
                </a:uFill>
                <a:latin typeface="Arial" panose="020B0604020202020204"/>
                <a:cs typeface="Arial" panose="020B0604020202020204"/>
              </a:rPr>
              <a:t> </a:t>
            </a:r>
            <a:r>
              <a:rPr sz="1440" b="1" spc="-14" dirty="0">
                <a:solidFill>
                  <a:srgbClr val="0000FF"/>
                </a:solidFill>
                <a:latin typeface="Arial" panose="020B0604020202020204"/>
                <a:cs typeface="Arial" panose="020B0604020202020204"/>
              </a:rPr>
              <a:t>void </a:t>
            </a:r>
            <a:r>
              <a:rPr sz="1440" b="1" spc="-5" dirty="0">
                <a:latin typeface="Arial" panose="020B0604020202020204"/>
                <a:cs typeface="Arial" panose="020B0604020202020204"/>
              </a:rPr>
              <a:t>warpReduce(</a:t>
            </a:r>
            <a:r>
              <a:rPr sz="1440" b="1" spc="-5" dirty="0">
                <a:solidFill>
                  <a:srgbClr val="E47300"/>
                </a:solidFill>
                <a:latin typeface="Arial" panose="020B0604020202020204"/>
                <a:cs typeface="Arial" panose="020B0604020202020204"/>
              </a:rPr>
              <a:t>volatile </a:t>
            </a:r>
            <a:r>
              <a:rPr sz="1440" b="1" spc="-5" dirty="0">
                <a:solidFill>
                  <a:srgbClr val="0000FF"/>
                </a:solidFill>
                <a:latin typeface="Arial" panose="020B0604020202020204"/>
                <a:cs typeface="Arial" panose="020B0604020202020204"/>
              </a:rPr>
              <a:t>int *</a:t>
            </a:r>
            <a:r>
              <a:rPr sz="1440" b="1" spc="-5" dirty="0">
                <a:latin typeface="Arial" panose="020B0604020202020204"/>
                <a:cs typeface="Arial" panose="020B0604020202020204"/>
              </a:rPr>
              <a:t>sdata</a:t>
            </a:r>
            <a:r>
              <a:rPr sz="1440" b="1" spc="-5" dirty="0">
                <a:solidFill>
                  <a:srgbClr val="0000FF"/>
                </a:solidFill>
                <a:latin typeface="Arial" panose="020B0604020202020204"/>
                <a:cs typeface="Arial" panose="020B0604020202020204"/>
              </a:rPr>
              <a:t>, unsigned int </a:t>
            </a:r>
            <a:r>
              <a:rPr sz="1440" b="1" spc="-5" dirty="0">
                <a:latin typeface="Arial" panose="020B0604020202020204"/>
                <a:cs typeface="Arial" panose="020B0604020202020204"/>
              </a:rPr>
              <a:t>tid)</a:t>
            </a:r>
            <a:r>
              <a:rPr sz="1440" b="1" spc="238" dirty="0">
                <a:latin typeface="Arial" panose="020B0604020202020204"/>
                <a:cs typeface="Arial" panose="020B0604020202020204"/>
              </a:rPr>
              <a:t> </a:t>
            </a:r>
            <a:r>
              <a:rPr sz="1440" b="1" spc="-5" dirty="0">
                <a:latin typeface="Arial" panose="020B0604020202020204"/>
                <a:cs typeface="Arial" panose="020B0604020202020204"/>
              </a:rPr>
              <a:t>{</a:t>
            </a:r>
            <a:endParaRPr sz="1440" dirty="0">
              <a:latin typeface="Arial" panose="020B0604020202020204"/>
              <a:cs typeface="Arial" panose="020B0604020202020204"/>
            </a:endParaRPr>
          </a:p>
          <a:p>
            <a:pPr marL="215265" marR="1363980" algn="just"/>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64) sdata[tid] += sdata[tid + </a:t>
            </a:r>
            <a:r>
              <a:rPr sz="1440" b="1" dirty="0">
                <a:latin typeface="Arial" panose="020B0604020202020204"/>
                <a:cs typeface="Arial" panose="020B0604020202020204"/>
              </a:rPr>
              <a:t>32];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32) sdata[tid] += sdata[tid + </a:t>
            </a:r>
            <a:r>
              <a:rPr sz="1440" b="1" dirty="0">
                <a:latin typeface="Arial" panose="020B0604020202020204"/>
                <a:cs typeface="Arial" panose="020B0604020202020204"/>
              </a:rPr>
              <a:t>16];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16) sdata[tid] += sdata[tid +</a:t>
            </a:r>
            <a:r>
              <a:rPr sz="1440" b="1" spc="180" dirty="0">
                <a:latin typeface="Arial" panose="020B0604020202020204"/>
                <a:cs typeface="Arial" panose="020B0604020202020204"/>
              </a:rPr>
              <a:t> </a:t>
            </a:r>
            <a:r>
              <a:rPr sz="1440" b="1" spc="-5" dirty="0">
                <a:latin typeface="Arial" panose="020B0604020202020204"/>
                <a:cs typeface="Arial" panose="020B0604020202020204"/>
              </a:rPr>
              <a:t>8];</a:t>
            </a:r>
            <a:endParaRPr sz="1440" dirty="0">
              <a:latin typeface="Arial" panose="020B0604020202020204"/>
              <a:cs typeface="Arial" panose="020B0604020202020204"/>
            </a:endParaRPr>
          </a:p>
        </p:txBody>
      </p:sp>
      <p:sp>
        <p:nvSpPr>
          <p:cNvPr id="5" name="object 5"/>
          <p:cNvSpPr txBox="1"/>
          <p:nvPr/>
        </p:nvSpPr>
        <p:spPr>
          <a:xfrm>
            <a:off x="1646834" y="1123112"/>
            <a:ext cx="1356741" cy="675762"/>
          </a:xfrm>
          <a:prstGeom prst="rect">
            <a:avLst/>
          </a:prstGeom>
        </p:spPr>
        <p:txBody>
          <a:bodyPr vert="horz" wrap="square" lIns="0" tIns="10859" rIns="0" bIns="0" rtlCol="0">
            <a:spAutoFit/>
          </a:bodyPr>
          <a:lstStyle/>
          <a:p>
            <a:pPr marL="11430" marR="4445" algn="just">
              <a:spcBef>
                <a:spcPts val="85"/>
              </a:spcBef>
            </a:pP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a:t>
            </a:r>
            <a:r>
              <a:rPr sz="1440" b="1" spc="-18" dirty="0">
                <a:latin typeface="Arial" panose="020B0604020202020204"/>
                <a:cs typeface="Arial" panose="020B0604020202020204"/>
              </a:rPr>
              <a:t> </a:t>
            </a:r>
            <a:r>
              <a:rPr sz="1440" b="1" spc="-5" dirty="0">
                <a:latin typeface="Arial" panose="020B0604020202020204"/>
                <a:cs typeface="Arial" panose="020B0604020202020204"/>
              </a:rPr>
              <a:t>&gt;=</a:t>
            </a:r>
            <a:endParaRPr sz="1440">
              <a:latin typeface="Arial" panose="020B0604020202020204"/>
              <a:cs typeface="Arial" panose="020B0604020202020204"/>
            </a:endParaRPr>
          </a:p>
        </p:txBody>
      </p:sp>
      <p:sp>
        <p:nvSpPr>
          <p:cNvPr id="6" name="object 6"/>
          <p:cNvSpPr txBox="1"/>
          <p:nvPr/>
        </p:nvSpPr>
        <p:spPr>
          <a:xfrm>
            <a:off x="3020090" y="1115716"/>
            <a:ext cx="2624900" cy="675762"/>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8) sdata[tid] += sdata[tid + </a:t>
            </a:r>
            <a:r>
              <a:rPr sz="1440" b="1" spc="77" dirty="0">
                <a:latin typeface="Arial" panose="020B0604020202020204"/>
                <a:cs typeface="Arial" panose="020B0604020202020204"/>
              </a:rPr>
              <a:t> </a:t>
            </a:r>
            <a:r>
              <a:rPr sz="1440" b="1" spc="-5" dirty="0">
                <a:latin typeface="Arial" panose="020B0604020202020204"/>
                <a:cs typeface="Arial" panose="020B0604020202020204"/>
              </a:rPr>
              <a:t>4];</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4) sdata[tid] += sdata[tid + </a:t>
            </a:r>
            <a:r>
              <a:rPr sz="1440" b="1" spc="77" dirty="0">
                <a:latin typeface="Arial" panose="020B0604020202020204"/>
                <a:cs typeface="Arial" panose="020B0604020202020204"/>
              </a:rPr>
              <a:t> </a:t>
            </a:r>
            <a:r>
              <a:rPr sz="1440" b="1" spc="-5" dirty="0">
                <a:latin typeface="Arial" panose="020B0604020202020204"/>
                <a:cs typeface="Arial" panose="020B0604020202020204"/>
              </a:rPr>
              <a:t>2];</a:t>
            </a:r>
            <a:endParaRPr sz="1440" dirty="0">
              <a:latin typeface="Arial" panose="020B0604020202020204"/>
              <a:cs typeface="Arial" panose="020B0604020202020204"/>
            </a:endParaRPr>
          </a:p>
          <a:p>
            <a:pPr marL="11430"/>
            <a:r>
              <a:rPr sz="1440" b="1" spc="-5" dirty="0">
                <a:latin typeface="Arial" panose="020B0604020202020204"/>
                <a:cs typeface="Arial" panose="020B0604020202020204"/>
              </a:rPr>
              <a:t>2) sdata[tid] += sdata[tid + </a:t>
            </a:r>
            <a:r>
              <a:rPr sz="1440" b="1" spc="77" dirty="0">
                <a:latin typeface="Arial" panose="020B0604020202020204"/>
                <a:cs typeface="Arial" panose="020B0604020202020204"/>
              </a:rPr>
              <a:t> </a:t>
            </a:r>
            <a:r>
              <a:rPr sz="1440" b="1" spc="-5" dirty="0">
                <a:latin typeface="Arial" panose="020B0604020202020204"/>
                <a:cs typeface="Arial" panose="020B0604020202020204"/>
              </a:rPr>
              <a:t>1];</a:t>
            </a:r>
            <a:endParaRPr sz="1440" dirty="0">
              <a:latin typeface="Arial" panose="020B0604020202020204"/>
              <a:cs typeface="Arial" panose="020B0604020202020204"/>
            </a:endParaRPr>
          </a:p>
        </p:txBody>
      </p:sp>
      <p:sp>
        <p:nvSpPr>
          <p:cNvPr id="7" name="object 7"/>
          <p:cNvSpPr txBox="1"/>
          <p:nvPr/>
        </p:nvSpPr>
        <p:spPr>
          <a:xfrm>
            <a:off x="1442465" y="1781549"/>
            <a:ext cx="7653528" cy="3154903"/>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a:t>
            </a:r>
            <a:endParaRPr sz="1440" dirty="0">
              <a:latin typeface="Arial" panose="020B0604020202020204"/>
              <a:cs typeface="Arial" panose="020B0604020202020204"/>
            </a:endParaRPr>
          </a:p>
          <a:p>
            <a:pPr marL="11430"/>
            <a:r>
              <a:rPr sz="1440" b="1" spc="-5" dirty="0">
                <a:solidFill>
                  <a:srgbClr val="0000FF"/>
                </a:solidFill>
                <a:latin typeface="Arial" panose="020B0604020202020204"/>
                <a:cs typeface="Arial" panose="020B0604020202020204"/>
              </a:rPr>
              <a:t>template &lt;unsigned int</a:t>
            </a:r>
            <a:r>
              <a:rPr sz="1440" b="1" spc="72" dirty="0">
                <a:solidFill>
                  <a:srgbClr val="0000FF"/>
                </a:solidFill>
                <a:latin typeface="Arial" panose="020B0604020202020204"/>
                <a:cs typeface="Arial" panose="020B0604020202020204"/>
              </a:rPr>
              <a:t> </a:t>
            </a:r>
            <a:r>
              <a:rPr sz="1440" b="1" spc="-5" dirty="0">
                <a:latin typeface="Arial" panose="020B0604020202020204"/>
                <a:cs typeface="Arial" panose="020B0604020202020204"/>
              </a:rPr>
              <a:t>blockSize&gt;</a:t>
            </a:r>
            <a:endParaRPr sz="1440" dirty="0">
              <a:latin typeface="Arial" panose="020B0604020202020204"/>
              <a:cs typeface="Arial" panose="020B0604020202020204"/>
            </a:endParaRPr>
          </a:p>
          <a:p>
            <a:pPr marL="215265" marR="1776095" indent="-204470">
              <a:tabLst>
                <a:tab pos="213360" algn="l"/>
                <a:tab pos="1000125" algn="l"/>
                <a:tab pos="1865630" algn="l"/>
              </a:tabLst>
            </a:pPr>
            <a:r>
              <a:rPr sz="1440" b="1" u="heavy" spc="-5" dirty="0">
                <a:solidFill>
                  <a:srgbClr val="0000FF"/>
                </a:solidFill>
                <a:uFill>
                  <a:solidFill>
                    <a:srgbClr val="0000FE"/>
                  </a:solidFill>
                </a:uFill>
                <a:latin typeface="Arial" panose="020B0604020202020204"/>
                <a:cs typeface="Arial" panose="020B0604020202020204"/>
              </a:rPr>
              <a:t> 	</a:t>
            </a:r>
            <a:r>
              <a:rPr sz="1440" b="1" spc="-5" dirty="0">
                <a:solidFill>
                  <a:srgbClr val="0000FF"/>
                </a:solidFill>
                <a:latin typeface="Arial" panose="020B0604020202020204"/>
                <a:cs typeface="Arial" panose="020B0604020202020204"/>
              </a:rPr>
              <a:t>global</a:t>
            </a:r>
            <a:r>
              <a:rPr sz="1440" b="1" u="heavy" spc="-5" dirty="0">
                <a:solidFill>
                  <a:srgbClr val="0000FF"/>
                </a:solidFill>
                <a:uFill>
                  <a:solidFill>
                    <a:srgbClr val="0000FE"/>
                  </a:solidFill>
                </a:uFill>
                <a:latin typeface="Arial" panose="020B0604020202020204"/>
                <a:cs typeface="Arial" panose="020B0604020202020204"/>
              </a:rPr>
              <a:t> 	</a:t>
            </a:r>
            <a:r>
              <a:rPr sz="1440" b="1" spc="-14" dirty="0">
                <a:solidFill>
                  <a:srgbClr val="0000FF"/>
                </a:solidFill>
                <a:latin typeface="Arial" panose="020B0604020202020204"/>
                <a:cs typeface="Arial" panose="020B0604020202020204"/>
              </a:rPr>
              <a:t>void </a:t>
            </a:r>
            <a:r>
              <a:rPr sz="1440" b="1" spc="-5" dirty="0">
                <a:latin typeface="Arial" panose="020B0604020202020204"/>
                <a:cs typeface="Arial" panose="020B0604020202020204"/>
              </a:rPr>
              <a:t>reduce6(</a:t>
            </a:r>
            <a:r>
              <a:rPr sz="1440" b="1" spc="-5" dirty="0">
                <a:solidFill>
                  <a:srgbClr val="0000FF"/>
                </a:solidFill>
                <a:latin typeface="Arial" panose="020B0604020202020204"/>
                <a:cs typeface="Arial" panose="020B0604020202020204"/>
              </a:rPr>
              <a:t>int *</a:t>
            </a:r>
            <a:r>
              <a:rPr sz="1440" b="1" spc="-5" dirty="0">
                <a:latin typeface="Arial" panose="020B0604020202020204"/>
                <a:cs typeface="Arial" panose="020B0604020202020204"/>
              </a:rPr>
              <a:t>g_idata, </a:t>
            </a:r>
            <a:r>
              <a:rPr sz="1440" b="1" spc="-5" dirty="0">
                <a:solidFill>
                  <a:srgbClr val="0000FF"/>
                </a:solidFill>
                <a:latin typeface="Arial" panose="020B0604020202020204"/>
                <a:cs typeface="Arial" panose="020B0604020202020204"/>
              </a:rPr>
              <a:t>int *</a:t>
            </a:r>
            <a:r>
              <a:rPr sz="1440" b="1" spc="-5" dirty="0">
                <a:latin typeface="Arial" panose="020B0604020202020204"/>
                <a:cs typeface="Arial" panose="020B0604020202020204"/>
              </a:rPr>
              <a:t>g_odata, </a:t>
            </a:r>
            <a:r>
              <a:rPr sz="1440" b="1" spc="-5" dirty="0">
                <a:solidFill>
                  <a:srgbClr val="0000FF"/>
                </a:solidFill>
                <a:latin typeface="Arial" panose="020B0604020202020204"/>
                <a:cs typeface="Arial" panose="020B0604020202020204"/>
              </a:rPr>
              <a:t>unsigned int </a:t>
            </a:r>
            <a:r>
              <a:rPr sz="1440" b="1" spc="-5" dirty="0">
                <a:latin typeface="Arial" panose="020B0604020202020204"/>
                <a:cs typeface="Arial" panose="020B0604020202020204"/>
              </a:rPr>
              <a:t>n) {  </a:t>
            </a:r>
            <a:r>
              <a:rPr lang="en-US" sz="1440" b="1" spc="-5" dirty="0">
                <a:solidFill>
                  <a:srgbClr val="0000FF"/>
                </a:solidFill>
                <a:latin typeface="Arial" panose="020B0604020202020204"/>
                <a:cs typeface="Arial" panose="020B0604020202020204"/>
              </a:rPr>
              <a:t>__</a:t>
            </a:r>
            <a:r>
              <a:rPr sz="1440" b="1" spc="-5" dirty="0">
                <a:solidFill>
                  <a:srgbClr val="0000FF"/>
                </a:solidFill>
                <a:latin typeface="Arial" panose="020B0604020202020204"/>
                <a:cs typeface="Arial" panose="020B0604020202020204"/>
              </a:rPr>
              <a:t>shared</a:t>
            </a:r>
            <a:r>
              <a:rPr lang="en-US" sz="1440" b="1" spc="-5" dirty="0">
                <a:solidFill>
                  <a:srgbClr val="0000FF"/>
                </a:solidFill>
                <a:latin typeface="Arial" panose="020B0604020202020204"/>
                <a:cs typeface="Arial" panose="020B0604020202020204"/>
              </a:rPr>
              <a:t>__ </a:t>
            </a:r>
            <a:r>
              <a:rPr sz="1440" b="1" spc="-5" dirty="0" err="1">
                <a:solidFill>
                  <a:srgbClr val="0000FF"/>
                </a:solidFill>
                <a:latin typeface="Arial" panose="020B0604020202020204"/>
                <a:cs typeface="Arial" panose="020B0604020202020204"/>
              </a:rPr>
              <a:t>int</a:t>
            </a:r>
            <a:r>
              <a:rPr sz="1440" b="1" spc="14" dirty="0">
                <a:solidFill>
                  <a:srgbClr val="0000FF"/>
                </a:solidFill>
                <a:latin typeface="Arial" panose="020B0604020202020204"/>
                <a:cs typeface="Arial" panose="020B0604020202020204"/>
              </a:rPr>
              <a:t> </a:t>
            </a:r>
            <a:r>
              <a:rPr sz="1440" b="1" spc="-5" dirty="0" err="1">
                <a:latin typeface="Arial" panose="020B0604020202020204"/>
                <a:cs typeface="Arial" panose="020B0604020202020204"/>
              </a:rPr>
              <a:t>sdata</a:t>
            </a:r>
            <a:r>
              <a:rPr sz="1440" b="1" spc="-5" dirty="0">
                <a:latin typeface="Arial" panose="020B0604020202020204"/>
                <a:cs typeface="Arial" panose="020B0604020202020204"/>
              </a:rPr>
              <a:t>[</a:t>
            </a:r>
            <a:r>
              <a:rPr lang="en-US" sz="1440" b="1" spc="-5" dirty="0">
                <a:latin typeface="Arial" panose="020B0604020202020204"/>
                <a:cs typeface="Arial" panose="020B0604020202020204"/>
              </a:rPr>
              <a:t>BLOCK_SIZE</a:t>
            </a:r>
            <a:r>
              <a:rPr sz="1440" b="1" spc="-5" dirty="0">
                <a:latin typeface="Arial" panose="020B0604020202020204"/>
                <a:cs typeface="Arial" panose="020B0604020202020204"/>
              </a:rPr>
              <a:t>];</a:t>
            </a:r>
            <a:endParaRPr sz="1440" dirty="0">
              <a:latin typeface="Arial" panose="020B0604020202020204"/>
              <a:cs typeface="Arial" panose="020B0604020202020204"/>
            </a:endParaRPr>
          </a:p>
          <a:p>
            <a:pPr marL="215265" algn="just"/>
            <a:r>
              <a:rPr sz="1440" b="1" spc="-5" dirty="0">
                <a:solidFill>
                  <a:srgbClr val="0000FF"/>
                </a:solidFill>
                <a:latin typeface="Arial" panose="020B0604020202020204"/>
                <a:cs typeface="Arial" panose="020B0604020202020204"/>
              </a:rPr>
              <a:t>unsigned int </a:t>
            </a:r>
            <a:r>
              <a:rPr sz="1440" b="1" spc="-5" dirty="0">
                <a:latin typeface="Arial" panose="020B0604020202020204"/>
                <a:cs typeface="Arial" panose="020B0604020202020204"/>
              </a:rPr>
              <a:t>tid =</a:t>
            </a:r>
            <a:r>
              <a:rPr sz="1440" b="1" spc="32" dirty="0">
                <a:latin typeface="Arial" panose="020B0604020202020204"/>
                <a:cs typeface="Arial" panose="020B0604020202020204"/>
              </a:rPr>
              <a:t> </a:t>
            </a:r>
            <a:r>
              <a:rPr sz="1440" b="1" spc="-5" dirty="0">
                <a:solidFill>
                  <a:srgbClr val="0000FF"/>
                </a:solidFill>
                <a:latin typeface="Arial" panose="020B0604020202020204"/>
                <a:cs typeface="Arial" panose="020B0604020202020204"/>
              </a:rPr>
              <a:t>threadIdx.</a:t>
            </a:r>
            <a:r>
              <a:rPr sz="1440" b="1" spc="-5" dirty="0">
                <a:latin typeface="Arial" panose="020B0604020202020204"/>
                <a:cs typeface="Arial" panose="020B0604020202020204"/>
              </a:rPr>
              <a:t>x;</a:t>
            </a:r>
            <a:endParaRPr sz="1440" dirty="0">
              <a:latin typeface="Arial" panose="020B0604020202020204"/>
              <a:cs typeface="Arial" panose="020B0604020202020204"/>
            </a:endParaRPr>
          </a:p>
          <a:p>
            <a:pPr marL="215265" marR="3381375" algn="just"/>
            <a:r>
              <a:rPr sz="1440" b="1" spc="-5" dirty="0">
                <a:solidFill>
                  <a:srgbClr val="0000FF"/>
                </a:solidFill>
                <a:latin typeface="Arial" panose="020B0604020202020204"/>
                <a:cs typeface="Arial" panose="020B0604020202020204"/>
              </a:rPr>
              <a:t>unsigned int </a:t>
            </a:r>
            <a:r>
              <a:rPr sz="1440" b="1" spc="-5" dirty="0">
                <a:latin typeface="Arial" panose="020B0604020202020204"/>
                <a:cs typeface="Arial" panose="020B0604020202020204"/>
              </a:rPr>
              <a:t>i = </a:t>
            </a:r>
            <a:r>
              <a:rPr sz="1440" b="1" spc="-5" dirty="0">
                <a:solidFill>
                  <a:srgbClr val="0000FF"/>
                </a:solidFill>
                <a:latin typeface="Arial" panose="020B0604020202020204"/>
                <a:cs typeface="Arial" panose="020B0604020202020204"/>
              </a:rPr>
              <a:t>blockIdx.</a:t>
            </a:r>
            <a:r>
              <a:rPr sz="1440" b="1" spc="-5" dirty="0">
                <a:latin typeface="Arial" panose="020B0604020202020204"/>
                <a:cs typeface="Arial" panose="020B0604020202020204"/>
              </a:rPr>
              <a:t>x*(blockSize*2) + </a:t>
            </a:r>
            <a:r>
              <a:rPr sz="1440" b="1" spc="-5" dirty="0">
                <a:solidFill>
                  <a:srgbClr val="0000FF"/>
                </a:solidFill>
                <a:latin typeface="Arial" panose="020B0604020202020204"/>
                <a:cs typeface="Arial" panose="020B0604020202020204"/>
              </a:rPr>
              <a:t>tid</a:t>
            </a:r>
            <a:r>
              <a:rPr sz="1440" b="1" spc="-5" dirty="0">
                <a:latin typeface="Arial" panose="020B0604020202020204"/>
                <a:cs typeface="Arial" panose="020B0604020202020204"/>
              </a:rPr>
              <a:t>;  </a:t>
            </a:r>
            <a:r>
              <a:rPr sz="1440" b="1" spc="-5" dirty="0">
                <a:solidFill>
                  <a:srgbClr val="0000FF"/>
                </a:solidFill>
                <a:latin typeface="Arial" panose="020B0604020202020204"/>
                <a:cs typeface="Arial" panose="020B0604020202020204"/>
              </a:rPr>
              <a:t>unsigned int </a:t>
            </a:r>
            <a:r>
              <a:rPr sz="1440" b="1" spc="-5" dirty="0">
                <a:latin typeface="Arial" panose="020B0604020202020204"/>
                <a:cs typeface="Arial" panose="020B0604020202020204"/>
              </a:rPr>
              <a:t>gridSize = blockSize*2*</a:t>
            </a:r>
            <a:r>
              <a:rPr sz="1440" b="1" spc="-5" dirty="0">
                <a:solidFill>
                  <a:srgbClr val="0000FF"/>
                </a:solidFill>
                <a:latin typeface="Arial" panose="020B0604020202020204"/>
                <a:cs typeface="Arial" panose="020B0604020202020204"/>
              </a:rPr>
              <a:t>gridDim.</a:t>
            </a:r>
            <a:r>
              <a:rPr sz="1440" b="1" spc="-5" dirty="0">
                <a:latin typeface="Arial" panose="020B0604020202020204"/>
                <a:cs typeface="Arial" panose="020B0604020202020204"/>
              </a:rPr>
              <a:t>x;  sdata[tid] =</a:t>
            </a:r>
            <a:r>
              <a:rPr sz="1440" b="1" spc="41" dirty="0">
                <a:latin typeface="Arial" panose="020B0604020202020204"/>
                <a:cs typeface="Arial" panose="020B0604020202020204"/>
              </a:rPr>
              <a:t> </a:t>
            </a:r>
            <a:r>
              <a:rPr sz="1440" b="1" spc="-5" dirty="0">
                <a:latin typeface="Arial" panose="020B0604020202020204"/>
                <a:cs typeface="Arial" panose="020B0604020202020204"/>
              </a:rPr>
              <a:t>0;</a:t>
            </a:r>
            <a:endParaRPr sz="1440" dirty="0">
              <a:latin typeface="Arial" panose="020B0604020202020204"/>
              <a:cs typeface="Arial" panose="020B0604020202020204"/>
            </a:endParaRPr>
          </a:p>
          <a:p>
            <a:pPr>
              <a:spcBef>
                <a:spcPts val="20"/>
              </a:spcBef>
            </a:pPr>
            <a:endParaRPr sz="1485" dirty="0">
              <a:latin typeface="Arial" panose="020B0604020202020204"/>
              <a:cs typeface="Arial" panose="020B0604020202020204"/>
            </a:endParaRPr>
          </a:p>
          <a:p>
            <a:pPr marL="215265"/>
            <a:r>
              <a:rPr sz="1620" b="1" spc="5" dirty="0">
                <a:solidFill>
                  <a:srgbClr val="0000FF"/>
                </a:solidFill>
                <a:latin typeface="Arial" panose="020B0604020202020204"/>
                <a:cs typeface="Arial" panose="020B0604020202020204"/>
              </a:rPr>
              <a:t>while </a:t>
            </a:r>
            <a:r>
              <a:rPr sz="1620" b="1" dirty="0">
                <a:latin typeface="Arial" panose="020B0604020202020204"/>
                <a:cs typeface="Arial" panose="020B0604020202020204"/>
              </a:rPr>
              <a:t>(i &lt; n) </a:t>
            </a:r>
            <a:r>
              <a:rPr sz="1440" b="1" spc="-5" dirty="0">
                <a:latin typeface="Arial" panose="020B0604020202020204"/>
                <a:cs typeface="Arial" panose="020B0604020202020204"/>
              </a:rPr>
              <a:t>{ sdata[tid] += g_idata[i] + g_idata[</a:t>
            </a:r>
            <a:r>
              <a:rPr sz="1440" b="1" spc="-5" dirty="0" err="1">
                <a:latin typeface="Arial" panose="020B0604020202020204"/>
                <a:cs typeface="Arial" panose="020B0604020202020204"/>
              </a:rPr>
              <a:t>i+blockSize</a:t>
            </a:r>
            <a:r>
              <a:rPr sz="1440" b="1" spc="-5" dirty="0">
                <a:latin typeface="Arial" panose="020B0604020202020204"/>
                <a:cs typeface="Arial" panose="020B0604020202020204"/>
              </a:rPr>
              <a:t>]; i += gridSize;</a:t>
            </a:r>
            <a:r>
              <a:rPr sz="1440" b="1" spc="162" dirty="0">
                <a:latin typeface="Arial" panose="020B0604020202020204"/>
                <a:cs typeface="Arial" panose="020B0604020202020204"/>
              </a:rPr>
              <a:t> </a:t>
            </a:r>
            <a:r>
              <a:rPr sz="1440" b="1" spc="-5" dirty="0">
                <a:latin typeface="Arial" panose="020B0604020202020204"/>
                <a:cs typeface="Arial" panose="020B0604020202020204"/>
              </a:rPr>
              <a:t>}</a:t>
            </a:r>
            <a:endParaRPr sz="1440" dirty="0">
              <a:latin typeface="Arial" panose="020B0604020202020204"/>
              <a:cs typeface="Arial" panose="020B0604020202020204"/>
            </a:endParaRPr>
          </a:p>
          <a:p>
            <a:pPr marL="215265">
              <a:spcBef>
                <a:spcPts val="5"/>
              </a:spcBef>
              <a:tabLst>
                <a:tab pos="417830" algn="l"/>
              </a:tabLst>
            </a:pPr>
            <a:r>
              <a:rPr sz="1440" b="1" u="heavy" spc="-5" dirty="0">
                <a:uFill>
                  <a:solidFill>
                    <a:srgbClr val="000000"/>
                  </a:solidFill>
                </a:uFill>
                <a:latin typeface="Arial" panose="020B0604020202020204"/>
                <a:cs typeface="Arial" panose="020B0604020202020204"/>
              </a:rPr>
              <a:t> 	</a:t>
            </a:r>
            <a:r>
              <a:rPr sz="1440" b="1" spc="-5" dirty="0">
                <a:latin typeface="Arial" panose="020B0604020202020204"/>
                <a:cs typeface="Arial" panose="020B0604020202020204"/>
              </a:rPr>
              <a:t>syncthreads();</a:t>
            </a:r>
            <a:endParaRPr sz="1440" dirty="0">
              <a:latin typeface="Arial" panose="020B0604020202020204"/>
              <a:cs typeface="Arial" panose="020B0604020202020204"/>
            </a:endParaRPr>
          </a:p>
          <a:p>
            <a:pPr>
              <a:spcBef>
                <a:spcPts val="25"/>
              </a:spcBef>
            </a:pPr>
            <a:endParaRPr sz="1485" dirty="0">
              <a:latin typeface="Arial" panose="020B0604020202020204"/>
              <a:cs typeface="Arial" panose="020B0604020202020204"/>
            </a:endParaRPr>
          </a:p>
          <a:p>
            <a:pPr marL="215265" marR="4445">
              <a:tabLst>
                <a:tab pos="6257925" algn="l"/>
              </a:tabLst>
            </a:pP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512) {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tid &lt; 256) { sdata[tid] += sdata[tid +</a:t>
            </a:r>
            <a:r>
              <a:rPr sz="1440" b="1" spc="351" dirty="0">
                <a:latin typeface="Arial" panose="020B0604020202020204"/>
                <a:cs typeface="Arial" panose="020B0604020202020204"/>
              </a:rPr>
              <a:t> </a:t>
            </a:r>
            <a:r>
              <a:rPr sz="1440" b="1" spc="-5" dirty="0">
                <a:latin typeface="Arial" panose="020B0604020202020204"/>
                <a:cs typeface="Arial" panose="020B0604020202020204"/>
              </a:rPr>
              <a:t>256];</a:t>
            </a:r>
            <a:r>
              <a:rPr sz="1440" b="1" spc="18" dirty="0">
                <a:latin typeface="Arial" panose="020B0604020202020204"/>
                <a:cs typeface="Arial" panose="020B0604020202020204"/>
              </a:rPr>
              <a:t> </a:t>
            </a:r>
            <a:r>
              <a:rPr sz="1440" b="1" spc="-5" dirty="0">
                <a:latin typeface="Arial" panose="020B0604020202020204"/>
                <a:cs typeface="Arial" panose="020B0604020202020204"/>
              </a:rPr>
              <a:t>}</a:t>
            </a:r>
            <a:r>
              <a:rPr sz="1440" b="1" u="heavy" spc="-5" dirty="0">
                <a:uFill>
                  <a:solidFill>
                    <a:srgbClr val="000000"/>
                  </a:solidFill>
                </a:uFill>
                <a:latin typeface="Arial" panose="020B0604020202020204"/>
                <a:cs typeface="Arial" panose="020B0604020202020204"/>
              </a:rPr>
              <a:t> 	</a:t>
            </a:r>
            <a:r>
              <a:rPr sz="1440" b="1" spc="-5" dirty="0">
                <a:latin typeface="Arial" panose="020B0604020202020204"/>
                <a:cs typeface="Arial" panose="020B0604020202020204"/>
              </a:rPr>
              <a:t>syncthreads();</a:t>
            </a:r>
            <a:r>
              <a:rPr sz="1440" b="1" spc="-27" dirty="0">
                <a:latin typeface="Arial" panose="020B0604020202020204"/>
                <a:cs typeface="Arial" panose="020B0604020202020204"/>
              </a:rPr>
              <a:t> </a:t>
            </a:r>
            <a:r>
              <a:rPr sz="1440" b="1" spc="-5" dirty="0">
                <a:latin typeface="Arial" panose="020B0604020202020204"/>
                <a:cs typeface="Arial" panose="020B0604020202020204"/>
              </a:rPr>
              <a:t>}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256) { </a:t>
            </a: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tid &lt; 128) { sdata[tid] += sdata[tid +</a:t>
            </a:r>
            <a:r>
              <a:rPr sz="1440" b="1" spc="351" dirty="0">
                <a:latin typeface="Arial" panose="020B0604020202020204"/>
                <a:cs typeface="Arial" panose="020B0604020202020204"/>
              </a:rPr>
              <a:t> </a:t>
            </a:r>
            <a:r>
              <a:rPr sz="1440" b="1" spc="-5" dirty="0">
                <a:latin typeface="Arial" panose="020B0604020202020204"/>
                <a:cs typeface="Arial" panose="020B0604020202020204"/>
              </a:rPr>
              <a:t>128];</a:t>
            </a:r>
            <a:r>
              <a:rPr sz="1440" b="1" spc="18" dirty="0">
                <a:latin typeface="Arial" panose="020B0604020202020204"/>
                <a:cs typeface="Arial" panose="020B0604020202020204"/>
              </a:rPr>
              <a:t> </a:t>
            </a:r>
            <a:r>
              <a:rPr sz="1440" b="1" spc="-5" dirty="0">
                <a:latin typeface="Arial" panose="020B0604020202020204"/>
                <a:cs typeface="Arial" panose="020B0604020202020204"/>
              </a:rPr>
              <a:t>}</a:t>
            </a:r>
            <a:r>
              <a:rPr sz="1440" b="1" u="heavy" spc="-5" dirty="0">
                <a:uFill>
                  <a:solidFill>
                    <a:srgbClr val="000000"/>
                  </a:solidFill>
                </a:uFill>
                <a:latin typeface="Arial" panose="020B0604020202020204"/>
                <a:cs typeface="Arial" panose="020B0604020202020204"/>
              </a:rPr>
              <a:t> 	</a:t>
            </a:r>
            <a:r>
              <a:rPr sz="1440" b="1" spc="-5" dirty="0">
                <a:latin typeface="Arial" panose="020B0604020202020204"/>
                <a:cs typeface="Arial" panose="020B0604020202020204"/>
              </a:rPr>
              <a:t>syncthreads();</a:t>
            </a:r>
            <a:r>
              <a:rPr sz="1440" b="1" spc="-27" dirty="0">
                <a:latin typeface="Arial" panose="020B0604020202020204"/>
                <a:cs typeface="Arial" panose="020B0604020202020204"/>
              </a:rPr>
              <a:t> </a:t>
            </a:r>
            <a:r>
              <a:rPr sz="1440" b="1" spc="-5" dirty="0">
                <a:latin typeface="Arial" panose="020B0604020202020204"/>
                <a:cs typeface="Arial" panose="020B0604020202020204"/>
              </a:rPr>
              <a:t>}</a:t>
            </a:r>
            <a:endParaRPr sz="1440" dirty="0">
              <a:latin typeface="Arial" panose="020B0604020202020204"/>
              <a:cs typeface="Arial" panose="020B0604020202020204"/>
            </a:endParaRPr>
          </a:p>
        </p:txBody>
      </p:sp>
      <p:sp>
        <p:nvSpPr>
          <p:cNvPr id="8" name="object 8"/>
          <p:cNvSpPr txBox="1"/>
          <p:nvPr/>
        </p:nvSpPr>
        <p:spPr>
          <a:xfrm>
            <a:off x="6992760" y="4882164"/>
            <a:ext cx="2107692" cy="232564"/>
          </a:xfrm>
          <a:prstGeom prst="rect">
            <a:avLst/>
          </a:prstGeom>
        </p:spPr>
        <p:txBody>
          <a:bodyPr vert="horz" wrap="square" lIns="0" tIns="10859" rIns="0" bIns="0" rtlCol="0">
            <a:spAutoFit/>
          </a:bodyPr>
          <a:lstStyle/>
          <a:p>
            <a:pPr marL="11430">
              <a:spcBef>
                <a:spcPts val="85"/>
              </a:spcBef>
              <a:tabLst>
                <a:tab pos="712470" algn="l"/>
              </a:tabLst>
            </a:pPr>
            <a:r>
              <a:rPr sz="1440" b="1" spc="-5" dirty="0">
                <a:latin typeface="Arial" panose="020B0604020202020204"/>
                <a:cs typeface="Arial" panose="020B0604020202020204"/>
              </a:rPr>
              <a:t>64];</a:t>
            </a:r>
            <a:r>
              <a:rPr sz="1440" b="1" spc="18" dirty="0">
                <a:latin typeface="Arial" panose="020B0604020202020204"/>
                <a:cs typeface="Arial" panose="020B0604020202020204"/>
              </a:rPr>
              <a:t> </a:t>
            </a:r>
            <a:r>
              <a:rPr sz="1440" b="1" spc="-5" dirty="0">
                <a:latin typeface="Arial" panose="020B0604020202020204"/>
                <a:cs typeface="Arial" panose="020B0604020202020204"/>
              </a:rPr>
              <a:t>}</a:t>
            </a:r>
            <a:r>
              <a:rPr sz="1440" b="1" u="heavy" spc="-5" dirty="0">
                <a:uFill>
                  <a:solidFill>
                    <a:srgbClr val="000000"/>
                  </a:solidFill>
                </a:uFill>
                <a:latin typeface="Arial" panose="020B0604020202020204"/>
                <a:cs typeface="Arial" panose="020B0604020202020204"/>
              </a:rPr>
              <a:t> 	</a:t>
            </a:r>
            <a:r>
              <a:rPr sz="1440" b="1" spc="-5" dirty="0">
                <a:latin typeface="Arial" panose="020B0604020202020204"/>
                <a:cs typeface="Arial" panose="020B0604020202020204"/>
              </a:rPr>
              <a:t>syncthreads();</a:t>
            </a:r>
            <a:r>
              <a:rPr sz="1440" b="1" spc="-18" dirty="0">
                <a:latin typeface="Arial" panose="020B0604020202020204"/>
                <a:cs typeface="Arial" panose="020B0604020202020204"/>
              </a:rPr>
              <a:t> </a:t>
            </a:r>
            <a:r>
              <a:rPr sz="1440" b="1" spc="-5" dirty="0">
                <a:latin typeface="Arial" panose="020B0604020202020204"/>
                <a:cs typeface="Arial" panose="020B0604020202020204"/>
              </a:rPr>
              <a:t>}</a:t>
            </a:r>
            <a:endParaRPr sz="1440">
              <a:latin typeface="Arial" panose="020B0604020202020204"/>
              <a:cs typeface="Arial" panose="020B0604020202020204"/>
            </a:endParaRPr>
          </a:p>
        </p:txBody>
      </p:sp>
      <p:sp>
        <p:nvSpPr>
          <p:cNvPr id="9" name="object 9"/>
          <p:cNvSpPr txBox="1"/>
          <p:nvPr/>
        </p:nvSpPr>
        <p:spPr>
          <a:xfrm>
            <a:off x="1646834" y="4882164"/>
            <a:ext cx="5212652" cy="904287"/>
          </a:xfrm>
          <a:prstGeom prst="rect">
            <a:avLst/>
          </a:prstGeom>
        </p:spPr>
        <p:txBody>
          <a:bodyPr vert="horz" wrap="square" lIns="0" tIns="10859" rIns="0" bIns="0" rtlCol="0">
            <a:spAutoFit/>
          </a:bodyPr>
          <a:lstStyle/>
          <a:p>
            <a:pPr marL="11430">
              <a:spcBef>
                <a:spcPts val="85"/>
              </a:spcBef>
              <a:tabLst>
                <a:tab pos="2699385" algn="l"/>
              </a:tabLst>
            </a:pP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blockSize &gt;= 128) { </a:t>
            </a:r>
            <a:r>
              <a:rPr sz="1440" b="1" spc="-5" dirty="0">
                <a:solidFill>
                  <a:srgbClr val="0000FF"/>
                </a:solidFill>
                <a:latin typeface="Arial" panose="020B0604020202020204"/>
                <a:cs typeface="Arial" panose="020B0604020202020204"/>
              </a:rPr>
              <a:t>if</a:t>
            </a:r>
            <a:r>
              <a:rPr sz="1440" b="1" spc="131" dirty="0">
                <a:solidFill>
                  <a:srgbClr val="0000FF"/>
                </a:solidFill>
                <a:latin typeface="Arial" panose="020B0604020202020204"/>
                <a:cs typeface="Arial" panose="020B0604020202020204"/>
              </a:rPr>
              <a:t> </a:t>
            </a:r>
            <a:r>
              <a:rPr sz="1440" b="1" spc="-5" dirty="0">
                <a:solidFill>
                  <a:srgbClr val="0000FF"/>
                </a:solidFill>
                <a:latin typeface="Arial" panose="020B0604020202020204"/>
                <a:cs typeface="Arial" panose="020B0604020202020204"/>
              </a:rPr>
              <a:t>(</a:t>
            </a:r>
            <a:r>
              <a:rPr sz="1440" b="1" spc="-5" dirty="0">
                <a:latin typeface="Arial" panose="020B0604020202020204"/>
                <a:cs typeface="Arial" panose="020B0604020202020204"/>
              </a:rPr>
              <a:t>tid</a:t>
            </a:r>
            <a:r>
              <a:rPr sz="1440" b="1" spc="27" dirty="0">
                <a:latin typeface="Arial" panose="020B0604020202020204"/>
                <a:cs typeface="Arial" panose="020B0604020202020204"/>
              </a:rPr>
              <a:t> </a:t>
            </a:r>
            <a:r>
              <a:rPr sz="1440" b="1" spc="-5" dirty="0">
                <a:latin typeface="Arial" panose="020B0604020202020204"/>
                <a:cs typeface="Arial" panose="020B0604020202020204"/>
              </a:rPr>
              <a:t>&lt;	64) { sdata[tid] += sdata[tid</a:t>
            </a:r>
            <a:r>
              <a:rPr sz="1440" b="1" spc="72" dirty="0">
                <a:latin typeface="Arial" panose="020B0604020202020204"/>
                <a:cs typeface="Arial" panose="020B0604020202020204"/>
              </a:rPr>
              <a:t> </a:t>
            </a:r>
            <a:r>
              <a:rPr sz="1440" b="1" spc="-5" dirty="0">
                <a:latin typeface="Arial" panose="020B0604020202020204"/>
                <a:cs typeface="Arial" panose="020B0604020202020204"/>
              </a:rPr>
              <a:t>+</a:t>
            </a:r>
            <a:endParaRPr sz="1440">
              <a:latin typeface="Arial" panose="020B0604020202020204"/>
              <a:cs typeface="Arial" panose="020B0604020202020204"/>
            </a:endParaRPr>
          </a:p>
          <a:p>
            <a:pPr>
              <a:spcBef>
                <a:spcPts val="20"/>
              </a:spcBef>
            </a:pPr>
            <a:endParaRPr sz="1485">
              <a:latin typeface="Arial" panose="020B0604020202020204"/>
              <a:cs typeface="Arial" panose="020B0604020202020204"/>
            </a:endParaRPr>
          </a:p>
          <a:p>
            <a:pPr marL="11430"/>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tid &lt; 32) warpReduce(sdata,</a:t>
            </a:r>
            <a:r>
              <a:rPr sz="1440" b="1" spc="68" dirty="0">
                <a:latin typeface="Arial" panose="020B0604020202020204"/>
                <a:cs typeface="Arial" panose="020B0604020202020204"/>
              </a:rPr>
              <a:t> </a:t>
            </a:r>
            <a:r>
              <a:rPr sz="1440" b="1" spc="-5" dirty="0">
                <a:latin typeface="Arial" panose="020B0604020202020204"/>
                <a:cs typeface="Arial" panose="020B0604020202020204"/>
              </a:rPr>
              <a:t>tid);</a:t>
            </a:r>
            <a:endParaRPr sz="1440">
              <a:latin typeface="Arial" panose="020B0604020202020204"/>
              <a:cs typeface="Arial" panose="020B0604020202020204"/>
            </a:endParaRPr>
          </a:p>
          <a:p>
            <a:pPr marL="11430">
              <a:spcBef>
                <a:spcPts val="5"/>
              </a:spcBef>
            </a:pPr>
            <a:r>
              <a:rPr sz="1440" b="1" spc="-5" dirty="0">
                <a:solidFill>
                  <a:srgbClr val="0000FF"/>
                </a:solidFill>
                <a:latin typeface="Arial" panose="020B0604020202020204"/>
                <a:cs typeface="Arial" panose="020B0604020202020204"/>
              </a:rPr>
              <a:t>if (</a:t>
            </a:r>
            <a:r>
              <a:rPr sz="1440" b="1" spc="-5" dirty="0">
                <a:latin typeface="Arial" panose="020B0604020202020204"/>
                <a:cs typeface="Arial" panose="020B0604020202020204"/>
              </a:rPr>
              <a:t>tid == 0) g_odata[</a:t>
            </a:r>
            <a:r>
              <a:rPr sz="1440" b="1" spc="-5" dirty="0">
                <a:solidFill>
                  <a:srgbClr val="0000FF"/>
                </a:solidFill>
                <a:latin typeface="Arial" panose="020B0604020202020204"/>
                <a:cs typeface="Arial" panose="020B0604020202020204"/>
              </a:rPr>
              <a:t>blockIdx.</a:t>
            </a:r>
            <a:r>
              <a:rPr sz="1440" b="1" spc="-5" dirty="0">
                <a:latin typeface="Arial" panose="020B0604020202020204"/>
                <a:cs typeface="Arial" panose="020B0604020202020204"/>
              </a:rPr>
              <a:t>x] =</a:t>
            </a:r>
            <a:r>
              <a:rPr sz="1440" b="1" spc="113" dirty="0">
                <a:latin typeface="Arial" panose="020B0604020202020204"/>
                <a:cs typeface="Arial" panose="020B0604020202020204"/>
              </a:rPr>
              <a:t> </a:t>
            </a:r>
            <a:r>
              <a:rPr sz="1440" b="1" spc="-5" dirty="0">
                <a:latin typeface="Arial" panose="020B0604020202020204"/>
                <a:cs typeface="Arial" panose="020B0604020202020204"/>
              </a:rPr>
              <a:t>sdata[0];</a:t>
            </a:r>
            <a:endParaRPr sz="1440">
              <a:latin typeface="Arial" panose="020B0604020202020204"/>
              <a:cs typeface="Arial" panose="020B0604020202020204"/>
            </a:endParaRPr>
          </a:p>
        </p:txBody>
      </p:sp>
      <p:sp>
        <p:nvSpPr>
          <p:cNvPr id="10" name="object 10"/>
          <p:cNvSpPr txBox="1"/>
          <p:nvPr/>
        </p:nvSpPr>
        <p:spPr>
          <a:xfrm>
            <a:off x="1442465" y="5760262"/>
            <a:ext cx="94298" cy="232564"/>
          </a:xfrm>
          <a:prstGeom prst="rect">
            <a:avLst/>
          </a:prstGeom>
        </p:spPr>
        <p:txBody>
          <a:bodyPr vert="horz" wrap="square" lIns="0" tIns="10859" rIns="0" bIns="0" rtlCol="0">
            <a:spAutoFit/>
          </a:bodyPr>
          <a:lstStyle/>
          <a:p>
            <a:pPr marL="11430">
              <a:spcBef>
                <a:spcPts val="85"/>
              </a:spcBef>
            </a:pPr>
            <a:r>
              <a:rPr sz="1440" b="1" spc="-5" dirty="0">
                <a:latin typeface="Arial" panose="020B0604020202020204"/>
                <a:cs typeface="Arial" panose="020B0604020202020204"/>
              </a:rPr>
              <a:t>}</a:t>
            </a:r>
            <a:endParaRPr sz="1440">
              <a:latin typeface="Arial" panose="020B0604020202020204"/>
              <a:cs typeface="Arial" panose="020B0604020202020204"/>
            </a:endParaRPr>
          </a:p>
        </p:txBody>
      </p:sp>
      <p:sp>
        <p:nvSpPr>
          <p:cNvPr id="11" name="object 11"/>
          <p:cNvSpPr txBox="1"/>
          <p:nvPr/>
        </p:nvSpPr>
        <p:spPr>
          <a:xfrm>
            <a:off x="6412230" y="1211580"/>
            <a:ext cx="2664905" cy="312201"/>
          </a:xfrm>
          <a:prstGeom prst="rect">
            <a:avLst/>
          </a:prstGeom>
          <a:solidFill>
            <a:srgbClr val="76B800">
              <a:alpha val="49018"/>
            </a:srgbClr>
          </a:solidFill>
          <a:ln w="28575">
            <a:solidFill>
              <a:srgbClr val="000000"/>
            </a:solidFill>
          </a:ln>
        </p:spPr>
        <p:txBody>
          <a:bodyPr vert="horz" wrap="square" lIns="0" tIns="34862" rIns="0" bIns="0" rtlCol="0">
            <a:spAutoFit/>
          </a:bodyPr>
          <a:lstStyle/>
          <a:p>
            <a:pPr marL="95250">
              <a:spcBef>
                <a:spcPts val="275"/>
              </a:spcBef>
            </a:pPr>
            <a:r>
              <a:rPr b="1" dirty="0">
                <a:latin typeface="Arial" panose="020B0604020202020204"/>
                <a:cs typeface="Arial" panose="020B0604020202020204"/>
              </a:rPr>
              <a:t>Final Optimized</a:t>
            </a:r>
            <a:r>
              <a:rPr b="1" spc="-113" dirty="0">
                <a:latin typeface="Arial" panose="020B0604020202020204"/>
                <a:cs typeface="Arial" panose="020B0604020202020204"/>
              </a:rPr>
              <a:t> </a:t>
            </a:r>
            <a:r>
              <a:rPr b="1" dirty="0">
                <a:latin typeface="Arial" panose="020B0604020202020204"/>
                <a:cs typeface="Arial" panose="020B0604020202020204"/>
              </a:rPr>
              <a:t>Kernel</a:t>
            </a:r>
            <a:endParaRPr dirty="0">
              <a:latin typeface="Arial" panose="020B0604020202020204"/>
              <a:cs typeface="Arial" panose="020B0604020202020204"/>
            </a:endParaRPr>
          </a:p>
        </p:txBody>
      </p:sp>
      <p:sp>
        <p:nvSpPr>
          <p:cNvPr id="17"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42</a:t>
            </a:fld>
            <a:endParaRPr lang="en-US" altLang="zh-CN" spc="-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5746" y="190761"/>
            <a:ext cx="5995848" cy="510717"/>
          </a:xfrm>
          <a:prstGeom prst="rect">
            <a:avLst/>
          </a:prstGeom>
        </p:spPr>
        <p:txBody>
          <a:bodyPr vert="horz" wrap="square" lIns="0" tIns="12002" rIns="0" bIns="0" rtlCol="0">
            <a:spAutoFit/>
          </a:bodyPr>
          <a:lstStyle/>
          <a:p>
            <a:pPr marL="11430">
              <a:spcBef>
                <a:spcPts val="95"/>
              </a:spcBef>
            </a:pPr>
            <a:r>
              <a:rPr sz="3600" b="1" dirty="0"/>
              <a:t>Performance</a:t>
            </a:r>
            <a:r>
              <a:rPr sz="3600" b="1" spc="-113" dirty="0"/>
              <a:t> </a:t>
            </a:r>
            <a:r>
              <a:rPr sz="3600" b="1" dirty="0"/>
              <a:t>Comparison</a:t>
            </a:r>
          </a:p>
        </p:txBody>
      </p:sp>
      <p:sp>
        <p:nvSpPr>
          <p:cNvPr id="213" name="object 213"/>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43</a:t>
            </a:fld>
            <a:endParaRPr dirty="0"/>
          </a:p>
        </p:txBody>
      </p:sp>
      <p:sp>
        <p:nvSpPr>
          <p:cNvPr id="4" name="object 4"/>
          <p:cNvSpPr/>
          <p:nvPr/>
        </p:nvSpPr>
        <p:spPr>
          <a:xfrm>
            <a:off x="2112989" y="3707051"/>
            <a:ext cx="5233226" cy="0"/>
          </a:xfrm>
          <a:custGeom>
            <a:avLst/>
            <a:gdLst/>
            <a:ahLst/>
            <a:cxnLst/>
            <a:rect l="l" t="t" r="r" b="b"/>
            <a:pathLst>
              <a:path w="5814695">
                <a:moveTo>
                  <a:pt x="0" y="0"/>
                </a:moveTo>
                <a:lnTo>
                  <a:pt x="5814455" y="0"/>
                </a:lnTo>
              </a:path>
            </a:pathLst>
          </a:custGeom>
          <a:ln w="11538">
            <a:solidFill>
              <a:srgbClr val="000000"/>
            </a:solidFill>
          </a:ln>
        </p:spPr>
        <p:txBody>
          <a:bodyPr wrap="square" lIns="0" tIns="0" rIns="0" bIns="0" rtlCol="0"/>
          <a:lstStyle/>
          <a:p>
            <a:endParaRPr sz="1620"/>
          </a:p>
        </p:txBody>
      </p:sp>
      <p:sp>
        <p:nvSpPr>
          <p:cNvPr id="5" name="object 5"/>
          <p:cNvSpPr/>
          <p:nvPr/>
        </p:nvSpPr>
        <p:spPr>
          <a:xfrm>
            <a:off x="4200989" y="2479123"/>
            <a:ext cx="3145536" cy="0"/>
          </a:xfrm>
          <a:custGeom>
            <a:avLst/>
            <a:gdLst/>
            <a:ahLst/>
            <a:cxnLst/>
            <a:rect l="l" t="t" r="r" b="b"/>
            <a:pathLst>
              <a:path w="3495040">
                <a:moveTo>
                  <a:pt x="0" y="0"/>
                </a:moveTo>
                <a:lnTo>
                  <a:pt x="3494455" y="0"/>
                </a:lnTo>
              </a:path>
            </a:pathLst>
          </a:custGeom>
          <a:ln w="11538">
            <a:solidFill>
              <a:srgbClr val="000000"/>
            </a:solidFill>
          </a:ln>
        </p:spPr>
        <p:txBody>
          <a:bodyPr wrap="square" lIns="0" tIns="0" rIns="0" bIns="0" rtlCol="0"/>
          <a:lstStyle/>
          <a:p>
            <a:endParaRPr sz="1620"/>
          </a:p>
        </p:txBody>
      </p:sp>
      <p:sp>
        <p:nvSpPr>
          <p:cNvPr id="6" name="object 6"/>
          <p:cNvSpPr/>
          <p:nvPr/>
        </p:nvSpPr>
        <p:spPr>
          <a:xfrm>
            <a:off x="2112989" y="2479123"/>
            <a:ext cx="1978533" cy="0"/>
          </a:xfrm>
          <a:custGeom>
            <a:avLst/>
            <a:gdLst/>
            <a:ahLst/>
            <a:cxnLst/>
            <a:rect l="l" t="t" r="r" b="b"/>
            <a:pathLst>
              <a:path w="2198370">
                <a:moveTo>
                  <a:pt x="0" y="0"/>
                </a:moveTo>
                <a:lnTo>
                  <a:pt x="2198322" y="0"/>
                </a:lnTo>
              </a:path>
            </a:pathLst>
          </a:custGeom>
          <a:ln w="11538">
            <a:solidFill>
              <a:srgbClr val="000000"/>
            </a:solidFill>
          </a:ln>
        </p:spPr>
        <p:txBody>
          <a:bodyPr wrap="square" lIns="0" tIns="0" rIns="0" bIns="0" rtlCol="0"/>
          <a:lstStyle/>
          <a:p>
            <a:endParaRPr sz="1620"/>
          </a:p>
        </p:txBody>
      </p:sp>
      <p:sp>
        <p:nvSpPr>
          <p:cNvPr id="7" name="object 7"/>
          <p:cNvSpPr/>
          <p:nvPr/>
        </p:nvSpPr>
        <p:spPr>
          <a:xfrm>
            <a:off x="2112989" y="1256110"/>
            <a:ext cx="5233226" cy="10859"/>
          </a:xfrm>
          <a:custGeom>
            <a:avLst/>
            <a:gdLst/>
            <a:ahLst/>
            <a:cxnLst/>
            <a:rect l="l" t="t" r="r" b="b"/>
            <a:pathLst>
              <a:path w="5814695" h="12065">
                <a:moveTo>
                  <a:pt x="0" y="11539"/>
                </a:moveTo>
                <a:lnTo>
                  <a:pt x="5814455" y="11539"/>
                </a:lnTo>
                <a:lnTo>
                  <a:pt x="5814455" y="0"/>
                </a:lnTo>
                <a:lnTo>
                  <a:pt x="0" y="0"/>
                </a:lnTo>
                <a:lnTo>
                  <a:pt x="0" y="11539"/>
                </a:lnTo>
                <a:close/>
              </a:path>
            </a:pathLst>
          </a:custGeom>
          <a:solidFill>
            <a:srgbClr val="000000"/>
          </a:solidFill>
        </p:spPr>
        <p:txBody>
          <a:bodyPr wrap="square" lIns="0" tIns="0" rIns="0" bIns="0" rtlCol="0"/>
          <a:lstStyle/>
          <a:p>
            <a:endParaRPr sz="1620"/>
          </a:p>
        </p:txBody>
      </p:sp>
      <p:sp>
        <p:nvSpPr>
          <p:cNvPr id="8" name="object 8"/>
          <p:cNvSpPr/>
          <p:nvPr/>
        </p:nvSpPr>
        <p:spPr>
          <a:xfrm>
            <a:off x="2112989" y="1256110"/>
            <a:ext cx="5233226" cy="10859"/>
          </a:xfrm>
          <a:custGeom>
            <a:avLst/>
            <a:gdLst/>
            <a:ahLst/>
            <a:cxnLst/>
            <a:rect l="l" t="t" r="r" b="b"/>
            <a:pathLst>
              <a:path w="5814695" h="12065">
                <a:moveTo>
                  <a:pt x="0" y="11538"/>
                </a:moveTo>
                <a:lnTo>
                  <a:pt x="5814455" y="11538"/>
                </a:lnTo>
                <a:lnTo>
                  <a:pt x="5814455" y="0"/>
                </a:lnTo>
                <a:lnTo>
                  <a:pt x="0" y="0"/>
                </a:lnTo>
                <a:lnTo>
                  <a:pt x="0" y="11538"/>
                </a:lnTo>
                <a:close/>
              </a:path>
            </a:pathLst>
          </a:custGeom>
          <a:solidFill>
            <a:srgbClr val="000000"/>
          </a:solidFill>
        </p:spPr>
        <p:txBody>
          <a:bodyPr wrap="square" lIns="0" tIns="0" rIns="0" bIns="0" rtlCol="0"/>
          <a:lstStyle/>
          <a:p>
            <a:endParaRPr sz="1620"/>
          </a:p>
        </p:txBody>
      </p:sp>
      <p:sp>
        <p:nvSpPr>
          <p:cNvPr id="9" name="object 9"/>
          <p:cNvSpPr/>
          <p:nvPr/>
        </p:nvSpPr>
        <p:spPr>
          <a:xfrm>
            <a:off x="7355955" y="1261303"/>
            <a:ext cx="0" cy="3653599"/>
          </a:xfrm>
          <a:custGeom>
            <a:avLst/>
            <a:gdLst/>
            <a:ahLst/>
            <a:cxnLst/>
            <a:rect l="l" t="t" r="r" b="b"/>
            <a:pathLst>
              <a:path h="4059554">
                <a:moveTo>
                  <a:pt x="0" y="0"/>
                </a:moveTo>
                <a:lnTo>
                  <a:pt x="0" y="4059014"/>
                </a:lnTo>
              </a:path>
            </a:pathLst>
          </a:custGeom>
          <a:ln w="11061">
            <a:solidFill>
              <a:srgbClr val="000000"/>
            </a:solidFill>
          </a:ln>
        </p:spPr>
        <p:txBody>
          <a:bodyPr wrap="square" lIns="0" tIns="0" rIns="0" bIns="0" rtlCol="0"/>
          <a:lstStyle/>
          <a:p>
            <a:endParaRPr sz="1620"/>
          </a:p>
        </p:txBody>
      </p:sp>
      <p:sp>
        <p:nvSpPr>
          <p:cNvPr id="10" name="object 10"/>
          <p:cNvSpPr/>
          <p:nvPr/>
        </p:nvSpPr>
        <p:spPr>
          <a:xfrm>
            <a:off x="2122945" y="4919608"/>
            <a:ext cx="5233226" cy="10859"/>
          </a:xfrm>
          <a:custGeom>
            <a:avLst/>
            <a:gdLst/>
            <a:ahLst/>
            <a:cxnLst/>
            <a:rect l="l" t="t" r="r" b="b"/>
            <a:pathLst>
              <a:path w="5814695" h="12064">
                <a:moveTo>
                  <a:pt x="0" y="11538"/>
                </a:moveTo>
                <a:lnTo>
                  <a:pt x="5814455" y="11538"/>
                </a:lnTo>
                <a:lnTo>
                  <a:pt x="5814455" y="0"/>
                </a:lnTo>
                <a:lnTo>
                  <a:pt x="0" y="0"/>
                </a:lnTo>
                <a:lnTo>
                  <a:pt x="0" y="11538"/>
                </a:lnTo>
                <a:close/>
              </a:path>
            </a:pathLst>
          </a:custGeom>
          <a:solidFill>
            <a:srgbClr val="000000"/>
          </a:solidFill>
        </p:spPr>
        <p:txBody>
          <a:bodyPr wrap="square" lIns="0" tIns="0" rIns="0" bIns="0" rtlCol="0"/>
          <a:lstStyle/>
          <a:p>
            <a:endParaRPr sz="1620"/>
          </a:p>
        </p:txBody>
      </p:sp>
      <p:sp>
        <p:nvSpPr>
          <p:cNvPr id="11" name="object 11"/>
          <p:cNvSpPr/>
          <p:nvPr/>
        </p:nvSpPr>
        <p:spPr>
          <a:xfrm>
            <a:off x="2112989" y="1271688"/>
            <a:ext cx="0" cy="3653599"/>
          </a:xfrm>
          <a:custGeom>
            <a:avLst/>
            <a:gdLst/>
            <a:ahLst/>
            <a:cxnLst/>
            <a:rect l="l" t="t" r="r" b="b"/>
            <a:pathLst>
              <a:path h="4059554">
                <a:moveTo>
                  <a:pt x="0" y="0"/>
                </a:moveTo>
                <a:lnTo>
                  <a:pt x="0" y="4059014"/>
                </a:lnTo>
              </a:path>
            </a:pathLst>
          </a:custGeom>
          <a:ln w="11061">
            <a:solidFill>
              <a:srgbClr val="000000"/>
            </a:solidFill>
          </a:ln>
        </p:spPr>
        <p:txBody>
          <a:bodyPr wrap="square" lIns="0" tIns="0" rIns="0" bIns="0" rtlCol="0"/>
          <a:lstStyle/>
          <a:p>
            <a:endParaRPr sz="1620"/>
          </a:p>
        </p:txBody>
      </p:sp>
      <p:sp>
        <p:nvSpPr>
          <p:cNvPr id="12" name="object 12"/>
          <p:cNvSpPr/>
          <p:nvPr/>
        </p:nvSpPr>
        <p:spPr>
          <a:xfrm>
            <a:off x="2112989" y="1261303"/>
            <a:ext cx="0" cy="3653599"/>
          </a:xfrm>
          <a:custGeom>
            <a:avLst/>
            <a:gdLst/>
            <a:ahLst/>
            <a:cxnLst/>
            <a:rect l="l" t="t" r="r" b="b"/>
            <a:pathLst>
              <a:path h="4059554">
                <a:moveTo>
                  <a:pt x="0" y="0"/>
                </a:moveTo>
                <a:lnTo>
                  <a:pt x="0" y="4059014"/>
                </a:lnTo>
              </a:path>
            </a:pathLst>
          </a:custGeom>
          <a:ln w="11061">
            <a:solidFill>
              <a:srgbClr val="000000"/>
            </a:solidFill>
          </a:ln>
        </p:spPr>
        <p:txBody>
          <a:bodyPr wrap="square" lIns="0" tIns="0" rIns="0" bIns="0" rtlCol="0"/>
          <a:lstStyle/>
          <a:p>
            <a:endParaRPr sz="1620"/>
          </a:p>
        </p:txBody>
      </p:sp>
      <p:sp>
        <p:nvSpPr>
          <p:cNvPr id="13" name="object 13"/>
          <p:cNvSpPr/>
          <p:nvPr/>
        </p:nvSpPr>
        <p:spPr>
          <a:xfrm>
            <a:off x="2072835" y="4924801"/>
            <a:ext cx="30290" cy="0"/>
          </a:xfrm>
          <a:custGeom>
            <a:avLst/>
            <a:gdLst/>
            <a:ahLst/>
            <a:cxnLst/>
            <a:rect l="l" t="t" r="r" b="b"/>
            <a:pathLst>
              <a:path w="33655">
                <a:moveTo>
                  <a:pt x="0" y="0"/>
                </a:moveTo>
                <a:lnTo>
                  <a:pt x="33553" y="0"/>
                </a:lnTo>
              </a:path>
            </a:pathLst>
          </a:custGeom>
          <a:ln w="11538">
            <a:solidFill>
              <a:srgbClr val="000000"/>
            </a:solidFill>
          </a:ln>
        </p:spPr>
        <p:txBody>
          <a:bodyPr wrap="square" lIns="0" tIns="0" rIns="0" bIns="0" rtlCol="0"/>
          <a:lstStyle/>
          <a:p>
            <a:endParaRPr sz="1620"/>
          </a:p>
        </p:txBody>
      </p:sp>
      <p:sp>
        <p:nvSpPr>
          <p:cNvPr id="14" name="object 14"/>
          <p:cNvSpPr/>
          <p:nvPr/>
        </p:nvSpPr>
        <p:spPr>
          <a:xfrm>
            <a:off x="2072835" y="3707051"/>
            <a:ext cx="30290" cy="0"/>
          </a:xfrm>
          <a:custGeom>
            <a:avLst/>
            <a:gdLst/>
            <a:ahLst/>
            <a:cxnLst/>
            <a:rect l="l" t="t" r="r" b="b"/>
            <a:pathLst>
              <a:path w="33655">
                <a:moveTo>
                  <a:pt x="0" y="0"/>
                </a:moveTo>
                <a:lnTo>
                  <a:pt x="33553" y="0"/>
                </a:lnTo>
              </a:path>
            </a:pathLst>
          </a:custGeom>
          <a:ln w="11538">
            <a:solidFill>
              <a:srgbClr val="000000"/>
            </a:solidFill>
          </a:ln>
        </p:spPr>
        <p:txBody>
          <a:bodyPr wrap="square" lIns="0" tIns="0" rIns="0" bIns="0" rtlCol="0"/>
          <a:lstStyle/>
          <a:p>
            <a:endParaRPr sz="1620"/>
          </a:p>
        </p:txBody>
      </p:sp>
      <p:sp>
        <p:nvSpPr>
          <p:cNvPr id="15" name="object 15"/>
          <p:cNvSpPr/>
          <p:nvPr/>
        </p:nvSpPr>
        <p:spPr>
          <a:xfrm>
            <a:off x="2072835" y="2479123"/>
            <a:ext cx="30290" cy="0"/>
          </a:xfrm>
          <a:custGeom>
            <a:avLst/>
            <a:gdLst/>
            <a:ahLst/>
            <a:cxnLst/>
            <a:rect l="l" t="t" r="r" b="b"/>
            <a:pathLst>
              <a:path w="33655">
                <a:moveTo>
                  <a:pt x="0" y="0"/>
                </a:moveTo>
                <a:lnTo>
                  <a:pt x="33553" y="0"/>
                </a:lnTo>
              </a:path>
            </a:pathLst>
          </a:custGeom>
          <a:ln w="11538">
            <a:solidFill>
              <a:srgbClr val="000000"/>
            </a:solidFill>
          </a:ln>
        </p:spPr>
        <p:txBody>
          <a:bodyPr wrap="square" lIns="0" tIns="0" rIns="0" bIns="0" rtlCol="0"/>
          <a:lstStyle/>
          <a:p>
            <a:endParaRPr sz="1620"/>
          </a:p>
        </p:txBody>
      </p:sp>
      <p:sp>
        <p:nvSpPr>
          <p:cNvPr id="16" name="object 16"/>
          <p:cNvSpPr/>
          <p:nvPr/>
        </p:nvSpPr>
        <p:spPr>
          <a:xfrm>
            <a:off x="2072835" y="1261303"/>
            <a:ext cx="30290" cy="0"/>
          </a:xfrm>
          <a:custGeom>
            <a:avLst/>
            <a:gdLst/>
            <a:ahLst/>
            <a:cxnLst/>
            <a:rect l="l" t="t" r="r" b="b"/>
            <a:pathLst>
              <a:path w="33655">
                <a:moveTo>
                  <a:pt x="0" y="0"/>
                </a:moveTo>
                <a:lnTo>
                  <a:pt x="33553" y="0"/>
                </a:lnTo>
              </a:path>
            </a:pathLst>
          </a:custGeom>
          <a:ln w="11538">
            <a:solidFill>
              <a:srgbClr val="000000"/>
            </a:solidFill>
          </a:ln>
        </p:spPr>
        <p:txBody>
          <a:bodyPr wrap="square" lIns="0" tIns="0" rIns="0" bIns="0" rtlCol="0"/>
          <a:lstStyle/>
          <a:p>
            <a:endParaRPr sz="1620"/>
          </a:p>
        </p:txBody>
      </p:sp>
      <p:sp>
        <p:nvSpPr>
          <p:cNvPr id="17" name="object 17"/>
          <p:cNvSpPr/>
          <p:nvPr/>
        </p:nvSpPr>
        <p:spPr>
          <a:xfrm>
            <a:off x="2112989" y="4919608"/>
            <a:ext cx="5233226" cy="10859"/>
          </a:xfrm>
          <a:custGeom>
            <a:avLst/>
            <a:gdLst/>
            <a:ahLst/>
            <a:cxnLst/>
            <a:rect l="l" t="t" r="r" b="b"/>
            <a:pathLst>
              <a:path w="5814695" h="12064">
                <a:moveTo>
                  <a:pt x="0" y="11538"/>
                </a:moveTo>
                <a:lnTo>
                  <a:pt x="5814455" y="11538"/>
                </a:lnTo>
                <a:lnTo>
                  <a:pt x="5814455" y="0"/>
                </a:lnTo>
                <a:lnTo>
                  <a:pt x="0" y="0"/>
                </a:lnTo>
                <a:lnTo>
                  <a:pt x="0" y="11538"/>
                </a:lnTo>
                <a:close/>
              </a:path>
            </a:pathLst>
          </a:custGeom>
          <a:solidFill>
            <a:srgbClr val="000000"/>
          </a:solidFill>
        </p:spPr>
        <p:txBody>
          <a:bodyPr wrap="square" lIns="0" tIns="0" rIns="0" bIns="0" rtlCol="0"/>
          <a:lstStyle/>
          <a:p>
            <a:endParaRPr sz="1620"/>
          </a:p>
        </p:txBody>
      </p:sp>
      <p:sp>
        <p:nvSpPr>
          <p:cNvPr id="18" name="object 18"/>
          <p:cNvSpPr/>
          <p:nvPr/>
        </p:nvSpPr>
        <p:spPr>
          <a:xfrm>
            <a:off x="2112989"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19" name="object 19"/>
          <p:cNvSpPr/>
          <p:nvPr/>
        </p:nvSpPr>
        <p:spPr>
          <a:xfrm>
            <a:off x="2691071"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0" name="object 20"/>
          <p:cNvSpPr/>
          <p:nvPr/>
        </p:nvSpPr>
        <p:spPr>
          <a:xfrm>
            <a:off x="3279110"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1" name="object 21"/>
          <p:cNvSpPr/>
          <p:nvPr/>
        </p:nvSpPr>
        <p:spPr>
          <a:xfrm>
            <a:off x="3857192"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2" name="object 22"/>
          <p:cNvSpPr/>
          <p:nvPr/>
        </p:nvSpPr>
        <p:spPr>
          <a:xfrm>
            <a:off x="4445231"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3" name="object 23"/>
          <p:cNvSpPr/>
          <p:nvPr/>
        </p:nvSpPr>
        <p:spPr>
          <a:xfrm>
            <a:off x="5023314"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4" name="object 24"/>
          <p:cNvSpPr/>
          <p:nvPr/>
        </p:nvSpPr>
        <p:spPr>
          <a:xfrm>
            <a:off x="5611352"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5" name="object 25"/>
          <p:cNvSpPr/>
          <p:nvPr/>
        </p:nvSpPr>
        <p:spPr>
          <a:xfrm>
            <a:off x="6189833"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6" name="object 26"/>
          <p:cNvSpPr/>
          <p:nvPr/>
        </p:nvSpPr>
        <p:spPr>
          <a:xfrm>
            <a:off x="6777871"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7" name="object 27"/>
          <p:cNvSpPr/>
          <p:nvPr/>
        </p:nvSpPr>
        <p:spPr>
          <a:xfrm>
            <a:off x="7355955" y="4935186"/>
            <a:ext cx="0" cy="31433"/>
          </a:xfrm>
          <a:custGeom>
            <a:avLst/>
            <a:gdLst/>
            <a:ahLst/>
            <a:cxnLst/>
            <a:rect l="l" t="t" r="r" b="b"/>
            <a:pathLst>
              <a:path h="34925">
                <a:moveTo>
                  <a:pt x="0" y="34616"/>
                </a:moveTo>
                <a:lnTo>
                  <a:pt x="0" y="0"/>
                </a:lnTo>
              </a:path>
            </a:pathLst>
          </a:custGeom>
          <a:ln w="11061">
            <a:solidFill>
              <a:srgbClr val="000000"/>
            </a:solidFill>
          </a:ln>
        </p:spPr>
        <p:txBody>
          <a:bodyPr wrap="square" lIns="0" tIns="0" rIns="0" bIns="0" rtlCol="0"/>
          <a:lstStyle/>
          <a:p>
            <a:endParaRPr sz="1620"/>
          </a:p>
        </p:txBody>
      </p:sp>
      <p:sp>
        <p:nvSpPr>
          <p:cNvPr id="28" name="object 28"/>
          <p:cNvSpPr/>
          <p:nvPr/>
        </p:nvSpPr>
        <p:spPr>
          <a:xfrm>
            <a:off x="2397052" y="2744703"/>
            <a:ext cx="588074" cy="281178"/>
          </a:xfrm>
          <a:custGeom>
            <a:avLst/>
            <a:gdLst/>
            <a:ahLst/>
            <a:cxnLst/>
            <a:rect l="l" t="t" r="r" b="b"/>
            <a:pathLst>
              <a:path w="653414" h="312420">
                <a:moveTo>
                  <a:pt x="0" y="311859"/>
                </a:moveTo>
                <a:lnTo>
                  <a:pt x="332218" y="161545"/>
                </a:lnTo>
                <a:lnTo>
                  <a:pt x="653375" y="0"/>
                </a:lnTo>
              </a:path>
            </a:pathLst>
          </a:custGeom>
          <a:ln w="34351">
            <a:solidFill>
              <a:srgbClr val="000080"/>
            </a:solidFill>
          </a:ln>
        </p:spPr>
        <p:txBody>
          <a:bodyPr wrap="square" lIns="0" tIns="0" rIns="0" bIns="0" rtlCol="0"/>
          <a:lstStyle/>
          <a:p>
            <a:endParaRPr sz="1620"/>
          </a:p>
        </p:txBody>
      </p:sp>
      <p:sp>
        <p:nvSpPr>
          <p:cNvPr id="29" name="object 29"/>
          <p:cNvSpPr/>
          <p:nvPr/>
        </p:nvSpPr>
        <p:spPr>
          <a:xfrm>
            <a:off x="2985090" y="2432459"/>
            <a:ext cx="578358" cy="312611"/>
          </a:xfrm>
          <a:custGeom>
            <a:avLst/>
            <a:gdLst/>
            <a:ahLst/>
            <a:cxnLst/>
            <a:rect l="l" t="t" r="r" b="b"/>
            <a:pathLst>
              <a:path w="642619" h="347344">
                <a:moveTo>
                  <a:pt x="0" y="346937"/>
                </a:moveTo>
                <a:lnTo>
                  <a:pt x="321230" y="173391"/>
                </a:lnTo>
                <a:lnTo>
                  <a:pt x="642314" y="0"/>
                </a:lnTo>
              </a:path>
            </a:pathLst>
          </a:custGeom>
          <a:ln w="34293">
            <a:solidFill>
              <a:srgbClr val="000080"/>
            </a:solidFill>
          </a:ln>
        </p:spPr>
        <p:txBody>
          <a:bodyPr wrap="square" lIns="0" tIns="0" rIns="0" bIns="0" rtlCol="0"/>
          <a:lstStyle/>
          <a:p>
            <a:endParaRPr sz="1620"/>
          </a:p>
        </p:txBody>
      </p:sp>
      <p:sp>
        <p:nvSpPr>
          <p:cNvPr id="30" name="object 30"/>
          <p:cNvSpPr/>
          <p:nvPr/>
        </p:nvSpPr>
        <p:spPr>
          <a:xfrm>
            <a:off x="3563173" y="2078260"/>
            <a:ext cx="588074" cy="354330"/>
          </a:xfrm>
          <a:custGeom>
            <a:avLst/>
            <a:gdLst/>
            <a:ahLst/>
            <a:cxnLst/>
            <a:rect l="l" t="t" r="r" b="b"/>
            <a:pathLst>
              <a:path w="653414" h="393700">
                <a:moveTo>
                  <a:pt x="0" y="393554"/>
                </a:moveTo>
                <a:lnTo>
                  <a:pt x="321230" y="196931"/>
                </a:lnTo>
                <a:lnTo>
                  <a:pt x="653375" y="0"/>
                </a:lnTo>
              </a:path>
            </a:pathLst>
          </a:custGeom>
          <a:ln w="34235">
            <a:solidFill>
              <a:srgbClr val="000080"/>
            </a:solidFill>
          </a:ln>
        </p:spPr>
        <p:txBody>
          <a:bodyPr wrap="square" lIns="0" tIns="0" rIns="0" bIns="0" rtlCol="0"/>
          <a:lstStyle/>
          <a:p>
            <a:endParaRPr sz="1620"/>
          </a:p>
        </p:txBody>
      </p:sp>
      <p:sp>
        <p:nvSpPr>
          <p:cNvPr id="31" name="object 31"/>
          <p:cNvSpPr/>
          <p:nvPr/>
        </p:nvSpPr>
        <p:spPr>
          <a:xfrm>
            <a:off x="4151211" y="1734861"/>
            <a:ext cx="578358" cy="343472"/>
          </a:xfrm>
          <a:custGeom>
            <a:avLst/>
            <a:gdLst/>
            <a:ahLst/>
            <a:cxnLst/>
            <a:rect l="l" t="t" r="r" b="b"/>
            <a:pathLst>
              <a:path w="642620" h="381635">
                <a:moveTo>
                  <a:pt x="0" y="381554"/>
                </a:moveTo>
                <a:lnTo>
                  <a:pt x="321230" y="196623"/>
                </a:lnTo>
                <a:lnTo>
                  <a:pt x="642314" y="0"/>
                </a:lnTo>
              </a:path>
            </a:pathLst>
          </a:custGeom>
          <a:ln w="34243">
            <a:solidFill>
              <a:srgbClr val="000080"/>
            </a:solidFill>
          </a:ln>
        </p:spPr>
        <p:txBody>
          <a:bodyPr wrap="square" lIns="0" tIns="0" rIns="0" bIns="0" rtlCol="0"/>
          <a:lstStyle/>
          <a:p>
            <a:endParaRPr sz="1620"/>
          </a:p>
        </p:txBody>
      </p:sp>
      <p:sp>
        <p:nvSpPr>
          <p:cNvPr id="32" name="object 32"/>
          <p:cNvSpPr/>
          <p:nvPr/>
        </p:nvSpPr>
        <p:spPr>
          <a:xfrm>
            <a:off x="4729295" y="1370692"/>
            <a:ext cx="578358" cy="364617"/>
          </a:xfrm>
          <a:custGeom>
            <a:avLst/>
            <a:gdLst/>
            <a:ahLst/>
            <a:cxnLst/>
            <a:rect l="l" t="t" r="r" b="b"/>
            <a:pathLst>
              <a:path w="642620" h="405130">
                <a:moveTo>
                  <a:pt x="0" y="404632"/>
                </a:moveTo>
                <a:lnTo>
                  <a:pt x="321230" y="208162"/>
                </a:lnTo>
                <a:lnTo>
                  <a:pt x="642314" y="0"/>
                </a:lnTo>
              </a:path>
            </a:pathLst>
          </a:custGeom>
          <a:ln w="34210">
            <a:solidFill>
              <a:srgbClr val="000080"/>
            </a:solidFill>
          </a:ln>
        </p:spPr>
        <p:txBody>
          <a:bodyPr wrap="square" lIns="0" tIns="0" rIns="0" bIns="0" rtlCol="0"/>
          <a:lstStyle/>
          <a:p>
            <a:endParaRPr sz="1620"/>
          </a:p>
        </p:txBody>
      </p:sp>
      <p:sp>
        <p:nvSpPr>
          <p:cNvPr id="33" name="object 33"/>
          <p:cNvSpPr/>
          <p:nvPr/>
        </p:nvSpPr>
        <p:spPr>
          <a:xfrm>
            <a:off x="2397052" y="3108872"/>
            <a:ext cx="588074" cy="93725"/>
          </a:xfrm>
          <a:custGeom>
            <a:avLst/>
            <a:gdLst/>
            <a:ahLst/>
            <a:cxnLst/>
            <a:rect l="l" t="t" r="r" b="b"/>
            <a:pathLst>
              <a:path w="653414" h="104139">
                <a:moveTo>
                  <a:pt x="0" y="103850"/>
                </a:moveTo>
                <a:lnTo>
                  <a:pt x="165925" y="80772"/>
                </a:lnTo>
                <a:lnTo>
                  <a:pt x="332218" y="57694"/>
                </a:lnTo>
                <a:lnTo>
                  <a:pt x="487008" y="34616"/>
                </a:lnTo>
                <a:lnTo>
                  <a:pt x="653375" y="0"/>
                </a:lnTo>
              </a:path>
            </a:pathLst>
          </a:custGeom>
          <a:ln w="34581">
            <a:solidFill>
              <a:srgbClr val="FF00FF"/>
            </a:solidFill>
          </a:ln>
        </p:spPr>
        <p:txBody>
          <a:bodyPr wrap="square" lIns="0" tIns="0" rIns="0" bIns="0" rtlCol="0"/>
          <a:lstStyle/>
          <a:p>
            <a:endParaRPr sz="1620"/>
          </a:p>
        </p:txBody>
      </p:sp>
      <p:sp>
        <p:nvSpPr>
          <p:cNvPr id="34" name="object 34"/>
          <p:cNvSpPr/>
          <p:nvPr/>
        </p:nvSpPr>
        <p:spPr>
          <a:xfrm>
            <a:off x="2985090" y="2848553"/>
            <a:ext cx="578358" cy="260604"/>
          </a:xfrm>
          <a:custGeom>
            <a:avLst/>
            <a:gdLst/>
            <a:ahLst/>
            <a:cxnLst/>
            <a:rect l="l" t="t" r="r" b="b"/>
            <a:pathLst>
              <a:path w="642619" h="289560">
                <a:moveTo>
                  <a:pt x="0" y="289242"/>
                </a:moveTo>
                <a:lnTo>
                  <a:pt x="165925" y="231086"/>
                </a:lnTo>
                <a:lnTo>
                  <a:pt x="321230" y="161852"/>
                </a:lnTo>
                <a:lnTo>
                  <a:pt x="476094" y="81080"/>
                </a:lnTo>
                <a:lnTo>
                  <a:pt x="642314" y="0"/>
                </a:lnTo>
              </a:path>
            </a:pathLst>
          </a:custGeom>
          <a:ln w="34375">
            <a:solidFill>
              <a:srgbClr val="FF00FF"/>
            </a:solidFill>
          </a:ln>
        </p:spPr>
        <p:txBody>
          <a:bodyPr wrap="square" lIns="0" tIns="0" rIns="0" bIns="0" rtlCol="0"/>
          <a:lstStyle/>
          <a:p>
            <a:endParaRPr sz="1620"/>
          </a:p>
        </p:txBody>
      </p:sp>
      <p:sp>
        <p:nvSpPr>
          <p:cNvPr id="35" name="object 35"/>
          <p:cNvSpPr/>
          <p:nvPr/>
        </p:nvSpPr>
        <p:spPr>
          <a:xfrm>
            <a:off x="3563173" y="2505155"/>
            <a:ext cx="588074" cy="343472"/>
          </a:xfrm>
          <a:custGeom>
            <a:avLst/>
            <a:gdLst/>
            <a:ahLst/>
            <a:cxnLst/>
            <a:rect l="l" t="t" r="r" b="b"/>
            <a:pathLst>
              <a:path w="653414" h="381635">
                <a:moveTo>
                  <a:pt x="0" y="381554"/>
                </a:moveTo>
                <a:lnTo>
                  <a:pt x="165925" y="289242"/>
                </a:lnTo>
                <a:lnTo>
                  <a:pt x="321230" y="196469"/>
                </a:lnTo>
                <a:lnTo>
                  <a:pt x="487450" y="92619"/>
                </a:lnTo>
                <a:lnTo>
                  <a:pt x="653375" y="0"/>
                </a:lnTo>
              </a:path>
            </a:pathLst>
          </a:custGeom>
          <a:ln w="34252">
            <a:solidFill>
              <a:srgbClr val="FF00FF"/>
            </a:solidFill>
          </a:ln>
        </p:spPr>
        <p:txBody>
          <a:bodyPr wrap="square" lIns="0" tIns="0" rIns="0" bIns="0" rtlCol="0"/>
          <a:lstStyle/>
          <a:p>
            <a:endParaRPr sz="1620"/>
          </a:p>
        </p:txBody>
      </p:sp>
      <p:sp>
        <p:nvSpPr>
          <p:cNvPr id="36" name="object 36"/>
          <p:cNvSpPr/>
          <p:nvPr/>
        </p:nvSpPr>
        <p:spPr>
          <a:xfrm>
            <a:off x="4151211" y="2192911"/>
            <a:ext cx="578358" cy="312611"/>
          </a:xfrm>
          <a:custGeom>
            <a:avLst/>
            <a:gdLst/>
            <a:ahLst/>
            <a:cxnLst/>
            <a:rect l="l" t="t" r="r" b="b"/>
            <a:pathLst>
              <a:path w="642620" h="347344">
                <a:moveTo>
                  <a:pt x="0" y="346937"/>
                </a:moveTo>
                <a:lnTo>
                  <a:pt x="321230" y="173391"/>
                </a:lnTo>
                <a:lnTo>
                  <a:pt x="487450" y="92619"/>
                </a:lnTo>
                <a:lnTo>
                  <a:pt x="642314" y="0"/>
                </a:lnTo>
              </a:path>
            </a:pathLst>
          </a:custGeom>
          <a:ln w="34293">
            <a:solidFill>
              <a:srgbClr val="FF00FF"/>
            </a:solidFill>
          </a:ln>
        </p:spPr>
        <p:txBody>
          <a:bodyPr wrap="square" lIns="0" tIns="0" rIns="0" bIns="0" rtlCol="0"/>
          <a:lstStyle/>
          <a:p>
            <a:endParaRPr sz="1620"/>
          </a:p>
        </p:txBody>
      </p:sp>
      <p:sp>
        <p:nvSpPr>
          <p:cNvPr id="37" name="object 37"/>
          <p:cNvSpPr/>
          <p:nvPr/>
        </p:nvSpPr>
        <p:spPr>
          <a:xfrm>
            <a:off x="4729295" y="1818357"/>
            <a:ext cx="578358" cy="374903"/>
          </a:xfrm>
          <a:custGeom>
            <a:avLst/>
            <a:gdLst/>
            <a:ahLst/>
            <a:cxnLst/>
            <a:rect l="l" t="t" r="r" b="b"/>
            <a:pathLst>
              <a:path w="642620" h="416560">
                <a:moveTo>
                  <a:pt x="0" y="416171"/>
                </a:moveTo>
                <a:lnTo>
                  <a:pt x="321230" y="208008"/>
                </a:lnTo>
                <a:lnTo>
                  <a:pt x="642314" y="0"/>
                </a:lnTo>
              </a:path>
            </a:pathLst>
          </a:custGeom>
          <a:ln w="34193">
            <a:solidFill>
              <a:srgbClr val="FF00FF"/>
            </a:solidFill>
          </a:ln>
        </p:spPr>
        <p:txBody>
          <a:bodyPr wrap="square" lIns="0" tIns="0" rIns="0" bIns="0" rtlCol="0"/>
          <a:lstStyle/>
          <a:p>
            <a:endParaRPr sz="1620"/>
          </a:p>
        </p:txBody>
      </p:sp>
      <p:sp>
        <p:nvSpPr>
          <p:cNvPr id="38" name="object 38"/>
          <p:cNvSpPr/>
          <p:nvPr/>
        </p:nvSpPr>
        <p:spPr>
          <a:xfrm>
            <a:off x="2397052" y="3389961"/>
            <a:ext cx="588074" cy="187451"/>
          </a:xfrm>
          <a:custGeom>
            <a:avLst/>
            <a:gdLst/>
            <a:ahLst/>
            <a:cxnLst/>
            <a:rect l="l" t="t" r="r" b="b"/>
            <a:pathLst>
              <a:path w="653414" h="208279">
                <a:moveTo>
                  <a:pt x="0" y="208008"/>
                </a:moveTo>
                <a:lnTo>
                  <a:pt x="332218" y="103850"/>
                </a:lnTo>
                <a:lnTo>
                  <a:pt x="653375" y="0"/>
                </a:lnTo>
              </a:path>
            </a:pathLst>
          </a:custGeom>
          <a:ln w="34485">
            <a:solidFill>
              <a:srgbClr val="FFFF00"/>
            </a:solidFill>
          </a:ln>
        </p:spPr>
        <p:txBody>
          <a:bodyPr wrap="square" lIns="0" tIns="0" rIns="0" bIns="0" rtlCol="0"/>
          <a:lstStyle/>
          <a:p>
            <a:endParaRPr sz="1620"/>
          </a:p>
        </p:txBody>
      </p:sp>
      <p:sp>
        <p:nvSpPr>
          <p:cNvPr id="39" name="object 39"/>
          <p:cNvSpPr/>
          <p:nvPr/>
        </p:nvSpPr>
        <p:spPr>
          <a:xfrm>
            <a:off x="2985090" y="3160798"/>
            <a:ext cx="578358" cy="229172"/>
          </a:xfrm>
          <a:custGeom>
            <a:avLst/>
            <a:gdLst/>
            <a:ahLst/>
            <a:cxnLst/>
            <a:rect l="l" t="t" r="r" b="b"/>
            <a:pathLst>
              <a:path w="642619" h="254635">
                <a:moveTo>
                  <a:pt x="0" y="254625"/>
                </a:moveTo>
                <a:lnTo>
                  <a:pt x="321230" y="138774"/>
                </a:lnTo>
                <a:lnTo>
                  <a:pt x="476094" y="81080"/>
                </a:lnTo>
                <a:lnTo>
                  <a:pt x="642314" y="0"/>
                </a:lnTo>
              </a:path>
            </a:pathLst>
          </a:custGeom>
          <a:ln w="34422">
            <a:solidFill>
              <a:srgbClr val="FFFF00"/>
            </a:solidFill>
          </a:ln>
        </p:spPr>
        <p:txBody>
          <a:bodyPr wrap="square" lIns="0" tIns="0" rIns="0" bIns="0" rtlCol="0"/>
          <a:lstStyle/>
          <a:p>
            <a:endParaRPr sz="1620"/>
          </a:p>
        </p:txBody>
      </p:sp>
      <p:sp>
        <p:nvSpPr>
          <p:cNvPr id="40" name="object 40"/>
          <p:cNvSpPr/>
          <p:nvPr/>
        </p:nvSpPr>
        <p:spPr>
          <a:xfrm>
            <a:off x="3563173" y="2786243"/>
            <a:ext cx="588074" cy="374903"/>
          </a:xfrm>
          <a:custGeom>
            <a:avLst/>
            <a:gdLst/>
            <a:ahLst/>
            <a:cxnLst/>
            <a:rect l="l" t="t" r="r" b="b"/>
            <a:pathLst>
              <a:path w="653414" h="416560">
                <a:moveTo>
                  <a:pt x="0" y="416171"/>
                </a:moveTo>
                <a:lnTo>
                  <a:pt x="165925" y="323859"/>
                </a:lnTo>
                <a:lnTo>
                  <a:pt x="321230" y="208008"/>
                </a:lnTo>
                <a:lnTo>
                  <a:pt x="487450" y="92311"/>
                </a:lnTo>
                <a:lnTo>
                  <a:pt x="653375" y="0"/>
                </a:lnTo>
              </a:path>
            </a:pathLst>
          </a:custGeom>
          <a:ln w="34203">
            <a:solidFill>
              <a:srgbClr val="FFFF00"/>
            </a:solidFill>
          </a:ln>
        </p:spPr>
        <p:txBody>
          <a:bodyPr wrap="square" lIns="0" tIns="0" rIns="0" bIns="0" rtlCol="0"/>
          <a:lstStyle/>
          <a:p>
            <a:endParaRPr sz="1620"/>
          </a:p>
        </p:txBody>
      </p:sp>
      <p:sp>
        <p:nvSpPr>
          <p:cNvPr id="41" name="object 41"/>
          <p:cNvSpPr/>
          <p:nvPr/>
        </p:nvSpPr>
        <p:spPr>
          <a:xfrm>
            <a:off x="4151211" y="2557080"/>
            <a:ext cx="578358" cy="229172"/>
          </a:xfrm>
          <a:custGeom>
            <a:avLst/>
            <a:gdLst/>
            <a:ahLst/>
            <a:cxnLst/>
            <a:rect l="l" t="t" r="r" b="b"/>
            <a:pathLst>
              <a:path w="642620" h="254635">
                <a:moveTo>
                  <a:pt x="0" y="254625"/>
                </a:moveTo>
                <a:lnTo>
                  <a:pt x="166367" y="184930"/>
                </a:lnTo>
                <a:lnTo>
                  <a:pt x="321230" y="127236"/>
                </a:lnTo>
                <a:lnTo>
                  <a:pt x="487450" y="69541"/>
                </a:lnTo>
                <a:lnTo>
                  <a:pt x="642314" y="0"/>
                </a:lnTo>
              </a:path>
            </a:pathLst>
          </a:custGeom>
          <a:ln w="34422">
            <a:solidFill>
              <a:srgbClr val="FFFF00"/>
            </a:solidFill>
          </a:ln>
        </p:spPr>
        <p:txBody>
          <a:bodyPr wrap="square" lIns="0" tIns="0" rIns="0" bIns="0" rtlCol="0"/>
          <a:lstStyle/>
          <a:p>
            <a:endParaRPr sz="1620"/>
          </a:p>
        </p:txBody>
      </p:sp>
      <p:sp>
        <p:nvSpPr>
          <p:cNvPr id="42" name="object 42"/>
          <p:cNvSpPr/>
          <p:nvPr/>
        </p:nvSpPr>
        <p:spPr>
          <a:xfrm>
            <a:off x="4729295" y="2192910"/>
            <a:ext cx="578358" cy="364617"/>
          </a:xfrm>
          <a:custGeom>
            <a:avLst/>
            <a:gdLst/>
            <a:ahLst/>
            <a:cxnLst/>
            <a:rect l="l" t="t" r="r" b="b"/>
            <a:pathLst>
              <a:path w="642620" h="405130">
                <a:moveTo>
                  <a:pt x="0" y="404632"/>
                </a:moveTo>
                <a:lnTo>
                  <a:pt x="155305" y="312320"/>
                </a:lnTo>
                <a:lnTo>
                  <a:pt x="321230" y="208008"/>
                </a:lnTo>
                <a:lnTo>
                  <a:pt x="476389" y="104158"/>
                </a:lnTo>
                <a:lnTo>
                  <a:pt x="642314" y="0"/>
                </a:lnTo>
              </a:path>
            </a:pathLst>
          </a:custGeom>
          <a:ln w="34210">
            <a:solidFill>
              <a:srgbClr val="FFFF00"/>
            </a:solidFill>
          </a:ln>
        </p:spPr>
        <p:txBody>
          <a:bodyPr wrap="square" lIns="0" tIns="0" rIns="0" bIns="0" rtlCol="0"/>
          <a:lstStyle/>
          <a:p>
            <a:endParaRPr sz="1620"/>
          </a:p>
        </p:txBody>
      </p:sp>
      <p:sp>
        <p:nvSpPr>
          <p:cNvPr id="43" name="object 43"/>
          <p:cNvSpPr/>
          <p:nvPr/>
        </p:nvSpPr>
        <p:spPr>
          <a:xfrm>
            <a:off x="2397052" y="3514581"/>
            <a:ext cx="588074" cy="177165"/>
          </a:xfrm>
          <a:custGeom>
            <a:avLst/>
            <a:gdLst/>
            <a:ahLst/>
            <a:cxnLst/>
            <a:rect l="l" t="t" r="r" b="b"/>
            <a:pathLst>
              <a:path w="653414" h="196850">
                <a:moveTo>
                  <a:pt x="0" y="196469"/>
                </a:moveTo>
                <a:lnTo>
                  <a:pt x="332218" y="104158"/>
                </a:lnTo>
                <a:lnTo>
                  <a:pt x="653375" y="0"/>
                </a:lnTo>
              </a:path>
            </a:pathLst>
          </a:custGeom>
          <a:ln w="34498">
            <a:solidFill>
              <a:srgbClr val="00FFFF"/>
            </a:solidFill>
          </a:ln>
        </p:spPr>
        <p:txBody>
          <a:bodyPr wrap="square" lIns="0" tIns="0" rIns="0" bIns="0" rtlCol="0"/>
          <a:lstStyle/>
          <a:p>
            <a:endParaRPr sz="1620"/>
          </a:p>
        </p:txBody>
      </p:sp>
      <p:sp>
        <p:nvSpPr>
          <p:cNvPr id="44" name="object 44"/>
          <p:cNvSpPr/>
          <p:nvPr/>
        </p:nvSpPr>
        <p:spPr>
          <a:xfrm>
            <a:off x="2985090" y="3296079"/>
            <a:ext cx="578358" cy="218884"/>
          </a:xfrm>
          <a:custGeom>
            <a:avLst/>
            <a:gdLst/>
            <a:ahLst/>
            <a:cxnLst/>
            <a:rect l="l" t="t" r="r" b="b"/>
            <a:pathLst>
              <a:path w="642619" h="243204">
                <a:moveTo>
                  <a:pt x="0" y="242779"/>
                </a:moveTo>
                <a:lnTo>
                  <a:pt x="165925" y="185084"/>
                </a:lnTo>
                <a:lnTo>
                  <a:pt x="321230" y="115850"/>
                </a:lnTo>
                <a:lnTo>
                  <a:pt x="476094" y="57694"/>
                </a:lnTo>
                <a:lnTo>
                  <a:pt x="642314" y="0"/>
                </a:lnTo>
              </a:path>
            </a:pathLst>
          </a:custGeom>
          <a:ln w="34437">
            <a:solidFill>
              <a:srgbClr val="00FFFF"/>
            </a:solidFill>
          </a:ln>
        </p:spPr>
        <p:txBody>
          <a:bodyPr wrap="square" lIns="0" tIns="0" rIns="0" bIns="0" rtlCol="0"/>
          <a:lstStyle/>
          <a:p>
            <a:endParaRPr sz="1620"/>
          </a:p>
        </p:txBody>
      </p:sp>
      <p:sp>
        <p:nvSpPr>
          <p:cNvPr id="45" name="object 45"/>
          <p:cNvSpPr/>
          <p:nvPr/>
        </p:nvSpPr>
        <p:spPr>
          <a:xfrm>
            <a:off x="3563173" y="3119257"/>
            <a:ext cx="588074" cy="177165"/>
          </a:xfrm>
          <a:custGeom>
            <a:avLst/>
            <a:gdLst/>
            <a:ahLst/>
            <a:cxnLst/>
            <a:rect l="l" t="t" r="r" b="b"/>
            <a:pathLst>
              <a:path w="653414" h="196850">
                <a:moveTo>
                  <a:pt x="0" y="196469"/>
                </a:moveTo>
                <a:lnTo>
                  <a:pt x="165925" y="150313"/>
                </a:lnTo>
                <a:lnTo>
                  <a:pt x="321230" y="103850"/>
                </a:lnTo>
                <a:lnTo>
                  <a:pt x="487450" y="57694"/>
                </a:lnTo>
                <a:lnTo>
                  <a:pt x="653375" y="0"/>
                </a:lnTo>
              </a:path>
            </a:pathLst>
          </a:custGeom>
          <a:ln w="34498">
            <a:solidFill>
              <a:srgbClr val="00FFFF"/>
            </a:solidFill>
          </a:ln>
        </p:spPr>
        <p:txBody>
          <a:bodyPr wrap="square" lIns="0" tIns="0" rIns="0" bIns="0" rtlCol="0"/>
          <a:lstStyle/>
          <a:p>
            <a:endParaRPr sz="1620"/>
          </a:p>
        </p:txBody>
      </p:sp>
      <p:sp>
        <p:nvSpPr>
          <p:cNvPr id="46" name="object 46"/>
          <p:cNvSpPr/>
          <p:nvPr/>
        </p:nvSpPr>
        <p:spPr>
          <a:xfrm>
            <a:off x="4151211" y="2755088"/>
            <a:ext cx="578358" cy="364617"/>
          </a:xfrm>
          <a:custGeom>
            <a:avLst/>
            <a:gdLst/>
            <a:ahLst/>
            <a:cxnLst/>
            <a:rect l="l" t="t" r="r" b="b"/>
            <a:pathLst>
              <a:path w="642620" h="405129">
                <a:moveTo>
                  <a:pt x="0" y="404632"/>
                </a:moveTo>
                <a:lnTo>
                  <a:pt x="166367" y="311859"/>
                </a:lnTo>
                <a:lnTo>
                  <a:pt x="321230" y="208008"/>
                </a:lnTo>
                <a:lnTo>
                  <a:pt x="487450" y="92311"/>
                </a:lnTo>
                <a:lnTo>
                  <a:pt x="642314" y="0"/>
                </a:lnTo>
              </a:path>
            </a:pathLst>
          </a:custGeom>
          <a:ln w="34210">
            <a:solidFill>
              <a:srgbClr val="00FFFF"/>
            </a:solidFill>
          </a:ln>
        </p:spPr>
        <p:txBody>
          <a:bodyPr wrap="square" lIns="0" tIns="0" rIns="0" bIns="0" rtlCol="0"/>
          <a:lstStyle/>
          <a:p>
            <a:endParaRPr sz="1620"/>
          </a:p>
        </p:txBody>
      </p:sp>
      <p:sp>
        <p:nvSpPr>
          <p:cNvPr id="47" name="object 47"/>
          <p:cNvSpPr/>
          <p:nvPr/>
        </p:nvSpPr>
        <p:spPr>
          <a:xfrm>
            <a:off x="4729295" y="2494769"/>
            <a:ext cx="578358" cy="260604"/>
          </a:xfrm>
          <a:custGeom>
            <a:avLst/>
            <a:gdLst/>
            <a:ahLst/>
            <a:cxnLst/>
            <a:rect l="l" t="t" r="r" b="b"/>
            <a:pathLst>
              <a:path w="642620" h="289560">
                <a:moveTo>
                  <a:pt x="0" y="289242"/>
                </a:moveTo>
                <a:lnTo>
                  <a:pt x="155305" y="208008"/>
                </a:lnTo>
                <a:lnTo>
                  <a:pt x="321230" y="138774"/>
                </a:lnTo>
                <a:lnTo>
                  <a:pt x="476389" y="80772"/>
                </a:lnTo>
                <a:lnTo>
                  <a:pt x="642314" y="0"/>
                </a:lnTo>
              </a:path>
            </a:pathLst>
          </a:custGeom>
          <a:ln w="34375">
            <a:solidFill>
              <a:srgbClr val="00FFFF"/>
            </a:solidFill>
          </a:ln>
        </p:spPr>
        <p:txBody>
          <a:bodyPr wrap="square" lIns="0" tIns="0" rIns="0" bIns="0" rtlCol="0"/>
          <a:lstStyle/>
          <a:p>
            <a:endParaRPr sz="1620"/>
          </a:p>
        </p:txBody>
      </p:sp>
      <p:sp>
        <p:nvSpPr>
          <p:cNvPr id="48" name="object 48"/>
          <p:cNvSpPr/>
          <p:nvPr/>
        </p:nvSpPr>
        <p:spPr>
          <a:xfrm>
            <a:off x="5307378" y="2151371"/>
            <a:ext cx="588074" cy="343472"/>
          </a:xfrm>
          <a:custGeom>
            <a:avLst/>
            <a:gdLst/>
            <a:ahLst/>
            <a:cxnLst/>
            <a:rect l="l" t="t" r="r" b="b"/>
            <a:pathLst>
              <a:path w="653414" h="381635">
                <a:moveTo>
                  <a:pt x="0" y="381554"/>
                </a:moveTo>
                <a:lnTo>
                  <a:pt x="166367" y="289242"/>
                </a:lnTo>
                <a:lnTo>
                  <a:pt x="321230" y="196469"/>
                </a:lnTo>
                <a:lnTo>
                  <a:pt x="653375" y="0"/>
                </a:lnTo>
              </a:path>
            </a:pathLst>
          </a:custGeom>
          <a:ln w="34252">
            <a:solidFill>
              <a:srgbClr val="00FFFF"/>
            </a:solidFill>
          </a:ln>
        </p:spPr>
        <p:txBody>
          <a:bodyPr wrap="square" lIns="0" tIns="0" rIns="0" bIns="0" rtlCol="0"/>
          <a:lstStyle/>
          <a:p>
            <a:endParaRPr sz="1620"/>
          </a:p>
        </p:txBody>
      </p:sp>
      <p:sp>
        <p:nvSpPr>
          <p:cNvPr id="49" name="object 49"/>
          <p:cNvSpPr/>
          <p:nvPr/>
        </p:nvSpPr>
        <p:spPr>
          <a:xfrm>
            <a:off x="2397052" y="3670634"/>
            <a:ext cx="588074" cy="10859"/>
          </a:xfrm>
          <a:custGeom>
            <a:avLst/>
            <a:gdLst/>
            <a:ahLst/>
            <a:cxnLst/>
            <a:rect l="l" t="t" r="r" b="b"/>
            <a:pathLst>
              <a:path w="653414" h="12064">
                <a:moveTo>
                  <a:pt x="0" y="11538"/>
                </a:moveTo>
                <a:lnTo>
                  <a:pt x="165925" y="11538"/>
                </a:lnTo>
                <a:lnTo>
                  <a:pt x="332218" y="11538"/>
                </a:lnTo>
                <a:lnTo>
                  <a:pt x="487008" y="11538"/>
                </a:lnTo>
                <a:lnTo>
                  <a:pt x="653375" y="0"/>
                </a:lnTo>
              </a:path>
            </a:pathLst>
          </a:custGeom>
          <a:ln w="34616">
            <a:solidFill>
              <a:srgbClr val="800080"/>
            </a:solidFill>
          </a:ln>
        </p:spPr>
        <p:txBody>
          <a:bodyPr wrap="square" lIns="0" tIns="0" rIns="0" bIns="0" rtlCol="0"/>
          <a:lstStyle/>
          <a:p>
            <a:endParaRPr sz="1620"/>
          </a:p>
        </p:txBody>
      </p:sp>
      <p:sp>
        <p:nvSpPr>
          <p:cNvPr id="50" name="object 50"/>
          <p:cNvSpPr/>
          <p:nvPr/>
        </p:nvSpPr>
        <p:spPr>
          <a:xfrm>
            <a:off x="2985090" y="3524966"/>
            <a:ext cx="578358" cy="145733"/>
          </a:xfrm>
          <a:custGeom>
            <a:avLst/>
            <a:gdLst/>
            <a:ahLst/>
            <a:cxnLst/>
            <a:rect l="l" t="t" r="r" b="b"/>
            <a:pathLst>
              <a:path w="642619" h="161925">
                <a:moveTo>
                  <a:pt x="0" y="161852"/>
                </a:moveTo>
                <a:lnTo>
                  <a:pt x="165925" y="127236"/>
                </a:lnTo>
                <a:lnTo>
                  <a:pt x="321230" y="92619"/>
                </a:lnTo>
                <a:lnTo>
                  <a:pt x="642314" y="0"/>
                </a:lnTo>
              </a:path>
            </a:pathLst>
          </a:custGeom>
          <a:ln w="34531">
            <a:solidFill>
              <a:srgbClr val="800080"/>
            </a:solidFill>
          </a:ln>
        </p:spPr>
        <p:txBody>
          <a:bodyPr wrap="square" lIns="0" tIns="0" rIns="0" bIns="0" rtlCol="0"/>
          <a:lstStyle/>
          <a:p>
            <a:endParaRPr sz="1620"/>
          </a:p>
        </p:txBody>
      </p:sp>
      <p:sp>
        <p:nvSpPr>
          <p:cNvPr id="51" name="object 51"/>
          <p:cNvSpPr/>
          <p:nvPr/>
        </p:nvSpPr>
        <p:spPr>
          <a:xfrm>
            <a:off x="3563173" y="3358390"/>
            <a:ext cx="588074" cy="166878"/>
          </a:xfrm>
          <a:custGeom>
            <a:avLst/>
            <a:gdLst/>
            <a:ahLst/>
            <a:cxnLst/>
            <a:rect l="l" t="t" r="r" b="b"/>
            <a:pathLst>
              <a:path w="653414" h="185420">
                <a:moveTo>
                  <a:pt x="0" y="185084"/>
                </a:moveTo>
                <a:lnTo>
                  <a:pt x="321230" y="104312"/>
                </a:lnTo>
                <a:lnTo>
                  <a:pt x="487450" y="58156"/>
                </a:lnTo>
                <a:lnTo>
                  <a:pt x="653375" y="0"/>
                </a:lnTo>
              </a:path>
            </a:pathLst>
          </a:custGeom>
          <a:ln w="34510">
            <a:solidFill>
              <a:srgbClr val="800080"/>
            </a:solidFill>
          </a:ln>
        </p:spPr>
        <p:txBody>
          <a:bodyPr wrap="square" lIns="0" tIns="0" rIns="0" bIns="0" rtlCol="0"/>
          <a:lstStyle/>
          <a:p>
            <a:endParaRPr sz="1620"/>
          </a:p>
        </p:txBody>
      </p:sp>
      <p:sp>
        <p:nvSpPr>
          <p:cNvPr id="52" name="object 52"/>
          <p:cNvSpPr/>
          <p:nvPr/>
        </p:nvSpPr>
        <p:spPr>
          <a:xfrm>
            <a:off x="4151211" y="3067331"/>
            <a:ext cx="578358" cy="291465"/>
          </a:xfrm>
          <a:custGeom>
            <a:avLst/>
            <a:gdLst/>
            <a:ahLst/>
            <a:cxnLst/>
            <a:rect l="l" t="t" r="r" b="b"/>
            <a:pathLst>
              <a:path w="642620" h="323850">
                <a:moveTo>
                  <a:pt x="0" y="323398"/>
                </a:moveTo>
                <a:lnTo>
                  <a:pt x="166367" y="254164"/>
                </a:lnTo>
                <a:lnTo>
                  <a:pt x="321230" y="173391"/>
                </a:lnTo>
                <a:lnTo>
                  <a:pt x="487450" y="80772"/>
                </a:lnTo>
                <a:lnTo>
                  <a:pt x="642314" y="0"/>
                </a:lnTo>
              </a:path>
            </a:pathLst>
          </a:custGeom>
          <a:ln w="34327">
            <a:solidFill>
              <a:srgbClr val="800080"/>
            </a:solidFill>
          </a:ln>
        </p:spPr>
        <p:txBody>
          <a:bodyPr wrap="square" lIns="0" tIns="0" rIns="0" bIns="0" rtlCol="0"/>
          <a:lstStyle/>
          <a:p>
            <a:endParaRPr sz="1620"/>
          </a:p>
        </p:txBody>
      </p:sp>
      <p:sp>
        <p:nvSpPr>
          <p:cNvPr id="53" name="object 53"/>
          <p:cNvSpPr/>
          <p:nvPr/>
        </p:nvSpPr>
        <p:spPr>
          <a:xfrm>
            <a:off x="4729295" y="2807013"/>
            <a:ext cx="578358" cy="260604"/>
          </a:xfrm>
          <a:custGeom>
            <a:avLst/>
            <a:gdLst/>
            <a:ahLst/>
            <a:cxnLst/>
            <a:rect l="l" t="t" r="r" b="b"/>
            <a:pathLst>
              <a:path w="642620" h="289560">
                <a:moveTo>
                  <a:pt x="0" y="289242"/>
                </a:moveTo>
                <a:lnTo>
                  <a:pt x="155305" y="219547"/>
                </a:lnTo>
                <a:lnTo>
                  <a:pt x="321230" y="150313"/>
                </a:lnTo>
                <a:lnTo>
                  <a:pt x="476389" y="80772"/>
                </a:lnTo>
                <a:lnTo>
                  <a:pt x="642314" y="0"/>
                </a:lnTo>
              </a:path>
            </a:pathLst>
          </a:custGeom>
          <a:ln w="34375">
            <a:solidFill>
              <a:srgbClr val="800080"/>
            </a:solidFill>
          </a:ln>
        </p:spPr>
        <p:txBody>
          <a:bodyPr wrap="square" lIns="0" tIns="0" rIns="0" bIns="0" rtlCol="0"/>
          <a:lstStyle/>
          <a:p>
            <a:endParaRPr sz="1620"/>
          </a:p>
        </p:txBody>
      </p:sp>
      <p:sp>
        <p:nvSpPr>
          <p:cNvPr id="54" name="object 54"/>
          <p:cNvSpPr/>
          <p:nvPr/>
        </p:nvSpPr>
        <p:spPr>
          <a:xfrm>
            <a:off x="5307378" y="2442844"/>
            <a:ext cx="588074" cy="364617"/>
          </a:xfrm>
          <a:custGeom>
            <a:avLst/>
            <a:gdLst/>
            <a:ahLst/>
            <a:cxnLst/>
            <a:rect l="l" t="t" r="r" b="b"/>
            <a:pathLst>
              <a:path w="653414" h="405130">
                <a:moveTo>
                  <a:pt x="0" y="404632"/>
                </a:moveTo>
                <a:lnTo>
                  <a:pt x="166367" y="311859"/>
                </a:lnTo>
                <a:lnTo>
                  <a:pt x="321230" y="208008"/>
                </a:lnTo>
                <a:lnTo>
                  <a:pt x="653375" y="0"/>
                </a:lnTo>
              </a:path>
            </a:pathLst>
          </a:custGeom>
          <a:ln w="34219">
            <a:solidFill>
              <a:srgbClr val="800080"/>
            </a:solidFill>
          </a:ln>
        </p:spPr>
        <p:txBody>
          <a:bodyPr wrap="square" lIns="0" tIns="0" rIns="0" bIns="0" rtlCol="0"/>
          <a:lstStyle/>
          <a:p>
            <a:endParaRPr sz="1620"/>
          </a:p>
        </p:txBody>
      </p:sp>
      <p:sp>
        <p:nvSpPr>
          <p:cNvPr id="55" name="object 55"/>
          <p:cNvSpPr/>
          <p:nvPr/>
        </p:nvSpPr>
        <p:spPr>
          <a:xfrm>
            <a:off x="2397052" y="4014033"/>
            <a:ext cx="588074" cy="125159"/>
          </a:xfrm>
          <a:custGeom>
            <a:avLst/>
            <a:gdLst/>
            <a:ahLst/>
            <a:cxnLst/>
            <a:rect l="l" t="t" r="r" b="b"/>
            <a:pathLst>
              <a:path w="653414" h="139064">
                <a:moveTo>
                  <a:pt x="0" y="138928"/>
                </a:moveTo>
                <a:lnTo>
                  <a:pt x="332218" y="69695"/>
                </a:lnTo>
                <a:lnTo>
                  <a:pt x="653375" y="0"/>
                </a:lnTo>
              </a:path>
            </a:pathLst>
          </a:custGeom>
          <a:ln w="34554">
            <a:solidFill>
              <a:srgbClr val="800000"/>
            </a:solidFill>
          </a:ln>
        </p:spPr>
        <p:txBody>
          <a:bodyPr wrap="square" lIns="0" tIns="0" rIns="0" bIns="0" rtlCol="0"/>
          <a:lstStyle/>
          <a:p>
            <a:endParaRPr sz="1620"/>
          </a:p>
        </p:txBody>
      </p:sp>
      <p:sp>
        <p:nvSpPr>
          <p:cNvPr id="56" name="object 56"/>
          <p:cNvSpPr/>
          <p:nvPr/>
        </p:nvSpPr>
        <p:spPr>
          <a:xfrm>
            <a:off x="2985090" y="3847595"/>
            <a:ext cx="578358" cy="166878"/>
          </a:xfrm>
          <a:custGeom>
            <a:avLst/>
            <a:gdLst/>
            <a:ahLst/>
            <a:cxnLst/>
            <a:rect l="l" t="t" r="r" b="b"/>
            <a:pathLst>
              <a:path w="642619" h="185420">
                <a:moveTo>
                  <a:pt x="0" y="184930"/>
                </a:moveTo>
                <a:lnTo>
                  <a:pt x="321230" y="104158"/>
                </a:lnTo>
                <a:lnTo>
                  <a:pt x="642314" y="0"/>
                </a:lnTo>
              </a:path>
            </a:pathLst>
          </a:custGeom>
          <a:ln w="34507">
            <a:solidFill>
              <a:srgbClr val="800000"/>
            </a:solidFill>
          </a:ln>
        </p:spPr>
        <p:txBody>
          <a:bodyPr wrap="square" lIns="0" tIns="0" rIns="0" bIns="0" rtlCol="0"/>
          <a:lstStyle/>
          <a:p>
            <a:endParaRPr sz="1620"/>
          </a:p>
        </p:txBody>
      </p:sp>
      <p:sp>
        <p:nvSpPr>
          <p:cNvPr id="57" name="object 57"/>
          <p:cNvSpPr/>
          <p:nvPr/>
        </p:nvSpPr>
        <p:spPr>
          <a:xfrm>
            <a:off x="3563173" y="3597938"/>
            <a:ext cx="588074" cy="249746"/>
          </a:xfrm>
          <a:custGeom>
            <a:avLst/>
            <a:gdLst/>
            <a:ahLst/>
            <a:cxnLst/>
            <a:rect l="l" t="t" r="r" b="b"/>
            <a:pathLst>
              <a:path w="653414" h="277495">
                <a:moveTo>
                  <a:pt x="0" y="277396"/>
                </a:moveTo>
                <a:lnTo>
                  <a:pt x="321230" y="150467"/>
                </a:lnTo>
                <a:lnTo>
                  <a:pt x="653375" y="0"/>
                </a:lnTo>
              </a:path>
            </a:pathLst>
          </a:custGeom>
          <a:ln w="34398">
            <a:solidFill>
              <a:srgbClr val="800000"/>
            </a:solidFill>
          </a:ln>
        </p:spPr>
        <p:txBody>
          <a:bodyPr wrap="square" lIns="0" tIns="0" rIns="0" bIns="0" rtlCol="0"/>
          <a:lstStyle/>
          <a:p>
            <a:endParaRPr sz="1620"/>
          </a:p>
        </p:txBody>
      </p:sp>
      <p:sp>
        <p:nvSpPr>
          <p:cNvPr id="58" name="object 58"/>
          <p:cNvSpPr/>
          <p:nvPr/>
        </p:nvSpPr>
        <p:spPr>
          <a:xfrm>
            <a:off x="4151211" y="3296079"/>
            <a:ext cx="578358" cy="302324"/>
          </a:xfrm>
          <a:custGeom>
            <a:avLst/>
            <a:gdLst/>
            <a:ahLst/>
            <a:cxnLst/>
            <a:rect l="l" t="t" r="r" b="b"/>
            <a:pathLst>
              <a:path w="642620" h="335914">
                <a:moveTo>
                  <a:pt x="0" y="335398"/>
                </a:moveTo>
                <a:lnTo>
                  <a:pt x="321230" y="173545"/>
                </a:lnTo>
                <a:lnTo>
                  <a:pt x="642314" y="0"/>
                </a:lnTo>
              </a:path>
            </a:pathLst>
          </a:custGeom>
          <a:ln w="34310">
            <a:solidFill>
              <a:srgbClr val="800000"/>
            </a:solidFill>
          </a:ln>
        </p:spPr>
        <p:txBody>
          <a:bodyPr wrap="square" lIns="0" tIns="0" rIns="0" bIns="0" rtlCol="0"/>
          <a:lstStyle/>
          <a:p>
            <a:endParaRPr sz="1620"/>
          </a:p>
        </p:txBody>
      </p:sp>
      <p:sp>
        <p:nvSpPr>
          <p:cNvPr id="59" name="object 59"/>
          <p:cNvSpPr/>
          <p:nvPr/>
        </p:nvSpPr>
        <p:spPr>
          <a:xfrm>
            <a:off x="4729295" y="2983836"/>
            <a:ext cx="578358" cy="312611"/>
          </a:xfrm>
          <a:custGeom>
            <a:avLst/>
            <a:gdLst/>
            <a:ahLst/>
            <a:cxnLst/>
            <a:rect l="l" t="t" r="r" b="b"/>
            <a:pathLst>
              <a:path w="642620" h="347345">
                <a:moveTo>
                  <a:pt x="0" y="346937"/>
                </a:moveTo>
                <a:lnTo>
                  <a:pt x="321230" y="173545"/>
                </a:lnTo>
                <a:lnTo>
                  <a:pt x="642314" y="0"/>
                </a:lnTo>
              </a:path>
            </a:pathLst>
          </a:custGeom>
          <a:ln w="34293">
            <a:solidFill>
              <a:srgbClr val="800000"/>
            </a:solidFill>
          </a:ln>
        </p:spPr>
        <p:txBody>
          <a:bodyPr wrap="square" lIns="0" tIns="0" rIns="0" bIns="0" rtlCol="0"/>
          <a:lstStyle/>
          <a:p>
            <a:endParaRPr sz="1620"/>
          </a:p>
        </p:txBody>
      </p:sp>
      <p:sp>
        <p:nvSpPr>
          <p:cNvPr id="60" name="object 60"/>
          <p:cNvSpPr/>
          <p:nvPr/>
        </p:nvSpPr>
        <p:spPr>
          <a:xfrm>
            <a:off x="5307378" y="2640437"/>
            <a:ext cx="588074" cy="343472"/>
          </a:xfrm>
          <a:custGeom>
            <a:avLst/>
            <a:gdLst/>
            <a:ahLst/>
            <a:cxnLst/>
            <a:rect l="l" t="t" r="r" b="b"/>
            <a:pathLst>
              <a:path w="653414" h="381635">
                <a:moveTo>
                  <a:pt x="0" y="381554"/>
                </a:moveTo>
                <a:lnTo>
                  <a:pt x="321230" y="196623"/>
                </a:lnTo>
                <a:lnTo>
                  <a:pt x="653375" y="0"/>
                </a:lnTo>
              </a:path>
            </a:pathLst>
          </a:custGeom>
          <a:ln w="34252">
            <a:solidFill>
              <a:srgbClr val="800000"/>
            </a:solidFill>
          </a:ln>
        </p:spPr>
        <p:txBody>
          <a:bodyPr wrap="square" lIns="0" tIns="0" rIns="0" bIns="0" rtlCol="0"/>
          <a:lstStyle/>
          <a:p>
            <a:endParaRPr sz="1620"/>
          </a:p>
        </p:txBody>
      </p:sp>
      <p:sp>
        <p:nvSpPr>
          <p:cNvPr id="61" name="object 61"/>
          <p:cNvSpPr/>
          <p:nvPr/>
        </p:nvSpPr>
        <p:spPr>
          <a:xfrm>
            <a:off x="2397052" y="4159839"/>
            <a:ext cx="588074" cy="62865"/>
          </a:xfrm>
          <a:custGeom>
            <a:avLst/>
            <a:gdLst/>
            <a:ahLst/>
            <a:cxnLst/>
            <a:rect l="l" t="t" r="r" b="b"/>
            <a:pathLst>
              <a:path w="653414" h="69850">
                <a:moveTo>
                  <a:pt x="0" y="69541"/>
                </a:moveTo>
                <a:lnTo>
                  <a:pt x="165925" y="58002"/>
                </a:lnTo>
                <a:lnTo>
                  <a:pt x="332218" y="46463"/>
                </a:lnTo>
                <a:lnTo>
                  <a:pt x="487008" y="34616"/>
                </a:lnTo>
                <a:lnTo>
                  <a:pt x="653375" y="0"/>
                </a:lnTo>
              </a:path>
            </a:pathLst>
          </a:custGeom>
          <a:ln w="34600">
            <a:solidFill>
              <a:srgbClr val="008080"/>
            </a:solidFill>
          </a:ln>
        </p:spPr>
        <p:txBody>
          <a:bodyPr wrap="square" lIns="0" tIns="0" rIns="0" bIns="0" rtlCol="0"/>
          <a:lstStyle/>
          <a:p>
            <a:endParaRPr sz="1620"/>
          </a:p>
        </p:txBody>
      </p:sp>
      <p:sp>
        <p:nvSpPr>
          <p:cNvPr id="62" name="object 62"/>
          <p:cNvSpPr/>
          <p:nvPr/>
        </p:nvSpPr>
        <p:spPr>
          <a:xfrm>
            <a:off x="2985090" y="3868365"/>
            <a:ext cx="578358" cy="292037"/>
          </a:xfrm>
          <a:custGeom>
            <a:avLst/>
            <a:gdLst/>
            <a:ahLst/>
            <a:cxnLst/>
            <a:rect l="l" t="t" r="r" b="b"/>
            <a:pathLst>
              <a:path w="642619" h="324485">
                <a:moveTo>
                  <a:pt x="0" y="323859"/>
                </a:moveTo>
                <a:lnTo>
                  <a:pt x="77431" y="289242"/>
                </a:lnTo>
                <a:lnTo>
                  <a:pt x="165925" y="254625"/>
                </a:lnTo>
                <a:lnTo>
                  <a:pt x="321230" y="161852"/>
                </a:lnTo>
                <a:lnTo>
                  <a:pt x="476094" y="69541"/>
                </a:lnTo>
                <a:lnTo>
                  <a:pt x="564882" y="34924"/>
                </a:lnTo>
                <a:lnTo>
                  <a:pt x="642314" y="0"/>
                </a:lnTo>
              </a:path>
            </a:pathLst>
          </a:custGeom>
          <a:ln w="34326">
            <a:solidFill>
              <a:srgbClr val="008080"/>
            </a:solidFill>
          </a:ln>
        </p:spPr>
        <p:txBody>
          <a:bodyPr wrap="square" lIns="0" tIns="0" rIns="0" bIns="0" rtlCol="0"/>
          <a:lstStyle/>
          <a:p>
            <a:endParaRPr sz="1620"/>
          </a:p>
        </p:txBody>
      </p:sp>
      <p:sp>
        <p:nvSpPr>
          <p:cNvPr id="63" name="object 63"/>
          <p:cNvSpPr/>
          <p:nvPr/>
        </p:nvSpPr>
        <p:spPr>
          <a:xfrm>
            <a:off x="3563173" y="3785284"/>
            <a:ext cx="588074" cy="83439"/>
          </a:xfrm>
          <a:custGeom>
            <a:avLst/>
            <a:gdLst/>
            <a:ahLst/>
            <a:cxnLst/>
            <a:rect l="l" t="t" r="r" b="b"/>
            <a:pathLst>
              <a:path w="653414" h="92710">
                <a:moveTo>
                  <a:pt x="0" y="92311"/>
                </a:moveTo>
                <a:lnTo>
                  <a:pt x="77431" y="69233"/>
                </a:lnTo>
                <a:lnTo>
                  <a:pt x="165925" y="57694"/>
                </a:lnTo>
                <a:lnTo>
                  <a:pt x="321230" y="46155"/>
                </a:lnTo>
                <a:lnTo>
                  <a:pt x="487450" y="34616"/>
                </a:lnTo>
                <a:lnTo>
                  <a:pt x="575944" y="23077"/>
                </a:lnTo>
                <a:lnTo>
                  <a:pt x="653375" y="0"/>
                </a:lnTo>
              </a:path>
            </a:pathLst>
          </a:custGeom>
          <a:ln w="34588">
            <a:solidFill>
              <a:srgbClr val="008080"/>
            </a:solidFill>
          </a:ln>
        </p:spPr>
        <p:txBody>
          <a:bodyPr wrap="square" lIns="0" tIns="0" rIns="0" bIns="0" rtlCol="0"/>
          <a:lstStyle/>
          <a:p>
            <a:endParaRPr sz="1620"/>
          </a:p>
        </p:txBody>
      </p:sp>
      <p:sp>
        <p:nvSpPr>
          <p:cNvPr id="64" name="object 64"/>
          <p:cNvSpPr/>
          <p:nvPr/>
        </p:nvSpPr>
        <p:spPr>
          <a:xfrm>
            <a:off x="4151211" y="3493811"/>
            <a:ext cx="578358" cy="292037"/>
          </a:xfrm>
          <a:custGeom>
            <a:avLst/>
            <a:gdLst/>
            <a:ahLst/>
            <a:cxnLst/>
            <a:rect l="l" t="t" r="r" b="b"/>
            <a:pathLst>
              <a:path w="642620" h="324485">
                <a:moveTo>
                  <a:pt x="0" y="323859"/>
                </a:moveTo>
                <a:lnTo>
                  <a:pt x="166367" y="254625"/>
                </a:lnTo>
                <a:lnTo>
                  <a:pt x="321230" y="173391"/>
                </a:lnTo>
                <a:lnTo>
                  <a:pt x="487450" y="92619"/>
                </a:lnTo>
                <a:lnTo>
                  <a:pt x="642314" y="0"/>
                </a:lnTo>
              </a:path>
            </a:pathLst>
          </a:custGeom>
          <a:ln w="34326">
            <a:solidFill>
              <a:srgbClr val="008080"/>
            </a:solidFill>
          </a:ln>
        </p:spPr>
        <p:txBody>
          <a:bodyPr wrap="square" lIns="0" tIns="0" rIns="0" bIns="0" rtlCol="0"/>
          <a:lstStyle/>
          <a:p>
            <a:endParaRPr sz="1620"/>
          </a:p>
        </p:txBody>
      </p:sp>
      <p:sp>
        <p:nvSpPr>
          <p:cNvPr id="65" name="object 65"/>
          <p:cNvSpPr/>
          <p:nvPr/>
        </p:nvSpPr>
        <p:spPr>
          <a:xfrm>
            <a:off x="4729295" y="3171183"/>
            <a:ext cx="578358" cy="322898"/>
          </a:xfrm>
          <a:custGeom>
            <a:avLst/>
            <a:gdLst/>
            <a:ahLst/>
            <a:cxnLst/>
            <a:rect l="l" t="t" r="r" b="b"/>
            <a:pathLst>
              <a:path w="642620" h="358775">
                <a:moveTo>
                  <a:pt x="0" y="358476"/>
                </a:moveTo>
                <a:lnTo>
                  <a:pt x="321230" y="184930"/>
                </a:lnTo>
                <a:lnTo>
                  <a:pt x="476389" y="92619"/>
                </a:lnTo>
                <a:lnTo>
                  <a:pt x="642314" y="0"/>
                </a:lnTo>
              </a:path>
            </a:pathLst>
          </a:custGeom>
          <a:ln w="34276">
            <a:solidFill>
              <a:srgbClr val="008080"/>
            </a:solidFill>
          </a:ln>
        </p:spPr>
        <p:txBody>
          <a:bodyPr wrap="square" lIns="0" tIns="0" rIns="0" bIns="0" rtlCol="0"/>
          <a:lstStyle/>
          <a:p>
            <a:endParaRPr sz="1620"/>
          </a:p>
        </p:txBody>
      </p:sp>
      <p:sp>
        <p:nvSpPr>
          <p:cNvPr id="66" name="object 66"/>
          <p:cNvSpPr/>
          <p:nvPr/>
        </p:nvSpPr>
        <p:spPr>
          <a:xfrm>
            <a:off x="5307378" y="2755088"/>
            <a:ext cx="588074" cy="416624"/>
          </a:xfrm>
          <a:custGeom>
            <a:avLst/>
            <a:gdLst/>
            <a:ahLst/>
            <a:cxnLst/>
            <a:rect l="l" t="t" r="r" b="b"/>
            <a:pathLst>
              <a:path w="653414" h="462914">
                <a:moveTo>
                  <a:pt x="0" y="462326"/>
                </a:moveTo>
                <a:lnTo>
                  <a:pt x="166367" y="346937"/>
                </a:lnTo>
                <a:lnTo>
                  <a:pt x="321230" y="231086"/>
                </a:lnTo>
                <a:lnTo>
                  <a:pt x="487450" y="103850"/>
                </a:lnTo>
                <a:lnTo>
                  <a:pt x="653375" y="0"/>
                </a:lnTo>
              </a:path>
            </a:pathLst>
          </a:custGeom>
          <a:ln w="34139">
            <a:solidFill>
              <a:srgbClr val="008080"/>
            </a:solidFill>
          </a:ln>
        </p:spPr>
        <p:txBody>
          <a:bodyPr wrap="square" lIns="0" tIns="0" rIns="0" bIns="0" rtlCol="0"/>
          <a:lstStyle/>
          <a:p>
            <a:endParaRPr sz="1620"/>
          </a:p>
        </p:txBody>
      </p:sp>
      <p:sp>
        <p:nvSpPr>
          <p:cNvPr id="67" name="object 67"/>
          <p:cNvSpPr/>
          <p:nvPr/>
        </p:nvSpPr>
        <p:spPr>
          <a:xfrm>
            <a:off x="5895416" y="2494769"/>
            <a:ext cx="578930" cy="260604"/>
          </a:xfrm>
          <a:custGeom>
            <a:avLst/>
            <a:gdLst/>
            <a:ahLst/>
            <a:cxnLst/>
            <a:rect l="l" t="t" r="r" b="b"/>
            <a:pathLst>
              <a:path w="643254" h="289560">
                <a:moveTo>
                  <a:pt x="0" y="289242"/>
                </a:moveTo>
                <a:lnTo>
                  <a:pt x="166367" y="208008"/>
                </a:lnTo>
                <a:lnTo>
                  <a:pt x="321525" y="138774"/>
                </a:lnTo>
                <a:lnTo>
                  <a:pt x="476389" y="80772"/>
                </a:lnTo>
                <a:lnTo>
                  <a:pt x="642756" y="0"/>
                </a:lnTo>
              </a:path>
            </a:pathLst>
          </a:custGeom>
          <a:ln w="34375">
            <a:solidFill>
              <a:srgbClr val="008080"/>
            </a:solidFill>
          </a:ln>
        </p:spPr>
        <p:txBody>
          <a:bodyPr wrap="square" lIns="0" tIns="0" rIns="0" bIns="0" rtlCol="0"/>
          <a:lstStyle/>
          <a:p>
            <a:endParaRPr sz="1620"/>
          </a:p>
        </p:txBody>
      </p:sp>
      <p:sp>
        <p:nvSpPr>
          <p:cNvPr id="68" name="object 68"/>
          <p:cNvSpPr/>
          <p:nvPr/>
        </p:nvSpPr>
        <p:spPr>
          <a:xfrm>
            <a:off x="6473897" y="2140986"/>
            <a:ext cx="588074" cy="354330"/>
          </a:xfrm>
          <a:custGeom>
            <a:avLst/>
            <a:gdLst/>
            <a:ahLst/>
            <a:cxnLst/>
            <a:rect l="l" t="t" r="r" b="b"/>
            <a:pathLst>
              <a:path w="653414" h="393700">
                <a:moveTo>
                  <a:pt x="0" y="393093"/>
                </a:moveTo>
                <a:lnTo>
                  <a:pt x="165925" y="300781"/>
                </a:lnTo>
                <a:lnTo>
                  <a:pt x="321083" y="208008"/>
                </a:lnTo>
                <a:lnTo>
                  <a:pt x="653228" y="0"/>
                </a:lnTo>
              </a:path>
            </a:pathLst>
          </a:custGeom>
          <a:ln w="34236">
            <a:solidFill>
              <a:srgbClr val="008080"/>
            </a:solidFill>
          </a:ln>
        </p:spPr>
        <p:txBody>
          <a:bodyPr wrap="square" lIns="0" tIns="0" rIns="0" bIns="0" rtlCol="0"/>
          <a:lstStyle/>
          <a:p>
            <a:endParaRPr sz="1620"/>
          </a:p>
        </p:txBody>
      </p:sp>
      <p:sp>
        <p:nvSpPr>
          <p:cNvPr id="69" name="object 69"/>
          <p:cNvSpPr/>
          <p:nvPr/>
        </p:nvSpPr>
        <p:spPr>
          <a:xfrm>
            <a:off x="2336880" y="2963242"/>
            <a:ext cx="129968" cy="135068"/>
          </a:xfrm>
          <a:prstGeom prst="rect">
            <a:avLst/>
          </a:prstGeom>
          <a:blipFill>
            <a:blip r:embed="rId2" cstate="print"/>
            <a:stretch>
              <a:fillRect/>
            </a:stretch>
          </a:blipFill>
        </p:spPr>
        <p:txBody>
          <a:bodyPr wrap="square" lIns="0" tIns="0" rIns="0" bIns="0" rtlCol="0"/>
          <a:lstStyle/>
          <a:p>
            <a:endParaRPr sz="1620"/>
          </a:p>
        </p:txBody>
      </p:sp>
      <p:sp>
        <p:nvSpPr>
          <p:cNvPr id="70" name="object 70"/>
          <p:cNvSpPr/>
          <p:nvPr/>
        </p:nvSpPr>
        <p:spPr>
          <a:xfrm>
            <a:off x="2925184" y="2682154"/>
            <a:ext cx="129635" cy="135067"/>
          </a:xfrm>
          <a:prstGeom prst="rect">
            <a:avLst/>
          </a:prstGeom>
          <a:blipFill>
            <a:blip r:embed="rId3" cstate="print"/>
            <a:stretch>
              <a:fillRect/>
            </a:stretch>
          </a:blipFill>
        </p:spPr>
        <p:txBody>
          <a:bodyPr wrap="square" lIns="0" tIns="0" rIns="0" bIns="0" rtlCol="0"/>
          <a:lstStyle/>
          <a:p>
            <a:endParaRPr sz="1620"/>
          </a:p>
        </p:txBody>
      </p:sp>
      <p:sp>
        <p:nvSpPr>
          <p:cNvPr id="71" name="object 71"/>
          <p:cNvSpPr/>
          <p:nvPr/>
        </p:nvSpPr>
        <p:spPr>
          <a:xfrm>
            <a:off x="3503400" y="2369910"/>
            <a:ext cx="129635" cy="135067"/>
          </a:xfrm>
          <a:prstGeom prst="rect">
            <a:avLst/>
          </a:prstGeom>
          <a:blipFill>
            <a:blip r:embed="rId3" cstate="print"/>
            <a:stretch>
              <a:fillRect/>
            </a:stretch>
          </a:blipFill>
        </p:spPr>
        <p:txBody>
          <a:bodyPr wrap="square" lIns="0" tIns="0" rIns="0" bIns="0" rtlCol="0"/>
          <a:lstStyle/>
          <a:p>
            <a:endParaRPr sz="1620"/>
          </a:p>
        </p:txBody>
      </p:sp>
      <p:sp>
        <p:nvSpPr>
          <p:cNvPr id="72" name="object 72"/>
          <p:cNvSpPr/>
          <p:nvPr/>
        </p:nvSpPr>
        <p:spPr>
          <a:xfrm>
            <a:off x="4091438" y="2016126"/>
            <a:ext cx="129635" cy="135067"/>
          </a:xfrm>
          <a:prstGeom prst="rect">
            <a:avLst/>
          </a:prstGeom>
          <a:blipFill>
            <a:blip r:embed="rId4" cstate="print"/>
            <a:stretch>
              <a:fillRect/>
            </a:stretch>
          </a:blipFill>
        </p:spPr>
        <p:txBody>
          <a:bodyPr wrap="square" lIns="0" tIns="0" rIns="0" bIns="0" rtlCol="0"/>
          <a:lstStyle/>
          <a:p>
            <a:endParaRPr sz="1620"/>
          </a:p>
        </p:txBody>
      </p:sp>
      <p:sp>
        <p:nvSpPr>
          <p:cNvPr id="73" name="object 73"/>
          <p:cNvSpPr/>
          <p:nvPr/>
        </p:nvSpPr>
        <p:spPr>
          <a:xfrm>
            <a:off x="4669521" y="1672727"/>
            <a:ext cx="129635" cy="135067"/>
          </a:xfrm>
          <a:prstGeom prst="rect">
            <a:avLst/>
          </a:prstGeom>
          <a:blipFill>
            <a:blip r:embed="rId5" cstate="print"/>
            <a:stretch>
              <a:fillRect/>
            </a:stretch>
          </a:blipFill>
        </p:spPr>
        <p:txBody>
          <a:bodyPr wrap="square" lIns="0" tIns="0" rIns="0" bIns="0" rtlCol="0"/>
          <a:lstStyle/>
          <a:p>
            <a:endParaRPr sz="1620"/>
          </a:p>
        </p:txBody>
      </p:sp>
      <p:sp>
        <p:nvSpPr>
          <p:cNvPr id="74" name="object 74"/>
          <p:cNvSpPr/>
          <p:nvPr/>
        </p:nvSpPr>
        <p:spPr>
          <a:xfrm>
            <a:off x="5247603" y="1308558"/>
            <a:ext cx="129902" cy="134791"/>
          </a:xfrm>
          <a:prstGeom prst="rect">
            <a:avLst/>
          </a:prstGeom>
          <a:blipFill>
            <a:blip r:embed="rId6" cstate="print"/>
            <a:stretch>
              <a:fillRect/>
            </a:stretch>
          </a:blipFill>
        </p:spPr>
        <p:txBody>
          <a:bodyPr wrap="square" lIns="0" tIns="0" rIns="0" bIns="0" rtlCol="0"/>
          <a:lstStyle/>
          <a:p>
            <a:endParaRPr sz="1620"/>
          </a:p>
        </p:txBody>
      </p:sp>
      <p:sp>
        <p:nvSpPr>
          <p:cNvPr id="75" name="object 75"/>
          <p:cNvSpPr/>
          <p:nvPr/>
        </p:nvSpPr>
        <p:spPr>
          <a:xfrm>
            <a:off x="2336988" y="3139958"/>
            <a:ext cx="110300" cy="114872"/>
          </a:xfrm>
          <a:custGeom>
            <a:avLst/>
            <a:gdLst/>
            <a:ahLst/>
            <a:cxnLst/>
            <a:rect l="l" t="t" r="r" b="b"/>
            <a:pathLst>
              <a:path w="122555" h="127635">
                <a:moveTo>
                  <a:pt x="122047" y="0"/>
                </a:moveTo>
                <a:lnTo>
                  <a:pt x="0" y="0"/>
                </a:lnTo>
                <a:lnTo>
                  <a:pt x="0" y="127312"/>
                </a:lnTo>
                <a:lnTo>
                  <a:pt x="122047" y="127312"/>
                </a:lnTo>
                <a:lnTo>
                  <a:pt x="122047" y="0"/>
                </a:lnTo>
                <a:close/>
              </a:path>
            </a:pathLst>
          </a:custGeom>
          <a:solidFill>
            <a:srgbClr val="FF00FF"/>
          </a:solidFill>
        </p:spPr>
        <p:txBody>
          <a:bodyPr wrap="square" lIns="0" tIns="0" rIns="0" bIns="0" rtlCol="0"/>
          <a:lstStyle/>
          <a:p>
            <a:endParaRPr sz="1620"/>
          </a:p>
        </p:txBody>
      </p:sp>
      <p:sp>
        <p:nvSpPr>
          <p:cNvPr id="76" name="object 76"/>
          <p:cNvSpPr/>
          <p:nvPr/>
        </p:nvSpPr>
        <p:spPr>
          <a:xfrm>
            <a:off x="2925357" y="3046216"/>
            <a:ext cx="109728" cy="114872"/>
          </a:xfrm>
          <a:custGeom>
            <a:avLst/>
            <a:gdLst/>
            <a:ahLst/>
            <a:cxnLst/>
            <a:rect l="l" t="t" r="r" b="b"/>
            <a:pathLst>
              <a:path w="121919" h="127635">
                <a:moveTo>
                  <a:pt x="121678" y="0"/>
                </a:moveTo>
                <a:lnTo>
                  <a:pt x="0" y="0"/>
                </a:lnTo>
                <a:lnTo>
                  <a:pt x="0" y="127312"/>
                </a:lnTo>
                <a:lnTo>
                  <a:pt x="121678" y="127312"/>
                </a:lnTo>
                <a:lnTo>
                  <a:pt x="121678" y="0"/>
                </a:lnTo>
                <a:close/>
              </a:path>
            </a:pathLst>
          </a:custGeom>
          <a:solidFill>
            <a:srgbClr val="FF00FF"/>
          </a:solidFill>
        </p:spPr>
        <p:txBody>
          <a:bodyPr wrap="square" lIns="0" tIns="0" rIns="0" bIns="0" rtlCol="0"/>
          <a:lstStyle/>
          <a:p>
            <a:endParaRPr sz="1620"/>
          </a:p>
        </p:txBody>
      </p:sp>
      <p:sp>
        <p:nvSpPr>
          <p:cNvPr id="77" name="object 77"/>
          <p:cNvSpPr/>
          <p:nvPr/>
        </p:nvSpPr>
        <p:spPr>
          <a:xfrm>
            <a:off x="3503441" y="2786174"/>
            <a:ext cx="109728" cy="114872"/>
          </a:xfrm>
          <a:custGeom>
            <a:avLst/>
            <a:gdLst/>
            <a:ahLst/>
            <a:cxnLst/>
            <a:rect l="l" t="t" r="r" b="b"/>
            <a:pathLst>
              <a:path w="121919" h="127635">
                <a:moveTo>
                  <a:pt x="121678" y="0"/>
                </a:moveTo>
                <a:lnTo>
                  <a:pt x="0" y="0"/>
                </a:lnTo>
                <a:lnTo>
                  <a:pt x="0" y="127312"/>
                </a:lnTo>
                <a:lnTo>
                  <a:pt x="121678" y="127312"/>
                </a:lnTo>
                <a:lnTo>
                  <a:pt x="121678" y="0"/>
                </a:lnTo>
                <a:close/>
              </a:path>
            </a:pathLst>
          </a:custGeom>
          <a:solidFill>
            <a:srgbClr val="FF00FF"/>
          </a:solidFill>
        </p:spPr>
        <p:txBody>
          <a:bodyPr wrap="square" lIns="0" tIns="0" rIns="0" bIns="0" rtlCol="0"/>
          <a:lstStyle/>
          <a:p>
            <a:endParaRPr sz="1620"/>
          </a:p>
        </p:txBody>
      </p:sp>
      <p:sp>
        <p:nvSpPr>
          <p:cNvPr id="78" name="object 78"/>
          <p:cNvSpPr/>
          <p:nvPr/>
        </p:nvSpPr>
        <p:spPr>
          <a:xfrm>
            <a:off x="4091478" y="2442844"/>
            <a:ext cx="109728" cy="114300"/>
          </a:xfrm>
          <a:custGeom>
            <a:avLst/>
            <a:gdLst/>
            <a:ahLst/>
            <a:cxnLst/>
            <a:rect l="l" t="t" r="r" b="b"/>
            <a:pathLst>
              <a:path w="121919" h="127000">
                <a:moveTo>
                  <a:pt x="121678" y="0"/>
                </a:moveTo>
                <a:lnTo>
                  <a:pt x="0" y="0"/>
                </a:lnTo>
                <a:lnTo>
                  <a:pt x="0" y="126928"/>
                </a:lnTo>
                <a:lnTo>
                  <a:pt x="121678" y="126928"/>
                </a:lnTo>
                <a:lnTo>
                  <a:pt x="121678" y="0"/>
                </a:lnTo>
                <a:close/>
              </a:path>
            </a:pathLst>
          </a:custGeom>
          <a:solidFill>
            <a:srgbClr val="FF00FF"/>
          </a:solidFill>
        </p:spPr>
        <p:txBody>
          <a:bodyPr wrap="square" lIns="0" tIns="0" rIns="0" bIns="0" rtlCol="0"/>
          <a:lstStyle/>
          <a:p>
            <a:endParaRPr sz="1620"/>
          </a:p>
        </p:txBody>
      </p:sp>
      <p:sp>
        <p:nvSpPr>
          <p:cNvPr id="79" name="object 79"/>
          <p:cNvSpPr/>
          <p:nvPr/>
        </p:nvSpPr>
        <p:spPr>
          <a:xfrm>
            <a:off x="4669562" y="2130601"/>
            <a:ext cx="109728" cy="114300"/>
          </a:xfrm>
          <a:custGeom>
            <a:avLst/>
            <a:gdLst/>
            <a:ahLst/>
            <a:cxnLst/>
            <a:rect l="l" t="t" r="r" b="b"/>
            <a:pathLst>
              <a:path w="121920" h="127000">
                <a:moveTo>
                  <a:pt x="121678" y="0"/>
                </a:moveTo>
                <a:lnTo>
                  <a:pt x="0" y="0"/>
                </a:lnTo>
                <a:lnTo>
                  <a:pt x="0" y="126928"/>
                </a:lnTo>
                <a:lnTo>
                  <a:pt x="121678" y="126928"/>
                </a:lnTo>
                <a:lnTo>
                  <a:pt x="121678" y="0"/>
                </a:lnTo>
                <a:close/>
              </a:path>
            </a:pathLst>
          </a:custGeom>
          <a:solidFill>
            <a:srgbClr val="FF00FF"/>
          </a:solidFill>
        </p:spPr>
        <p:txBody>
          <a:bodyPr wrap="square" lIns="0" tIns="0" rIns="0" bIns="0" rtlCol="0"/>
          <a:lstStyle/>
          <a:p>
            <a:endParaRPr sz="1620"/>
          </a:p>
        </p:txBody>
      </p:sp>
      <p:sp>
        <p:nvSpPr>
          <p:cNvPr id="80" name="object 80"/>
          <p:cNvSpPr/>
          <p:nvPr/>
        </p:nvSpPr>
        <p:spPr>
          <a:xfrm>
            <a:off x="5247645" y="1755700"/>
            <a:ext cx="110300" cy="114872"/>
          </a:xfrm>
          <a:custGeom>
            <a:avLst/>
            <a:gdLst/>
            <a:ahLst/>
            <a:cxnLst/>
            <a:rect l="l" t="t" r="r" b="b"/>
            <a:pathLst>
              <a:path w="122554" h="127635">
                <a:moveTo>
                  <a:pt x="122047" y="0"/>
                </a:moveTo>
                <a:lnTo>
                  <a:pt x="0" y="0"/>
                </a:lnTo>
                <a:lnTo>
                  <a:pt x="0" y="127312"/>
                </a:lnTo>
                <a:lnTo>
                  <a:pt x="122047" y="127312"/>
                </a:lnTo>
                <a:lnTo>
                  <a:pt x="122047" y="0"/>
                </a:lnTo>
                <a:close/>
              </a:path>
            </a:pathLst>
          </a:custGeom>
          <a:solidFill>
            <a:srgbClr val="FF00FF"/>
          </a:solidFill>
        </p:spPr>
        <p:txBody>
          <a:bodyPr wrap="square" lIns="0" tIns="0" rIns="0" bIns="0" rtlCol="0"/>
          <a:lstStyle/>
          <a:p>
            <a:endParaRPr sz="1620"/>
          </a:p>
        </p:txBody>
      </p:sp>
      <p:sp>
        <p:nvSpPr>
          <p:cNvPr id="81" name="object 81"/>
          <p:cNvSpPr/>
          <p:nvPr/>
        </p:nvSpPr>
        <p:spPr>
          <a:xfrm>
            <a:off x="2341965" y="3519704"/>
            <a:ext cx="120015" cy="125159"/>
          </a:xfrm>
          <a:custGeom>
            <a:avLst/>
            <a:gdLst/>
            <a:ahLst/>
            <a:cxnLst/>
            <a:rect l="l" t="t" r="r" b="b"/>
            <a:pathLst>
              <a:path w="133350" h="139064">
                <a:moveTo>
                  <a:pt x="66738" y="0"/>
                </a:moveTo>
                <a:lnTo>
                  <a:pt x="0" y="138928"/>
                </a:lnTo>
                <a:lnTo>
                  <a:pt x="133108" y="138928"/>
                </a:lnTo>
                <a:lnTo>
                  <a:pt x="66738" y="0"/>
                </a:lnTo>
                <a:close/>
              </a:path>
            </a:pathLst>
          </a:custGeom>
          <a:solidFill>
            <a:srgbClr val="FFFF00"/>
          </a:solidFill>
        </p:spPr>
        <p:txBody>
          <a:bodyPr wrap="square" lIns="0" tIns="0" rIns="0" bIns="0" rtlCol="0"/>
          <a:lstStyle/>
          <a:p>
            <a:endParaRPr sz="1620"/>
          </a:p>
        </p:txBody>
      </p:sp>
      <p:sp>
        <p:nvSpPr>
          <p:cNvPr id="82" name="object 82"/>
          <p:cNvSpPr/>
          <p:nvPr/>
        </p:nvSpPr>
        <p:spPr>
          <a:xfrm>
            <a:off x="2341965" y="3519704"/>
            <a:ext cx="120015" cy="125159"/>
          </a:xfrm>
          <a:custGeom>
            <a:avLst/>
            <a:gdLst/>
            <a:ahLst/>
            <a:cxnLst/>
            <a:rect l="l" t="t" r="r" b="b"/>
            <a:pathLst>
              <a:path w="133350" h="139064">
                <a:moveTo>
                  <a:pt x="66738" y="0"/>
                </a:moveTo>
                <a:lnTo>
                  <a:pt x="133108" y="138928"/>
                </a:lnTo>
                <a:lnTo>
                  <a:pt x="0" y="138928"/>
                </a:lnTo>
                <a:lnTo>
                  <a:pt x="66738" y="0"/>
                </a:lnTo>
                <a:close/>
              </a:path>
            </a:pathLst>
          </a:custGeom>
          <a:ln w="11290">
            <a:solidFill>
              <a:srgbClr val="FFFF00"/>
            </a:solidFill>
          </a:ln>
        </p:spPr>
        <p:txBody>
          <a:bodyPr wrap="square" lIns="0" tIns="0" rIns="0" bIns="0" rtlCol="0"/>
          <a:lstStyle/>
          <a:p>
            <a:endParaRPr sz="1620"/>
          </a:p>
        </p:txBody>
      </p:sp>
      <p:sp>
        <p:nvSpPr>
          <p:cNvPr id="83" name="object 83"/>
          <p:cNvSpPr/>
          <p:nvPr/>
        </p:nvSpPr>
        <p:spPr>
          <a:xfrm>
            <a:off x="2930269" y="3332497"/>
            <a:ext cx="120015" cy="125159"/>
          </a:xfrm>
          <a:custGeom>
            <a:avLst/>
            <a:gdLst/>
            <a:ahLst/>
            <a:cxnLst/>
            <a:rect l="l" t="t" r="r" b="b"/>
            <a:pathLst>
              <a:path w="133350" h="139064">
                <a:moveTo>
                  <a:pt x="66370" y="0"/>
                </a:moveTo>
                <a:lnTo>
                  <a:pt x="0" y="138774"/>
                </a:lnTo>
                <a:lnTo>
                  <a:pt x="132740" y="138774"/>
                </a:lnTo>
                <a:lnTo>
                  <a:pt x="66370" y="0"/>
                </a:lnTo>
                <a:close/>
              </a:path>
            </a:pathLst>
          </a:custGeom>
          <a:solidFill>
            <a:srgbClr val="FFFF00"/>
          </a:solidFill>
        </p:spPr>
        <p:txBody>
          <a:bodyPr wrap="square" lIns="0" tIns="0" rIns="0" bIns="0" rtlCol="0"/>
          <a:lstStyle/>
          <a:p>
            <a:endParaRPr sz="1620"/>
          </a:p>
        </p:txBody>
      </p:sp>
      <p:sp>
        <p:nvSpPr>
          <p:cNvPr id="84" name="object 84"/>
          <p:cNvSpPr/>
          <p:nvPr/>
        </p:nvSpPr>
        <p:spPr>
          <a:xfrm>
            <a:off x="2930269" y="3332497"/>
            <a:ext cx="120015" cy="125159"/>
          </a:xfrm>
          <a:custGeom>
            <a:avLst/>
            <a:gdLst/>
            <a:ahLst/>
            <a:cxnLst/>
            <a:rect l="l" t="t" r="r" b="b"/>
            <a:pathLst>
              <a:path w="133350" h="139064">
                <a:moveTo>
                  <a:pt x="66370" y="0"/>
                </a:moveTo>
                <a:lnTo>
                  <a:pt x="132740" y="138774"/>
                </a:lnTo>
                <a:lnTo>
                  <a:pt x="0" y="138774"/>
                </a:lnTo>
                <a:lnTo>
                  <a:pt x="66370" y="0"/>
                </a:lnTo>
                <a:close/>
              </a:path>
            </a:pathLst>
          </a:custGeom>
          <a:ln w="11289">
            <a:solidFill>
              <a:srgbClr val="FFFF00"/>
            </a:solidFill>
          </a:ln>
        </p:spPr>
        <p:txBody>
          <a:bodyPr wrap="square" lIns="0" tIns="0" rIns="0" bIns="0" rtlCol="0"/>
          <a:lstStyle/>
          <a:p>
            <a:endParaRPr sz="1620"/>
          </a:p>
        </p:txBody>
      </p:sp>
      <p:sp>
        <p:nvSpPr>
          <p:cNvPr id="85" name="object 85"/>
          <p:cNvSpPr/>
          <p:nvPr/>
        </p:nvSpPr>
        <p:spPr>
          <a:xfrm>
            <a:off x="3508484" y="3103611"/>
            <a:ext cx="120015" cy="125159"/>
          </a:xfrm>
          <a:custGeom>
            <a:avLst/>
            <a:gdLst/>
            <a:ahLst/>
            <a:cxnLst/>
            <a:rect l="l" t="t" r="r" b="b"/>
            <a:pathLst>
              <a:path w="133350" h="139064">
                <a:moveTo>
                  <a:pt x="66370" y="0"/>
                </a:moveTo>
                <a:lnTo>
                  <a:pt x="0" y="138928"/>
                </a:lnTo>
                <a:lnTo>
                  <a:pt x="132740" y="138928"/>
                </a:lnTo>
                <a:lnTo>
                  <a:pt x="66370" y="0"/>
                </a:lnTo>
                <a:close/>
              </a:path>
            </a:pathLst>
          </a:custGeom>
          <a:solidFill>
            <a:srgbClr val="FFFF00"/>
          </a:solidFill>
        </p:spPr>
        <p:txBody>
          <a:bodyPr wrap="square" lIns="0" tIns="0" rIns="0" bIns="0" rtlCol="0"/>
          <a:lstStyle/>
          <a:p>
            <a:endParaRPr sz="1620"/>
          </a:p>
        </p:txBody>
      </p:sp>
      <p:sp>
        <p:nvSpPr>
          <p:cNvPr id="86" name="object 86"/>
          <p:cNvSpPr/>
          <p:nvPr/>
        </p:nvSpPr>
        <p:spPr>
          <a:xfrm>
            <a:off x="3508484" y="3103611"/>
            <a:ext cx="120015" cy="125159"/>
          </a:xfrm>
          <a:custGeom>
            <a:avLst/>
            <a:gdLst/>
            <a:ahLst/>
            <a:cxnLst/>
            <a:rect l="l" t="t" r="r" b="b"/>
            <a:pathLst>
              <a:path w="133350" h="139064">
                <a:moveTo>
                  <a:pt x="66370" y="0"/>
                </a:moveTo>
                <a:lnTo>
                  <a:pt x="132740" y="138928"/>
                </a:lnTo>
                <a:lnTo>
                  <a:pt x="0" y="138928"/>
                </a:lnTo>
                <a:lnTo>
                  <a:pt x="66370" y="0"/>
                </a:lnTo>
                <a:close/>
              </a:path>
            </a:pathLst>
          </a:custGeom>
          <a:ln w="11289">
            <a:solidFill>
              <a:srgbClr val="FFFF00"/>
            </a:solidFill>
          </a:ln>
        </p:spPr>
        <p:txBody>
          <a:bodyPr wrap="square" lIns="0" tIns="0" rIns="0" bIns="0" rtlCol="0"/>
          <a:lstStyle/>
          <a:p>
            <a:endParaRPr sz="1620"/>
          </a:p>
        </p:txBody>
      </p:sp>
      <p:sp>
        <p:nvSpPr>
          <p:cNvPr id="87" name="object 87"/>
          <p:cNvSpPr/>
          <p:nvPr/>
        </p:nvSpPr>
        <p:spPr>
          <a:xfrm>
            <a:off x="4091438" y="2723694"/>
            <a:ext cx="129635" cy="135067"/>
          </a:xfrm>
          <a:prstGeom prst="rect">
            <a:avLst/>
          </a:prstGeom>
          <a:blipFill>
            <a:blip r:embed="rId7" cstate="print"/>
            <a:stretch>
              <a:fillRect/>
            </a:stretch>
          </a:blipFill>
        </p:spPr>
        <p:txBody>
          <a:bodyPr wrap="square" lIns="0" tIns="0" rIns="0" bIns="0" rtlCol="0"/>
          <a:lstStyle/>
          <a:p>
            <a:endParaRPr sz="1620"/>
          </a:p>
        </p:txBody>
      </p:sp>
      <p:sp>
        <p:nvSpPr>
          <p:cNvPr id="88" name="object 88"/>
          <p:cNvSpPr/>
          <p:nvPr/>
        </p:nvSpPr>
        <p:spPr>
          <a:xfrm>
            <a:off x="4669521" y="2494808"/>
            <a:ext cx="129635" cy="135205"/>
          </a:xfrm>
          <a:prstGeom prst="rect">
            <a:avLst/>
          </a:prstGeom>
          <a:blipFill>
            <a:blip r:embed="rId8" cstate="print"/>
            <a:stretch>
              <a:fillRect/>
            </a:stretch>
          </a:blipFill>
        </p:spPr>
        <p:txBody>
          <a:bodyPr wrap="square" lIns="0" tIns="0" rIns="0" bIns="0" rtlCol="0"/>
          <a:lstStyle/>
          <a:p>
            <a:endParaRPr sz="1620"/>
          </a:p>
        </p:txBody>
      </p:sp>
      <p:sp>
        <p:nvSpPr>
          <p:cNvPr id="89" name="object 89"/>
          <p:cNvSpPr/>
          <p:nvPr/>
        </p:nvSpPr>
        <p:spPr>
          <a:xfrm>
            <a:off x="5247603" y="2130639"/>
            <a:ext cx="129902" cy="135205"/>
          </a:xfrm>
          <a:prstGeom prst="rect">
            <a:avLst/>
          </a:prstGeom>
          <a:blipFill>
            <a:blip r:embed="rId9" cstate="print"/>
            <a:stretch>
              <a:fillRect/>
            </a:stretch>
          </a:blipFill>
        </p:spPr>
        <p:txBody>
          <a:bodyPr wrap="square" lIns="0" tIns="0" rIns="0" bIns="0" rtlCol="0"/>
          <a:lstStyle/>
          <a:p>
            <a:endParaRPr sz="1620"/>
          </a:p>
        </p:txBody>
      </p:sp>
      <p:sp>
        <p:nvSpPr>
          <p:cNvPr id="90" name="object 90"/>
          <p:cNvSpPr/>
          <p:nvPr/>
        </p:nvSpPr>
        <p:spPr>
          <a:xfrm>
            <a:off x="2351921" y="3644740"/>
            <a:ext cx="50292" cy="52007"/>
          </a:xfrm>
          <a:custGeom>
            <a:avLst/>
            <a:gdLst/>
            <a:ahLst/>
            <a:cxnLst/>
            <a:rect l="l" t="t" r="r" b="b"/>
            <a:pathLst>
              <a:path w="55880" h="57785">
                <a:moveTo>
                  <a:pt x="55677" y="57694"/>
                </a:moveTo>
                <a:lnTo>
                  <a:pt x="0" y="0"/>
                </a:lnTo>
              </a:path>
            </a:pathLst>
          </a:custGeom>
          <a:ln w="11291">
            <a:solidFill>
              <a:srgbClr val="00FFFF"/>
            </a:solidFill>
          </a:ln>
        </p:spPr>
        <p:txBody>
          <a:bodyPr wrap="square" lIns="0" tIns="0" rIns="0" bIns="0" rtlCol="0"/>
          <a:lstStyle/>
          <a:p>
            <a:endParaRPr sz="1620"/>
          </a:p>
        </p:txBody>
      </p:sp>
      <p:sp>
        <p:nvSpPr>
          <p:cNvPr id="91" name="object 91"/>
          <p:cNvSpPr/>
          <p:nvPr/>
        </p:nvSpPr>
        <p:spPr>
          <a:xfrm>
            <a:off x="2402030" y="3696666"/>
            <a:ext cx="50292" cy="52577"/>
          </a:xfrm>
          <a:custGeom>
            <a:avLst/>
            <a:gdLst/>
            <a:ahLst/>
            <a:cxnLst/>
            <a:rect l="l" t="t" r="r" b="b"/>
            <a:pathLst>
              <a:path w="55880" h="58420">
                <a:moveTo>
                  <a:pt x="0" y="0"/>
                </a:moveTo>
                <a:lnTo>
                  <a:pt x="55308" y="58002"/>
                </a:lnTo>
              </a:path>
            </a:pathLst>
          </a:custGeom>
          <a:ln w="11288">
            <a:solidFill>
              <a:srgbClr val="00FFFF"/>
            </a:solidFill>
          </a:ln>
        </p:spPr>
        <p:txBody>
          <a:bodyPr wrap="square" lIns="0" tIns="0" rIns="0" bIns="0" rtlCol="0"/>
          <a:lstStyle/>
          <a:p>
            <a:endParaRPr sz="1620"/>
          </a:p>
        </p:txBody>
      </p:sp>
      <p:sp>
        <p:nvSpPr>
          <p:cNvPr id="92" name="object 92"/>
          <p:cNvSpPr/>
          <p:nvPr/>
        </p:nvSpPr>
        <p:spPr>
          <a:xfrm>
            <a:off x="2351921" y="3696666"/>
            <a:ext cx="50292" cy="52577"/>
          </a:xfrm>
          <a:custGeom>
            <a:avLst/>
            <a:gdLst/>
            <a:ahLst/>
            <a:cxnLst/>
            <a:rect l="l" t="t" r="r" b="b"/>
            <a:pathLst>
              <a:path w="55880" h="58420">
                <a:moveTo>
                  <a:pt x="55677" y="0"/>
                </a:moveTo>
                <a:lnTo>
                  <a:pt x="0" y="58002"/>
                </a:lnTo>
              </a:path>
            </a:pathLst>
          </a:custGeom>
          <a:ln w="11290">
            <a:solidFill>
              <a:srgbClr val="00FFFF"/>
            </a:solidFill>
          </a:ln>
        </p:spPr>
        <p:txBody>
          <a:bodyPr wrap="square" lIns="0" tIns="0" rIns="0" bIns="0" rtlCol="0"/>
          <a:lstStyle/>
          <a:p>
            <a:endParaRPr sz="1620"/>
          </a:p>
        </p:txBody>
      </p:sp>
      <p:sp>
        <p:nvSpPr>
          <p:cNvPr id="93" name="object 93"/>
          <p:cNvSpPr/>
          <p:nvPr/>
        </p:nvSpPr>
        <p:spPr>
          <a:xfrm>
            <a:off x="2402030" y="3644740"/>
            <a:ext cx="50292" cy="52007"/>
          </a:xfrm>
          <a:custGeom>
            <a:avLst/>
            <a:gdLst/>
            <a:ahLst/>
            <a:cxnLst/>
            <a:rect l="l" t="t" r="r" b="b"/>
            <a:pathLst>
              <a:path w="55880" h="57785">
                <a:moveTo>
                  <a:pt x="0" y="57694"/>
                </a:moveTo>
                <a:lnTo>
                  <a:pt x="55308" y="0"/>
                </a:lnTo>
              </a:path>
            </a:pathLst>
          </a:custGeom>
          <a:ln w="11290">
            <a:solidFill>
              <a:srgbClr val="00FFFF"/>
            </a:solidFill>
          </a:ln>
        </p:spPr>
        <p:txBody>
          <a:bodyPr wrap="square" lIns="0" tIns="0" rIns="0" bIns="0" rtlCol="0"/>
          <a:lstStyle/>
          <a:p>
            <a:endParaRPr sz="1620"/>
          </a:p>
        </p:txBody>
      </p:sp>
      <p:sp>
        <p:nvSpPr>
          <p:cNvPr id="94" name="object 94"/>
          <p:cNvSpPr/>
          <p:nvPr/>
        </p:nvSpPr>
        <p:spPr>
          <a:xfrm>
            <a:off x="2940224" y="3467779"/>
            <a:ext cx="50292" cy="52007"/>
          </a:xfrm>
          <a:custGeom>
            <a:avLst/>
            <a:gdLst/>
            <a:ahLst/>
            <a:cxnLst/>
            <a:rect l="l" t="t" r="r" b="b"/>
            <a:pathLst>
              <a:path w="55880" h="57785">
                <a:moveTo>
                  <a:pt x="55308" y="57694"/>
                </a:moveTo>
                <a:lnTo>
                  <a:pt x="0" y="0"/>
                </a:lnTo>
              </a:path>
            </a:pathLst>
          </a:custGeom>
          <a:ln w="11290">
            <a:solidFill>
              <a:srgbClr val="00FFFF"/>
            </a:solidFill>
          </a:ln>
        </p:spPr>
        <p:txBody>
          <a:bodyPr wrap="square" lIns="0" tIns="0" rIns="0" bIns="0" rtlCol="0"/>
          <a:lstStyle/>
          <a:p>
            <a:endParaRPr sz="1620"/>
          </a:p>
        </p:txBody>
      </p:sp>
      <p:sp>
        <p:nvSpPr>
          <p:cNvPr id="95" name="object 95"/>
          <p:cNvSpPr/>
          <p:nvPr/>
        </p:nvSpPr>
        <p:spPr>
          <a:xfrm>
            <a:off x="2990002" y="3519704"/>
            <a:ext cx="50292" cy="52577"/>
          </a:xfrm>
          <a:custGeom>
            <a:avLst/>
            <a:gdLst/>
            <a:ahLst/>
            <a:cxnLst/>
            <a:rect l="l" t="t" r="r" b="b"/>
            <a:pathLst>
              <a:path w="55880" h="58420">
                <a:moveTo>
                  <a:pt x="0" y="0"/>
                </a:moveTo>
                <a:lnTo>
                  <a:pt x="55308" y="58156"/>
                </a:lnTo>
              </a:path>
            </a:pathLst>
          </a:custGeom>
          <a:ln w="11288">
            <a:solidFill>
              <a:srgbClr val="00FFFF"/>
            </a:solidFill>
          </a:ln>
        </p:spPr>
        <p:txBody>
          <a:bodyPr wrap="square" lIns="0" tIns="0" rIns="0" bIns="0" rtlCol="0"/>
          <a:lstStyle/>
          <a:p>
            <a:endParaRPr sz="1620"/>
          </a:p>
        </p:txBody>
      </p:sp>
      <p:sp>
        <p:nvSpPr>
          <p:cNvPr id="96" name="object 96"/>
          <p:cNvSpPr/>
          <p:nvPr/>
        </p:nvSpPr>
        <p:spPr>
          <a:xfrm>
            <a:off x="2940224" y="3519704"/>
            <a:ext cx="50292" cy="52577"/>
          </a:xfrm>
          <a:custGeom>
            <a:avLst/>
            <a:gdLst/>
            <a:ahLst/>
            <a:cxnLst/>
            <a:rect l="l" t="t" r="r" b="b"/>
            <a:pathLst>
              <a:path w="55880" h="58420">
                <a:moveTo>
                  <a:pt x="55308" y="0"/>
                </a:moveTo>
                <a:lnTo>
                  <a:pt x="0" y="58156"/>
                </a:lnTo>
              </a:path>
            </a:pathLst>
          </a:custGeom>
          <a:ln w="11288">
            <a:solidFill>
              <a:srgbClr val="00FFFF"/>
            </a:solidFill>
          </a:ln>
        </p:spPr>
        <p:txBody>
          <a:bodyPr wrap="square" lIns="0" tIns="0" rIns="0" bIns="0" rtlCol="0"/>
          <a:lstStyle/>
          <a:p>
            <a:endParaRPr sz="1620"/>
          </a:p>
        </p:txBody>
      </p:sp>
      <p:sp>
        <p:nvSpPr>
          <p:cNvPr id="97" name="object 97"/>
          <p:cNvSpPr/>
          <p:nvPr/>
        </p:nvSpPr>
        <p:spPr>
          <a:xfrm>
            <a:off x="2990002" y="3467779"/>
            <a:ext cx="50292" cy="52007"/>
          </a:xfrm>
          <a:custGeom>
            <a:avLst/>
            <a:gdLst/>
            <a:ahLst/>
            <a:cxnLst/>
            <a:rect l="l" t="t" r="r" b="b"/>
            <a:pathLst>
              <a:path w="55880" h="57785">
                <a:moveTo>
                  <a:pt x="0" y="57694"/>
                </a:moveTo>
                <a:lnTo>
                  <a:pt x="55308" y="0"/>
                </a:lnTo>
              </a:path>
            </a:pathLst>
          </a:custGeom>
          <a:ln w="11290">
            <a:solidFill>
              <a:srgbClr val="00FFFF"/>
            </a:solidFill>
          </a:ln>
        </p:spPr>
        <p:txBody>
          <a:bodyPr wrap="square" lIns="0" tIns="0" rIns="0" bIns="0" rtlCol="0"/>
          <a:lstStyle/>
          <a:p>
            <a:endParaRPr sz="1620"/>
          </a:p>
        </p:txBody>
      </p:sp>
      <p:sp>
        <p:nvSpPr>
          <p:cNvPr id="98" name="object 98"/>
          <p:cNvSpPr/>
          <p:nvPr/>
        </p:nvSpPr>
        <p:spPr>
          <a:xfrm>
            <a:off x="3518440" y="3249416"/>
            <a:ext cx="50292" cy="52007"/>
          </a:xfrm>
          <a:custGeom>
            <a:avLst/>
            <a:gdLst/>
            <a:ahLst/>
            <a:cxnLst/>
            <a:rect l="l" t="t" r="r" b="b"/>
            <a:pathLst>
              <a:path w="55880" h="57785">
                <a:moveTo>
                  <a:pt x="55308" y="57694"/>
                </a:moveTo>
                <a:lnTo>
                  <a:pt x="0" y="0"/>
                </a:lnTo>
              </a:path>
            </a:pathLst>
          </a:custGeom>
          <a:ln w="11290">
            <a:solidFill>
              <a:srgbClr val="00FFFF"/>
            </a:solidFill>
          </a:ln>
        </p:spPr>
        <p:txBody>
          <a:bodyPr wrap="square" lIns="0" tIns="0" rIns="0" bIns="0" rtlCol="0"/>
          <a:lstStyle/>
          <a:p>
            <a:endParaRPr sz="1620"/>
          </a:p>
        </p:txBody>
      </p:sp>
      <p:sp>
        <p:nvSpPr>
          <p:cNvPr id="99" name="object 99"/>
          <p:cNvSpPr/>
          <p:nvPr/>
        </p:nvSpPr>
        <p:spPr>
          <a:xfrm>
            <a:off x="3568217" y="3301342"/>
            <a:ext cx="50292" cy="52007"/>
          </a:xfrm>
          <a:custGeom>
            <a:avLst/>
            <a:gdLst/>
            <a:ahLst/>
            <a:cxnLst/>
            <a:rect l="l" t="t" r="r" b="b"/>
            <a:pathLst>
              <a:path w="55880" h="57785">
                <a:moveTo>
                  <a:pt x="0" y="0"/>
                </a:moveTo>
                <a:lnTo>
                  <a:pt x="55308" y="57694"/>
                </a:lnTo>
              </a:path>
            </a:pathLst>
          </a:custGeom>
          <a:ln w="11290">
            <a:solidFill>
              <a:srgbClr val="00FFFF"/>
            </a:solidFill>
          </a:ln>
        </p:spPr>
        <p:txBody>
          <a:bodyPr wrap="square" lIns="0" tIns="0" rIns="0" bIns="0" rtlCol="0"/>
          <a:lstStyle/>
          <a:p>
            <a:endParaRPr sz="1620"/>
          </a:p>
        </p:txBody>
      </p:sp>
      <p:sp>
        <p:nvSpPr>
          <p:cNvPr id="100" name="object 100"/>
          <p:cNvSpPr/>
          <p:nvPr/>
        </p:nvSpPr>
        <p:spPr>
          <a:xfrm>
            <a:off x="3518440" y="3301342"/>
            <a:ext cx="50292" cy="52007"/>
          </a:xfrm>
          <a:custGeom>
            <a:avLst/>
            <a:gdLst/>
            <a:ahLst/>
            <a:cxnLst/>
            <a:rect l="l" t="t" r="r" b="b"/>
            <a:pathLst>
              <a:path w="55880" h="57785">
                <a:moveTo>
                  <a:pt x="55308" y="0"/>
                </a:moveTo>
                <a:lnTo>
                  <a:pt x="0" y="57694"/>
                </a:lnTo>
              </a:path>
            </a:pathLst>
          </a:custGeom>
          <a:ln w="11290">
            <a:solidFill>
              <a:srgbClr val="00FFFF"/>
            </a:solidFill>
          </a:ln>
        </p:spPr>
        <p:txBody>
          <a:bodyPr wrap="square" lIns="0" tIns="0" rIns="0" bIns="0" rtlCol="0"/>
          <a:lstStyle/>
          <a:p>
            <a:endParaRPr sz="1620"/>
          </a:p>
        </p:txBody>
      </p:sp>
      <p:sp>
        <p:nvSpPr>
          <p:cNvPr id="101" name="object 101"/>
          <p:cNvSpPr/>
          <p:nvPr/>
        </p:nvSpPr>
        <p:spPr>
          <a:xfrm>
            <a:off x="3568217" y="3249416"/>
            <a:ext cx="50292" cy="52007"/>
          </a:xfrm>
          <a:custGeom>
            <a:avLst/>
            <a:gdLst/>
            <a:ahLst/>
            <a:cxnLst/>
            <a:rect l="l" t="t" r="r" b="b"/>
            <a:pathLst>
              <a:path w="55880" h="57785">
                <a:moveTo>
                  <a:pt x="0" y="57694"/>
                </a:moveTo>
                <a:lnTo>
                  <a:pt x="55308" y="0"/>
                </a:lnTo>
              </a:path>
            </a:pathLst>
          </a:custGeom>
          <a:ln w="11290">
            <a:solidFill>
              <a:srgbClr val="00FFFF"/>
            </a:solidFill>
          </a:ln>
        </p:spPr>
        <p:txBody>
          <a:bodyPr wrap="square" lIns="0" tIns="0" rIns="0" bIns="0" rtlCol="0"/>
          <a:lstStyle/>
          <a:p>
            <a:endParaRPr sz="1620"/>
          </a:p>
        </p:txBody>
      </p:sp>
      <p:sp>
        <p:nvSpPr>
          <p:cNvPr id="102" name="object 102"/>
          <p:cNvSpPr/>
          <p:nvPr/>
        </p:nvSpPr>
        <p:spPr>
          <a:xfrm>
            <a:off x="4106479" y="3072455"/>
            <a:ext cx="50292" cy="52007"/>
          </a:xfrm>
          <a:custGeom>
            <a:avLst/>
            <a:gdLst/>
            <a:ahLst/>
            <a:cxnLst/>
            <a:rect l="l" t="t" r="r" b="b"/>
            <a:pathLst>
              <a:path w="55880" h="57785">
                <a:moveTo>
                  <a:pt x="55308" y="57694"/>
                </a:moveTo>
                <a:lnTo>
                  <a:pt x="0" y="0"/>
                </a:lnTo>
              </a:path>
            </a:pathLst>
          </a:custGeom>
          <a:ln w="11290">
            <a:solidFill>
              <a:srgbClr val="00FFFF"/>
            </a:solidFill>
          </a:ln>
        </p:spPr>
        <p:txBody>
          <a:bodyPr wrap="square" lIns="0" tIns="0" rIns="0" bIns="0" rtlCol="0"/>
          <a:lstStyle/>
          <a:p>
            <a:endParaRPr sz="1620"/>
          </a:p>
        </p:txBody>
      </p:sp>
      <p:sp>
        <p:nvSpPr>
          <p:cNvPr id="103" name="object 103"/>
          <p:cNvSpPr/>
          <p:nvPr/>
        </p:nvSpPr>
        <p:spPr>
          <a:xfrm>
            <a:off x="4156256" y="3124380"/>
            <a:ext cx="50292" cy="52007"/>
          </a:xfrm>
          <a:custGeom>
            <a:avLst/>
            <a:gdLst/>
            <a:ahLst/>
            <a:cxnLst/>
            <a:rect l="l" t="t" r="r" b="b"/>
            <a:pathLst>
              <a:path w="55880" h="57785">
                <a:moveTo>
                  <a:pt x="0" y="0"/>
                </a:moveTo>
                <a:lnTo>
                  <a:pt x="55308" y="57694"/>
                </a:lnTo>
              </a:path>
            </a:pathLst>
          </a:custGeom>
          <a:ln w="11290">
            <a:solidFill>
              <a:srgbClr val="00FFFF"/>
            </a:solidFill>
          </a:ln>
        </p:spPr>
        <p:txBody>
          <a:bodyPr wrap="square" lIns="0" tIns="0" rIns="0" bIns="0" rtlCol="0"/>
          <a:lstStyle/>
          <a:p>
            <a:endParaRPr sz="1620"/>
          </a:p>
        </p:txBody>
      </p:sp>
      <p:sp>
        <p:nvSpPr>
          <p:cNvPr id="104" name="object 104"/>
          <p:cNvSpPr/>
          <p:nvPr/>
        </p:nvSpPr>
        <p:spPr>
          <a:xfrm>
            <a:off x="4106479" y="3124380"/>
            <a:ext cx="50292" cy="52007"/>
          </a:xfrm>
          <a:custGeom>
            <a:avLst/>
            <a:gdLst/>
            <a:ahLst/>
            <a:cxnLst/>
            <a:rect l="l" t="t" r="r" b="b"/>
            <a:pathLst>
              <a:path w="55880" h="57785">
                <a:moveTo>
                  <a:pt x="55308" y="0"/>
                </a:moveTo>
                <a:lnTo>
                  <a:pt x="0" y="57694"/>
                </a:lnTo>
              </a:path>
            </a:pathLst>
          </a:custGeom>
          <a:ln w="11290">
            <a:solidFill>
              <a:srgbClr val="00FFFF"/>
            </a:solidFill>
          </a:ln>
        </p:spPr>
        <p:txBody>
          <a:bodyPr wrap="square" lIns="0" tIns="0" rIns="0" bIns="0" rtlCol="0"/>
          <a:lstStyle/>
          <a:p>
            <a:endParaRPr sz="1620"/>
          </a:p>
        </p:txBody>
      </p:sp>
      <p:sp>
        <p:nvSpPr>
          <p:cNvPr id="105" name="object 105"/>
          <p:cNvSpPr/>
          <p:nvPr/>
        </p:nvSpPr>
        <p:spPr>
          <a:xfrm>
            <a:off x="4156256" y="3072455"/>
            <a:ext cx="50292" cy="52007"/>
          </a:xfrm>
          <a:custGeom>
            <a:avLst/>
            <a:gdLst/>
            <a:ahLst/>
            <a:cxnLst/>
            <a:rect l="l" t="t" r="r" b="b"/>
            <a:pathLst>
              <a:path w="55880" h="57785">
                <a:moveTo>
                  <a:pt x="0" y="57694"/>
                </a:moveTo>
                <a:lnTo>
                  <a:pt x="55308" y="0"/>
                </a:lnTo>
              </a:path>
            </a:pathLst>
          </a:custGeom>
          <a:ln w="11290">
            <a:solidFill>
              <a:srgbClr val="00FFFF"/>
            </a:solidFill>
          </a:ln>
        </p:spPr>
        <p:txBody>
          <a:bodyPr wrap="square" lIns="0" tIns="0" rIns="0" bIns="0" rtlCol="0"/>
          <a:lstStyle/>
          <a:p>
            <a:endParaRPr sz="1620"/>
          </a:p>
        </p:txBody>
      </p:sp>
      <p:sp>
        <p:nvSpPr>
          <p:cNvPr id="106" name="object 106"/>
          <p:cNvSpPr/>
          <p:nvPr/>
        </p:nvSpPr>
        <p:spPr>
          <a:xfrm>
            <a:off x="4684561" y="2708010"/>
            <a:ext cx="50292" cy="52577"/>
          </a:xfrm>
          <a:custGeom>
            <a:avLst/>
            <a:gdLst/>
            <a:ahLst/>
            <a:cxnLst/>
            <a:rect l="l" t="t" r="r" b="b"/>
            <a:pathLst>
              <a:path w="55879" h="58419">
                <a:moveTo>
                  <a:pt x="55308" y="58002"/>
                </a:moveTo>
                <a:lnTo>
                  <a:pt x="0" y="0"/>
                </a:lnTo>
              </a:path>
            </a:pathLst>
          </a:custGeom>
          <a:ln w="11288">
            <a:solidFill>
              <a:srgbClr val="00FFFF"/>
            </a:solidFill>
          </a:ln>
        </p:spPr>
        <p:txBody>
          <a:bodyPr wrap="square" lIns="0" tIns="0" rIns="0" bIns="0" rtlCol="0"/>
          <a:lstStyle/>
          <a:p>
            <a:endParaRPr sz="1620"/>
          </a:p>
        </p:txBody>
      </p:sp>
      <p:sp>
        <p:nvSpPr>
          <p:cNvPr id="107" name="object 107"/>
          <p:cNvSpPr/>
          <p:nvPr/>
        </p:nvSpPr>
        <p:spPr>
          <a:xfrm>
            <a:off x="4734338" y="2760211"/>
            <a:ext cx="50292" cy="52007"/>
          </a:xfrm>
          <a:custGeom>
            <a:avLst/>
            <a:gdLst/>
            <a:ahLst/>
            <a:cxnLst/>
            <a:rect l="l" t="t" r="r" b="b"/>
            <a:pathLst>
              <a:path w="55879" h="57785">
                <a:moveTo>
                  <a:pt x="0" y="0"/>
                </a:moveTo>
                <a:lnTo>
                  <a:pt x="55308" y="57694"/>
                </a:lnTo>
              </a:path>
            </a:pathLst>
          </a:custGeom>
          <a:ln w="11290">
            <a:solidFill>
              <a:srgbClr val="00FFFF"/>
            </a:solidFill>
          </a:ln>
        </p:spPr>
        <p:txBody>
          <a:bodyPr wrap="square" lIns="0" tIns="0" rIns="0" bIns="0" rtlCol="0"/>
          <a:lstStyle/>
          <a:p>
            <a:endParaRPr sz="1620"/>
          </a:p>
        </p:txBody>
      </p:sp>
      <p:sp>
        <p:nvSpPr>
          <p:cNvPr id="108" name="object 108"/>
          <p:cNvSpPr/>
          <p:nvPr/>
        </p:nvSpPr>
        <p:spPr>
          <a:xfrm>
            <a:off x="4684561" y="2760211"/>
            <a:ext cx="50292" cy="52007"/>
          </a:xfrm>
          <a:custGeom>
            <a:avLst/>
            <a:gdLst/>
            <a:ahLst/>
            <a:cxnLst/>
            <a:rect l="l" t="t" r="r" b="b"/>
            <a:pathLst>
              <a:path w="55879" h="57785">
                <a:moveTo>
                  <a:pt x="55308" y="0"/>
                </a:moveTo>
                <a:lnTo>
                  <a:pt x="0" y="57694"/>
                </a:lnTo>
              </a:path>
            </a:pathLst>
          </a:custGeom>
          <a:ln w="11290">
            <a:solidFill>
              <a:srgbClr val="00FFFF"/>
            </a:solidFill>
          </a:ln>
        </p:spPr>
        <p:txBody>
          <a:bodyPr wrap="square" lIns="0" tIns="0" rIns="0" bIns="0" rtlCol="0"/>
          <a:lstStyle/>
          <a:p>
            <a:endParaRPr sz="1620"/>
          </a:p>
        </p:txBody>
      </p:sp>
      <p:sp>
        <p:nvSpPr>
          <p:cNvPr id="109" name="object 109"/>
          <p:cNvSpPr/>
          <p:nvPr/>
        </p:nvSpPr>
        <p:spPr>
          <a:xfrm>
            <a:off x="4734338" y="2708010"/>
            <a:ext cx="50292" cy="52577"/>
          </a:xfrm>
          <a:custGeom>
            <a:avLst/>
            <a:gdLst/>
            <a:ahLst/>
            <a:cxnLst/>
            <a:rect l="l" t="t" r="r" b="b"/>
            <a:pathLst>
              <a:path w="55879" h="58419">
                <a:moveTo>
                  <a:pt x="0" y="58002"/>
                </a:moveTo>
                <a:lnTo>
                  <a:pt x="55308" y="0"/>
                </a:lnTo>
              </a:path>
            </a:pathLst>
          </a:custGeom>
          <a:ln w="11288">
            <a:solidFill>
              <a:srgbClr val="00FFFF"/>
            </a:solidFill>
          </a:ln>
        </p:spPr>
        <p:txBody>
          <a:bodyPr wrap="square" lIns="0" tIns="0" rIns="0" bIns="0" rtlCol="0"/>
          <a:lstStyle/>
          <a:p>
            <a:endParaRPr sz="1620"/>
          </a:p>
        </p:txBody>
      </p:sp>
      <p:sp>
        <p:nvSpPr>
          <p:cNvPr id="110" name="object 110"/>
          <p:cNvSpPr/>
          <p:nvPr/>
        </p:nvSpPr>
        <p:spPr>
          <a:xfrm>
            <a:off x="5262644" y="2447968"/>
            <a:ext cx="50292" cy="52007"/>
          </a:xfrm>
          <a:custGeom>
            <a:avLst/>
            <a:gdLst/>
            <a:ahLst/>
            <a:cxnLst/>
            <a:rect l="l" t="t" r="r" b="b"/>
            <a:pathLst>
              <a:path w="55879" h="57785">
                <a:moveTo>
                  <a:pt x="55308" y="57694"/>
                </a:moveTo>
                <a:lnTo>
                  <a:pt x="0" y="0"/>
                </a:lnTo>
              </a:path>
            </a:pathLst>
          </a:custGeom>
          <a:ln w="11290">
            <a:solidFill>
              <a:srgbClr val="00FFFF"/>
            </a:solidFill>
          </a:ln>
        </p:spPr>
        <p:txBody>
          <a:bodyPr wrap="square" lIns="0" tIns="0" rIns="0" bIns="0" rtlCol="0"/>
          <a:lstStyle/>
          <a:p>
            <a:endParaRPr sz="1620"/>
          </a:p>
        </p:txBody>
      </p:sp>
      <p:sp>
        <p:nvSpPr>
          <p:cNvPr id="111" name="object 111"/>
          <p:cNvSpPr/>
          <p:nvPr/>
        </p:nvSpPr>
        <p:spPr>
          <a:xfrm>
            <a:off x="5312421" y="2499892"/>
            <a:ext cx="50292" cy="52007"/>
          </a:xfrm>
          <a:custGeom>
            <a:avLst/>
            <a:gdLst/>
            <a:ahLst/>
            <a:cxnLst/>
            <a:rect l="l" t="t" r="r" b="b"/>
            <a:pathLst>
              <a:path w="55879" h="57785">
                <a:moveTo>
                  <a:pt x="0" y="0"/>
                </a:moveTo>
                <a:lnTo>
                  <a:pt x="55603" y="57694"/>
                </a:lnTo>
              </a:path>
            </a:pathLst>
          </a:custGeom>
          <a:ln w="11291">
            <a:solidFill>
              <a:srgbClr val="00FFFF"/>
            </a:solidFill>
          </a:ln>
        </p:spPr>
        <p:txBody>
          <a:bodyPr wrap="square" lIns="0" tIns="0" rIns="0" bIns="0" rtlCol="0"/>
          <a:lstStyle/>
          <a:p>
            <a:endParaRPr sz="1620"/>
          </a:p>
        </p:txBody>
      </p:sp>
      <p:sp>
        <p:nvSpPr>
          <p:cNvPr id="112" name="object 112"/>
          <p:cNvSpPr/>
          <p:nvPr/>
        </p:nvSpPr>
        <p:spPr>
          <a:xfrm>
            <a:off x="5262644" y="2499892"/>
            <a:ext cx="50292" cy="52007"/>
          </a:xfrm>
          <a:custGeom>
            <a:avLst/>
            <a:gdLst/>
            <a:ahLst/>
            <a:cxnLst/>
            <a:rect l="l" t="t" r="r" b="b"/>
            <a:pathLst>
              <a:path w="55879" h="57785">
                <a:moveTo>
                  <a:pt x="55308" y="0"/>
                </a:moveTo>
                <a:lnTo>
                  <a:pt x="0" y="57694"/>
                </a:lnTo>
              </a:path>
            </a:pathLst>
          </a:custGeom>
          <a:ln w="11290">
            <a:solidFill>
              <a:srgbClr val="00FFFF"/>
            </a:solidFill>
          </a:ln>
        </p:spPr>
        <p:txBody>
          <a:bodyPr wrap="square" lIns="0" tIns="0" rIns="0" bIns="0" rtlCol="0"/>
          <a:lstStyle/>
          <a:p>
            <a:endParaRPr sz="1620"/>
          </a:p>
        </p:txBody>
      </p:sp>
      <p:sp>
        <p:nvSpPr>
          <p:cNvPr id="113" name="object 113"/>
          <p:cNvSpPr/>
          <p:nvPr/>
        </p:nvSpPr>
        <p:spPr>
          <a:xfrm>
            <a:off x="5312421" y="2447968"/>
            <a:ext cx="50292" cy="52007"/>
          </a:xfrm>
          <a:custGeom>
            <a:avLst/>
            <a:gdLst/>
            <a:ahLst/>
            <a:cxnLst/>
            <a:rect l="l" t="t" r="r" b="b"/>
            <a:pathLst>
              <a:path w="55879" h="57785">
                <a:moveTo>
                  <a:pt x="0" y="57694"/>
                </a:moveTo>
                <a:lnTo>
                  <a:pt x="55603" y="0"/>
                </a:lnTo>
              </a:path>
            </a:pathLst>
          </a:custGeom>
          <a:ln w="11291">
            <a:solidFill>
              <a:srgbClr val="00FFFF"/>
            </a:solidFill>
          </a:ln>
        </p:spPr>
        <p:txBody>
          <a:bodyPr wrap="square" lIns="0" tIns="0" rIns="0" bIns="0" rtlCol="0"/>
          <a:lstStyle/>
          <a:p>
            <a:endParaRPr sz="1620"/>
          </a:p>
        </p:txBody>
      </p:sp>
      <p:sp>
        <p:nvSpPr>
          <p:cNvPr id="114" name="object 114"/>
          <p:cNvSpPr/>
          <p:nvPr/>
        </p:nvSpPr>
        <p:spPr>
          <a:xfrm>
            <a:off x="5850549" y="2104568"/>
            <a:ext cx="50292" cy="52007"/>
          </a:xfrm>
          <a:custGeom>
            <a:avLst/>
            <a:gdLst/>
            <a:ahLst/>
            <a:cxnLst/>
            <a:rect l="l" t="t" r="r" b="b"/>
            <a:pathLst>
              <a:path w="55879" h="57785">
                <a:moveTo>
                  <a:pt x="55308" y="57694"/>
                </a:moveTo>
                <a:lnTo>
                  <a:pt x="0" y="0"/>
                </a:lnTo>
              </a:path>
            </a:pathLst>
          </a:custGeom>
          <a:ln w="11290">
            <a:solidFill>
              <a:srgbClr val="00FFFF"/>
            </a:solidFill>
          </a:ln>
        </p:spPr>
        <p:txBody>
          <a:bodyPr wrap="square" lIns="0" tIns="0" rIns="0" bIns="0" rtlCol="0"/>
          <a:lstStyle/>
          <a:p>
            <a:endParaRPr sz="1620"/>
          </a:p>
        </p:txBody>
      </p:sp>
      <p:sp>
        <p:nvSpPr>
          <p:cNvPr id="115" name="object 115"/>
          <p:cNvSpPr/>
          <p:nvPr/>
        </p:nvSpPr>
        <p:spPr>
          <a:xfrm>
            <a:off x="5900327" y="2156494"/>
            <a:ext cx="50292" cy="52007"/>
          </a:xfrm>
          <a:custGeom>
            <a:avLst/>
            <a:gdLst/>
            <a:ahLst/>
            <a:cxnLst/>
            <a:rect l="l" t="t" r="r" b="b"/>
            <a:pathLst>
              <a:path w="55879" h="57785">
                <a:moveTo>
                  <a:pt x="0" y="0"/>
                </a:moveTo>
                <a:lnTo>
                  <a:pt x="55750" y="57694"/>
                </a:lnTo>
              </a:path>
            </a:pathLst>
          </a:custGeom>
          <a:ln w="11292">
            <a:solidFill>
              <a:srgbClr val="00FFFF"/>
            </a:solidFill>
          </a:ln>
        </p:spPr>
        <p:txBody>
          <a:bodyPr wrap="square" lIns="0" tIns="0" rIns="0" bIns="0" rtlCol="0"/>
          <a:lstStyle/>
          <a:p>
            <a:endParaRPr sz="1620"/>
          </a:p>
        </p:txBody>
      </p:sp>
      <p:sp>
        <p:nvSpPr>
          <p:cNvPr id="116" name="object 116"/>
          <p:cNvSpPr/>
          <p:nvPr/>
        </p:nvSpPr>
        <p:spPr>
          <a:xfrm>
            <a:off x="5850549" y="2156494"/>
            <a:ext cx="50292" cy="52007"/>
          </a:xfrm>
          <a:custGeom>
            <a:avLst/>
            <a:gdLst/>
            <a:ahLst/>
            <a:cxnLst/>
            <a:rect l="l" t="t" r="r" b="b"/>
            <a:pathLst>
              <a:path w="55879" h="57785">
                <a:moveTo>
                  <a:pt x="55308" y="0"/>
                </a:moveTo>
                <a:lnTo>
                  <a:pt x="0" y="57694"/>
                </a:lnTo>
              </a:path>
            </a:pathLst>
          </a:custGeom>
          <a:ln w="11290">
            <a:solidFill>
              <a:srgbClr val="00FFFF"/>
            </a:solidFill>
          </a:ln>
        </p:spPr>
        <p:txBody>
          <a:bodyPr wrap="square" lIns="0" tIns="0" rIns="0" bIns="0" rtlCol="0"/>
          <a:lstStyle/>
          <a:p>
            <a:endParaRPr sz="1620"/>
          </a:p>
        </p:txBody>
      </p:sp>
      <p:sp>
        <p:nvSpPr>
          <p:cNvPr id="117" name="object 117"/>
          <p:cNvSpPr/>
          <p:nvPr/>
        </p:nvSpPr>
        <p:spPr>
          <a:xfrm>
            <a:off x="5900327" y="2104568"/>
            <a:ext cx="50292" cy="52007"/>
          </a:xfrm>
          <a:custGeom>
            <a:avLst/>
            <a:gdLst/>
            <a:ahLst/>
            <a:cxnLst/>
            <a:rect l="l" t="t" r="r" b="b"/>
            <a:pathLst>
              <a:path w="55879" h="57785">
                <a:moveTo>
                  <a:pt x="0" y="57694"/>
                </a:moveTo>
                <a:lnTo>
                  <a:pt x="55750" y="0"/>
                </a:lnTo>
              </a:path>
            </a:pathLst>
          </a:custGeom>
          <a:ln w="11292">
            <a:solidFill>
              <a:srgbClr val="00FFFF"/>
            </a:solidFill>
          </a:ln>
        </p:spPr>
        <p:txBody>
          <a:bodyPr wrap="square" lIns="0" tIns="0" rIns="0" bIns="0" rtlCol="0"/>
          <a:lstStyle/>
          <a:p>
            <a:endParaRPr sz="1620"/>
          </a:p>
        </p:txBody>
      </p:sp>
      <p:sp>
        <p:nvSpPr>
          <p:cNvPr id="118" name="object 118"/>
          <p:cNvSpPr/>
          <p:nvPr/>
        </p:nvSpPr>
        <p:spPr>
          <a:xfrm>
            <a:off x="2351921" y="3634355"/>
            <a:ext cx="50292" cy="52007"/>
          </a:xfrm>
          <a:custGeom>
            <a:avLst/>
            <a:gdLst/>
            <a:ahLst/>
            <a:cxnLst/>
            <a:rect l="l" t="t" r="r" b="b"/>
            <a:pathLst>
              <a:path w="55880" h="57785">
                <a:moveTo>
                  <a:pt x="55677" y="57694"/>
                </a:moveTo>
                <a:lnTo>
                  <a:pt x="0" y="0"/>
                </a:lnTo>
              </a:path>
            </a:pathLst>
          </a:custGeom>
          <a:ln w="11291">
            <a:solidFill>
              <a:srgbClr val="800080"/>
            </a:solidFill>
          </a:ln>
        </p:spPr>
        <p:txBody>
          <a:bodyPr wrap="square" lIns="0" tIns="0" rIns="0" bIns="0" rtlCol="0"/>
          <a:lstStyle/>
          <a:p>
            <a:endParaRPr sz="1620"/>
          </a:p>
        </p:txBody>
      </p:sp>
      <p:sp>
        <p:nvSpPr>
          <p:cNvPr id="119" name="object 119"/>
          <p:cNvSpPr/>
          <p:nvPr/>
        </p:nvSpPr>
        <p:spPr>
          <a:xfrm>
            <a:off x="2402030" y="3686281"/>
            <a:ext cx="50292" cy="52577"/>
          </a:xfrm>
          <a:custGeom>
            <a:avLst/>
            <a:gdLst/>
            <a:ahLst/>
            <a:cxnLst/>
            <a:rect l="l" t="t" r="r" b="b"/>
            <a:pathLst>
              <a:path w="55880" h="58420">
                <a:moveTo>
                  <a:pt x="0" y="0"/>
                </a:moveTo>
                <a:lnTo>
                  <a:pt x="55308" y="58002"/>
                </a:lnTo>
              </a:path>
            </a:pathLst>
          </a:custGeom>
          <a:ln w="11288">
            <a:solidFill>
              <a:srgbClr val="800080"/>
            </a:solidFill>
          </a:ln>
        </p:spPr>
        <p:txBody>
          <a:bodyPr wrap="square" lIns="0" tIns="0" rIns="0" bIns="0" rtlCol="0"/>
          <a:lstStyle/>
          <a:p>
            <a:endParaRPr sz="1620"/>
          </a:p>
        </p:txBody>
      </p:sp>
      <p:sp>
        <p:nvSpPr>
          <p:cNvPr id="120" name="object 120"/>
          <p:cNvSpPr/>
          <p:nvPr/>
        </p:nvSpPr>
        <p:spPr>
          <a:xfrm>
            <a:off x="2351921" y="3686281"/>
            <a:ext cx="50292" cy="52577"/>
          </a:xfrm>
          <a:custGeom>
            <a:avLst/>
            <a:gdLst/>
            <a:ahLst/>
            <a:cxnLst/>
            <a:rect l="l" t="t" r="r" b="b"/>
            <a:pathLst>
              <a:path w="55880" h="58420">
                <a:moveTo>
                  <a:pt x="55677" y="0"/>
                </a:moveTo>
                <a:lnTo>
                  <a:pt x="0" y="58002"/>
                </a:lnTo>
              </a:path>
            </a:pathLst>
          </a:custGeom>
          <a:ln w="11290">
            <a:solidFill>
              <a:srgbClr val="800080"/>
            </a:solidFill>
          </a:ln>
        </p:spPr>
        <p:txBody>
          <a:bodyPr wrap="square" lIns="0" tIns="0" rIns="0" bIns="0" rtlCol="0"/>
          <a:lstStyle/>
          <a:p>
            <a:endParaRPr sz="1620"/>
          </a:p>
        </p:txBody>
      </p:sp>
      <p:sp>
        <p:nvSpPr>
          <p:cNvPr id="121" name="object 121"/>
          <p:cNvSpPr/>
          <p:nvPr/>
        </p:nvSpPr>
        <p:spPr>
          <a:xfrm>
            <a:off x="2402030" y="3634355"/>
            <a:ext cx="50292" cy="52007"/>
          </a:xfrm>
          <a:custGeom>
            <a:avLst/>
            <a:gdLst/>
            <a:ahLst/>
            <a:cxnLst/>
            <a:rect l="l" t="t" r="r" b="b"/>
            <a:pathLst>
              <a:path w="55880" h="57785">
                <a:moveTo>
                  <a:pt x="0" y="57694"/>
                </a:moveTo>
                <a:lnTo>
                  <a:pt x="55308" y="0"/>
                </a:lnTo>
              </a:path>
            </a:pathLst>
          </a:custGeom>
          <a:ln w="11290">
            <a:solidFill>
              <a:srgbClr val="800080"/>
            </a:solidFill>
          </a:ln>
        </p:spPr>
        <p:txBody>
          <a:bodyPr wrap="square" lIns="0" tIns="0" rIns="0" bIns="0" rtlCol="0"/>
          <a:lstStyle/>
          <a:p>
            <a:endParaRPr sz="1620"/>
          </a:p>
        </p:txBody>
      </p:sp>
      <p:sp>
        <p:nvSpPr>
          <p:cNvPr id="122" name="object 122"/>
          <p:cNvSpPr/>
          <p:nvPr/>
        </p:nvSpPr>
        <p:spPr>
          <a:xfrm>
            <a:off x="2402030" y="3634355"/>
            <a:ext cx="0" cy="52007"/>
          </a:xfrm>
          <a:custGeom>
            <a:avLst/>
            <a:gdLst/>
            <a:ahLst/>
            <a:cxnLst/>
            <a:rect l="l" t="t" r="r" b="b"/>
            <a:pathLst>
              <a:path h="57785">
                <a:moveTo>
                  <a:pt x="0" y="57694"/>
                </a:moveTo>
                <a:lnTo>
                  <a:pt x="0" y="0"/>
                </a:lnTo>
              </a:path>
            </a:pathLst>
          </a:custGeom>
          <a:ln w="11061">
            <a:solidFill>
              <a:srgbClr val="800080"/>
            </a:solidFill>
          </a:ln>
        </p:spPr>
        <p:txBody>
          <a:bodyPr wrap="square" lIns="0" tIns="0" rIns="0" bIns="0" rtlCol="0"/>
          <a:lstStyle/>
          <a:p>
            <a:endParaRPr sz="1620"/>
          </a:p>
        </p:txBody>
      </p:sp>
      <p:sp>
        <p:nvSpPr>
          <p:cNvPr id="123" name="object 123"/>
          <p:cNvSpPr/>
          <p:nvPr/>
        </p:nvSpPr>
        <p:spPr>
          <a:xfrm>
            <a:off x="2402030" y="3686281"/>
            <a:ext cx="0" cy="52577"/>
          </a:xfrm>
          <a:custGeom>
            <a:avLst/>
            <a:gdLst/>
            <a:ahLst/>
            <a:cxnLst/>
            <a:rect l="l" t="t" r="r" b="b"/>
            <a:pathLst>
              <a:path h="58420">
                <a:moveTo>
                  <a:pt x="0" y="0"/>
                </a:moveTo>
                <a:lnTo>
                  <a:pt x="0" y="58002"/>
                </a:lnTo>
              </a:path>
            </a:pathLst>
          </a:custGeom>
          <a:ln w="11061">
            <a:solidFill>
              <a:srgbClr val="800080"/>
            </a:solidFill>
          </a:ln>
        </p:spPr>
        <p:txBody>
          <a:bodyPr wrap="square" lIns="0" tIns="0" rIns="0" bIns="0" rtlCol="0"/>
          <a:lstStyle/>
          <a:p>
            <a:endParaRPr sz="1620"/>
          </a:p>
        </p:txBody>
      </p:sp>
      <p:sp>
        <p:nvSpPr>
          <p:cNvPr id="124" name="object 124"/>
          <p:cNvSpPr/>
          <p:nvPr/>
        </p:nvSpPr>
        <p:spPr>
          <a:xfrm>
            <a:off x="2935140" y="3618885"/>
            <a:ext cx="109724" cy="114296"/>
          </a:xfrm>
          <a:prstGeom prst="rect">
            <a:avLst/>
          </a:prstGeom>
          <a:blipFill>
            <a:blip r:embed="rId10" cstate="print"/>
            <a:stretch>
              <a:fillRect/>
            </a:stretch>
          </a:blipFill>
        </p:spPr>
        <p:txBody>
          <a:bodyPr wrap="square" lIns="0" tIns="0" rIns="0" bIns="0" rtlCol="0"/>
          <a:lstStyle/>
          <a:p>
            <a:endParaRPr sz="1620"/>
          </a:p>
        </p:txBody>
      </p:sp>
      <p:sp>
        <p:nvSpPr>
          <p:cNvPr id="125" name="object 125"/>
          <p:cNvSpPr/>
          <p:nvPr/>
        </p:nvSpPr>
        <p:spPr>
          <a:xfrm>
            <a:off x="3513355" y="3473078"/>
            <a:ext cx="109724" cy="114435"/>
          </a:xfrm>
          <a:prstGeom prst="rect">
            <a:avLst/>
          </a:prstGeom>
          <a:blipFill>
            <a:blip r:embed="rId11" cstate="print"/>
            <a:stretch>
              <a:fillRect/>
            </a:stretch>
          </a:blipFill>
        </p:spPr>
        <p:txBody>
          <a:bodyPr wrap="square" lIns="0" tIns="0" rIns="0" bIns="0" rtlCol="0"/>
          <a:lstStyle/>
          <a:p>
            <a:endParaRPr sz="1620"/>
          </a:p>
        </p:txBody>
      </p:sp>
      <p:sp>
        <p:nvSpPr>
          <p:cNvPr id="126" name="object 126"/>
          <p:cNvSpPr/>
          <p:nvPr/>
        </p:nvSpPr>
        <p:spPr>
          <a:xfrm>
            <a:off x="4101394" y="3306642"/>
            <a:ext cx="109724" cy="114296"/>
          </a:xfrm>
          <a:prstGeom prst="rect">
            <a:avLst/>
          </a:prstGeom>
          <a:blipFill>
            <a:blip r:embed="rId10" cstate="print"/>
            <a:stretch>
              <a:fillRect/>
            </a:stretch>
          </a:blipFill>
        </p:spPr>
        <p:txBody>
          <a:bodyPr wrap="square" lIns="0" tIns="0" rIns="0" bIns="0" rtlCol="0"/>
          <a:lstStyle/>
          <a:p>
            <a:endParaRPr sz="1620"/>
          </a:p>
        </p:txBody>
      </p:sp>
      <p:sp>
        <p:nvSpPr>
          <p:cNvPr id="127" name="object 127"/>
          <p:cNvSpPr/>
          <p:nvPr/>
        </p:nvSpPr>
        <p:spPr>
          <a:xfrm>
            <a:off x="4679476" y="3015169"/>
            <a:ext cx="109724" cy="114296"/>
          </a:xfrm>
          <a:prstGeom prst="rect">
            <a:avLst/>
          </a:prstGeom>
          <a:blipFill>
            <a:blip r:embed="rId12" cstate="print"/>
            <a:stretch>
              <a:fillRect/>
            </a:stretch>
          </a:blipFill>
        </p:spPr>
        <p:txBody>
          <a:bodyPr wrap="square" lIns="0" tIns="0" rIns="0" bIns="0" rtlCol="0"/>
          <a:lstStyle/>
          <a:p>
            <a:endParaRPr sz="1620"/>
          </a:p>
        </p:txBody>
      </p:sp>
      <p:sp>
        <p:nvSpPr>
          <p:cNvPr id="128" name="object 128"/>
          <p:cNvSpPr/>
          <p:nvPr/>
        </p:nvSpPr>
        <p:spPr>
          <a:xfrm>
            <a:off x="5257559" y="2755125"/>
            <a:ext cx="109991" cy="114021"/>
          </a:xfrm>
          <a:prstGeom prst="rect">
            <a:avLst/>
          </a:prstGeom>
          <a:blipFill>
            <a:blip r:embed="rId13" cstate="print"/>
            <a:stretch>
              <a:fillRect/>
            </a:stretch>
          </a:blipFill>
        </p:spPr>
        <p:txBody>
          <a:bodyPr wrap="square" lIns="0" tIns="0" rIns="0" bIns="0" rtlCol="0"/>
          <a:lstStyle/>
          <a:p>
            <a:endParaRPr sz="1620"/>
          </a:p>
        </p:txBody>
      </p:sp>
      <p:sp>
        <p:nvSpPr>
          <p:cNvPr id="129" name="object 129"/>
          <p:cNvSpPr/>
          <p:nvPr/>
        </p:nvSpPr>
        <p:spPr>
          <a:xfrm>
            <a:off x="5845464" y="2390680"/>
            <a:ext cx="110124" cy="114298"/>
          </a:xfrm>
          <a:prstGeom prst="rect">
            <a:avLst/>
          </a:prstGeom>
          <a:blipFill>
            <a:blip r:embed="rId14" cstate="print"/>
            <a:stretch>
              <a:fillRect/>
            </a:stretch>
          </a:blipFill>
        </p:spPr>
        <p:txBody>
          <a:bodyPr wrap="square" lIns="0" tIns="0" rIns="0" bIns="0" rtlCol="0"/>
          <a:lstStyle/>
          <a:p>
            <a:endParaRPr sz="1620"/>
          </a:p>
        </p:txBody>
      </p:sp>
      <p:sp>
        <p:nvSpPr>
          <p:cNvPr id="130" name="object 130"/>
          <p:cNvSpPr/>
          <p:nvPr/>
        </p:nvSpPr>
        <p:spPr>
          <a:xfrm>
            <a:off x="2336988" y="4076758"/>
            <a:ext cx="110300" cy="114300"/>
          </a:xfrm>
          <a:custGeom>
            <a:avLst/>
            <a:gdLst/>
            <a:ahLst/>
            <a:cxnLst/>
            <a:rect l="l" t="t" r="r" b="b"/>
            <a:pathLst>
              <a:path w="122555" h="127000">
                <a:moveTo>
                  <a:pt x="55677" y="0"/>
                </a:moveTo>
                <a:lnTo>
                  <a:pt x="32977" y="4146"/>
                </a:lnTo>
                <a:lnTo>
                  <a:pt x="15394" y="15866"/>
                </a:lnTo>
                <a:lnTo>
                  <a:pt x="4032" y="34075"/>
                </a:lnTo>
                <a:lnTo>
                  <a:pt x="0" y="57694"/>
                </a:lnTo>
                <a:lnTo>
                  <a:pt x="4032" y="83116"/>
                </a:lnTo>
                <a:lnTo>
                  <a:pt x="15394" y="105292"/>
                </a:lnTo>
                <a:lnTo>
                  <a:pt x="32977" y="120978"/>
                </a:lnTo>
                <a:lnTo>
                  <a:pt x="55677" y="126928"/>
                </a:lnTo>
                <a:lnTo>
                  <a:pt x="80047" y="120978"/>
                </a:lnTo>
                <a:lnTo>
                  <a:pt x="101306" y="105292"/>
                </a:lnTo>
                <a:lnTo>
                  <a:pt x="116343" y="83116"/>
                </a:lnTo>
                <a:lnTo>
                  <a:pt x="122047" y="57694"/>
                </a:lnTo>
                <a:lnTo>
                  <a:pt x="116343" y="34075"/>
                </a:lnTo>
                <a:lnTo>
                  <a:pt x="101306" y="15866"/>
                </a:lnTo>
                <a:lnTo>
                  <a:pt x="80047" y="4146"/>
                </a:lnTo>
                <a:lnTo>
                  <a:pt x="55677" y="0"/>
                </a:lnTo>
                <a:close/>
              </a:path>
            </a:pathLst>
          </a:custGeom>
          <a:solidFill>
            <a:srgbClr val="800000"/>
          </a:solidFill>
        </p:spPr>
        <p:txBody>
          <a:bodyPr wrap="square" lIns="0" tIns="0" rIns="0" bIns="0" rtlCol="0"/>
          <a:lstStyle/>
          <a:p>
            <a:endParaRPr sz="1620"/>
          </a:p>
        </p:txBody>
      </p:sp>
      <p:sp>
        <p:nvSpPr>
          <p:cNvPr id="131" name="object 131"/>
          <p:cNvSpPr/>
          <p:nvPr/>
        </p:nvSpPr>
        <p:spPr>
          <a:xfrm>
            <a:off x="2336988" y="4076758"/>
            <a:ext cx="110300" cy="114300"/>
          </a:xfrm>
          <a:custGeom>
            <a:avLst/>
            <a:gdLst/>
            <a:ahLst/>
            <a:cxnLst/>
            <a:rect l="l" t="t" r="r" b="b"/>
            <a:pathLst>
              <a:path w="122555" h="127000">
                <a:moveTo>
                  <a:pt x="0" y="57694"/>
                </a:moveTo>
                <a:lnTo>
                  <a:pt x="4032" y="83116"/>
                </a:lnTo>
                <a:lnTo>
                  <a:pt x="15394" y="105292"/>
                </a:lnTo>
                <a:lnTo>
                  <a:pt x="32977" y="120978"/>
                </a:lnTo>
                <a:lnTo>
                  <a:pt x="55677" y="126928"/>
                </a:lnTo>
                <a:lnTo>
                  <a:pt x="80047" y="120978"/>
                </a:lnTo>
                <a:lnTo>
                  <a:pt x="101306" y="105292"/>
                </a:lnTo>
                <a:lnTo>
                  <a:pt x="116343" y="83116"/>
                </a:lnTo>
                <a:lnTo>
                  <a:pt x="122047" y="57694"/>
                </a:lnTo>
                <a:lnTo>
                  <a:pt x="116343" y="34075"/>
                </a:lnTo>
                <a:lnTo>
                  <a:pt x="101306" y="15866"/>
                </a:lnTo>
                <a:lnTo>
                  <a:pt x="80047" y="4146"/>
                </a:lnTo>
                <a:lnTo>
                  <a:pt x="55677" y="0"/>
                </a:lnTo>
                <a:lnTo>
                  <a:pt x="32977" y="4146"/>
                </a:lnTo>
                <a:lnTo>
                  <a:pt x="15394" y="15866"/>
                </a:lnTo>
                <a:lnTo>
                  <a:pt x="4032" y="34075"/>
                </a:lnTo>
                <a:lnTo>
                  <a:pt x="0" y="57694"/>
                </a:lnTo>
                <a:close/>
              </a:path>
            </a:pathLst>
          </a:custGeom>
          <a:ln w="11290">
            <a:solidFill>
              <a:srgbClr val="800000"/>
            </a:solidFill>
          </a:ln>
        </p:spPr>
        <p:txBody>
          <a:bodyPr wrap="square" lIns="0" tIns="0" rIns="0" bIns="0" rtlCol="0"/>
          <a:lstStyle/>
          <a:p>
            <a:endParaRPr sz="1620"/>
          </a:p>
        </p:txBody>
      </p:sp>
      <p:sp>
        <p:nvSpPr>
          <p:cNvPr id="132" name="object 132"/>
          <p:cNvSpPr/>
          <p:nvPr/>
        </p:nvSpPr>
        <p:spPr>
          <a:xfrm>
            <a:off x="2920274" y="3946637"/>
            <a:ext cx="119679" cy="124820"/>
          </a:xfrm>
          <a:prstGeom prst="rect">
            <a:avLst/>
          </a:prstGeom>
          <a:blipFill>
            <a:blip r:embed="rId15" cstate="print"/>
            <a:stretch>
              <a:fillRect/>
            </a:stretch>
          </a:blipFill>
        </p:spPr>
        <p:txBody>
          <a:bodyPr wrap="square" lIns="0" tIns="0" rIns="0" bIns="0" rtlCol="0"/>
          <a:lstStyle/>
          <a:p>
            <a:endParaRPr sz="1620"/>
          </a:p>
        </p:txBody>
      </p:sp>
      <p:sp>
        <p:nvSpPr>
          <p:cNvPr id="133" name="object 133"/>
          <p:cNvSpPr/>
          <p:nvPr/>
        </p:nvSpPr>
        <p:spPr>
          <a:xfrm>
            <a:off x="3503441" y="3785284"/>
            <a:ext cx="109728" cy="114872"/>
          </a:xfrm>
          <a:custGeom>
            <a:avLst/>
            <a:gdLst/>
            <a:ahLst/>
            <a:cxnLst/>
            <a:rect l="l" t="t" r="r" b="b"/>
            <a:pathLst>
              <a:path w="121919" h="127635">
                <a:moveTo>
                  <a:pt x="55308" y="0"/>
                </a:moveTo>
                <a:lnTo>
                  <a:pt x="32666" y="4146"/>
                </a:lnTo>
                <a:lnTo>
                  <a:pt x="15209" y="15866"/>
                </a:lnTo>
                <a:lnTo>
                  <a:pt x="3975" y="34075"/>
                </a:lnTo>
                <a:lnTo>
                  <a:pt x="0" y="57694"/>
                </a:lnTo>
                <a:lnTo>
                  <a:pt x="3975" y="83164"/>
                </a:lnTo>
                <a:lnTo>
                  <a:pt x="15209" y="105446"/>
                </a:lnTo>
                <a:lnTo>
                  <a:pt x="32666" y="121238"/>
                </a:lnTo>
                <a:lnTo>
                  <a:pt x="55308" y="127236"/>
                </a:lnTo>
                <a:lnTo>
                  <a:pt x="79678" y="121238"/>
                </a:lnTo>
                <a:lnTo>
                  <a:pt x="100937" y="105446"/>
                </a:lnTo>
                <a:lnTo>
                  <a:pt x="115974" y="83164"/>
                </a:lnTo>
                <a:lnTo>
                  <a:pt x="121678" y="57694"/>
                </a:lnTo>
                <a:lnTo>
                  <a:pt x="115974" y="34075"/>
                </a:lnTo>
                <a:lnTo>
                  <a:pt x="100937" y="15866"/>
                </a:lnTo>
                <a:lnTo>
                  <a:pt x="79678" y="4146"/>
                </a:lnTo>
                <a:lnTo>
                  <a:pt x="55308" y="0"/>
                </a:lnTo>
                <a:close/>
              </a:path>
            </a:pathLst>
          </a:custGeom>
          <a:solidFill>
            <a:srgbClr val="800000"/>
          </a:solidFill>
        </p:spPr>
        <p:txBody>
          <a:bodyPr wrap="square" lIns="0" tIns="0" rIns="0" bIns="0" rtlCol="0"/>
          <a:lstStyle/>
          <a:p>
            <a:endParaRPr sz="1620"/>
          </a:p>
        </p:txBody>
      </p:sp>
      <p:sp>
        <p:nvSpPr>
          <p:cNvPr id="134" name="object 134"/>
          <p:cNvSpPr/>
          <p:nvPr/>
        </p:nvSpPr>
        <p:spPr>
          <a:xfrm>
            <a:off x="3503441" y="3785284"/>
            <a:ext cx="109728" cy="114872"/>
          </a:xfrm>
          <a:custGeom>
            <a:avLst/>
            <a:gdLst/>
            <a:ahLst/>
            <a:cxnLst/>
            <a:rect l="l" t="t" r="r" b="b"/>
            <a:pathLst>
              <a:path w="121919" h="127635">
                <a:moveTo>
                  <a:pt x="0" y="57694"/>
                </a:moveTo>
                <a:lnTo>
                  <a:pt x="3975" y="83164"/>
                </a:lnTo>
                <a:lnTo>
                  <a:pt x="15209" y="105446"/>
                </a:lnTo>
                <a:lnTo>
                  <a:pt x="32666" y="121238"/>
                </a:lnTo>
                <a:lnTo>
                  <a:pt x="55308" y="127236"/>
                </a:lnTo>
                <a:lnTo>
                  <a:pt x="79678" y="121238"/>
                </a:lnTo>
                <a:lnTo>
                  <a:pt x="100937" y="105446"/>
                </a:lnTo>
                <a:lnTo>
                  <a:pt x="115974" y="83164"/>
                </a:lnTo>
                <a:lnTo>
                  <a:pt x="121678" y="57694"/>
                </a:lnTo>
                <a:lnTo>
                  <a:pt x="115974" y="34075"/>
                </a:lnTo>
                <a:lnTo>
                  <a:pt x="100937" y="15866"/>
                </a:lnTo>
                <a:lnTo>
                  <a:pt x="79678" y="4146"/>
                </a:lnTo>
                <a:lnTo>
                  <a:pt x="55308" y="0"/>
                </a:lnTo>
                <a:lnTo>
                  <a:pt x="32666" y="4146"/>
                </a:lnTo>
                <a:lnTo>
                  <a:pt x="15209" y="15866"/>
                </a:lnTo>
                <a:lnTo>
                  <a:pt x="3975" y="34075"/>
                </a:lnTo>
                <a:lnTo>
                  <a:pt x="0" y="57694"/>
                </a:lnTo>
                <a:close/>
              </a:path>
            </a:pathLst>
          </a:custGeom>
          <a:ln w="11289">
            <a:solidFill>
              <a:srgbClr val="800000"/>
            </a:solidFill>
          </a:ln>
        </p:spPr>
        <p:txBody>
          <a:bodyPr wrap="square" lIns="0" tIns="0" rIns="0" bIns="0" rtlCol="0"/>
          <a:lstStyle/>
          <a:p>
            <a:endParaRPr sz="1620"/>
          </a:p>
        </p:txBody>
      </p:sp>
      <p:sp>
        <p:nvSpPr>
          <p:cNvPr id="135" name="object 135"/>
          <p:cNvSpPr/>
          <p:nvPr/>
        </p:nvSpPr>
        <p:spPr>
          <a:xfrm>
            <a:off x="4086393" y="3530266"/>
            <a:ext cx="119680" cy="124682"/>
          </a:xfrm>
          <a:prstGeom prst="rect">
            <a:avLst/>
          </a:prstGeom>
          <a:blipFill>
            <a:blip r:embed="rId16" cstate="print"/>
            <a:stretch>
              <a:fillRect/>
            </a:stretch>
          </a:blipFill>
        </p:spPr>
        <p:txBody>
          <a:bodyPr wrap="square" lIns="0" tIns="0" rIns="0" bIns="0" rtlCol="0"/>
          <a:lstStyle/>
          <a:p>
            <a:endParaRPr sz="1620"/>
          </a:p>
        </p:txBody>
      </p:sp>
      <p:sp>
        <p:nvSpPr>
          <p:cNvPr id="136" name="object 136"/>
          <p:cNvSpPr/>
          <p:nvPr/>
        </p:nvSpPr>
        <p:spPr>
          <a:xfrm>
            <a:off x="4664476" y="3228684"/>
            <a:ext cx="119680" cy="124405"/>
          </a:xfrm>
          <a:prstGeom prst="rect">
            <a:avLst/>
          </a:prstGeom>
          <a:blipFill>
            <a:blip r:embed="rId17" cstate="print"/>
            <a:stretch>
              <a:fillRect/>
            </a:stretch>
          </a:blipFill>
        </p:spPr>
        <p:txBody>
          <a:bodyPr wrap="square" lIns="0" tIns="0" rIns="0" bIns="0" rtlCol="0"/>
          <a:lstStyle/>
          <a:p>
            <a:endParaRPr sz="1620"/>
          </a:p>
        </p:txBody>
      </p:sp>
      <p:sp>
        <p:nvSpPr>
          <p:cNvPr id="137" name="object 137"/>
          <p:cNvSpPr/>
          <p:nvPr/>
        </p:nvSpPr>
        <p:spPr>
          <a:xfrm>
            <a:off x="5242559" y="2916441"/>
            <a:ext cx="120079" cy="124406"/>
          </a:xfrm>
          <a:prstGeom prst="rect">
            <a:avLst/>
          </a:prstGeom>
          <a:blipFill>
            <a:blip r:embed="rId18" cstate="print"/>
            <a:stretch>
              <a:fillRect/>
            </a:stretch>
          </a:blipFill>
        </p:spPr>
        <p:txBody>
          <a:bodyPr wrap="square" lIns="0" tIns="0" rIns="0" bIns="0" rtlCol="0"/>
          <a:lstStyle/>
          <a:p>
            <a:endParaRPr sz="1620"/>
          </a:p>
        </p:txBody>
      </p:sp>
      <p:sp>
        <p:nvSpPr>
          <p:cNvPr id="138" name="object 138"/>
          <p:cNvSpPr/>
          <p:nvPr/>
        </p:nvSpPr>
        <p:spPr>
          <a:xfrm>
            <a:off x="5835683" y="2578127"/>
            <a:ext cx="110300" cy="114300"/>
          </a:xfrm>
          <a:custGeom>
            <a:avLst/>
            <a:gdLst/>
            <a:ahLst/>
            <a:cxnLst/>
            <a:rect l="l" t="t" r="r" b="b"/>
            <a:pathLst>
              <a:path w="122554" h="127000">
                <a:moveTo>
                  <a:pt x="55308" y="0"/>
                </a:moveTo>
                <a:lnTo>
                  <a:pt x="32666" y="4146"/>
                </a:lnTo>
                <a:lnTo>
                  <a:pt x="15209" y="15866"/>
                </a:lnTo>
                <a:lnTo>
                  <a:pt x="3975" y="34075"/>
                </a:lnTo>
                <a:lnTo>
                  <a:pt x="0" y="57694"/>
                </a:lnTo>
                <a:lnTo>
                  <a:pt x="3975" y="83116"/>
                </a:lnTo>
                <a:lnTo>
                  <a:pt x="15209" y="105292"/>
                </a:lnTo>
                <a:lnTo>
                  <a:pt x="32666" y="120978"/>
                </a:lnTo>
                <a:lnTo>
                  <a:pt x="55308" y="126928"/>
                </a:lnTo>
                <a:lnTo>
                  <a:pt x="79934" y="120978"/>
                </a:lnTo>
                <a:lnTo>
                  <a:pt x="101324" y="105292"/>
                </a:lnTo>
                <a:lnTo>
                  <a:pt x="116410" y="83116"/>
                </a:lnTo>
                <a:lnTo>
                  <a:pt x="122120" y="57694"/>
                </a:lnTo>
                <a:lnTo>
                  <a:pt x="116410" y="34075"/>
                </a:lnTo>
                <a:lnTo>
                  <a:pt x="101324" y="15866"/>
                </a:lnTo>
                <a:lnTo>
                  <a:pt x="79934" y="4146"/>
                </a:lnTo>
                <a:lnTo>
                  <a:pt x="55308" y="0"/>
                </a:lnTo>
                <a:close/>
              </a:path>
            </a:pathLst>
          </a:custGeom>
          <a:solidFill>
            <a:srgbClr val="800000"/>
          </a:solidFill>
        </p:spPr>
        <p:txBody>
          <a:bodyPr wrap="square" lIns="0" tIns="0" rIns="0" bIns="0" rtlCol="0"/>
          <a:lstStyle/>
          <a:p>
            <a:endParaRPr sz="1620"/>
          </a:p>
        </p:txBody>
      </p:sp>
      <p:sp>
        <p:nvSpPr>
          <p:cNvPr id="139" name="object 139"/>
          <p:cNvSpPr/>
          <p:nvPr/>
        </p:nvSpPr>
        <p:spPr>
          <a:xfrm>
            <a:off x="5835683" y="2578127"/>
            <a:ext cx="110300" cy="114300"/>
          </a:xfrm>
          <a:custGeom>
            <a:avLst/>
            <a:gdLst/>
            <a:ahLst/>
            <a:cxnLst/>
            <a:rect l="l" t="t" r="r" b="b"/>
            <a:pathLst>
              <a:path w="122554" h="127000">
                <a:moveTo>
                  <a:pt x="0" y="57694"/>
                </a:moveTo>
                <a:lnTo>
                  <a:pt x="3975" y="83116"/>
                </a:lnTo>
                <a:lnTo>
                  <a:pt x="15209" y="105292"/>
                </a:lnTo>
                <a:lnTo>
                  <a:pt x="32666" y="120978"/>
                </a:lnTo>
                <a:lnTo>
                  <a:pt x="55308" y="126928"/>
                </a:lnTo>
                <a:lnTo>
                  <a:pt x="79934" y="120978"/>
                </a:lnTo>
                <a:lnTo>
                  <a:pt x="101324" y="105292"/>
                </a:lnTo>
                <a:lnTo>
                  <a:pt x="116410" y="83116"/>
                </a:lnTo>
                <a:lnTo>
                  <a:pt x="122120" y="57694"/>
                </a:lnTo>
                <a:lnTo>
                  <a:pt x="116410" y="34075"/>
                </a:lnTo>
                <a:lnTo>
                  <a:pt x="101324" y="15866"/>
                </a:lnTo>
                <a:lnTo>
                  <a:pt x="79934" y="4146"/>
                </a:lnTo>
                <a:lnTo>
                  <a:pt x="55308" y="0"/>
                </a:lnTo>
                <a:lnTo>
                  <a:pt x="32666" y="4146"/>
                </a:lnTo>
                <a:lnTo>
                  <a:pt x="15209" y="15866"/>
                </a:lnTo>
                <a:lnTo>
                  <a:pt x="3975" y="34075"/>
                </a:lnTo>
                <a:lnTo>
                  <a:pt x="0" y="57694"/>
                </a:lnTo>
                <a:close/>
              </a:path>
            </a:pathLst>
          </a:custGeom>
          <a:ln w="11291">
            <a:solidFill>
              <a:srgbClr val="800000"/>
            </a:solidFill>
          </a:ln>
        </p:spPr>
        <p:txBody>
          <a:bodyPr wrap="square" lIns="0" tIns="0" rIns="0" bIns="0" rtlCol="0"/>
          <a:lstStyle/>
          <a:p>
            <a:endParaRPr sz="1620"/>
          </a:p>
        </p:txBody>
      </p:sp>
      <p:sp>
        <p:nvSpPr>
          <p:cNvPr id="140" name="object 140"/>
          <p:cNvSpPr/>
          <p:nvPr/>
        </p:nvSpPr>
        <p:spPr>
          <a:xfrm>
            <a:off x="2402030" y="4175347"/>
            <a:ext cx="0" cy="52577"/>
          </a:xfrm>
          <a:custGeom>
            <a:avLst/>
            <a:gdLst/>
            <a:ahLst/>
            <a:cxnLst/>
            <a:rect l="l" t="t" r="r" b="b"/>
            <a:pathLst>
              <a:path h="58420">
                <a:moveTo>
                  <a:pt x="0" y="58156"/>
                </a:moveTo>
                <a:lnTo>
                  <a:pt x="0" y="0"/>
                </a:lnTo>
              </a:path>
            </a:pathLst>
          </a:custGeom>
          <a:ln w="11061">
            <a:solidFill>
              <a:srgbClr val="008080"/>
            </a:solidFill>
          </a:ln>
        </p:spPr>
        <p:txBody>
          <a:bodyPr wrap="square" lIns="0" tIns="0" rIns="0" bIns="0" rtlCol="0"/>
          <a:lstStyle/>
          <a:p>
            <a:endParaRPr sz="1620"/>
          </a:p>
        </p:txBody>
      </p:sp>
      <p:sp>
        <p:nvSpPr>
          <p:cNvPr id="141" name="object 141"/>
          <p:cNvSpPr/>
          <p:nvPr/>
        </p:nvSpPr>
        <p:spPr>
          <a:xfrm>
            <a:off x="2402030" y="4227687"/>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42" name="object 142"/>
          <p:cNvSpPr/>
          <p:nvPr/>
        </p:nvSpPr>
        <p:spPr>
          <a:xfrm>
            <a:off x="2351921" y="4227687"/>
            <a:ext cx="50292" cy="0"/>
          </a:xfrm>
          <a:custGeom>
            <a:avLst/>
            <a:gdLst/>
            <a:ahLst/>
            <a:cxnLst/>
            <a:rect l="l" t="t" r="r" b="b"/>
            <a:pathLst>
              <a:path w="55880">
                <a:moveTo>
                  <a:pt x="55677" y="0"/>
                </a:moveTo>
                <a:lnTo>
                  <a:pt x="0" y="0"/>
                </a:lnTo>
              </a:path>
            </a:pathLst>
          </a:custGeom>
          <a:ln w="11538">
            <a:solidFill>
              <a:srgbClr val="008080"/>
            </a:solidFill>
          </a:ln>
        </p:spPr>
        <p:txBody>
          <a:bodyPr wrap="square" lIns="0" tIns="0" rIns="0" bIns="0" rtlCol="0"/>
          <a:lstStyle/>
          <a:p>
            <a:endParaRPr sz="1620"/>
          </a:p>
        </p:txBody>
      </p:sp>
      <p:sp>
        <p:nvSpPr>
          <p:cNvPr id="143" name="object 143"/>
          <p:cNvSpPr/>
          <p:nvPr/>
        </p:nvSpPr>
        <p:spPr>
          <a:xfrm>
            <a:off x="2402030" y="4227687"/>
            <a:ext cx="50292" cy="0"/>
          </a:xfrm>
          <a:custGeom>
            <a:avLst/>
            <a:gdLst/>
            <a:ahLst/>
            <a:cxnLst/>
            <a:rect l="l" t="t" r="r" b="b"/>
            <a:pathLst>
              <a:path w="55880">
                <a:moveTo>
                  <a:pt x="0" y="0"/>
                </a:moveTo>
                <a:lnTo>
                  <a:pt x="55308" y="0"/>
                </a:lnTo>
              </a:path>
            </a:pathLst>
          </a:custGeom>
          <a:ln w="11538">
            <a:solidFill>
              <a:srgbClr val="008080"/>
            </a:solidFill>
          </a:ln>
        </p:spPr>
        <p:txBody>
          <a:bodyPr wrap="square" lIns="0" tIns="0" rIns="0" bIns="0" rtlCol="0"/>
          <a:lstStyle/>
          <a:p>
            <a:endParaRPr sz="1620"/>
          </a:p>
        </p:txBody>
      </p:sp>
      <p:sp>
        <p:nvSpPr>
          <p:cNvPr id="144" name="object 144"/>
          <p:cNvSpPr/>
          <p:nvPr/>
        </p:nvSpPr>
        <p:spPr>
          <a:xfrm>
            <a:off x="2990002" y="4113036"/>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45" name="object 145"/>
          <p:cNvSpPr/>
          <p:nvPr/>
        </p:nvSpPr>
        <p:spPr>
          <a:xfrm>
            <a:off x="2990002" y="4164962"/>
            <a:ext cx="0" cy="52577"/>
          </a:xfrm>
          <a:custGeom>
            <a:avLst/>
            <a:gdLst/>
            <a:ahLst/>
            <a:cxnLst/>
            <a:rect l="l" t="t" r="r" b="b"/>
            <a:pathLst>
              <a:path h="58420">
                <a:moveTo>
                  <a:pt x="0" y="0"/>
                </a:moveTo>
                <a:lnTo>
                  <a:pt x="0" y="58156"/>
                </a:lnTo>
              </a:path>
            </a:pathLst>
          </a:custGeom>
          <a:ln w="11061">
            <a:solidFill>
              <a:srgbClr val="008080"/>
            </a:solidFill>
          </a:ln>
        </p:spPr>
        <p:txBody>
          <a:bodyPr wrap="square" lIns="0" tIns="0" rIns="0" bIns="0" rtlCol="0"/>
          <a:lstStyle/>
          <a:p>
            <a:endParaRPr sz="1620"/>
          </a:p>
        </p:txBody>
      </p:sp>
      <p:sp>
        <p:nvSpPr>
          <p:cNvPr id="146" name="object 146"/>
          <p:cNvSpPr/>
          <p:nvPr/>
        </p:nvSpPr>
        <p:spPr>
          <a:xfrm>
            <a:off x="2940224" y="4164962"/>
            <a:ext cx="50292" cy="0"/>
          </a:xfrm>
          <a:custGeom>
            <a:avLst/>
            <a:gdLst/>
            <a:ahLst/>
            <a:cxnLst/>
            <a:rect l="l" t="t" r="r" b="b"/>
            <a:pathLst>
              <a:path w="55880">
                <a:moveTo>
                  <a:pt x="55308" y="0"/>
                </a:moveTo>
                <a:lnTo>
                  <a:pt x="0" y="0"/>
                </a:lnTo>
              </a:path>
            </a:pathLst>
          </a:custGeom>
          <a:ln w="11538">
            <a:solidFill>
              <a:srgbClr val="008080"/>
            </a:solidFill>
          </a:ln>
        </p:spPr>
        <p:txBody>
          <a:bodyPr wrap="square" lIns="0" tIns="0" rIns="0" bIns="0" rtlCol="0"/>
          <a:lstStyle/>
          <a:p>
            <a:endParaRPr sz="1620"/>
          </a:p>
        </p:txBody>
      </p:sp>
      <p:sp>
        <p:nvSpPr>
          <p:cNvPr id="147" name="object 147"/>
          <p:cNvSpPr/>
          <p:nvPr/>
        </p:nvSpPr>
        <p:spPr>
          <a:xfrm>
            <a:off x="2990002" y="4164962"/>
            <a:ext cx="50292" cy="0"/>
          </a:xfrm>
          <a:custGeom>
            <a:avLst/>
            <a:gdLst/>
            <a:ahLst/>
            <a:cxnLst/>
            <a:rect l="l" t="t" r="r" b="b"/>
            <a:pathLst>
              <a:path w="55880">
                <a:moveTo>
                  <a:pt x="0" y="0"/>
                </a:moveTo>
                <a:lnTo>
                  <a:pt x="55308" y="0"/>
                </a:lnTo>
              </a:path>
            </a:pathLst>
          </a:custGeom>
          <a:ln w="11538">
            <a:solidFill>
              <a:srgbClr val="008080"/>
            </a:solidFill>
          </a:ln>
        </p:spPr>
        <p:txBody>
          <a:bodyPr wrap="square" lIns="0" tIns="0" rIns="0" bIns="0" rtlCol="0"/>
          <a:lstStyle/>
          <a:p>
            <a:endParaRPr sz="1620"/>
          </a:p>
        </p:txBody>
      </p:sp>
      <p:sp>
        <p:nvSpPr>
          <p:cNvPr id="148" name="object 148"/>
          <p:cNvSpPr/>
          <p:nvPr/>
        </p:nvSpPr>
        <p:spPr>
          <a:xfrm>
            <a:off x="3568217" y="3821563"/>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49" name="object 149"/>
          <p:cNvSpPr/>
          <p:nvPr/>
        </p:nvSpPr>
        <p:spPr>
          <a:xfrm>
            <a:off x="3568217" y="3873489"/>
            <a:ext cx="0" cy="52577"/>
          </a:xfrm>
          <a:custGeom>
            <a:avLst/>
            <a:gdLst/>
            <a:ahLst/>
            <a:cxnLst/>
            <a:rect l="l" t="t" r="r" b="b"/>
            <a:pathLst>
              <a:path h="58420">
                <a:moveTo>
                  <a:pt x="0" y="0"/>
                </a:moveTo>
                <a:lnTo>
                  <a:pt x="0" y="58156"/>
                </a:lnTo>
              </a:path>
            </a:pathLst>
          </a:custGeom>
          <a:ln w="11061">
            <a:solidFill>
              <a:srgbClr val="008080"/>
            </a:solidFill>
          </a:ln>
        </p:spPr>
        <p:txBody>
          <a:bodyPr wrap="square" lIns="0" tIns="0" rIns="0" bIns="0" rtlCol="0"/>
          <a:lstStyle/>
          <a:p>
            <a:endParaRPr sz="1620"/>
          </a:p>
        </p:txBody>
      </p:sp>
      <p:sp>
        <p:nvSpPr>
          <p:cNvPr id="150" name="object 150"/>
          <p:cNvSpPr/>
          <p:nvPr/>
        </p:nvSpPr>
        <p:spPr>
          <a:xfrm>
            <a:off x="3518440" y="3873488"/>
            <a:ext cx="50292" cy="0"/>
          </a:xfrm>
          <a:custGeom>
            <a:avLst/>
            <a:gdLst/>
            <a:ahLst/>
            <a:cxnLst/>
            <a:rect l="l" t="t" r="r" b="b"/>
            <a:pathLst>
              <a:path w="55880">
                <a:moveTo>
                  <a:pt x="55308" y="0"/>
                </a:moveTo>
                <a:lnTo>
                  <a:pt x="0" y="0"/>
                </a:lnTo>
              </a:path>
            </a:pathLst>
          </a:custGeom>
          <a:ln w="11538">
            <a:solidFill>
              <a:srgbClr val="008080"/>
            </a:solidFill>
          </a:ln>
        </p:spPr>
        <p:txBody>
          <a:bodyPr wrap="square" lIns="0" tIns="0" rIns="0" bIns="0" rtlCol="0"/>
          <a:lstStyle/>
          <a:p>
            <a:endParaRPr sz="1620"/>
          </a:p>
        </p:txBody>
      </p:sp>
      <p:sp>
        <p:nvSpPr>
          <p:cNvPr id="151" name="object 151"/>
          <p:cNvSpPr/>
          <p:nvPr/>
        </p:nvSpPr>
        <p:spPr>
          <a:xfrm>
            <a:off x="3568217" y="3873488"/>
            <a:ext cx="50292" cy="0"/>
          </a:xfrm>
          <a:custGeom>
            <a:avLst/>
            <a:gdLst/>
            <a:ahLst/>
            <a:cxnLst/>
            <a:rect l="l" t="t" r="r" b="b"/>
            <a:pathLst>
              <a:path w="55880">
                <a:moveTo>
                  <a:pt x="0" y="0"/>
                </a:moveTo>
                <a:lnTo>
                  <a:pt x="55308" y="0"/>
                </a:lnTo>
              </a:path>
            </a:pathLst>
          </a:custGeom>
          <a:ln w="11538">
            <a:solidFill>
              <a:srgbClr val="008080"/>
            </a:solidFill>
          </a:ln>
        </p:spPr>
        <p:txBody>
          <a:bodyPr wrap="square" lIns="0" tIns="0" rIns="0" bIns="0" rtlCol="0"/>
          <a:lstStyle/>
          <a:p>
            <a:endParaRPr sz="1620"/>
          </a:p>
        </p:txBody>
      </p:sp>
      <p:sp>
        <p:nvSpPr>
          <p:cNvPr id="152" name="object 152"/>
          <p:cNvSpPr/>
          <p:nvPr/>
        </p:nvSpPr>
        <p:spPr>
          <a:xfrm>
            <a:off x="4156256" y="3738482"/>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53" name="object 153"/>
          <p:cNvSpPr/>
          <p:nvPr/>
        </p:nvSpPr>
        <p:spPr>
          <a:xfrm>
            <a:off x="4156256" y="3790408"/>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54" name="object 154"/>
          <p:cNvSpPr/>
          <p:nvPr/>
        </p:nvSpPr>
        <p:spPr>
          <a:xfrm>
            <a:off x="4106479" y="3790408"/>
            <a:ext cx="50292" cy="0"/>
          </a:xfrm>
          <a:custGeom>
            <a:avLst/>
            <a:gdLst/>
            <a:ahLst/>
            <a:cxnLst/>
            <a:rect l="l" t="t" r="r" b="b"/>
            <a:pathLst>
              <a:path w="55880">
                <a:moveTo>
                  <a:pt x="55308" y="0"/>
                </a:moveTo>
                <a:lnTo>
                  <a:pt x="0" y="0"/>
                </a:lnTo>
              </a:path>
            </a:pathLst>
          </a:custGeom>
          <a:ln w="11538">
            <a:solidFill>
              <a:srgbClr val="008080"/>
            </a:solidFill>
          </a:ln>
        </p:spPr>
        <p:txBody>
          <a:bodyPr wrap="square" lIns="0" tIns="0" rIns="0" bIns="0" rtlCol="0"/>
          <a:lstStyle/>
          <a:p>
            <a:endParaRPr sz="1620"/>
          </a:p>
        </p:txBody>
      </p:sp>
      <p:sp>
        <p:nvSpPr>
          <p:cNvPr id="155" name="object 155"/>
          <p:cNvSpPr/>
          <p:nvPr/>
        </p:nvSpPr>
        <p:spPr>
          <a:xfrm>
            <a:off x="4156256" y="3790408"/>
            <a:ext cx="50292" cy="0"/>
          </a:xfrm>
          <a:custGeom>
            <a:avLst/>
            <a:gdLst/>
            <a:ahLst/>
            <a:cxnLst/>
            <a:rect l="l" t="t" r="r" b="b"/>
            <a:pathLst>
              <a:path w="55880">
                <a:moveTo>
                  <a:pt x="0" y="0"/>
                </a:moveTo>
                <a:lnTo>
                  <a:pt x="55308" y="0"/>
                </a:lnTo>
              </a:path>
            </a:pathLst>
          </a:custGeom>
          <a:ln w="11538">
            <a:solidFill>
              <a:srgbClr val="008080"/>
            </a:solidFill>
          </a:ln>
        </p:spPr>
        <p:txBody>
          <a:bodyPr wrap="square" lIns="0" tIns="0" rIns="0" bIns="0" rtlCol="0"/>
          <a:lstStyle/>
          <a:p>
            <a:endParaRPr sz="1620"/>
          </a:p>
        </p:txBody>
      </p:sp>
      <p:sp>
        <p:nvSpPr>
          <p:cNvPr id="156" name="object 156"/>
          <p:cNvSpPr/>
          <p:nvPr/>
        </p:nvSpPr>
        <p:spPr>
          <a:xfrm>
            <a:off x="4734338" y="3447009"/>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57" name="object 157"/>
          <p:cNvSpPr/>
          <p:nvPr/>
        </p:nvSpPr>
        <p:spPr>
          <a:xfrm>
            <a:off x="4734338" y="3498934"/>
            <a:ext cx="0" cy="52577"/>
          </a:xfrm>
          <a:custGeom>
            <a:avLst/>
            <a:gdLst/>
            <a:ahLst/>
            <a:cxnLst/>
            <a:rect l="l" t="t" r="r" b="b"/>
            <a:pathLst>
              <a:path h="58420">
                <a:moveTo>
                  <a:pt x="0" y="0"/>
                </a:moveTo>
                <a:lnTo>
                  <a:pt x="0" y="58156"/>
                </a:lnTo>
              </a:path>
            </a:pathLst>
          </a:custGeom>
          <a:ln w="11061">
            <a:solidFill>
              <a:srgbClr val="008080"/>
            </a:solidFill>
          </a:ln>
        </p:spPr>
        <p:txBody>
          <a:bodyPr wrap="square" lIns="0" tIns="0" rIns="0" bIns="0" rtlCol="0"/>
          <a:lstStyle/>
          <a:p>
            <a:endParaRPr sz="1620"/>
          </a:p>
        </p:txBody>
      </p:sp>
      <p:sp>
        <p:nvSpPr>
          <p:cNvPr id="158" name="object 158"/>
          <p:cNvSpPr/>
          <p:nvPr/>
        </p:nvSpPr>
        <p:spPr>
          <a:xfrm>
            <a:off x="4684561" y="3498934"/>
            <a:ext cx="50292" cy="0"/>
          </a:xfrm>
          <a:custGeom>
            <a:avLst/>
            <a:gdLst/>
            <a:ahLst/>
            <a:cxnLst/>
            <a:rect l="l" t="t" r="r" b="b"/>
            <a:pathLst>
              <a:path w="55879">
                <a:moveTo>
                  <a:pt x="55308" y="0"/>
                </a:moveTo>
                <a:lnTo>
                  <a:pt x="0" y="0"/>
                </a:lnTo>
              </a:path>
            </a:pathLst>
          </a:custGeom>
          <a:ln w="11538">
            <a:solidFill>
              <a:srgbClr val="008080"/>
            </a:solidFill>
          </a:ln>
        </p:spPr>
        <p:txBody>
          <a:bodyPr wrap="square" lIns="0" tIns="0" rIns="0" bIns="0" rtlCol="0"/>
          <a:lstStyle/>
          <a:p>
            <a:endParaRPr sz="1620"/>
          </a:p>
        </p:txBody>
      </p:sp>
      <p:sp>
        <p:nvSpPr>
          <p:cNvPr id="159" name="object 159"/>
          <p:cNvSpPr/>
          <p:nvPr/>
        </p:nvSpPr>
        <p:spPr>
          <a:xfrm>
            <a:off x="4734338" y="3498934"/>
            <a:ext cx="50292" cy="0"/>
          </a:xfrm>
          <a:custGeom>
            <a:avLst/>
            <a:gdLst/>
            <a:ahLst/>
            <a:cxnLst/>
            <a:rect l="l" t="t" r="r" b="b"/>
            <a:pathLst>
              <a:path w="55879">
                <a:moveTo>
                  <a:pt x="0" y="0"/>
                </a:moveTo>
                <a:lnTo>
                  <a:pt x="55308" y="0"/>
                </a:lnTo>
              </a:path>
            </a:pathLst>
          </a:custGeom>
          <a:ln w="11538">
            <a:solidFill>
              <a:srgbClr val="008080"/>
            </a:solidFill>
          </a:ln>
        </p:spPr>
        <p:txBody>
          <a:bodyPr wrap="square" lIns="0" tIns="0" rIns="0" bIns="0" rtlCol="0"/>
          <a:lstStyle/>
          <a:p>
            <a:endParaRPr sz="1620"/>
          </a:p>
        </p:txBody>
      </p:sp>
      <p:sp>
        <p:nvSpPr>
          <p:cNvPr id="160" name="object 160"/>
          <p:cNvSpPr/>
          <p:nvPr/>
        </p:nvSpPr>
        <p:spPr>
          <a:xfrm>
            <a:off x="5312421" y="3124380"/>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61" name="object 161"/>
          <p:cNvSpPr/>
          <p:nvPr/>
        </p:nvSpPr>
        <p:spPr>
          <a:xfrm>
            <a:off x="5312421" y="3176306"/>
            <a:ext cx="0" cy="52577"/>
          </a:xfrm>
          <a:custGeom>
            <a:avLst/>
            <a:gdLst/>
            <a:ahLst/>
            <a:cxnLst/>
            <a:rect l="l" t="t" r="r" b="b"/>
            <a:pathLst>
              <a:path h="58420">
                <a:moveTo>
                  <a:pt x="0" y="0"/>
                </a:moveTo>
                <a:lnTo>
                  <a:pt x="0" y="58156"/>
                </a:lnTo>
              </a:path>
            </a:pathLst>
          </a:custGeom>
          <a:ln w="11061">
            <a:solidFill>
              <a:srgbClr val="008080"/>
            </a:solidFill>
          </a:ln>
        </p:spPr>
        <p:txBody>
          <a:bodyPr wrap="square" lIns="0" tIns="0" rIns="0" bIns="0" rtlCol="0"/>
          <a:lstStyle/>
          <a:p>
            <a:endParaRPr sz="1620"/>
          </a:p>
        </p:txBody>
      </p:sp>
      <p:sp>
        <p:nvSpPr>
          <p:cNvPr id="162" name="object 162"/>
          <p:cNvSpPr/>
          <p:nvPr/>
        </p:nvSpPr>
        <p:spPr>
          <a:xfrm>
            <a:off x="5262644" y="3176305"/>
            <a:ext cx="50292" cy="0"/>
          </a:xfrm>
          <a:custGeom>
            <a:avLst/>
            <a:gdLst/>
            <a:ahLst/>
            <a:cxnLst/>
            <a:rect l="l" t="t" r="r" b="b"/>
            <a:pathLst>
              <a:path w="55879">
                <a:moveTo>
                  <a:pt x="55308" y="0"/>
                </a:moveTo>
                <a:lnTo>
                  <a:pt x="0" y="0"/>
                </a:lnTo>
              </a:path>
            </a:pathLst>
          </a:custGeom>
          <a:ln w="11538">
            <a:solidFill>
              <a:srgbClr val="008080"/>
            </a:solidFill>
          </a:ln>
        </p:spPr>
        <p:txBody>
          <a:bodyPr wrap="square" lIns="0" tIns="0" rIns="0" bIns="0" rtlCol="0"/>
          <a:lstStyle/>
          <a:p>
            <a:endParaRPr sz="1620"/>
          </a:p>
        </p:txBody>
      </p:sp>
      <p:sp>
        <p:nvSpPr>
          <p:cNvPr id="163" name="object 163"/>
          <p:cNvSpPr/>
          <p:nvPr/>
        </p:nvSpPr>
        <p:spPr>
          <a:xfrm>
            <a:off x="5312421" y="3176305"/>
            <a:ext cx="50292" cy="0"/>
          </a:xfrm>
          <a:custGeom>
            <a:avLst/>
            <a:gdLst/>
            <a:ahLst/>
            <a:cxnLst/>
            <a:rect l="l" t="t" r="r" b="b"/>
            <a:pathLst>
              <a:path w="55879">
                <a:moveTo>
                  <a:pt x="0" y="0"/>
                </a:moveTo>
                <a:lnTo>
                  <a:pt x="55603" y="0"/>
                </a:lnTo>
              </a:path>
            </a:pathLst>
          </a:custGeom>
          <a:ln w="11538">
            <a:solidFill>
              <a:srgbClr val="008080"/>
            </a:solidFill>
          </a:ln>
        </p:spPr>
        <p:txBody>
          <a:bodyPr wrap="square" lIns="0" tIns="0" rIns="0" bIns="0" rtlCol="0"/>
          <a:lstStyle/>
          <a:p>
            <a:endParaRPr sz="1620"/>
          </a:p>
        </p:txBody>
      </p:sp>
      <p:sp>
        <p:nvSpPr>
          <p:cNvPr id="164" name="object 164"/>
          <p:cNvSpPr/>
          <p:nvPr/>
        </p:nvSpPr>
        <p:spPr>
          <a:xfrm>
            <a:off x="5900327" y="2708010"/>
            <a:ext cx="0" cy="52577"/>
          </a:xfrm>
          <a:custGeom>
            <a:avLst/>
            <a:gdLst/>
            <a:ahLst/>
            <a:cxnLst/>
            <a:rect l="l" t="t" r="r" b="b"/>
            <a:pathLst>
              <a:path h="58419">
                <a:moveTo>
                  <a:pt x="0" y="58002"/>
                </a:moveTo>
                <a:lnTo>
                  <a:pt x="0" y="0"/>
                </a:lnTo>
              </a:path>
            </a:pathLst>
          </a:custGeom>
          <a:ln w="11061">
            <a:solidFill>
              <a:srgbClr val="008080"/>
            </a:solidFill>
          </a:ln>
        </p:spPr>
        <p:txBody>
          <a:bodyPr wrap="square" lIns="0" tIns="0" rIns="0" bIns="0" rtlCol="0"/>
          <a:lstStyle/>
          <a:p>
            <a:endParaRPr sz="1620"/>
          </a:p>
        </p:txBody>
      </p:sp>
      <p:sp>
        <p:nvSpPr>
          <p:cNvPr id="165" name="object 165"/>
          <p:cNvSpPr/>
          <p:nvPr/>
        </p:nvSpPr>
        <p:spPr>
          <a:xfrm>
            <a:off x="5900327" y="2760211"/>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66" name="object 166"/>
          <p:cNvSpPr/>
          <p:nvPr/>
        </p:nvSpPr>
        <p:spPr>
          <a:xfrm>
            <a:off x="5850549" y="2760211"/>
            <a:ext cx="50292" cy="0"/>
          </a:xfrm>
          <a:custGeom>
            <a:avLst/>
            <a:gdLst/>
            <a:ahLst/>
            <a:cxnLst/>
            <a:rect l="l" t="t" r="r" b="b"/>
            <a:pathLst>
              <a:path w="55879">
                <a:moveTo>
                  <a:pt x="55308" y="0"/>
                </a:moveTo>
                <a:lnTo>
                  <a:pt x="0" y="0"/>
                </a:lnTo>
              </a:path>
            </a:pathLst>
          </a:custGeom>
          <a:ln w="11538">
            <a:solidFill>
              <a:srgbClr val="008080"/>
            </a:solidFill>
          </a:ln>
        </p:spPr>
        <p:txBody>
          <a:bodyPr wrap="square" lIns="0" tIns="0" rIns="0" bIns="0" rtlCol="0"/>
          <a:lstStyle/>
          <a:p>
            <a:endParaRPr sz="1620"/>
          </a:p>
        </p:txBody>
      </p:sp>
      <p:sp>
        <p:nvSpPr>
          <p:cNvPr id="167" name="object 167"/>
          <p:cNvSpPr/>
          <p:nvPr/>
        </p:nvSpPr>
        <p:spPr>
          <a:xfrm>
            <a:off x="5900327" y="2760211"/>
            <a:ext cx="50292" cy="0"/>
          </a:xfrm>
          <a:custGeom>
            <a:avLst/>
            <a:gdLst/>
            <a:ahLst/>
            <a:cxnLst/>
            <a:rect l="l" t="t" r="r" b="b"/>
            <a:pathLst>
              <a:path w="55879">
                <a:moveTo>
                  <a:pt x="0" y="0"/>
                </a:moveTo>
                <a:lnTo>
                  <a:pt x="55750" y="0"/>
                </a:lnTo>
              </a:path>
            </a:pathLst>
          </a:custGeom>
          <a:ln w="11538">
            <a:solidFill>
              <a:srgbClr val="008080"/>
            </a:solidFill>
          </a:ln>
        </p:spPr>
        <p:txBody>
          <a:bodyPr wrap="square" lIns="0" tIns="0" rIns="0" bIns="0" rtlCol="0"/>
          <a:lstStyle/>
          <a:p>
            <a:endParaRPr sz="1620"/>
          </a:p>
        </p:txBody>
      </p:sp>
      <p:sp>
        <p:nvSpPr>
          <p:cNvPr id="168" name="object 168"/>
          <p:cNvSpPr/>
          <p:nvPr/>
        </p:nvSpPr>
        <p:spPr>
          <a:xfrm>
            <a:off x="6478808" y="2447968"/>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69" name="object 169"/>
          <p:cNvSpPr/>
          <p:nvPr/>
        </p:nvSpPr>
        <p:spPr>
          <a:xfrm>
            <a:off x="6478808" y="2499892"/>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70" name="object 170"/>
          <p:cNvSpPr/>
          <p:nvPr/>
        </p:nvSpPr>
        <p:spPr>
          <a:xfrm>
            <a:off x="6428765" y="2499892"/>
            <a:ext cx="50292" cy="0"/>
          </a:xfrm>
          <a:custGeom>
            <a:avLst/>
            <a:gdLst/>
            <a:ahLst/>
            <a:cxnLst/>
            <a:rect l="l" t="t" r="r" b="b"/>
            <a:pathLst>
              <a:path w="55879">
                <a:moveTo>
                  <a:pt x="55603" y="0"/>
                </a:moveTo>
                <a:lnTo>
                  <a:pt x="0" y="0"/>
                </a:lnTo>
              </a:path>
            </a:pathLst>
          </a:custGeom>
          <a:ln w="11538">
            <a:solidFill>
              <a:srgbClr val="008080"/>
            </a:solidFill>
          </a:ln>
        </p:spPr>
        <p:txBody>
          <a:bodyPr wrap="square" lIns="0" tIns="0" rIns="0" bIns="0" rtlCol="0"/>
          <a:lstStyle/>
          <a:p>
            <a:endParaRPr sz="1620"/>
          </a:p>
        </p:txBody>
      </p:sp>
      <p:sp>
        <p:nvSpPr>
          <p:cNvPr id="171" name="object 171"/>
          <p:cNvSpPr/>
          <p:nvPr/>
        </p:nvSpPr>
        <p:spPr>
          <a:xfrm>
            <a:off x="6478808" y="2499892"/>
            <a:ext cx="50292" cy="0"/>
          </a:xfrm>
          <a:custGeom>
            <a:avLst/>
            <a:gdLst/>
            <a:ahLst/>
            <a:cxnLst/>
            <a:rect l="l" t="t" r="r" b="b"/>
            <a:pathLst>
              <a:path w="55879">
                <a:moveTo>
                  <a:pt x="0" y="0"/>
                </a:moveTo>
                <a:lnTo>
                  <a:pt x="55308" y="0"/>
                </a:lnTo>
              </a:path>
            </a:pathLst>
          </a:custGeom>
          <a:ln w="11538">
            <a:solidFill>
              <a:srgbClr val="008080"/>
            </a:solidFill>
          </a:ln>
        </p:spPr>
        <p:txBody>
          <a:bodyPr wrap="square" lIns="0" tIns="0" rIns="0" bIns="0" rtlCol="0"/>
          <a:lstStyle/>
          <a:p>
            <a:endParaRPr sz="1620"/>
          </a:p>
        </p:txBody>
      </p:sp>
      <p:sp>
        <p:nvSpPr>
          <p:cNvPr id="172" name="object 172"/>
          <p:cNvSpPr/>
          <p:nvPr/>
        </p:nvSpPr>
        <p:spPr>
          <a:xfrm>
            <a:off x="7066847" y="2094184"/>
            <a:ext cx="0" cy="52007"/>
          </a:xfrm>
          <a:custGeom>
            <a:avLst/>
            <a:gdLst/>
            <a:ahLst/>
            <a:cxnLst/>
            <a:rect l="l" t="t" r="r" b="b"/>
            <a:pathLst>
              <a:path h="57785">
                <a:moveTo>
                  <a:pt x="0" y="57694"/>
                </a:moveTo>
                <a:lnTo>
                  <a:pt x="0" y="0"/>
                </a:lnTo>
              </a:path>
            </a:pathLst>
          </a:custGeom>
          <a:ln w="11061">
            <a:solidFill>
              <a:srgbClr val="008080"/>
            </a:solidFill>
          </a:ln>
        </p:spPr>
        <p:txBody>
          <a:bodyPr wrap="square" lIns="0" tIns="0" rIns="0" bIns="0" rtlCol="0"/>
          <a:lstStyle/>
          <a:p>
            <a:endParaRPr sz="1620"/>
          </a:p>
        </p:txBody>
      </p:sp>
      <p:sp>
        <p:nvSpPr>
          <p:cNvPr id="173" name="object 173"/>
          <p:cNvSpPr/>
          <p:nvPr/>
        </p:nvSpPr>
        <p:spPr>
          <a:xfrm>
            <a:off x="7066847" y="2146109"/>
            <a:ext cx="0" cy="52007"/>
          </a:xfrm>
          <a:custGeom>
            <a:avLst/>
            <a:gdLst/>
            <a:ahLst/>
            <a:cxnLst/>
            <a:rect l="l" t="t" r="r" b="b"/>
            <a:pathLst>
              <a:path h="57785">
                <a:moveTo>
                  <a:pt x="0" y="0"/>
                </a:moveTo>
                <a:lnTo>
                  <a:pt x="0" y="57694"/>
                </a:lnTo>
              </a:path>
            </a:pathLst>
          </a:custGeom>
          <a:ln w="11061">
            <a:solidFill>
              <a:srgbClr val="008080"/>
            </a:solidFill>
          </a:ln>
        </p:spPr>
        <p:txBody>
          <a:bodyPr wrap="square" lIns="0" tIns="0" rIns="0" bIns="0" rtlCol="0"/>
          <a:lstStyle/>
          <a:p>
            <a:endParaRPr sz="1620"/>
          </a:p>
        </p:txBody>
      </p:sp>
      <p:sp>
        <p:nvSpPr>
          <p:cNvPr id="174" name="object 174"/>
          <p:cNvSpPr/>
          <p:nvPr/>
        </p:nvSpPr>
        <p:spPr>
          <a:xfrm>
            <a:off x="7017069" y="2146109"/>
            <a:ext cx="50292" cy="0"/>
          </a:xfrm>
          <a:custGeom>
            <a:avLst/>
            <a:gdLst/>
            <a:ahLst/>
            <a:cxnLst/>
            <a:rect l="l" t="t" r="r" b="b"/>
            <a:pathLst>
              <a:path w="55879">
                <a:moveTo>
                  <a:pt x="55308" y="0"/>
                </a:moveTo>
                <a:lnTo>
                  <a:pt x="0" y="0"/>
                </a:lnTo>
              </a:path>
            </a:pathLst>
          </a:custGeom>
          <a:ln w="11538">
            <a:solidFill>
              <a:srgbClr val="008080"/>
            </a:solidFill>
          </a:ln>
        </p:spPr>
        <p:txBody>
          <a:bodyPr wrap="square" lIns="0" tIns="0" rIns="0" bIns="0" rtlCol="0"/>
          <a:lstStyle/>
          <a:p>
            <a:endParaRPr sz="1620"/>
          </a:p>
        </p:txBody>
      </p:sp>
      <p:sp>
        <p:nvSpPr>
          <p:cNvPr id="175" name="object 175"/>
          <p:cNvSpPr/>
          <p:nvPr/>
        </p:nvSpPr>
        <p:spPr>
          <a:xfrm>
            <a:off x="7066847" y="2146109"/>
            <a:ext cx="50292" cy="0"/>
          </a:xfrm>
          <a:custGeom>
            <a:avLst/>
            <a:gdLst/>
            <a:ahLst/>
            <a:cxnLst/>
            <a:rect l="l" t="t" r="r" b="b"/>
            <a:pathLst>
              <a:path w="55879">
                <a:moveTo>
                  <a:pt x="0" y="0"/>
                </a:moveTo>
                <a:lnTo>
                  <a:pt x="55308" y="0"/>
                </a:lnTo>
              </a:path>
            </a:pathLst>
          </a:custGeom>
          <a:ln w="11538">
            <a:solidFill>
              <a:srgbClr val="008080"/>
            </a:solidFill>
          </a:ln>
        </p:spPr>
        <p:txBody>
          <a:bodyPr wrap="square" lIns="0" tIns="0" rIns="0" bIns="0" rtlCol="0"/>
          <a:lstStyle/>
          <a:p>
            <a:endParaRPr sz="1620"/>
          </a:p>
        </p:txBody>
      </p:sp>
      <p:sp>
        <p:nvSpPr>
          <p:cNvPr id="176" name="object 176"/>
          <p:cNvSpPr txBox="1"/>
          <p:nvPr/>
        </p:nvSpPr>
        <p:spPr>
          <a:xfrm>
            <a:off x="1747474" y="4824752"/>
            <a:ext cx="274320" cy="174856"/>
          </a:xfrm>
          <a:prstGeom prst="rect">
            <a:avLst/>
          </a:prstGeom>
        </p:spPr>
        <p:txBody>
          <a:bodyPr vert="horz" wrap="square" lIns="0" tIns="15431" rIns="0" bIns="0" rtlCol="0">
            <a:spAutoFit/>
          </a:bodyPr>
          <a:lstStyle/>
          <a:p>
            <a:pPr marL="11430">
              <a:spcBef>
                <a:spcPts val="120"/>
              </a:spcBef>
            </a:pPr>
            <a:r>
              <a:rPr sz="1035" spc="-32" dirty="0">
                <a:latin typeface="Arial" panose="020B0604020202020204"/>
                <a:cs typeface="Arial" panose="020B0604020202020204"/>
              </a:rPr>
              <a:t>0</a:t>
            </a:r>
            <a:r>
              <a:rPr sz="1035" spc="23" dirty="0">
                <a:latin typeface="Arial" panose="020B0604020202020204"/>
                <a:cs typeface="Arial" panose="020B0604020202020204"/>
              </a:rPr>
              <a:t>.</a:t>
            </a:r>
            <a:r>
              <a:rPr sz="1035" spc="-32" dirty="0">
                <a:latin typeface="Arial" panose="020B0604020202020204"/>
                <a:cs typeface="Arial" panose="020B0604020202020204"/>
              </a:rPr>
              <a:t>0</a:t>
            </a:r>
            <a:r>
              <a:rPr sz="1035" spc="-9" dirty="0">
                <a:latin typeface="Arial" panose="020B0604020202020204"/>
                <a:cs typeface="Arial" panose="020B0604020202020204"/>
              </a:rPr>
              <a:t>1</a:t>
            </a:r>
            <a:endParaRPr sz="1035">
              <a:latin typeface="Arial" panose="020B0604020202020204"/>
              <a:cs typeface="Arial" panose="020B0604020202020204"/>
            </a:endParaRPr>
          </a:p>
        </p:txBody>
      </p:sp>
      <p:sp>
        <p:nvSpPr>
          <p:cNvPr id="177" name="object 177"/>
          <p:cNvSpPr txBox="1"/>
          <p:nvPr/>
        </p:nvSpPr>
        <p:spPr>
          <a:xfrm>
            <a:off x="1817496" y="3607348"/>
            <a:ext cx="204596" cy="174856"/>
          </a:xfrm>
          <a:prstGeom prst="rect">
            <a:avLst/>
          </a:prstGeom>
        </p:spPr>
        <p:txBody>
          <a:bodyPr vert="horz" wrap="square" lIns="0" tIns="15431" rIns="0" bIns="0" rtlCol="0">
            <a:spAutoFit/>
          </a:bodyPr>
          <a:lstStyle/>
          <a:p>
            <a:pPr marL="11430">
              <a:spcBef>
                <a:spcPts val="120"/>
              </a:spcBef>
            </a:pPr>
            <a:r>
              <a:rPr sz="1035" spc="-32" dirty="0">
                <a:latin typeface="Arial" panose="020B0604020202020204"/>
                <a:cs typeface="Arial" panose="020B0604020202020204"/>
              </a:rPr>
              <a:t>0</a:t>
            </a:r>
            <a:r>
              <a:rPr sz="1035" spc="23" dirty="0">
                <a:latin typeface="Arial" panose="020B0604020202020204"/>
                <a:cs typeface="Arial" panose="020B0604020202020204"/>
              </a:rPr>
              <a:t>.</a:t>
            </a:r>
            <a:r>
              <a:rPr sz="1035" spc="-9" dirty="0">
                <a:latin typeface="Arial" panose="020B0604020202020204"/>
                <a:cs typeface="Arial" panose="020B0604020202020204"/>
              </a:rPr>
              <a:t>1</a:t>
            </a:r>
            <a:endParaRPr sz="1035">
              <a:latin typeface="Arial" panose="020B0604020202020204"/>
              <a:cs typeface="Arial" panose="020B0604020202020204"/>
            </a:endParaRPr>
          </a:p>
        </p:txBody>
      </p:sp>
      <p:sp>
        <p:nvSpPr>
          <p:cNvPr id="178" name="object 178"/>
          <p:cNvSpPr txBox="1"/>
          <p:nvPr/>
        </p:nvSpPr>
        <p:spPr>
          <a:xfrm>
            <a:off x="1927006" y="2379143"/>
            <a:ext cx="95441" cy="174856"/>
          </a:xfrm>
          <a:prstGeom prst="rect">
            <a:avLst/>
          </a:prstGeom>
        </p:spPr>
        <p:txBody>
          <a:bodyPr vert="horz" wrap="square" lIns="0" tIns="15431" rIns="0" bIns="0" rtlCol="0">
            <a:spAutoFit/>
          </a:bodyPr>
          <a:lstStyle/>
          <a:p>
            <a:pPr marL="11430">
              <a:spcBef>
                <a:spcPts val="120"/>
              </a:spcBef>
            </a:pPr>
            <a:r>
              <a:rPr sz="1035" spc="-9" dirty="0">
                <a:latin typeface="Arial" panose="020B0604020202020204"/>
                <a:cs typeface="Arial" panose="020B0604020202020204"/>
              </a:rPr>
              <a:t>1</a:t>
            </a:r>
            <a:endParaRPr sz="1035">
              <a:latin typeface="Arial" panose="020B0604020202020204"/>
              <a:cs typeface="Arial" panose="020B0604020202020204"/>
            </a:endParaRPr>
          </a:p>
        </p:txBody>
      </p:sp>
      <p:sp>
        <p:nvSpPr>
          <p:cNvPr id="179" name="object 179"/>
          <p:cNvSpPr txBox="1"/>
          <p:nvPr/>
        </p:nvSpPr>
        <p:spPr>
          <a:xfrm>
            <a:off x="1857317" y="1161600"/>
            <a:ext cx="162306" cy="174856"/>
          </a:xfrm>
          <a:prstGeom prst="rect">
            <a:avLst/>
          </a:prstGeom>
        </p:spPr>
        <p:txBody>
          <a:bodyPr vert="horz" wrap="square" lIns="0" tIns="15431" rIns="0" bIns="0" rtlCol="0">
            <a:spAutoFit/>
          </a:bodyPr>
          <a:lstStyle/>
          <a:p>
            <a:pPr marL="11430">
              <a:spcBef>
                <a:spcPts val="120"/>
              </a:spcBef>
            </a:pPr>
            <a:r>
              <a:rPr sz="1035" spc="-32" dirty="0">
                <a:latin typeface="Arial" panose="020B0604020202020204"/>
                <a:cs typeface="Arial" panose="020B0604020202020204"/>
              </a:rPr>
              <a:t>10</a:t>
            </a:r>
            <a:endParaRPr sz="1035">
              <a:latin typeface="Arial" panose="020B0604020202020204"/>
              <a:cs typeface="Arial" panose="020B0604020202020204"/>
            </a:endParaRPr>
          </a:p>
        </p:txBody>
      </p:sp>
      <p:sp>
        <p:nvSpPr>
          <p:cNvPr id="180" name="object 180"/>
          <p:cNvSpPr txBox="1"/>
          <p:nvPr/>
        </p:nvSpPr>
        <p:spPr>
          <a:xfrm rot="19380000">
            <a:off x="1925639" y="5165564"/>
            <a:ext cx="457739"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1</a:t>
            </a:r>
            <a:r>
              <a:rPr sz="1035" spc="54" dirty="0">
                <a:latin typeface="Arial" panose="020B0604020202020204"/>
                <a:cs typeface="Arial" panose="020B0604020202020204"/>
              </a:rPr>
              <a:t>3</a:t>
            </a:r>
            <a:r>
              <a:rPr sz="1035" spc="-27" dirty="0">
                <a:latin typeface="Arial" panose="020B0604020202020204"/>
                <a:cs typeface="Arial" panose="020B0604020202020204"/>
              </a:rPr>
              <a:t>107</a:t>
            </a:r>
            <a:r>
              <a:rPr sz="1035" dirty="0">
                <a:latin typeface="Arial" panose="020B0604020202020204"/>
                <a:cs typeface="Arial" panose="020B0604020202020204"/>
              </a:rPr>
              <a:t>2</a:t>
            </a:r>
            <a:endParaRPr sz="1035">
              <a:latin typeface="Arial" panose="020B0604020202020204"/>
              <a:cs typeface="Arial" panose="020B0604020202020204"/>
            </a:endParaRPr>
          </a:p>
        </p:txBody>
      </p:sp>
      <p:sp>
        <p:nvSpPr>
          <p:cNvPr id="181" name="object 181"/>
          <p:cNvSpPr txBox="1"/>
          <p:nvPr/>
        </p:nvSpPr>
        <p:spPr>
          <a:xfrm rot="19380000">
            <a:off x="2513677" y="5165564"/>
            <a:ext cx="457739"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2</a:t>
            </a:r>
            <a:r>
              <a:rPr sz="1035" spc="54" dirty="0">
                <a:latin typeface="Arial" panose="020B0604020202020204"/>
                <a:cs typeface="Arial" panose="020B0604020202020204"/>
              </a:rPr>
              <a:t>6</a:t>
            </a:r>
            <a:r>
              <a:rPr sz="1035" spc="-27" dirty="0">
                <a:latin typeface="Arial" panose="020B0604020202020204"/>
                <a:cs typeface="Arial" panose="020B0604020202020204"/>
              </a:rPr>
              <a:t>214</a:t>
            </a:r>
            <a:r>
              <a:rPr sz="1035" dirty="0">
                <a:latin typeface="Arial" panose="020B0604020202020204"/>
                <a:cs typeface="Arial" panose="020B0604020202020204"/>
              </a:rPr>
              <a:t>4</a:t>
            </a:r>
            <a:endParaRPr sz="1035">
              <a:latin typeface="Arial" panose="020B0604020202020204"/>
              <a:cs typeface="Arial" panose="020B0604020202020204"/>
            </a:endParaRPr>
          </a:p>
        </p:txBody>
      </p:sp>
      <p:sp>
        <p:nvSpPr>
          <p:cNvPr id="182" name="object 182"/>
          <p:cNvSpPr txBox="1"/>
          <p:nvPr/>
        </p:nvSpPr>
        <p:spPr>
          <a:xfrm rot="19380000">
            <a:off x="3092158" y="5165564"/>
            <a:ext cx="457739"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5</a:t>
            </a:r>
            <a:r>
              <a:rPr sz="1035" spc="54" dirty="0">
                <a:latin typeface="Arial" panose="020B0604020202020204"/>
                <a:cs typeface="Arial" panose="020B0604020202020204"/>
              </a:rPr>
              <a:t>2</a:t>
            </a:r>
            <a:r>
              <a:rPr sz="1035" spc="-27" dirty="0">
                <a:latin typeface="Arial" panose="020B0604020202020204"/>
                <a:cs typeface="Arial" panose="020B0604020202020204"/>
              </a:rPr>
              <a:t>428</a:t>
            </a:r>
            <a:r>
              <a:rPr sz="1035" dirty="0">
                <a:latin typeface="Arial" panose="020B0604020202020204"/>
                <a:cs typeface="Arial" panose="020B0604020202020204"/>
              </a:rPr>
              <a:t>8</a:t>
            </a:r>
            <a:endParaRPr sz="1035">
              <a:latin typeface="Arial" panose="020B0604020202020204"/>
              <a:cs typeface="Arial" panose="020B0604020202020204"/>
            </a:endParaRPr>
          </a:p>
        </p:txBody>
      </p:sp>
      <p:sp>
        <p:nvSpPr>
          <p:cNvPr id="183" name="object 183"/>
          <p:cNvSpPr txBox="1"/>
          <p:nvPr/>
        </p:nvSpPr>
        <p:spPr>
          <a:xfrm rot="19380000">
            <a:off x="3613367" y="5193105"/>
            <a:ext cx="535323"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1</a:t>
            </a:r>
            <a:r>
              <a:rPr sz="1035" spc="54" dirty="0">
                <a:latin typeface="Arial" panose="020B0604020202020204"/>
                <a:cs typeface="Arial" panose="020B0604020202020204"/>
              </a:rPr>
              <a:t>0</a:t>
            </a:r>
            <a:r>
              <a:rPr sz="1035" spc="-27" dirty="0">
                <a:latin typeface="Arial" panose="020B0604020202020204"/>
                <a:cs typeface="Arial" panose="020B0604020202020204"/>
              </a:rPr>
              <a:t>485</a:t>
            </a:r>
            <a:r>
              <a:rPr sz="1035" spc="54" dirty="0">
                <a:latin typeface="Arial" panose="020B0604020202020204"/>
                <a:cs typeface="Arial" panose="020B0604020202020204"/>
              </a:rPr>
              <a:t>7</a:t>
            </a:r>
            <a:r>
              <a:rPr sz="1035" dirty="0">
                <a:latin typeface="Arial" panose="020B0604020202020204"/>
                <a:cs typeface="Arial" panose="020B0604020202020204"/>
              </a:rPr>
              <a:t>6</a:t>
            </a:r>
            <a:endParaRPr sz="1035">
              <a:latin typeface="Arial" panose="020B0604020202020204"/>
              <a:cs typeface="Arial" panose="020B0604020202020204"/>
            </a:endParaRPr>
          </a:p>
        </p:txBody>
      </p:sp>
      <p:sp>
        <p:nvSpPr>
          <p:cNvPr id="184" name="object 184"/>
          <p:cNvSpPr txBox="1"/>
          <p:nvPr/>
        </p:nvSpPr>
        <p:spPr>
          <a:xfrm rot="19380000">
            <a:off x="4191716" y="5193105"/>
            <a:ext cx="535323"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2</a:t>
            </a:r>
            <a:r>
              <a:rPr sz="1035" spc="54" dirty="0">
                <a:latin typeface="Arial" panose="020B0604020202020204"/>
                <a:cs typeface="Arial" panose="020B0604020202020204"/>
              </a:rPr>
              <a:t>0</a:t>
            </a:r>
            <a:r>
              <a:rPr sz="1035" spc="-27" dirty="0">
                <a:latin typeface="Arial" panose="020B0604020202020204"/>
                <a:cs typeface="Arial" panose="020B0604020202020204"/>
              </a:rPr>
              <a:t>971</a:t>
            </a:r>
            <a:r>
              <a:rPr sz="1035" spc="54" dirty="0">
                <a:latin typeface="Arial" panose="020B0604020202020204"/>
                <a:cs typeface="Arial" panose="020B0604020202020204"/>
              </a:rPr>
              <a:t>5</a:t>
            </a:r>
            <a:r>
              <a:rPr sz="1035" dirty="0">
                <a:latin typeface="Arial" panose="020B0604020202020204"/>
                <a:cs typeface="Arial" panose="020B0604020202020204"/>
              </a:rPr>
              <a:t>2</a:t>
            </a:r>
            <a:endParaRPr sz="1035">
              <a:latin typeface="Arial" panose="020B0604020202020204"/>
              <a:cs typeface="Arial" panose="020B0604020202020204"/>
            </a:endParaRPr>
          </a:p>
        </p:txBody>
      </p:sp>
      <p:sp>
        <p:nvSpPr>
          <p:cNvPr id="185" name="object 185"/>
          <p:cNvSpPr txBox="1"/>
          <p:nvPr/>
        </p:nvSpPr>
        <p:spPr>
          <a:xfrm rot="19380000">
            <a:off x="4769931" y="5193105"/>
            <a:ext cx="535323"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4</a:t>
            </a:r>
            <a:r>
              <a:rPr sz="1035" spc="54" dirty="0">
                <a:latin typeface="Arial" panose="020B0604020202020204"/>
                <a:cs typeface="Arial" panose="020B0604020202020204"/>
              </a:rPr>
              <a:t>1</a:t>
            </a:r>
            <a:r>
              <a:rPr sz="1035" spc="-27" dirty="0">
                <a:latin typeface="Arial" panose="020B0604020202020204"/>
                <a:cs typeface="Arial" panose="020B0604020202020204"/>
              </a:rPr>
              <a:t>943</a:t>
            </a:r>
            <a:r>
              <a:rPr sz="1035" spc="54" dirty="0">
                <a:latin typeface="Arial" panose="020B0604020202020204"/>
                <a:cs typeface="Arial" panose="020B0604020202020204"/>
              </a:rPr>
              <a:t>0</a:t>
            </a:r>
            <a:r>
              <a:rPr sz="1035" dirty="0">
                <a:latin typeface="Arial" panose="020B0604020202020204"/>
                <a:cs typeface="Arial" panose="020B0604020202020204"/>
              </a:rPr>
              <a:t>4</a:t>
            </a:r>
            <a:endParaRPr sz="1035">
              <a:latin typeface="Arial" panose="020B0604020202020204"/>
              <a:cs typeface="Arial" panose="020B0604020202020204"/>
            </a:endParaRPr>
          </a:p>
        </p:txBody>
      </p:sp>
      <p:sp>
        <p:nvSpPr>
          <p:cNvPr id="186" name="object 186"/>
          <p:cNvSpPr txBox="1"/>
          <p:nvPr/>
        </p:nvSpPr>
        <p:spPr>
          <a:xfrm rot="19380000">
            <a:off x="5357969" y="5193105"/>
            <a:ext cx="535323"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8</a:t>
            </a:r>
            <a:r>
              <a:rPr sz="1035" spc="54" dirty="0">
                <a:latin typeface="Arial" panose="020B0604020202020204"/>
                <a:cs typeface="Arial" panose="020B0604020202020204"/>
              </a:rPr>
              <a:t>3</a:t>
            </a:r>
            <a:r>
              <a:rPr sz="1035" spc="-27" dirty="0">
                <a:latin typeface="Arial" panose="020B0604020202020204"/>
                <a:cs typeface="Arial" panose="020B0604020202020204"/>
              </a:rPr>
              <a:t>886</a:t>
            </a:r>
            <a:r>
              <a:rPr sz="1035" spc="54" dirty="0">
                <a:latin typeface="Arial" panose="020B0604020202020204"/>
                <a:cs typeface="Arial" panose="020B0604020202020204"/>
              </a:rPr>
              <a:t>0</a:t>
            </a:r>
            <a:r>
              <a:rPr sz="1035" dirty="0">
                <a:latin typeface="Arial" panose="020B0604020202020204"/>
                <a:cs typeface="Arial" panose="020B0604020202020204"/>
              </a:rPr>
              <a:t>8</a:t>
            </a:r>
            <a:endParaRPr sz="1035">
              <a:latin typeface="Arial" panose="020B0604020202020204"/>
              <a:cs typeface="Arial" panose="020B0604020202020204"/>
            </a:endParaRPr>
          </a:p>
        </p:txBody>
      </p:sp>
      <p:sp>
        <p:nvSpPr>
          <p:cNvPr id="187" name="object 187"/>
          <p:cNvSpPr txBox="1"/>
          <p:nvPr/>
        </p:nvSpPr>
        <p:spPr>
          <a:xfrm rot="19380000">
            <a:off x="5879956" y="5213284"/>
            <a:ext cx="604202"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1</a:t>
            </a:r>
            <a:r>
              <a:rPr sz="1035" spc="54" dirty="0">
                <a:latin typeface="Arial" panose="020B0604020202020204"/>
                <a:cs typeface="Arial" panose="020B0604020202020204"/>
              </a:rPr>
              <a:t>6</a:t>
            </a:r>
            <a:r>
              <a:rPr sz="1035" spc="-27" dirty="0">
                <a:latin typeface="Arial" panose="020B0604020202020204"/>
                <a:cs typeface="Arial" panose="020B0604020202020204"/>
              </a:rPr>
              <a:t>777</a:t>
            </a:r>
            <a:r>
              <a:rPr sz="1035" spc="54" dirty="0">
                <a:latin typeface="Arial" panose="020B0604020202020204"/>
                <a:cs typeface="Arial" panose="020B0604020202020204"/>
              </a:rPr>
              <a:t>2</a:t>
            </a:r>
            <a:r>
              <a:rPr sz="1035" spc="-27" dirty="0">
                <a:latin typeface="Arial" panose="020B0604020202020204"/>
                <a:cs typeface="Arial" panose="020B0604020202020204"/>
              </a:rPr>
              <a:t>1</a:t>
            </a:r>
            <a:r>
              <a:rPr sz="1035" dirty="0">
                <a:latin typeface="Arial" panose="020B0604020202020204"/>
                <a:cs typeface="Arial" panose="020B0604020202020204"/>
              </a:rPr>
              <a:t>6</a:t>
            </a:r>
            <a:endParaRPr sz="1035">
              <a:latin typeface="Arial" panose="020B0604020202020204"/>
              <a:cs typeface="Arial" panose="020B0604020202020204"/>
            </a:endParaRPr>
          </a:p>
        </p:txBody>
      </p:sp>
      <p:sp>
        <p:nvSpPr>
          <p:cNvPr id="188" name="object 188"/>
          <p:cNvSpPr txBox="1"/>
          <p:nvPr/>
        </p:nvSpPr>
        <p:spPr>
          <a:xfrm rot="19380000">
            <a:off x="6468127" y="5213283"/>
            <a:ext cx="604202" cy="128240"/>
          </a:xfrm>
          <a:prstGeom prst="rect">
            <a:avLst/>
          </a:prstGeom>
        </p:spPr>
        <p:txBody>
          <a:bodyPr vert="horz" wrap="square" lIns="0" tIns="0" rIns="0" bIns="0" rtlCol="0">
            <a:spAutoFit/>
          </a:bodyPr>
          <a:lstStyle/>
          <a:p>
            <a:pPr>
              <a:lnSpc>
                <a:spcPts val="1050"/>
              </a:lnSpc>
            </a:pPr>
            <a:r>
              <a:rPr sz="1035" spc="-27" dirty="0">
                <a:latin typeface="Arial" panose="020B0604020202020204"/>
                <a:cs typeface="Arial" panose="020B0604020202020204"/>
              </a:rPr>
              <a:t>3</a:t>
            </a:r>
            <a:r>
              <a:rPr sz="1035" spc="54" dirty="0">
                <a:latin typeface="Arial" panose="020B0604020202020204"/>
                <a:cs typeface="Arial" panose="020B0604020202020204"/>
              </a:rPr>
              <a:t>3</a:t>
            </a:r>
            <a:r>
              <a:rPr sz="1035" spc="-27" dirty="0">
                <a:latin typeface="Arial" panose="020B0604020202020204"/>
                <a:cs typeface="Arial" panose="020B0604020202020204"/>
              </a:rPr>
              <a:t>554</a:t>
            </a:r>
            <a:r>
              <a:rPr sz="1035" spc="54" dirty="0">
                <a:latin typeface="Arial" panose="020B0604020202020204"/>
                <a:cs typeface="Arial" panose="020B0604020202020204"/>
              </a:rPr>
              <a:t>4</a:t>
            </a:r>
            <a:r>
              <a:rPr sz="1035" spc="-27" dirty="0">
                <a:latin typeface="Arial" panose="020B0604020202020204"/>
                <a:cs typeface="Arial" panose="020B0604020202020204"/>
              </a:rPr>
              <a:t>3</a:t>
            </a:r>
            <a:r>
              <a:rPr sz="1035" dirty="0">
                <a:latin typeface="Arial" panose="020B0604020202020204"/>
                <a:cs typeface="Arial" panose="020B0604020202020204"/>
              </a:rPr>
              <a:t>2</a:t>
            </a:r>
            <a:endParaRPr sz="1035">
              <a:latin typeface="Arial" panose="020B0604020202020204"/>
              <a:cs typeface="Arial" panose="020B0604020202020204"/>
            </a:endParaRPr>
          </a:p>
        </p:txBody>
      </p:sp>
      <p:sp>
        <p:nvSpPr>
          <p:cNvPr id="189" name="object 189"/>
          <p:cNvSpPr txBox="1"/>
          <p:nvPr/>
        </p:nvSpPr>
        <p:spPr>
          <a:xfrm>
            <a:off x="4378979" y="5574206"/>
            <a:ext cx="721805" cy="174856"/>
          </a:xfrm>
          <a:prstGeom prst="rect">
            <a:avLst/>
          </a:prstGeom>
        </p:spPr>
        <p:txBody>
          <a:bodyPr vert="horz" wrap="square" lIns="0" tIns="15431" rIns="0" bIns="0" rtlCol="0">
            <a:spAutoFit/>
          </a:bodyPr>
          <a:lstStyle/>
          <a:p>
            <a:pPr marL="11430">
              <a:spcBef>
                <a:spcPts val="120"/>
              </a:spcBef>
            </a:pPr>
            <a:r>
              <a:rPr sz="1035" b="1" spc="-9" dirty="0">
                <a:latin typeface="Arial" panose="020B0604020202020204"/>
                <a:cs typeface="Arial" panose="020B0604020202020204"/>
              </a:rPr>
              <a:t>#</a:t>
            </a:r>
            <a:r>
              <a:rPr sz="1035" b="1" spc="-45" dirty="0">
                <a:latin typeface="Arial" panose="020B0604020202020204"/>
                <a:cs typeface="Arial" panose="020B0604020202020204"/>
              </a:rPr>
              <a:t> </a:t>
            </a:r>
            <a:r>
              <a:rPr sz="1035" b="1" dirty="0">
                <a:latin typeface="Arial" panose="020B0604020202020204"/>
                <a:cs typeface="Arial" panose="020B0604020202020204"/>
              </a:rPr>
              <a:t>Elements</a:t>
            </a:r>
            <a:endParaRPr sz="1035">
              <a:latin typeface="Arial" panose="020B0604020202020204"/>
              <a:cs typeface="Arial" panose="020B0604020202020204"/>
            </a:endParaRPr>
          </a:p>
        </p:txBody>
      </p:sp>
      <p:sp>
        <p:nvSpPr>
          <p:cNvPr id="190" name="object 190"/>
          <p:cNvSpPr txBox="1"/>
          <p:nvPr/>
        </p:nvSpPr>
        <p:spPr>
          <a:xfrm>
            <a:off x="1540414" y="2752342"/>
            <a:ext cx="152349" cy="670370"/>
          </a:xfrm>
          <a:prstGeom prst="rect">
            <a:avLst/>
          </a:prstGeom>
        </p:spPr>
        <p:txBody>
          <a:bodyPr vert="vert270" wrap="square" lIns="0" tIns="2858" rIns="0" bIns="0" rtlCol="0">
            <a:spAutoFit/>
          </a:bodyPr>
          <a:lstStyle/>
          <a:p>
            <a:pPr marL="11430">
              <a:spcBef>
                <a:spcPts val="25"/>
              </a:spcBef>
            </a:pPr>
            <a:r>
              <a:rPr sz="990" b="1" spc="59" dirty="0">
                <a:latin typeface="Arial" panose="020B0604020202020204"/>
                <a:cs typeface="Arial" panose="020B0604020202020204"/>
              </a:rPr>
              <a:t>Time</a:t>
            </a:r>
            <a:r>
              <a:rPr sz="990" b="1" spc="-27" dirty="0">
                <a:latin typeface="Arial" panose="020B0604020202020204"/>
                <a:cs typeface="Arial" panose="020B0604020202020204"/>
              </a:rPr>
              <a:t> </a:t>
            </a:r>
            <a:r>
              <a:rPr sz="990" b="1" spc="32" dirty="0">
                <a:latin typeface="Arial" panose="020B0604020202020204"/>
                <a:cs typeface="Arial" panose="020B0604020202020204"/>
              </a:rPr>
              <a:t>(ms)</a:t>
            </a:r>
            <a:endParaRPr sz="990">
              <a:latin typeface="Arial" panose="020B0604020202020204"/>
              <a:cs typeface="Arial" panose="020B0604020202020204"/>
            </a:endParaRPr>
          </a:p>
        </p:txBody>
      </p:sp>
      <p:sp>
        <p:nvSpPr>
          <p:cNvPr id="191" name="object 191"/>
          <p:cNvSpPr/>
          <p:nvPr/>
        </p:nvSpPr>
        <p:spPr>
          <a:xfrm>
            <a:off x="7570330" y="1401847"/>
            <a:ext cx="279464" cy="0"/>
          </a:xfrm>
          <a:custGeom>
            <a:avLst/>
            <a:gdLst/>
            <a:ahLst/>
            <a:cxnLst/>
            <a:rect l="l" t="t" r="r" b="b"/>
            <a:pathLst>
              <a:path w="310515">
                <a:moveTo>
                  <a:pt x="0" y="0"/>
                </a:moveTo>
                <a:lnTo>
                  <a:pt x="310021" y="0"/>
                </a:lnTo>
              </a:path>
            </a:pathLst>
          </a:custGeom>
          <a:ln w="34616">
            <a:solidFill>
              <a:srgbClr val="000080"/>
            </a:solidFill>
          </a:ln>
        </p:spPr>
        <p:txBody>
          <a:bodyPr wrap="square" lIns="0" tIns="0" rIns="0" bIns="0" rtlCol="0"/>
          <a:lstStyle/>
          <a:p>
            <a:endParaRPr sz="1620"/>
          </a:p>
        </p:txBody>
      </p:sp>
      <p:sp>
        <p:nvSpPr>
          <p:cNvPr id="192" name="object 192"/>
          <p:cNvSpPr/>
          <p:nvPr/>
        </p:nvSpPr>
        <p:spPr>
          <a:xfrm>
            <a:off x="7669711" y="1360484"/>
            <a:ext cx="89813" cy="93526"/>
          </a:xfrm>
          <a:prstGeom prst="rect">
            <a:avLst/>
          </a:prstGeom>
          <a:blipFill>
            <a:blip r:embed="rId19" cstate="print"/>
            <a:stretch>
              <a:fillRect/>
            </a:stretch>
          </a:blipFill>
        </p:spPr>
        <p:txBody>
          <a:bodyPr wrap="square" lIns="0" tIns="0" rIns="0" bIns="0" rtlCol="0"/>
          <a:lstStyle/>
          <a:p>
            <a:endParaRPr sz="1620"/>
          </a:p>
        </p:txBody>
      </p:sp>
      <p:sp>
        <p:nvSpPr>
          <p:cNvPr id="193" name="object 193"/>
          <p:cNvSpPr/>
          <p:nvPr/>
        </p:nvSpPr>
        <p:spPr>
          <a:xfrm>
            <a:off x="7739574" y="1807971"/>
            <a:ext cx="110300" cy="0"/>
          </a:xfrm>
          <a:custGeom>
            <a:avLst/>
            <a:gdLst/>
            <a:ahLst/>
            <a:cxnLst/>
            <a:rect l="l" t="t" r="r" b="b"/>
            <a:pathLst>
              <a:path w="122554">
                <a:moveTo>
                  <a:pt x="0" y="0"/>
                </a:moveTo>
                <a:lnTo>
                  <a:pt x="121973" y="0"/>
                </a:lnTo>
              </a:path>
            </a:pathLst>
          </a:custGeom>
          <a:ln w="34616">
            <a:solidFill>
              <a:srgbClr val="FF00FF"/>
            </a:solidFill>
          </a:ln>
        </p:spPr>
        <p:txBody>
          <a:bodyPr wrap="square" lIns="0" tIns="0" rIns="0" bIns="0" rtlCol="0"/>
          <a:lstStyle/>
          <a:p>
            <a:endParaRPr sz="1620"/>
          </a:p>
        </p:txBody>
      </p:sp>
      <p:sp>
        <p:nvSpPr>
          <p:cNvPr id="194" name="object 194"/>
          <p:cNvSpPr/>
          <p:nvPr/>
        </p:nvSpPr>
        <p:spPr>
          <a:xfrm>
            <a:off x="7570330" y="1807971"/>
            <a:ext cx="100013" cy="0"/>
          </a:xfrm>
          <a:custGeom>
            <a:avLst/>
            <a:gdLst/>
            <a:ahLst/>
            <a:cxnLst/>
            <a:rect l="l" t="t" r="r" b="b"/>
            <a:pathLst>
              <a:path w="111125">
                <a:moveTo>
                  <a:pt x="0" y="0"/>
                </a:moveTo>
                <a:lnTo>
                  <a:pt x="110616" y="0"/>
                </a:lnTo>
              </a:path>
            </a:pathLst>
          </a:custGeom>
          <a:ln w="34616">
            <a:solidFill>
              <a:srgbClr val="FF00FF"/>
            </a:solidFill>
          </a:ln>
        </p:spPr>
        <p:txBody>
          <a:bodyPr wrap="square" lIns="0" tIns="0" rIns="0" bIns="0" rtlCol="0"/>
          <a:lstStyle/>
          <a:p>
            <a:endParaRPr sz="1620"/>
          </a:p>
        </p:txBody>
      </p:sp>
      <p:sp>
        <p:nvSpPr>
          <p:cNvPr id="195" name="object 195"/>
          <p:cNvSpPr/>
          <p:nvPr/>
        </p:nvSpPr>
        <p:spPr>
          <a:xfrm>
            <a:off x="7669885" y="1766432"/>
            <a:ext cx="69723" cy="73152"/>
          </a:xfrm>
          <a:custGeom>
            <a:avLst/>
            <a:gdLst/>
            <a:ahLst/>
            <a:cxnLst/>
            <a:rect l="l" t="t" r="r" b="b"/>
            <a:pathLst>
              <a:path w="77470" h="81280">
                <a:moveTo>
                  <a:pt x="77431" y="0"/>
                </a:moveTo>
                <a:lnTo>
                  <a:pt x="0" y="0"/>
                </a:lnTo>
                <a:lnTo>
                  <a:pt x="0" y="80772"/>
                </a:lnTo>
                <a:lnTo>
                  <a:pt x="77431" y="80772"/>
                </a:lnTo>
                <a:lnTo>
                  <a:pt x="77431" y="0"/>
                </a:lnTo>
                <a:close/>
              </a:path>
            </a:pathLst>
          </a:custGeom>
          <a:solidFill>
            <a:srgbClr val="FF00FF"/>
          </a:solidFill>
        </p:spPr>
        <p:txBody>
          <a:bodyPr wrap="square" lIns="0" tIns="0" rIns="0" bIns="0" rtlCol="0"/>
          <a:lstStyle/>
          <a:p>
            <a:endParaRPr sz="1620"/>
          </a:p>
        </p:txBody>
      </p:sp>
      <p:sp>
        <p:nvSpPr>
          <p:cNvPr id="196" name="object 196"/>
          <p:cNvSpPr/>
          <p:nvPr/>
        </p:nvSpPr>
        <p:spPr>
          <a:xfrm>
            <a:off x="7570330" y="2213681"/>
            <a:ext cx="279464" cy="0"/>
          </a:xfrm>
          <a:custGeom>
            <a:avLst/>
            <a:gdLst/>
            <a:ahLst/>
            <a:cxnLst/>
            <a:rect l="l" t="t" r="r" b="b"/>
            <a:pathLst>
              <a:path w="310515">
                <a:moveTo>
                  <a:pt x="0" y="0"/>
                </a:moveTo>
                <a:lnTo>
                  <a:pt x="310021" y="0"/>
                </a:lnTo>
              </a:path>
            </a:pathLst>
          </a:custGeom>
          <a:ln w="34616">
            <a:solidFill>
              <a:srgbClr val="FFFF00"/>
            </a:solidFill>
          </a:ln>
        </p:spPr>
        <p:txBody>
          <a:bodyPr wrap="square" lIns="0" tIns="0" rIns="0" bIns="0" rtlCol="0"/>
          <a:lstStyle/>
          <a:p>
            <a:endParaRPr sz="1620"/>
          </a:p>
        </p:txBody>
      </p:sp>
      <p:sp>
        <p:nvSpPr>
          <p:cNvPr id="197" name="object 197"/>
          <p:cNvSpPr/>
          <p:nvPr/>
        </p:nvSpPr>
        <p:spPr>
          <a:xfrm>
            <a:off x="7669711" y="2172180"/>
            <a:ext cx="89813" cy="93665"/>
          </a:xfrm>
          <a:prstGeom prst="rect">
            <a:avLst/>
          </a:prstGeom>
          <a:blipFill>
            <a:blip r:embed="rId20" cstate="print"/>
            <a:stretch>
              <a:fillRect/>
            </a:stretch>
          </a:blipFill>
        </p:spPr>
        <p:txBody>
          <a:bodyPr wrap="square" lIns="0" tIns="0" rIns="0" bIns="0" rtlCol="0"/>
          <a:lstStyle/>
          <a:p>
            <a:endParaRPr sz="1620"/>
          </a:p>
        </p:txBody>
      </p:sp>
      <p:sp>
        <p:nvSpPr>
          <p:cNvPr id="198" name="object 198"/>
          <p:cNvSpPr/>
          <p:nvPr/>
        </p:nvSpPr>
        <p:spPr>
          <a:xfrm>
            <a:off x="7570330" y="2619667"/>
            <a:ext cx="279464" cy="0"/>
          </a:xfrm>
          <a:custGeom>
            <a:avLst/>
            <a:gdLst/>
            <a:ahLst/>
            <a:cxnLst/>
            <a:rect l="l" t="t" r="r" b="b"/>
            <a:pathLst>
              <a:path w="310515">
                <a:moveTo>
                  <a:pt x="0" y="0"/>
                </a:moveTo>
                <a:lnTo>
                  <a:pt x="310021" y="0"/>
                </a:lnTo>
              </a:path>
            </a:pathLst>
          </a:custGeom>
          <a:ln w="34616">
            <a:solidFill>
              <a:srgbClr val="00FFFF"/>
            </a:solidFill>
          </a:ln>
        </p:spPr>
        <p:txBody>
          <a:bodyPr wrap="square" lIns="0" tIns="0" rIns="0" bIns="0" rtlCol="0"/>
          <a:lstStyle/>
          <a:p>
            <a:endParaRPr sz="1620"/>
          </a:p>
        </p:txBody>
      </p:sp>
      <p:sp>
        <p:nvSpPr>
          <p:cNvPr id="199" name="object 199"/>
          <p:cNvSpPr/>
          <p:nvPr/>
        </p:nvSpPr>
        <p:spPr>
          <a:xfrm>
            <a:off x="7684751" y="2593773"/>
            <a:ext cx="30290" cy="31433"/>
          </a:xfrm>
          <a:custGeom>
            <a:avLst/>
            <a:gdLst/>
            <a:ahLst/>
            <a:cxnLst/>
            <a:rect l="l" t="t" r="r" b="b"/>
            <a:pathLst>
              <a:path w="33654" h="34925">
                <a:moveTo>
                  <a:pt x="33185" y="34616"/>
                </a:moveTo>
                <a:lnTo>
                  <a:pt x="0" y="0"/>
                </a:lnTo>
              </a:path>
            </a:pathLst>
          </a:custGeom>
          <a:ln w="11290">
            <a:solidFill>
              <a:srgbClr val="00FFFF"/>
            </a:solidFill>
          </a:ln>
        </p:spPr>
        <p:txBody>
          <a:bodyPr wrap="square" lIns="0" tIns="0" rIns="0" bIns="0" rtlCol="0"/>
          <a:lstStyle/>
          <a:p>
            <a:endParaRPr sz="1620"/>
          </a:p>
        </p:txBody>
      </p:sp>
      <p:sp>
        <p:nvSpPr>
          <p:cNvPr id="200" name="object 200"/>
          <p:cNvSpPr/>
          <p:nvPr/>
        </p:nvSpPr>
        <p:spPr>
          <a:xfrm>
            <a:off x="7714618" y="2624929"/>
            <a:ext cx="30290" cy="31433"/>
          </a:xfrm>
          <a:custGeom>
            <a:avLst/>
            <a:gdLst/>
            <a:ahLst/>
            <a:cxnLst/>
            <a:rect l="l" t="t" r="r" b="b"/>
            <a:pathLst>
              <a:path w="33654" h="34925">
                <a:moveTo>
                  <a:pt x="0" y="0"/>
                </a:moveTo>
                <a:lnTo>
                  <a:pt x="33185" y="34616"/>
                </a:lnTo>
              </a:path>
            </a:pathLst>
          </a:custGeom>
          <a:ln w="11290">
            <a:solidFill>
              <a:srgbClr val="00FFFF"/>
            </a:solidFill>
          </a:ln>
        </p:spPr>
        <p:txBody>
          <a:bodyPr wrap="square" lIns="0" tIns="0" rIns="0" bIns="0" rtlCol="0"/>
          <a:lstStyle/>
          <a:p>
            <a:endParaRPr sz="1620"/>
          </a:p>
        </p:txBody>
      </p:sp>
      <p:sp>
        <p:nvSpPr>
          <p:cNvPr id="201" name="object 201"/>
          <p:cNvSpPr/>
          <p:nvPr/>
        </p:nvSpPr>
        <p:spPr>
          <a:xfrm>
            <a:off x="7684751" y="2624929"/>
            <a:ext cx="30290" cy="31433"/>
          </a:xfrm>
          <a:custGeom>
            <a:avLst/>
            <a:gdLst/>
            <a:ahLst/>
            <a:cxnLst/>
            <a:rect l="l" t="t" r="r" b="b"/>
            <a:pathLst>
              <a:path w="33654" h="34925">
                <a:moveTo>
                  <a:pt x="33185" y="0"/>
                </a:moveTo>
                <a:lnTo>
                  <a:pt x="0" y="34616"/>
                </a:lnTo>
              </a:path>
            </a:pathLst>
          </a:custGeom>
          <a:ln w="11290">
            <a:solidFill>
              <a:srgbClr val="00FFFF"/>
            </a:solidFill>
          </a:ln>
        </p:spPr>
        <p:txBody>
          <a:bodyPr wrap="square" lIns="0" tIns="0" rIns="0" bIns="0" rtlCol="0"/>
          <a:lstStyle/>
          <a:p>
            <a:endParaRPr sz="1620"/>
          </a:p>
        </p:txBody>
      </p:sp>
      <p:sp>
        <p:nvSpPr>
          <p:cNvPr id="202" name="object 202"/>
          <p:cNvSpPr/>
          <p:nvPr/>
        </p:nvSpPr>
        <p:spPr>
          <a:xfrm>
            <a:off x="7714618" y="2593773"/>
            <a:ext cx="30290" cy="31433"/>
          </a:xfrm>
          <a:custGeom>
            <a:avLst/>
            <a:gdLst/>
            <a:ahLst/>
            <a:cxnLst/>
            <a:rect l="l" t="t" r="r" b="b"/>
            <a:pathLst>
              <a:path w="33654" h="34925">
                <a:moveTo>
                  <a:pt x="0" y="34616"/>
                </a:moveTo>
                <a:lnTo>
                  <a:pt x="33185" y="0"/>
                </a:lnTo>
              </a:path>
            </a:pathLst>
          </a:custGeom>
          <a:ln w="11290">
            <a:solidFill>
              <a:srgbClr val="00FFFF"/>
            </a:solidFill>
          </a:ln>
        </p:spPr>
        <p:txBody>
          <a:bodyPr wrap="square" lIns="0" tIns="0" rIns="0" bIns="0" rtlCol="0"/>
          <a:lstStyle/>
          <a:p>
            <a:endParaRPr sz="1620"/>
          </a:p>
        </p:txBody>
      </p:sp>
      <p:sp>
        <p:nvSpPr>
          <p:cNvPr id="203" name="object 203"/>
          <p:cNvSpPr/>
          <p:nvPr/>
        </p:nvSpPr>
        <p:spPr>
          <a:xfrm>
            <a:off x="7570330" y="3025376"/>
            <a:ext cx="279464" cy="0"/>
          </a:xfrm>
          <a:custGeom>
            <a:avLst/>
            <a:gdLst/>
            <a:ahLst/>
            <a:cxnLst/>
            <a:rect l="l" t="t" r="r" b="b"/>
            <a:pathLst>
              <a:path w="310515">
                <a:moveTo>
                  <a:pt x="0" y="0"/>
                </a:moveTo>
                <a:lnTo>
                  <a:pt x="310021" y="0"/>
                </a:lnTo>
              </a:path>
            </a:pathLst>
          </a:custGeom>
          <a:ln w="34616">
            <a:solidFill>
              <a:srgbClr val="800080"/>
            </a:solidFill>
          </a:ln>
        </p:spPr>
        <p:txBody>
          <a:bodyPr wrap="square" lIns="0" tIns="0" rIns="0" bIns="0" rtlCol="0"/>
          <a:lstStyle/>
          <a:p>
            <a:endParaRPr sz="1620"/>
          </a:p>
        </p:txBody>
      </p:sp>
      <p:sp>
        <p:nvSpPr>
          <p:cNvPr id="204" name="object 204"/>
          <p:cNvSpPr/>
          <p:nvPr/>
        </p:nvSpPr>
        <p:spPr>
          <a:xfrm>
            <a:off x="7679666" y="2994398"/>
            <a:ext cx="69903" cy="72480"/>
          </a:xfrm>
          <a:prstGeom prst="rect">
            <a:avLst/>
          </a:prstGeom>
          <a:blipFill>
            <a:blip r:embed="rId21" cstate="print"/>
            <a:stretch>
              <a:fillRect/>
            </a:stretch>
          </a:blipFill>
        </p:spPr>
        <p:txBody>
          <a:bodyPr wrap="square" lIns="0" tIns="0" rIns="0" bIns="0" rtlCol="0"/>
          <a:lstStyle/>
          <a:p>
            <a:endParaRPr sz="1620"/>
          </a:p>
        </p:txBody>
      </p:sp>
      <p:sp>
        <p:nvSpPr>
          <p:cNvPr id="205" name="object 205"/>
          <p:cNvSpPr/>
          <p:nvPr/>
        </p:nvSpPr>
        <p:spPr>
          <a:xfrm>
            <a:off x="7570330" y="3431500"/>
            <a:ext cx="279464" cy="0"/>
          </a:xfrm>
          <a:custGeom>
            <a:avLst/>
            <a:gdLst/>
            <a:ahLst/>
            <a:cxnLst/>
            <a:rect l="l" t="t" r="r" b="b"/>
            <a:pathLst>
              <a:path w="310515">
                <a:moveTo>
                  <a:pt x="0" y="0"/>
                </a:moveTo>
                <a:lnTo>
                  <a:pt x="310021" y="0"/>
                </a:lnTo>
              </a:path>
            </a:pathLst>
          </a:custGeom>
          <a:ln w="34616">
            <a:solidFill>
              <a:srgbClr val="800000"/>
            </a:solidFill>
          </a:ln>
        </p:spPr>
        <p:txBody>
          <a:bodyPr wrap="square" lIns="0" tIns="0" rIns="0" bIns="0" rtlCol="0"/>
          <a:lstStyle/>
          <a:p>
            <a:endParaRPr sz="1620"/>
          </a:p>
        </p:txBody>
      </p:sp>
      <p:sp>
        <p:nvSpPr>
          <p:cNvPr id="206" name="object 206"/>
          <p:cNvSpPr/>
          <p:nvPr/>
        </p:nvSpPr>
        <p:spPr>
          <a:xfrm>
            <a:off x="7664800" y="3384875"/>
            <a:ext cx="79858" cy="82865"/>
          </a:xfrm>
          <a:prstGeom prst="rect">
            <a:avLst/>
          </a:prstGeom>
          <a:blipFill>
            <a:blip r:embed="rId22" cstate="print"/>
            <a:stretch>
              <a:fillRect/>
            </a:stretch>
          </a:blipFill>
        </p:spPr>
        <p:txBody>
          <a:bodyPr wrap="square" lIns="0" tIns="0" rIns="0" bIns="0" rtlCol="0"/>
          <a:lstStyle/>
          <a:p>
            <a:endParaRPr sz="1620"/>
          </a:p>
        </p:txBody>
      </p:sp>
      <p:sp>
        <p:nvSpPr>
          <p:cNvPr id="207" name="object 207"/>
          <p:cNvSpPr/>
          <p:nvPr/>
        </p:nvSpPr>
        <p:spPr>
          <a:xfrm>
            <a:off x="7570330" y="3837209"/>
            <a:ext cx="279464" cy="0"/>
          </a:xfrm>
          <a:custGeom>
            <a:avLst/>
            <a:gdLst/>
            <a:ahLst/>
            <a:cxnLst/>
            <a:rect l="l" t="t" r="r" b="b"/>
            <a:pathLst>
              <a:path w="310515">
                <a:moveTo>
                  <a:pt x="0" y="0"/>
                </a:moveTo>
                <a:lnTo>
                  <a:pt x="310021" y="0"/>
                </a:lnTo>
              </a:path>
            </a:pathLst>
          </a:custGeom>
          <a:ln w="34616">
            <a:solidFill>
              <a:srgbClr val="008080"/>
            </a:solidFill>
          </a:ln>
        </p:spPr>
        <p:txBody>
          <a:bodyPr wrap="square" lIns="0" tIns="0" rIns="0" bIns="0" rtlCol="0"/>
          <a:lstStyle/>
          <a:p>
            <a:endParaRPr sz="1620"/>
          </a:p>
        </p:txBody>
      </p:sp>
      <p:sp>
        <p:nvSpPr>
          <p:cNvPr id="208" name="object 208"/>
          <p:cNvSpPr/>
          <p:nvPr/>
        </p:nvSpPr>
        <p:spPr>
          <a:xfrm>
            <a:off x="7714617" y="3811178"/>
            <a:ext cx="0" cy="31433"/>
          </a:xfrm>
          <a:custGeom>
            <a:avLst/>
            <a:gdLst/>
            <a:ahLst/>
            <a:cxnLst/>
            <a:rect l="l" t="t" r="r" b="b"/>
            <a:pathLst>
              <a:path h="34925">
                <a:moveTo>
                  <a:pt x="0" y="34616"/>
                </a:moveTo>
                <a:lnTo>
                  <a:pt x="0" y="0"/>
                </a:lnTo>
              </a:path>
            </a:pathLst>
          </a:custGeom>
          <a:ln w="11061">
            <a:solidFill>
              <a:srgbClr val="008080"/>
            </a:solidFill>
          </a:ln>
        </p:spPr>
        <p:txBody>
          <a:bodyPr wrap="square" lIns="0" tIns="0" rIns="0" bIns="0" rtlCol="0"/>
          <a:lstStyle/>
          <a:p>
            <a:endParaRPr sz="1620"/>
          </a:p>
        </p:txBody>
      </p:sp>
      <p:sp>
        <p:nvSpPr>
          <p:cNvPr id="209" name="object 209"/>
          <p:cNvSpPr/>
          <p:nvPr/>
        </p:nvSpPr>
        <p:spPr>
          <a:xfrm>
            <a:off x="7714617" y="3842333"/>
            <a:ext cx="0" cy="31433"/>
          </a:xfrm>
          <a:custGeom>
            <a:avLst/>
            <a:gdLst/>
            <a:ahLst/>
            <a:cxnLst/>
            <a:rect l="l" t="t" r="r" b="b"/>
            <a:pathLst>
              <a:path h="34925">
                <a:moveTo>
                  <a:pt x="0" y="0"/>
                </a:moveTo>
                <a:lnTo>
                  <a:pt x="0" y="34616"/>
                </a:lnTo>
              </a:path>
            </a:pathLst>
          </a:custGeom>
          <a:ln w="11061">
            <a:solidFill>
              <a:srgbClr val="008080"/>
            </a:solidFill>
          </a:ln>
        </p:spPr>
        <p:txBody>
          <a:bodyPr wrap="square" lIns="0" tIns="0" rIns="0" bIns="0" rtlCol="0"/>
          <a:lstStyle/>
          <a:p>
            <a:endParaRPr sz="1620"/>
          </a:p>
        </p:txBody>
      </p:sp>
      <p:sp>
        <p:nvSpPr>
          <p:cNvPr id="210" name="object 210"/>
          <p:cNvSpPr/>
          <p:nvPr/>
        </p:nvSpPr>
        <p:spPr>
          <a:xfrm>
            <a:off x="7684751" y="3842333"/>
            <a:ext cx="30290" cy="0"/>
          </a:xfrm>
          <a:custGeom>
            <a:avLst/>
            <a:gdLst/>
            <a:ahLst/>
            <a:cxnLst/>
            <a:rect l="l" t="t" r="r" b="b"/>
            <a:pathLst>
              <a:path w="33654">
                <a:moveTo>
                  <a:pt x="33185" y="0"/>
                </a:moveTo>
                <a:lnTo>
                  <a:pt x="0" y="0"/>
                </a:lnTo>
              </a:path>
            </a:pathLst>
          </a:custGeom>
          <a:ln w="11538">
            <a:solidFill>
              <a:srgbClr val="008080"/>
            </a:solidFill>
          </a:ln>
        </p:spPr>
        <p:txBody>
          <a:bodyPr wrap="square" lIns="0" tIns="0" rIns="0" bIns="0" rtlCol="0"/>
          <a:lstStyle/>
          <a:p>
            <a:endParaRPr sz="1620"/>
          </a:p>
        </p:txBody>
      </p:sp>
      <p:sp>
        <p:nvSpPr>
          <p:cNvPr id="211" name="object 211"/>
          <p:cNvSpPr/>
          <p:nvPr/>
        </p:nvSpPr>
        <p:spPr>
          <a:xfrm>
            <a:off x="7714618" y="3842333"/>
            <a:ext cx="30290" cy="0"/>
          </a:xfrm>
          <a:custGeom>
            <a:avLst/>
            <a:gdLst/>
            <a:ahLst/>
            <a:cxnLst/>
            <a:rect l="l" t="t" r="r" b="b"/>
            <a:pathLst>
              <a:path w="33654">
                <a:moveTo>
                  <a:pt x="0" y="0"/>
                </a:moveTo>
                <a:lnTo>
                  <a:pt x="33185" y="0"/>
                </a:lnTo>
              </a:path>
            </a:pathLst>
          </a:custGeom>
          <a:ln w="11538">
            <a:solidFill>
              <a:srgbClr val="008080"/>
            </a:solidFill>
          </a:ln>
        </p:spPr>
        <p:txBody>
          <a:bodyPr wrap="square" lIns="0" tIns="0" rIns="0" bIns="0" rtlCol="0"/>
          <a:lstStyle/>
          <a:p>
            <a:endParaRPr sz="1620"/>
          </a:p>
        </p:txBody>
      </p:sp>
      <p:sp>
        <p:nvSpPr>
          <p:cNvPr id="212" name="object 212"/>
          <p:cNvSpPr txBox="1"/>
          <p:nvPr/>
        </p:nvSpPr>
        <p:spPr>
          <a:xfrm>
            <a:off x="7500243" y="1277227"/>
            <a:ext cx="1893951" cy="2851037"/>
          </a:xfrm>
          <a:prstGeom prst="rect">
            <a:avLst/>
          </a:prstGeom>
          <a:ln w="11215">
            <a:solidFill>
              <a:srgbClr val="000000"/>
            </a:solidFill>
          </a:ln>
        </p:spPr>
        <p:txBody>
          <a:bodyPr vert="horz" wrap="square" lIns="0" tIns="36576" rIns="0" bIns="0" rtlCol="0">
            <a:spAutoFit/>
          </a:bodyPr>
          <a:lstStyle/>
          <a:p>
            <a:pPr marL="379095" marR="29210">
              <a:lnSpc>
                <a:spcPct val="106000"/>
              </a:lnSpc>
              <a:spcBef>
                <a:spcPts val="290"/>
              </a:spcBef>
            </a:pPr>
            <a:r>
              <a:rPr sz="1035" spc="-18" dirty="0">
                <a:latin typeface="Arial" panose="020B0604020202020204"/>
                <a:cs typeface="Arial" panose="020B0604020202020204"/>
              </a:rPr>
              <a:t>1: </a:t>
            </a:r>
            <a:r>
              <a:rPr sz="1035" spc="-32" dirty="0">
                <a:latin typeface="Arial" panose="020B0604020202020204"/>
                <a:cs typeface="Arial" panose="020B0604020202020204"/>
              </a:rPr>
              <a:t>Interleaved </a:t>
            </a:r>
            <a:r>
              <a:rPr sz="1035" spc="-14" dirty="0">
                <a:latin typeface="Arial" panose="020B0604020202020204"/>
                <a:cs typeface="Arial" panose="020B0604020202020204"/>
              </a:rPr>
              <a:t>Addressing:  </a:t>
            </a:r>
            <a:r>
              <a:rPr sz="1035" spc="-41" dirty="0">
                <a:latin typeface="Arial" panose="020B0604020202020204"/>
                <a:cs typeface="Arial" panose="020B0604020202020204"/>
              </a:rPr>
              <a:t>Divergent</a:t>
            </a:r>
            <a:r>
              <a:rPr sz="1035" spc="45" dirty="0">
                <a:latin typeface="Arial" panose="020B0604020202020204"/>
                <a:cs typeface="Arial" panose="020B0604020202020204"/>
              </a:rPr>
              <a:t> </a:t>
            </a:r>
            <a:r>
              <a:rPr sz="1035" spc="-18" dirty="0">
                <a:latin typeface="Arial" panose="020B0604020202020204"/>
                <a:cs typeface="Arial" panose="020B0604020202020204"/>
              </a:rPr>
              <a:t>Branches</a:t>
            </a:r>
            <a:endParaRPr sz="1035">
              <a:latin typeface="Arial" panose="020B0604020202020204"/>
              <a:cs typeface="Arial" panose="020B0604020202020204"/>
            </a:endParaRPr>
          </a:p>
          <a:p>
            <a:pPr marL="379095" marR="29210">
              <a:lnSpc>
                <a:spcPct val="106000"/>
              </a:lnSpc>
              <a:spcBef>
                <a:spcPts val="575"/>
              </a:spcBef>
            </a:pPr>
            <a:r>
              <a:rPr sz="1035" spc="-18" dirty="0">
                <a:latin typeface="Arial" panose="020B0604020202020204"/>
                <a:cs typeface="Arial" panose="020B0604020202020204"/>
              </a:rPr>
              <a:t>2: </a:t>
            </a:r>
            <a:r>
              <a:rPr sz="1035" spc="-32" dirty="0">
                <a:latin typeface="Arial" panose="020B0604020202020204"/>
                <a:cs typeface="Arial" panose="020B0604020202020204"/>
              </a:rPr>
              <a:t>Interleaved </a:t>
            </a:r>
            <a:r>
              <a:rPr sz="1035" spc="-14" dirty="0">
                <a:latin typeface="Arial" panose="020B0604020202020204"/>
                <a:cs typeface="Arial" panose="020B0604020202020204"/>
              </a:rPr>
              <a:t>Addressing:  Bank</a:t>
            </a:r>
            <a:r>
              <a:rPr sz="1035" spc="50" dirty="0">
                <a:latin typeface="Arial" panose="020B0604020202020204"/>
                <a:cs typeface="Arial" panose="020B0604020202020204"/>
              </a:rPr>
              <a:t> </a:t>
            </a:r>
            <a:r>
              <a:rPr sz="1035" spc="-14" dirty="0">
                <a:latin typeface="Arial" panose="020B0604020202020204"/>
                <a:cs typeface="Arial" panose="020B0604020202020204"/>
              </a:rPr>
              <a:t>Conflicts</a:t>
            </a:r>
            <a:endParaRPr sz="1035">
              <a:latin typeface="Arial" panose="020B0604020202020204"/>
              <a:cs typeface="Arial" panose="020B0604020202020204"/>
            </a:endParaRPr>
          </a:p>
          <a:p>
            <a:pPr marL="379095">
              <a:spcBef>
                <a:spcPts val="645"/>
              </a:spcBef>
            </a:pPr>
            <a:r>
              <a:rPr sz="1035" spc="-18" dirty="0">
                <a:latin typeface="Arial" panose="020B0604020202020204"/>
                <a:cs typeface="Arial" panose="020B0604020202020204"/>
              </a:rPr>
              <a:t>3: Sequential</a:t>
            </a:r>
            <a:r>
              <a:rPr sz="1035" spc="72" dirty="0">
                <a:latin typeface="Arial" panose="020B0604020202020204"/>
                <a:cs typeface="Arial" panose="020B0604020202020204"/>
              </a:rPr>
              <a:t> </a:t>
            </a:r>
            <a:r>
              <a:rPr sz="1035" spc="-9" dirty="0">
                <a:latin typeface="Arial" panose="020B0604020202020204"/>
                <a:cs typeface="Arial" panose="020B0604020202020204"/>
              </a:rPr>
              <a:t>Addressing</a:t>
            </a:r>
            <a:endParaRPr sz="1035">
              <a:latin typeface="Arial" panose="020B0604020202020204"/>
              <a:cs typeface="Arial" panose="020B0604020202020204"/>
            </a:endParaRPr>
          </a:p>
          <a:p>
            <a:pPr>
              <a:spcBef>
                <a:spcPts val="20"/>
              </a:spcBef>
            </a:pPr>
            <a:endParaRPr sz="1620">
              <a:latin typeface="Arial" panose="020B0604020202020204"/>
              <a:cs typeface="Arial" panose="020B0604020202020204"/>
            </a:endParaRPr>
          </a:p>
          <a:p>
            <a:pPr marL="379095" marR="86995">
              <a:lnSpc>
                <a:spcPct val="106000"/>
              </a:lnSpc>
            </a:pPr>
            <a:r>
              <a:rPr sz="1035" spc="-18" dirty="0">
                <a:latin typeface="Arial" panose="020B0604020202020204"/>
                <a:cs typeface="Arial" panose="020B0604020202020204"/>
              </a:rPr>
              <a:t>4: </a:t>
            </a:r>
            <a:r>
              <a:rPr sz="1035" spc="-5" dirty="0">
                <a:latin typeface="Arial" panose="020B0604020202020204"/>
                <a:cs typeface="Arial" panose="020B0604020202020204"/>
              </a:rPr>
              <a:t>First </a:t>
            </a:r>
            <a:r>
              <a:rPr sz="1035" spc="-27" dirty="0">
                <a:latin typeface="Arial" panose="020B0604020202020204"/>
                <a:cs typeface="Arial" panose="020B0604020202020204"/>
              </a:rPr>
              <a:t>add </a:t>
            </a:r>
            <a:r>
              <a:rPr sz="1035" spc="-23" dirty="0">
                <a:latin typeface="Arial" panose="020B0604020202020204"/>
                <a:cs typeface="Arial" panose="020B0604020202020204"/>
              </a:rPr>
              <a:t>during global  </a:t>
            </a:r>
            <a:r>
              <a:rPr sz="1035" spc="-18" dirty="0">
                <a:latin typeface="Arial" panose="020B0604020202020204"/>
                <a:cs typeface="Arial" panose="020B0604020202020204"/>
              </a:rPr>
              <a:t>load</a:t>
            </a:r>
            <a:endParaRPr sz="1035">
              <a:latin typeface="Arial" panose="020B0604020202020204"/>
              <a:cs typeface="Arial" panose="020B0604020202020204"/>
            </a:endParaRPr>
          </a:p>
          <a:p>
            <a:pPr marL="379095">
              <a:spcBef>
                <a:spcPts val="645"/>
              </a:spcBef>
            </a:pPr>
            <a:r>
              <a:rPr sz="1035" spc="-18" dirty="0">
                <a:latin typeface="Arial" panose="020B0604020202020204"/>
                <a:cs typeface="Arial" panose="020B0604020202020204"/>
              </a:rPr>
              <a:t>5: </a:t>
            </a:r>
            <a:r>
              <a:rPr sz="1035" spc="-27" dirty="0">
                <a:latin typeface="Arial" panose="020B0604020202020204"/>
                <a:cs typeface="Arial" panose="020B0604020202020204"/>
              </a:rPr>
              <a:t>Unroll </a:t>
            </a:r>
            <a:r>
              <a:rPr sz="1035" spc="-5" dirty="0">
                <a:latin typeface="Arial" panose="020B0604020202020204"/>
                <a:cs typeface="Arial" panose="020B0604020202020204"/>
              </a:rPr>
              <a:t>last</a:t>
            </a:r>
            <a:r>
              <a:rPr sz="1035" spc="167" dirty="0">
                <a:latin typeface="Arial" panose="020B0604020202020204"/>
                <a:cs typeface="Arial" panose="020B0604020202020204"/>
              </a:rPr>
              <a:t> </a:t>
            </a:r>
            <a:r>
              <a:rPr sz="1035" spc="-32" dirty="0">
                <a:latin typeface="Arial" panose="020B0604020202020204"/>
                <a:cs typeface="Arial" panose="020B0604020202020204"/>
              </a:rPr>
              <a:t>warp</a:t>
            </a:r>
            <a:endParaRPr sz="1035">
              <a:latin typeface="Arial" panose="020B0604020202020204"/>
              <a:cs typeface="Arial" panose="020B0604020202020204"/>
            </a:endParaRPr>
          </a:p>
          <a:p>
            <a:pPr>
              <a:spcBef>
                <a:spcPts val="40"/>
              </a:spcBef>
            </a:pPr>
            <a:endParaRPr sz="1665">
              <a:latin typeface="Arial" panose="020B0604020202020204"/>
              <a:cs typeface="Arial" panose="020B0604020202020204"/>
            </a:endParaRPr>
          </a:p>
          <a:p>
            <a:pPr marL="379095"/>
            <a:r>
              <a:rPr sz="1035" spc="-18" dirty="0">
                <a:latin typeface="Arial" panose="020B0604020202020204"/>
                <a:cs typeface="Arial" panose="020B0604020202020204"/>
              </a:rPr>
              <a:t>6: Completely</a:t>
            </a:r>
            <a:r>
              <a:rPr sz="1035" spc="117" dirty="0">
                <a:latin typeface="Arial" panose="020B0604020202020204"/>
                <a:cs typeface="Arial" panose="020B0604020202020204"/>
              </a:rPr>
              <a:t> </a:t>
            </a:r>
            <a:r>
              <a:rPr sz="1035" spc="-23" dirty="0">
                <a:latin typeface="Arial" panose="020B0604020202020204"/>
                <a:cs typeface="Arial" panose="020B0604020202020204"/>
              </a:rPr>
              <a:t>unroll</a:t>
            </a:r>
            <a:endParaRPr sz="1035">
              <a:latin typeface="Arial" panose="020B0604020202020204"/>
              <a:cs typeface="Arial" panose="020B0604020202020204"/>
            </a:endParaRPr>
          </a:p>
          <a:p>
            <a:pPr>
              <a:spcBef>
                <a:spcPts val="25"/>
              </a:spcBef>
            </a:pPr>
            <a:endParaRPr sz="1620">
              <a:latin typeface="Arial" panose="020B0604020202020204"/>
              <a:cs typeface="Arial" panose="020B0604020202020204"/>
            </a:endParaRPr>
          </a:p>
          <a:p>
            <a:pPr marL="379095" marR="122555">
              <a:lnSpc>
                <a:spcPct val="106000"/>
              </a:lnSpc>
            </a:pPr>
            <a:r>
              <a:rPr sz="1035" spc="-18" dirty="0">
                <a:latin typeface="Arial" panose="020B0604020202020204"/>
                <a:cs typeface="Arial" panose="020B0604020202020204"/>
              </a:rPr>
              <a:t>7: </a:t>
            </a:r>
            <a:r>
              <a:rPr sz="1035" spc="-9" dirty="0">
                <a:latin typeface="Arial" panose="020B0604020202020204"/>
                <a:cs typeface="Arial" panose="020B0604020202020204"/>
              </a:rPr>
              <a:t>Multiple </a:t>
            </a:r>
            <a:r>
              <a:rPr sz="1035" spc="-14" dirty="0">
                <a:latin typeface="Arial" panose="020B0604020202020204"/>
                <a:cs typeface="Arial" panose="020B0604020202020204"/>
              </a:rPr>
              <a:t>elements </a:t>
            </a:r>
            <a:r>
              <a:rPr sz="1035" spc="-23" dirty="0">
                <a:latin typeface="Arial" panose="020B0604020202020204"/>
                <a:cs typeface="Arial" panose="020B0604020202020204"/>
              </a:rPr>
              <a:t>per  </a:t>
            </a:r>
            <a:r>
              <a:rPr sz="1035" spc="-18" dirty="0">
                <a:latin typeface="Arial" panose="020B0604020202020204"/>
                <a:cs typeface="Arial" panose="020B0604020202020204"/>
              </a:rPr>
              <a:t>thread (max </a:t>
            </a:r>
            <a:r>
              <a:rPr sz="1035" spc="-23" dirty="0">
                <a:latin typeface="Arial" panose="020B0604020202020204"/>
                <a:cs typeface="Arial" panose="020B0604020202020204"/>
              </a:rPr>
              <a:t>64</a:t>
            </a:r>
            <a:r>
              <a:rPr sz="1035" spc="68" dirty="0">
                <a:latin typeface="Arial" panose="020B0604020202020204"/>
                <a:cs typeface="Arial" panose="020B0604020202020204"/>
              </a:rPr>
              <a:t> </a:t>
            </a:r>
            <a:r>
              <a:rPr sz="1035" dirty="0">
                <a:latin typeface="Arial" panose="020B0604020202020204"/>
                <a:cs typeface="Arial" panose="020B0604020202020204"/>
              </a:rPr>
              <a:t>blocks)</a:t>
            </a:r>
            <a:endParaRPr sz="1035">
              <a:latin typeface="Arial" panose="020B0604020202020204"/>
              <a:cs typeface="Arial" panose="020B0604020202020204"/>
            </a:endParaRPr>
          </a:p>
        </p:txBody>
      </p:sp>
      <p:sp>
        <p:nvSpPr>
          <p:cNvPr id="214"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43</a:t>
            </a:fld>
            <a:endParaRPr lang="en-US" altLang="zh-CN" spc="-5"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66746" y="114561"/>
            <a:ext cx="5232654" cy="510717"/>
          </a:xfrm>
          <a:prstGeom prst="rect">
            <a:avLst/>
          </a:prstGeom>
        </p:spPr>
        <p:txBody>
          <a:bodyPr vert="horz" wrap="square" lIns="0" tIns="12002" rIns="0" bIns="0" rtlCol="0">
            <a:spAutoFit/>
          </a:bodyPr>
          <a:lstStyle/>
          <a:p>
            <a:pPr marL="11430">
              <a:spcBef>
                <a:spcPts val="95"/>
              </a:spcBef>
            </a:pPr>
            <a:r>
              <a:rPr sz="3600" b="1" spc="-5" dirty="0"/>
              <a:t>Types </a:t>
            </a:r>
            <a:r>
              <a:rPr sz="3600" b="1" dirty="0"/>
              <a:t>of</a:t>
            </a:r>
            <a:r>
              <a:rPr sz="3600" b="1" spc="-103" dirty="0"/>
              <a:t> </a:t>
            </a:r>
            <a:r>
              <a:rPr sz="3600" b="1" dirty="0"/>
              <a:t>optimization</a:t>
            </a:r>
          </a:p>
        </p:txBody>
      </p:sp>
      <p:sp>
        <p:nvSpPr>
          <p:cNvPr id="12" name="object 12"/>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44</a:t>
            </a:fld>
            <a:endParaRPr dirty="0"/>
          </a:p>
        </p:txBody>
      </p:sp>
      <p:sp>
        <p:nvSpPr>
          <p:cNvPr id="11" name="object 11"/>
          <p:cNvSpPr txBox="1"/>
          <p:nvPr/>
        </p:nvSpPr>
        <p:spPr>
          <a:xfrm>
            <a:off x="2265700" y="1463268"/>
            <a:ext cx="6116300" cy="3499676"/>
          </a:xfrm>
          <a:prstGeom prst="rect">
            <a:avLst/>
          </a:prstGeom>
        </p:spPr>
        <p:txBody>
          <a:bodyPr vert="horz" wrap="square" lIns="0" tIns="11430" rIns="0" bIns="0" rtlCol="0">
            <a:spAutoFit/>
          </a:bodyPr>
          <a:lstStyle/>
          <a:p>
            <a:pPr marL="11430">
              <a:spcBef>
                <a:spcPts val="90"/>
              </a:spcBef>
            </a:pPr>
            <a:r>
              <a:rPr sz="2400" dirty="0">
                <a:latin typeface="Arial" panose="020B0604020202020204"/>
                <a:cs typeface="Arial" panose="020B0604020202020204"/>
              </a:rPr>
              <a:t>Interesting</a:t>
            </a:r>
            <a:r>
              <a:rPr sz="2400" spc="-36" dirty="0">
                <a:latin typeface="Arial" panose="020B0604020202020204"/>
                <a:cs typeface="Arial" panose="020B0604020202020204"/>
              </a:rPr>
              <a:t> </a:t>
            </a:r>
            <a:r>
              <a:rPr sz="2400" spc="-5" dirty="0">
                <a:latin typeface="Arial" panose="020B0604020202020204"/>
                <a:cs typeface="Arial" panose="020B0604020202020204"/>
              </a:rPr>
              <a:t>observation:</a:t>
            </a:r>
            <a:endParaRPr sz="2400" dirty="0">
              <a:latin typeface="Arial" panose="020B0604020202020204"/>
              <a:cs typeface="Arial" panose="020B0604020202020204"/>
            </a:endParaRPr>
          </a:p>
          <a:p>
            <a:pPr>
              <a:spcBef>
                <a:spcPts val="10"/>
              </a:spcBef>
            </a:pPr>
            <a:endParaRPr sz="3200" dirty="0">
              <a:latin typeface="Arial" panose="020B0604020202020204"/>
              <a:cs typeface="Arial" panose="020B0604020202020204"/>
            </a:endParaRPr>
          </a:p>
          <a:p>
            <a:pPr marL="11430"/>
            <a:r>
              <a:rPr sz="2400" spc="-5" dirty="0">
                <a:latin typeface="Arial" panose="020B0604020202020204"/>
                <a:cs typeface="Arial" panose="020B0604020202020204"/>
              </a:rPr>
              <a:t>Algorithmic</a:t>
            </a:r>
            <a:r>
              <a:rPr sz="2400" spc="-32" dirty="0">
                <a:latin typeface="Arial" panose="020B0604020202020204"/>
                <a:cs typeface="Arial" panose="020B0604020202020204"/>
              </a:rPr>
              <a:t> </a:t>
            </a:r>
            <a:r>
              <a:rPr sz="2400" dirty="0">
                <a:latin typeface="Arial" panose="020B0604020202020204"/>
                <a:cs typeface="Arial" panose="020B0604020202020204"/>
              </a:rPr>
              <a:t>optimizations</a:t>
            </a:r>
          </a:p>
          <a:p>
            <a:pPr marL="477520" marR="4445">
              <a:lnSpc>
                <a:spcPct val="120000"/>
              </a:lnSpc>
            </a:pPr>
            <a:r>
              <a:rPr sz="2000" dirty="0">
                <a:latin typeface="Arial" panose="020B0604020202020204"/>
                <a:cs typeface="Arial" panose="020B0604020202020204"/>
              </a:rPr>
              <a:t>Changes to addressing, algorithm</a:t>
            </a:r>
            <a:r>
              <a:rPr sz="2000" spc="-122" dirty="0">
                <a:latin typeface="Arial" panose="020B0604020202020204"/>
                <a:cs typeface="Arial" panose="020B0604020202020204"/>
              </a:rPr>
              <a:t> </a:t>
            </a:r>
            <a:r>
              <a:rPr sz="2000" dirty="0">
                <a:latin typeface="Arial" panose="020B0604020202020204"/>
                <a:cs typeface="Arial" panose="020B0604020202020204"/>
              </a:rPr>
              <a:t>cascading  11.84x speedup,</a:t>
            </a:r>
            <a:r>
              <a:rPr sz="2000" spc="-59" dirty="0">
                <a:latin typeface="Arial" panose="020B0604020202020204"/>
                <a:cs typeface="Arial" panose="020B0604020202020204"/>
              </a:rPr>
              <a:t> </a:t>
            </a:r>
            <a:r>
              <a:rPr sz="2000" dirty="0">
                <a:latin typeface="Arial" panose="020B0604020202020204"/>
                <a:cs typeface="Arial" panose="020B0604020202020204"/>
              </a:rPr>
              <a:t>combined!</a:t>
            </a:r>
          </a:p>
          <a:p>
            <a:pPr>
              <a:lnSpc>
                <a:spcPct val="100000"/>
              </a:lnSpc>
            </a:pPr>
            <a:endParaRPr sz="2800" dirty="0">
              <a:latin typeface="Arial" panose="020B0604020202020204"/>
              <a:cs typeface="Arial" panose="020B0604020202020204"/>
            </a:endParaRPr>
          </a:p>
          <a:p>
            <a:pPr marR="2806700" algn="ctr">
              <a:spcBef>
                <a:spcPts val="5"/>
              </a:spcBef>
            </a:pPr>
            <a:r>
              <a:rPr sz="2400" spc="-5" dirty="0">
                <a:latin typeface="Arial" panose="020B0604020202020204"/>
                <a:cs typeface="Arial" panose="020B0604020202020204"/>
              </a:rPr>
              <a:t>Code</a:t>
            </a:r>
            <a:r>
              <a:rPr sz="2400" spc="-72" dirty="0">
                <a:latin typeface="Arial" panose="020B0604020202020204"/>
                <a:cs typeface="Arial" panose="020B0604020202020204"/>
              </a:rPr>
              <a:t> </a:t>
            </a:r>
            <a:r>
              <a:rPr sz="2400" dirty="0">
                <a:latin typeface="Arial" panose="020B0604020202020204"/>
                <a:cs typeface="Arial" panose="020B0604020202020204"/>
              </a:rPr>
              <a:t>optimizations</a:t>
            </a:r>
          </a:p>
          <a:p>
            <a:pPr marR="2803525" algn="ctr">
              <a:spcBef>
                <a:spcPts val="430"/>
              </a:spcBef>
            </a:pPr>
            <a:r>
              <a:rPr sz="2000" dirty="0">
                <a:latin typeface="Arial" panose="020B0604020202020204"/>
                <a:cs typeface="Arial" panose="020B0604020202020204"/>
              </a:rPr>
              <a:t>Loop</a:t>
            </a:r>
            <a:r>
              <a:rPr sz="2000" spc="-27" dirty="0">
                <a:latin typeface="Arial" panose="020B0604020202020204"/>
                <a:cs typeface="Arial" panose="020B0604020202020204"/>
              </a:rPr>
              <a:t> </a:t>
            </a:r>
            <a:r>
              <a:rPr sz="2000" dirty="0">
                <a:latin typeface="Arial" panose="020B0604020202020204"/>
                <a:cs typeface="Arial" panose="020B0604020202020204"/>
              </a:rPr>
              <a:t>unrolling</a:t>
            </a:r>
          </a:p>
          <a:p>
            <a:pPr marR="1621790" algn="ctr">
              <a:spcBef>
                <a:spcPts val="435"/>
              </a:spcBef>
            </a:pPr>
            <a:r>
              <a:rPr sz="2000" dirty="0">
                <a:latin typeface="Arial" panose="020B0604020202020204"/>
                <a:cs typeface="Arial" panose="020B0604020202020204"/>
              </a:rPr>
              <a:t>2.54x speedup,</a:t>
            </a:r>
            <a:r>
              <a:rPr sz="2000" spc="-63" dirty="0">
                <a:latin typeface="Arial" panose="020B0604020202020204"/>
                <a:cs typeface="Arial" panose="020B0604020202020204"/>
              </a:rPr>
              <a:t> </a:t>
            </a:r>
            <a:r>
              <a:rPr sz="2000" dirty="0">
                <a:latin typeface="Arial" panose="020B0604020202020204"/>
                <a:cs typeface="Arial" panose="020B0604020202020204"/>
              </a:rPr>
              <a:t>combined</a:t>
            </a: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44</a:t>
            </a:fld>
            <a:endParaRPr lang="en-US" altLang="zh-CN" spc="-5"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81400" y="114052"/>
            <a:ext cx="4089654" cy="510717"/>
          </a:xfrm>
          <a:prstGeom prst="rect">
            <a:avLst/>
          </a:prstGeom>
        </p:spPr>
        <p:txBody>
          <a:bodyPr vert="horz" wrap="square" lIns="0" tIns="12002" rIns="0" bIns="0" rtlCol="0">
            <a:spAutoFit/>
          </a:bodyPr>
          <a:lstStyle/>
          <a:p>
            <a:pPr marL="11430">
              <a:spcBef>
                <a:spcPts val="95"/>
              </a:spcBef>
            </a:pPr>
            <a:r>
              <a:rPr sz="3600" b="1" dirty="0"/>
              <a:t>Con</a:t>
            </a:r>
            <a:r>
              <a:rPr sz="3600" b="1" spc="-14" dirty="0"/>
              <a:t>c</a:t>
            </a:r>
            <a:r>
              <a:rPr sz="3600" b="1" dirty="0"/>
              <a:t>lu</a:t>
            </a:r>
            <a:r>
              <a:rPr sz="3600" b="1" spc="-14" dirty="0"/>
              <a:t>s</a:t>
            </a:r>
            <a:r>
              <a:rPr sz="3600" b="1" dirty="0"/>
              <a:t>ion</a:t>
            </a:r>
          </a:p>
        </p:txBody>
      </p:sp>
      <p:sp>
        <p:nvSpPr>
          <p:cNvPr id="18" name="object 18"/>
          <p:cNvSpPr txBox="1">
            <a:spLocks noGrp="1"/>
          </p:cNvSpPr>
          <p:nvPr>
            <p:ph type="sldNum" sz="quarter" idx="12"/>
          </p:nvPr>
        </p:nvSpPr>
        <p:spPr>
          <a:xfrm>
            <a:off x="11686042" y="5281885"/>
            <a:ext cx="154305" cy="192360"/>
          </a:xfrm>
          <a:prstGeom prst="rect">
            <a:avLst/>
          </a:prstGeom>
        </p:spPr>
        <p:txBody>
          <a:bodyPr vert="horz" wrap="square" lIns="0" tIns="0" rIns="0" bIns="0" rtlCol="0">
            <a:spAutoFit/>
          </a:bodyPr>
          <a:lstStyle/>
          <a:p>
            <a:pPr marL="34290">
              <a:lnSpc>
                <a:spcPts val="1485"/>
              </a:lnSpc>
            </a:pPr>
            <a:fld id="{81D60167-4931-47E6-BA6A-407CBD079E47}" type="slidenum">
              <a:rPr dirty="0"/>
              <a:t>45</a:t>
            </a:fld>
            <a:endParaRPr dirty="0"/>
          </a:p>
        </p:txBody>
      </p:sp>
      <p:sp>
        <p:nvSpPr>
          <p:cNvPr id="15" name="object 15"/>
          <p:cNvSpPr txBox="1"/>
          <p:nvPr/>
        </p:nvSpPr>
        <p:spPr>
          <a:xfrm>
            <a:off x="1447800" y="1104900"/>
            <a:ext cx="7391400" cy="4379084"/>
          </a:xfrm>
          <a:prstGeom prst="rect">
            <a:avLst/>
          </a:prstGeom>
        </p:spPr>
        <p:txBody>
          <a:bodyPr vert="horz" wrap="square" lIns="0" tIns="77153" rIns="0" bIns="0" rtlCol="0">
            <a:spAutoFit/>
          </a:bodyPr>
          <a:lstStyle/>
          <a:p>
            <a:pPr marL="11430">
              <a:spcBef>
                <a:spcPts val="610"/>
              </a:spcBef>
            </a:pPr>
            <a:r>
              <a:rPr sz="2400" spc="-5" dirty="0">
                <a:latin typeface="Arial" panose="020B0604020202020204"/>
                <a:cs typeface="Arial" panose="020B0604020202020204"/>
              </a:rPr>
              <a:t>Understand CUDA performance</a:t>
            </a:r>
            <a:r>
              <a:rPr sz="2400" spc="45" dirty="0">
                <a:latin typeface="Arial" panose="020B0604020202020204"/>
                <a:cs typeface="Arial" panose="020B0604020202020204"/>
              </a:rPr>
              <a:t> </a:t>
            </a:r>
            <a:r>
              <a:rPr sz="2400" spc="-5" dirty="0">
                <a:latin typeface="Arial" panose="020B0604020202020204"/>
                <a:cs typeface="Arial" panose="020B0604020202020204"/>
              </a:rPr>
              <a:t>characteristics</a:t>
            </a:r>
            <a:endParaRPr sz="2400" dirty="0">
              <a:latin typeface="Arial" panose="020B0604020202020204"/>
              <a:cs typeface="Arial" panose="020B0604020202020204"/>
            </a:endParaRPr>
          </a:p>
          <a:p>
            <a:pPr marL="477520" marR="4144010">
              <a:lnSpc>
                <a:spcPct val="120000"/>
              </a:lnSpc>
            </a:pPr>
            <a:r>
              <a:rPr sz="2000" dirty="0">
                <a:latin typeface="Arial" panose="020B0604020202020204"/>
                <a:cs typeface="Arial" panose="020B0604020202020204"/>
              </a:rPr>
              <a:t>Memory coalescing  </a:t>
            </a:r>
            <a:r>
              <a:rPr sz="2000" spc="-5" dirty="0">
                <a:latin typeface="Arial" panose="020B0604020202020204"/>
                <a:cs typeface="Arial" panose="020B0604020202020204"/>
              </a:rPr>
              <a:t>Divergent</a:t>
            </a:r>
            <a:r>
              <a:rPr sz="2000" spc="-54" dirty="0">
                <a:latin typeface="Arial" panose="020B0604020202020204"/>
                <a:cs typeface="Arial" panose="020B0604020202020204"/>
              </a:rPr>
              <a:t> </a:t>
            </a:r>
            <a:r>
              <a:rPr sz="2000" dirty="0">
                <a:latin typeface="Arial" panose="020B0604020202020204"/>
                <a:cs typeface="Arial" panose="020B0604020202020204"/>
              </a:rPr>
              <a:t>branching  Bank </a:t>
            </a:r>
            <a:r>
              <a:rPr sz="2000">
                <a:latin typeface="Arial" panose="020B0604020202020204"/>
                <a:cs typeface="Arial" panose="020B0604020202020204"/>
              </a:rPr>
              <a:t>conflicts  </a:t>
            </a:r>
            <a:endParaRPr lang="en-US" sz="2000">
              <a:latin typeface="Arial" panose="020B0604020202020204"/>
              <a:cs typeface="Arial" panose="020B0604020202020204"/>
            </a:endParaRPr>
          </a:p>
          <a:p>
            <a:pPr marL="477520" marR="4144010">
              <a:lnSpc>
                <a:spcPct val="120000"/>
              </a:lnSpc>
            </a:pPr>
            <a:r>
              <a:rPr sz="2000">
                <a:latin typeface="Arial" panose="020B0604020202020204"/>
                <a:cs typeface="Arial" panose="020B0604020202020204"/>
              </a:rPr>
              <a:t>Latency</a:t>
            </a:r>
            <a:r>
              <a:rPr sz="2000" spc="-41">
                <a:latin typeface="Arial" panose="020B0604020202020204"/>
                <a:cs typeface="Arial" panose="020B0604020202020204"/>
              </a:rPr>
              <a:t> </a:t>
            </a:r>
            <a:r>
              <a:rPr sz="2000" dirty="0">
                <a:latin typeface="Arial" panose="020B0604020202020204"/>
                <a:cs typeface="Arial" panose="020B0604020202020204"/>
              </a:rPr>
              <a:t>hiding</a:t>
            </a:r>
          </a:p>
          <a:p>
            <a:pPr marL="11430" marR="4445">
              <a:lnSpc>
                <a:spcPts val="3115"/>
              </a:lnSpc>
              <a:spcBef>
                <a:spcPts val="185"/>
              </a:spcBef>
            </a:pPr>
            <a:r>
              <a:rPr sz="2400" spc="-5" dirty="0">
                <a:latin typeface="Arial" panose="020B0604020202020204"/>
                <a:cs typeface="Arial" panose="020B0604020202020204"/>
              </a:rPr>
              <a:t>Use peak </a:t>
            </a:r>
            <a:r>
              <a:rPr sz="2400" dirty="0">
                <a:latin typeface="Arial" panose="020B0604020202020204"/>
                <a:cs typeface="Arial" panose="020B0604020202020204"/>
              </a:rPr>
              <a:t>performance </a:t>
            </a:r>
            <a:r>
              <a:rPr sz="2400" spc="-5" dirty="0">
                <a:latin typeface="Arial" panose="020B0604020202020204"/>
                <a:cs typeface="Arial" panose="020B0604020202020204"/>
              </a:rPr>
              <a:t>metrics </a:t>
            </a:r>
            <a:r>
              <a:rPr sz="2400" dirty="0">
                <a:latin typeface="Arial" panose="020B0604020202020204"/>
                <a:cs typeface="Arial" panose="020B0604020202020204"/>
              </a:rPr>
              <a:t>to guide</a:t>
            </a:r>
            <a:r>
              <a:rPr sz="2400" spc="-50" dirty="0">
                <a:latin typeface="Arial" panose="020B0604020202020204"/>
                <a:cs typeface="Arial" panose="020B0604020202020204"/>
              </a:rPr>
              <a:t> </a:t>
            </a:r>
            <a:r>
              <a:rPr sz="2400" dirty="0">
                <a:latin typeface="Arial" panose="020B0604020202020204"/>
                <a:cs typeface="Arial" panose="020B0604020202020204"/>
              </a:rPr>
              <a:t>optimization  </a:t>
            </a:r>
            <a:r>
              <a:rPr sz="2400" spc="-5" dirty="0">
                <a:latin typeface="Arial" panose="020B0604020202020204"/>
                <a:cs typeface="Arial" panose="020B0604020202020204"/>
              </a:rPr>
              <a:t>Understand </a:t>
            </a:r>
            <a:r>
              <a:rPr sz="2400" dirty="0">
                <a:latin typeface="Arial" panose="020B0604020202020204"/>
                <a:cs typeface="Arial" panose="020B0604020202020204"/>
              </a:rPr>
              <a:t>parallel algorithm complexity</a:t>
            </a:r>
            <a:r>
              <a:rPr sz="2400" spc="-68" dirty="0">
                <a:latin typeface="Arial" panose="020B0604020202020204"/>
                <a:cs typeface="Arial" panose="020B0604020202020204"/>
              </a:rPr>
              <a:t> </a:t>
            </a:r>
            <a:r>
              <a:rPr sz="2400" spc="-5" dirty="0">
                <a:latin typeface="Arial" panose="020B0604020202020204"/>
                <a:cs typeface="Arial" panose="020B0604020202020204"/>
              </a:rPr>
              <a:t>theory</a:t>
            </a:r>
            <a:endParaRPr sz="2400" dirty="0">
              <a:latin typeface="Arial" panose="020B0604020202020204"/>
              <a:cs typeface="Arial" panose="020B0604020202020204"/>
            </a:endParaRPr>
          </a:p>
          <a:p>
            <a:pPr marL="11430">
              <a:spcBef>
                <a:spcPts val="330"/>
              </a:spcBef>
            </a:pPr>
            <a:r>
              <a:rPr sz="2400" spc="-5" dirty="0">
                <a:latin typeface="Arial" panose="020B0604020202020204"/>
                <a:cs typeface="Arial" panose="020B0604020202020204"/>
              </a:rPr>
              <a:t>Know how to identify </a:t>
            </a:r>
            <a:r>
              <a:rPr sz="2400" spc="-9" dirty="0">
                <a:latin typeface="Arial" panose="020B0604020202020204"/>
                <a:cs typeface="Arial" panose="020B0604020202020204"/>
              </a:rPr>
              <a:t>type </a:t>
            </a:r>
            <a:r>
              <a:rPr sz="2400" dirty="0">
                <a:latin typeface="Arial" panose="020B0604020202020204"/>
                <a:cs typeface="Arial" panose="020B0604020202020204"/>
              </a:rPr>
              <a:t>of</a:t>
            </a:r>
            <a:r>
              <a:rPr sz="2400" spc="-23" dirty="0">
                <a:latin typeface="Arial" panose="020B0604020202020204"/>
                <a:cs typeface="Arial" panose="020B0604020202020204"/>
              </a:rPr>
              <a:t> </a:t>
            </a:r>
            <a:r>
              <a:rPr sz="2400" spc="-5" dirty="0">
                <a:latin typeface="Arial" panose="020B0604020202020204"/>
                <a:cs typeface="Arial" panose="020B0604020202020204"/>
              </a:rPr>
              <a:t>bottleneck</a:t>
            </a:r>
            <a:endParaRPr sz="2400" dirty="0">
              <a:latin typeface="Arial" panose="020B0604020202020204"/>
              <a:cs typeface="Arial" panose="020B0604020202020204"/>
            </a:endParaRPr>
          </a:p>
          <a:p>
            <a:pPr marL="477520">
              <a:spcBef>
                <a:spcPts val="430"/>
              </a:spcBef>
            </a:pPr>
            <a:r>
              <a:rPr sz="2000" dirty="0">
                <a:latin typeface="Arial" panose="020B0604020202020204"/>
                <a:cs typeface="Arial" panose="020B0604020202020204"/>
              </a:rPr>
              <a:t>e.g. </a:t>
            </a:r>
            <a:r>
              <a:rPr sz="2000" spc="-5" dirty="0">
                <a:latin typeface="Arial" panose="020B0604020202020204"/>
                <a:cs typeface="Arial" panose="020B0604020202020204"/>
              </a:rPr>
              <a:t>memory, </a:t>
            </a:r>
            <a:r>
              <a:rPr sz="2000" dirty="0">
                <a:latin typeface="Arial" panose="020B0604020202020204"/>
                <a:cs typeface="Arial" panose="020B0604020202020204"/>
              </a:rPr>
              <a:t>core computation, or instruction</a:t>
            </a:r>
            <a:r>
              <a:rPr sz="2000" spc="-126" dirty="0">
                <a:latin typeface="Arial" panose="020B0604020202020204"/>
                <a:cs typeface="Arial" panose="020B0604020202020204"/>
              </a:rPr>
              <a:t> </a:t>
            </a:r>
            <a:r>
              <a:rPr sz="2000" spc="-5" dirty="0">
                <a:latin typeface="Arial" panose="020B0604020202020204"/>
                <a:cs typeface="Arial" panose="020B0604020202020204"/>
              </a:rPr>
              <a:t>overhead</a:t>
            </a:r>
            <a:endParaRPr sz="2000" dirty="0">
              <a:latin typeface="Arial" panose="020B0604020202020204"/>
              <a:cs typeface="Arial" panose="020B0604020202020204"/>
            </a:endParaRPr>
          </a:p>
          <a:p>
            <a:pPr marL="11430">
              <a:spcBef>
                <a:spcPts val="520"/>
              </a:spcBef>
            </a:pPr>
            <a:r>
              <a:rPr sz="2400" dirty="0">
                <a:latin typeface="Arial" panose="020B0604020202020204"/>
                <a:cs typeface="Arial" panose="020B0604020202020204"/>
              </a:rPr>
              <a:t>Optimize </a:t>
            </a:r>
            <a:r>
              <a:rPr sz="2400" spc="-9" dirty="0">
                <a:latin typeface="Arial" panose="020B0604020202020204"/>
                <a:cs typeface="Arial" panose="020B0604020202020204"/>
              </a:rPr>
              <a:t>your </a:t>
            </a:r>
            <a:r>
              <a:rPr sz="2400" dirty="0">
                <a:latin typeface="Arial" panose="020B0604020202020204"/>
                <a:cs typeface="Arial" panose="020B0604020202020204"/>
              </a:rPr>
              <a:t>algorithm, </a:t>
            </a:r>
            <a:r>
              <a:rPr sz="2400" i="1" dirty="0">
                <a:latin typeface="Arial" panose="020B0604020202020204"/>
                <a:cs typeface="Arial" panose="020B0604020202020204"/>
              </a:rPr>
              <a:t>then </a:t>
            </a:r>
            <a:r>
              <a:rPr sz="2400" dirty="0">
                <a:latin typeface="Arial" panose="020B0604020202020204"/>
                <a:cs typeface="Arial" panose="020B0604020202020204"/>
              </a:rPr>
              <a:t>unroll</a:t>
            </a:r>
            <a:r>
              <a:rPr sz="2400" spc="-77" dirty="0">
                <a:latin typeface="Arial" panose="020B0604020202020204"/>
                <a:cs typeface="Arial" panose="020B0604020202020204"/>
              </a:rPr>
              <a:t> </a:t>
            </a:r>
            <a:r>
              <a:rPr sz="2400" dirty="0">
                <a:latin typeface="Arial" panose="020B0604020202020204"/>
                <a:cs typeface="Arial" panose="020B0604020202020204"/>
              </a:rPr>
              <a:t>loops</a:t>
            </a:r>
          </a:p>
          <a:p>
            <a:pPr marL="11430">
              <a:spcBef>
                <a:spcPts val="520"/>
              </a:spcBef>
            </a:pPr>
            <a:r>
              <a:rPr sz="2400" spc="-5" dirty="0">
                <a:latin typeface="Arial" panose="020B0604020202020204"/>
                <a:cs typeface="Arial" panose="020B0604020202020204"/>
              </a:rPr>
              <a:t>Use template parameters </a:t>
            </a:r>
            <a:r>
              <a:rPr sz="2400" dirty="0">
                <a:latin typeface="Arial" panose="020B0604020202020204"/>
                <a:cs typeface="Arial" panose="020B0604020202020204"/>
              </a:rPr>
              <a:t>to </a:t>
            </a:r>
            <a:r>
              <a:rPr sz="2400" spc="-5" dirty="0">
                <a:latin typeface="Arial" panose="020B0604020202020204"/>
                <a:cs typeface="Arial" panose="020B0604020202020204"/>
              </a:rPr>
              <a:t>generate </a:t>
            </a:r>
            <a:r>
              <a:rPr sz="2400" dirty="0">
                <a:latin typeface="Arial" panose="020B0604020202020204"/>
                <a:cs typeface="Arial" panose="020B0604020202020204"/>
              </a:rPr>
              <a:t>optimal</a:t>
            </a:r>
            <a:r>
              <a:rPr sz="2400" spc="23" dirty="0">
                <a:latin typeface="Arial" panose="020B0604020202020204"/>
                <a:cs typeface="Arial" panose="020B0604020202020204"/>
              </a:rPr>
              <a:t> </a:t>
            </a:r>
            <a:r>
              <a:rPr sz="2400" spc="-5" dirty="0">
                <a:latin typeface="Arial" panose="020B0604020202020204"/>
                <a:cs typeface="Arial" panose="020B0604020202020204"/>
              </a:rPr>
              <a:t>code</a:t>
            </a:r>
            <a:endParaRPr sz="2400" dirty="0">
              <a:latin typeface="Arial" panose="020B0604020202020204"/>
              <a:cs typeface="Arial" panose="020B0604020202020204"/>
            </a:endParaRPr>
          </a:p>
        </p:txBody>
      </p:sp>
      <p:sp>
        <p:nvSpPr>
          <p:cNvPr id="5" name="object 34"/>
          <p:cNvSpPr txBox="1"/>
          <p:nvPr/>
        </p:nvSpPr>
        <p:spPr>
          <a:xfrm>
            <a:off x="7749540" y="5720715"/>
            <a:ext cx="2468880" cy="328613"/>
          </a:xfrm>
          <a:prstGeom prst="rect">
            <a:avLst/>
          </a:prstGeom>
        </p:spPr>
        <p:txBody>
          <a:bodyPr vert="horz" wrap="square" lIns="0" tIns="0" rIns="0" bIns="0" rtlCol="0" anchor="ctr">
            <a:spAutoFit/>
          </a:bodyPr>
          <a:lstStyle>
            <a:defPPr>
              <a:defRPr lang="en-US"/>
            </a:defPPr>
            <a:lvl1pPr marL="0" algn="r" defTabSz="914400" rtl="0" eaLnBrk="1" latinLnBrk="0" hangingPunct="1">
              <a:defRPr sz="108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425"/>
              </a:lnSpc>
            </a:pPr>
            <a:fld id="{81D60167-4931-47E6-BA6A-407CBD079E47}" type="slidenum">
              <a:rPr lang="en-US" altLang="zh-CN" spc="-5" smtClean="0"/>
              <a:t>45</a:t>
            </a:fld>
            <a:endParaRPr lang="en-US" altLang="zh-CN" spc="-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114300"/>
            <a:ext cx="4651375" cy="566420"/>
          </a:xfrm>
          <a:prstGeom prst="rect">
            <a:avLst/>
          </a:prstGeom>
        </p:spPr>
        <p:txBody>
          <a:bodyPr vert="horz" wrap="square" lIns="0" tIns="12700" rIns="0" bIns="0" rtlCol="0">
            <a:spAutoFit/>
          </a:bodyPr>
          <a:lstStyle/>
          <a:p>
            <a:pPr marL="12700">
              <a:lnSpc>
                <a:spcPct val="100000"/>
              </a:lnSpc>
              <a:spcBef>
                <a:spcPts val="100"/>
              </a:spcBef>
            </a:pPr>
            <a:r>
              <a:rPr sz="3600" b="1" dirty="0"/>
              <a:t>FUTURE</a:t>
            </a:r>
            <a:r>
              <a:rPr sz="3600" b="1" spc="-75" dirty="0"/>
              <a:t> </a:t>
            </a:r>
            <a:r>
              <a:rPr sz="3600" b="1" spc="-5" dirty="0"/>
              <a:t>SESSIONS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46</a:t>
            </a:fld>
            <a:endParaRPr dirty="0"/>
          </a:p>
        </p:txBody>
      </p:sp>
      <p:sp>
        <p:nvSpPr>
          <p:cNvPr id="9" name="object 7"/>
          <p:cNvSpPr txBox="1"/>
          <p:nvPr/>
        </p:nvSpPr>
        <p:spPr>
          <a:xfrm>
            <a:off x="608189" y="1790700"/>
            <a:ext cx="7784605" cy="2245487"/>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Using Managed</a:t>
            </a:r>
            <a:r>
              <a:rPr sz="2400" spc="-20" dirty="0">
                <a:solidFill>
                  <a:srgbClr val="5E5E5E"/>
                </a:solidFill>
                <a:latin typeface="Calibri" panose="020F0502020204030204" pitchFamily="34" charset="0"/>
                <a:cs typeface="Calibri" panose="020F0502020204030204" pitchFamily="34" charset="0"/>
              </a:rPr>
              <a:t> </a:t>
            </a:r>
            <a:r>
              <a:rPr sz="2400" dirty="0">
                <a:solidFill>
                  <a:srgbClr val="5E5E5E"/>
                </a:solidFill>
                <a:latin typeface="Calibri" panose="020F0502020204030204" pitchFamily="34" charset="0"/>
                <a:cs typeface="Calibri" panose="020F0502020204030204" pitchFamily="34" charset="0"/>
              </a:rPr>
              <a:t>Memory</a:t>
            </a:r>
            <a:endParaRPr sz="2400" dirty="0">
              <a:latin typeface="Calibri" panose="020F0502020204030204" pitchFamily="34" charset="0"/>
              <a:cs typeface="Calibri" panose="020F0502020204030204" pitchFamily="34" charset="0"/>
            </a:endParaRPr>
          </a:p>
          <a:p>
            <a:pPr marL="355600" marR="5080" indent="-342900">
              <a:lnSpc>
                <a:spcPct val="171000"/>
              </a:lnSpc>
              <a:spcBef>
                <a:spcPts val="12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Concurrency </a:t>
            </a:r>
            <a:r>
              <a:rPr sz="2400" dirty="0">
                <a:solidFill>
                  <a:srgbClr val="5E5E5E"/>
                </a:solidFill>
                <a:latin typeface="Calibri" panose="020F0502020204030204" pitchFamily="34" charset="0"/>
                <a:cs typeface="Calibri" panose="020F0502020204030204" pitchFamily="34" charset="0"/>
              </a:rPr>
              <a:t>(streams, </a:t>
            </a:r>
            <a:r>
              <a:rPr sz="2400" spc="-5" dirty="0">
                <a:solidFill>
                  <a:srgbClr val="5E5E5E"/>
                </a:solidFill>
                <a:latin typeface="Calibri" panose="020F0502020204030204" pitchFamily="34" charset="0"/>
                <a:cs typeface="Calibri" panose="020F0502020204030204" pitchFamily="34" charset="0"/>
              </a:rPr>
              <a:t>copy/compute overlap, multi-GPU)  </a:t>
            </a:r>
            <a:endParaRPr lang="en-US" sz="2400" spc="-5" dirty="0">
              <a:solidFill>
                <a:srgbClr val="5E5E5E"/>
              </a:solidFill>
              <a:latin typeface="Calibri" panose="020F0502020204030204" pitchFamily="34" charset="0"/>
              <a:cs typeface="Calibri" panose="020F0502020204030204" pitchFamily="34" charset="0"/>
            </a:endParaRPr>
          </a:p>
          <a:p>
            <a:pPr marL="355600" marR="5080" indent="-342900">
              <a:lnSpc>
                <a:spcPct val="171000"/>
              </a:lnSpc>
              <a:spcBef>
                <a:spcPts val="12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Analysis </a:t>
            </a:r>
            <a:r>
              <a:rPr sz="2400" dirty="0">
                <a:solidFill>
                  <a:srgbClr val="5E5E5E"/>
                </a:solidFill>
                <a:latin typeface="Calibri" panose="020F0502020204030204" pitchFamily="34" charset="0"/>
                <a:cs typeface="Calibri" panose="020F0502020204030204" pitchFamily="34" charset="0"/>
              </a:rPr>
              <a:t>Driven</a:t>
            </a:r>
            <a:r>
              <a:rPr sz="2400" spc="-15"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Optimization</a:t>
            </a:r>
            <a:endParaRPr sz="2400" dirty="0">
              <a:latin typeface="Calibri" panose="020F0502020204030204" pitchFamily="34" charset="0"/>
              <a:cs typeface="Calibri" panose="020F0502020204030204" pitchFamily="34" charset="0"/>
            </a:endParaRPr>
          </a:p>
          <a:p>
            <a:pPr marL="355600" indent="-342900">
              <a:lnSpc>
                <a:spcPct val="100000"/>
              </a:lnSpc>
              <a:spcBef>
                <a:spcPts val="1630"/>
              </a:spcBef>
              <a:buFont typeface="Arial" panose="020B0604020202020204" pitchFamily="34" charset="0"/>
              <a:buChar char="•"/>
            </a:pPr>
            <a:r>
              <a:rPr sz="2400" spc="-5" dirty="0">
                <a:solidFill>
                  <a:srgbClr val="5E5E5E"/>
                </a:solidFill>
                <a:latin typeface="Calibri" panose="020F0502020204030204" pitchFamily="34" charset="0"/>
                <a:cs typeface="Calibri" panose="020F0502020204030204" pitchFamily="34" charset="0"/>
              </a:rPr>
              <a:t>Cooperative</a:t>
            </a:r>
            <a:r>
              <a:rPr sz="2400" spc="-10" dirty="0">
                <a:solidFill>
                  <a:srgbClr val="5E5E5E"/>
                </a:solidFill>
                <a:latin typeface="Calibri" panose="020F0502020204030204" pitchFamily="34" charset="0"/>
                <a:cs typeface="Calibri" panose="020F0502020204030204" pitchFamily="34" charset="0"/>
              </a:rPr>
              <a:t> </a:t>
            </a:r>
            <a:r>
              <a:rPr sz="2400" spc="-5" dirty="0">
                <a:solidFill>
                  <a:srgbClr val="5E5E5E"/>
                </a:solidFill>
                <a:latin typeface="Calibri" panose="020F0502020204030204" pitchFamily="34" charset="0"/>
                <a:cs typeface="Calibri" panose="020F0502020204030204" pitchFamily="34" charset="0"/>
              </a:rPr>
              <a:t>Groups</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txBox="1">
            <a:spLocks noGrp="1"/>
          </p:cNvSpPr>
          <p:nvPr>
            <p:ph type="title"/>
          </p:nvPr>
        </p:nvSpPr>
        <p:spPr>
          <a:xfrm>
            <a:off x="3803650" y="113030"/>
            <a:ext cx="3935095" cy="566420"/>
          </a:xfrm>
          <a:prstGeom prst="rect">
            <a:avLst/>
          </a:prstGeom>
        </p:spPr>
        <p:txBody>
          <a:bodyPr vert="horz" wrap="square" lIns="0" tIns="12700" rIns="0" bIns="0" rtlCol="0">
            <a:spAutoFit/>
          </a:bodyPr>
          <a:lstStyle/>
          <a:p>
            <a:pPr marL="12700">
              <a:lnSpc>
                <a:spcPct val="100000"/>
              </a:lnSpc>
              <a:spcBef>
                <a:spcPts val="100"/>
              </a:spcBef>
            </a:pPr>
            <a:r>
              <a:rPr sz="3600" b="1" spc="-5" dirty="0"/>
              <a:t>FURTHER</a:t>
            </a:r>
            <a:r>
              <a:rPr sz="3600" b="1" spc="-70" dirty="0"/>
              <a:t> </a:t>
            </a:r>
            <a:r>
              <a:rPr sz="3600" b="1" dirty="0"/>
              <a:t>STUDY</a:t>
            </a:r>
          </a:p>
        </p:txBody>
      </p:sp>
      <p:sp>
        <p:nvSpPr>
          <p:cNvPr id="19"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47</a:t>
            </a:fld>
            <a:endParaRPr spc="-5" dirty="0"/>
          </a:p>
        </p:txBody>
      </p:sp>
      <p:sp>
        <p:nvSpPr>
          <p:cNvPr id="20" name="object 16"/>
          <p:cNvSpPr txBox="1"/>
          <p:nvPr/>
        </p:nvSpPr>
        <p:spPr>
          <a:xfrm>
            <a:off x="574322" y="773591"/>
            <a:ext cx="10375405" cy="518090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Parallel</a:t>
            </a:r>
            <a:r>
              <a:rPr sz="2000" spc="-2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reduction:</a:t>
            </a:r>
            <a:endParaRPr sz="2000" dirty="0">
              <a:latin typeface="Calibri" panose="020F0502020204030204" pitchFamily="34" charset="0"/>
              <a:cs typeface="Calibri" panose="020F0502020204030204" pitchFamily="34" charset="0"/>
            </a:endParaRPr>
          </a:p>
          <a:p>
            <a:pPr marL="868045" indent="-285750">
              <a:lnSpc>
                <a:spcPct val="100000"/>
              </a:lnSpc>
              <a:spcBef>
                <a:spcPts val="1640"/>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https://developer.download.nvidia.com/assets/cuda/files/reduction.pdf</a:t>
            </a:r>
            <a:endParaRPr dirty="0">
              <a:latin typeface="Calibri" panose="020F0502020204030204" pitchFamily="34" charset="0"/>
              <a:cs typeface="Calibri" panose="020F0502020204030204" pitchFamily="34" charset="0"/>
            </a:endParaRPr>
          </a:p>
          <a:p>
            <a:pPr marL="355600" indent="-342900">
              <a:lnSpc>
                <a:spcPct val="100000"/>
              </a:lnSpc>
              <a:spcBef>
                <a:spcPts val="160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Warp-shuffle </a:t>
            </a:r>
            <a:r>
              <a:rPr sz="2000" dirty="0">
                <a:solidFill>
                  <a:srgbClr val="5E5E5E"/>
                </a:solidFill>
                <a:latin typeface="Calibri" panose="020F0502020204030204" pitchFamily="34" charset="0"/>
                <a:cs typeface="Calibri" panose="020F0502020204030204" pitchFamily="34" charset="0"/>
              </a:rPr>
              <a:t>and</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reduction:</a:t>
            </a:r>
            <a:endParaRPr sz="2000" dirty="0">
              <a:latin typeface="Calibri" panose="020F0502020204030204" pitchFamily="34" charset="0"/>
              <a:cs typeface="Calibri" panose="020F0502020204030204" pitchFamily="34" charset="0"/>
            </a:endParaRPr>
          </a:p>
          <a:p>
            <a:pPr marL="868045" indent="-285750">
              <a:lnSpc>
                <a:spcPct val="100000"/>
              </a:lnSpc>
              <a:spcBef>
                <a:spcPts val="1640"/>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https://devblogs.nvidia.com/faster-parallel-reductions-kepler/</a:t>
            </a:r>
            <a:endParaRPr dirty="0">
              <a:latin typeface="Calibri" panose="020F0502020204030204" pitchFamily="34" charset="0"/>
              <a:cs typeface="Calibri" panose="020F0502020204030204" pitchFamily="34" charset="0"/>
            </a:endParaRPr>
          </a:p>
          <a:p>
            <a:pPr marL="355600" indent="-342900">
              <a:lnSpc>
                <a:spcPct val="100000"/>
              </a:lnSpc>
              <a:spcBef>
                <a:spcPts val="157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CUDA Cooperative</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Groups:</a:t>
            </a:r>
            <a:endParaRPr sz="2000" dirty="0">
              <a:latin typeface="Calibri" panose="020F0502020204030204" pitchFamily="34" charset="0"/>
              <a:cs typeface="Calibri" panose="020F0502020204030204" pitchFamily="34" charset="0"/>
            </a:endParaRPr>
          </a:p>
          <a:p>
            <a:pPr marL="868045" indent="-285750">
              <a:lnSpc>
                <a:spcPct val="100000"/>
              </a:lnSpc>
              <a:spcBef>
                <a:spcPts val="1545"/>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https://devblogs.nvidia.com/cooperative-groups/</a:t>
            </a:r>
            <a:endParaRPr dirty="0">
              <a:latin typeface="Calibri" panose="020F0502020204030204" pitchFamily="34" charset="0"/>
              <a:cs typeface="Calibri" panose="020F0502020204030204" pitchFamily="34" charset="0"/>
            </a:endParaRPr>
          </a:p>
          <a:p>
            <a:pPr marL="355600" indent="-342900">
              <a:lnSpc>
                <a:spcPct val="100000"/>
              </a:lnSpc>
              <a:spcBef>
                <a:spcPts val="157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Grid-stride </a:t>
            </a:r>
            <a:r>
              <a:rPr sz="2000" spc="-10" dirty="0">
                <a:solidFill>
                  <a:srgbClr val="5E5E5E"/>
                </a:solidFill>
                <a:latin typeface="Calibri" panose="020F0502020204030204" pitchFamily="34" charset="0"/>
                <a:cs typeface="Calibri" panose="020F0502020204030204" pitchFamily="34" charset="0"/>
              </a:rPr>
              <a:t>loops:</a:t>
            </a:r>
            <a:endParaRPr sz="2000" dirty="0">
              <a:latin typeface="Calibri" panose="020F0502020204030204" pitchFamily="34" charset="0"/>
              <a:cs typeface="Calibri" panose="020F0502020204030204" pitchFamily="34" charset="0"/>
            </a:endParaRPr>
          </a:p>
          <a:p>
            <a:pPr marL="868045" indent="-285750">
              <a:lnSpc>
                <a:spcPct val="100000"/>
              </a:lnSpc>
              <a:spcBef>
                <a:spcPts val="1325"/>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https://devblogs.nvidia.com/cuda-pro-tip-write-flexible-kernels-grid-stride-loops/</a:t>
            </a:r>
            <a:endParaRPr dirty="0">
              <a:latin typeface="Calibri" panose="020F0502020204030204" pitchFamily="34" charset="0"/>
              <a:cs typeface="Calibri" panose="020F0502020204030204" pitchFamily="34" charset="0"/>
            </a:endParaRPr>
          </a:p>
          <a:p>
            <a:pPr marL="355600" indent="-342900">
              <a:lnSpc>
                <a:spcPct val="100000"/>
              </a:lnSpc>
              <a:spcBef>
                <a:spcPts val="98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Floating</a:t>
            </a:r>
            <a:r>
              <a:rPr sz="2000" spc="-1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point:</a:t>
            </a:r>
            <a:endParaRPr sz="2000" dirty="0">
              <a:latin typeface="Calibri" panose="020F0502020204030204" pitchFamily="34" charset="0"/>
              <a:cs typeface="Calibri" panose="020F0502020204030204" pitchFamily="34" charset="0"/>
            </a:endParaRPr>
          </a:p>
          <a:p>
            <a:pPr marL="868045" marR="5080" indent="-285750">
              <a:lnSpc>
                <a:spcPts val="1700"/>
              </a:lnSpc>
              <a:spcBef>
                <a:spcPts val="1280"/>
              </a:spcBef>
              <a:buFont typeface="Arial" panose="020B0604020202020204" pitchFamily="34" charset="0"/>
              <a:buChar char="•"/>
            </a:pPr>
            <a:r>
              <a:rPr u="sng" spc="-5" dirty="0">
                <a:solidFill>
                  <a:srgbClr val="76B900"/>
                </a:solidFill>
                <a:uFill>
                  <a:solidFill>
                    <a:srgbClr val="76B900"/>
                  </a:solidFill>
                </a:uFill>
                <a:latin typeface="Calibri" panose="020F0502020204030204" pitchFamily="34" charset="0"/>
                <a:cs typeface="Calibri" panose="020F0502020204030204" pitchFamily="34" charset="0"/>
              </a:rPr>
              <a:t>https://developer.nvidia.com/sites/default/files/akamai/cuda/files/NVIDIA-CUDA-Floating- </a:t>
            </a:r>
            <a:r>
              <a:rPr spc="-5" dirty="0">
                <a:solidFill>
                  <a:srgbClr val="76B900"/>
                </a:solidFill>
                <a:latin typeface="Calibri" panose="020F0502020204030204" pitchFamily="34" charset="0"/>
                <a:cs typeface="Calibri" panose="020F0502020204030204" pitchFamily="34" charset="0"/>
              </a:rPr>
              <a:t> </a:t>
            </a:r>
            <a:r>
              <a:rPr u="sng" spc="-5" dirty="0">
                <a:solidFill>
                  <a:srgbClr val="76B900"/>
                </a:solidFill>
                <a:uFill>
                  <a:solidFill>
                    <a:srgbClr val="76B900"/>
                  </a:solidFill>
                </a:uFill>
                <a:latin typeface="Calibri" panose="020F0502020204030204" pitchFamily="34" charset="0"/>
                <a:cs typeface="Calibri" panose="020F0502020204030204" pitchFamily="34" charset="0"/>
              </a:rPr>
              <a:t>Point.pdf</a:t>
            </a:r>
            <a:endParaRPr dirty="0">
              <a:latin typeface="Calibri" panose="020F0502020204030204" pitchFamily="34" charset="0"/>
              <a:cs typeface="Calibri" panose="020F0502020204030204" pitchFamily="34" charset="0"/>
            </a:endParaRPr>
          </a:p>
          <a:p>
            <a:pPr marL="355600" indent="-342900">
              <a:lnSpc>
                <a:spcPct val="100000"/>
              </a:lnSpc>
              <a:spcBef>
                <a:spcPts val="96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CUDA Sample</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Codes:</a:t>
            </a:r>
            <a:endParaRPr sz="2000" dirty="0">
              <a:latin typeface="Calibri" panose="020F0502020204030204" pitchFamily="34" charset="0"/>
              <a:cs typeface="Calibri" panose="020F0502020204030204" pitchFamily="34" charset="0"/>
            </a:endParaRPr>
          </a:p>
        </p:txBody>
      </p:sp>
      <p:sp>
        <p:nvSpPr>
          <p:cNvPr id="21" name="object 18"/>
          <p:cNvSpPr txBox="1"/>
          <p:nvPr/>
        </p:nvSpPr>
        <p:spPr>
          <a:xfrm>
            <a:off x="1143918" y="5751991"/>
            <a:ext cx="7367410" cy="289823"/>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spc="-5" dirty="0">
                <a:solidFill>
                  <a:srgbClr val="5E5E5E"/>
                </a:solidFill>
                <a:latin typeface="Calibri" panose="020F0502020204030204" pitchFamily="34" charset="0"/>
                <a:cs typeface="Calibri" panose="020F0502020204030204" pitchFamily="34" charset="0"/>
              </a:rPr>
              <a:t>Reduction, threadFenceReduction,</a:t>
            </a:r>
            <a:r>
              <a:rPr spc="120" dirty="0">
                <a:solidFill>
                  <a:srgbClr val="5E5E5E"/>
                </a:solidFill>
                <a:latin typeface="Calibri" panose="020F0502020204030204" pitchFamily="34" charset="0"/>
                <a:cs typeface="Calibri" panose="020F0502020204030204" pitchFamily="34" charset="0"/>
              </a:rPr>
              <a:t> </a:t>
            </a:r>
            <a:r>
              <a:rPr spc="-5" dirty="0">
                <a:solidFill>
                  <a:srgbClr val="5E5E5E"/>
                </a:solidFill>
                <a:latin typeface="Calibri" panose="020F0502020204030204" pitchFamily="34" charset="0"/>
                <a:cs typeface="Calibri" panose="020F0502020204030204" pitchFamily="34" charset="0"/>
              </a:rPr>
              <a:t>reductionMultiBlockCG</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14330"/>
            <a:ext cx="9464040" cy="962443"/>
          </a:xfrm>
          <a:prstGeom prst="rect">
            <a:avLst/>
          </a:prstGeom>
        </p:spPr>
        <p:txBody>
          <a:bodyPr vert="horz" wrap="square" lIns="0" tIns="92075" rIns="0" bIns="0" rtlCol="0">
            <a:spAutoFit/>
          </a:bodyPr>
          <a:lstStyle/>
          <a:p>
            <a:pPr algn="ctr">
              <a:lnSpc>
                <a:spcPct val="100000"/>
              </a:lnSpc>
              <a:spcBef>
                <a:spcPts val="725"/>
              </a:spcBef>
            </a:pPr>
            <a:r>
              <a:rPr sz="3600" b="1" spc="-5" dirty="0"/>
              <a:t>TRANSFORMATION </a:t>
            </a:r>
            <a:r>
              <a:rPr sz="3600" b="1" dirty="0"/>
              <a:t>VS.</a:t>
            </a:r>
            <a:r>
              <a:rPr sz="3600" b="1" spc="-30" dirty="0"/>
              <a:t> </a:t>
            </a:r>
            <a:r>
              <a:rPr sz="3600" b="1" spc="-5" dirty="0"/>
              <a:t>REDUCTION</a:t>
            </a:r>
          </a:p>
          <a:p>
            <a:pPr algn="ctr">
              <a:lnSpc>
                <a:spcPct val="100000"/>
              </a:lnSpc>
              <a:spcBef>
                <a:spcPts val="310"/>
              </a:spcBef>
            </a:pPr>
            <a:r>
              <a:rPr sz="1800" b="1" dirty="0">
                <a:solidFill>
                  <a:srgbClr val="76B900"/>
                </a:solidFill>
              </a:rPr>
              <a:t>May </a:t>
            </a:r>
            <a:r>
              <a:rPr sz="1800" b="1" spc="-5" dirty="0">
                <a:solidFill>
                  <a:srgbClr val="76B900"/>
                </a:solidFill>
              </a:rPr>
              <a:t>guide the </a:t>
            </a:r>
            <a:r>
              <a:rPr sz="1800" b="1" spc="-5" dirty="0">
                <a:solidFill>
                  <a:srgbClr val="0070C0"/>
                </a:solidFill>
                <a:latin typeface="Calibri" panose="020F0502020204030204" pitchFamily="34" charset="0"/>
                <a:cs typeface="Calibri" panose="020F0502020204030204" pitchFamily="34" charset="0"/>
              </a:rPr>
              <a:t>thread strategy</a:t>
            </a:r>
            <a:r>
              <a:rPr sz="1800" b="1" spc="-5" dirty="0">
                <a:solidFill>
                  <a:srgbClr val="76B900"/>
                </a:solidFill>
              </a:rPr>
              <a:t>: what will </a:t>
            </a:r>
            <a:r>
              <a:rPr sz="1800" b="1" dirty="0">
                <a:solidFill>
                  <a:srgbClr val="76B900"/>
                </a:solidFill>
              </a:rPr>
              <a:t>each thread</a:t>
            </a:r>
            <a:r>
              <a:rPr sz="1800" b="1" spc="-35" dirty="0">
                <a:solidFill>
                  <a:srgbClr val="76B900"/>
                </a:solidFill>
              </a:rPr>
              <a:t> </a:t>
            </a:r>
            <a:r>
              <a:rPr sz="1800" b="1" spc="-5" dirty="0">
                <a:solidFill>
                  <a:srgbClr val="76B900"/>
                </a:solidFill>
              </a:rPr>
              <a:t>do?</a:t>
            </a:r>
            <a:endParaRPr sz="1800" b="1" dirty="0">
              <a:latin typeface="Calibri" panose="020F0502020204030204" pitchFamily="34" charset="0"/>
              <a:cs typeface="Calibri" panose="020F0502020204030204" pitchFamily="34" charset="0"/>
            </a:endParaRPr>
          </a:p>
        </p:txBody>
      </p:sp>
      <p:graphicFrame>
        <p:nvGraphicFramePr>
          <p:cNvPr id="3" name="object 3"/>
          <p:cNvGraphicFramePr>
            <a:graphicFrameLocks noGrp="1"/>
          </p:cNvGraphicFramePr>
          <p:nvPr/>
        </p:nvGraphicFramePr>
        <p:xfrm>
          <a:off x="511176" y="2097087"/>
          <a:ext cx="854075" cy="1112520"/>
        </p:xfrm>
        <a:graphic>
          <a:graphicData uri="http://schemas.openxmlformats.org/drawingml/2006/table">
            <a:tbl>
              <a:tblPr firstRow="1" bandRow="1">
                <a:tableStyleId>{69C7853C-536D-4A76-A0AE-DD22124D55A5}</a:tableStyleId>
              </a:tblPr>
              <a:tblGrid>
                <a:gridCol w="854075">
                  <a:extLst>
                    <a:ext uri="{9D8B030D-6E8A-4147-A177-3AD203B41FA5}">
                      <a16:colId xmlns:a16="http://schemas.microsoft.com/office/drawing/2014/main" val="20000"/>
                    </a:ext>
                  </a:extLst>
                </a:gridCol>
              </a:tblGrid>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0"/>
                  </a:ext>
                </a:extLst>
              </a:tr>
              <a:tr h="370840">
                <a:tc>
                  <a:txBody>
                    <a:bodyPr/>
                    <a:lstStyle/>
                    <a:p>
                      <a:pPr>
                        <a:lnSpc>
                          <a:spcPct val="100000"/>
                        </a:lnSpc>
                      </a:pPr>
                      <a:endParaRPr sz="200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1"/>
                  </a:ext>
                </a:extLst>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nvGraphicFramePr>
        <p:xfrm>
          <a:off x="2728349" y="2097087"/>
          <a:ext cx="854075" cy="1112520"/>
        </p:xfrm>
        <a:graphic>
          <a:graphicData uri="http://schemas.openxmlformats.org/drawingml/2006/table">
            <a:tbl>
              <a:tblPr firstRow="1" bandRow="1">
                <a:tableStyleId>{2D5ABB26-0587-4C30-8999-92F81FD0307C}</a:tableStyleId>
              </a:tblPr>
              <a:tblGrid>
                <a:gridCol w="854075">
                  <a:extLst>
                    <a:ext uri="{9D8B030D-6E8A-4147-A177-3AD203B41FA5}">
                      <a16:colId xmlns:a16="http://schemas.microsoft.com/office/drawing/2014/main" val="20000"/>
                    </a:ext>
                  </a:extLst>
                </a:gridCol>
              </a:tblGrid>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53975">
                      <a:solidFill>
                        <a:srgbClr val="FFFFFF"/>
                      </a:solidFill>
                      <a:prstDash val="solid"/>
                    </a:lnB>
                    <a:solidFill>
                      <a:srgbClr val="008564"/>
                    </a:solidFill>
                  </a:tcPr>
                </a:tc>
                <a:extLst>
                  <a:ext uri="{0D108BD9-81ED-4DB2-BD59-A6C34878D82A}">
                    <a16:rowId xmlns:a16="http://schemas.microsoft.com/office/drawing/2014/main" val="10000"/>
                  </a:ext>
                </a:extLst>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53975">
                      <a:solidFill>
                        <a:srgbClr val="FFFFFF"/>
                      </a:solidFill>
                      <a:prstDash val="solid"/>
                    </a:lnT>
                    <a:lnB w="19050">
                      <a:solidFill>
                        <a:srgbClr val="FFFFFF"/>
                      </a:solidFill>
                      <a:prstDash val="solid"/>
                    </a:lnB>
                    <a:solidFill>
                      <a:schemeClr val="accent6">
                        <a:lumMod val="60000"/>
                        <a:lumOff val="40000"/>
                      </a:schemeClr>
                    </a:solidFill>
                  </a:tcPr>
                </a:tc>
                <a:extLst>
                  <a:ext uri="{0D108BD9-81ED-4DB2-BD59-A6C34878D82A}">
                    <a16:rowId xmlns:a16="http://schemas.microsoft.com/office/drawing/2014/main" val="10001"/>
                  </a:ext>
                </a:extLst>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chemeClr val="accent6">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5" name="object 5"/>
          <p:cNvGraphicFramePr>
            <a:graphicFrameLocks noGrp="1"/>
          </p:cNvGraphicFramePr>
          <p:nvPr/>
        </p:nvGraphicFramePr>
        <p:xfrm>
          <a:off x="6950640" y="2097087"/>
          <a:ext cx="854075" cy="1112520"/>
        </p:xfrm>
        <a:graphic>
          <a:graphicData uri="http://schemas.openxmlformats.org/drawingml/2006/table">
            <a:tbl>
              <a:tblPr firstRow="1" bandRow="1">
                <a:tableStyleId>{69C7853C-536D-4A76-A0AE-DD22124D55A5}</a:tableStyleId>
              </a:tblPr>
              <a:tblGrid>
                <a:gridCol w="854075">
                  <a:extLst>
                    <a:ext uri="{9D8B030D-6E8A-4147-A177-3AD203B41FA5}">
                      <a16:colId xmlns:a16="http://schemas.microsoft.com/office/drawing/2014/main" val="20000"/>
                    </a:ext>
                  </a:extLst>
                </a:gridCol>
              </a:tblGrid>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0"/>
                  </a:ext>
                </a:extLst>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1"/>
                  </a:ext>
                </a:extLst>
              </a:tr>
              <a:tr h="370840">
                <a:tc>
                  <a:txBody>
                    <a:bodyPr/>
                    <a:lstStyle/>
                    <a:p>
                      <a:pPr>
                        <a:lnSpc>
                          <a:spcPct val="100000"/>
                        </a:lnSpc>
                      </a:pPr>
                      <a:endParaRPr sz="20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2"/>
                  </a:ext>
                </a:extLst>
              </a:tr>
            </a:tbl>
          </a:graphicData>
        </a:graphic>
      </p:graphicFrame>
      <p:sp>
        <p:nvSpPr>
          <p:cNvPr id="6" name="object 6"/>
          <p:cNvSpPr/>
          <p:nvPr/>
        </p:nvSpPr>
        <p:spPr>
          <a:xfrm>
            <a:off x="9445215" y="2474277"/>
            <a:ext cx="854075" cy="370840"/>
          </a:xfrm>
          <a:custGeom>
            <a:avLst/>
            <a:gdLst/>
            <a:ahLst/>
            <a:cxnLst/>
            <a:rect l="l" t="t" r="r" b="b"/>
            <a:pathLst>
              <a:path w="854075" h="370839">
                <a:moveTo>
                  <a:pt x="854073" y="0"/>
                </a:moveTo>
                <a:lnTo>
                  <a:pt x="0" y="0"/>
                </a:lnTo>
                <a:lnTo>
                  <a:pt x="0" y="370839"/>
                </a:lnTo>
                <a:lnTo>
                  <a:pt x="854073" y="370839"/>
                </a:lnTo>
                <a:lnTo>
                  <a:pt x="854073" y="0"/>
                </a:lnTo>
                <a:close/>
              </a:path>
            </a:pathLst>
          </a:custGeom>
          <a:solidFill>
            <a:srgbClr val="008564"/>
          </a:solidFill>
        </p:spPr>
        <p:txBody>
          <a:bodyPr wrap="square" lIns="0" tIns="0" rIns="0" bIns="0" rtlCol="0"/>
          <a:lstStyle/>
          <a:p>
            <a:endParaRPr/>
          </a:p>
        </p:txBody>
      </p:sp>
      <p:sp>
        <p:nvSpPr>
          <p:cNvPr id="7" name="object 7"/>
          <p:cNvSpPr/>
          <p:nvPr/>
        </p:nvSpPr>
        <p:spPr>
          <a:xfrm>
            <a:off x="9445215" y="2467927"/>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 name="object 8"/>
          <p:cNvSpPr/>
          <p:nvPr/>
        </p:nvSpPr>
        <p:spPr>
          <a:xfrm>
            <a:off x="10299289" y="2467927"/>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9" name="object 9"/>
          <p:cNvSpPr/>
          <p:nvPr/>
        </p:nvSpPr>
        <p:spPr>
          <a:xfrm>
            <a:off x="9438865" y="2467927"/>
            <a:ext cx="866775" cy="12700"/>
          </a:xfrm>
          <a:custGeom>
            <a:avLst/>
            <a:gdLst/>
            <a:ahLst/>
            <a:cxnLst/>
            <a:rect l="l" t="t" r="r" b="b"/>
            <a:pathLst>
              <a:path w="866775" h="12700">
                <a:moveTo>
                  <a:pt x="0" y="0"/>
                </a:moveTo>
                <a:lnTo>
                  <a:pt x="866774" y="0"/>
                </a:lnTo>
                <a:lnTo>
                  <a:pt x="866774" y="12700"/>
                </a:lnTo>
                <a:lnTo>
                  <a:pt x="0" y="12700"/>
                </a:lnTo>
                <a:lnTo>
                  <a:pt x="0" y="0"/>
                </a:lnTo>
                <a:close/>
              </a:path>
            </a:pathLst>
          </a:custGeom>
          <a:solidFill>
            <a:srgbClr val="FFFFFF"/>
          </a:solidFill>
        </p:spPr>
        <p:txBody>
          <a:bodyPr wrap="square" lIns="0" tIns="0" rIns="0" bIns="0" rtlCol="0"/>
          <a:lstStyle/>
          <a:p>
            <a:endParaRPr/>
          </a:p>
        </p:txBody>
      </p:sp>
      <p:sp>
        <p:nvSpPr>
          <p:cNvPr id="10" name="object 10"/>
          <p:cNvSpPr/>
          <p:nvPr/>
        </p:nvSpPr>
        <p:spPr>
          <a:xfrm>
            <a:off x="9438865" y="2845117"/>
            <a:ext cx="866775" cy="0"/>
          </a:xfrm>
          <a:custGeom>
            <a:avLst/>
            <a:gdLst/>
            <a:ahLst/>
            <a:cxnLst/>
            <a:rect l="l" t="t" r="r" b="b"/>
            <a:pathLst>
              <a:path w="866775">
                <a:moveTo>
                  <a:pt x="0" y="0"/>
                </a:moveTo>
                <a:lnTo>
                  <a:pt x="866774" y="0"/>
                </a:lnTo>
              </a:path>
            </a:pathLst>
          </a:custGeom>
          <a:ln w="38100">
            <a:solidFill>
              <a:srgbClr val="FFFFFF"/>
            </a:solidFill>
          </a:ln>
        </p:spPr>
        <p:txBody>
          <a:bodyPr wrap="square" lIns="0" tIns="0" rIns="0" bIns="0" rtlCol="0"/>
          <a:lstStyle/>
          <a:p>
            <a:endParaRPr/>
          </a:p>
        </p:txBody>
      </p:sp>
      <p:sp>
        <p:nvSpPr>
          <p:cNvPr id="11" name="object 11"/>
          <p:cNvSpPr/>
          <p:nvPr/>
        </p:nvSpPr>
        <p:spPr>
          <a:xfrm>
            <a:off x="1533832" y="2218404"/>
            <a:ext cx="991235" cy="76200"/>
          </a:xfrm>
          <a:custGeom>
            <a:avLst/>
            <a:gdLst/>
            <a:ahLst/>
            <a:cxnLst/>
            <a:rect l="l" t="t" r="r" b="b"/>
            <a:pathLst>
              <a:path w="991235" h="76200">
                <a:moveTo>
                  <a:pt x="914734" y="42862"/>
                </a:moveTo>
                <a:lnTo>
                  <a:pt x="914734" y="76200"/>
                </a:lnTo>
                <a:lnTo>
                  <a:pt x="981409" y="42862"/>
                </a:lnTo>
                <a:lnTo>
                  <a:pt x="914734" y="42862"/>
                </a:lnTo>
                <a:close/>
              </a:path>
              <a:path w="991235" h="76200">
                <a:moveTo>
                  <a:pt x="914734" y="33337"/>
                </a:moveTo>
                <a:lnTo>
                  <a:pt x="914734" y="42862"/>
                </a:lnTo>
                <a:lnTo>
                  <a:pt x="927434" y="42862"/>
                </a:lnTo>
                <a:lnTo>
                  <a:pt x="927434" y="33337"/>
                </a:lnTo>
                <a:lnTo>
                  <a:pt x="914734" y="33337"/>
                </a:lnTo>
                <a:close/>
              </a:path>
              <a:path w="991235" h="76200">
                <a:moveTo>
                  <a:pt x="914734" y="0"/>
                </a:moveTo>
                <a:lnTo>
                  <a:pt x="914734" y="33337"/>
                </a:lnTo>
                <a:lnTo>
                  <a:pt x="927434" y="33337"/>
                </a:lnTo>
                <a:lnTo>
                  <a:pt x="927434" y="42862"/>
                </a:lnTo>
                <a:lnTo>
                  <a:pt x="981411" y="42861"/>
                </a:lnTo>
                <a:lnTo>
                  <a:pt x="990934" y="38100"/>
                </a:lnTo>
                <a:lnTo>
                  <a:pt x="914734" y="0"/>
                </a:lnTo>
                <a:close/>
              </a:path>
              <a:path w="991235" h="76200">
                <a:moveTo>
                  <a:pt x="0" y="33336"/>
                </a:moveTo>
                <a:lnTo>
                  <a:pt x="0" y="42861"/>
                </a:lnTo>
                <a:lnTo>
                  <a:pt x="914734" y="42862"/>
                </a:lnTo>
                <a:lnTo>
                  <a:pt x="914734" y="33337"/>
                </a:lnTo>
                <a:lnTo>
                  <a:pt x="0" y="33336"/>
                </a:lnTo>
                <a:close/>
              </a:path>
            </a:pathLst>
          </a:custGeom>
          <a:solidFill>
            <a:srgbClr val="5E5E5E"/>
          </a:solidFill>
        </p:spPr>
        <p:txBody>
          <a:bodyPr wrap="square" lIns="0" tIns="0" rIns="0" bIns="0" rtlCol="0"/>
          <a:lstStyle/>
          <a:p>
            <a:endParaRPr/>
          </a:p>
        </p:txBody>
      </p:sp>
      <p:sp>
        <p:nvSpPr>
          <p:cNvPr id="12" name="object 12"/>
          <p:cNvSpPr/>
          <p:nvPr/>
        </p:nvSpPr>
        <p:spPr>
          <a:xfrm>
            <a:off x="1533832" y="2621598"/>
            <a:ext cx="991235" cy="76200"/>
          </a:xfrm>
          <a:custGeom>
            <a:avLst/>
            <a:gdLst/>
            <a:ahLst/>
            <a:cxnLst/>
            <a:rect l="l" t="t" r="r" b="b"/>
            <a:pathLst>
              <a:path w="991235" h="76200">
                <a:moveTo>
                  <a:pt x="914734" y="42862"/>
                </a:moveTo>
                <a:lnTo>
                  <a:pt x="914734" y="76200"/>
                </a:lnTo>
                <a:lnTo>
                  <a:pt x="981409" y="42862"/>
                </a:lnTo>
                <a:lnTo>
                  <a:pt x="914734" y="42862"/>
                </a:lnTo>
                <a:close/>
              </a:path>
              <a:path w="991235" h="76200">
                <a:moveTo>
                  <a:pt x="914734" y="33337"/>
                </a:moveTo>
                <a:lnTo>
                  <a:pt x="914734" y="42862"/>
                </a:lnTo>
                <a:lnTo>
                  <a:pt x="927434" y="42862"/>
                </a:lnTo>
                <a:lnTo>
                  <a:pt x="927434" y="33337"/>
                </a:lnTo>
                <a:lnTo>
                  <a:pt x="914734" y="33337"/>
                </a:lnTo>
                <a:close/>
              </a:path>
              <a:path w="991235" h="76200">
                <a:moveTo>
                  <a:pt x="914734" y="0"/>
                </a:moveTo>
                <a:lnTo>
                  <a:pt x="914734" y="33337"/>
                </a:lnTo>
                <a:lnTo>
                  <a:pt x="927434" y="33337"/>
                </a:lnTo>
                <a:lnTo>
                  <a:pt x="927434" y="42862"/>
                </a:lnTo>
                <a:lnTo>
                  <a:pt x="981411" y="42861"/>
                </a:lnTo>
                <a:lnTo>
                  <a:pt x="990934" y="38100"/>
                </a:lnTo>
                <a:lnTo>
                  <a:pt x="914734" y="0"/>
                </a:lnTo>
                <a:close/>
              </a:path>
              <a:path w="991235" h="76200">
                <a:moveTo>
                  <a:pt x="0" y="33336"/>
                </a:moveTo>
                <a:lnTo>
                  <a:pt x="0" y="42861"/>
                </a:lnTo>
                <a:lnTo>
                  <a:pt x="914734" y="42862"/>
                </a:lnTo>
                <a:lnTo>
                  <a:pt x="914734" y="33337"/>
                </a:lnTo>
                <a:lnTo>
                  <a:pt x="0" y="33336"/>
                </a:lnTo>
                <a:close/>
              </a:path>
            </a:pathLst>
          </a:custGeom>
          <a:solidFill>
            <a:srgbClr val="5E5E5E"/>
          </a:solidFill>
        </p:spPr>
        <p:txBody>
          <a:bodyPr wrap="square" lIns="0" tIns="0" rIns="0" bIns="0" rtlCol="0"/>
          <a:lstStyle/>
          <a:p>
            <a:endParaRPr/>
          </a:p>
        </p:txBody>
      </p:sp>
      <p:sp>
        <p:nvSpPr>
          <p:cNvPr id="13" name="object 13"/>
          <p:cNvSpPr/>
          <p:nvPr/>
        </p:nvSpPr>
        <p:spPr>
          <a:xfrm>
            <a:off x="1533832" y="3038169"/>
            <a:ext cx="991235" cy="76200"/>
          </a:xfrm>
          <a:custGeom>
            <a:avLst/>
            <a:gdLst/>
            <a:ahLst/>
            <a:cxnLst/>
            <a:rect l="l" t="t" r="r" b="b"/>
            <a:pathLst>
              <a:path w="991235" h="76200">
                <a:moveTo>
                  <a:pt x="914734" y="42862"/>
                </a:moveTo>
                <a:lnTo>
                  <a:pt x="914734" y="76200"/>
                </a:lnTo>
                <a:lnTo>
                  <a:pt x="981409" y="42862"/>
                </a:lnTo>
                <a:lnTo>
                  <a:pt x="914734" y="42862"/>
                </a:lnTo>
                <a:close/>
              </a:path>
              <a:path w="991235" h="76200">
                <a:moveTo>
                  <a:pt x="914734" y="33337"/>
                </a:moveTo>
                <a:lnTo>
                  <a:pt x="914734" y="42862"/>
                </a:lnTo>
                <a:lnTo>
                  <a:pt x="927434" y="42862"/>
                </a:lnTo>
                <a:lnTo>
                  <a:pt x="927434" y="33337"/>
                </a:lnTo>
                <a:lnTo>
                  <a:pt x="914734" y="33337"/>
                </a:lnTo>
                <a:close/>
              </a:path>
              <a:path w="991235" h="76200">
                <a:moveTo>
                  <a:pt x="914734" y="0"/>
                </a:moveTo>
                <a:lnTo>
                  <a:pt x="914734" y="33337"/>
                </a:lnTo>
                <a:lnTo>
                  <a:pt x="927434" y="33337"/>
                </a:lnTo>
                <a:lnTo>
                  <a:pt x="927434" y="42862"/>
                </a:lnTo>
                <a:lnTo>
                  <a:pt x="981411" y="42861"/>
                </a:lnTo>
                <a:lnTo>
                  <a:pt x="990934" y="38100"/>
                </a:lnTo>
                <a:lnTo>
                  <a:pt x="914734" y="0"/>
                </a:lnTo>
                <a:close/>
              </a:path>
              <a:path w="991235" h="76200">
                <a:moveTo>
                  <a:pt x="0" y="33336"/>
                </a:moveTo>
                <a:lnTo>
                  <a:pt x="0" y="42861"/>
                </a:lnTo>
                <a:lnTo>
                  <a:pt x="914734" y="42862"/>
                </a:lnTo>
                <a:lnTo>
                  <a:pt x="914734" y="33337"/>
                </a:lnTo>
                <a:lnTo>
                  <a:pt x="0" y="33336"/>
                </a:lnTo>
                <a:close/>
              </a:path>
            </a:pathLst>
          </a:custGeom>
          <a:solidFill>
            <a:srgbClr val="5E5E5E"/>
          </a:solidFill>
        </p:spPr>
        <p:txBody>
          <a:bodyPr wrap="square" lIns="0" tIns="0" rIns="0" bIns="0" rtlCol="0"/>
          <a:lstStyle/>
          <a:p>
            <a:endParaRPr/>
          </a:p>
        </p:txBody>
      </p:sp>
      <p:sp>
        <p:nvSpPr>
          <p:cNvPr id="14" name="object 14"/>
          <p:cNvSpPr/>
          <p:nvPr/>
        </p:nvSpPr>
        <p:spPr>
          <a:xfrm>
            <a:off x="8908026" y="2621598"/>
            <a:ext cx="537210" cy="76200"/>
          </a:xfrm>
          <a:custGeom>
            <a:avLst/>
            <a:gdLst/>
            <a:ahLst/>
            <a:cxnLst/>
            <a:rect l="l" t="t" r="r" b="b"/>
            <a:pathLst>
              <a:path w="537209" h="76200">
                <a:moveTo>
                  <a:pt x="460989" y="42862"/>
                </a:moveTo>
                <a:lnTo>
                  <a:pt x="460989" y="76200"/>
                </a:lnTo>
                <a:lnTo>
                  <a:pt x="527664" y="42862"/>
                </a:lnTo>
                <a:lnTo>
                  <a:pt x="460989" y="42862"/>
                </a:lnTo>
                <a:close/>
              </a:path>
              <a:path w="537209" h="76200">
                <a:moveTo>
                  <a:pt x="460989" y="33337"/>
                </a:moveTo>
                <a:lnTo>
                  <a:pt x="460989" y="42862"/>
                </a:lnTo>
                <a:lnTo>
                  <a:pt x="473689" y="42862"/>
                </a:lnTo>
                <a:lnTo>
                  <a:pt x="473689" y="33337"/>
                </a:lnTo>
                <a:lnTo>
                  <a:pt x="460989" y="33337"/>
                </a:lnTo>
                <a:close/>
              </a:path>
              <a:path w="537209" h="76200">
                <a:moveTo>
                  <a:pt x="460989" y="0"/>
                </a:moveTo>
                <a:lnTo>
                  <a:pt x="460989" y="33337"/>
                </a:lnTo>
                <a:lnTo>
                  <a:pt x="473689" y="33337"/>
                </a:lnTo>
                <a:lnTo>
                  <a:pt x="473689" y="42862"/>
                </a:lnTo>
                <a:lnTo>
                  <a:pt x="527667" y="42861"/>
                </a:lnTo>
                <a:lnTo>
                  <a:pt x="537189" y="38100"/>
                </a:lnTo>
                <a:lnTo>
                  <a:pt x="460989" y="0"/>
                </a:lnTo>
                <a:close/>
              </a:path>
              <a:path w="537209" h="76200">
                <a:moveTo>
                  <a:pt x="0" y="33336"/>
                </a:moveTo>
                <a:lnTo>
                  <a:pt x="0" y="42861"/>
                </a:lnTo>
                <a:lnTo>
                  <a:pt x="460989" y="42862"/>
                </a:lnTo>
                <a:lnTo>
                  <a:pt x="460989" y="33337"/>
                </a:lnTo>
                <a:lnTo>
                  <a:pt x="0" y="33336"/>
                </a:lnTo>
                <a:close/>
              </a:path>
            </a:pathLst>
          </a:custGeom>
          <a:solidFill>
            <a:srgbClr val="5E5E5E"/>
          </a:solidFill>
        </p:spPr>
        <p:txBody>
          <a:bodyPr wrap="square" lIns="0" tIns="0" rIns="0" bIns="0" rtlCol="0"/>
          <a:lstStyle/>
          <a:p>
            <a:endParaRPr/>
          </a:p>
        </p:txBody>
      </p:sp>
      <p:sp>
        <p:nvSpPr>
          <p:cNvPr id="15" name="object 15"/>
          <p:cNvSpPr/>
          <p:nvPr/>
        </p:nvSpPr>
        <p:spPr>
          <a:xfrm>
            <a:off x="7872631" y="2204444"/>
            <a:ext cx="460375" cy="254000"/>
          </a:xfrm>
          <a:custGeom>
            <a:avLst/>
            <a:gdLst/>
            <a:ahLst/>
            <a:cxnLst/>
            <a:rect l="l" t="t" r="r" b="b"/>
            <a:pathLst>
              <a:path w="460375" h="254000">
                <a:moveTo>
                  <a:pt x="391007" y="221295"/>
                </a:moveTo>
                <a:lnTo>
                  <a:pt x="375064" y="250573"/>
                </a:lnTo>
                <a:lnTo>
                  <a:pt x="460206" y="253555"/>
                </a:lnTo>
                <a:lnTo>
                  <a:pt x="441963" y="227369"/>
                </a:lnTo>
                <a:lnTo>
                  <a:pt x="402162" y="227369"/>
                </a:lnTo>
                <a:lnTo>
                  <a:pt x="391007" y="221295"/>
                </a:lnTo>
                <a:close/>
              </a:path>
              <a:path w="460375" h="254000">
                <a:moveTo>
                  <a:pt x="395563" y="212929"/>
                </a:moveTo>
                <a:lnTo>
                  <a:pt x="391007" y="221295"/>
                </a:lnTo>
                <a:lnTo>
                  <a:pt x="402162" y="227369"/>
                </a:lnTo>
                <a:lnTo>
                  <a:pt x="406717" y="219003"/>
                </a:lnTo>
                <a:lnTo>
                  <a:pt x="395563" y="212929"/>
                </a:lnTo>
                <a:close/>
              </a:path>
              <a:path w="460375" h="254000">
                <a:moveTo>
                  <a:pt x="411506" y="183652"/>
                </a:moveTo>
                <a:lnTo>
                  <a:pt x="395563" y="212929"/>
                </a:lnTo>
                <a:lnTo>
                  <a:pt x="406717" y="219003"/>
                </a:lnTo>
                <a:lnTo>
                  <a:pt x="402162" y="227369"/>
                </a:lnTo>
                <a:lnTo>
                  <a:pt x="441963" y="227369"/>
                </a:lnTo>
                <a:lnTo>
                  <a:pt x="411506" y="183652"/>
                </a:lnTo>
                <a:close/>
              </a:path>
              <a:path w="460375" h="254000">
                <a:moveTo>
                  <a:pt x="4555" y="0"/>
                </a:moveTo>
                <a:lnTo>
                  <a:pt x="0" y="8365"/>
                </a:lnTo>
                <a:lnTo>
                  <a:pt x="391007" y="221295"/>
                </a:lnTo>
                <a:lnTo>
                  <a:pt x="395563" y="212929"/>
                </a:lnTo>
                <a:lnTo>
                  <a:pt x="4555" y="0"/>
                </a:lnTo>
                <a:close/>
              </a:path>
            </a:pathLst>
          </a:custGeom>
          <a:solidFill>
            <a:srgbClr val="5E5E5E"/>
          </a:solidFill>
        </p:spPr>
        <p:txBody>
          <a:bodyPr wrap="square" lIns="0" tIns="0" rIns="0" bIns="0" rtlCol="0"/>
          <a:lstStyle/>
          <a:p>
            <a:endParaRPr/>
          </a:p>
        </p:txBody>
      </p:sp>
      <p:sp>
        <p:nvSpPr>
          <p:cNvPr id="16" name="object 16"/>
          <p:cNvSpPr/>
          <p:nvPr/>
        </p:nvSpPr>
        <p:spPr>
          <a:xfrm>
            <a:off x="8348254" y="2428712"/>
            <a:ext cx="560070" cy="525780"/>
          </a:xfrm>
          <a:custGeom>
            <a:avLst/>
            <a:gdLst/>
            <a:ahLst/>
            <a:cxnLst/>
            <a:rect l="l" t="t" r="r" b="b"/>
            <a:pathLst>
              <a:path w="560070" h="525780">
                <a:moveTo>
                  <a:pt x="279885" y="0"/>
                </a:moveTo>
                <a:lnTo>
                  <a:pt x="229575" y="4232"/>
                </a:lnTo>
                <a:lnTo>
                  <a:pt x="182223" y="16437"/>
                </a:lnTo>
                <a:lnTo>
                  <a:pt x="138621" y="35870"/>
                </a:lnTo>
                <a:lnTo>
                  <a:pt x="99558" y="61791"/>
                </a:lnTo>
                <a:lnTo>
                  <a:pt x="65825" y="93456"/>
                </a:lnTo>
                <a:lnTo>
                  <a:pt x="38212" y="130125"/>
                </a:lnTo>
                <a:lnTo>
                  <a:pt x="17510" y="171055"/>
                </a:lnTo>
                <a:lnTo>
                  <a:pt x="4509" y="215504"/>
                </a:lnTo>
                <a:lnTo>
                  <a:pt x="0" y="262731"/>
                </a:lnTo>
                <a:lnTo>
                  <a:pt x="4509" y="309957"/>
                </a:lnTo>
                <a:lnTo>
                  <a:pt x="17510" y="354406"/>
                </a:lnTo>
                <a:lnTo>
                  <a:pt x="38212" y="395336"/>
                </a:lnTo>
                <a:lnTo>
                  <a:pt x="65825" y="432005"/>
                </a:lnTo>
                <a:lnTo>
                  <a:pt x="99558" y="463671"/>
                </a:lnTo>
                <a:lnTo>
                  <a:pt x="138621" y="489592"/>
                </a:lnTo>
                <a:lnTo>
                  <a:pt x="182223" y="509025"/>
                </a:lnTo>
                <a:lnTo>
                  <a:pt x="229575" y="521229"/>
                </a:lnTo>
                <a:lnTo>
                  <a:pt x="279885" y="525462"/>
                </a:lnTo>
                <a:lnTo>
                  <a:pt x="330194" y="521229"/>
                </a:lnTo>
                <a:lnTo>
                  <a:pt x="377546" y="509025"/>
                </a:lnTo>
                <a:lnTo>
                  <a:pt x="421148" y="489592"/>
                </a:lnTo>
                <a:lnTo>
                  <a:pt x="460211" y="463671"/>
                </a:lnTo>
                <a:lnTo>
                  <a:pt x="493944" y="432005"/>
                </a:lnTo>
                <a:lnTo>
                  <a:pt x="521557" y="395336"/>
                </a:lnTo>
                <a:lnTo>
                  <a:pt x="542260" y="354406"/>
                </a:lnTo>
                <a:lnTo>
                  <a:pt x="555260" y="309957"/>
                </a:lnTo>
                <a:lnTo>
                  <a:pt x="559770" y="262731"/>
                </a:lnTo>
                <a:lnTo>
                  <a:pt x="555260" y="215504"/>
                </a:lnTo>
                <a:lnTo>
                  <a:pt x="542260" y="171055"/>
                </a:lnTo>
                <a:lnTo>
                  <a:pt x="521557" y="130125"/>
                </a:lnTo>
                <a:lnTo>
                  <a:pt x="493944" y="93456"/>
                </a:lnTo>
                <a:lnTo>
                  <a:pt x="460211" y="61791"/>
                </a:lnTo>
                <a:lnTo>
                  <a:pt x="421148" y="35870"/>
                </a:lnTo>
                <a:lnTo>
                  <a:pt x="377546" y="16437"/>
                </a:lnTo>
                <a:lnTo>
                  <a:pt x="330194" y="4232"/>
                </a:lnTo>
                <a:lnTo>
                  <a:pt x="279885" y="0"/>
                </a:lnTo>
                <a:close/>
              </a:path>
            </a:pathLst>
          </a:custGeom>
          <a:solidFill>
            <a:srgbClr val="76B900"/>
          </a:solidFill>
        </p:spPr>
        <p:txBody>
          <a:bodyPr wrap="square" lIns="0" tIns="0" rIns="0" bIns="0" rtlCol="0"/>
          <a:lstStyle/>
          <a:p>
            <a:endParaRPr/>
          </a:p>
        </p:txBody>
      </p:sp>
      <p:sp>
        <p:nvSpPr>
          <p:cNvPr id="17" name="object 17"/>
          <p:cNvSpPr txBox="1"/>
          <p:nvPr/>
        </p:nvSpPr>
        <p:spPr>
          <a:xfrm>
            <a:off x="8474381" y="2295651"/>
            <a:ext cx="292100" cy="635000"/>
          </a:xfrm>
          <a:prstGeom prst="rect">
            <a:avLst/>
          </a:prstGeom>
        </p:spPr>
        <p:txBody>
          <a:bodyPr vert="horz" wrap="square" lIns="0" tIns="12700" rIns="0" bIns="0" rtlCol="0">
            <a:spAutoFit/>
          </a:bodyPr>
          <a:lstStyle/>
          <a:p>
            <a:pPr marL="12700">
              <a:lnSpc>
                <a:spcPct val="100000"/>
              </a:lnSpc>
              <a:spcBef>
                <a:spcPts val="100"/>
              </a:spcBef>
            </a:pPr>
            <a:r>
              <a:rPr sz="4000" dirty="0">
                <a:latin typeface="Calibri" panose="020F0502020204030204" pitchFamily="34" charset="0"/>
                <a:cs typeface="Calibri" panose="020F0502020204030204" pitchFamily="34" charset="0"/>
              </a:rPr>
              <a:t>+</a:t>
            </a:r>
          </a:p>
        </p:txBody>
      </p:sp>
      <p:sp>
        <p:nvSpPr>
          <p:cNvPr id="18" name="object 18"/>
          <p:cNvSpPr/>
          <p:nvPr/>
        </p:nvSpPr>
        <p:spPr>
          <a:xfrm>
            <a:off x="7866607" y="2651229"/>
            <a:ext cx="410845" cy="76200"/>
          </a:xfrm>
          <a:custGeom>
            <a:avLst/>
            <a:gdLst/>
            <a:ahLst/>
            <a:cxnLst/>
            <a:rect l="l" t="t" r="r" b="b"/>
            <a:pathLst>
              <a:path w="410845" h="76200">
                <a:moveTo>
                  <a:pt x="401797" y="33256"/>
                </a:moveTo>
                <a:lnTo>
                  <a:pt x="347130" y="33256"/>
                </a:lnTo>
                <a:lnTo>
                  <a:pt x="347191" y="42781"/>
                </a:lnTo>
                <a:lnTo>
                  <a:pt x="334491" y="42861"/>
                </a:lnTo>
                <a:lnTo>
                  <a:pt x="334702" y="76198"/>
                </a:lnTo>
                <a:lnTo>
                  <a:pt x="410659" y="37617"/>
                </a:lnTo>
                <a:lnTo>
                  <a:pt x="401797" y="33256"/>
                </a:lnTo>
                <a:close/>
              </a:path>
              <a:path w="410845" h="76200">
                <a:moveTo>
                  <a:pt x="334431" y="33336"/>
                </a:moveTo>
                <a:lnTo>
                  <a:pt x="0" y="35450"/>
                </a:lnTo>
                <a:lnTo>
                  <a:pt x="59" y="44975"/>
                </a:lnTo>
                <a:lnTo>
                  <a:pt x="334491" y="42861"/>
                </a:lnTo>
                <a:lnTo>
                  <a:pt x="334431" y="33336"/>
                </a:lnTo>
                <a:close/>
              </a:path>
              <a:path w="410845" h="76200">
                <a:moveTo>
                  <a:pt x="347130" y="33256"/>
                </a:moveTo>
                <a:lnTo>
                  <a:pt x="334431" y="33336"/>
                </a:lnTo>
                <a:lnTo>
                  <a:pt x="334491" y="42861"/>
                </a:lnTo>
                <a:lnTo>
                  <a:pt x="347191" y="42781"/>
                </a:lnTo>
                <a:lnTo>
                  <a:pt x="347130" y="33256"/>
                </a:lnTo>
                <a:close/>
              </a:path>
              <a:path w="410845" h="76200">
                <a:moveTo>
                  <a:pt x="334220" y="0"/>
                </a:moveTo>
                <a:lnTo>
                  <a:pt x="334431" y="33336"/>
                </a:lnTo>
                <a:lnTo>
                  <a:pt x="401797" y="33256"/>
                </a:lnTo>
                <a:lnTo>
                  <a:pt x="334220" y="0"/>
                </a:lnTo>
                <a:close/>
              </a:path>
            </a:pathLst>
          </a:custGeom>
          <a:solidFill>
            <a:srgbClr val="5E5E5E"/>
          </a:solidFill>
        </p:spPr>
        <p:txBody>
          <a:bodyPr wrap="square" lIns="0" tIns="0" rIns="0" bIns="0" rtlCol="0"/>
          <a:lstStyle/>
          <a:p>
            <a:endParaRPr/>
          </a:p>
        </p:txBody>
      </p:sp>
      <p:sp>
        <p:nvSpPr>
          <p:cNvPr id="19" name="object 19"/>
          <p:cNvSpPr/>
          <p:nvPr/>
        </p:nvSpPr>
        <p:spPr>
          <a:xfrm>
            <a:off x="7873234" y="2836269"/>
            <a:ext cx="459740" cy="186055"/>
          </a:xfrm>
          <a:custGeom>
            <a:avLst/>
            <a:gdLst/>
            <a:ahLst/>
            <a:cxnLst/>
            <a:rect l="l" t="t" r="r" b="b"/>
            <a:pathLst>
              <a:path w="459740" h="186055">
                <a:moveTo>
                  <a:pt x="386602" y="31205"/>
                </a:moveTo>
                <a:lnTo>
                  <a:pt x="0" y="176549"/>
                </a:lnTo>
                <a:lnTo>
                  <a:pt x="3351" y="185464"/>
                </a:lnTo>
                <a:lnTo>
                  <a:pt x="389954" y="40121"/>
                </a:lnTo>
                <a:lnTo>
                  <a:pt x="386602" y="31205"/>
                </a:lnTo>
                <a:close/>
              </a:path>
              <a:path w="459740" h="186055">
                <a:moveTo>
                  <a:pt x="443021" y="26736"/>
                </a:moveTo>
                <a:lnTo>
                  <a:pt x="398490" y="26736"/>
                </a:lnTo>
                <a:lnTo>
                  <a:pt x="401841" y="35652"/>
                </a:lnTo>
                <a:lnTo>
                  <a:pt x="389954" y="40121"/>
                </a:lnTo>
                <a:lnTo>
                  <a:pt x="401685" y="71327"/>
                </a:lnTo>
                <a:lnTo>
                  <a:pt x="443021" y="26736"/>
                </a:lnTo>
                <a:close/>
              </a:path>
              <a:path w="459740" h="186055">
                <a:moveTo>
                  <a:pt x="398490" y="26736"/>
                </a:moveTo>
                <a:lnTo>
                  <a:pt x="386602" y="31205"/>
                </a:lnTo>
                <a:lnTo>
                  <a:pt x="389954" y="40121"/>
                </a:lnTo>
                <a:lnTo>
                  <a:pt x="401841" y="35652"/>
                </a:lnTo>
                <a:lnTo>
                  <a:pt x="398490" y="26736"/>
                </a:lnTo>
                <a:close/>
              </a:path>
              <a:path w="459740" h="186055">
                <a:moveTo>
                  <a:pt x="374870" y="0"/>
                </a:moveTo>
                <a:lnTo>
                  <a:pt x="386602" y="31205"/>
                </a:lnTo>
                <a:lnTo>
                  <a:pt x="398490" y="26736"/>
                </a:lnTo>
                <a:lnTo>
                  <a:pt x="443021" y="26736"/>
                </a:lnTo>
                <a:lnTo>
                  <a:pt x="459604" y="8848"/>
                </a:lnTo>
                <a:lnTo>
                  <a:pt x="374870" y="0"/>
                </a:lnTo>
                <a:close/>
              </a:path>
            </a:pathLst>
          </a:custGeom>
          <a:solidFill>
            <a:srgbClr val="5E5E5E"/>
          </a:solidFill>
        </p:spPr>
        <p:txBody>
          <a:bodyPr wrap="square" lIns="0" tIns="0" rIns="0" bIns="0" rtlCol="0"/>
          <a:lstStyle/>
          <a:p>
            <a:endParaRPr/>
          </a:p>
        </p:txBody>
      </p:sp>
      <p:sp>
        <p:nvSpPr>
          <p:cNvPr id="20" name="object 20"/>
          <p:cNvSpPr txBox="1"/>
          <p:nvPr/>
        </p:nvSpPr>
        <p:spPr>
          <a:xfrm>
            <a:off x="6868975" y="3486404"/>
            <a:ext cx="3349443" cy="1334981"/>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panose="020F0502020204030204" pitchFamily="34" charset="0"/>
                <a:cs typeface="Calibri" panose="020F0502020204030204" pitchFamily="34" charset="0"/>
              </a:rPr>
              <a:t>Reduction:</a:t>
            </a:r>
            <a:endParaRPr sz="2000" dirty="0">
              <a:latin typeface="Calibri" panose="020F0502020204030204" pitchFamily="34" charset="0"/>
              <a:cs typeface="Calibri" panose="020F0502020204030204" pitchFamily="34" charset="0"/>
            </a:endParaRPr>
          </a:p>
          <a:p>
            <a:pPr marL="12700" marR="5080">
              <a:lnSpc>
                <a:spcPct val="171000"/>
              </a:lnSpc>
              <a:spcBef>
                <a:spcPts val="120"/>
              </a:spcBef>
              <a:tabLst>
                <a:tab pos="1856105" algn="l"/>
              </a:tabLst>
            </a:pPr>
            <a:r>
              <a:rPr sz="2000" dirty="0">
                <a:latin typeface="Calibri" panose="020F0502020204030204" pitchFamily="34" charset="0"/>
                <a:cs typeface="Calibri" panose="020F0502020204030204" pitchFamily="34" charset="0"/>
              </a:rPr>
              <a:t>e.g. </a:t>
            </a:r>
            <a:r>
              <a:rPr sz="2000" dirty="0">
                <a:solidFill>
                  <a:srgbClr val="0070C0"/>
                </a:solidFill>
                <a:latin typeface="Calibri" panose="020F0502020204030204" pitchFamily="34" charset="0"/>
                <a:cs typeface="Calibri" panose="020F0502020204030204" pitchFamily="34" charset="0"/>
              </a:rPr>
              <a:t>*c = </a:t>
            </a:r>
            <a:r>
              <a:rPr sz="2000" dirty="0">
                <a:solidFill>
                  <a:srgbClr val="0070C0"/>
                </a:solidFill>
                <a:latin typeface="Symbol" panose="05050102010706020507"/>
                <a:cs typeface="Symbol" panose="05050102010706020507"/>
              </a:rPr>
              <a:t></a:t>
            </a:r>
            <a:r>
              <a:rPr sz="2000" dirty="0">
                <a:solidFill>
                  <a:srgbClr val="0070C0"/>
                </a:solidFill>
                <a:latin typeface="Times New Roman" panose="02020603050405020304"/>
                <a:cs typeface="Times New Roman" panose="02020603050405020304"/>
              </a:rPr>
              <a:t> </a:t>
            </a:r>
            <a:r>
              <a:rPr sz="2000" spc="-5" dirty="0">
                <a:solidFill>
                  <a:srgbClr val="0070C0"/>
                </a:solidFill>
                <a:latin typeface="Calibri" panose="020F0502020204030204" pitchFamily="34" charset="0"/>
                <a:cs typeface="Calibri" panose="020F0502020204030204" pitchFamily="34" charset="0"/>
              </a:rPr>
              <a:t>a[i] </a:t>
            </a:r>
            <a:r>
              <a:rPr sz="2000" spc="-5" dirty="0">
                <a:latin typeface="Calibri" panose="020F0502020204030204" pitchFamily="34" charset="0"/>
                <a:cs typeface="Calibri" panose="020F0502020204030204" pitchFamily="34" charset="0"/>
              </a:rPr>
              <a:t> </a:t>
            </a:r>
            <a:endParaRPr lang="en-US" sz="2000" spc="-5" dirty="0">
              <a:latin typeface="Calibri" panose="020F0502020204030204" pitchFamily="34" charset="0"/>
              <a:cs typeface="Calibri" panose="020F0502020204030204" pitchFamily="34" charset="0"/>
            </a:endParaRPr>
          </a:p>
          <a:p>
            <a:pPr marL="12700" marR="5080">
              <a:lnSpc>
                <a:spcPct val="171000"/>
              </a:lnSpc>
              <a:spcBef>
                <a:spcPts val="120"/>
              </a:spcBef>
              <a:tabLst>
                <a:tab pos="1856105" algn="l"/>
              </a:tabLst>
            </a:pPr>
            <a:r>
              <a:rPr lang="en-US" altLang="zh-CN" sz="2000" dirty="0">
                <a:latin typeface="Calibri" panose="020F0502020204030204" pitchFamily="34" charset="0"/>
                <a:cs typeface="Calibri" panose="020F0502020204030204" pitchFamily="34" charset="0"/>
              </a:rPr>
              <a:t>CUDA  t</a:t>
            </a:r>
            <a:r>
              <a:rPr sz="2000" dirty="0">
                <a:latin typeface="Calibri" panose="020F0502020204030204" pitchFamily="34" charset="0"/>
                <a:cs typeface="Calibri" panose="020F0502020204030204" pitchFamily="34" charset="0"/>
              </a:rPr>
              <a:t>hr</a:t>
            </a:r>
            <a:r>
              <a:rPr sz="2000" spc="5" dirty="0">
                <a:latin typeface="Calibri" panose="020F0502020204030204" pitchFamily="34" charset="0"/>
                <a:cs typeface="Calibri" panose="020F0502020204030204" pitchFamily="34" charset="0"/>
              </a:rPr>
              <a:t>ea</a:t>
            </a:r>
            <a:r>
              <a:rPr sz="2000" dirty="0">
                <a:latin typeface="Calibri" panose="020F0502020204030204" pitchFamily="34" charset="0"/>
                <a:cs typeface="Calibri" panose="020F0502020204030204" pitchFamily="34" charset="0"/>
              </a:rPr>
              <a:t>d</a:t>
            </a:r>
            <a:r>
              <a:rPr sz="2000" spc="-10" dirty="0">
                <a:latin typeface="Calibri" panose="020F0502020204030204" pitchFamily="34" charset="0"/>
                <a:cs typeface="Calibri" panose="020F0502020204030204" pitchFamily="34" charset="0"/>
              </a:rPr>
              <a:t> </a:t>
            </a:r>
            <a:r>
              <a:rPr sz="2000" spc="-5" dirty="0">
                <a:latin typeface="Calibri" panose="020F0502020204030204" pitchFamily="34" charset="0"/>
                <a:cs typeface="Calibri" panose="020F0502020204030204" pitchFamily="34" charset="0"/>
              </a:rPr>
              <a:t>st</a:t>
            </a:r>
            <a:r>
              <a:rPr sz="2000" dirty="0">
                <a:latin typeface="Calibri" panose="020F0502020204030204" pitchFamily="34" charset="0"/>
                <a:cs typeface="Calibri" panose="020F0502020204030204" pitchFamily="34" charset="0"/>
              </a:rPr>
              <a:t>r</a:t>
            </a:r>
            <a:r>
              <a:rPr sz="2000" spc="5" dirty="0">
                <a:latin typeface="Calibri" panose="020F0502020204030204" pitchFamily="34" charset="0"/>
                <a:cs typeface="Calibri" panose="020F0502020204030204" pitchFamily="34" charset="0"/>
              </a:rPr>
              <a:t>a</a:t>
            </a:r>
            <a:r>
              <a:rPr sz="2000" spc="-5" dirty="0">
                <a:latin typeface="Calibri" panose="020F0502020204030204" pitchFamily="34" charset="0"/>
                <a:cs typeface="Calibri" panose="020F0502020204030204" pitchFamily="34" charset="0"/>
              </a:rPr>
              <a:t>t</a:t>
            </a:r>
            <a:r>
              <a:rPr sz="2000" spc="5" dirty="0">
                <a:latin typeface="Calibri" panose="020F0502020204030204" pitchFamily="34" charset="0"/>
                <a:cs typeface="Calibri" panose="020F0502020204030204" pitchFamily="34" charset="0"/>
              </a:rPr>
              <a:t>e</a:t>
            </a:r>
            <a:r>
              <a:rPr sz="2000" spc="-5" dirty="0">
                <a:latin typeface="Calibri" panose="020F0502020204030204" pitchFamily="34" charset="0"/>
                <a:cs typeface="Calibri" panose="020F0502020204030204" pitchFamily="34" charset="0"/>
              </a:rPr>
              <a:t>g</a:t>
            </a:r>
            <a:r>
              <a:rPr sz="2000" dirty="0">
                <a:latin typeface="Calibri" panose="020F0502020204030204" pitchFamily="34" charset="0"/>
                <a:cs typeface="Calibri" panose="020F0502020204030204" pitchFamily="34" charset="0"/>
              </a:rPr>
              <a:t>y:	??</a:t>
            </a:r>
          </a:p>
        </p:txBody>
      </p:sp>
      <p:sp>
        <p:nvSpPr>
          <p:cNvPr id="21" name="object 21"/>
          <p:cNvSpPr txBox="1"/>
          <p:nvPr/>
        </p:nvSpPr>
        <p:spPr>
          <a:xfrm>
            <a:off x="582003" y="3486404"/>
            <a:ext cx="4079875" cy="1580946"/>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libri" panose="020F0502020204030204" pitchFamily="34" charset="0"/>
                <a:cs typeface="Calibri" panose="020F0502020204030204" pitchFamily="34" charset="0"/>
              </a:rPr>
              <a:t>Transformation:</a:t>
            </a:r>
            <a:endParaRPr sz="2000" dirty="0">
              <a:latin typeface="Calibri" panose="020F0502020204030204" pitchFamily="34" charset="0"/>
              <a:cs typeface="Calibri" panose="020F0502020204030204" pitchFamily="34" charset="0"/>
            </a:endParaRPr>
          </a:p>
          <a:p>
            <a:pPr marL="12700">
              <a:lnSpc>
                <a:spcPct val="100000"/>
              </a:lnSpc>
              <a:spcBef>
                <a:spcPts val="1655"/>
              </a:spcBef>
            </a:pPr>
            <a:r>
              <a:rPr sz="2000" dirty="0">
                <a:latin typeface="Calibri" panose="020F0502020204030204" pitchFamily="34" charset="0"/>
                <a:cs typeface="Calibri" panose="020F0502020204030204" pitchFamily="34" charset="0"/>
              </a:rPr>
              <a:t>e.g. </a:t>
            </a:r>
            <a:r>
              <a:rPr sz="2000" spc="-5" dirty="0">
                <a:solidFill>
                  <a:srgbClr val="0070C0"/>
                </a:solidFill>
                <a:latin typeface="Calibri" panose="020F0502020204030204" pitchFamily="34" charset="0"/>
                <a:cs typeface="Calibri" panose="020F0502020204030204" pitchFamily="34" charset="0"/>
              </a:rPr>
              <a:t>c[i] </a:t>
            </a:r>
            <a:r>
              <a:rPr sz="2000" dirty="0">
                <a:solidFill>
                  <a:srgbClr val="0070C0"/>
                </a:solidFill>
                <a:latin typeface="Calibri" panose="020F0502020204030204" pitchFamily="34" charset="0"/>
                <a:cs typeface="Calibri" panose="020F0502020204030204" pitchFamily="34" charset="0"/>
              </a:rPr>
              <a:t>= </a:t>
            </a:r>
            <a:r>
              <a:rPr sz="2000" spc="-5" dirty="0">
                <a:solidFill>
                  <a:srgbClr val="0070C0"/>
                </a:solidFill>
                <a:latin typeface="Calibri" panose="020F0502020204030204" pitchFamily="34" charset="0"/>
                <a:cs typeface="Calibri" panose="020F0502020204030204" pitchFamily="34" charset="0"/>
              </a:rPr>
              <a:t>a[i] </a:t>
            </a:r>
            <a:r>
              <a:rPr sz="2000" dirty="0">
                <a:solidFill>
                  <a:srgbClr val="0070C0"/>
                </a:solidFill>
                <a:latin typeface="Calibri" panose="020F0502020204030204" pitchFamily="34" charset="0"/>
                <a:cs typeface="Calibri" panose="020F0502020204030204" pitchFamily="34" charset="0"/>
              </a:rPr>
              <a:t>+</a:t>
            </a:r>
            <a:r>
              <a:rPr sz="2000" spc="-15" dirty="0">
                <a:solidFill>
                  <a:srgbClr val="0070C0"/>
                </a:solidFill>
                <a:latin typeface="Calibri" panose="020F0502020204030204" pitchFamily="34" charset="0"/>
                <a:cs typeface="Calibri" panose="020F0502020204030204" pitchFamily="34" charset="0"/>
              </a:rPr>
              <a:t> </a:t>
            </a:r>
            <a:r>
              <a:rPr sz="2000" dirty="0">
                <a:solidFill>
                  <a:srgbClr val="0070C0"/>
                </a:solidFill>
                <a:latin typeface="Calibri" panose="020F0502020204030204" pitchFamily="34" charset="0"/>
                <a:cs typeface="Calibri" panose="020F0502020204030204" pitchFamily="34" charset="0"/>
              </a:rPr>
              <a:t>10;</a:t>
            </a:r>
            <a:endParaRPr sz="2000" dirty="0">
              <a:latin typeface="Calibri" panose="020F0502020204030204" pitchFamily="34" charset="0"/>
              <a:cs typeface="Calibri" panose="020F0502020204030204" pitchFamily="34" charset="0"/>
            </a:endParaRPr>
          </a:p>
          <a:p>
            <a:pPr marL="12700" marR="5080">
              <a:lnSpc>
                <a:spcPts val="1990"/>
              </a:lnSpc>
              <a:spcBef>
                <a:spcPts val="1745"/>
              </a:spcBef>
            </a:pPr>
            <a:r>
              <a:rPr lang="en-US" altLang="zh-CN" sz="2000" dirty="0">
                <a:latin typeface="Calibri" panose="020F0502020204030204" pitchFamily="34" charset="0"/>
                <a:cs typeface="Calibri" panose="020F0502020204030204" pitchFamily="34" charset="0"/>
              </a:rPr>
              <a:t>CUDA t</a:t>
            </a:r>
            <a:r>
              <a:rPr sz="2000" dirty="0">
                <a:latin typeface="Calibri" panose="020F0502020204030204" pitchFamily="34" charset="0"/>
                <a:cs typeface="Calibri" panose="020F0502020204030204" pitchFamily="34" charset="0"/>
              </a:rPr>
              <a:t>hread </a:t>
            </a:r>
            <a:r>
              <a:rPr sz="2000" spc="-5" dirty="0">
                <a:latin typeface="Calibri" panose="020F0502020204030204" pitchFamily="34" charset="0"/>
                <a:cs typeface="Calibri" panose="020F0502020204030204" pitchFamily="34" charset="0"/>
              </a:rPr>
              <a:t>strategy: one</a:t>
            </a:r>
            <a:r>
              <a:rPr lang="en-US" sz="2000" spc="-5" dirty="0">
                <a:latin typeface="Calibri" panose="020F0502020204030204" pitchFamily="34" charset="0"/>
                <a:cs typeface="Calibri" panose="020F0502020204030204" pitchFamily="34" charset="0"/>
              </a:rPr>
              <a:t> </a:t>
            </a:r>
            <a:r>
              <a:rPr lang="en-US" altLang="zh-CN" sz="2000" spc="-5" dirty="0">
                <a:latin typeface="Calibri" panose="020F0502020204030204" pitchFamily="34" charset="0"/>
                <a:cs typeface="Calibri" panose="020F0502020204030204" pitchFamily="34" charset="0"/>
              </a:rPr>
              <a:t>CUDA</a:t>
            </a:r>
            <a:r>
              <a:rPr sz="2000" spc="-5" dirty="0">
                <a:latin typeface="Calibri" panose="020F0502020204030204" pitchFamily="34" charset="0"/>
                <a:cs typeface="Calibri" panose="020F0502020204030204" pitchFamily="34" charset="0"/>
              </a:rPr>
              <a:t> </a:t>
            </a:r>
            <a:r>
              <a:rPr sz="2000" dirty="0">
                <a:latin typeface="Calibri" panose="020F0502020204030204" pitchFamily="34" charset="0"/>
                <a:cs typeface="Calibri" panose="020F0502020204030204" pitchFamily="34" charset="0"/>
              </a:rPr>
              <a:t>thread per </a:t>
            </a:r>
            <a:r>
              <a:rPr sz="2000" spc="-5" dirty="0">
                <a:latin typeface="Calibri" panose="020F0502020204030204" pitchFamily="34" charset="0"/>
                <a:cs typeface="Calibri" panose="020F0502020204030204" pitchFamily="34" charset="0"/>
              </a:rPr>
              <a:t>output  point</a:t>
            </a:r>
            <a:endParaRPr sz="2000" dirty="0">
              <a:latin typeface="Calibri" panose="020F0502020204030204" pitchFamily="34" charset="0"/>
              <a:cs typeface="Calibri" panose="020F0502020204030204" pitchFamily="34" charset="0"/>
            </a:endParaRPr>
          </a:p>
        </p:txBody>
      </p:sp>
      <p:sp>
        <p:nvSpPr>
          <p:cNvPr id="23"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5</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114539"/>
            <a:ext cx="9464040" cy="901065"/>
          </a:xfrm>
          <a:prstGeom prst="rect">
            <a:avLst/>
          </a:prstGeom>
        </p:spPr>
        <p:txBody>
          <a:bodyPr vert="horz" wrap="square" lIns="0" tIns="92075" rIns="0" bIns="0" rtlCol="0">
            <a:spAutoFit/>
          </a:bodyPr>
          <a:lstStyle/>
          <a:p>
            <a:pPr algn="ctr">
              <a:lnSpc>
                <a:spcPct val="100000"/>
              </a:lnSpc>
              <a:spcBef>
                <a:spcPts val="725"/>
              </a:spcBef>
            </a:pPr>
            <a:r>
              <a:rPr sz="3200" b="1" spc="-5" dirty="0"/>
              <a:t>REDUCTION: NAÏVE THREAD</a:t>
            </a:r>
            <a:r>
              <a:rPr sz="3200" b="1" spc="-20" dirty="0"/>
              <a:t> </a:t>
            </a:r>
            <a:r>
              <a:rPr sz="3200" b="1" spc="-5" dirty="0"/>
              <a:t>STRATEGY</a:t>
            </a:r>
            <a:endParaRPr sz="3600" b="1" spc="-5" dirty="0"/>
          </a:p>
          <a:p>
            <a:pPr algn="ctr">
              <a:lnSpc>
                <a:spcPct val="100000"/>
              </a:lnSpc>
              <a:spcBef>
                <a:spcPts val="310"/>
              </a:spcBef>
            </a:pPr>
            <a:r>
              <a:rPr sz="1800" b="1" dirty="0">
                <a:solidFill>
                  <a:srgbClr val="76B900"/>
                </a:solidFill>
              </a:rPr>
              <a:t>One </a:t>
            </a:r>
            <a:r>
              <a:rPr sz="1800" b="1" spc="-5" dirty="0">
                <a:solidFill>
                  <a:srgbClr val="76B900"/>
                </a:solidFill>
              </a:rPr>
              <a:t>thread </a:t>
            </a:r>
            <a:r>
              <a:rPr sz="1800" b="1" dirty="0">
                <a:solidFill>
                  <a:srgbClr val="76B900"/>
                </a:solidFill>
              </a:rPr>
              <a:t>per </a:t>
            </a:r>
            <a:r>
              <a:rPr sz="1800" b="1" spc="-5" dirty="0">
                <a:solidFill>
                  <a:srgbClr val="76B900"/>
                </a:solidFill>
              </a:rPr>
              <a:t>input</a:t>
            </a:r>
            <a:r>
              <a:rPr sz="1800" b="1" spc="-25" dirty="0">
                <a:solidFill>
                  <a:srgbClr val="76B900"/>
                </a:solidFill>
              </a:rPr>
              <a:t> </a:t>
            </a:r>
            <a:r>
              <a:rPr sz="1800" b="1" spc="-5" dirty="0">
                <a:solidFill>
                  <a:srgbClr val="76B900"/>
                </a:solidFill>
              </a:rPr>
              <a:t>point</a:t>
            </a:r>
            <a:endParaRPr sz="1800" b="1" dirty="0"/>
          </a:p>
        </p:txBody>
      </p:sp>
      <p:sp>
        <p:nvSpPr>
          <p:cNvPr id="3" name="object 3"/>
          <p:cNvSpPr txBox="1"/>
          <p:nvPr/>
        </p:nvSpPr>
        <p:spPr>
          <a:xfrm>
            <a:off x="533400" y="1714500"/>
            <a:ext cx="4868545" cy="846386"/>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70C0"/>
                </a:solidFill>
                <a:latin typeface="Calibri" panose="020F0502020204030204" pitchFamily="34" charset="0"/>
                <a:cs typeface="Calibri" panose="020F0502020204030204" pitchFamily="34" charset="0"/>
              </a:rPr>
              <a:t>*c +=</a:t>
            </a:r>
            <a:r>
              <a:rPr sz="2000" spc="-15" dirty="0">
                <a:solidFill>
                  <a:srgbClr val="0070C0"/>
                </a:solidFill>
                <a:latin typeface="Calibri" panose="020F0502020204030204" pitchFamily="34" charset="0"/>
                <a:cs typeface="Calibri" panose="020F0502020204030204" pitchFamily="34" charset="0"/>
              </a:rPr>
              <a:t> </a:t>
            </a:r>
            <a:r>
              <a:rPr sz="2000" spc="-5" dirty="0">
                <a:solidFill>
                  <a:srgbClr val="0070C0"/>
                </a:solidFill>
                <a:latin typeface="Calibri" panose="020F0502020204030204" pitchFamily="34" charset="0"/>
                <a:cs typeface="Calibri" panose="020F0502020204030204" pitchFamily="34" charset="0"/>
              </a:rPr>
              <a:t>a[i];</a:t>
            </a:r>
            <a:endParaRPr sz="2000" dirty="0">
              <a:latin typeface="Calibri" panose="020F0502020204030204" pitchFamily="34" charset="0"/>
              <a:cs typeface="Calibri" panose="020F0502020204030204" pitchFamily="34" charset="0"/>
            </a:endParaRPr>
          </a:p>
          <a:p>
            <a:pPr marL="12700">
              <a:lnSpc>
                <a:spcPct val="100000"/>
              </a:lnSpc>
              <a:spcBef>
                <a:spcPts val="1655"/>
              </a:spcBef>
            </a:pPr>
            <a:r>
              <a:rPr sz="2000" spc="-5" dirty="0">
                <a:solidFill>
                  <a:srgbClr val="5E5E5E"/>
                </a:solidFill>
                <a:latin typeface="Calibri" panose="020F0502020204030204" pitchFamily="34" charset="0"/>
                <a:cs typeface="Calibri" panose="020F0502020204030204" pitchFamily="34" charset="0"/>
              </a:rPr>
              <a:t>(Doesn’t work.) Actual code the GPU</a:t>
            </a:r>
            <a:r>
              <a:rPr sz="2000" spc="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executes:</a:t>
            </a:r>
            <a:endParaRPr sz="2000" dirty="0">
              <a:latin typeface="Calibri" panose="020F0502020204030204" pitchFamily="34" charset="0"/>
              <a:cs typeface="Calibri" panose="020F0502020204030204" pitchFamily="34" charset="0"/>
            </a:endParaRPr>
          </a:p>
        </p:txBody>
      </p:sp>
      <p:sp>
        <p:nvSpPr>
          <p:cNvPr id="4" name="object 4"/>
          <p:cNvSpPr txBox="1"/>
          <p:nvPr/>
        </p:nvSpPr>
        <p:spPr>
          <a:xfrm>
            <a:off x="533400" y="2494789"/>
            <a:ext cx="1574800" cy="1741502"/>
          </a:xfrm>
          <a:prstGeom prst="rect">
            <a:avLst/>
          </a:prstGeom>
        </p:spPr>
        <p:txBody>
          <a:bodyPr vert="horz" wrap="square" lIns="0" tIns="12700" rIns="0" bIns="0" rtlCol="0">
            <a:spAutoFit/>
          </a:bodyPr>
          <a:lstStyle/>
          <a:p>
            <a:pPr marL="12700" marR="469900">
              <a:lnSpc>
                <a:spcPct val="149000"/>
              </a:lnSpc>
              <a:spcBef>
                <a:spcPts val="100"/>
              </a:spcBef>
            </a:pPr>
            <a:r>
              <a:rPr sz="2000" dirty="0">
                <a:solidFill>
                  <a:srgbClr val="5E5E5E"/>
                </a:solidFill>
                <a:latin typeface="Calibri" panose="020F0502020204030204" pitchFamily="34" charset="0"/>
                <a:cs typeface="Calibri" panose="020F0502020204030204" pitchFamily="34" charset="0"/>
              </a:rPr>
              <a:t>LD R2,</a:t>
            </a:r>
            <a:r>
              <a:rPr sz="2000" spc="-9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a[i]  </a:t>
            </a:r>
            <a:r>
              <a:rPr sz="2000" dirty="0">
                <a:solidFill>
                  <a:srgbClr val="5E5E5E"/>
                </a:solidFill>
                <a:latin typeface="Calibri" panose="020F0502020204030204" pitchFamily="34" charset="0"/>
                <a:cs typeface="Calibri" panose="020F0502020204030204" pitchFamily="34" charset="0"/>
              </a:rPr>
              <a:t>LD R1,</a:t>
            </a:r>
            <a:r>
              <a:rPr sz="2000" spc="-5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c</a:t>
            </a:r>
            <a:endParaRPr sz="2000" dirty="0">
              <a:latin typeface="Calibri" panose="020F0502020204030204" pitchFamily="34" charset="0"/>
              <a:cs typeface="Calibri" panose="020F0502020204030204" pitchFamily="34" charset="0"/>
            </a:endParaRPr>
          </a:p>
          <a:p>
            <a:pPr marL="12700" marR="5080">
              <a:lnSpc>
                <a:spcPts val="3190"/>
              </a:lnSpc>
              <a:spcBef>
                <a:spcPts val="180"/>
              </a:spcBef>
            </a:pPr>
            <a:r>
              <a:rPr sz="2000" spc="-5" dirty="0">
                <a:solidFill>
                  <a:srgbClr val="5E5E5E"/>
                </a:solidFill>
                <a:latin typeface="Calibri" panose="020F0502020204030204" pitchFamily="34" charset="0"/>
                <a:cs typeface="Calibri" panose="020F0502020204030204" pitchFamily="34" charset="0"/>
              </a:rPr>
              <a:t>ADD </a:t>
            </a:r>
            <a:r>
              <a:rPr sz="2000" dirty="0">
                <a:solidFill>
                  <a:srgbClr val="5E5E5E"/>
                </a:solidFill>
                <a:latin typeface="Calibri" panose="020F0502020204030204" pitchFamily="34" charset="0"/>
                <a:cs typeface="Calibri" panose="020F0502020204030204" pitchFamily="34" charset="0"/>
              </a:rPr>
              <a:t>R3, R1,</a:t>
            </a:r>
            <a:r>
              <a:rPr sz="2000" spc="-9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R2  </a:t>
            </a:r>
            <a:r>
              <a:rPr sz="2000" spc="-5" dirty="0">
                <a:solidFill>
                  <a:srgbClr val="5E5E5E"/>
                </a:solidFill>
                <a:latin typeface="Calibri" panose="020F0502020204030204" pitchFamily="34" charset="0"/>
                <a:cs typeface="Calibri" panose="020F0502020204030204" pitchFamily="34" charset="0"/>
              </a:rPr>
              <a:t>ST c,</a:t>
            </a:r>
            <a:r>
              <a:rPr sz="2000" spc="-20"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R3</a:t>
            </a:r>
            <a:endParaRPr sz="2000" dirty="0">
              <a:latin typeface="Calibri" panose="020F0502020204030204" pitchFamily="34" charset="0"/>
              <a:cs typeface="Calibri" panose="020F0502020204030204" pitchFamily="34" charset="0"/>
            </a:endParaRPr>
          </a:p>
        </p:txBody>
      </p:sp>
      <p:sp>
        <p:nvSpPr>
          <p:cNvPr id="5" name="object 5"/>
          <p:cNvSpPr txBox="1"/>
          <p:nvPr/>
        </p:nvSpPr>
        <p:spPr>
          <a:xfrm>
            <a:off x="2503523" y="2494789"/>
            <a:ext cx="2373277" cy="1782924"/>
          </a:xfrm>
          <a:prstGeom prst="rect">
            <a:avLst/>
          </a:prstGeom>
        </p:spPr>
        <p:txBody>
          <a:bodyPr vert="horz" wrap="square" lIns="0" tIns="18415" rIns="0" bIns="0" rtlCol="0">
            <a:spAutoFit/>
          </a:bodyPr>
          <a:lstStyle/>
          <a:p>
            <a:pPr marL="644525" marR="5080" indent="-632460">
              <a:lnSpc>
                <a:spcPct val="147000"/>
              </a:lnSpc>
              <a:spcBef>
                <a:spcPts val="145"/>
              </a:spcBef>
            </a:pPr>
            <a:r>
              <a:rPr sz="2000" dirty="0">
                <a:solidFill>
                  <a:srgbClr val="5E5E5E"/>
                </a:solidFill>
                <a:latin typeface="Calibri" panose="020F0502020204030204" pitchFamily="34" charset="0"/>
                <a:cs typeface="Calibri" panose="020F0502020204030204" pitchFamily="34" charset="0"/>
              </a:rPr>
              <a:t>(</a:t>
            </a:r>
            <a:r>
              <a:rPr lang="en-US" altLang="zh-CN" sz="2000" dirty="0">
                <a:solidFill>
                  <a:srgbClr val="5E5E5E"/>
                </a:solidFill>
                <a:latin typeface="Calibri" panose="020F0502020204030204" pitchFamily="34" charset="0"/>
                <a:cs typeface="Calibri" panose="020F0502020204030204" pitchFamily="34" charset="0"/>
              </a:rPr>
              <a:t>T</a:t>
            </a:r>
            <a:r>
              <a:rPr sz="2000" dirty="0">
                <a:solidFill>
                  <a:srgbClr val="5E5E5E"/>
                </a:solidFill>
                <a:latin typeface="Calibri" panose="020F0502020204030204" pitchFamily="34" charset="0"/>
                <a:cs typeface="Calibri" panose="020F0502020204030204" pitchFamily="34" charset="0"/>
              </a:rPr>
              <a:t>hread</a:t>
            </a:r>
            <a:r>
              <a:rPr sz="2000" spc="-5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independent)  (READ)  (MODIFY)  (WRITE)</a:t>
            </a:r>
            <a:endParaRPr sz="2000" dirty="0">
              <a:latin typeface="Calibri" panose="020F0502020204030204" pitchFamily="34" charset="0"/>
              <a:cs typeface="Calibri" panose="020F0502020204030204" pitchFamily="34" charset="0"/>
            </a:endParaRPr>
          </a:p>
        </p:txBody>
      </p:sp>
      <p:sp>
        <p:nvSpPr>
          <p:cNvPr id="6" name="object 6"/>
          <p:cNvSpPr txBox="1"/>
          <p:nvPr/>
        </p:nvSpPr>
        <p:spPr>
          <a:xfrm>
            <a:off x="533400" y="4738117"/>
            <a:ext cx="9627616" cy="833562"/>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5E5E5E"/>
                </a:solidFill>
                <a:latin typeface="Calibri" panose="020F0502020204030204" pitchFamily="34" charset="0"/>
                <a:cs typeface="Calibri" panose="020F0502020204030204" pitchFamily="34" charset="0"/>
              </a:rPr>
              <a:t>But </a:t>
            </a:r>
            <a:r>
              <a:rPr sz="2000" b="1" dirty="0">
                <a:solidFill>
                  <a:srgbClr val="5E5E5E"/>
                </a:solidFill>
                <a:latin typeface="Calibri" panose="020F0502020204030204" pitchFamily="34" charset="0"/>
                <a:cs typeface="Calibri" panose="020F0502020204030204" pitchFamily="34" charset="0"/>
              </a:rPr>
              <a:t>every</a:t>
            </a:r>
            <a:r>
              <a:rPr lang="en-US" sz="2000" b="1" dirty="0">
                <a:solidFill>
                  <a:srgbClr val="5E5E5E"/>
                </a:solidFill>
                <a:latin typeface="Calibri" panose="020F0502020204030204" pitchFamily="34" charset="0"/>
                <a:cs typeface="Calibri" panose="020F0502020204030204" pitchFamily="34" charset="0"/>
              </a:rPr>
              <a:t> </a:t>
            </a:r>
            <a:r>
              <a:rPr lang="en-US" sz="2000" b="1">
                <a:solidFill>
                  <a:srgbClr val="5E5E5E"/>
                </a:solidFill>
                <a:latin typeface="Calibri" panose="020F0502020204030204" pitchFamily="34" charset="0"/>
                <a:cs typeface="Calibri" panose="020F0502020204030204" pitchFamily="34" charset="0"/>
              </a:rPr>
              <a:t>CUDA</a:t>
            </a:r>
            <a:r>
              <a:rPr sz="2000" b="1">
                <a:solidFill>
                  <a:srgbClr val="5E5E5E"/>
                </a:solidFill>
                <a:latin typeface="Calibri" panose="020F0502020204030204" pitchFamily="34" charset="0"/>
                <a:cs typeface="Calibri" panose="020F0502020204030204" pitchFamily="34" charset="0"/>
              </a:rPr>
              <a:t> </a:t>
            </a:r>
            <a:r>
              <a:rPr lang="en-US" sz="2000" b="1" spc="-5">
                <a:solidFill>
                  <a:srgbClr val="5E5E5E"/>
                </a:solidFill>
                <a:latin typeface="Calibri" panose="020F0502020204030204" pitchFamily="34" charset="0"/>
                <a:cs typeface="Calibri" panose="020F0502020204030204" pitchFamily="34" charset="0"/>
              </a:rPr>
              <a:t>T</a:t>
            </a:r>
            <a:r>
              <a:rPr sz="2000" b="1" spc="-5">
                <a:solidFill>
                  <a:srgbClr val="5E5E5E"/>
                </a:solidFill>
                <a:latin typeface="Calibri" panose="020F0502020204030204" pitchFamily="34" charset="0"/>
                <a:cs typeface="Calibri" panose="020F0502020204030204" pitchFamily="34" charset="0"/>
              </a:rPr>
              <a:t>hread </a:t>
            </a:r>
            <a:r>
              <a:rPr sz="2000" spc="-5" dirty="0">
                <a:solidFill>
                  <a:srgbClr val="5E5E5E"/>
                </a:solidFill>
                <a:latin typeface="Calibri" panose="020F0502020204030204" pitchFamily="34" charset="0"/>
                <a:cs typeface="Calibri" panose="020F0502020204030204" pitchFamily="34" charset="0"/>
              </a:rPr>
              <a:t>is trying to do this, potentially </a:t>
            </a:r>
            <a:r>
              <a:rPr sz="2000" dirty="0">
                <a:solidFill>
                  <a:srgbClr val="5E5E5E"/>
                </a:solidFill>
                <a:latin typeface="Calibri" panose="020F0502020204030204" pitchFamily="34" charset="0"/>
                <a:cs typeface="Calibri" panose="020F0502020204030204" pitchFamily="34" charset="0"/>
              </a:rPr>
              <a:t>at </a:t>
            </a:r>
            <a:r>
              <a:rPr sz="2000" spc="-5" dirty="0">
                <a:solidFill>
                  <a:srgbClr val="5E5E5E"/>
                </a:solidFill>
                <a:latin typeface="Calibri" panose="020F0502020204030204" pitchFamily="34" charset="0"/>
                <a:cs typeface="Calibri" panose="020F0502020204030204" pitchFamily="34" charset="0"/>
              </a:rPr>
              <a:t>the </a:t>
            </a:r>
            <a:r>
              <a:rPr sz="2000" dirty="0">
                <a:solidFill>
                  <a:srgbClr val="5E5E5E"/>
                </a:solidFill>
                <a:latin typeface="Calibri" panose="020F0502020204030204" pitchFamily="34" charset="0"/>
                <a:cs typeface="Calibri" panose="020F0502020204030204" pitchFamily="34" charset="0"/>
              </a:rPr>
              <a:t>same</a:t>
            </a:r>
            <a:r>
              <a:rPr sz="2000" spc="-35"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time</a:t>
            </a:r>
            <a:endParaRPr sz="2000" dirty="0">
              <a:latin typeface="Calibri" panose="020F0502020204030204" pitchFamily="34" charset="0"/>
              <a:cs typeface="Calibri" panose="020F0502020204030204" pitchFamily="34" charset="0"/>
            </a:endParaRPr>
          </a:p>
          <a:p>
            <a:pPr marL="12700">
              <a:lnSpc>
                <a:spcPct val="100000"/>
              </a:lnSpc>
              <a:spcBef>
                <a:spcPts val="1630"/>
              </a:spcBef>
            </a:pPr>
            <a:r>
              <a:rPr sz="2000" dirty="0">
                <a:solidFill>
                  <a:srgbClr val="5E5E5E"/>
                </a:solidFill>
                <a:latin typeface="Calibri" panose="020F0502020204030204" pitchFamily="34" charset="0"/>
                <a:cs typeface="Calibri" panose="020F0502020204030204" pitchFamily="34" charset="0"/>
              </a:rPr>
              <a:t>The </a:t>
            </a:r>
            <a:r>
              <a:rPr sz="2000" spc="-5" dirty="0">
                <a:solidFill>
                  <a:srgbClr val="5E5E5E"/>
                </a:solidFill>
                <a:latin typeface="Calibri" panose="020F0502020204030204" pitchFamily="34" charset="0"/>
                <a:cs typeface="Calibri" panose="020F0502020204030204" pitchFamily="34" charset="0"/>
              </a:rPr>
              <a:t>CUDA programming </a:t>
            </a:r>
            <a:r>
              <a:rPr sz="2000" dirty="0">
                <a:solidFill>
                  <a:srgbClr val="5E5E5E"/>
                </a:solidFill>
                <a:latin typeface="Calibri" panose="020F0502020204030204" pitchFamily="34" charset="0"/>
                <a:cs typeface="Calibri" panose="020F0502020204030204" pitchFamily="34" charset="0"/>
              </a:rPr>
              <a:t>model </a:t>
            </a:r>
            <a:r>
              <a:rPr sz="2000" spc="-5" dirty="0">
                <a:solidFill>
                  <a:srgbClr val="5E5E5E"/>
                </a:solidFill>
                <a:latin typeface="Calibri" panose="020F0502020204030204" pitchFamily="34" charset="0"/>
                <a:cs typeface="Calibri" panose="020F0502020204030204" pitchFamily="34" charset="0"/>
              </a:rPr>
              <a:t>does not enforce </a:t>
            </a:r>
            <a:r>
              <a:rPr sz="2000" dirty="0">
                <a:solidFill>
                  <a:srgbClr val="5E5E5E"/>
                </a:solidFill>
                <a:latin typeface="Calibri" panose="020F0502020204030204" pitchFamily="34" charset="0"/>
                <a:cs typeface="Calibri" panose="020F0502020204030204" pitchFamily="34" charset="0"/>
              </a:rPr>
              <a:t>any </a:t>
            </a:r>
            <a:r>
              <a:rPr sz="2000" spc="-5" dirty="0">
                <a:solidFill>
                  <a:srgbClr val="5E5E5E"/>
                </a:solidFill>
                <a:latin typeface="Calibri" panose="020F0502020204030204" pitchFamily="34" charset="0"/>
                <a:cs typeface="Calibri" panose="020F0502020204030204" pitchFamily="34" charset="0"/>
              </a:rPr>
              <a:t>order of </a:t>
            </a:r>
            <a:r>
              <a:rPr sz="2000" dirty="0">
                <a:solidFill>
                  <a:srgbClr val="5E5E5E"/>
                </a:solidFill>
                <a:latin typeface="Calibri" panose="020F0502020204030204" pitchFamily="34" charset="0"/>
                <a:cs typeface="Calibri" panose="020F0502020204030204" pitchFamily="34" charset="0"/>
              </a:rPr>
              <a:t>thread</a:t>
            </a:r>
            <a:r>
              <a:rPr sz="2000" spc="-5" dirty="0">
                <a:solidFill>
                  <a:srgbClr val="5E5E5E"/>
                </a:solidFill>
                <a:latin typeface="Calibri" panose="020F0502020204030204" pitchFamily="34" charset="0"/>
                <a:cs typeface="Calibri" panose="020F0502020204030204" pitchFamily="34" charset="0"/>
              </a:rPr>
              <a:t> execution</a:t>
            </a:r>
            <a:endParaRPr sz="2000" dirty="0">
              <a:latin typeface="Calibri" panose="020F0502020204030204" pitchFamily="34" charset="0"/>
              <a:cs typeface="Calibri" panose="020F0502020204030204" pitchFamily="34" charset="0"/>
            </a:endParaRPr>
          </a:p>
        </p:txBody>
      </p:sp>
      <p:sp>
        <p:nvSpPr>
          <p:cNvPr id="8" name="object 34"/>
          <p:cNvSpPr txBox="1">
            <a:spLocks noGrp="1"/>
          </p:cNvSpPr>
          <p:nvPr>
            <p:ph type="sldNum" sz="quarter" idx="12"/>
          </p:nvPr>
        </p:nvSpPr>
        <p:spPr>
          <a:xfrm>
            <a:off x="7749540" y="5720715"/>
            <a:ext cx="2468880" cy="328613"/>
          </a:xfrm>
          <a:prstGeom prst="rect">
            <a:avLst/>
          </a:prstGeom>
        </p:spPr>
        <p:txBody>
          <a:bodyPr vert="horz" wrap="square" lIns="0" tIns="0" rIns="0" bIns="0" rtlCol="0">
            <a:spAutoFit/>
          </a:bodyPr>
          <a:lstStyle/>
          <a:p>
            <a:pPr marL="38100">
              <a:lnSpc>
                <a:spcPts val="1425"/>
              </a:lnSpc>
            </a:pPr>
            <a:fld id="{81D60167-4931-47E6-BA6A-407CBD079E47}" type="slidenum">
              <a:rPr spc="-5" dirty="0"/>
              <a:t>6</a:t>
            </a:fld>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0669" y="110753"/>
            <a:ext cx="7891462" cy="962443"/>
          </a:xfrm>
          <a:prstGeom prst="rect">
            <a:avLst/>
          </a:prstGeom>
        </p:spPr>
        <p:txBody>
          <a:bodyPr vert="horz" wrap="square" lIns="0" tIns="92075" rIns="0" bIns="0" rtlCol="0">
            <a:spAutoFit/>
          </a:bodyPr>
          <a:lstStyle/>
          <a:p>
            <a:pPr algn="ctr">
              <a:lnSpc>
                <a:spcPct val="100000"/>
              </a:lnSpc>
              <a:spcBef>
                <a:spcPts val="725"/>
              </a:spcBef>
            </a:pPr>
            <a:r>
              <a:rPr sz="3600" b="1" spc="-5" dirty="0"/>
              <a:t>ATOMICS TO THE</a:t>
            </a:r>
            <a:r>
              <a:rPr sz="3600" b="1" spc="-55" dirty="0"/>
              <a:t> </a:t>
            </a:r>
            <a:r>
              <a:rPr sz="3600" b="1" spc="-5" dirty="0"/>
              <a:t>RESCUE</a:t>
            </a:r>
          </a:p>
          <a:p>
            <a:pPr marL="635" algn="ctr">
              <a:lnSpc>
                <a:spcPct val="100000"/>
              </a:lnSpc>
              <a:spcBef>
                <a:spcPts val="310"/>
              </a:spcBef>
            </a:pPr>
            <a:r>
              <a:rPr sz="1800" b="1" spc="-5" dirty="0">
                <a:solidFill>
                  <a:srgbClr val="76B900"/>
                </a:solidFill>
              </a:rPr>
              <a:t>indivisible READ-MODIFY-WRITE</a:t>
            </a:r>
            <a:endParaRPr sz="1800" b="1" dirty="0"/>
          </a:p>
        </p:txBody>
      </p:sp>
      <p:sp>
        <p:nvSpPr>
          <p:cNvPr id="13" name="object 13"/>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7</a:t>
            </a:fld>
            <a:endParaRPr dirty="0"/>
          </a:p>
        </p:txBody>
      </p:sp>
      <p:sp>
        <p:nvSpPr>
          <p:cNvPr id="3" name="object 3"/>
          <p:cNvSpPr txBox="1"/>
          <p:nvPr/>
        </p:nvSpPr>
        <p:spPr>
          <a:xfrm>
            <a:off x="397070" y="1515771"/>
            <a:ext cx="3184329" cy="320601"/>
          </a:xfrm>
          <a:prstGeom prst="rect">
            <a:avLst/>
          </a:prstGeom>
        </p:spPr>
        <p:txBody>
          <a:bodyPr vert="horz" wrap="square" lIns="0" tIns="12700" rIns="0" bIns="0" rtlCol="0">
            <a:spAutoFit/>
          </a:bodyPr>
          <a:lstStyle/>
          <a:p>
            <a:pPr marL="12700">
              <a:lnSpc>
                <a:spcPct val="100000"/>
              </a:lnSpc>
              <a:spcBef>
                <a:spcPts val="100"/>
              </a:spcBef>
            </a:pPr>
            <a:r>
              <a:rPr lang="en-US" altLang="zh-CN" sz="2000" spc="-5" dirty="0">
                <a:solidFill>
                  <a:srgbClr val="0070C0"/>
                </a:solidFill>
                <a:latin typeface="Arial" panose="020B0604020202020204" pitchFamily="34" charset="0"/>
                <a:cs typeface="Arial" panose="020B0604020202020204" pitchFamily="34" charset="0"/>
              </a:rPr>
              <a:t>old = </a:t>
            </a:r>
            <a:r>
              <a:rPr sz="2000" spc="-5" dirty="0" err="1">
                <a:solidFill>
                  <a:srgbClr val="0070C0"/>
                </a:solidFill>
                <a:latin typeface="Arial" panose="020B0604020202020204" pitchFamily="34" charset="0"/>
                <a:cs typeface="Arial" panose="020B0604020202020204" pitchFamily="34" charset="0"/>
              </a:rPr>
              <a:t>atomicAdd</a:t>
            </a:r>
            <a:r>
              <a:rPr lang="en-US" sz="2000" spc="-5" dirty="0">
                <a:solidFill>
                  <a:srgbClr val="0070C0"/>
                </a:solidFill>
                <a:latin typeface="Arial" panose="020B0604020202020204" pitchFamily="34" charset="0"/>
                <a:cs typeface="Arial" panose="020B0604020202020204" pitchFamily="34" charset="0"/>
              </a:rPr>
              <a:t> </a:t>
            </a:r>
            <a:r>
              <a:rPr sz="2000" spc="-5" dirty="0">
                <a:solidFill>
                  <a:srgbClr val="0070C0"/>
                </a:solidFill>
                <a:latin typeface="Arial" panose="020B0604020202020204" pitchFamily="34" charset="0"/>
                <a:cs typeface="Arial" panose="020B0604020202020204" pitchFamily="34" charset="0"/>
              </a:rPr>
              <a:t>(</a:t>
            </a:r>
            <a:r>
              <a:rPr lang="en-US" sz="2000" spc="-5" dirty="0">
                <a:solidFill>
                  <a:srgbClr val="0070C0"/>
                </a:solidFill>
                <a:latin typeface="Arial" panose="020B0604020202020204" pitchFamily="34" charset="0"/>
                <a:cs typeface="Arial" panose="020B0604020202020204" pitchFamily="34" charset="0"/>
              </a:rPr>
              <a:t>&amp;</a:t>
            </a:r>
            <a:r>
              <a:rPr sz="2000" spc="-5" dirty="0">
                <a:solidFill>
                  <a:srgbClr val="0070C0"/>
                </a:solidFill>
                <a:latin typeface="Arial" panose="020B0604020202020204" pitchFamily="34" charset="0"/>
                <a:cs typeface="Arial" panose="020B0604020202020204" pitchFamily="34" charset="0"/>
              </a:rPr>
              <a:t>c,</a:t>
            </a:r>
            <a:r>
              <a:rPr sz="2000" spc="-45" dirty="0">
                <a:solidFill>
                  <a:srgbClr val="0070C0"/>
                </a:solidFill>
                <a:latin typeface="Arial" panose="020B0604020202020204" pitchFamily="34" charset="0"/>
                <a:cs typeface="Arial" panose="020B0604020202020204" pitchFamily="34" charset="0"/>
              </a:rPr>
              <a:t> </a:t>
            </a:r>
            <a:r>
              <a:rPr sz="2000" spc="-5" dirty="0">
                <a:solidFill>
                  <a:srgbClr val="0070C0"/>
                </a:solidFill>
                <a:latin typeface="Arial" panose="020B0604020202020204" pitchFamily="34" charset="0"/>
                <a:cs typeface="Arial" panose="020B0604020202020204" pitchFamily="34" charset="0"/>
              </a:rPr>
              <a:t>a[i]);</a:t>
            </a:r>
            <a:endParaRPr sz="2000" dirty="0">
              <a:latin typeface="Arial" panose="020B0604020202020204" pitchFamily="34" charset="0"/>
              <a:cs typeface="Arial" panose="020B0604020202020204" pitchFamily="34" charset="0"/>
            </a:endParaRPr>
          </a:p>
        </p:txBody>
      </p:sp>
      <p:sp>
        <p:nvSpPr>
          <p:cNvPr id="4" name="object 4"/>
          <p:cNvSpPr txBox="1"/>
          <p:nvPr/>
        </p:nvSpPr>
        <p:spPr>
          <a:xfrm>
            <a:off x="3429000" y="1560919"/>
            <a:ext cx="7620000" cy="25904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0070C0"/>
                </a:solidFill>
                <a:latin typeface="Calibri" panose="020F0502020204030204" pitchFamily="34" charset="0"/>
                <a:cs typeface="Calibri" panose="020F0502020204030204" pitchFamily="34" charset="0"/>
              </a:rPr>
              <a:t>https://docs.nvidia.com/cuda/cuda-c-programming-guide/index.html#atomic-functions</a:t>
            </a:r>
            <a:endParaRPr sz="1600" dirty="0">
              <a:latin typeface="Calibri" panose="020F0502020204030204" pitchFamily="34" charset="0"/>
              <a:cs typeface="Calibri" panose="020F0502020204030204" pitchFamily="34" charset="0"/>
            </a:endParaRPr>
          </a:p>
        </p:txBody>
      </p:sp>
      <p:sp>
        <p:nvSpPr>
          <p:cNvPr id="5" name="object 5"/>
          <p:cNvSpPr txBox="1"/>
          <p:nvPr/>
        </p:nvSpPr>
        <p:spPr>
          <a:xfrm>
            <a:off x="577087" y="3010916"/>
            <a:ext cx="110998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E5E5E"/>
                </a:solidFill>
                <a:latin typeface="Calibri" panose="020F0502020204030204" pitchFamily="34" charset="0"/>
                <a:cs typeface="Calibri" panose="020F0502020204030204" pitchFamily="34" charset="0"/>
              </a:rPr>
              <a:t>LD R2,</a:t>
            </a:r>
            <a:r>
              <a:rPr sz="1800" spc="-9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a[i]</a:t>
            </a:r>
            <a:endParaRPr sz="1800" dirty="0">
              <a:latin typeface="Calibri" panose="020F0502020204030204" pitchFamily="34" charset="0"/>
              <a:cs typeface="Calibri" panose="020F0502020204030204" pitchFamily="34" charset="0"/>
            </a:endParaRPr>
          </a:p>
        </p:txBody>
      </p:sp>
      <p:sp>
        <p:nvSpPr>
          <p:cNvPr id="6" name="object 6"/>
          <p:cNvSpPr txBox="1"/>
          <p:nvPr/>
        </p:nvSpPr>
        <p:spPr>
          <a:xfrm>
            <a:off x="2547211" y="3010916"/>
            <a:ext cx="3158640" cy="289823"/>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E5E5E"/>
                </a:solidFill>
                <a:latin typeface="Calibri" panose="020F0502020204030204" pitchFamily="34" charset="0"/>
                <a:cs typeface="Calibri" panose="020F0502020204030204" pitchFamily="34" charset="0"/>
              </a:rPr>
              <a:t>(</a:t>
            </a:r>
            <a:r>
              <a:rPr lang="en-US" sz="1800" dirty="0">
                <a:solidFill>
                  <a:srgbClr val="5E5E5E"/>
                </a:solidFill>
                <a:latin typeface="Calibri" panose="020F0502020204030204" pitchFamily="34" charset="0"/>
                <a:cs typeface="Calibri" panose="020F0502020204030204" pitchFamily="34" charset="0"/>
              </a:rPr>
              <a:t>CUDA </a:t>
            </a:r>
            <a:r>
              <a:rPr sz="1800" dirty="0">
                <a:solidFill>
                  <a:srgbClr val="5E5E5E"/>
                </a:solidFill>
                <a:latin typeface="Calibri" panose="020F0502020204030204" pitchFamily="34" charset="0"/>
                <a:cs typeface="Calibri" panose="020F0502020204030204" pitchFamily="34" charset="0"/>
              </a:rPr>
              <a:t>thread</a:t>
            </a:r>
            <a:r>
              <a:rPr sz="1800" spc="-5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independent)</a:t>
            </a:r>
            <a:endParaRPr sz="1800" dirty="0">
              <a:latin typeface="Calibri" panose="020F0502020204030204" pitchFamily="34" charset="0"/>
              <a:cs typeface="Calibri" panose="020F0502020204030204" pitchFamily="34" charset="0"/>
            </a:endParaRPr>
          </a:p>
        </p:txBody>
      </p:sp>
      <p:sp>
        <p:nvSpPr>
          <p:cNvPr id="7" name="object 7"/>
          <p:cNvSpPr txBox="1"/>
          <p:nvPr/>
        </p:nvSpPr>
        <p:spPr>
          <a:xfrm>
            <a:off x="5329485" y="3297427"/>
            <a:ext cx="4834255" cy="812165"/>
          </a:xfrm>
          <a:prstGeom prst="rect">
            <a:avLst/>
          </a:prstGeom>
        </p:spPr>
        <p:txBody>
          <a:bodyPr vert="horz" wrap="square" lIns="0" tIns="131445" rIns="0" bIns="0" rtlCol="0">
            <a:spAutoFit/>
          </a:bodyPr>
          <a:lstStyle/>
          <a:p>
            <a:pPr marL="12700">
              <a:lnSpc>
                <a:spcPct val="100000"/>
              </a:lnSpc>
              <a:spcBef>
                <a:spcPts val="1035"/>
              </a:spcBef>
            </a:pPr>
            <a:r>
              <a:rPr sz="1800" spc="-5" dirty="0">
                <a:solidFill>
                  <a:srgbClr val="5E5E5E"/>
                </a:solidFill>
                <a:latin typeface="Calibri" panose="020F0502020204030204" pitchFamily="34" charset="0"/>
                <a:cs typeface="Calibri" panose="020F0502020204030204" pitchFamily="34" charset="0"/>
              </a:rPr>
              <a:t>Becomes one indivisible</a:t>
            </a:r>
            <a:r>
              <a:rPr sz="1800" spc="1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operation/instruction:</a:t>
            </a:r>
            <a:endParaRPr sz="1800" dirty="0">
              <a:latin typeface="Calibri" panose="020F0502020204030204" pitchFamily="34" charset="0"/>
              <a:cs typeface="Calibri" panose="020F0502020204030204" pitchFamily="34" charset="0"/>
            </a:endParaRPr>
          </a:p>
          <a:p>
            <a:pPr marL="68580">
              <a:lnSpc>
                <a:spcPct val="100000"/>
              </a:lnSpc>
              <a:spcBef>
                <a:spcPts val="935"/>
              </a:spcBef>
            </a:pPr>
            <a:r>
              <a:rPr sz="1800" b="1" spc="-5" dirty="0">
                <a:solidFill>
                  <a:srgbClr val="5E5E5E"/>
                </a:solidFill>
                <a:latin typeface="Calibri" panose="020F0502020204030204" pitchFamily="34" charset="0"/>
                <a:cs typeface="Calibri" panose="020F0502020204030204" pitchFamily="34" charset="0"/>
              </a:rPr>
              <a:t>RED.E.ADD.F32.FTZ.RN </a:t>
            </a:r>
            <a:r>
              <a:rPr sz="1800" b="1" dirty="0">
                <a:solidFill>
                  <a:srgbClr val="5E5E5E"/>
                </a:solidFill>
                <a:latin typeface="Calibri" panose="020F0502020204030204" pitchFamily="34" charset="0"/>
                <a:cs typeface="Calibri" panose="020F0502020204030204" pitchFamily="34" charset="0"/>
              </a:rPr>
              <a:t>[c],</a:t>
            </a:r>
            <a:r>
              <a:rPr sz="1800" b="1" spc="-10" dirty="0">
                <a:solidFill>
                  <a:srgbClr val="5E5E5E"/>
                </a:solidFill>
                <a:latin typeface="Calibri" panose="020F0502020204030204" pitchFamily="34" charset="0"/>
                <a:cs typeface="Calibri" panose="020F0502020204030204" pitchFamily="34" charset="0"/>
              </a:rPr>
              <a:t> </a:t>
            </a:r>
            <a:r>
              <a:rPr sz="1800" b="1" spc="-5" dirty="0">
                <a:solidFill>
                  <a:srgbClr val="5E5E5E"/>
                </a:solidFill>
                <a:latin typeface="Calibri" panose="020F0502020204030204" pitchFamily="34" charset="0"/>
                <a:cs typeface="Calibri" panose="020F0502020204030204" pitchFamily="34" charset="0"/>
              </a:rPr>
              <a:t>R2;</a:t>
            </a:r>
            <a:endParaRPr sz="1800" dirty="0">
              <a:latin typeface="Calibri" panose="020F0502020204030204" pitchFamily="34" charset="0"/>
              <a:cs typeface="Calibri" panose="020F0502020204030204" pitchFamily="34" charset="0"/>
            </a:endParaRPr>
          </a:p>
        </p:txBody>
      </p:sp>
      <p:sp>
        <p:nvSpPr>
          <p:cNvPr id="8" name="object 8"/>
          <p:cNvSpPr txBox="1"/>
          <p:nvPr/>
        </p:nvSpPr>
        <p:spPr>
          <a:xfrm>
            <a:off x="577087" y="3297427"/>
            <a:ext cx="1574800" cy="1220470"/>
          </a:xfrm>
          <a:prstGeom prst="rect">
            <a:avLst/>
          </a:prstGeom>
        </p:spPr>
        <p:txBody>
          <a:bodyPr vert="horz" wrap="square" lIns="0" tIns="131445" rIns="0" bIns="0" rtlCol="0">
            <a:spAutoFit/>
          </a:bodyPr>
          <a:lstStyle/>
          <a:p>
            <a:pPr marL="12700">
              <a:lnSpc>
                <a:spcPct val="100000"/>
              </a:lnSpc>
              <a:spcBef>
                <a:spcPts val="1035"/>
              </a:spcBef>
            </a:pPr>
            <a:r>
              <a:rPr sz="1800" dirty="0">
                <a:solidFill>
                  <a:srgbClr val="5E5E5E"/>
                </a:solidFill>
                <a:latin typeface="Calibri" panose="020F0502020204030204" pitchFamily="34" charset="0"/>
                <a:cs typeface="Calibri" panose="020F0502020204030204" pitchFamily="34" charset="0"/>
              </a:rPr>
              <a:t>LD R1,</a:t>
            </a:r>
            <a:r>
              <a:rPr sz="1800" spc="-11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c</a:t>
            </a:r>
            <a:endParaRPr sz="1800" dirty="0">
              <a:latin typeface="Calibri" panose="020F0502020204030204" pitchFamily="34" charset="0"/>
              <a:cs typeface="Calibri" panose="020F0502020204030204" pitchFamily="34" charset="0"/>
            </a:endParaRPr>
          </a:p>
          <a:p>
            <a:pPr marL="12700" marR="5080">
              <a:lnSpc>
                <a:spcPts val="3220"/>
              </a:lnSpc>
              <a:spcBef>
                <a:spcPts val="160"/>
              </a:spcBef>
            </a:pPr>
            <a:r>
              <a:rPr sz="1800" spc="-5" dirty="0">
                <a:solidFill>
                  <a:srgbClr val="5E5E5E"/>
                </a:solidFill>
                <a:latin typeface="Calibri" panose="020F0502020204030204" pitchFamily="34" charset="0"/>
                <a:cs typeface="Calibri" panose="020F0502020204030204" pitchFamily="34" charset="0"/>
              </a:rPr>
              <a:t>ADD </a:t>
            </a:r>
            <a:r>
              <a:rPr sz="1800" dirty="0">
                <a:solidFill>
                  <a:srgbClr val="5E5E5E"/>
                </a:solidFill>
                <a:latin typeface="Calibri" panose="020F0502020204030204" pitchFamily="34" charset="0"/>
                <a:cs typeface="Calibri" panose="020F0502020204030204" pitchFamily="34" charset="0"/>
              </a:rPr>
              <a:t>R3, R1,</a:t>
            </a:r>
            <a:r>
              <a:rPr sz="1800" spc="-95"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R2  </a:t>
            </a:r>
            <a:r>
              <a:rPr sz="1800" spc="-5" dirty="0">
                <a:solidFill>
                  <a:srgbClr val="5E5E5E"/>
                </a:solidFill>
                <a:latin typeface="Calibri" panose="020F0502020204030204" pitchFamily="34" charset="0"/>
                <a:cs typeface="Calibri" panose="020F0502020204030204" pitchFamily="34" charset="0"/>
              </a:rPr>
              <a:t>ST </a:t>
            </a:r>
            <a:r>
              <a:rPr sz="1800" dirty="0">
                <a:solidFill>
                  <a:srgbClr val="5E5E5E"/>
                </a:solidFill>
                <a:latin typeface="Calibri" panose="020F0502020204030204" pitchFamily="34" charset="0"/>
                <a:cs typeface="Calibri" panose="020F0502020204030204" pitchFamily="34" charset="0"/>
              </a:rPr>
              <a:t>R3,</a:t>
            </a:r>
            <a:r>
              <a:rPr sz="1800" spc="-20" dirty="0">
                <a:solidFill>
                  <a:srgbClr val="5E5E5E"/>
                </a:solidFill>
                <a:latin typeface="Calibri" panose="020F0502020204030204" pitchFamily="34" charset="0"/>
                <a:cs typeface="Calibri" panose="020F0502020204030204" pitchFamily="34" charset="0"/>
              </a:rPr>
              <a:t> </a:t>
            </a:r>
            <a:r>
              <a:rPr sz="1800" dirty="0">
                <a:solidFill>
                  <a:srgbClr val="5E5E5E"/>
                </a:solidFill>
                <a:latin typeface="Calibri" panose="020F0502020204030204" pitchFamily="34" charset="0"/>
                <a:cs typeface="Calibri" panose="020F0502020204030204" pitchFamily="34" charset="0"/>
              </a:rPr>
              <a:t>c</a:t>
            </a:r>
            <a:endParaRPr sz="1800" dirty="0">
              <a:latin typeface="Calibri" panose="020F0502020204030204" pitchFamily="34" charset="0"/>
              <a:cs typeface="Calibri" panose="020F0502020204030204" pitchFamily="34" charset="0"/>
            </a:endParaRPr>
          </a:p>
        </p:txBody>
      </p:sp>
      <p:sp>
        <p:nvSpPr>
          <p:cNvPr id="9" name="object 9"/>
          <p:cNvSpPr txBox="1"/>
          <p:nvPr/>
        </p:nvSpPr>
        <p:spPr>
          <a:xfrm>
            <a:off x="3196553" y="3297427"/>
            <a:ext cx="984885" cy="1170320"/>
          </a:xfrm>
          <a:prstGeom prst="rect">
            <a:avLst/>
          </a:prstGeom>
        </p:spPr>
        <p:txBody>
          <a:bodyPr vert="horz" wrap="square" lIns="0" tIns="5080" rIns="0" bIns="0" rtlCol="0">
            <a:spAutoFit/>
          </a:bodyPr>
          <a:lstStyle/>
          <a:p>
            <a:pPr marL="33655" marR="5080" indent="-21590">
              <a:lnSpc>
                <a:spcPct val="146000"/>
              </a:lnSpc>
              <a:spcBef>
                <a:spcPts val="40"/>
              </a:spcBef>
            </a:pPr>
            <a:r>
              <a:rPr sz="1800" spc="-5" dirty="0">
                <a:solidFill>
                  <a:srgbClr val="5E5E5E"/>
                </a:solidFill>
                <a:latin typeface="Calibri" panose="020F0502020204030204" pitchFamily="34" charset="0"/>
                <a:cs typeface="Calibri" panose="020F0502020204030204" pitchFamily="34" charset="0"/>
              </a:rPr>
              <a:t>(READ)  </a:t>
            </a:r>
            <a:r>
              <a:rPr sz="1800" dirty="0">
                <a:solidFill>
                  <a:srgbClr val="5E5E5E"/>
                </a:solidFill>
                <a:latin typeface="Calibri" panose="020F0502020204030204" pitchFamily="34" charset="0"/>
                <a:cs typeface="Calibri" panose="020F0502020204030204" pitchFamily="34" charset="0"/>
              </a:rPr>
              <a:t>(</a:t>
            </a:r>
            <a:r>
              <a:rPr sz="1800" spc="-5" dirty="0">
                <a:solidFill>
                  <a:srgbClr val="5E5E5E"/>
                </a:solidFill>
                <a:latin typeface="Calibri" panose="020F0502020204030204" pitchFamily="34" charset="0"/>
                <a:cs typeface="Calibri" panose="020F0502020204030204" pitchFamily="34" charset="0"/>
              </a:rPr>
              <a:t>MODI</a:t>
            </a:r>
            <a:r>
              <a:rPr sz="1800" spc="5" dirty="0">
                <a:solidFill>
                  <a:srgbClr val="5E5E5E"/>
                </a:solidFill>
                <a:latin typeface="Calibri" panose="020F0502020204030204" pitchFamily="34" charset="0"/>
                <a:cs typeface="Calibri" panose="020F0502020204030204" pitchFamily="34" charset="0"/>
              </a:rPr>
              <a:t>F</a:t>
            </a:r>
            <a:r>
              <a:rPr sz="1800" spc="-5" dirty="0">
                <a:solidFill>
                  <a:srgbClr val="5E5E5E"/>
                </a:solidFill>
                <a:latin typeface="Calibri" panose="020F0502020204030204" pitchFamily="34" charset="0"/>
                <a:cs typeface="Calibri" panose="020F0502020204030204" pitchFamily="34" charset="0"/>
              </a:rPr>
              <a:t>Y</a:t>
            </a:r>
            <a:r>
              <a:rPr sz="1800"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(WRITE)</a:t>
            </a:r>
            <a:endParaRPr sz="1800" dirty="0">
              <a:latin typeface="Calibri" panose="020F0502020204030204" pitchFamily="34" charset="0"/>
              <a:cs typeface="Calibri" panose="020F0502020204030204" pitchFamily="34" charset="0"/>
            </a:endParaRPr>
          </a:p>
        </p:txBody>
      </p:sp>
      <p:sp>
        <p:nvSpPr>
          <p:cNvPr id="10" name="object 10"/>
          <p:cNvSpPr txBox="1"/>
          <p:nvPr/>
        </p:nvSpPr>
        <p:spPr>
          <a:xfrm>
            <a:off x="577087" y="5004308"/>
            <a:ext cx="4890135" cy="7448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E5E5E"/>
                </a:solidFill>
                <a:latin typeface="Calibri" panose="020F0502020204030204" pitchFamily="34" charset="0"/>
                <a:cs typeface="Calibri" panose="020F0502020204030204" pitchFamily="34" charset="0"/>
              </a:rPr>
              <a:t>Facilitated by special hardware in the </a:t>
            </a:r>
            <a:r>
              <a:rPr sz="1800" dirty="0">
                <a:solidFill>
                  <a:srgbClr val="5E5E5E"/>
                </a:solidFill>
                <a:latin typeface="Calibri" panose="020F0502020204030204" pitchFamily="34" charset="0"/>
                <a:cs typeface="Calibri" panose="020F0502020204030204" pitchFamily="34" charset="0"/>
              </a:rPr>
              <a:t>L2</a:t>
            </a:r>
            <a:r>
              <a:rPr sz="1800" spc="-5" dirty="0">
                <a:solidFill>
                  <a:srgbClr val="5E5E5E"/>
                </a:solidFill>
                <a:latin typeface="Calibri" panose="020F0502020204030204" pitchFamily="34" charset="0"/>
                <a:cs typeface="Calibri" panose="020F0502020204030204" pitchFamily="34" charset="0"/>
              </a:rPr>
              <a:t> cache</a:t>
            </a:r>
            <a:endParaRPr sz="1800" dirty="0">
              <a:latin typeface="Calibri" panose="020F0502020204030204" pitchFamily="34" charset="0"/>
              <a:cs typeface="Calibri" panose="020F0502020204030204" pitchFamily="34" charset="0"/>
            </a:endParaRPr>
          </a:p>
          <a:p>
            <a:pPr marL="12700">
              <a:lnSpc>
                <a:spcPct val="100000"/>
              </a:lnSpc>
              <a:spcBef>
                <a:spcPts val="1345"/>
              </a:spcBef>
            </a:pPr>
            <a:r>
              <a:rPr sz="1800" dirty="0">
                <a:solidFill>
                  <a:srgbClr val="5E5E5E"/>
                </a:solidFill>
                <a:latin typeface="Calibri" panose="020F0502020204030204" pitchFamily="34" charset="0"/>
                <a:cs typeface="Calibri" panose="020F0502020204030204" pitchFamily="34" charset="0"/>
              </a:rPr>
              <a:t>May have </a:t>
            </a:r>
            <a:r>
              <a:rPr sz="1800" spc="-5" dirty="0">
                <a:solidFill>
                  <a:srgbClr val="5E5E5E"/>
                </a:solidFill>
                <a:latin typeface="Calibri" panose="020F0502020204030204" pitchFamily="34" charset="0"/>
                <a:cs typeface="Calibri" panose="020F0502020204030204" pitchFamily="34" charset="0"/>
              </a:rPr>
              <a:t>performance</a:t>
            </a:r>
            <a:r>
              <a:rPr sz="1800" spc="-25" dirty="0">
                <a:solidFill>
                  <a:srgbClr val="5E5E5E"/>
                </a:solidFill>
                <a:latin typeface="Calibri" panose="020F0502020204030204" pitchFamily="34" charset="0"/>
                <a:cs typeface="Calibri" panose="020F0502020204030204" pitchFamily="34" charset="0"/>
              </a:rPr>
              <a:t> </a:t>
            </a:r>
            <a:r>
              <a:rPr sz="1800" spc="-5" dirty="0">
                <a:solidFill>
                  <a:srgbClr val="5E5E5E"/>
                </a:solidFill>
                <a:latin typeface="Calibri" panose="020F0502020204030204" pitchFamily="34" charset="0"/>
                <a:cs typeface="Calibri" panose="020F0502020204030204" pitchFamily="34" charset="0"/>
              </a:rPr>
              <a:t>implications</a:t>
            </a:r>
            <a:endParaRPr sz="1800" dirty="0">
              <a:latin typeface="Calibri" panose="020F0502020204030204" pitchFamily="34" charset="0"/>
              <a:cs typeface="Calibri" panose="020F0502020204030204" pitchFamily="34" charset="0"/>
            </a:endParaRPr>
          </a:p>
        </p:txBody>
      </p:sp>
      <p:sp>
        <p:nvSpPr>
          <p:cNvPr id="11" name="object 11"/>
          <p:cNvSpPr/>
          <p:nvPr/>
        </p:nvSpPr>
        <p:spPr>
          <a:xfrm>
            <a:off x="368709" y="3377380"/>
            <a:ext cx="4189095" cy="1254125"/>
          </a:xfrm>
          <a:custGeom>
            <a:avLst/>
            <a:gdLst/>
            <a:ahLst/>
            <a:cxnLst/>
            <a:rect l="l" t="t" r="r" b="b"/>
            <a:pathLst>
              <a:path w="4189095" h="1254125">
                <a:moveTo>
                  <a:pt x="0" y="0"/>
                </a:moveTo>
                <a:lnTo>
                  <a:pt x="4188542" y="0"/>
                </a:lnTo>
                <a:lnTo>
                  <a:pt x="4188542" y="1253613"/>
                </a:lnTo>
                <a:lnTo>
                  <a:pt x="0" y="1253613"/>
                </a:lnTo>
                <a:lnTo>
                  <a:pt x="0" y="0"/>
                </a:lnTo>
                <a:close/>
              </a:path>
            </a:pathLst>
          </a:custGeom>
          <a:ln w="25400">
            <a:solidFill>
              <a:srgbClr val="008564"/>
            </a:solidFill>
          </a:ln>
        </p:spPr>
        <p:txBody>
          <a:bodyPr wrap="square" lIns="0" tIns="0" rIns="0" bIns="0" rtlCol="0"/>
          <a:lstStyle/>
          <a:p>
            <a:endParaRPr/>
          </a:p>
        </p:txBody>
      </p:sp>
      <p:sp>
        <p:nvSpPr>
          <p:cNvPr id="12" name="object 12"/>
          <p:cNvSpPr/>
          <p:nvPr/>
        </p:nvSpPr>
        <p:spPr>
          <a:xfrm>
            <a:off x="4557251" y="3899720"/>
            <a:ext cx="723265" cy="76200"/>
          </a:xfrm>
          <a:custGeom>
            <a:avLst/>
            <a:gdLst/>
            <a:ahLst/>
            <a:cxnLst/>
            <a:rect l="l" t="t" r="r" b="b"/>
            <a:pathLst>
              <a:path w="723264" h="76200">
                <a:moveTo>
                  <a:pt x="646471" y="42862"/>
                </a:moveTo>
                <a:lnTo>
                  <a:pt x="646470" y="76199"/>
                </a:lnTo>
                <a:lnTo>
                  <a:pt x="713145" y="42862"/>
                </a:lnTo>
                <a:lnTo>
                  <a:pt x="646471" y="42862"/>
                </a:lnTo>
                <a:close/>
              </a:path>
              <a:path w="723264" h="76200">
                <a:moveTo>
                  <a:pt x="646471" y="33337"/>
                </a:moveTo>
                <a:lnTo>
                  <a:pt x="646471" y="42862"/>
                </a:lnTo>
                <a:lnTo>
                  <a:pt x="659171" y="42862"/>
                </a:lnTo>
                <a:lnTo>
                  <a:pt x="659171" y="33337"/>
                </a:lnTo>
                <a:lnTo>
                  <a:pt x="646471" y="33337"/>
                </a:lnTo>
                <a:close/>
              </a:path>
              <a:path w="723264" h="76200">
                <a:moveTo>
                  <a:pt x="646471" y="0"/>
                </a:moveTo>
                <a:lnTo>
                  <a:pt x="646471" y="33337"/>
                </a:lnTo>
                <a:lnTo>
                  <a:pt x="659171" y="33337"/>
                </a:lnTo>
                <a:lnTo>
                  <a:pt x="659171" y="42862"/>
                </a:lnTo>
                <a:lnTo>
                  <a:pt x="713148" y="42861"/>
                </a:lnTo>
                <a:lnTo>
                  <a:pt x="722670" y="38099"/>
                </a:lnTo>
                <a:lnTo>
                  <a:pt x="646471" y="0"/>
                </a:lnTo>
                <a:close/>
              </a:path>
              <a:path w="723264" h="76200">
                <a:moveTo>
                  <a:pt x="0" y="33336"/>
                </a:moveTo>
                <a:lnTo>
                  <a:pt x="0" y="42861"/>
                </a:lnTo>
                <a:lnTo>
                  <a:pt x="646471" y="42862"/>
                </a:lnTo>
                <a:lnTo>
                  <a:pt x="646471" y="33337"/>
                </a:lnTo>
                <a:lnTo>
                  <a:pt x="0" y="33336"/>
                </a:lnTo>
                <a:close/>
              </a:path>
            </a:pathLst>
          </a:custGeom>
          <a:solidFill>
            <a:srgbClr val="008564"/>
          </a:solidFill>
        </p:spPr>
        <p:txBody>
          <a:bodyPr wrap="square" lIns="0" tIns="0" rIns="0" bIns="0" rtlCol="0"/>
          <a:lstStyle/>
          <a:p>
            <a:endParaRPr/>
          </a:p>
        </p:txBody>
      </p:sp>
      <p:sp>
        <p:nvSpPr>
          <p:cNvPr id="14" name="文本框 13"/>
          <p:cNvSpPr txBox="1"/>
          <p:nvPr/>
        </p:nvSpPr>
        <p:spPr>
          <a:xfrm>
            <a:off x="397071" y="1843946"/>
            <a:ext cx="9766669" cy="1015663"/>
          </a:xfrm>
          <a:prstGeom prst="rect">
            <a:avLst/>
          </a:prstGeom>
          <a:noFill/>
        </p:spPr>
        <p:txBody>
          <a:bodyPr wrap="square" rtlCol="0">
            <a:spAutoFit/>
          </a:bodyPr>
          <a:lstStyle/>
          <a:p>
            <a:r>
              <a:rPr lang="en-US" sz="2000" dirty="0"/>
              <a:t>Reads the 16-bit, 32-bit or 64-bit word </a:t>
            </a:r>
            <a:r>
              <a:rPr lang="en-US" sz="2000" dirty="0">
                <a:solidFill>
                  <a:schemeClr val="accent5">
                    <a:lumMod val="75000"/>
                  </a:schemeClr>
                </a:solidFill>
              </a:rPr>
              <a:t>old</a:t>
            </a:r>
            <a:r>
              <a:rPr lang="en-US" sz="2000" dirty="0"/>
              <a:t> located at the </a:t>
            </a:r>
            <a:r>
              <a:rPr lang="en-US" sz="2000" dirty="0">
                <a:solidFill>
                  <a:schemeClr val="accent5">
                    <a:lumMod val="75000"/>
                  </a:schemeClr>
                </a:solidFill>
              </a:rPr>
              <a:t>address</a:t>
            </a:r>
            <a:r>
              <a:rPr lang="en-US" sz="2000" dirty="0"/>
              <a:t> in global or shared memory, computes (</a:t>
            </a:r>
            <a:r>
              <a:rPr lang="en-US" sz="2000" dirty="0">
                <a:solidFill>
                  <a:schemeClr val="accent5">
                    <a:lumMod val="75000"/>
                  </a:schemeClr>
                </a:solidFill>
              </a:rPr>
              <a:t>old</a:t>
            </a:r>
            <a:r>
              <a:rPr lang="en-US" sz="2000" dirty="0"/>
              <a:t> + </a:t>
            </a:r>
            <a:r>
              <a:rPr lang="en-US" sz="2000" dirty="0" err="1"/>
              <a:t>val</a:t>
            </a:r>
            <a:r>
              <a:rPr lang="en-US" sz="2000" dirty="0"/>
              <a:t>), and stores the result back to memory at the same </a:t>
            </a:r>
            <a:r>
              <a:rPr lang="en-US" sz="2000" dirty="0">
                <a:solidFill>
                  <a:schemeClr val="accent5">
                    <a:lumMod val="75000"/>
                  </a:schemeClr>
                </a:solidFill>
              </a:rPr>
              <a:t>address</a:t>
            </a:r>
            <a:r>
              <a:rPr lang="en-US" sz="2000" dirty="0"/>
              <a:t>. These three operations are performed in one atomic transaction. The function returns </a:t>
            </a:r>
            <a:r>
              <a:rPr lang="en-US" sz="2000" dirty="0">
                <a:solidFill>
                  <a:schemeClr val="accent5">
                    <a:lumMod val="75000"/>
                  </a:schemeClr>
                </a:solidFill>
              </a:rPr>
              <a:t>old</a:t>
            </a:r>
            <a:r>
              <a:rPr lang="en-US" sz="20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0358" y="190372"/>
            <a:ext cx="7891462" cy="553998"/>
          </a:xfrm>
        </p:spPr>
        <p:txBody>
          <a:bodyPr>
            <a:normAutofit fontScale="90000"/>
          </a:bodyPr>
          <a:lstStyle/>
          <a:p>
            <a:r>
              <a:rPr lang="en-US" b="1" dirty="0" err="1"/>
              <a:t>atomicAdd</a:t>
            </a:r>
            <a:r>
              <a:rPr lang="en-US" b="1" dirty="0"/>
              <a:t> implementation </a:t>
            </a:r>
          </a:p>
        </p:txBody>
      </p:sp>
      <p:sp>
        <p:nvSpPr>
          <p:cNvPr id="4" name="矩形 3"/>
          <p:cNvSpPr/>
          <p:nvPr/>
        </p:nvSpPr>
        <p:spPr>
          <a:xfrm>
            <a:off x="228600" y="2857500"/>
            <a:ext cx="80010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8305800" y="971065"/>
            <a:ext cx="2743199" cy="3970318"/>
          </a:xfrm>
          <a:prstGeom prst="rect">
            <a:avLst/>
          </a:prstGeom>
          <a:noFill/>
        </p:spPr>
        <p:txBody>
          <a:bodyPr wrap="square" rtlCol="0">
            <a:spAutoFit/>
          </a:bodyPr>
          <a:lstStyle/>
          <a:p>
            <a:r>
              <a:rPr lang="en-US" b="1" dirty="0" err="1"/>
              <a:t>atomicCAS</a:t>
            </a:r>
            <a:r>
              <a:rPr lang="en-US" b="1" dirty="0"/>
              <a:t>(</a:t>
            </a:r>
            <a:r>
              <a:rPr lang="en-US" b="1" dirty="0" err="1"/>
              <a:t>int</a:t>
            </a:r>
            <a:r>
              <a:rPr lang="en-US" b="1" dirty="0"/>
              <a:t>* address, </a:t>
            </a:r>
            <a:r>
              <a:rPr lang="en-US" b="1" dirty="0" err="1"/>
              <a:t>int</a:t>
            </a:r>
            <a:r>
              <a:rPr lang="en-US" b="1" dirty="0"/>
              <a:t> compare, </a:t>
            </a:r>
            <a:r>
              <a:rPr lang="en-US" b="1" dirty="0" err="1"/>
              <a:t>int</a:t>
            </a:r>
            <a:r>
              <a:rPr lang="en-US" b="1" dirty="0"/>
              <a:t> </a:t>
            </a:r>
            <a:r>
              <a:rPr lang="en-US" b="1" dirty="0" err="1"/>
              <a:t>val</a:t>
            </a:r>
            <a:r>
              <a:rPr lang="en-US" b="1" dirty="0"/>
              <a:t>):</a:t>
            </a:r>
          </a:p>
          <a:p>
            <a:r>
              <a:rPr lang="en-US" dirty="0"/>
              <a:t>Reads the 16-bit, 32-bit or 64-bit word </a:t>
            </a:r>
            <a:r>
              <a:rPr lang="en-US" dirty="0">
                <a:solidFill>
                  <a:srgbClr val="00B050"/>
                </a:solidFill>
              </a:rPr>
              <a:t>old</a:t>
            </a:r>
            <a:r>
              <a:rPr lang="en-US" dirty="0"/>
              <a:t> located at the </a:t>
            </a:r>
            <a:r>
              <a:rPr lang="en-US" dirty="0">
                <a:solidFill>
                  <a:srgbClr val="00B050"/>
                </a:solidFill>
              </a:rPr>
              <a:t>address</a:t>
            </a:r>
            <a:r>
              <a:rPr lang="en-US" dirty="0"/>
              <a:t> in global or shared memory, computes (old == compare ? </a:t>
            </a:r>
            <a:r>
              <a:rPr lang="en-US" dirty="0" err="1"/>
              <a:t>val</a:t>
            </a:r>
            <a:r>
              <a:rPr lang="en-US" dirty="0"/>
              <a:t> : old) , and stores the result back to memory at the same </a:t>
            </a:r>
            <a:r>
              <a:rPr lang="en-US" dirty="0">
                <a:solidFill>
                  <a:srgbClr val="00B050"/>
                </a:solidFill>
              </a:rPr>
              <a:t>address</a:t>
            </a:r>
            <a:r>
              <a:rPr lang="en-US" dirty="0"/>
              <a:t>. These three operations are performed in one atomic transaction. The function returns </a:t>
            </a:r>
            <a:r>
              <a:rPr lang="en-US" dirty="0">
                <a:solidFill>
                  <a:srgbClr val="00B050"/>
                </a:solidFill>
              </a:rPr>
              <a:t>old</a:t>
            </a:r>
            <a:r>
              <a:rPr lang="en-US" dirty="0"/>
              <a:t> (Compare And Swap).</a:t>
            </a:r>
          </a:p>
        </p:txBody>
      </p:sp>
      <p:sp>
        <p:nvSpPr>
          <p:cNvPr id="6" name="object 13"/>
          <p:cNvSpPr txBox="1">
            <a:spLocks noGrp="1"/>
          </p:cNvSpPr>
          <p:nvPr>
            <p:ph type="sldNum" sz="quarter" idx="12"/>
          </p:nvPr>
        </p:nvSpPr>
        <p:spPr>
          <a:xfrm>
            <a:off x="7749540" y="5720715"/>
            <a:ext cx="2468880" cy="32861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8</a:t>
            </a:fld>
            <a:endParaRPr dirty="0"/>
          </a:p>
        </p:txBody>
      </p:sp>
      <p:sp>
        <p:nvSpPr>
          <p:cNvPr id="9" name="文本占位符 2"/>
          <p:cNvSpPr txBox="1"/>
          <p:nvPr/>
        </p:nvSpPr>
        <p:spPr>
          <a:xfrm>
            <a:off x="457200" y="1562100"/>
            <a:ext cx="9144000" cy="4185761"/>
          </a:xfrm>
          <a:prstGeom prst="rect">
            <a:avLst/>
          </a:prstGeom>
        </p:spPr>
        <p:txBody>
          <a:bodyPr wrap="square" lIns="0" tIns="0" rIns="0" bIns="0">
            <a:spAutoFit/>
          </a:bodyPr>
          <a:lstStyle>
            <a:lvl1pPr marL="0">
              <a:defRPr sz="1800" b="0" i="0">
                <a:solidFill>
                  <a:srgbClr val="5E5E5E"/>
                </a:solidFill>
                <a:latin typeface="Trebuchet MS" panose="020B0603020202020204"/>
                <a:ea typeface="+mn-ea"/>
                <a:cs typeface="Trebuchet MS" panose="020B06030202020202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#if __CUDA_ARCH__ &lt; 600</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__device__ double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atomicAdd</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(double* address, double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val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unsigned long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int*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address_as_ull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(unsigned long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int*)address;</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unsigned long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int old =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address_as_ull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assumed;</a:t>
            </a:r>
          </a:p>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t>
            </a:r>
            <a:r>
              <a:rPr kumimoji="0" lang="en-US" sz="1600" b="0" i="0" u="none" strike="noStrike" kern="0" cap="none" spc="0" normalizeH="0" baseline="0" noProof="0" dirty="0">
                <a:ln>
                  <a:noFill/>
                </a:ln>
                <a:solidFill>
                  <a:srgbClr val="FF0000"/>
                </a:solidFill>
                <a:effectLst/>
                <a:uLnTx/>
                <a:uFillTx/>
                <a:latin typeface="Trebuchet MS" panose="020B0603020202020204"/>
                <a:ea typeface="+mn-ea"/>
              </a:rPr>
              <a:t>do</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assumed = old;</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old =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atomicCAS</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address_as_ull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assumed,</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__</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double_as_longlong</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val</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__</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longlong_as_double</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(assumed)));</a:t>
            </a:r>
          </a:p>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Note: uses integer comparison to avoid hang in case of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NaN</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(since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NaN</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NaN</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 </a:t>
            </a:r>
            <a:r>
              <a:rPr kumimoji="0" lang="en-US" sz="1600" b="0" i="0" u="none" strike="noStrike" kern="0" cap="none" spc="0" normalizeH="0" baseline="0" noProof="0" dirty="0">
                <a:ln>
                  <a:noFill/>
                </a:ln>
                <a:solidFill>
                  <a:srgbClr val="FF0000"/>
                </a:solidFill>
                <a:effectLst/>
                <a:uLnTx/>
                <a:uFillTx/>
                <a:latin typeface="Trebuchet MS" panose="020B0603020202020204"/>
                <a:ea typeface="+mn-ea"/>
              </a:rPr>
              <a:t>while</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(assumed != old);</a:t>
            </a:r>
          </a:p>
          <a:p>
            <a:pPr marL="0" marR="0" lvl="0" indent="0" defTabSz="914400" eaLnBrk="1" fontAlgn="auto" latinLnBrk="0" hangingPunct="1">
              <a:lnSpc>
                <a:spcPct val="100000"/>
              </a:lnSpc>
              <a:spcBef>
                <a:spcPts val="0"/>
              </a:spcBef>
              <a:spcAft>
                <a:spcPts val="0"/>
              </a:spcAft>
              <a:buClrTx/>
              <a:buSzTx/>
              <a:buFontTx/>
              <a:buNone/>
              <a:defRPr/>
            </a:pPr>
            <a:endParaRPr kumimoji="0" lang="en-US" sz="1600" b="0" i="0" u="none" strike="noStrike" kern="0" cap="none" spc="0" normalizeH="0" baseline="0" noProof="0" dirty="0">
              <a:ln>
                <a:noFill/>
              </a:ln>
              <a:solidFill>
                <a:srgbClr val="5E5E5E"/>
              </a:solidFill>
              <a:effectLst/>
              <a:uLnTx/>
              <a:uFillTx/>
              <a:latin typeface="Trebuchet MS" panose="020B0603020202020204"/>
              <a:ea typeface="+mn-ea"/>
            </a:endParaRP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    return __</a:t>
            </a:r>
            <a:r>
              <a:rPr kumimoji="0" lang="en-US" sz="1600" b="0" i="0" u="none" strike="noStrike" kern="0" cap="none" spc="0" normalizeH="0" baseline="0" noProof="0" dirty="0" err="1">
                <a:ln>
                  <a:noFill/>
                </a:ln>
                <a:solidFill>
                  <a:srgbClr val="5E5E5E"/>
                </a:solidFill>
                <a:effectLst/>
                <a:uLnTx/>
                <a:uFillTx/>
                <a:latin typeface="Trebuchet MS" panose="020B0603020202020204"/>
                <a:ea typeface="+mn-ea"/>
              </a:rPr>
              <a:t>longlong_as_double</a:t>
            </a: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(old);</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a:t>
            </a:r>
          </a:p>
          <a:p>
            <a:pPr marL="0" marR="0" lvl="0" indent="0" defTabSz="914400" eaLnBrk="1" fontAlgn="auto" latinLnBrk="0" hangingPunct="1">
              <a:lnSpc>
                <a:spcPct val="100000"/>
              </a:lnSpc>
              <a:spcBef>
                <a:spcPts val="0"/>
              </a:spcBef>
              <a:spcAft>
                <a:spcPts val="0"/>
              </a:spcAft>
              <a:buClrTx/>
              <a:buSzTx/>
              <a:buFontTx/>
              <a:buNone/>
              <a:defRPr/>
            </a:pPr>
            <a:r>
              <a:rPr kumimoji="0" lang="en-US" sz="1600" b="0" i="0" u="none" strike="noStrike" kern="0" cap="none" spc="0" normalizeH="0" baseline="0" noProof="0" dirty="0">
                <a:ln>
                  <a:noFill/>
                </a:ln>
                <a:solidFill>
                  <a:srgbClr val="5E5E5E"/>
                </a:solidFill>
                <a:effectLst/>
                <a:uLnTx/>
                <a:uFillTx/>
                <a:latin typeface="Trebuchet MS" panose="020B0603020202020204"/>
                <a:ea typeface="+mn-ea"/>
              </a:rPr>
              <a:t>#endif</a:t>
            </a:r>
          </a:p>
        </p:txBody>
      </p:sp>
      <p:sp>
        <p:nvSpPr>
          <p:cNvPr id="3" name="文本框 2"/>
          <p:cNvSpPr txBox="1"/>
          <p:nvPr/>
        </p:nvSpPr>
        <p:spPr>
          <a:xfrm>
            <a:off x="228600" y="971123"/>
            <a:ext cx="7292340" cy="646331"/>
          </a:xfrm>
          <a:prstGeom prst="rect">
            <a:avLst/>
          </a:prstGeom>
          <a:noFill/>
        </p:spPr>
        <p:txBody>
          <a:bodyPr wrap="square" rtlCol="0">
            <a:spAutoFit/>
          </a:bodyPr>
          <a:lstStyle/>
          <a:p>
            <a:r>
              <a:rPr lang="en-US" dirty="0">
                <a:solidFill>
                  <a:srgbClr val="FF0000"/>
                </a:solidFill>
              </a:rPr>
              <a:t>// Note that any atomic operation can be implemented based on </a:t>
            </a:r>
            <a:r>
              <a:rPr lang="en-US" dirty="0" err="1">
                <a:solidFill>
                  <a:srgbClr val="FF0000"/>
                </a:solidFill>
              </a:rPr>
              <a:t>atomicCAS</a:t>
            </a:r>
            <a:r>
              <a:rPr lang="en-US" dirty="0">
                <a:solidFill>
                  <a:srgbClr val="FF0000"/>
                </a:solidFill>
              </a:rPr>
              <a:t>() (Compare And Swap). For example…….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114300"/>
            <a:ext cx="5511165" cy="566420"/>
          </a:xfrm>
          <a:prstGeom prst="rect">
            <a:avLst/>
          </a:prstGeom>
        </p:spPr>
        <p:txBody>
          <a:bodyPr vert="horz" wrap="square" lIns="0" tIns="12700" rIns="0" bIns="0" rtlCol="0">
            <a:spAutoFit/>
          </a:bodyPr>
          <a:lstStyle/>
          <a:p>
            <a:pPr marL="12700" algn="ctr">
              <a:lnSpc>
                <a:spcPct val="100000"/>
              </a:lnSpc>
              <a:spcBef>
                <a:spcPts val="100"/>
              </a:spcBef>
            </a:pPr>
            <a:r>
              <a:rPr sz="3600" b="1" spc="-5" dirty="0"/>
              <a:t>OTHER</a:t>
            </a:r>
            <a:r>
              <a:rPr sz="3600" b="1" spc="-75" dirty="0"/>
              <a:t> </a:t>
            </a:r>
            <a:r>
              <a:rPr sz="3600" b="1" spc="-5" dirty="0"/>
              <a:t>ATOMICS</a:t>
            </a: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9</a:t>
            </a:fld>
            <a:endParaRPr dirty="0"/>
          </a:p>
        </p:txBody>
      </p:sp>
      <p:sp>
        <p:nvSpPr>
          <p:cNvPr id="13" name="object 10"/>
          <p:cNvSpPr txBox="1"/>
          <p:nvPr/>
        </p:nvSpPr>
        <p:spPr>
          <a:xfrm>
            <a:off x="457200" y="1257300"/>
            <a:ext cx="10838744" cy="3978269"/>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tabLst>
                <a:tab pos="1871980" algn="l"/>
              </a:tabLst>
            </a:pPr>
            <a:r>
              <a:rPr sz="2000" spc="-5" dirty="0">
                <a:solidFill>
                  <a:srgbClr val="5E5E5E"/>
                </a:solidFill>
                <a:latin typeface="Calibri" panose="020F0502020204030204" pitchFamily="34" charset="0"/>
                <a:cs typeface="Calibri" panose="020F0502020204030204" pitchFamily="34" charset="0"/>
              </a:rPr>
              <a:t>atomicMax/Min</a:t>
            </a:r>
            <a:r>
              <a:rPr sz="2000" spc="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choose the </a:t>
            </a:r>
            <a:r>
              <a:rPr sz="2000" dirty="0">
                <a:solidFill>
                  <a:srgbClr val="5E5E5E"/>
                </a:solidFill>
                <a:latin typeface="Calibri" panose="020F0502020204030204" pitchFamily="34" charset="0"/>
                <a:cs typeface="Calibri" panose="020F0502020204030204" pitchFamily="34" charset="0"/>
              </a:rPr>
              <a:t>max </a:t>
            </a:r>
            <a:r>
              <a:rPr sz="2000" spc="-5" dirty="0">
                <a:solidFill>
                  <a:srgbClr val="5E5E5E"/>
                </a:solidFill>
                <a:latin typeface="Calibri" panose="020F0502020204030204" pitchFamily="34" charset="0"/>
                <a:cs typeface="Calibri" panose="020F0502020204030204" pitchFamily="34" charset="0"/>
              </a:rPr>
              <a:t>(or</a:t>
            </a:r>
            <a:r>
              <a:rPr sz="2000" spc="-65" dirty="0">
                <a:solidFill>
                  <a:srgbClr val="5E5E5E"/>
                </a:solidFill>
                <a:latin typeface="Calibri" panose="020F0502020204030204" pitchFamily="34" charset="0"/>
                <a:cs typeface="Calibri" panose="020F0502020204030204" pitchFamily="34" charset="0"/>
              </a:rPr>
              <a:t> </a:t>
            </a:r>
            <a:r>
              <a:rPr sz="2000" dirty="0">
                <a:solidFill>
                  <a:srgbClr val="5E5E5E"/>
                </a:solidFill>
                <a:latin typeface="Calibri" panose="020F0502020204030204" pitchFamily="34" charset="0"/>
                <a:cs typeface="Calibri" panose="020F0502020204030204" pitchFamily="34" charset="0"/>
              </a:rPr>
              <a:t>min)</a:t>
            </a:r>
            <a:endParaRPr sz="2000" dirty="0">
              <a:latin typeface="Calibri" panose="020F0502020204030204" pitchFamily="34" charset="0"/>
              <a:cs typeface="Calibri" panose="020F0502020204030204" pitchFamily="34" charset="0"/>
            </a:endParaRPr>
          </a:p>
          <a:p>
            <a:pPr marL="298450" indent="-285750">
              <a:lnSpc>
                <a:spcPct val="100000"/>
              </a:lnSpc>
              <a:spcBef>
                <a:spcPts val="165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atomicAdd/Sub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add to (or subtract</a:t>
            </a:r>
            <a:r>
              <a:rPr sz="2000" spc="-3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from)</a:t>
            </a:r>
            <a:endParaRPr sz="2000" dirty="0">
              <a:latin typeface="Calibri" panose="020F0502020204030204" pitchFamily="34" charset="0"/>
              <a:cs typeface="Calibri" panose="020F0502020204030204" pitchFamily="34" charset="0"/>
            </a:endParaRPr>
          </a:p>
          <a:p>
            <a:pPr marL="298450" indent="-285750">
              <a:lnSpc>
                <a:spcPct val="100000"/>
              </a:lnSpc>
              <a:spcBef>
                <a:spcPts val="153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atomicInc/Dec </a:t>
            </a:r>
            <a:r>
              <a:rPr sz="2000" dirty="0">
                <a:solidFill>
                  <a:srgbClr val="5E5E5E"/>
                </a:solidFill>
                <a:latin typeface="Calibri" panose="020F0502020204030204" pitchFamily="34" charset="0"/>
                <a:cs typeface="Calibri" panose="020F0502020204030204" pitchFamily="34" charset="0"/>
              </a:rPr>
              <a:t>– increment </a:t>
            </a:r>
            <a:r>
              <a:rPr sz="2000" spc="-5" dirty="0">
                <a:solidFill>
                  <a:srgbClr val="5E5E5E"/>
                </a:solidFill>
                <a:latin typeface="Calibri" panose="020F0502020204030204" pitchFamily="34" charset="0"/>
                <a:cs typeface="Calibri" panose="020F0502020204030204" pitchFamily="34" charset="0"/>
              </a:rPr>
              <a:t>(or </a:t>
            </a:r>
            <a:r>
              <a:rPr sz="2000" dirty="0">
                <a:solidFill>
                  <a:srgbClr val="5E5E5E"/>
                </a:solidFill>
                <a:latin typeface="Calibri" panose="020F0502020204030204" pitchFamily="34" charset="0"/>
                <a:cs typeface="Calibri" panose="020F0502020204030204" pitchFamily="34" charset="0"/>
              </a:rPr>
              <a:t>decrement) and </a:t>
            </a:r>
            <a:r>
              <a:rPr sz="2000" spc="-5" dirty="0">
                <a:solidFill>
                  <a:srgbClr val="5E5E5E"/>
                </a:solidFill>
                <a:latin typeface="Calibri" panose="020F0502020204030204" pitchFamily="34" charset="0"/>
                <a:cs typeface="Calibri" panose="020F0502020204030204" pitchFamily="34" charset="0"/>
              </a:rPr>
              <a:t>account for</a:t>
            </a:r>
            <a:r>
              <a:rPr sz="2000" spc="-3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rollover/underflow</a:t>
            </a:r>
            <a:endParaRPr sz="2000" dirty="0">
              <a:latin typeface="Calibri" panose="020F0502020204030204" pitchFamily="34" charset="0"/>
              <a:cs typeface="Calibri" panose="020F0502020204030204" pitchFamily="34" charset="0"/>
            </a:endParaRPr>
          </a:p>
          <a:p>
            <a:pPr marL="298450" marR="2924175" indent="-285750">
              <a:lnSpc>
                <a:spcPct val="171000"/>
              </a:lnSpc>
              <a:spcBef>
                <a:spcPts val="95"/>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atomicExch/CAS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swap values, or conditionally swap </a:t>
            </a:r>
            <a:r>
              <a:rPr sz="2000" dirty="0">
                <a:solidFill>
                  <a:srgbClr val="5E5E5E"/>
                </a:solidFill>
                <a:latin typeface="Calibri" panose="020F0502020204030204" pitchFamily="34" charset="0"/>
                <a:cs typeface="Calibri" panose="020F0502020204030204" pitchFamily="34" charset="0"/>
              </a:rPr>
              <a:t>values  </a:t>
            </a:r>
            <a:endParaRPr lang="en-US" sz="2000" dirty="0">
              <a:solidFill>
                <a:srgbClr val="5E5E5E"/>
              </a:solidFill>
              <a:latin typeface="Calibri" panose="020F0502020204030204" pitchFamily="34" charset="0"/>
              <a:cs typeface="Calibri" panose="020F0502020204030204" pitchFamily="34" charset="0"/>
            </a:endParaRPr>
          </a:p>
          <a:p>
            <a:pPr marL="298450" marR="2924175" indent="-285750">
              <a:lnSpc>
                <a:spcPct val="171000"/>
              </a:lnSpc>
              <a:spcBef>
                <a:spcPts val="95"/>
              </a:spcBef>
              <a:buFont typeface="Arial" panose="020B0604020202020204" pitchFamily="34" charset="0"/>
              <a:buChar char="•"/>
            </a:pPr>
            <a:r>
              <a:rPr sz="2000" spc="-5" dirty="0" err="1">
                <a:solidFill>
                  <a:srgbClr val="5E5E5E"/>
                </a:solidFill>
                <a:latin typeface="Calibri" panose="020F0502020204030204" pitchFamily="34" charset="0"/>
                <a:cs typeface="Calibri" panose="020F0502020204030204" pitchFamily="34" charset="0"/>
              </a:rPr>
              <a:t>atomicAnd</a:t>
            </a:r>
            <a:r>
              <a:rPr sz="2000" spc="-5" dirty="0">
                <a:solidFill>
                  <a:srgbClr val="5E5E5E"/>
                </a:solidFill>
                <a:latin typeface="Calibri" panose="020F0502020204030204" pitchFamily="34" charset="0"/>
                <a:cs typeface="Calibri" panose="020F0502020204030204" pitchFamily="34" charset="0"/>
              </a:rPr>
              <a:t>/Or/Xor </a:t>
            </a:r>
            <a:r>
              <a:rPr sz="200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bitwise</a:t>
            </a:r>
            <a:r>
              <a:rPr sz="2000" spc="-10" dirty="0">
                <a:solidFill>
                  <a:srgbClr val="5E5E5E"/>
                </a:solidFill>
                <a:latin typeface="Calibri" panose="020F0502020204030204" pitchFamily="34" charset="0"/>
                <a:cs typeface="Calibri" panose="020F0502020204030204" pitchFamily="34" charset="0"/>
              </a:rPr>
              <a:t> </a:t>
            </a:r>
            <a:r>
              <a:rPr sz="2000" spc="-5" dirty="0">
                <a:solidFill>
                  <a:srgbClr val="5E5E5E"/>
                </a:solidFill>
                <a:latin typeface="Calibri" panose="020F0502020204030204" pitchFamily="34" charset="0"/>
                <a:cs typeface="Calibri" panose="020F0502020204030204" pitchFamily="34" charset="0"/>
              </a:rPr>
              <a:t>ops</a:t>
            </a:r>
            <a:endParaRPr sz="2000" dirty="0">
              <a:latin typeface="Calibri" panose="020F0502020204030204" pitchFamily="34" charset="0"/>
              <a:cs typeface="Calibri" panose="020F0502020204030204" pitchFamily="34" charset="0"/>
            </a:endParaRPr>
          </a:p>
          <a:p>
            <a:pPr marL="298450" marR="5080" indent="-285750">
              <a:lnSpc>
                <a:spcPct val="171000"/>
              </a:lnSpc>
              <a:spcBef>
                <a:spcPts val="120"/>
              </a:spcBef>
              <a:buFont typeface="Arial" panose="020B0604020202020204" pitchFamily="34" charset="0"/>
              <a:buChar char="•"/>
            </a:pPr>
            <a:r>
              <a:rPr sz="2000" spc="-5" dirty="0">
                <a:solidFill>
                  <a:srgbClr val="5E5E5E"/>
                </a:solidFill>
                <a:latin typeface="Calibri" panose="020F0502020204030204" pitchFamily="34" charset="0"/>
                <a:cs typeface="Calibri" panose="020F0502020204030204" pitchFamily="34" charset="0"/>
              </a:rPr>
              <a:t>atomics </a:t>
            </a:r>
            <a:r>
              <a:rPr sz="2000" dirty="0">
                <a:solidFill>
                  <a:srgbClr val="5E5E5E"/>
                </a:solidFill>
                <a:latin typeface="Calibri" panose="020F0502020204030204" pitchFamily="34" charset="0"/>
                <a:cs typeface="Calibri" panose="020F0502020204030204" pitchFamily="34" charset="0"/>
              </a:rPr>
              <a:t>have </a:t>
            </a:r>
            <a:r>
              <a:rPr sz="2000" spc="-5" dirty="0">
                <a:solidFill>
                  <a:srgbClr val="5E5E5E"/>
                </a:solidFill>
                <a:latin typeface="Calibri" panose="020F0502020204030204" pitchFamily="34" charset="0"/>
                <a:cs typeface="Calibri" panose="020F0502020204030204" pitchFamily="34" charset="0"/>
              </a:rPr>
              <a:t>different datatypes </a:t>
            </a:r>
            <a:r>
              <a:rPr sz="2000" dirty="0">
                <a:solidFill>
                  <a:srgbClr val="5E5E5E"/>
                </a:solidFill>
                <a:latin typeface="Calibri" panose="020F0502020204030204" pitchFamily="34" charset="0"/>
                <a:cs typeface="Calibri" panose="020F0502020204030204" pitchFamily="34" charset="0"/>
              </a:rPr>
              <a:t>they </a:t>
            </a:r>
            <a:r>
              <a:rPr sz="2000" spc="-5" dirty="0">
                <a:solidFill>
                  <a:srgbClr val="5E5E5E"/>
                </a:solidFill>
                <a:latin typeface="Calibri" panose="020F0502020204030204" pitchFamily="34" charset="0"/>
                <a:cs typeface="Calibri" panose="020F0502020204030204" pitchFamily="34" charset="0"/>
              </a:rPr>
              <a:t>can work on </a:t>
            </a:r>
            <a:r>
              <a:rPr sz="2000" dirty="0">
                <a:solidFill>
                  <a:srgbClr val="5E5E5E"/>
                </a:solidFill>
                <a:latin typeface="Calibri" panose="020F0502020204030204" pitchFamily="34" charset="0"/>
                <a:cs typeface="Calibri" panose="020F0502020204030204" pitchFamily="34" charset="0"/>
              </a:rPr>
              <a:t>(e.g. </a:t>
            </a:r>
            <a:r>
              <a:rPr sz="2000" spc="-5" dirty="0">
                <a:solidFill>
                  <a:srgbClr val="5E5E5E"/>
                </a:solidFill>
                <a:latin typeface="Calibri" panose="020F0502020204030204" pitchFamily="34" charset="0"/>
                <a:cs typeface="Calibri" panose="020F0502020204030204" pitchFamily="34" charset="0"/>
              </a:rPr>
              <a:t>int, unsigned, float, etc.)  </a:t>
            </a:r>
            <a:endParaRPr lang="en-US" sz="2000" spc="-5" dirty="0">
              <a:solidFill>
                <a:srgbClr val="5E5E5E"/>
              </a:solidFill>
              <a:latin typeface="Calibri" panose="020F0502020204030204" pitchFamily="34" charset="0"/>
              <a:cs typeface="Calibri" panose="020F0502020204030204" pitchFamily="34" charset="0"/>
            </a:endParaRPr>
          </a:p>
          <a:p>
            <a:pPr marL="298450" marR="5080" indent="-285750">
              <a:lnSpc>
                <a:spcPct val="171000"/>
              </a:lnSpc>
              <a:spcBef>
                <a:spcPts val="120"/>
              </a:spcBef>
              <a:buFont typeface="Arial" panose="020B0604020202020204" pitchFamily="34" charset="0"/>
              <a:buChar char="•"/>
            </a:pPr>
            <a:r>
              <a:rPr sz="2000" u="sng" spc="-5" dirty="0">
                <a:solidFill>
                  <a:srgbClr val="76B900"/>
                </a:solidFill>
                <a:uFill>
                  <a:solidFill>
                    <a:srgbClr val="76B900"/>
                  </a:solidFill>
                </a:uFill>
                <a:latin typeface="Calibri" panose="020F0502020204030204" pitchFamily="34" charset="0"/>
                <a:cs typeface="Calibri" panose="020F0502020204030204" pitchFamily="34" charset="0"/>
                <a:hlinkClick r:id="rId2"/>
              </a:rPr>
              <a:t>https://docs.nvidia.com/cuda/cuda-c-programming-guide/index.html#atomic-functions</a:t>
            </a:r>
            <a:endParaRPr lang="en-US" altLang="zh-CN" sz="2000" u="sng" spc="-5" dirty="0">
              <a:solidFill>
                <a:srgbClr val="76B900"/>
              </a:solidFill>
              <a:uFill>
                <a:solidFill>
                  <a:srgbClr val="76B900"/>
                </a:solidFill>
              </a:uFill>
              <a:latin typeface="Calibri" panose="020F0502020204030204" pitchFamily="34" charset="0"/>
              <a:cs typeface="Calibri" panose="020F0502020204030204" pitchFamily="34" charset="0"/>
            </a:endParaRPr>
          </a:p>
          <a:p>
            <a:pPr marL="298450" marR="5080" indent="-285750">
              <a:lnSpc>
                <a:spcPct val="171000"/>
              </a:lnSpc>
              <a:spcBef>
                <a:spcPts val="120"/>
              </a:spcBef>
              <a:buFont typeface="Arial" panose="020B0604020202020204" pitchFamily="34" charset="0"/>
              <a:buChar char="•"/>
            </a:pPr>
            <a:r>
              <a:rPr lang="en-US" sz="2000" b="1" dirty="0">
                <a:solidFill>
                  <a:schemeClr val="accent1"/>
                </a:solidFill>
                <a:latin typeface="Calibri" panose="020F0502020204030204" pitchFamily="34" charset="0"/>
                <a:cs typeface="Calibri" panose="020F0502020204030204" pitchFamily="34" charset="0"/>
              </a:rPr>
              <a:t>Reference textbook “The Art of Multiprocessor Programming” by MIT </a:t>
            </a:r>
            <a:endParaRPr sz="2000" b="1" dirty="0">
              <a:solidFill>
                <a:schemeClr val="accent1"/>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2248</TotalTime>
  <Words>5698</Words>
  <Application>Microsoft Office PowerPoint</Application>
  <PresentationFormat>自定义</PresentationFormat>
  <Paragraphs>1078</Paragraphs>
  <Slides>47</Slides>
  <Notes>2</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宋体</vt:lpstr>
      <vt:lpstr>微软雅黑</vt:lpstr>
      <vt:lpstr>等线</vt:lpstr>
      <vt:lpstr>Arial</vt:lpstr>
      <vt:lpstr>Calibri</vt:lpstr>
      <vt:lpstr>Calibri Light</vt:lpstr>
      <vt:lpstr>Comic Sans MS</vt:lpstr>
      <vt:lpstr>Symbol</vt:lpstr>
      <vt:lpstr>Times New Roman</vt:lpstr>
      <vt:lpstr>Trebuchet MS</vt:lpstr>
      <vt:lpstr>1_Office 主题​​</vt:lpstr>
      <vt:lpstr>ATOMICS, REDUCTIONS,  WARP SHUFFLE</vt:lpstr>
      <vt:lpstr>AGENDA</vt:lpstr>
      <vt:lpstr>ATOMICS</vt:lpstr>
      <vt:lpstr>MOTIVATING EXAMPLE Sum - reduction</vt:lpstr>
      <vt:lpstr>TRANSFORMATION VS. REDUCTION May guide the thread strategy: what will each thread do?</vt:lpstr>
      <vt:lpstr>REDUCTION: NAÏVE THREAD STRATEGY One thread per input point</vt:lpstr>
      <vt:lpstr>ATOMICS TO THE RESCUE indivisible READ-MODIFY-WRITE</vt:lpstr>
      <vt:lpstr>atomicAdd implementation </vt:lpstr>
      <vt:lpstr>OTHER ATOMICS</vt:lpstr>
      <vt:lpstr>ATOMIC TIPS AND TRICKS Determine my place in an order</vt:lpstr>
      <vt:lpstr>ATOMIC TIPS AND TRICKS Reserve space in a shared buffer</vt:lpstr>
      <vt:lpstr>CLASSICAL   PARALLEL REDUCTION</vt:lpstr>
      <vt:lpstr>Parallel Reduction</vt:lpstr>
      <vt:lpstr>Problem: Global Synchronization</vt:lpstr>
      <vt:lpstr>Solution: Kernel Decomposition</vt:lpstr>
      <vt:lpstr>What is Our Optimization Goal?</vt:lpstr>
      <vt:lpstr>Reduction #0: Interleaved Addressing</vt:lpstr>
      <vt:lpstr>Parallel Reduction: Interleaved Addressing</vt:lpstr>
      <vt:lpstr>Reduction #1: Interleaved Addressing</vt:lpstr>
      <vt:lpstr>Performance for 4M element reduction</vt:lpstr>
      <vt:lpstr>Reduction #2: Interleaved Addressing</vt:lpstr>
      <vt:lpstr>Parallel Reduction: Interleaved Addressing</vt:lpstr>
      <vt:lpstr>Performance for 4M element reduction</vt:lpstr>
      <vt:lpstr>Parallel Reduction: Sequential Addressing</vt:lpstr>
      <vt:lpstr>Reduction #3: Sequential Addressing</vt:lpstr>
      <vt:lpstr>Performance for 4M element reduction</vt:lpstr>
      <vt:lpstr>Idle Threads</vt:lpstr>
      <vt:lpstr>Reduction #4: First Add During Load</vt:lpstr>
      <vt:lpstr>Performance for 4M element reduction</vt:lpstr>
      <vt:lpstr>Instruction Bottleneck</vt:lpstr>
      <vt:lpstr>Unrolling the Last Warp</vt:lpstr>
      <vt:lpstr>Reduction #5: Unroll the Last Warp</vt:lpstr>
      <vt:lpstr>Performance for 4M element reduction</vt:lpstr>
      <vt:lpstr>Complete Unrolling</vt:lpstr>
      <vt:lpstr>Unrolling with Templates</vt:lpstr>
      <vt:lpstr>Reduction #6: Completely Unrolled</vt:lpstr>
      <vt:lpstr>Invoking Template Kernels</vt:lpstr>
      <vt:lpstr>Performance for 4M element reduction</vt:lpstr>
      <vt:lpstr>Reduction #7: More Grids</vt:lpstr>
      <vt:lpstr>Reduction #7: More Grids</vt:lpstr>
      <vt:lpstr>Performance for 4M element reduction</vt:lpstr>
      <vt:lpstr>PowerPoint 演示文稿</vt:lpstr>
      <vt:lpstr>Performance Comparison</vt:lpstr>
      <vt:lpstr>Types of optimization</vt:lpstr>
      <vt:lpstr>Conclusion</vt:lpstr>
      <vt:lpstr>FUTURE SESSIONS</vt:lpstr>
      <vt:lpstr>FURTHER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ATOMICS, REDUCTIONS,  WARP SHUFFLE Bob Crovella, 5/13/2020</dc:title>
  <dc:creator/>
  <cp:lastModifiedBy>Lab317-Dan</cp:lastModifiedBy>
  <cp:revision>215</cp:revision>
  <dcterms:created xsi:type="dcterms:W3CDTF">2020-11-24T11:55:00Z</dcterms:created>
  <dcterms:modified xsi:type="dcterms:W3CDTF">2024-06-16T13:02:02Z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2020-05-11T16:00:00Z</vt:filetime>
  </property>
  <property fmtid="{D5CDD505-2E9C-101B-9397-08002B2CF9AE}" pid="3" name="LastSaved">
    <vt:filetime>2020-11-24T16:00:00Z</vt:filetime>
  </property>
  <property fmtid="{D5CDD505-2E9C-101B-9397-08002B2CF9AE}" pid="4" name="ICV">
    <vt:lpwstr>2E3C3CCBDBA44536A5491FB4A43B6F22</vt:lpwstr>
  </property>
  <property fmtid="{D5CDD505-2E9C-101B-9397-08002B2CF9AE}" pid="5" name="KSOProductBuildVer">
    <vt:lpwstr>2052-11.1.0.11294</vt:lpwstr>
  </property>
</Properties>
</file>