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2"/>
    <p:sldId id="32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9" r:id="rId14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>
          <p15:clr>
            <a:srgbClr val="A4A3A4"/>
          </p15:clr>
        </p15:guide>
        <p15:guide id="2" pos="21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yuan DENG" initials="XD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6"/>
  </p:normalViewPr>
  <p:slideViewPr>
    <p:cSldViewPr>
      <p:cViewPr varScale="1">
        <p:scale>
          <a:sx n="115" d="100"/>
          <a:sy n="115" d="100"/>
        </p:scale>
        <p:origin x="834" y="108"/>
      </p:cViewPr>
      <p:guideLst>
        <p:guide orient="horz" pos="2908"/>
        <p:guide pos="21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2022/12/26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GTC-2010/pdfs/2012_GTC2010.pdf" TargetMode="External"/><Relationship Id="rId2" Type="http://schemas.openxmlformats.org/officeDocument/2006/relationships/hyperlink" Target="http://on-demand.gputechconf.com/gtc/2012/presentations/S0514-GTC2012-GPU-Performance-Analysi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PERFORMANCE  ANALYSIS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Bob </a:t>
            </a:r>
            <a:r>
              <a:rPr lang="en-US" altLang="zh-CN" sz="2000" b="1" dirty="0" err="1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Crovella</a:t>
            </a:r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5/13/2020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90183"/>
            <a:ext cx="40760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LATENCY</a:t>
            </a:r>
            <a:r>
              <a:rPr sz="3600" spc="-70" dirty="0"/>
              <a:t> </a:t>
            </a:r>
            <a:r>
              <a:rPr sz="3600" spc="-5" dirty="0"/>
              <a:t>BOUND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25995" y="1863852"/>
            <a:ext cx="9538970" cy="43163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2046605" indent="-342900">
              <a:lnSpc>
                <a:spcPts val="221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when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keep busy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(low</a:t>
            </a:r>
            <a:r>
              <a:rPr lang="zh-CN" altLang="en-US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occupancy)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available/exposed parallel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 marR="5080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strategy for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code will be to expose more parallel work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sure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number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lang="en-US" sz="2000" spc="-1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per 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 via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 over input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“vector load” to allow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process multiple input elements  </a:t>
            </a: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Strive for maximum</a:t>
            </a:r>
            <a:r>
              <a:rPr lang="en-US" altLang="zh-CN"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endParaRPr lang="en-US" sz="2000" spc="-1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5080" lvl="1" indent="-569595">
              <a:lnSpc>
                <a:spcPts val="401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644" y="876030"/>
            <a:ext cx="7721600" cy="13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</a:pPr>
            <a:r>
              <a:rPr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Memory Utilization vs Compute Utilization  </a:t>
            </a:r>
            <a:r>
              <a:rPr sz="3200" spc="-10" dirty="0">
                <a:latin typeface="Calibri" panose="020F0502020204030204" pitchFamily="34" charset="0"/>
                <a:cs typeface="Calibri" panose="020F0502020204030204" pitchFamily="34" charset="0"/>
              </a:rPr>
              <a:t>Four </a:t>
            </a:r>
            <a:r>
              <a:rPr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sz="3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5" dirty="0">
                <a:latin typeface="Calibri" panose="020F0502020204030204" pitchFamily="34" charset="0"/>
                <a:cs typeface="Calibri" panose="020F0502020204030204" pitchFamily="34" charset="0"/>
              </a:rPr>
              <a:t>combinations: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1240" y="190500"/>
            <a:ext cx="909891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PERFORMANCE LIMITER</a:t>
            </a:r>
            <a:r>
              <a:rPr sz="3200" spc="-85" dirty="0"/>
              <a:t> </a:t>
            </a:r>
            <a:r>
              <a:rPr sz="3200" spc="-5" dirty="0"/>
              <a:t>CATEGORIES</a:t>
            </a:r>
          </a:p>
        </p:txBody>
      </p:sp>
      <p:sp>
        <p:nvSpPr>
          <p:cNvPr id="4" name="object 4"/>
          <p:cNvSpPr/>
          <p:nvPr/>
        </p:nvSpPr>
        <p:spPr>
          <a:xfrm>
            <a:off x="1404679" y="2592177"/>
            <a:ext cx="777584" cy="1691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4679" y="2612177"/>
            <a:ext cx="697865" cy="1612265"/>
          </a:xfrm>
          <a:custGeom>
            <a:avLst/>
            <a:gdLst/>
            <a:ahLst/>
            <a:cxnLst/>
            <a:rect l="l" t="t" r="r" b="b"/>
            <a:pathLst>
              <a:path w="697864" h="1612264">
                <a:moveTo>
                  <a:pt x="697583" y="1611982"/>
                </a:moveTo>
                <a:lnTo>
                  <a:pt x="0" y="1611982"/>
                </a:lnTo>
                <a:lnTo>
                  <a:pt x="0" y="0"/>
                </a:lnTo>
                <a:lnTo>
                  <a:pt x="697583" y="0"/>
                </a:lnTo>
                <a:lnTo>
                  <a:pt x="697583" y="1611982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5988" y="3684113"/>
            <a:ext cx="777584" cy="60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5988" y="3704113"/>
            <a:ext cx="697865" cy="520065"/>
          </a:xfrm>
          <a:custGeom>
            <a:avLst/>
            <a:gdLst/>
            <a:ahLst/>
            <a:cxnLst/>
            <a:rect l="l" t="t" r="r" b="b"/>
            <a:pathLst>
              <a:path w="697864" h="520064">
                <a:moveTo>
                  <a:pt x="697583" y="520044"/>
                </a:moveTo>
                <a:lnTo>
                  <a:pt x="0" y="520044"/>
                </a:lnTo>
                <a:lnTo>
                  <a:pt x="0" y="0"/>
                </a:lnTo>
                <a:lnTo>
                  <a:pt x="697583" y="0"/>
                </a:lnTo>
                <a:lnTo>
                  <a:pt x="697583" y="520044"/>
                </a:lnTo>
                <a:close/>
              </a:path>
            </a:pathLst>
          </a:custGeom>
          <a:solidFill>
            <a:srgbClr val="809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7205" y="4138349"/>
            <a:ext cx="1695318" cy="12783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028700" algn="l"/>
              </a:tabLst>
            </a:pP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</a:t>
            </a:r>
            <a:r>
              <a:rPr sz="180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	</a:t>
            </a: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7505" marR="73660" indent="-192405">
              <a:lnSpc>
                <a:spcPts val="2850"/>
              </a:lnSpc>
              <a:spcBef>
                <a:spcPts val="1195"/>
              </a:spcBef>
            </a:pPr>
            <a:r>
              <a:rPr sz="24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 Bound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4824" y="3684114"/>
            <a:ext cx="777584" cy="601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824" y="3704113"/>
            <a:ext cx="697865" cy="521970"/>
          </a:xfrm>
          <a:custGeom>
            <a:avLst/>
            <a:gdLst/>
            <a:ahLst/>
            <a:cxnLst/>
            <a:rect l="l" t="t" r="r" b="b"/>
            <a:pathLst>
              <a:path w="697864" h="521970">
                <a:moveTo>
                  <a:pt x="697583" y="521614"/>
                </a:moveTo>
                <a:lnTo>
                  <a:pt x="0" y="521614"/>
                </a:lnTo>
                <a:lnTo>
                  <a:pt x="0" y="0"/>
                </a:lnTo>
                <a:lnTo>
                  <a:pt x="697583" y="0"/>
                </a:lnTo>
                <a:lnTo>
                  <a:pt x="697583" y="52161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6132" y="2593746"/>
            <a:ext cx="777584" cy="1691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6132" y="2613745"/>
            <a:ext cx="697865" cy="1612265"/>
          </a:xfrm>
          <a:custGeom>
            <a:avLst/>
            <a:gdLst/>
            <a:ahLst/>
            <a:cxnLst/>
            <a:rect l="l" t="t" r="r" b="b"/>
            <a:pathLst>
              <a:path w="697864" h="1612264">
                <a:moveTo>
                  <a:pt x="697583" y="1611982"/>
                </a:moveTo>
                <a:lnTo>
                  <a:pt x="0" y="1611982"/>
                </a:lnTo>
                <a:lnTo>
                  <a:pt x="0" y="0"/>
                </a:lnTo>
                <a:lnTo>
                  <a:pt x="697583" y="0"/>
                </a:lnTo>
                <a:lnTo>
                  <a:pt x="697583" y="1611982"/>
                </a:lnTo>
                <a:close/>
              </a:path>
            </a:pathLst>
          </a:custGeom>
          <a:solidFill>
            <a:srgbClr val="809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00989" y="4139917"/>
            <a:ext cx="1533525" cy="12661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00"/>
              </a:spcBef>
              <a:tabLst>
                <a:tab pos="965200" algn="l"/>
              </a:tabLst>
            </a:pP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	Mem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10" marR="5080" indent="-309245">
              <a:lnSpc>
                <a:spcPts val="2850"/>
              </a:lnSpc>
              <a:spcBef>
                <a:spcPts val="1195"/>
              </a:spcBef>
            </a:pPr>
            <a:r>
              <a:rPr sz="24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 Bound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2561" y="3842642"/>
            <a:ext cx="777584" cy="443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2561" y="3862641"/>
            <a:ext cx="697865" cy="363220"/>
          </a:xfrm>
          <a:custGeom>
            <a:avLst/>
            <a:gdLst/>
            <a:ahLst/>
            <a:cxnLst/>
            <a:rect l="l" t="t" r="r" b="b"/>
            <a:pathLst>
              <a:path w="697865" h="363220">
                <a:moveTo>
                  <a:pt x="697584" y="363086"/>
                </a:moveTo>
                <a:lnTo>
                  <a:pt x="0" y="363086"/>
                </a:lnTo>
                <a:lnTo>
                  <a:pt x="0" y="0"/>
                </a:lnTo>
                <a:lnTo>
                  <a:pt x="697584" y="0"/>
                </a:lnTo>
                <a:lnTo>
                  <a:pt x="697584" y="36308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3869" y="3685683"/>
            <a:ext cx="777584" cy="600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3869" y="3705682"/>
            <a:ext cx="697865" cy="520065"/>
          </a:xfrm>
          <a:custGeom>
            <a:avLst/>
            <a:gdLst/>
            <a:ahLst/>
            <a:cxnLst/>
            <a:rect l="l" t="t" r="r" b="b"/>
            <a:pathLst>
              <a:path w="697865" h="520064">
                <a:moveTo>
                  <a:pt x="697584" y="520044"/>
                </a:moveTo>
                <a:lnTo>
                  <a:pt x="0" y="520044"/>
                </a:lnTo>
                <a:lnTo>
                  <a:pt x="0" y="0"/>
                </a:lnTo>
                <a:lnTo>
                  <a:pt x="697584" y="0"/>
                </a:lnTo>
                <a:lnTo>
                  <a:pt x="697584" y="520044"/>
                </a:lnTo>
                <a:close/>
              </a:path>
            </a:pathLst>
          </a:custGeom>
          <a:solidFill>
            <a:srgbClr val="809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7306" y="4139918"/>
            <a:ext cx="1867433" cy="12783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965835" algn="l"/>
              </a:tabLst>
            </a:pP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</a:t>
            </a:r>
            <a:r>
              <a:rPr sz="180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	</a:t>
            </a: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marR="113030" indent="-117475">
              <a:lnSpc>
                <a:spcPts val="2850"/>
              </a:lnSpc>
              <a:spcBef>
                <a:spcPts val="1195"/>
              </a:spcBef>
            </a:pPr>
            <a:r>
              <a:rPr sz="24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 Bound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72705" y="2439777"/>
            <a:ext cx="777584" cy="1847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12704" y="2459777"/>
            <a:ext cx="697865" cy="1767839"/>
          </a:xfrm>
          <a:custGeom>
            <a:avLst/>
            <a:gdLst/>
            <a:ahLst/>
            <a:cxnLst/>
            <a:rect l="l" t="t" r="r" b="b"/>
            <a:pathLst>
              <a:path w="697865" h="1767839">
                <a:moveTo>
                  <a:pt x="697584" y="1767519"/>
                </a:moveTo>
                <a:lnTo>
                  <a:pt x="0" y="1767519"/>
                </a:lnTo>
                <a:lnTo>
                  <a:pt x="0" y="0"/>
                </a:lnTo>
                <a:lnTo>
                  <a:pt x="697584" y="0"/>
                </a:lnTo>
                <a:lnTo>
                  <a:pt x="697584" y="176751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74012" y="2595315"/>
            <a:ext cx="777584" cy="1691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4012" y="2615315"/>
            <a:ext cx="697865" cy="1612265"/>
          </a:xfrm>
          <a:custGeom>
            <a:avLst/>
            <a:gdLst/>
            <a:ahLst/>
            <a:cxnLst/>
            <a:rect l="l" t="t" r="r" b="b"/>
            <a:pathLst>
              <a:path w="697865" h="1612264">
                <a:moveTo>
                  <a:pt x="697584" y="1611981"/>
                </a:moveTo>
                <a:lnTo>
                  <a:pt x="0" y="1611981"/>
                </a:lnTo>
                <a:lnTo>
                  <a:pt x="0" y="0"/>
                </a:lnTo>
                <a:lnTo>
                  <a:pt x="697584" y="0"/>
                </a:lnTo>
                <a:lnTo>
                  <a:pt x="697584" y="1611981"/>
                </a:lnTo>
                <a:close/>
              </a:path>
            </a:pathLst>
          </a:custGeom>
          <a:solidFill>
            <a:srgbClr val="809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35662" y="4141486"/>
            <a:ext cx="1906270" cy="176458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tabLst>
                <a:tab pos="949960" algn="l"/>
              </a:tabLst>
            </a:pPr>
            <a:r>
              <a:rPr sz="1800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	Mem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algn="ctr">
              <a:lnSpc>
                <a:spcPts val="2850"/>
              </a:lnSpc>
              <a:spcBef>
                <a:spcPts val="1195"/>
              </a:spcBef>
            </a:pPr>
            <a:r>
              <a:rPr sz="24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2400" b="1" spc="-10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Bandwidth  Bound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45085" algn="r">
              <a:lnSpc>
                <a:spcPts val="830"/>
              </a:lnSpc>
            </a:pPr>
            <a:r>
              <a:rPr lang="en-US" sz="700" spc="-5" dirty="0">
                <a:solidFill>
                  <a:srgbClr val="6E6E6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02103" y="2378496"/>
            <a:ext cx="0" cy="2968625"/>
          </a:xfrm>
          <a:custGeom>
            <a:avLst/>
            <a:gdLst/>
            <a:ahLst/>
            <a:cxnLst/>
            <a:rect l="l" t="t" r="r" b="b"/>
            <a:pathLst>
              <a:path h="2968625">
                <a:moveTo>
                  <a:pt x="0" y="0"/>
                </a:moveTo>
                <a:lnTo>
                  <a:pt x="0" y="2968290"/>
                </a:lnTo>
              </a:path>
            </a:pathLst>
          </a:custGeom>
          <a:ln w="1269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8422" y="2398816"/>
            <a:ext cx="0" cy="2968625"/>
          </a:xfrm>
          <a:custGeom>
            <a:avLst/>
            <a:gdLst/>
            <a:ahLst/>
            <a:cxnLst/>
            <a:rect l="l" t="t" r="r" b="b"/>
            <a:pathLst>
              <a:path h="2968625">
                <a:moveTo>
                  <a:pt x="0" y="0"/>
                </a:moveTo>
                <a:lnTo>
                  <a:pt x="0" y="2968290"/>
                </a:lnTo>
              </a:path>
            </a:pathLst>
          </a:custGeom>
          <a:ln w="1269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35062" y="2398816"/>
            <a:ext cx="0" cy="2968625"/>
          </a:xfrm>
          <a:custGeom>
            <a:avLst/>
            <a:gdLst/>
            <a:ahLst/>
            <a:cxnLst/>
            <a:rect l="l" t="t" r="r" b="b"/>
            <a:pathLst>
              <a:path h="2968625">
                <a:moveTo>
                  <a:pt x="0" y="0"/>
                </a:moveTo>
                <a:lnTo>
                  <a:pt x="0" y="2968290"/>
                </a:lnTo>
              </a:path>
            </a:pathLst>
          </a:custGeom>
          <a:ln w="12699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3382" y="3223347"/>
            <a:ext cx="9311005" cy="0"/>
          </a:xfrm>
          <a:custGeom>
            <a:avLst/>
            <a:gdLst/>
            <a:ahLst/>
            <a:cxnLst/>
            <a:rect l="l" t="t" r="r" b="b"/>
            <a:pathLst>
              <a:path w="9311005">
                <a:moveTo>
                  <a:pt x="0" y="0"/>
                </a:moveTo>
                <a:lnTo>
                  <a:pt x="9310767" y="0"/>
                </a:lnTo>
              </a:path>
            </a:pathLst>
          </a:custGeom>
          <a:ln w="19049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13983"/>
            <a:ext cx="53689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 </a:t>
            </a:r>
            <a:r>
              <a:rPr sz="3600" spc="-5" dirty="0"/>
              <a:t>IS</a:t>
            </a:r>
            <a:r>
              <a:rPr sz="3600" spc="-70" dirty="0"/>
              <a:t> </a:t>
            </a:r>
            <a:r>
              <a:rPr sz="3600" spc="-5" dirty="0"/>
              <a:t>OCCUPANCY?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85800" y="1502127"/>
            <a:ext cx="8624570" cy="4120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measure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actual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in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  <a:r>
              <a:rPr lang="en-US"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(SIMD Processor)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peak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theoretical/peak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includes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calculator</a:t>
            </a:r>
            <a:r>
              <a:rPr sz="18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spreadsheet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https://docs.nvidia.com/cuda/cuda-occupancy-calculator/index.html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3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occupancy is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sometimes a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 to higher</a:t>
            </a:r>
            <a:r>
              <a:rPr sz="18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4135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 occupancy is affected by limiters to occupancy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4135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sz="18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limiters: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4830" indent="-285750">
              <a:lnSpc>
                <a:spcPct val="183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thread (can be reported by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profiler,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get at compile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time)  </a:t>
            </a:r>
            <a:endParaRPr lang="en-US" sz="16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4830" indent="-285750">
              <a:lnSpc>
                <a:spcPct val="183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per</a:t>
            </a:r>
            <a:r>
              <a:rPr sz="16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usage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13983"/>
            <a:ext cx="44227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FURTHER</a:t>
            </a:r>
            <a:r>
              <a:rPr sz="3600" spc="-80" dirty="0"/>
              <a:t> </a:t>
            </a:r>
            <a:r>
              <a:rPr sz="3600" spc="-5" dirty="0"/>
              <a:t>STUDY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7" name="object 11"/>
          <p:cNvSpPr txBox="1">
            <a:spLocks noGrp="1"/>
          </p:cNvSpPr>
          <p:nvPr>
            <p:ph idx="1"/>
          </p:nvPr>
        </p:nvSpPr>
        <p:spPr>
          <a:xfrm>
            <a:off x="609459" y="952500"/>
            <a:ext cx="9666111" cy="3671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Driven</a:t>
            </a:r>
            <a:r>
              <a:rPr spc="-15" dirty="0"/>
              <a:t> </a:t>
            </a:r>
            <a:r>
              <a:rPr spc="-5" dirty="0"/>
              <a:t>optimization:</a:t>
            </a:r>
          </a:p>
          <a:p>
            <a:pPr marL="741680">
              <a:lnSpc>
                <a:spcPts val="1810"/>
              </a:lnSpc>
              <a:spcBef>
                <a:spcPts val="1640"/>
              </a:spcBef>
            </a:pPr>
            <a:r>
              <a:rPr lang="en-US" altLang="zh-CN"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hlinkClick r:id="rId2"/>
              </a:rPr>
              <a:t>http://on-demand.gputechconf.com/gtc/2012/presentations/S0514-GTC2012-GPU-Performance-Analysis.pdf</a:t>
            </a:r>
            <a:endParaRPr lang="en-US" altLang="zh-CN" sz="1600" dirty="0"/>
          </a:p>
          <a:p>
            <a:pPr marL="741680" marR="2588895">
              <a:lnSpc>
                <a:spcPct val="181000"/>
              </a:lnSpc>
              <a:spcBef>
                <a:spcPts val="120"/>
              </a:spcBef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hlinkClick r:id="rId3"/>
              </a:rPr>
              <a:t>http://www.nvidia.com/content/GTC-2010/pdfs/2012_GTC2010.pdf </a:t>
            </a:r>
            <a:r>
              <a:rPr sz="1600" spc="-5" dirty="0">
                <a:solidFill>
                  <a:srgbClr val="76B900"/>
                </a:solidFill>
              </a:rPr>
              <a:t> </a:t>
            </a:r>
            <a:endParaRPr lang="en-US" sz="1600" spc="-5" dirty="0">
              <a:solidFill>
                <a:srgbClr val="76B900"/>
              </a:solidFill>
            </a:endParaRPr>
          </a:p>
          <a:p>
            <a:pPr marL="741680" marR="2588895">
              <a:lnSpc>
                <a:spcPct val="181000"/>
              </a:lnSpc>
              <a:spcBef>
                <a:spcPts val="120"/>
              </a:spcBef>
            </a:pPr>
            <a:r>
              <a:rPr sz="1600" dirty="0"/>
              <a:t>Google </a:t>
            </a:r>
            <a:r>
              <a:rPr sz="1600" spc="-5" dirty="0"/>
              <a:t>“gtc cuda</a:t>
            </a:r>
            <a:r>
              <a:rPr sz="1600" spc="5" dirty="0"/>
              <a:t> </a:t>
            </a:r>
            <a:r>
              <a:rPr sz="1600" dirty="0"/>
              <a:t>optimization”</a:t>
            </a:r>
          </a:p>
          <a:p>
            <a:pPr marL="172085">
              <a:lnSpc>
                <a:spcPct val="100000"/>
              </a:lnSpc>
              <a:spcBef>
                <a:spcPts val="1600"/>
              </a:spcBef>
            </a:pPr>
            <a:r>
              <a:rPr dirty="0"/>
              <a:t>New </a:t>
            </a:r>
            <a:r>
              <a:rPr spc="-5" dirty="0"/>
              <a:t>tools</a:t>
            </a:r>
            <a:r>
              <a:rPr spc="-25" dirty="0"/>
              <a:t> </a:t>
            </a:r>
            <a:r>
              <a:rPr spc="-5" dirty="0"/>
              <a:t>blogs:</a:t>
            </a:r>
          </a:p>
          <a:p>
            <a:pPr marL="741680" marR="255270">
              <a:lnSpc>
                <a:spcPct val="182000"/>
              </a:lnSpc>
              <a:spcBef>
                <a:spcPts val="65"/>
              </a:spcBef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</a:rPr>
              <a:t>https://developer.nvidia.com/blog/migrating-nvidia-nsight-tools-nvvp-nvprof/ </a:t>
            </a:r>
            <a:r>
              <a:rPr sz="1600" spc="-5" dirty="0">
                <a:solidFill>
                  <a:srgbClr val="76B900"/>
                </a:solidFill>
              </a:rPr>
              <a:t> </a:t>
            </a:r>
            <a:endParaRPr lang="en-US" sz="1600" spc="-5" dirty="0">
              <a:solidFill>
                <a:srgbClr val="76B900"/>
              </a:solidFill>
            </a:endParaRPr>
          </a:p>
          <a:p>
            <a:pPr marL="741680" marR="255270">
              <a:lnSpc>
                <a:spcPct val="182000"/>
              </a:lnSpc>
              <a:spcBef>
                <a:spcPts val="65"/>
              </a:spcBef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</a:rPr>
              <a:t>https://developer.nvidia.com/blog/transitioning-nsight-systems-nvidia-visual-profiler-nvprof/ </a:t>
            </a:r>
            <a:r>
              <a:rPr sz="1600" spc="-5" dirty="0">
                <a:solidFill>
                  <a:srgbClr val="76B900"/>
                </a:solidFill>
              </a:rPr>
              <a:t> </a:t>
            </a:r>
            <a:endParaRPr lang="en-US" sz="1600" spc="-5" dirty="0">
              <a:solidFill>
                <a:srgbClr val="76B900"/>
              </a:solidFill>
            </a:endParaRPr>
          </a:p>
          <a:p>
            <a:pPr marL="741680" marR="255270">
              <a:lnSpc>
                <a:spcPct val="182000"/>
              </a:lnSpc>
              <a:spcBef>
                <a:spcPts val="65"/>
              </a:spcBef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</a:rPr>
              <a:t>https://developer.nvidia.com/blog/using-nsight-compute-to-inspect-your-kernels/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6200" y="113983"/>
            <a:ext cx="26568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</a:t>
            </a:r>
            <a:r>
              <a:rPr sz="4000" dirty="0"/>
              <a:t>GE</a:t>
            </a:r>
            <a:r>
              <a:rPr sz="4000" spc="5" dirty="0"/>
              <a:t>N</a:t>
            </a:r>
            <a:r>
              <a:rPr sz="4000" dirty="0"/>
              <a:t>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86244" y="1714627"/>
            <a:ext cx="5290185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Analysis Driven Optimization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Understanding Performance Limiters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Metrics Review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Memory Bound Analysis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Compute Bound Analysis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Future Sessions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Further Study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Homework</a:t>
            </a:r>
            <a:endParaRPr lang="en-US"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1102" y="5872479"/>
            <a:ext cx="72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545" y="342626"/>
            <a:ext cx="10571163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REVIEW: TOP-LEVEL PERFORMANCE CODING</a:t>
            </a:r>
            <a:r>
              <a:rPr sz="2400" spc="15" dirty="0"/>
              <a:t> </a:t>
            </a:r>
            <a:r>
              <a:rPr sz="2400" spc="-5" dirty="0"/>
              <a:t>OBJECTIVES</a:t>
            </a:r>
          </a:p>
        </p:txBody>
      </p:sp>
      <p:sp>
        <p:nvSpPr>
          <p:cNvPr id="15" name="object 14"/>
          <p:cNvSpPr txBox="1"/>
          <p:nvPr/>
        </p:nvSpPr>
        <p:spPr>
          <a:xfrm>
            <a:off x="685800" y="1257100"/>
            <a:ext cx="8950324" cy="403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the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z="2000" spc="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subsystem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use of global memory (coalesced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use of the memory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shared,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constant, texture, caches, etc.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 enough parallelism (work)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saturate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and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</a:t>
            </a:r>
            <a:r>
              <a:rPr sz="2000" spc="1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46345" indent="-285750">
              <a:lnSpc>
                <a:spcPct val="196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Threads/blocks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46345" indent="-285750">
              <a:lnSpc>
                <a:spcPct val="196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 Work per</a:t>
            </a:r>
            <a:r>
              <a:rPr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6612" y="5636259"/>
            <a:ext cx="72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6400" y="117793"/>
            <a:ext cx="795401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DRIVEN</a:t>
            </a:r>
            <a:r>
              <a:rPr spc="-50" dirty="0"/>
              <a:t> </a:t>
            </a:r>
            <a:r>
              <a:rPr spc="-5" dirty="0"/>
              <a:t>OPTIMIZATION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4114891" y="952477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1795844" y="0"/>
                </a:moveTo>
                <a:lnTo>
                  <a:pt x="218191" y="0"/>
                </a:lnTo>
                <a:lnTo>
                  <a:pt x="168161" y="5762"/>
                </a:lnTo>
                <a:lnTo>
                  <a:pt x="122236" y="22177"/>
                </a:lnTo>
                <a:lnTo>
                  <a:pt x="81723" y="47934"/>
                </a:lnTo>
                <a:lnTo>
                  <a:pt x="47934" y="81723"/>
                </a:lnTo>
                <a:lnTo>
                  <a:pt x="22177" y="122236"/>
                </a:lnTo>
                <a:lnTo>
                  <a:pt x="5762" y="168161"/>
                </a:lnTo>
                <a:lnTo>
                  <a:pt x="0" y="218191"/>
                </a:lnTo>
                <a:lnTo>
                  <a:pt x="0" y="1090932"/>
                </a:lnTo>
                <a:lnTo>
                  <a:pt x="5762" y="1140961"/>
                </a:lnTo>
                <a:lnTo>
                  <a:pt x="22177" y="1186887"/>
                </a:lnTo>
                <a:lnTo>
                  <a:pt x="47934" y="1227400"/>
                </a:lnTo>
                <a:lnTo>
                  <a:pt x="81723" y="1261189"/>
                </a:lnTo>
                <a:lnTo>
                  <a:pt x="122236" y="1286946"/>
                </a:lnTo>
                <a:lnTo>
                  <a:pt x="168161" y="1303361"/>
                </a:lnTo>
                <a:lnTo>
                  <a:pt x="218191" y="1309123"/>
                </a:lnTo>
                <a:lnTo>
                  <a:pt x="1795844" y="1309123"/>
                </a:lnTo>
                <a:lnTo>
                  <a:pt x="1845874" y="1303361"/>
                </a:lnTo>
                <a:lnTo>
                  <a:pt x="1891799" y="1286946"/>
                </a:lnTo>
                <a:lnTo>
                  <a:pt x="1932312" y="1261189"/>
                </a:lnTo>
                <a:lnTo>
                  <a:pt x="1966101" y="1227400"/>
                </a:lnTo>
                <a:lnTo>
                  <a:pt x="1991858" y="1186887"/>
                </a:lnTo>
                <a:lnTo>
                  <a:pt x="2008273" y="1140961"/>
                </a:lnTo>
                <a:lnTo>
                  <a:pt x="2014035" y="1090932"/>
                </a:lnTo>
                <a:lnTo>
                  <a:pt x="2014035" y="218191"/>
                </a:lnTo>
                <a:lnTo>
                  <a:pt x="2008273" y="168161"/>
                </a:lnTo>
                <a:lnTo>
                  <a:pt x="1991858" y="122236"/>
                </a:lnTo>
                <a:lnTo>
                  <a:pt x="1966101" y="81723"/>
                </a:lnTo>
                <a:lnTo>
                  <a:pt x="1932312" y="47934"/>
                </a:lnTo>
                <a:lnTo>
                  <a:pt x="1891799" y="22177"/>
                </a:lnTo>
                <a:lnTo>
                  <a:pt x="1845874" y="5762"/>
                </a:lnTo>
                <a:lnTo>
                  <a:pt x="1795844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91" y="952477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0" y="218191"/>
                </a:moveTo>
                <a:lnTo>
                  <a:pt x="5762" y="168162"/>
                </a:lnTo>
                <a:lnTo>
                  <a:pt x="22177" y="122236"/>
                </a:lnTo>
                <a:lnTo>
                  <a:pt x="47934" y="81723"/>
                </a:lnTo>
                <a:lnTo>
                  <a:pt x="81723" y="47934"/>
                </a:lnTo>
                <a:lnTo>
                  <a:pt x="122236" y="22177"/>
                </a:lnTo>
                <a:lnTo>
                  <a:pt x="168162" y="5762"/>
                </a:lnTo>
                <a:lnTo>
                  <a:pt x="218191" y="0"/>
                </a:lnTo>
                <a:lnTo>
                  <a:pt x="1795845" y="0"/>
                </a:lnTo>
                <a:lnTo>
                  <a:pt x="1845874" y="5762"/>
                </a:lnTo>
                <a:lnTo>
                  <a:pt x="1891800" y="22177"/>
                </a:lnTo>
                <a:lnTo>
                  <a:pt x="1932312" y="47934"/>
                </a:lnTo>
                <a:lnTo>
                  <a:pt x="1966102" y="81723"/>
                </a:lnTo>
                <a:lnTo>
                  <a:pt x="1991859" y="122236"/>
                </a:lnTo>
                <a:lnTo>
                  <a:pt x="2008274" y="168162"/>
                </a:lnTo>
                <a:lnTo>
                  <a:pt x="2014037" y="218191"/>
                </a:lnTo>
                <a:lnTo>
                  <a:pt x="2014037" y="1090932"/>
                </a:lnTo>
                <a:lnTo>
                  <a:pt x="2008274" y="1140961"/>
                </a:lnTo>
                <a:lnTo>
                  <a:pt x="1991859" y="1186887"/>
                </a:lnTo>
                <a:lnTo>
                  <a:pt x="1966102" y="1227399"/>
                </a:lnTo>
                <a:lnTo>
                  <a:pt x="1932312" y="1261189"/>
                </a:lnTo>
                <a:lnTo>
                  <a:pt x="1891800" y="1286946"/>
                </a:lnTo>
                <a:lnTo>
                  <a:pt x="1845874" y="1303361"/>
                </a:lnTo>
                <a:lnTo>
                  <a:pt x="1795845" y="1309124"/>
                </a:lnTo>
                <a:lnTo>
                  <a:pt x="218191" y="1309124"/>
                </a:lnTo>
                <a:lnTo>
                  <a:pt x="168162" y="1303361"/>
                </a:lnTo>
                <a:lnTo>
                  <a:pt x="122236" y="1286946"/>
                </a:lnTo>
                <a:lnTo>
                  <a:pt x="81723" y="1261189"/>
                </a:lnTo>
                <a:lnTo>
                  <a:pt x="47934" y="1227399"/>
                </a:lnTo>
                <a:lnTo>
                  <a:pt x="22177" y="1186887"/>
                </a:lnTo>
                <a:lnTo>
                  <a:pt x="5762" y="1140961"/>
                </a:lnTo>
                <a:lnTo>
                  <a:pt x="0" y="1090932"/>
                </a:lnTo>
                <a:lnTo>
                  <a:pt x="0" y="218191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25275" y="1359408"/>
            <a:ext cx="993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2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</a:p>
        </p:txBody>
      </p:sp>
      <p:sp>
        <p:nvSpPr>
          <p:cNvPr id="8" name="object 8"/>
          <p:cNvSpPr/>
          <p:nvPr/>
        </p:nvSpPr>
        <p:spPr>
          <a:xfrm>
            <a:off x="6272338" y="2022756"/>
            <a:ext cx="422909" cy="508000"/>
          </a:xfrm>
          <a:custGeom>
            <a:avLst/>
            <a:gdLst/>
            <a:ahLst/>
            <a:cxnLst/>
            <a:rect l="l" t="t" r="r" b="b"/>
            <a:pathLst>
              <a:path w="422909" h="508000">
                <a:moveTo>
                  <a:pt x="200511" y="315485"/>
                </a:moveTo>
                <a:lnTo>
                  <a:pt x="188386" y="316557"/>
                </a:lnTo>
                <a:lnTo>
                  <a:pt x="177549" y="322098"/>
                </a:lnTo>
                <a:lnTo>
                  <a:pt x="169386" y="331707"/>
                </a:lnTo>
                <a:lnTo>
                  <a:pt x="165591" y="343730"/>
                </a:lnTo>
                <a:lnTo>
                  <a:pt x="166663" y="355855"/>
                </a:lnTo>
                <a:lnTo>
                  <a:pt x="172204" y="366692"/>
                </a:lnTo>
                <a:lnTo>
                  <a:pt x="181813" y="374854"/>
                </a:lnTo>
                <a:lnTo>
                  <a:pt x="422464" y="507881"/>
                </a:lnTo>
                <a:lnTo>
                  <a:pt x="422098" y="470025"/>
                </a:lnTo>
                <a:lnTo>
                  <a:pt x="362920" y="470025"/>
                </a:lnTo>
                <a:lnTo>
                  <a:pt x="355334" y="457244"/>
                </a:lnTo>
                <a:lnTo>
                  <a:pt x="312698" y="392390"/>
                </a:lnTo>
                <a:lnTo>
                  <a:pt x="291349" y="362847"/>
                </a:lnTo>
                <a:lnTo>
                  <a:pt x="212534" y="319280"/>
                </a:lnTo>
                <a:lnTo>
                  <a:pt x="200511" y="315485"/>
                </a:lnTo>
                <a:close/>
              </a:path>
              <a:path w="422909" h="508000">
                <a:moveTo>
                  <a:pt x="291349" y="362847"/>
                </a:moveTo>
                <a:lnTo>
                  <a:pt x="312698" y="392390"/>
                </a:lnTo>
                <a:lnTo>
                  <a:pt x="355334" y="457244"/>
                </a:lnTo>
                <a:lnTo>
                  <a:pt x="362920" y="470025"/>
                </a:lnTo>
                <a:lnTo>
                  <a:pt x="389674" y="454070"/>
                </a:lnTo>
                <a:lnTo>
                  <a:pt x="358440" y="454070"/>
                </a:lnTo>
                <a:lnTo>
                  <a:pt x="357914" y="399643"/>
                </a:lnTo>
                <a:lnTo>
                  <a:pt x="291349" y="362847"/>
                </a:lnTo>
                <a:close/>
              </a:path>
              <a:path w="422909" h="508000">
                <a:moveTo>
                  <a:pt x="387750" y="201482"/>
                </a:moveTo>
                <a:lnTo>
                  <a:pt x="375415" y="204097"/>
                </a:lnTo>
                <a:lnTo>
                  <a:pt x="365389" y="210998"/>
                </a:lnTo>
                <a:lnTo>
                  <a:pt x="358683" y="221155"/>
                </a:lnTo>
                <a:lnTo>
                  <a:pt x="356308" y="233537"/>
                </a:lnTo>
                <a:lnTo>
                  <a:pt x="357394" y="345842"/>
                </a:lnTo>
                <a:lnTo>
                  <a:pt x="364152" y="355178"/>
                </a:lnTo>
                <a:lnTo>
                  <a:pt x="408381" y="422339"/>
                </a:lnTo>
                <a:lnTo>
                  <a:pt x="417459" y="437501"/>
                </a:lnTo>
                <a:lnTo>
                  <a:pt x="362920" y="470025"/>
                </a:lnTo>
                <a:lnTo>
                  <a:pt x="422098" y="470025"/>
                </a:lnTo>
                <a:lnTo>
                  <a:pt x="419804" y="232924"/>
                </a:lnTo>
                <a:lnTo>
                  <a:pt x="417190" y="220590"/>
                </a:lnTo>
                <a:lnTo>
                  <a:pt x="410289" y="210564"/>
                </a:lnTo>
                <a:lnTo>
                  <a:pt x="400131" y="203858"/>
                </a:lnTo>
                <a:lnTo>
                  <a:pt x="387750" y="201482"/>
                </a:lnTo>
                <a:close/>
              </a:path>
              <a:path w="422909" h="508000">
                <a:moveTo>
                  <a:pt x="357914" y="399643"/>
                </a:moveTo>
                <a:lnTo>
                  <a:pt x="358440" y="454070"/>
                </a:lnTo>
                <a:lnTo>
                  <a:pt x="405550" y="425975"/>
                </a:lnTo>
                <a:lnTo>
                  <a:pt x="357914" y="399643"/>
                </a:lnTo>
                <a:close/>
              </a:path>
              <a:path w="422909" h="508000">
                <a:moveTo>
                  <a:pt x="357394" y="345842"/>
                </a:moveTo>
                <a:lnTo>
                  <a:pt x="357914" y="399643"/>
                </a:lnTo>
                <a:lnTo>
                  <a:pt x="405550" y="425975"/>
                </a:lnTo>
                <a:lnTo>
                  <a:pt x="358440" y="454070"/>
                </a:lnTo>
                <a:lnTo>
                  <a:pt x="389674" y="454070"/>
                </a:lnTo>
                <a:lnTo>
                  <a:pt x="417459" y="437501"/>
                </a:lnTo>
                <a:lnTo>
                  <a:pt x="408381" y="422339"/>
                </a:lnTo>
                <a:lnTo>
                  <a:pt x="364152" y="355178"/>
                </a:lnTo>
                <a:lnTo>
                  <a:pt x="357394" y="345842"/>
                </a:lnTo>
                <a:close/>
              </a:path>
              <a:path w="422909" h="508000">
                <a:moveTo>
                  <a:pt x="42052" y="0"/>
                </a:moveTo>
                <a:lnTo>
                  <a:pt x="0" y="47580"/>
                </a:lnTo>
                <a:lnTo>
                  <a:pt x="59292" y="99984"/>
                </a:lnTo>
                <a:lnTo>
                  <a:pt x="115095" y="153925"/>
                </a:lnTo>
                <a:lnTo>
                  <a:pt x="168409" y="210224"/>
                </a:lnTo>
                <a:lnTo>
                  <a:pt x="219162" y="268792"/>
                </a:lnTo>
                <a:lnTo>
                  <a:pt x="267282" y="329544"/>
                </a:lnTo>
                <a:lnTo>
                  <a:pt x="291349" y="362847"/>
                </a:lnTo>
                <a:lnTo>
                  <a:pt x="357914" y="399643"/>
                </a:lnTo>
                <a:lnTo>
                  <a:pt x="357394" y="345842"/>
                </a:lnTo>
                <a:lnTo>
                  <a:pt x="317044" y="290097"/>
                </a:lnTo>
                <a:lnTo>
                  <a:pt x="267135" y="227189"/>
                </a:lnTo>
                <a:lnTo>
                  <a:pt x="214499" y="166543"/>
                </a:lnTo>
                <a:lnTo>
                  <a:pt x="159211" y="108252"/>
                </a:lnTo>
                <a:lnTo>
                  <a:pt x="101344" y="52405"/>
                </a:lnTo>
                <a:lnTo>
                  <a:pt x="42052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2779" y="271495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1795844" y="0"/>
                </a:moveTo>
                <a:lnTo>
                  <a:pt x="218192" y="0"/>
                </a:lnTo>
                <a:lnTo>
                  <a:pt x="168162" y="5762"/>
                </a:lnTo>
                <a:lnTo>
                  <a:pt x="122237" y="22177"/>
                </a:lnTo>
                <a:lnTo>
                  <a:pt x="81724" y="47934"/>
                </a:lnTo>
                <a:lnTo>
                  <a:pt x="47934" y="81723"/>
                </a:lnTo>
                <a:lnTo>
                  <a:pt x="22177" y="122236"/>
                </a:lnTo>
                <a:lnTo>
                  <a:pt x="5762" y="168161"/>
                </a:lnTo>
                <a:lnTo>
                  <a:pt x="0" y="218191"/>
                </a:lnTo>
                <a:lnTo>
                  <a:pt x="0" y="1090932"/>
                </a:lnTo>
                <a:lnTo>
                  <a:pt x="5762" y="1140961"/>
                </a:lnTo>
                <a:lnTo>
                  <a:pt x="22177" y="1186887"/>
                </a:lnTo>
                <a:lnTo>
                  <a:pt x="47934" y="1227400"/>
                </a:lnTo>
                <a:lnTo>
                  <a:pt x="81724" y="1261189"/>
                </a:lnTo>
                <a:lnTo>
                  <a:pt x="122237" y="1286946"/>
                </a:lnTo>
                <a:lnTo>
                  <a:pt x="168162" y="1303361"/>
                </a:lnTo>
                <a:lnTo>
                  <a:pt x="218192" y="1309123"/>
                </a:lnTo>
                <a:lnTo>
                  <a:pt x="1795844" y="1309123"/>
                </a:lnTo>
                <a:lnTo>
                  <a:pt x="1845874" y="1303361"/>
                </a:lnTo>
                <a:lnTo>
                  <a:pt x="1891800" y="1286946"/>
                </a:lnTo>
                <a:lnTo>
                  <a:pt x="1932312" y="1261189"/>
                </a:lnTo>
                <a:lnTo>
                  <a:pt x="1966102" y="1227400"/>
                </a:lnTo>
                <a:lnTo>
                  <a:pt x="1991859" y="1186887"/>
                </a:lnTo>
                <a:lnTo>
                  <a:pt x="2008274" y="1140961"/>
                </a:lnTo>
                <a:lnTo>
                  <a:pt x="2014037" y="1090932"/>
                </a:lnTo>
                <a:lnTo>
                  <a:pt x="2014037" y="218191"/>
                </a:lnTo>
                <a:lnTo>
                  <a:pt x="2008274" y="168161"/>
                </a:lnTo>
                <a:lnTo>
                  <a:pt x="1991859" y="122236"/>
                </a:lnTo>
                <a:lnTo>
                  <a:pt x="1966102" y="81723"/>
                </a:lnTo>
                <a:lnTo>
                  <a:pt x="1932312" y="47934"/>
                </a:lnTo>
                <a:lnTo>
                  <a:pt x="1891800" y="22177"/>
                </a:lnTo>
                <a:lnTo>
                  <a:pt x="1845874" y="5762"/>
                </a:lnTo>
                <a:lnTo>
                  <a:pt x="1795844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2779" y="271495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0" y="218191"/>
                </a:moveTo>
                <a:lnTo>
                  <a:pt x="5762" y="168162"/>
                </a:lnTo>
                <a:lnTo>
                  <a:pt x="22177" y="122236"/>
                </a:lnTo>
                <a:lnTo>
                  <a:pt x="47934" y="81723"/>
                </a:lnTo>
                <a:lnTo>
                  <a:pt x="81723" y="47934"/>
                </a:lnTo>
                <a:lnTo>
                  <a:pt x="122236" y="22177"/>
                </a:lnTo>
                <a:lnTo>
                  <a:pt x="168162" y="5762"/>
                </a:lnTo>
                <a:lnTo>
                  <a:pt x="218191" y="0"/>
                </a:lnTo>
                <a:lnTo>
                  <a:pt x="1795845" y="0"/>
                </a:lnTo>
                <a:lnTo>
                  <a:pt x="1845874" y="5762"/>
                </a:lnTo>
                <a:lnTo>
                  <a:pt x="1891800" y="22177"/>
                </a:lnTo>
                <a:lnTo>
                  <a:pt x="1932312" y="47934"/>
                </a:lnTo>
                <a:lnTo>
                  <a:pt x="1966102" y="81723"/>
                </a:lnTo>
                <a:lnTo>
                  <a:pt x="1991859" y="122236"/>
                </a:lnTo>
                <a:lnTo>
                  <a:pt x="2008274" y="168162"/>
                </a:lnTo>
                <a:lnTo>
                  <a:pt x="2014037" y="218191"/>
                </a:lnTo>
                <a:lnTo>
                  <a:pt x="2014037" y="1090932"/>
                </a:lnTo>
                <a:lnTo>
                  <a:pt x="2008274" y="1140961"/>
                </a:lnTo>
                <a:lnTo>
                  <a:pt x="1991859" y="1186887"/>
                </a:lnTo>
                <a:lnTo>
                  <a:pt x="1966102" y="1227399"/>
                </a:lnTo>
                <a:lnTo>
                  <a:pt x="1932312" y="1261189"/>
                </a:lnTo>
                <a:lnTo>
                  <a:pt x="1891800" y="1286946"/>
                </a:lnTo>
                <a:lnTo>
                  <a:pt x="1845874" y="1303361"/>
                </a:lnTo>
                <a:lnTo>
                  <a:pt x="1795845" y="1309124"/>
                </a:lnTo>
                <a:lnTo>
                  <a:pt x="218191" y="1309124"/>
                </a:lnTo>
                <a:lnTo>
                  <a:pt x="168162" y="1303361"/>
                </a:lnTo>
                <a:lnTo>
                  <a:pt x="122236" y="1286946"/>
                </a:lnTo>
                <a:lnTo>
                  <a:pt x="81723" y="1261189"/>
                </a:lnTo>
                <a:lnTo>
                  <a:pt x="47934" y="1227399"/>
                </a:lnTo>
                <a:lnTo>
                  <a:pt x="22177" y="1186887"/>
                </a:lnTo>
                <a:lnTo>
                  <a:pt x="5762" y="1140961"/>
                </a:lnTo>
                <a:lnTo>
                  <a:pt x="0" y="1090932"/>
                </a:lnTo>
                <a:lnTo>
                  <a:pt x="0" y="218191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1763" y="2791967"/>
            <a:ext cx="1576705" cy="95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22000"/>
              </a:lnSpc>
              <a:spcBef>
                <a:spcPts val="100"/>
              </a:spcBef>
            </a:pP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Deter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dirty="0">
                <a:latin typeface="Calibri" panose="020F0502020204030204" pitchFamily="34" charset="0"/>
                <a:cs typeface="Calibri" panose="020F0502020204030204" pitchFamily="34" charset="0"/>
              </a:rPr>
              <a:t>e  </a:t>
            </a:r>
            <a:r>
              <a:rPr sz="2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Limiter</a:t>
            </a:r>
            <a:endParaRPr sz="2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5414" y="4199378"/>
            <a:ext cx="429895" cy="519430"/>
          </a:xfrm>
          <a:custGeom>
            <a:avLst/>
            <a:gdLst/>
            <a:ahLst/>
            <a:cxnLst/>
            <a:rect l="l" t="t" r="r" b="b"/>
            <a:pathLst>
              <a:path w="429895" h="519429">
                <a:moveTo>
                  <a:pt x="109562" y="234535"/>
                </a:moveTo>
                <a:lnTo>
                  <a:pt x="97896" y="238007"/>
                </a:lnTo>
                <a:lnTo>
                  <a:pt x="88383" y="245600"/>
                </a:lnTo>
                <a:lnTo>
                  <a:pt x="82303" y="256645"/>
                </a:lnTo>
                <a:lnTo>
                  <a:pt x="0" y="519010"/>
                </a:lnTo>
                <a:lnTo>
                  <a:pt x="88645" y="500053"/>
                </a:lnTo>
                <a:lnTo>
                  <a:pt x="67965" y="500053"/>
                </a:lnTo>
                <a:lnTo>
                  <a:pt x="25206" y="453106"/>
                </a:lnTo>
                <a:lnTo>
                  <a:pt x="93946" y="385715"/>
                </a:lnTo>
                <a:lnTo>
                  <a:pt x="142892" y="275652"/>
                </a:lnTo>
                <a:lnTo>
                  <a:pt x="144210" y="263113"/>
                </a:lnTo>
                <a:lnTo>
                  <a:pt x="140739" y="251447"/>
                </a:lnTo>
                <a:lnTo>
                  <a:pt x="133146" y="241934"/>
                </a:lnTo>
                <a:lnTo>
                  <a:pt x="122101" y="235854"/>
                </a:lnTo>
                <a:lnTo>
                  <a:pt x="109562" y="234535"/>
                </a:lnTo>
                <a:close/>
              </a:path>
              <a:path w="429895" h="519429">
                <a:moveTo>
                  <a:pt x="115869" y="361797"/>
                </a:moveTo>
                <a:lnTo>
                  <a:pt x="93946" y="385715"/>
                </a:lnTo>
                <a:lnTo>
                  <a:pt x="37626" y="441839"/>
                </a:lnTo>
                <a:lnTo>
                  <a:pt x="25206" y="453106"/>
                </a:lnTo>
                <a:lnTo>
                  <a:pt x="67965" y="500053"/>
                </a:lnTo>
                <a:lnTo>
                  <a:pt x="82466" y="486801"/>
                </a:lnTo>
                <a:lnTo>
                  <a:pt x="83185" y="486083"/>
                </a:lnTo>
                <a:lnTo>
                  <a:pt x="76880" y="486083"/>
                </a:lnTo>
                <a:lnTo>
                  <a:pt x="39946" y="445532"/>
                </a:lnTo>
                <a:lnTo>
                  <a:pt x="93172" y="434150"/>
                </a:lnTo>
                <a:lnTo>
                  <a:pt x="115869" y="361797"/>
                </a:lnTo>
                <a:close/>
              </a:path>
              <a:path w="429895" h="519429">
                <a:moveTo>
                  <a:pt x="268220" y="399268"/>
                </a:moveTo>
                <a:lnTo>
                  <a:pt x="255612" y="399413"/>
                </a:lnTo>
                <a:lnTo>
                  <a:pt x="146046" y="422843"/>
                </a:lnTo>
                <a:lnTo>
                  <a:pt x="140775" y="428603"/>
                </a:lnTo>
                <a:lnTo>
                  <a:pt x="82466" y="486801"/>
                </a:lnTo>
                <a:lnTo>
                  <a:pt x="67965" y="500053"/>
                </a:lnTo>
                <a:lnTo>
                  <a:pt x="88645" y="500053"/>
                </a:lnTo>
                <a:lnTo>
                  <a:pt x="268892" y="461509"/>
                </a:lnTo>
                <a:lnTo>
                  <a:pt x="280455" y="456485"/>
                </a:lnTo>
                <a:lnTo>
                  <a:pt x="288901" y="447720"/>
                </a:lnTo>
                <a:lnTo>
                  <a:pt x="293444" y="436429"/>
                </a:lnTo>
                <a:lnTo>
                  <a:pt x="293300" y="423821"/>
                </a:lnTo>
                <a:lnTo>
                  <a:pt x="288276" y="412258"/>
                </a:lnTo>
                <a:lnTo>
                  <a:pt x="279511" y="403812"/>
                </a:lnTo>
                <a:lnTo>
                  <a:pt x="268220" y="399268"/>
                </a:lnTo>
                <a:close/>
              </a:path>
              <a:path w="429895" h="519429">
                <a:moveTo>
                  <a:pt x="93172" y="434150"/>
                </a:moveTo>
                <a:lnTo>
                  <a:pt x="39946" y="445532"/>
                </a:lnTo>
                <a:lnTo>
                  <a:pt x="76880" y="486083"/>
                </a:lnTo>
                <a:lnTo>
                  <a:pt x="93172" y="434150"/>
                </a:lnTo>
                <a:close/>
              </a:path>
              <a:path w="429895" h="519429">
                <a:moveTo>
                  <a:pt x="146046" y="422843"/>
                </a:moveTo>
                <a:lnTo>
                  <a:pt x="93172" y="434150"/>
                </a:lnTo>
                <a:lnTo>
                  <a:pt x="76880" y="486083"/>
                </a:lnTo>
                <a:lnTo>
                  <a:pt x="83185" y="486083"/>
                </a:lnTo>
                <a:lnTo>
                  <a:pt x="140775" y="428603"/>
                </a:lnTo>
                <a:lnTo>
                  <a:pt x="146046" y="422843"/>
                </a:lnTo>
                <a:close/>
              </a:path>
              <a:path w="429895" h="519429">
                <a:moveTo>
                  <a:pt x="374199" y="0"/>
                </a:moveTo>
                <a:lnTo>
                  <a:pt x="334250" y="70545"/>
                </a:lnTo>
                <a:lnTo>
                  <a:pt x="291950" y="137868"/>
                </a:lnTo>
                <a:lnTo>
                  <a:pt x="246693" y="203141"/>
                </a:lnTo>
                <a:lnTo>
                  <a:pt x="198555" y="266272"/>
                </a:lnTo>
                <a:lnTo>
                  <a:pt x="147614" y="327162"/>
                </a:lnTo>
                <a:lnTo>
                  <a:pt x="115869" y="361797"/>
                </a:lnTo>
                <a:lnTo>
                  <a:pt x="93172" y="434150"/>
                </a:lnTo>
                <a:lnTo>
                  <a:pt x="146046" y="422843"/>
                </a:lnTo>
                <a:lnTo>
                  <a:pt x="196335" y="367887"/>
                </a:lnTo>
                <a:lnTo>
                  <a:pt x="249067" y="304754"/>
                </a:lnTo>
                <a:lnTo>
                  <a:pt x="298891" y="239302"/>
                </a:lnTo>
                <a:lnTo>
                  <a:pt x="345730" y="171630"/>
                </a:lnTo>
                <a:lnTo>
                  <a:pt x="389505" y="101836"/>
                </a:lnTo>
                <a:lnTo>
                  <a:pt x="429454" y="31291"/>
                </a:lnTo>
                <a:lnTo>
                  <a:pt x="37419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4891" y="450284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1795844" y="0"/>
                </a:moveTo>
                <a:lnTo>
                  <a:pt x="218191" y="0"/>
                </a:lnTo>
                <a:lnTo>
                  <a:pt x="168161" y="5762"/>
                </a:lnTo>
                <a:lnTo>
                  <a:pt x="122236" y="22177"/>
                </a:lnTo>
                <a:lnTo>
                  <a:pt x="81723" y="47934"/>
                </a:lnTo>
                <a:lnTo>
                  <a:pt x="47934" y="81723"/>
                </a:lnTo>
                <a:lnTo>
                  <a:pt x="22177" y="122236"/>
                </a:lnTo>
                <a:lnTo>
                  <a:pt x="5762" y="168161"/>
                </a:lnTo>
                <a:lnTo>
                  <a:pt x="0" y="218191"/>
                </a:lnTo>
                <a:lnTo>
                  <a:pt x="0" y="1090931"/>
                </a:lnTo>
                <a:lnTo>
                  <a:pt x="5762" y="1140961"/>
                </a:lnTo>
                <a:lnTo>
                  <a:pt x="22177" y="1186886"/>
                </a:lnTo>
                <a:lnTo>
                  <a:pt x="47934" y="1227399"/>
                </a:lnTo>
                <a:lnTo>
                  <a:pt x="81723" y="1261189"/>
                </a:lnTo>
                <a:lnTo>
                  <a:pt x="122236" y="1286946"/>
                </a:lnTo>
                <a:lnTo>
                  <a:pt x="168161" y="1303360"/>
                </a:lnTo>
                <a:lnTo>
                  <a:pt x="218191" y="1309123"/>
                </a:lnTo>
                <a:lnTo>
                  <a:pt x="1795844" y="1309123"/>
                </a:lnTo>
                <a:lnTo>
                  <a:pt x="1845874" y="1303360"/>
                </a:lnTo>
                <a:lnTo>
                  <a:pt x="1891799" y="1286946"/>
                </a:lnTo>
                <a:lnTo>
                  <a:pt x="1932312" y="1261189"/>
                </a:lnTo>
                <a:lnTo>
                  <a:pt x="1966101" y="1227399"/>
                </a:lnTo>
                <a:lnTo>
                  <a:pt x="1991858" y="1186886"/>
                </a:lnTo>
                <a:lnTo>
                  <a:pt x="2008273" y="1140961"/>
                </a:lnTo>
                <a:lnTo>
                  <a:pt x="2014035" y="1090931"/>
                </a:lnTo>
                <a:lnTo>
                  <a:pt x="2014035" y="218191"/>
                </a:lnTo>
                <a:lnTo>
                  <a:pt x="2008273" y="168161"/>
                </a:lnTo>
                <a:lnTo>
                  <a:pt x="1991858" y="122236"/>
                </a:lnTo>
                <a:lnTo>
                  <a:pt x="1966101" y="81723"/>
                </a:lnTo>
                <a:lnTo>
                  <a:pt x="1932312" y="47934"/>
                </a:lnTo>
                <a:lnTo>
                  <a:pt x="1891799" y="22177"/>
                </a:lnTo>
                <a:lnTo>
                  <a:pt x="1845874" y="5762"/>
                </a:lnTo>
                <a:lnTo>
                  <a:pt x="1795844" y="0"/>
                </a:lnTo>
                <a:close/>
              </a:path>
            </a:pathLst>
          </a:custGeom>
          <a:solidFill>
            <a:srgbClr val="D0F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4891" y="450284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0" y="218191"/>
                </a:moveTo>
                <a:lnTo>
                  <a:pt x="5762" y="168162"/>
                </a:lnTo>
                <a:lnTo>
                  <a:pt x="22177" y="122236"/>
                </a:lnTo>
                <a:lnTo>
                  <a:pt x="47934" y="81723"/>
                </a:lnTo>
                <a:lnTo>
                  <a:pt x="81723" y="47934"/>
                </a:lnTo>
                <a:lnTo>
                  <a:pt x="122236" y="22177"/>
                </a:lnTo>
                <a:lnTo>
                  <a:pt x="168162" y="5762"/>
                </a:lnTo>
                <a:lnTo>
                  <a:pt x="218191" y="0"/>
                </a:lnTo>
                <a:lnTo>
                  <a:pt x="1795845" y="0"/>
                </a:lnTo>
                <a:lnTo>
                  <a:pt x="1845874" y="5762"/>
                </a:lnTo>
                <a:lnTo>
                  <a:pt x="1891800" y="22177"/>
                </a:lnTo>
                <a:lnTo>
                  <a:pt x="1932312" y="47934"/>
                </a:lnTo>
                <a:lnTo>
                  <a:pt x="1966102" y="81723"/>
                </a:lnTo>
                <a:lnTo>
                  <a:pt x="1991859" y="122236"/>
                </a:lnTo>
                <a:lnTo>
                  <a:pt x="2008274" y="168162"/>
                </a:lnTo>
                <a:lnTo>
                  <a:pt x="2014037" y="218191"/>
                </a:lnTo>
                <a:lnTo>
                  <a:pt x="2014037" y="1090932"/>
                </a:lnTo>
                <a:lnTo>
                  <a:pt x="2008274" y="1140961"/>
                </a:lnTo>
                <a:lnTo>
                  <a:pt x="1991859" y="1186887"/>
                </a:lnTo>
                <a:lnTo>
                  <a:pt x="1966102" y="1227399"/>
                </a:lnTo>
                <a:lnTo>
                  <a:pt x="1932312" y="1261189"/>
                </a:lnTo>
                <a:lnTo>
                  <a:pt x="1891800" y="1286946"/>
                </a:lnTo>
                <a:lnTo>
                  <a:pt x="1845874" y="1303361"/>
                </a:lnTo>
                <a:lnTo>
                  <a:pt x="1795845" y="1309124"/>
                </a:lnTo>
                <a:lnTo>
                  <a:pt x="218191" y="1309124"/>
                </a:lnTo>
                <a:lnTo>
                  <a:pt x="168162" y="1303361"/>
                </a:lnTo>
                <a:lnTo>
                  <a:pt x="122236" y="1286946"/>
                </a:lnTo>
                <a:lnTo>
                  <a:pt x="81723" y="1261189"/>
                </a:lnTo>
                <a:lnTo>
                  <a:pt x="47934" y="1227399"/>
                </a:lnTo>
                <a:lnTo>
                  <a:pt x="22177" y="1186887"/>
                </a:lnTo>
                <a:lnTo>
                  <a:pt x="5762" y="1140961"/>
                </a:lnTo>
                <a:lnTo>
                  <a:pt x="0" y="1090932"/>
                </a:lnTo>
                <a:lnTo>
                  <a:pt x="0" y="218191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67299" y="4457191"/>
            <a:ext cx="1109980" cy="1342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-635" algn="ctr">
              <a:lnSpc>
                <a:spcPts val="2500"/>
              </a:lnSpc>
              <a:spcBef>
                <a:spcPts val="500"/>
              </a:spcBef>
            </a:pP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Study,  </a:t>
            </a:r>
            <a:r>
              <a:rPr sz="2400" spc="-1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lect,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Learn,  Inspect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2981" y="4214896"/>
            <a:ext cx="426720" cy="527050"/>
          </a:xfrm>
          <a:custGeom>
            <a:avLst/>
            <a:gdLst/>
            <a:ahLst/>
            <a:cxnLst/>
            <a:rect l="l" t="t" r="r" b="b"/>
            <a:pathLst>
              <a:path w="426720" h="527050">
                <a:moveTo>
                  <a:pt x="65624" y="109662"/>
                </a:moveTo>
                <a:lnTo>
                  <a:pt x="64931" y="163727"/>
                </a:lnTo>
                <a:lnTo>
                  <a:pt x="107374" y="224946"/>
                </a:lnTo>
                <a:lnTo>
                  <a:pt x="157251" y="290358"/>
                </a:lnTo>
                <a:lnTo>
                  <a:pt x="210033" y="353451"/>
                </a:lnTo>
                <a:lnTo>
                  <a:pt x="265642" y="414122"/>
                </a:lnTo>
                <a:lnTo>
                  <a:pt x="323998" y="472276"/>
                </a:lnTo>
                <a:lnTo>
                  <a:pt x="383934" y="526866"/>
                </a:lnTo>
                <a:lnTo>
                  <a:pt x="426693" y="479920"/>
                </a:lnTo>
                <a:lnTo>
                  <a:pt x="366756" y="425330"/>
                </a:lnTo>
                <a:lnTo>
                  <a:pt x="310483" y="369161"/>
                </a:lnTo>
                <a:lnTo>
                  <a:pt x="256862" y="310563"/>
                </a:lnTo>
                <a:lnTo>
                  <a:pt x="205971" y="249632"/>
                </a:lnTo>
                <a:lnTo>
                  <a:pt x="157886" y="186463"/>
                </a:lnTo>
                <a:lnTo>
                  <a:pt x="131146" y="147830"/>
                </a:lnTo>
                <a:lnTo>
                  <a:pt x="65624" y="109662"/>
                </a:lnTo>
                <a:close/>
              </a:path>
              <a:path w="426720" h="527050">
                <a:moveTo>
                  <a:pt x="3524" y="0"/>
                </a:moveTo>
                <a:lnTo>
                  <a:pt x="0" y="274948"/>
                </a:lnTo>
                <a:lnTo>
                  <a:pt x="2336" y="287338"/>
                </a:lnTo>
                <a:lnTo>
                  <a:pt x="9011" y="297516"/>
                </a:lnTo>
                <a:lnTo>
                  <a:pt x="19015" y="304449"/>
                </a:lnTo>
                <a:lnTo>
                  <a:pt x="31341" y="307102"/>
                </a:lnTo>
                <a:lnTo>
                  <a:pt x="43730" y="304766"/>
                </a:lnTo>
                <a:lnTo>
                  <a:pt x="53908" y="298092"/>
                </a:lnTo>
                <a:lnTo>
                  <a:pt x="60841" y="288088"/>
                </a:lnTo>
                <a:lnTo>
                  <a:pt x="63494" y="275762"/>
                </a:lnTo>
                <a:lnTo>
                  <a:pt x="64931" y="163727"/>
                </a:lnTo>
                <a:lnTo>
                  <a:pt x="60483" y="157312"/>
                </a:lnTo>
                <a:lnTo>
                  <a:pt x="16654" y="87553"/>
                </a:lnTo>
                <a:lnTo>
                  <a:pt x="6946" y="70476"/>
                </a:lnTo>
                <a:lnTo>
                  <a:pt x="62202" y="39185"/>
                </a:lnTo>
                <a:lnTo>
                  <a:pt x="70794" y="39185"/>
                </a:lnTo>
                <a:lnTo>
                  <a:pt x="3524" y="0"/>
                </a:lnTo>
                <a:close/>
              </a:path>
              <a:path w="426720" h="527050">
                <a:moveTo>
                  <a:pt x="70794" y="39185"/>
                </a:moveTo>
                <a:lnTo>
                  <a:pt x="62202" y="39185"/>
                </a:lnTo>
                <a:lnTo>
                  <a:pt x="70436" y="53793"/>
                </a:lnTo>
                <a:lnTo>
                  <a:pt x="112682" y="121151"/>
                </a:lnTo>
                <a:lnTo>
                  <a:pt x="131146" y="147830"/>
                </a:lnTo>
                <a:lnTo>
                  <a:pt x="209161" y="193274"/>
                </a:lnTo>
                <a:lnTo>
                  <a:pt x="221095" y="197339"/>
                </a:lnTo>
                <a:lnTo>
                  <a:pt x="233241" y="196539"/>
                </a:lnTo>
                <a:lnTo>
                  <a:pt x="244200" y="191243"/>
                </a:lnTo>
                <a:lnTo>
                  <a:pt x="252576" y="181820"/>
                </a:lnTo>
                <a:lnTo>
                  <a:pt x="256641" y="169885"/>
                </a:lnTo>
                <a:lnTo>
                  <a:pt x="255841" y="157740"/>
                </a:lnTo>
                <a:lnTo>
                  <a:pt x="250546" y="146781"/>
                </a:lnTo>
                <a:lnTo>
                  <a:pt x="241123" y="138404"/>
                </a:lnTo>
                <a:lnTo>
                  <a:pt x="70794" y="39185"/>
                </a:lnTo>
                <a:close/>
              </a:path>
              <a:path w="426720" h="527050">
                <a:moveTo>
                  <a:pt x="62202" y="39185"/>
                </a:moveTo>
                <a:lnTo>
                  <a:pt x="6946" y="70476"/>
                </a:lnTo>
                <a:lnTo>
                  <a:pt x="16654" y="87553"/>
                </a:lnTo>
                <a:lnTo>
                  <a:pt x="60483" y="157312"/>
                </a:lnTo>
                <a:lnTo>
                  <a:pt x="64931" y="163727"/>
                </a:lnTo>
                <a:lnTo>
                  <a:pt x="65624" y="109662"/>
                </a:lnTo>
                <a:lnTo>
                  <a:pt x="18592" y="82265"/>
                </a:lnTo>
                <a:lnTo>
                  <a:pt x="66321" y="55238"/>
                </a:lnTo>
                <a:lnTo>
                  <a:pt x="71343" y="55238"/>
                </a:lnTo>
                <a:lnTo>
                  <a:pt x="70436" y="53793"/>
                </a:lnTo>
                <a:lnTo>
                  <a:pt x="62202" y="39185"/>
                </a:lnTo>
                <a:close/>
              </a:path>
              <a:path w="426720" h="527050">
                <a:moveTo>
                  <a:pt x="71343" y="55238"/>
                </a:moveTo>
                <a:lnTo>
                  <a:pt x="66321" y="55238"/>
                </a:lnTo>
                <a:lnTo>
                  <a:pt x="65624" y="109662"/>
                </a:lnTo>
                <a:lnTo>
                  <a:pt x="131146" y="147830"/>
                </a:lnTo>
                <a:lnTo>
                  <a:pt x="112682" y="121151"/>
                </a:lnTo>
                <a:lnTo>
                  <a:pt x="71343" y="55238"/>
                </a:lnTo>
                <a:close/>
              </a:path>
              <a:path w="426720" h="527050">
                <a:moveTo>
                  <a:pt x="66321" y="55238"/>
                </a:moveTo>
                <a:lnTo>
                  <a:pt x="18592" y="82265"/>
                </a:lnTo>
                <a:lnTo>
                  <a:pt x="65624" y="109662"/>
                </a:lnTo>
                <a:lnTo>
                  <a:pt x="66321" y="55238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7001" y="271495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1795844" y="0"/>
                </a:moveTo>
                <a:lnTo>
                  <a:pt x="218192" y="0"/>
                </a:lnTo>
                <a:lnTo>
                  <a:pt x="168162" y="5762"/>
                </a:lnTo>
                <a:lnTo>
                  <a:pt x="122237" y="22177"/>
                </a:lnTo>
                <a:lnTo>
                  <a:pt x="81724" y="47934"/>
                </a:lnTo>
                <a:lnTo>
                  <a:pt x="47934" y="81723"/>
                </a:lnTo>
                <a:lnTo>
                  <a:pt x="22177" y="122236"/>
                </a:lnTo>
                <a:lnTo>
                  <a:pt x="5762" y="168161"/>
                </a:lnTo>
                <a:lnTo>
                  <a:pt x="0" y="218191"/>
                </a:lnTo>
                <a:lnTo>
                  <a:pt x="0" y="1090932"/>
                </a:lnTo>
                <a:lnTo>
                  <a:pt x="5762" y="1140961"/>
                </a:lnTo>
                <a:lnTo>
                  <a:pt x="22177" y="1186887"/>
                </a:lnTo>
                <a:lnTo>
                  <a:pt x="47934" y="1227400"/>
                </a:lnTo>
                <a:lnTo>
                  <a:pt x="81724" y="1261189"/>
                </a:lnTo>
                <a:lnTo>
                  <a:pt x="122237" y="1286946"/>
                </a:lnTo>
                <a:lnTo>
                  <a:pt x="168162" y="1303361"/>
                </a:lnTo>
                <a:lnTo>
                  <a:pt x="218192" y="1309123"/>
                </a:lnTo>
                <a:lnTo>
                  <a:pt x="1795844" y="1309123"/>
                </a:lnTo>
                <a:lnTo>
                  <a:pt x="1845874" y="1303361"/>
                </a:lnTo>
                <a:lnTo>
                  <a:pt x="1891800" y="1286946"/>
                </a:lnTo>
                <a:lnTo>
                  <a:pt x="1932312" y="1261189"/>
                </a:lnTo>
                <a:lnTo>
                  <a:pt x="1966102" y="1227400"/>
                </a:lnTo>
                <a:lnTo>
                  <a:pt x="1991859" y="1186887"/>
                </a:lnTo>
                <a:lnTo>
                  <a:pt x="2008274" y="1140961"/>
                </a:lnTo>
                <a:lnTo>
                  <a:pt x="2014037" y="1090932"/>
                </a:lnTo>
                <a:lnTo>
                  <a:pt x="2014037" y="218191"/>
                </a:lnTo>
                <a:lnTo>
                  <a:pt x="2008274" y="168161"/>
                </a:lnTo>
                <a:lnTo>
                  <a:pt x="1991859" y="122236"/>
                </a:lnTo>
                <a:lnTo>
                  <a:pt x="1966102" y="81723"/>
                </a:lnTo>
                <a:lnTo>
                  <a:pt x="1932312" y="47934"/>
                </a:lnTo>
                <a:lnTo>
                  <a:pt x="1891800" y="22177"/>
                </a:lnTo>
                <a:lnTo>
                  <a:pt x="1845874" y="5762"/>
                </a:lnTo>
                <a:lnTo>
                  <a:pt x="1795844" y="0"/>
                </a:lnTo>
                <a:close/>
              </a:path>
            </a:pathLst>
          </a:custGeom>
          <a:solidFill>
            <a:srgbClr val="D0F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7001" y="2714958"/>
            <a:ext cx="2014220" cy="1309370"/>
          </a:xfrm>
          <a:custGeom>
            <a:avLst/>
            <a:gdLst/>
            <a:ahLst/>
            <a:cxnLst/>
            <a:rect l="l" t="t" r="r" b="b"/>
            <a:pathLst>
              <a:path w="2014220" h="1309370">
                <a:moveTo>
                  <a:pt x="0" y="218191"/>
                </a:moveTo>
                <a:lnTo>
                  <a:pt x="5762" y="168162"/>
                </a:lnTo>
                <a:lnTo>
                  <a:pt x="22177" y="122236"/>
                </a:lnTo>
                <a:lnTo>
                  <a:pt x="47934" y="81723"/>
                </a:lnTo>
                <a:lnTo>
                  <a:pt x="81723" y="47934"/>
                </a:lnTo>
                <a:lnTo>
                  <a:pt x="122236" y="22177"/>
                </a:lnTo>
                <a:lnTo>
                  <a:pt x="168162" y="5762"/>
                </a:lnTo>
                <a:lnTo>
                  <a:pt x="218191" y="0"/>
                </a:lnTo>
                <a:lnTo>
                  <a:pt x="1795845" y="0"/>
                </a:lnTo>
                <a:lnTo>
                  <a:pt x="1845874" y="5762"/>
                </a:lnTo>
                <a:lnTo>
                  <a:pt x="1891800" y="22177"/>
                </a:lnTo>
                <a:lnTo>
                  <a:pt x="1932312" y="47934"/>
                </a:lnTo>
                <a:lnTo>
                  <a:pt x="1966102" y="81723"/>
                </a:lnTo>
                <a:lnTo>
                  <a:pt x="1991859" y="122236"/>
                </a:lnTo>
                <a:lnTo>
                  <a:pt x="2008274" y="168162"/>
                </a:lnTo>
                <a:lnTo>
                  <a:pt x="2014037" y="218191"/>
                </a:lnTo>
                <a:lnTo>
                  <a:pt x="2014037" y="1090932"/>
                </a:lnTo>
                <a:lnTo>
                  <a:pt x="2008274" y="1140961"/>
                </a:lnTo>
                <a:lnTo>
                  <a:pt x="1991859" y="1186887"/>
                </a:lnTo>
                <a:lnTo>
                  <a:pt x="1966102" y="1227399"/>
                </a:lnTo>
                <a:lnTo>
                  <a:pt x="1932312" y="1261189"/>
                </a:lnTo>
                <a:lnTo>
                  <a:pt x="1891800" y="1286946"/>
                </a:lnTo>
                <a:lnTo>
                  <a:pt x="1845874" y="1303361"/>
                </a:lnTo>
                <a:lnTo>
                  <a:pt x="1795845" y="1309124"/>
                </a:lnTo>
                <a:lnTo>
                  <a:pt x="218191" y="1309124"/>
                </a:lnTo>
                <a:lnTo>
                  <a:pt x="168162" y="1303361"/>
                </a:lnTo>
                <a:lnTo>
                  <a:pt x="122236" y="1286946"/>
                </a:lnTo>
                <a:lnTo>
                  <a:pt x="81723" y="1261189"/>
                </a:lnTo>
                <a:lnTo>
                  <a:pt x="47934" y="1227399"/>
                </a:lnTo>
                <a:lnTo>
                  <a:pt x="22177" y="1186887"/>
                </a:lnTo>
                <a:lnTo>
                  <a:pt x="5762" y="1140961"/>
                </a:lnTo>
                <a:lnTo>
                  <a:pt x="0" y="1090932"/>
                </a:lnTo>
                <a:lnTo>
                  <a:pt x="0" y="218191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53014" y="3121152"/>
            <a:ext cx="13620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 panose="020F0502020204030204" pitchFamily="34" charset="0"/>
                <a:cs typeface="Calibri" panose="020F0502020204030204" pitchFamily="34" charset="0"/>
              </a:rPr>
              <a:t>Optimize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21820" y="2046449"/>
            <a:ext cx="429259" cy="500380"/>
          </a:xfrm>
          <a:custGeom>
            <a:avLst/>
            <a:gdLst/>
            <a:ahLst/>
            <a:cxnLst/>
            <a:rect l="l" t="t" r="r" b="b"/>
            <a:pathLst>
              <a:path w="429260" h="500380">
                <a:moveTo>
                  <a:pt x="334313" y="83458"/>
                </a:moveTo>
                <a:lnTo>
                  <a:pt x="281537" y="93922"/>
                </a:lnTo>
                <a:lnTo>
                  <a:pt x="234218" y="143888"/>
                </a:lnTo>
                <a:lnTo>
                  <a:pt x="181629" y="204574"/>
                </a:lnTo>
                <a:lnTo>
                  <a:pt x="131767" y="267521"/>
                </a:lnTo>
                <a:lnTo>
                  <a:pt x="84710" y="332639"/>
                </a:lnTo>
                <a:lnTo>
                  <a:pt x="40532" y="399836"/>
                </a:lnTo>
                <a:lnTo>
                  <a:pt x="0" y="467800"/>
                </a:lnTo>
                <a:lnTo>
                  <a:pt x="54538" y="500325"/>
                </a:lnTo>
                <a:lnTo>
                  <a:pt x="95069" y="432361"/>
                </a:lnTo>
                <a:lnTo>
                  <a:pt x="137756" y="367543"/>
                </a:lnTo>
                <a:lnTo>
                  <a:pt x="183221" y="304733"/>
                </a:lnTo>
                <a:lnTo>
                  <a:pt x="231390" y="244021"/>
                </a:lnTo>
                <a:lnTo>
                  <a:pt x="282190" y="185493"/>
                </a:lnTo>
                <a:lnTo>
                  <a:pt x="310466" y="155682"/>
                </a:lnTo>
                <a:lnTo>
                  <a:pt x="334313" y="83458"/>
                </a:lnTo>
                <a:close/>
              </a:path>
              <a:path w="429260" h="500380">
                <a:moveTo>
                  <a:pt x="422818" y="17938"/>
                </a:moveTo>
                <a:lnTo>
                  <a:pt x="360502" y="17938"/>
                </a:lnTo>
                <a:lnTo>
                  <a:pt x="402554" y="65519"/>
                </a:lnTo>
                <a:lnTo>
                  <a:pt x="391397" y="75338"/>
                </a:lnTo>
                <a:lnTo>
                  <a:pt x="335550" y="129236"/>
                </a:lnTo>
                <a:lnTo>
                  <a:pt x="310466" y="155682"/>
                </a:lnTo>
                <a:lnTo>
                  <a:pt x="282230" y="241197"/>
                </a:lnTo>
                <a:lnTo>
                  <a:pt x="280725" y="253714"/>
                </a:lnTo>
                <a:lnTo>
                  <a:pt x="284022" y="265430"/>
                </a:lnTo>
                <a:lnTo>
                  <a:pt x="291473" y="275055"/>
                </a:lnTo>
                <a:lnTo>
                  <a:pt x="302426" y="281299"/>
                </a:lnTo>
                <a:lnTo>
                  <a:pt x="314943" y="282805"/>
                </a:lnTo>
                <a:lnTo>
                  <a:pt x="326659" y="279508"/>
                </a:lnTo>
                <a:lnTo>
                  <a:pt x="336285" y="272058"/>
                </a:lnTo>
                <a:lnTo>
                  <a:pt x="342529" y="261105"/>
                </a:lnTo>
                <a:lnTo>
                  <a:pt x="422818" y="17938"/>
                </a:lnTo>
                <a:close/>
              </a:path>
              <a:path w="429260" h="500380">
                <a:moveTo>
                  <a:pt x="372730" y="31774"/>
                </a:moveTo>
                <a:lnTo>
                  <a:pt x="351378" y="31774"/>
                </a:lnTo>
                <a:lnTo>
                  <a:pt x="387703" y="72872"/>
                </a:lnTo>
                <a:lnTo>
                  <a:pt x="334313" y="83458"/>
                </a:lnTo>
                <a:lnTo>
                  <a:pt x="310466" y="155682"/>
                </a:lnTo>
                <a:lnTo>
                  <a:pt x="335550" y="129236"/>
                </a:lnTo>
                <a:lnTo>
                  <a:pt x="391397" y="75338"/>
                </a:lnTo>
                <a:lnTo>
                  <a:pt x="402554" y="65519"/>
                </a:lnTo>
                <a:lnTo>
                  <a:pt x="372730" y="31774"/>
                </a:lnTo>
                <a:close/>
              </a:path>
              <a:path w="429260" h="500380">
                <a:moveTo>
                  <a:pt x="428741" y="0"/>
                </a:moveTo>
                <a:lnTo>
                  <a:pt x="159021" y="53478"/>
                </a:lnTo>
                <a:lnTo>
                  <a:pt x="134053" y="90797"/>
                </a:lnTo>
                <a:lnTo>
                  <a:pt x="138904" y="102434"/>
                </a:lnTo>
                <a:lnTo>
                  <a:pt x="147541" y="111010"/>
                </a:lnTo>
                <a:lnTo>
                  <a:pt x="158763" y="115721"/>
                </a:lnTo>
                <a:lnTo>
                  <a:pt x="171371" y="115765"/>
                </a:lnTo>
                <a:lnTo>
                  <a:pt x="281537" y="93922"/>
                </a:lnTo>
                <a:lnTo>
                  <a:pt x="289460" y="85556"/>
                </a:lnTo>
                <a:lnTo>
                  <a:pt x="347281" y="29664"/>
                </a:lnTo>
                <a:lnTo>
                  <a:pt x="360502" y="17938"/>
                </a:lnTo>
                <a:lnTo>
                  <a:pt x="422818" y="17938"/>
                </a:lnTo>
                <a:lnTo>
                  <a:pt x="428741" y="0"/>
                </a:lnTo>
                <a:close/>
              </a:path>
              <a:path w="429260" h="500380">
                <a:moveTo>
                  <a:pt x="360502" y="17938"/>
                </a:moveTo>
                <a:lnTo>
                  <a:pt x="347281" y="29664"/>
                </a:lnTo>
                <a:lnTo>
                  <a:pt x="289460" y="85556"/>
                </a:lnTo>
                <a:lnTo>
                  <a:pt x="281537" y="93922"/>
                </a:lnTo>
                <a:lnTo>
                  <a:pt x="334313" y="83458"/>
                </a:lnTo>
                <a:lnTo>
                  <a:pt x="351378" y="31774"/>
                </a:lnTo>
                <a:lnTo>
                  <a:pt x="372730" y="31774"/>
                </a:lnTo>
                <a:lnTo>
                  <a:pt x="360502" y="17938"/>
                </a:lnTo>
                <a:close/>
              </a:path>
              <a:path w="429260" h="500380">
                <a:moveTo>
                  <a:pt x="351378" y="31774"/>
                </a:moveTo>
                <a:lnTo>
                  <a:pt x="334313" y="83458"/>
                </a:lnTo>
                <a:lnTo>
                  <a:pt x="387703" y="72872"/>
                </a:lnTo>
                <a:lnTo>
                  <a:pt x="351378" y="31774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996903" y="2940629"/>
            <a:ext cx="2230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determine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bottleneck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140" y="73343"/>
            <a:ext cx="82918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ANALYSIS DRIVEN</a:t>
            </a:r>
            <a:r>
              <a:rPr sz="3200" spc="-10" dirty="0"/>
              <a:t> OPTIMIZATION</a:t>
            </a:r>
            <a:endParaRPr sz="320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01334" y="499532"/>
            <a:ext cx="1659889" cy="1609090"/>
          </a:xfrm>
          <a:custGeom>
            <a:avLst/>
            <a:gdLst/>
            <a:ahLst/>
            <a:cxnLst/>
            <a:rect l="l" t="t" r="r" b="b"/>
            <a:pathLst>
              <a:path w="1659889" h="1609089">
                <a:moveTo>
                  <a:pt x="829732" y="0"/>
                </a:moveTo>
                <a:lnTo>
                  <a:pt x="0" y="804332"/>
                </a:lnTo>
                <a:lnTo>
                  <a:pt x="829732" y="1608667"/>
                </a:lnTo>
                <a:lnTo>
                  <a:pt x="1659465" y="804332"/>
                </a:lnTo>
                <a:lnTo>
                  <a:pt x="829732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7665" y="537632"/>
            <a:ext cx="2328545" cy="1532890"/>
          </a:xfrm>
          <a:custGeom>
            <a:avLst/>
            <a:gdLst/>
            <a:ahLst/>
            <a:cxnLst/>
            <a:rect l="l" t="t" r="r" b="b"/>
            <a:pathLst>
              <a:path w="2328545" h="1532889">
                <a:moveTo>
                  <a:pt x="2072918" y="0"/>
                </a:moveTo>
                <a:lnTo>
                  <a:pt x="255416" y="0"/>
                </a:lnTo>
                <a:lnTo>
                  <a:pt x="209504" y="4115"/>
                </a:lnTo>
                <a:lnTo>
                  <a:pt x="166293" y="15979"/>
                </a:lnTo>
                <a:lnTo>
                  <a:pt x="126503" y="34871"/>
                </a:lnTo>
                <a:lnTo>
                  <a:pt x="90855" y="60070"/>
                </a:lnTo>
                <a:lnTo>
                  <a:pt x="60070" y="90854"/>
                </a:lnTo>
                <a:lnTo>
                  <a:pt x="34871" y="126502"/>
                </a:lnTo>
                <a:lnTo>
                  <a:pt x="15979" y="166292"/>
                </a:lnTo>
                <a:lnTo>
                  <a:pt x="4115" y="209504"/>
                </a:lnTo>
                <a:lnTo>
                  <a:pt x="0" y="255416"/>
                </a:lnTo>
                <a:lnTo>
                  <a:pt x="0" y="1277049"/>
                </a:lnTo>
                <a:lnTo>
                  <a:pt x="4115" y="1322961"/>
                </a:lnTo>
                <a:lnTo>
                  <a:pt x="15979" y="1366172"/>
                </a:lnTo>
                <a:lnTo>
                  <a:pt x="34871" y="1405963"/>
                </a:lnTo>
                <a:lnTo>
                  <a:pt x="60070" y="1441611"/>
                </a:lnTo>
                <a:lnTo>
                  <a:pt x="90855" y="1472395"/>
                </a:lnTo>
                <a:lnTo>
                  <a:pt x="126503" y="1497594"/>
                </a:lnTo>
                <a:lnTo>
                  <a:pt x="166293" y="1516486"/>
                </a:lnTo>
                <a:lnTo>
                  <a:pt x="209504" y="1528350"/>
                </a:lnTo>
                <a:lnTo>
                  <a:pt x="255416" y="1532465"/>
                </a:lnTo>
                <a:lnTo>
                  <a:pt x="2072918" y="1532465"/>
                </a:lnTo>
                <a:lnTo>
                  <a:pt x="2118829" y="1528350"/>
                </a:lnTo>
                <a:lnTo>
                  <a:pt x="2162041" y="1516486"/>
                </a:lnTo>
                <a:lnTo>
                  <a:pt x="2201831" y="1497594"/>
                </a:lnTo>
                <a:lnTo>
                  <a:pt x="2237479" y="1472395"/>
                </a:lnTo>
                <a:lnTo>
                  <a:pt x="2268263" y="1441611"/>
                </a:lnTo>
                <a:lnTo>
                  <a:pt x="2293462" y="1405963"/>
                </a:lnTo>
                <a:lnTo>
                  <a:pt x="2312354" y="1366172"/>
                </a:lnTo>
                <a:lnTo>
                  <a:pt x="2324219" y="1322961"/>
                </a:lnTo>
                <a:lnTo>
                  <a:pt x="2328334" y="1277049"/>
                </a:lnTo>
                <a:lnTo>
                  <a:pt x="2328334" y="255416"/>
                </a:lnTo>
                <a:lnTo>
                  <a:pt x="2324219" y="209504"/>
                </a:lnTo>
                <a:lnTo>
                  <a:pt x="2312354" y="166292"/>
                </a:lnTo>
                <a:lnTo>
                  <a:pt x="2293462" y="126502"/>
                </a:lnTo>
                <a:lnTo>
                  <a:pt x="2268263" y="90854"/>
                </a:lnTo>
                <a:lnTo>
                  <a:pt x="2237479" y="60070"/>
                </a:lnTo>
                <a:lnTo>
                  <a:pt x="2201831" y="34871"/>
                </a:lnTo>
                <a:lnTo>
                  <a:pt x="2162041" y="15979"/>
                </a:lnTo>
                <a:lnTo>
                  <a:pt x="2118829" y="4115"/>
                </a:lnTo>
                <a:lnTo>
                  <a:pt x="2072918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1334" y="2345265"/>
            <a:ext cx="1659889" cy="1609090"/>
          </a:xfrm>
          <a:custGeom>
            <a:avLst/>
            <a:gdLst/>
            <a:ahLst/>
            <a:cxnLst/>
            <a:rect l="l" t="t" r="r" b="b"/>
            <a:pathLst>
              <a:path w="1659889" h="1609089">
                <a:moveTo>
                  <a:pt x="829732" y="0"/>
                </a:moveTo>
                <a:lnTo>
                  <a:pt x="0" y="804334"/>
                </a:lnTo>
                <a:lnTo>
                  <a:pt x="829732" y="1608667"/>
                </a:lnTo>
                <a:lnTo>
                  <a:pt x="1659465" y="804334"/>
                </a:lnTo>
                <a:lnTo>
                  <a:pt x="829732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7665" y="2383365"/>
            <a:ext cx="2328545" cy="1532890"/>
          </a:xfrm>
          <a:custGeom>
            <a:avLst/>
            <a:gdLst/>
            <a:ahLst/>
            <a:cxnLst/>
            <a:rect l="l" t="t" r="r" b="b"/>
            <a:pathLst>
              <a:path w="2328545" h="1532889">
                <a:moveTo>
                  <a:pt x="2072918" y="0"/>
                </a:moveTo>
                <a:lnTo>
                  <a:pt x="255416" y="0"/>
                </a:lnTo>
                <a:lnTo>
                  <a:pt x="209504" y="4115"/>
                </a:lnTo>
                <a:lnTo>
                  <a:pt x="166293" y="15979"/>
                </a:lnTo>
                <a:lnTo>
                  <a:pt x="126503" y="34871"/>
                </a:lnTo>
                <a:lnTo>
                  <a:pt x="90855" y="60070"/>
                </a:lnTo>
                <a:lnTo>
                  <a:pt x="60070" y="90854"/>
                </a:lnTo>
                <a:lnTo>
                  <a:pt x="34871" y="126502"/>
                </a:lnTo>
                <a:lnTo>
                  <a:pt x="15979" y="166292"/>
                </a:lnTo>
                <a:lnTo>
                  <a:pt x="4115" y="209504"/>
                </a:lnTo>
                <a:lnTo>
                  <a:pt x="0" y="255416"/>
                </a:lnTo>
                <a:lnTo>
                  <a:pt x="0" y="1277049"/>
                </a:lnTo>
                <a:lnTo>
                  <a:pt x="4115" y="1322961"/>
                </a:lnTo>
                <a:lnTo>
                  <a:pt x="15979" y="1366172"/>
                </a:lnTo>
                <a:lnTo>
                  <a:pt x="34871" y="1405963"/>
                </a:lnTo>
                <a:lnTo>
                  <a:pt x="60070" y="1441611"/>
                </a:lnTo>
                <a:lnTo>
                  <a:pt x="90855" y="1472395"/>
                </a:lnTo>
                <a:lnTo>
                  <a:pt x="126503" y="1497594"/>
                </a:lnTo>
                <a:lnTo>
                  <a:pt x="166293" y="1516486"/>
                </a:lnTo>
                <a:lnTo>
                  <a:pt x="209504" y="1528350"/>
                </a:lnTo>
                <a:lnTo>
                  <a:pt x="255416" y="1532465"/>
                </a:lnTo>
                <a:lnTo>
                  <a:pt x="2072918" y="1532465"/>
                </a:lnTo>
                <a:lnTo>
                  <a:pt x="2118829" y="1528350"/>
                </a:lnTo>
                <a:lnTo>
                  <a:pt x="2162041" y="1516486"/>
                </a:lnTo>
                <a:lnTo>
                  <a:pt x="2201831" y="1497594"/>
                </a:lnTo>
                <a:lnTo>
                  <a:pt x="2237479" y="1472395"/>
                </a:lnTo>
                <a:lnTo>
                  <a:pt x="2268263" y="1441611"/>
                </a:lnTo>
                <a:lnTo>
                  <a:pt x="2293462" y="1405963"/>
                </a:lnTo>
                <a:lnTo>
                  <a:pt x="2312354" y="1366172"/>
                </a:lnTo>
                <a:lnTo>
                  <a:pt x="2324219" y="1322961"/>
                </a:lnTo>
                <a:lnTo>
                  <a:pt x="2328334" y="1277049"/>
                </a:lnTo>
                <a:lnTo>
                  <a:pt x="2328334" y="255416"/>
                </a:lnTo>
                <a:lnTo>
                  <a:pt x="2324219" y="209504"/>
                </a:lnTo>
                <a:lnTo>
                  <a:pt x="2312354" y="166292"/>
                </a:lnTo>
                <a:lnTo>
                  <a:pt x="2293462" y="126502"/>
                </a:lnTo>
                <a:lnTo>
                  <a:pt x="2268263" y="90854"/>
                </a:lnTo>
                <a:lnTo>
                  <a:pt x="2237479" y="60070"/>
                </a:lnTo>
                <a:lnTo>
                  <a:pt x="2201831" y="34871"/>
                </a:lnTo>
                <a:lnTo>
                  <a:pt x="2162041" y="15979"/>
                </a:lnTo>
                <a:lnTo>
                  <a:pt x="2118829" y="4115"/>
                </a:lnTo>
                <a:lnTo>
                  <a:pt x="2072918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7665" y="4267198"/>
            <a:ext cx="2328545" cy="1532890"/>
          </a:xfrm>
          <a:custGeom>
            <a:avLst/>
            <a:gdLst/>
            <a:ahLst/>
            <a:cxnLst/>
            <a:rect l="l" t="t" r="r" b="b"/>
            <a:pathLst>
              <a:path w="2328545" h="1532889">
                <a:moveTo>
                  <a:pt x="2072918" y="0"/>
                </a:moveTo>
                <a:lnTo>
                  <a:pt x="255416" y="0"/>
                </a:lnTo>
                <a:lnTo>
                  <a:pt x="209504" y="4115"/>
                </a:lnTo>
                <a:lnTo>
                  <a:pt x="166293" y="15979"/>
                </a:lnTo>
                <a:lnTo>
                  <a:pt x="126503" y="34871"/>
                </a:lnTo>
                <a:lnTo>
                  <a:pt x="90855" y="60070"/>
                </a:lnTo>
                <a:lnTo>
                  <a:pt x="60070" y="90854"/>
                </a:lnTo>
                <a:lnTo>
                  <a:pt x="34871" y="126502"/>
                </a:lnTo>
                <a:lnTo>
                  <a:pt x="15979" y="166292"/>
                </a:lnTo>
                <a:lnTo>
                  <a:pt x="4115" y="209504"/>
                </a:lnTo>
                <a:lnTo>
                  <a:pt x="0" y="255416"/>
                </a:lnTo>
                <a:lnTo>
                  <a:pt x="0" y="1277049"/>
                </a:lnTo>
                <a:lnTo>
                  <a:pt x="4115" y="1322960"/>
                </a:lnTo>
                <a:lnTo>
                  <a:pt x="15979" y="1366172"/>
                </a:lnTo>
                <a:lnTo>
                  <a:pt x="34871" y="1405963"/>
                </a:lnTo>
                <a:lnTo>
                  <a:pt x="60070" y="1441611"/>
                </a:lnTo>
                <a:lnTo>
                  <a:pt x="90855" y="1472395"/>
                </a:lnTo>
                <a:lnTo>
                  <a:pt x="126503" y="1497594"/>
                </a:lnTo>
                <a:lnTo>
                  <a:pt x="166293" y="1516486"/>
                </a:lnTo>
                <a:lnTo>
                  <a:pt x="209504" y="1528350"/>
                </a:lnTo>
                <a:lnTo>
                  <a:pt x="255416" y="1532465"/>
                </a:lnTo>
                <a:lnTo>
                  <a:pt x="2072918" y="1532465"/>
                </a:lnTo>
                <a:lnTo>
                  <a:pt x="2118829" y="1528350"/>
                </a:lnTo>
                <a:lnTo>
                  <a:pt x="2162041" y="1516486"/>
                </a:lnTo>
                <a:lnTo>
                  <a:pt x="2201831" y="1497594"/>
                </a:lnTo>
                <a:lnTo>
                  <a:pt x="2237479" y="1472395"/>
                </a:lnTo>
                <a:lnTo>
                  <a:pt x="2268263" y="1441611"/>
                </a:lnTo>
                <a:lnTo>
                  <a:pt x="2293462" y="1405963"/>
                </a:lnTo>
                <a:lnTo>
                  <a:pt x="2312354" y="1366172"/>
                </a:lnTo>
                <a:lnTo>
                  <a:pt x="2324219" y="1322960"/>
                </a:lnTo>
                <a:lnTo>
                  <a:pt x="2328334" y="1277049"/>
                </a:lnTo>
                <a:lnTo>
                  <a:pt x="2328334" y="255416"/>
                </a:lnTo>
                <a:lnTo>
                  <a:pt x="2324219" y="209504"/>
                </a:lnTo>
                <a:lnTo>
                  <a:pt x="2312354" y="166292"/>
                </a:lnTo>
                <a:lnTo>
                  <a:pt x="2293462" y="126502"/>
                </a:lnTo>
                <a:lnTo>
                  <a:pt x="2268263" y="90854"/>
                </a:lnTo>
                <a:lnTo>
                  <a:pt x="2237479" y="60070"/>
                </a:lnTo>
                <a:lnTo>
                  <a:pt x="2201831" y="34871"/>
                </a:lnTo>
                <a:lnTo>
                  <a:pt x="2162041" y="15979"/>
                </a:lnTo>
                <a:lnTo>
                  <a:pt x="2118829" y="4115"/>
                </a:lnTo>
                <a:lnTo>
                  <a:pt x="2072918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2968" y="152400"/>
            <a:ext cx="76200" cy="347345"/>
          </a:xfrm>
          <a:custGeom>
            <a:avLst/>
            <a:gdLst/>
            <a:ahLst/>
            <a:cxnLst/>
            <a:rect l="l" t="t" r="r" b="b"/>
            <a:pathLst>
              <a:path w="76200" h="347345">
                <a:moveTo>
                  <a:pt x="33337" y="270932"/>
                </a:moveTo>
                <a:lnTo>
                  <a:pt x="0" y="270932"/>
                </a:lnTo>
                <a:lnTo>
                  <a:pt x="38100" y="347132"/>
                </a:lnTo>
                <a:lnTo>
                  <a:pt x="69850" y="283632"/>
                </a:lnTo>
                <a:lnTo>
                  <a:pt x="33337" y="283632"/>
                </a:lnTo>
                <a:lnTo>
                  <a:pt x="33337" y="270932"/>
                </a:lnTo>
                <a:close/>
              </a:path>
              <a:path w="76200" h="347345">
                <a:moveTo>
                  <a:pt x="42861" y="0"/>
                </a:moveTo>
                <a:lnTo>
                  <a:pt x="33336" y="0"/>
                </a:lnTo>
                <a:lnTo>
                  <a:pt x="33337" y="283632"/>
                </a:lnTo>
                <a:lnTo>
                  <a:pt x="42862" y="283632"/>
                </a:lnTo>
                <a:lnTo>
                  <a:pt x="42861" y="0"/>
                </a:lnTo>
                <a:close/>
              </a:path>
              <a:path w="76200" h="347345">
                <a:moveTo>
                  <a:pt x="76200" y="270932"/>
                </a:moveTo>
                <a:lnTo>
                  <a:pt x="42862" y="270932"/>
                </a:lnTo>
                <a:lnTo>
                  <a:pt x="42862" y="283632"/>
                </a:lnTo>
                <a:lnTo>
                  <a:pt x="69850" y="283632"/>
                </a:lnTo>
                <a:lnTo>
                  <a:pt x="76200" y="27093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2967" y="2108200"/>
            <a:ext cx="76200" cy="237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0800" y="1265765"/>
            <a:ext cx="1177290" cy="76200"/>
          </a:xfrm>
          <a:custGeom>
            <a:avLst/>
            <a:gdLst/>
            <a:ahLst/>
            <a:cxnLst/>
            <a:rect l="l" t="t" r="r" b="b"/>
            <a:pathLst>
              <a:path w="1177289" h="76200">
                <a:moveTo>
                  <a:pt x="1167340" y="33337"/>
                </a:moveTo>
                <a:lnTo>
                  <a:pt x="1113365" y="33337"/>
                </a:lnTo>
                <a:lnTo>
                  <a:pt x="1113365" y="42862"/>
                </a:lnTo>
                <a:lnTo>
                  <a:pt x="1100665" y="42862"/>
                </a:lnTo>
                <a:lnTo>
                  <a:pt x="1100665" y="76200"/>
                </a:lnTo>
                <a:lnTo>
                  <a:pt x="1176865" y="38100"/>
                </a:lnTo>
                <a:lnTo>
                  <a:pt x="1167340" y="33337"/>
                </a:lnTo>
                <a:close/>
              </a:path>
              <a:path w="1177289" h="76200">
                <a:moveTo>
                  <a:pt x="1100665" y="33337"/>
                </a:moveTo>
                <a:lnTo>
                  <a:pt x="0" y="33338"/>
                </a:lnTo>
                <a:lnTo>
                  <a:pt x="0" y="42863"/>
                </a:lnTo>
                <a:lnTo>
                  <a:pt x="1100665" y="42862"/>
                </a:lnTo>
                <a:lnTo>
                  <a:pt x="1100665" y="33337"/>
                </a:lnTo>
                <a:close/>
              </a:path>
              <a:path w="1177289" h="76200">
                <a:moveTo>
                  <a:pt x="1113365" y="33337"/>
                </a:moveTo>
                <a:lnTo>
                  <a:pt x="1100665" y="33337"/>
                </a:lnTo>
                <a:lnTo>
                  <a:pt x="1100665" y="42862"/>
                </a:lnTo>
                <a:lnTo>
                  <a:pt x="1113365" y="42862"/>
                </a:lnTo>
                <a:lnTo>
                  <a:pt x="1113365" y="33337"/>
                </a:lnTo>
                <a:close/>
              </a:path>
              <a:path w="1177289" h="76200">
                <a:moveTo>
                  <a:pt x="1100665" y="0"/>
                </a:moveTo>
                <a:lnTo>
                  <a:pt x="1100665" y="33337"/>
                </a:lnTo>
                <a:lnTo>
                  <a:pt x="1167340" y="33337"/>
                </a:lnTo>
                <a:lnTo>
                  <a:pt x="110066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0800" y="3111498"/>
            <a:ext cx="1177290" cy="76200"/>
          </a:xfrm>
          <a:custGeom>
            <a:avLst/>
            <a:gdLst/>
            <a:ahLst/>
            <a:cxnLst/>
            <a:rect l="l" t="t" r="r" b="b"/>
            <a:pathLst>
              <a:path w="1177289" h="76200">
                <a:moveTo>
                  <a:pt x="1167340" y="33337"/>
                </a:moveTo>
                <a:lnTo>
                  <a:pt x="1113365" y="33337"/>
                </a:lnTo>
                <a:lnTo>
                  <a:pt x="1113365" y="42862"/>
                </a:lnTo>
                <a:lnTo>
                  <a:pt x="1100665" y="42862"/>
                </a:lnTo>
                <a:lnTo>
                  <a:pt x="1100665" y="76200"/>
                </a:lnTo>
                <a:lnTo>
                  <a:pt x="1176865" y="38100"/>
                </a:lnTo>
                <a:lnTo>
                  <a:pt x="1167340" y="33337"/>
                </a:lnTo>
                <a:close/>
              </a:path>
              <a:path w="1177289" h="76200">
                <a:moveTo>
                  <a:pt x="1100665" y="33337"/>
                </a:moveTo>
                <a:lnTo>
                  <a:pt x="0" y="33338"/>
                </a:lnTo>
                <a:lnTo>
                  <a:pt x="0" y="42863"/>
                </a:lnTo>
                <a:lnTo>
                  <a:pt x="1100665" y="42862"/>
                </a:lnTo>
                <a:lnTo>
                  <a:pt x="1100665" y="33337"/>
                </a:lnTo>
                <a:close/>
              </a:path>
              <a:path w="1177289" h="76200">
                <a:moveTo>
                  <a:pt x="1113365" y="33337"/>
                </a:moveTo>
                <a:lnTo>
                  <a:pt x="1100665" y="33337"/>
                </a:lnTo>
                <a:lnTo>
                  <a:pt x="1100665" y="42862"/>
                </a:lnTo>
                <a:lnTo>
                  <a:pt x="1113365" y="42862"/>
                </a:lnTo>
                <a:lnTo>
                  <a:pt x="1113365" y="33337"/>
                </a:lnTo>
                <a:close/>
              </a:path>
              <a:path w="1177289" h="76200">
                <a:moveTo>
                  <a:pt x="1100665" y="0"/>
                </a:moveTo>
                <a:lnTo>
                  <a:pt x="1100665" y="33337"/>
                </a:lnTo>
                <a:lnTo>
                  <a:pt x="1167340" y="33337"/>
                </a:lnTo>
                <a:lnTo>
                  <a:pt x="110066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31067" y="4995332"/>
            <a:ext cx="2006600" cy="76200"/>
          </a:xfrm>
          <a:custGeom>
            <a:avLst/>
            <a:gdLst/>
            <a:ahLst/>
            <a:cxnLst/>
            <a:rect l="l" t="t" r="r" b="b"/>
            <a:pathLst>
              <a:path w="2006600" h="76200">
                <a:moveTo>
                  <a:pt x="1930398" y="42862"/>
                </a:moveTo>
                <a:lnTo>
                  <a:pt x="1930398" y="76199"/>
                </a:lnTo>
                <a:lnTo>
                  <a:pt x="1997073" y="42862"/>
                </a:lnTo>
                <a:lnTo>
                  <a:pt x="1930398" y="42862"/>
                </a:lnTo>
                <a:close/>
              </a:path>
              <a:path w="2006600" h="76200">
                <a:moveTo>
                  <a:pt x="1930398" y="33337"/>
                </a:moveTo>
                <a:lnTo>
                  <a:pt x="1930398" y="42862"/>
                </a:lnTo>
                <a:lnTo>
                  <a:pt x="1943098" y="42862"/>
                </a:lnTo>
                <a:lnTo>
                  <a:pt x="1943098" y="33337"/>
                </a:lnTo>
                <a:lnTo>
                  <a:pt x="1930398" y="33337"/>
                </a:lnTo>
                <a:close/>
              </a:path>
              <a:path w="2006600" h="76200">
                <a:moveTo>
                  <a:pt x="1930398" y="0"/>
                </a:moveTo>
                <a:lnTo>
                  <a:pt x="1930398" y="33337"/>
                </a:lnTo>
                <a:lnTo>
                  <a:pt x="1943098" y="33337"/>
                </a:lnTo>
                <a:lnTo>
                  <a:pt x="1943098" y="42862"/>
                </a:lnTo>
                <a:lnTo>
                  <a:pt x="1997075" y="42861"/>
                </a:lnTo>
                <a:lnTo>
                  <a:pt x="2006598" y="38099"/>
                </a:lnTo>
                <a:lnTo>
                  <a:pt x="1930398" y="0"/>
                </a:lnTo>
                <a:close/>
              </a:path>
              <a:path w="2006600" h="76200">
                <a:moveTo>
                  <a:pt x="0" y="33336"/>
                </a:moveTo>
                <a:lnTo>
                  <a:pt x="0" y="42861"/>
                </a:lnTo>
                <a:lnTo>
                  <a:pt x="1930398" y="42862"/>
                </a:lnTo>
                <a:lnTo>
                  <a:pt x="1930398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7198" y="2383365"/>
            <a:ext cx="2328545" cy="1532890"/>
          </a:xfrm>
          <a:custGeom>
            <a:avLst/>
            <a:gdLst/>
            <a:ahLst/>
            <a:cxnLst/>
            <a:rect l="l" t="t" r="r" b="b"/>
            <a:pathLst>
              <a:path w="2328545" h="1532889">
                <a:moveTo>
                  <a:pt x="2072918" y="0"/>
                </a:moveTo>
                <a:lnTo>
                  <a:pt x="255417" y="0"/>
                </a:lnTo>
                <a:lnTo>
                  <a:pt x="209505" y="4115"/>
                </a:lnTo>
                <a:lnTo>
                  <a:pt x="166294" y="15979"/>
                </a:lnTo>
                <a:lnTo>
                  <a:pt x="126503" y="34871"/>
                </a:lnTo>
                <a:lnTo>
                  <a:pt x="90855" y="60070"/>
                </a:lnTo>
                <a:lnTo>
                  <a:pt x="60071" y="90854"/>
                </a:lnTo>
                <a:lnTo>
                  <a:pt x="34872" y="126502"/>
                </a:lnTo>
                <a:lnTo>
                  <a:pt x="15979" y="166292"/>
                </a:lnTo>
                <a:lnTo>
                  <a:pt x="4115" y="209504"/>
                </a:lnTo>
                <a:lnTo>
                  <a:pt x="0" y="255416"/>
                </a:lnTo>
                <a:lnTo>
                  <a:pt x="0" y="1277049"/>
                </a:lnTo>
                <a:lnTo>
                  <a:pt x="4115" y="1322961"/>
                </a:lnTo>
                <a:lnTo>
                  <a:pt x="15979" y="1366172"/>
                </a:lnTo>
                <a:lnTo>
                  <a:pt x="34872" y="1405963"/>
                </a:lnTo>
                <a:lnTo>
                  <a:pt x="60071" y="1441611"/>
                </a:lnTo>
                <a:lnTo>
                  <a:pt x="90855" y="1472395"/>
                </a:lnTo>
                <a:lnTo>
                  <a:pt x="126503" y="1497594"/>
                </a:lnTo>
                <a:lnTo>
                  <a:pt x="166294" y="1516486"/>
                </a:lnTo>
                <a:lnTo>
                  <a:pt x="209505" y="1528350"/>
                </a:lnTo>
                <a:lnTo>
                  <a:pt x="255417" y="1532465"/>
                </a:lnTo>
                <a:lnTo>
                  <a:pt x="2072918" y="1532465"/>
                </a:lnTo>
                <a:lnTo>
                  <a:pt x="2118829" y="1528350"/>
                </a:lnTo>
                <a:lnTo>
                  <a:pt x="2162041" y="1516486"/>
                </a:lnTo>
                <a:lnTo>
                  <a:pt x="2201831" y="1497594"/>
                </a:lnTo>
                <a:lnTo>
                  <a:pt x="2237479" y="1472395"/>
                </a:lnTo>
                <a:lnTo>
                  <a:pt x="2268263" y="1441611"/>
                </a:lnTo>
                <a:lnTo>
                  <a:pt x="2293462" y="1405963"/>
                </a:lnTo>
                <a:lnTo>
                  <a:pt x="2312354" y="1366172"/>
                </a:lnTo>
                <a:lnTo>
                  <a:pt x="2324219" y="1322961"/>
                </a:lnTo>
                <a:lnTo>
                  <a:pt x="2328334" y="1277049"/>
                </a:lnTo>
                <a:lnTo>
                  <a:pt x="2328334" y="255416"/>
                </a:lnTo>
                <a:lnTo>
                  <a:pt x="2324219" y="209504"/>
                </a:lnTo>
                <a:lnTo>
                  <a:pt x="2312354" y="166292"/>
                </a:lnTo>
                <a:lnTo>
                  <a:pt x="2293462" y="126502"/>
                </a:lnTo>
                <a:lnTo>
                  <a:pt x="2268263" y="90854"/>
                </a:lnTo>
                <a:lnTo>
                  <a:pt x="2237479" y="60070"/>
                </a:lnTo>
                <a:lnTo>
                  <a:pt x="2201831" y="34871"/>
                </a:lnTo>
                <a:lnTo>
                  <a:pt x="2162041" y="15979"/>
                </a:lnTo>
                <a:lnTo>
                  <a:pt x="2118829" y="4115"/>
                </a:lnTo>
                <a:lnTo>
                  <a:pt x="2072918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6000" y="3111500"/>
            <a:ext cx="711200" cy="76200"/>
          </a:xfrm>
          <a:custGeom>
            <a:avLst/>
            <a:gdLst/>
            <a:ahLst/>
            <a:cxnLst/>
            <a:rect l="l" t="t" r="r" b="b"/>
            <a:pathLst>
              <a:path w="711200" h="76200">
                <a:moveTo>
                  <a:pt x="634998" y="42862"/>
                </a:moveTo>
                <a:lnTo>
                  <a:pt x="634998" y="76200"/>
                </a:lnTo>
                <a:lnTo>
                  <a:pt x="701673" y="42862"/>
                </a:lnTo>
                <a:lnTo>
                  <a:pt x="634998" y="42862"/>
                </a:lnTo>
                <a:close/>
              </a:path>
              <a:path w="711200" h="76200">
                <a:moveTo>
                  <a:pt x="634998" y="33337"/>
                </a:moveTo>
                <a:lnTo>
                  <a:pt x="634998" y="42862"/>
                </a:lnTo>
                <a:lnTo>
                  <a:pt x="647698" y="42862"/>
                </a:lnTo>
                <a:lnTo>
                  <a:pt x="647698" y="33337"/>
                </a:lnTo>
                <a:lnTo>
                  <a:pt x="634998" y="33337"/>
                </a:lnTo>
                <a:close/>
              </a:path>
              <a:path w="711200" h="76200">
                <a:moveTo>
                  <a:pt x="634998" y="0"/>
                </a:moveTo>
                <a:lnTo>
                  <a:pt x="634998" y="33337"/>
                </a:lnTo>
                <a:lnTo>
                  <a:pt x="647698" y="33337"/>
                </a:lnTo>
                <a:lnTo>
                  <a:pt x="647698" y="42862"/>
                </a:lnTo>
                <a:lnTo>
                  <a:pt x="701676" y="42861"/>
                </a:lnTo>
                <a:lnTo>
                  <a:pt x="711198" y="38100"/>
                </a:lnTo>
                <a:lnTo>
                  <a:pt x="634998" y="0"/>
                </a:lnTo>
                <a:close/>
              </a:path>
              <a:path w="711200" h="76200">
                <a:moveTo>
                  <a:pt x="0" y="33336"/>
                </a:moveTo>
                <a:lnTo>
                  <a:pt x="0" y="42861"/>
                </a:lnTo>
                <a:lnTo>
                  <a:pt x="634998" y="42862"/>
                </a:lnTo>
                <a:lnTo>
                  <a:pt x="634998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1544" y="3149598"/>
            <a:ext cx="724535" cy="1885950"/>
          </a:xfrm>
          <a:custGeom>
            <a:avLst/>
            <a:gdLst/>
            <a:ahLst/>
            <a:cxnLst/>
            <a:rect l="l" t="t" r="r" b="b"/>
            <a:pathLst>
              <a:path w="724534" h="1885950">
                <a:moveTo>
                  <a:pt x="684284" y="69606"/>
                </a:moveTo>
                <a:lnTo>
                  <a:pt x="0" y="1882151"/>
                </a:lnTo>
                <a:lnTo>
                  <a:pt x="8910" y="1885515"/>
                </a:lnTo>
                <a:lnTo>
                  <a:pt x="693196" y="72971"/>
                </a:lnTo>
                <a:lnTo>
                  <a:pt x="684284" y="69606"/>
                </a:lnTo>
                <a:close/>
              </a:path>
              <a:path w="724534" h="1885950">
                <a:moveTo>
                  <a:pt x="721601" y="57725"/>
                </a:moveTo>
                <a:lnTo>
                  <a:pt x="688770" y="57725"/>
                </a:lnTo>
                <a:lnTo>
                  <a:pt x="697682" y="61089"/>
                </a:lnTo>
                <a:lnTo>
                  <a:pt x="693196" y="72971"/>
                </a:lnTo>
                <a:lnTo>
                  <a:pt x="724385" y="84745"/>
                </a:lnTo>
                <a:lnTo>
                  <a:pt x="721601" y="57725"/>
                </a:lnTo>
                <a:close/>
              </a:path>
              <a:path w="724534" h="1885950">
                <a:moveTo>
                  <a:pt x="688770" y="57725"/>
                </a:moveTo>
                <a:lnTo>
                  <a:pt x="684284" y="69606"/>
                </a:lnTo>
                <a:lnTo>
                  <a:pt x="693196" y="72971"/>
                </a:lnTo>
                <a:lnTo>
                  <a:pt x="697682" y="61089"/>
                </a:lnTo>
                <a:lnTo>
                  <a:pt x="688770" y="57725"/>
                </a:lnTo>
                <a:close/>
              </a:path>
              <a:path w="724534" h="1885950">
                <a:moveTo>
                  <a:pt x="715653" y="0"/>
                </a:moveTo>
                <a:lnTo>
                  <a:pt x="653096" y="57831"/>
                </a:lnTo>
                <a:lnTo>
                  <a:pt x="684284" y="69606"/>
                </a:lnTo>
                <a:lnTo>
                  <a:pt x="688770" y="57725"/>
                </a:lnTo>
                <a:lnTo>
                  <a:pt x="721601" y="57725"/>
                </a:lnTo>
                <a:lnTo>
                  <a:pt x="715653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61556" y="1302153"/>
            <a:ext cx="723900" cy="1847850"/>
          </a:xfrm>
          <a:custGeom>
            <a:avLst/>
            <a:gdLst/>
            <a:ahLst/>
            <a:cxnLst/>
            <a:rect l="l" t="t" r="r" b="b"/>
            <a:pathLst>
              <a:path w="723900" h="1847850">
                <a:moveTo>
                  <a:pt x="683800" y="1778053"/>
                </a:moveTo>
                <a:lnTo>
                  <a:pt x="652692" y="1790039"/>
                </a:lnTo>
                <a:lnTo>
                  <a:pt x="715642" y="1847444"/>
                </a:lnTo>
                <a:lnTo>
                  <a:pt x="721175" y="1789903"/>
                </a:lnTo>
                <a:lnTo>
                  <a:pt x="688366" y="1789903"/>
                </a:lnTo>
                <a:lnTo>
                  <a:pt x="683800" y="1778053"/>
                </a:lnTo>
                <a:close/>
              </a:path>
              <a:path w="723900" h="1847850">
                <a:moveTo>
                  <a:pt x="692689" y="1774628"/>
                </a:moveTo>
                <a:lnTo>
                  <a:pt x="683800" y="1778053"/>
                </a:lnTo>
                <a:lnTo>
                  <a:pt x="688366" y="1789903"/>
                </a:lnTo>
                <a:lnTo>
                  <a:pt x="697255" y="1786478"/>
                </a:lnTo>
                <a:lnTo>
                  <a:pt x="692689" y="1774628"/>
                </a:lnTo>
                <a:close/>
              </a:path>
              <a:path w="723900" h="1847850">
                <a:moveTo>
                  <a:pt x="723797" y="1762641"/>
                </a:moveTo>
                <a:lnTo>
                  <a:pt x="692689" y="1774628"/>
                </a:lnTo>
                <a:lnTo>
                  <a:pt x="697255" y="1786478"/>
                </a:lnTo>
                <a:lnTo>
                  <a:pt x="688366" y="1789903"/>
                </a:lnTo>
                <a:lnTo>
                  <a:pt x="721175" y="1789903"/>
                </a:lnTo>
                <a:lnTo>
                  <a:pt x="723797" y="1762641"/>
                </a:lnTo>
                <a:close/>
              </a:path>
              <a:path w="723900" h="1847850">
                <a:moveTo>
                  <a:pt x="8887" y="0"/>
                </a:moveTo>
                <a:lnTo>
                  <a:pt x="0" y="3423"/>
                </a:lnTo>
                <a:lnTo>
                  <a:pt x="683800" y="1778053"/>
                </a:lnTo>
                <a:lnTo>
                  <a:pt x="692689" y="1774628"/>
                </a:lnTo>
                <a:lnTo>
                  <a:pt x="8887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1067" y="3953933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1" y="1079499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05533" y="3149598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467" y="1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41000" y="3149598"/>
            <a:ext cx="0" cy="2844800"/>
          </a:xfrm>
          <a:custGeom>
            <a:avLst/>
            <a:gdLst/>
            <a:ahLst/>
            <a:cxnLst/>
            <a:rect l="l" t="t" r="r" b="b"/>
            <a:pathLst>
              <a:path h="2844800">
                <a:moveTo>
                  <a:pt x="0" y="0"/>
                </a:moveTo>
                <a:lnTo>
                  <a:pt x="1" y="2844801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9399" y="6019800"/>
            <a:ext cx="8991600" cy="0"/>
          </a:xfrm>
          <a:custGeom>
            <a:avLst/>
            <a:gdLst/>
            <a:ahLst/>
            <a:cxnLst/>
            <a:rect l="l" t="t" r="r" b="b"/>
            <a:pathLst>
              <a:path w="8991600">
                <a:moveTo>
                  <a:pt x="8991600" y="0"/>
                </a:moveTo>
                <a:lnTo>
                  <a:pt x="0" y="1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466" y="152400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1"/>
                </a:lnTo>
              </a:path>
            </a:pathLst>
          </a:custGeom>
          <a:ln w="9525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1301" y="152400"/>
            <a:ext cx="76200" cy="5867400"/>
          </a:xfrm>
          <a:custGeom>
            <a:avLst/>
            <a:gdLst/>
            <a:ahLst/>
            <a:cxnLst/>
            <a:rect l="l" t="t" r="r" b="b"/>
            <a:pathLst>
              <a:path w="76200" h="5867400">
                <a:moveTo>
                  <a:pt x="42862" y="63503"/>
                </a:moveTo>
                <a:lnTo>
                  <a:pt x="33337" y="63503"/>
                </a:lnTo>
                <a:lnTo>
                  <a:pt x="33336" y="5867399"/>
                </a:lnTo>
                <a:lnTo>
                  <a:pt x="42861" y="5867399"/>
                </a:lnTo>
                <a:lnTo>
                  <a:pt x="42862" y="63503"/>
                </a:lnTo>
                <a:close/>
              </a:path>
              <a:path w="76200" h="58674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3"/>
                </a:lnTo>
                <a:lnTo>
                  <a:pt x="69851" y="63503"/>
                </a:lnTo>
                <a:lnTo>
                  <a:pt x="38100" y="0"/>
                </a:lnTo>
                <a:close/>
              </a:path>
              <a:path w="76200" h="5867400">
                <a:moveTo>
                  <a:pt x="69851" y="63503"/>
                </a:moveTo>
                <a:lnTo>
                  <a:pt x="42862" y="63503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1" y="6350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45554" y="1023619"/>
            <a:ext cx="827405" cy="54886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7150" marR="5080" indent="-4445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ry 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Bound?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6875" y="2907283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49239" y="3163316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719345" y="2974339"/>
            <a:ext cx="9505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Opti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iz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9285" y="755395"/>
            <a:ext cx="841375" cy="104541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875" marR="5080" indent="-3810" algn="just">
              <a:lnSpc>
                <a:spcPct val="91000"/>
              </a:lnSpc>
              <a:spcBef>
                <a:spcPts val="290"/>
              </a:spcBef>
            </a:pPr>
            <a:r>
              <a:rPr sz="1800" spc="-9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rfor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m 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ry 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Limiter 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16052" y="2605532"/>
            <a:ext cx="942340" cy="5530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50165">
              <a:lnSpc>
                <a:spcPts val="1990"/>
              </a:lnSpc>
              <a:spcBef>
                <a:spcPts val="305"/>
              </a:spcBef>
            </a:pP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Perform  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670027" y="3099307"/>
            <a:ext cx="835660" cy="55626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33655">
              <a:lnSpc>
                <a:spcPts val="2020"/>
              </a:lnSpc>
              <a:spcBef>
                <a:spcPts val="285"/>
              </a:spcBef>
            </a:pP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Limiter 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734384" y="4617211"/>
            <a:ext cx="841375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875" marR="5080" indent="-3810" algn="just">
              <a:lnSpc>
                <a:spcPct val="91000"/>
              </a:lnSpc>
              <a:spcBef>
                <a:spcPts val="300"/>
              </a:spcBef>
            </a:pPr>
            <a:r>
              <a:rPr sz="1800" spc="-9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rfor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m  La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y  An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856666" y="1340611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56658" y="3157220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94318" y="3916171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196442" y="2011171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961" y="190470"/>
            <a:ext cx="9981407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TOP-LEVEL PERFORMANCE </a:t>
            </a:r>
            <a:r>
              <a:rPr sz="2400" dirty="0"/>
              <a:t>BEHAVIOR -</a:t>
            </a:r>
            <a:r>
              <a:rPr sz="2400" spc="-40" dirty="0"/>
              <a:t> </a:t>
            </a:r>
            <a:r>
              <a:rPr sz="2400" spc="-10" dirty="0"/>
              <a:t>LIMITERS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9"/>
          <p:cNvSpPr txBox="1"/>
          <p:nvPr/>
        </p:nvSpPr>
        <p:spPr>
          <a:xfrm>
            <a:off x="380365" y="1028933"/>
            <a:ext cx="10212212" cy="3735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8450" marR="82550" indent="-285750">
              <a:lnSpc>
                <a:spcPts val="2020"/>
              </a:lnSpc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measured 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performance  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close to the expected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maximum.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(saturate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350" indent="-285750">
              <a:lnSpc>
                <a:spcPts val="1990"/>
              </a:lnSpc>
              <a:spcBef>
                <a:spcPts val="17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Bound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is compute bound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compute instruction throughput 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close to the expected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ts val="2020"/>
              </a:lnSpc>
              <a:spcBef>
                <a:spcPts val="168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Bound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One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indicators for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bound code is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neither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above  are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(both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are low)</a:t>
            </a:r>
            <a:r>
              <a:rPr lang="en-US" sz="200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92455" indent="-285750">
              <a:lnSpc>
                <a:spcPts val="1900"/>
              </a:lnSpc>
              <a:spcBef>
                <a:spcPts val="17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(Analysis-driven) Optimization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above determination to direct code refactoring  efforts in the first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229360" indent="-285750">
              <a:lnSpc>
                <a:spcPct val="172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Limiting behavior of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duration of its execution cycle.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229360" indent="-285750">
              <a:lnSpc>
                <a:spcPct val="172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desirable to analyze small sections of code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at a</a:t>
            </a:r>
            <a:r>
              <a:rPr sz="2000" spc="-3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660" y="297499"/>
            <a:ext cx="10132220" cy="946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-5" dirty="0"/>
              <a:t>METRICS </a:t>
            </a:r>
            <a:r>
              <a:rPr sz="2000" dirty="0"/>
              <a:t>FOR </a:t>
            </a:r>
            <a:r>
              <a:rPr sz="2000" spc="-5" dirty="0"/>
              <a:t>DETERMINING COMPUTE </a:t>
            </a:r>
            <a:r>
              <a:rPr sz="2000" dirty="0"/>
              <a:t>VS. </a:t>
            </a:r>
            <a:r>
              <a:rPr sz="2000" spc="-5" dirty="0"/>
              <a:t>MEMORY</a:t>
            </a:r>
            <a:r>
              <a:rPr sz="2000" spc="-20" dirty="0"/>
              <a:t> </a:t>
            </a:r>
            <a:r>
              <a:rPr sz="2000" spc="-5" dirty="0"/>
              <a:t>BOUND</a:t>
            </a:r>
            <a:endParaRPr sz="2400" spc="-5" dirty="0"/>
          </a:p>
          <a:p>
            <a:pPr marL="114935">
              <a:lnSpc>
                <a:spcPct val="100000"/>
              </a:lnSpc>
              <a:spcBef>
                <a:spcPts val="385"/>
              </a:spcBef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</a:rPr>
              <a:t>https://docs.nvidia.com/nsight-compute/NsightComputeCli/index.html#nvprof-metric-comparison</a:t>
            </a:r>
            <a:endParaRPr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2229" y="1561972"/>
            <a:ext cx="9848596" cy="408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2000" b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sz="2000" b="1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75"/>
              </a:lnSpc>
              <a:tabLst>
                <a:tab pos="2512695" algn="l"/>
              </a:tabLst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“sm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efficiency”: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smsp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cycles_active.avg.pct_of_peak_sustained_elapsed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75"/>
              </a:lnSpc>
              <a:spcBef>
                <a:spcPts val="1245"/>
              </a:spcBef>
            </a:pP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z="2000" b="1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047875">
              <a:lnSpc>
                <a:spcPct val="91000"/>
              </a:lnSpc>
              <a:spcBef>
                <a:spcPts val="120"/>
              </a:spcBef>
              <a:tabLst>
                <a:tab pos="2245995" algn="l"/>
                <a:tab pos="2814320" algn="l"/>
              </a:tabLst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“dram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utilization”: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throughput.avg.pct_of_peak_sustained_elapsed 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“L2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utilization”: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lts</a:t>
            </a:r>
            <a:r>
              <a:rPr sz="2000" u="heavy" spc="-10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t_sectors.avg.pct_of_peak_sustained_elapsed 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“shared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utilization”: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895"/>
              </a:lnSpc>
              <a:tabLst>
                <a:tab pos="770255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l1tex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data_pipe_lsu_wavefronts_mem_shared.avg.pct_of_peak_sustained_elapsed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30"/>
              </a:lnSpc>
              <a:spcBef>
                <a:spcPts val="1345"/>
              </a:spcBef>
            </a:pP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2000" b="1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018540">
              <a:lnSpc>
                <a:spcPct val="90000"/>
              </a:lnSpc>
              <a:spcBef>
                <a:spcPts val="85"/>
              </a:spcBef>
              <a:tabLst>
                <a:tab pos="2520315" algn="l"/>
                <a:tab pos="2550795" algn="l"/>
              </a:tabLst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“DP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Utilization”: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smsp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inst_executed_pipe_fp64.avg.pct_of_peak_sustained_active 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“SP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Utilization”: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smsp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pipe_fma_cycles_active.avg.pct_of_peak_sustained_active 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“HP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Utilization”: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smsp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inst_executed_pipe_fp16.avg.pct_of_peak_sustained_active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825"/>
              </a:lnSpc>
              <a:tabLst>
                <a:tab pos="2334260" algn="l"/>
              </a:tabLst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“TC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Utilization”: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pipe_tensor_op_hmma_cycles_active.avg.pct_of_peak_sustained_active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1955"/>
              </a:lnSpc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“Integer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Utilization”: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30"/>
              </a:lnSpc>
              <a:tabLst>
                <a:tab pos="755015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smsp</a:t>
            </a:r>
            <a:r>
              <a:rPr sz="2000" u="heavy" spc="-5" dirty="0">
                <a:solidFill>
                  <a:srgbClr val="5E5E5E"/>
                </a:solidFill>
                <a:uFill>
                  <a:solidFill>
                    <a:srgbClr val="5D5D5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sass_thread_inst_executed_op_integer_pred_on.avg.pct_of_peak_sustained_active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880" y="190183"/>
            <a:ext cx="4505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MEMORY</a:t>
            </a:r>
            <a:r>
              <a:rPr sz="3600" spc="-70" dirty="0"/>
              <a:t> </a:t>
            </a:r>
            <a:r>
              <a:rPr sz="3600" spc="-5" dirty="0"/>
              <a:t>BOUND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1" name="object 9"/>
          <p:cNvSpPr txBox="1"/>
          <p:nvPr/>
        </p:nvSpPr>
        <p:spPr>
          <a:xfrm>
            <a:off x="532694" y="1485900"/>
            <a:ext cx="9907411" cy="394890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382270" indent="-342900">
              <a:lnSpc>
                <a:spcPts val="19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either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limited by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or latency.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382270">
              <a:lnSpc>
                <a:spcPts val="1990"/>
              </a:lnSpc>
              <a:spcBef>
                <a:spcPts val="305"/>
              </a:spcBef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020"/>
              </a:lnSpc>
              <a:spcBef>
                <a:spcPts val="16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bound code, we will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seek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optimize usage of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various memory 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subsystems, taking advantage of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47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04470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data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reuse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scenarios, make (efficient)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of higher levels of 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hierarchy, and 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these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usages (L2 cache, shared</a:t>
            </a:r>
            <a:r>
              <a:rPr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memory).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67005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advantage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“diversification”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 cache, read-only  cache, texture cache/memory, surface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451485" indent="-342900">
              <a:lnSpc>
                <a:spcPts val="199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that 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bound, we can compute the actual throughput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 peak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90183"/>
            <a:ext cx="43287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COMPUTE</a:t>
            </a:r>
            <a:r>
              <a:rPr sz="3600" spc="-65" dirty="0"/>
              <a:t> </a:t>
            </a:r>
            <a:r>
              <a:rPr sz="3600" spc="-5" dirty="0"/>
              <a:t>BOUND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1866900"/>
            <a:ext cx="9761220" cy="217623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7150" indent="-342900">
              <a:lnSpc>
                <a:spcPct val="9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bound when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type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 instruction/operation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functional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servicing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090"/>
              </a:lnSpc>
              <a:spcBef>
                <a:spcPts val="193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strategy involves optimizing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functional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type, as  well as (possibly) seeking to shift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load to other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165" indent="-342900">
              <a:lnSpc>
                <a:spcPts val="2210"/>
              </a:lnSpc>
              <a:spcBef>
                <a:spcPts val="182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dominated by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particular type (e.g. single precision floating  point multiply/add) we can compare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actual throughput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peak</a:t>
            </a:r>
            <a:r>
              <a:rPr sz="20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1060</Words>
  <Application>Microsoft Office PowerPoint</Application>
  <PresentationFormat>自定义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1_Office 主题​​</vt:lpstr>
      <vt:lpstr>GPU PERFORMANCE  ANALYSIS</vt:lpstr>
      <vt:lpstr>AGENDA</vt:lpstr>
      <vt:lpstr>REVIEW: TOP-LEVEL PERFORMANCE CODING OBJECTIVES</vt:lpstr>
      <vt:lpstr>ANALYSIS DRIVEN OPTIMIZATION</vt:lpstr>
      <vt:lpstr>ANALYSIS DRIVEN OPTIMIZATION</vt:lpstr>
      <vt:lpstr>TOP-LEVEL PERFORMANCE BEHAVIOR - LIMITERS</vt:lpstr>
      <vt:lpstr>METRICS FOR DETERMINING COMPUTE VS. MEMORY BOUND https://docs.nvidia.com/nsight-compute/NsightComputeCli/index.html#nvprof-metric-comparison</vt:lpstr>
      <vt:lpstr>MEMORY BOUND</vt:lpstr>
      <vt:lpstr>COMPUTE BOUND</vt:lpstr>
      <vt:lpstr>LATENCY BOUND</vt:lpstr>
      <vt:lpstr>PERFORMANCE LIMITER CATEGORIES</vt:lpstr>
      <vt:lpstr>WHAT IS OCCUPANCY?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PERFORMANCE  ANALYSIS Bob Crovella, 8/18/2020</dc:title>
  <dc:creator/>
  <cp:lastModifiedBy>HuangDan</cp:lastModifiedBy>
  <cp:revision>23</cp:revision>
  <dcterms:created xsi:type="dcterms:W3CDTF">2020-11-24T11:56:00Z</dcterms:created>
  <dcterms:modified xsi:type="dcterms:W3CDTF">2022-12-26T09:19:58Z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2020-08-15T00:00:00Z</vt:filetime>
  </property>
  <property fmtid="{D5CDD505-2E9C-101B-9397-08002B2CF9AE}" pid="3" name="LastSaved">
    <vt:filetime>2020-11-25T00:00:00Z</vt:filetime>
  </property>
  <property fmtid="{D5CDD505-2E9C-101B-9397-08002B2CF9AE}" pid="4" name="ICV">
    <vt:lpwstr>E219C9E849674D2CB2FC9CAE41FF7020</vt:lpwstr>
  </property>
  <property fmtid="{D5CDD505-2E9C-101B-9397-08002B2CF9AE}" pid="5" name="KSOProductBuildVer">
    <vt:lpwstr>2052-11.1.0.11294</vt:lpwstr>
  </property>
</Properties>
</file>