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871" r:id="rId5"/>
    <p:sldId id="872" r:id="rId6"/>
    <p:sldId id="873" r:id="rId7"/>
    <p:sldId id="874" r:id="rId8"/>
    <p:sldId id="875" r:id="rId9"/>
    <p:sldId id="270" r:id="rId10"/>
  </p:sldIdLst>
  <p:sldSz cx="14630400" cy="8229600"/>
  <p:notesSz cx="6858000" cy="9144000"/>
  <p:custDataLst>
    <p:tags r:id="rId1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5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30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56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608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600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48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00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525" algn="l" defTabSz="14630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9" autoAdjust="0"/>
    <p:restoredTop sz="88349" autoAdjust="0"/>
  </p:normalViewPr>
  <p:slideViewPr>
    <p:cSldViewPr showGuides="1">
      <p:cViewPr varScale="1">
        <p:scale>
          <a:sx n="83" d="100"/>
          <a:sy n="83" d="100"/>
        </p:scale>
        <p:origin x="100" y="96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5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30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56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608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48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00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525" algn="l" defTabSz="146304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80" indent="-411480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48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8485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8485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8485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8485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8485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2" tIns="45716" rIns="91432" bIns="45716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/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54864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09728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64592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19456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11480" indent="-411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165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2805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485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image" Target="../media/image5.png"/><Relationship Id="rId2" Type="http://schemas.openxmlformats.org/officeDocument/2006/relationships/hyperlink" Target="mailto:taoj23@mail.sysu.edu.cn" TargetMode="Externa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陶钧</a:t>
            </a:r>
            <a:endParaRPr lang="en-US" altLang="zh-CN" sz="50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2"/>
              </a:rPr>
              <a:t>taoj23@mail.sysu.edu.cn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并行程序设计与算法</a:t>
            </a:r>
            <a:endParaRPr lang="en-US" altLang="zh-CN" sz="66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4400" b="1" spc="36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总结</a:t>
            </a:r>
            <a:endParaRPr lang="en-US" altLang="zh-CN" sz="5000" b="1" spc="36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课程总结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094105"/>
            <a:ext cx="13167360" cy="6857365"/>
          </a:xfrm>
        </p:spPr>
        <p:txBody>
          <a:bodyPr/>
          <a:lstStyle/>
          <a:p>
            <a:r>
              <a:rPr lang="zh-CN" altLang="en-US" dirty="0"/>
              <a:t>为什么需要并行？</a:t>
            </a:r>
            <a:endParaRPr lang="en-US" altLang="zh-CN" dirty="0"/>
          </a:p>
          <a:p>
            <a:pPr lvl="1"/>
            <a:r>
              <a:rPr lang="zh-CN" altLang="en-US" dirty="0"/>
              <a:t>计算机已经很难变得“更快”：频率提升已经（几乎）停止</a:t>
            </a:r>
            <a:endParaRPr lang="en-US" altLang="zh-CN" dirty="0"/>
          </a:p>
          <a:p>
            <a:pPr lvl="1"/>
            <a:r>
              <a:rPr lang="zh-CN" altLang="en-US" dirty="0"/>
              <a:t>计算机正变得“更宽”：并发、并行、分布式</a:t>
            </a:r>
            <a:endParaRPr lang="en-US" altLang="zh-CN" dirty="0"/>
          </a:p>
          <a:p>
            <a:r>
              <a:rPr lang="zh-CN" altLang="en-US" dirty="0"/>
              <a:t>串行软硬件</a:t>
            </a:r>
            <a:endParaRPr lang="en-US" altLang="zh-CN" dirty="0"/>
          </a:p>
          <a:p>
            <a:pPr lvl="1"/>
            <a:r>
              <a:rPr lang="zh-CN" altLang="en-US" dirty="0"/>
              <a:t>多级存储架构（为什么需要？）</a:t>
            </a:r>
            <a:endParaRPr lang="en-US" altLang="zh-CN" dirty="0"/>
          </a:p>
          <a:p>
            <a:pPr lvl="1"/>
            <a:r>
              <a:rPr lang="zh-CN" altLang="en-US" dirty="0"/>
              <a:t>进程与线程</a:t>
            </a:r>
            <a:endParaRPr lang="en-US" altLang="zh-CN" dirty="0"/>
          </a:p>
          <a:p>
            <a:r>
              <a:rPr lang="zh-CN" altLang="en-US" dirty="0"/>
              <a:t>并行软硬件</a:t>
            </a:r>
            <a:endParaRPr lang="en-US" altLang="zh-CN" dirty="0"/>
          </a:p>
          <a:p>
            <a:pPr lvl="1"/>
            <a:r>
              <a:rPr lang="zh-CN" altLang="en-US" dirty="0"/>
              <a:t>弗林分类法（</a:t>
            </a:r>
            <a:r>
              <a:rPr lang="en-US" altLang="zh-CN" dirty="0"/>
              <a:t>Flynn’s Taxonomy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共享内存系统 </a:t>
            </a:r>
            <a:r>
              <a:rPr lang="en-US" altLang="zh-CN" dirty="0"/>
              <a:t>vs </a:t>
            </a:r>
            <a:r>
              <a:rPr lang="zh-CN" altLang="en-US" dirty="0"/>
              <a:t>分布式内存系统</a:t>
            </a:r>
            <a:endParaRPr lang="en-US" altLang="zh-CN" dirty="0"/>
          </a:p>
          <a:p>
            <a:pPr lvl="2"/>
            <a:r>
              <a:rPr lang="zh-CN" altLang="en-US" dirty="0"/>
              <a:t>各自的硬件架构和编程特性是什么？</a:t>
            </a:r>
            <a:endParaRPr lang="en-US" altLang="zh-CN" dirty="0"/>
          </a:p>
          <a:p>
            <a:pPr lvl="1"/>
            <a:r>
              <a:rPr lang="zh-CN" altLang="en-US" dirty="0"/>
              <a:t>如何分析、评估并行程序的性能？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课程总结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1520" y="1234440"/>
            <a:ext cx="13167360" cy="7207885"/>
          </a:xfrm>
        </p:spPr>
        <p:txBody>
          <a:bodyPr/>
          <a:lstStyle/>
          <a:p>
            <a:r>
              <a:rPr lang="zh-CN" altLang="en-US" dirty="0"/>
              <a:t>具体编程框架</a:t>
            </a:r>
            <a:endParaRPr lang="en-US" altLang="zh-CN" dirty="0"/>
          </a:p>
          <a:p>
            <a:pPr lvl="1"/>
            <a:r>
              <a:rPr lang="zh-CN" altLang="en-US" dirty="0"/>
              <a:t>如何</a:t>
            </a:r>
            <a:r>
              <a:rPr lang="zh-CN" altLang="en-US" dirty="0">
                <a:solidFill>
                  <a:srgbClr val="C00000"/>
                </a:solidFill>
              </a:rPr>
              <a:t>同步</a:t>
            </a:r>
            <a:r>
              <a:rPr lang="zh-CN" altLang="en-US" dirty="0"/>
              <a:t>，如何</a:t>
            </a:r>
            <a:r>
              <a:rPr lang="zh-CN" altLang="en-US" dirty="0">
                <a:solidFill>
                  <a:srgbClr val="C00000"/>
                </a:solidFill>
              </a:rPr>
              <a:t>通信</a:t>
            </a:r>
            <a:r>
              <a:rPr lang="zh-CN" altLang="en-US" dirty="0"/>
              <a:t>（交换数据），如何</a:t>
            </a:r>
            <a:r>
              <a:rPr lang="zh-CN" altLang="en-US" dirty="0">
                <a:solidFill>
                  <a:srgbClr val="C00000"/>
                </a:solidFill>
              </a:rPr>
              <a:t>保证结果正确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基本概念：同步与阻塞、通信、竞争条件、进程</a:t>
            </a:r>
            <a:r>
              <a:rPr lang="en-US" altLang="zh-CN" dirty="0"/>
              <a:t>/</a:t>
            </a:r>
            <a:r>
              <a:rPr lang="zh-CN" altLang="en-US" dirty="0"/>
              <a:t>线程安全</a:t>
            </a:r>
            <a:endParaRPr lang="en-US" altLang="zh-CN" dirty="0"/>
          </a:p>
          <a:p>
            <a:pPr lvl="2"/>
            <a:r>
              <a:rPr lang="zh-CN" altLang="en-US" dirty="0"/>
              <a:t>在不同框架下分别理解这几个概念及其联系</a:t>
            </a:r>
            <a:endParaRPr lang="en-US" altLang="zh-CN" dirty="0"/>
          </a:p>
          <a:p>
            <a:pPr lvl="2"/>
            <a:r>
              <a:rPr lang="zh-CN" altLang="en-US" dirty="0"/>
              <a:t>对比不同框架的语境下，这几个概念如何实现，及其重要性</a:t>
            </a:r>
            <a:endParaRPr lang="en-US" altLang="zh-CN" dirty="0"/>
          </a:p>
          <a:p>
            <a:pPr lvl="1"/>
            <a:r>
              <a:rPr lang="en-US" altLang="zh-CN" dirty="0"/>
              <a:t>MPI</a:t>
            </a:r>
            <a:r>
              <a:rPr lang="zh-CN" altLang="en-US" dirty="0"/>
              <a:t>（分布式内存）：通信（点对点 </a:t>
            </a:r>
            <a:r>
              <a:rPr lang="en-US" altLang="zh-CN" dirty="0"/>
              <a:t>vs </a:t>
            </a:r>
            <a:r>
              <a:rPr lang="zh-CN" altLang="en-US" dirty="0"/>
              <a:t>集合）</a:t>
            </a:r>
            <a:endParaRPr lang="en-US" altLang="zh-CN" dirty="0"/>
          </a:p>
          <a:p>
            <a:pPr lvl="1"/>
            <a:r>
              <a:rPr lang="en-US" altLang="zh-CN" dirty="0" err="1"/>
              <a:t>Pthreads</a:t>
            </a:r>
            <a:r>
              <a:rPr lang="en-US" altLang="zh-CN" dirty="0"/>
              <a:t> &amp; OpenMP</a:t>
            </a:r>
            <a:r>
              <a:rPr lang="zh-CN" altLang="en-US" dirty="0"/>
              <a:t>（共享内存）：同步机制；变量作用域</a:t>
            </a:r>
            <a:endParaRPr lang="en-US" altLang="zh-CN" dirty="0"/>
          </a:p>
          <a:p>
            <a:pPr lvl="1"/>
            <a:r>
              <a:rPr lang="en-US" altLang="zh-CN" dirty="0"/>
              <a:t>CUDA</a:t>
            </a:r>
            <a:r>
              <a:rPr lang="zh-CN" altLang="en-US" dirty="0"/>
              <a:t>：线程的多级组织；内存结构（共享、全局</a:t>
            </a:r>
            <a:r>
              <a:rPr lang="en-US" altLang="zh-CN" dirty="0"/>
              <a:t>…</a:t>
            </a:r>
            <a:r>
              <a:rPr lang="zh-CN" altLang="en-US" dirty="0"/>
              <a:t>）；同步机制；变量作用域</a:t>
            </a:r>
            <a:endParaRPr lang="en-US" altLang="zh-CN" dirty="0"/>
          </a:p>
          <a:p>
            <a:r>
              <a:rPr lang="zh-CN" altLang="en-US" dirty="0"/>
              <a:t>并行程序设计</a:t>
            </a:r>
            <a:endParaRPr lang="en-US" altLang="zh-CN" dirty="0"/>
          </a:p>
          <a:p>
            <a:pPr lvl="1"/>
            <a:r>
              <a:rPr lang="en-US" altLang="zh-CN" dirty="0"/>
              <a:t>Foster’s</a:t>
            </a:r>
            <a:r>
              <a:rPr lang="zh-CN" altLang="en-US" dirty="0"/>
              <a:t> </a:t>
            </a:r>
            <a:r>
              <a:rPr lang="en-US" altLang="zh-CN" dirty="0"/>
              <a:t>methodology </a:t>
            </a:r>
            <a:endParaRPr lang="en-US" altLang="zh-CN" dirty="0"/>
          </a:p>
          <a:p>
            <a:pPr lvl="1"/>
            <a:r>
              <a:rPr lang="zh-CN" altLang="en-US" dirty="0"/>
              <a:t>常见的数据划分方式；常见的并行算法设计思路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并行程序设计导论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08" y="1239718"/>
            <a:ext cx="5359544" cy="6116918"/>
          </a:xfrm>
        </p:spPr>
        <p:txBody>
          <a:bodyPr/>
          <a:lstStyle/>
          <a:p>
            <a:r>
              <a:rPr lang="zh-CN" altLang="en-US" sz="2400" dirty="0"/>
              <a:t>第一章：</a:t>
            </a:r>
            <a:endParaRPr lang="zh-CN" altLang="en-US" sz="2400" dirty="0"/>
          </a:p>
          <a:p>
            <a:pPr lvl="1"/>
            <a:r>
              <a:rPr lang="en-US" altLang="zh-CN" sz="1600" dirty="0"/>
              <a:t>1.1</a:t>
            </a:r>
            <a:endParaRPr lang="en-US" altLang="zh-CN" sz="1600" dirty="0"/>
          </a:p>
          <a:p>
            <a:pPr lvl="1"/>
            <a:r>
              <a:rPr lang="en-US" altLang="zh-CN" sz="1600" dirty="0"/>
              <a:t>1.2</a:t>
            </a:r>
            <a:endParaRPr lang="en-US" altLang="zh-CN" sz="1600" dirty="0"/>
          </a:p>
          <a:p>
            <a:pPr lvl="1"/>
            <a:r>
              <a:rPr lang="en-US" altLang="zh-CN" sz="1600" dirty="0"/>
              <a:t>1.3</a:t>
            </a:r>
            <a:endParaRPr lang="en-US" altLang="zh-CN" sz="1600" dirty="0"/>
          </a:p>
          <a:p>
            <a:pPr lvl="1"/>
            <a:r>
              <a:rPr lang="en-US" altLang="zh-CN" sz="1600" dirty="0"/>
              <a:t>1.4</a:t>
            </a:r>
            <a:endParaRPr lang="en-US" altLang="zh-CN" sz="1600" dirty="0"/>
          </a:p>
          <a:p>
            <a:pPr lvl="1"/>
            <a:r>
              <a:rPr lang="en-US" altLang="zh-CN" sz="1600" dirty="0"/>
              <a:t>1.6</a:t>
            </a:r>
            <a:endParaRPr lang="en-US" altLang="zh-CN" sz="1600" dirty="0"/>
          </a:p>
          <a:p>
            <a:r>
              <a:rPr lang="zh-CN" altLang="en-US" sz="2400" dirty="0"/>
              <a:t>第二章：</a:t>
            </a:r>
            <a:endParaRPr lang="zh-CN" altLang="en-US" sz="2400" dirty="0"/>
          </a:p>
          <a:p>
            <a:pPr lvl="1"/>
            <a:r>
              <a:rPr lang="en-US" altLang="zh-CN" sz="1600" dirty="0"/>
              <a:t>2.1.1</a:t>
            </a:r>
            <a:endParaRPr lang="en-US" altLang="zh-CN" sz="1600" dirty="0"/>
          </a:p>
          <a:p>
            <a:pPr lvl="1"/>
            <a:r>
              <a:rPr lang="en-US" altLang="zh-CN" sz="1600" dirty="0"/>
              <a:t>2.1.2</a:t>
            </a:r>
            <a:endParaRPr lang="en-US" altLang="zh-CN" sz="1600" dirty="0"/>
          </a:p>
          <a:p>
            <a:pPr lvl="1"/>
            <a:r>
              <a:rPr lang="en-US" altLang="zh-CN" sz="1600" dirty="0"/>
              <a:t>2.2.1 </a:t>
            </a:r>
            <a:r>
              <a:rPr lang="zh-CN" altLang="en-US" sz="1600" dirty="0"/>
              <a:t>至 </a:t>
            </a:r>
            <a:r>
              <a:rPr lang="en-US" altLang="zh-CN" sz="1600" dirty="0"/>
              <a:t>2.2.6</a:t>
            </a:r>
            <a:endParaRPr lang="en-US" altLang="zh-CN" sz="1600" dirty="0"/>
          </a:p>
          <a:p>
            <a:pPr lvl="1"/>
            <a:r>
              <a:rPr lang="en-US" altLang="zh-CN" sz="1600" dirty="0"/>
              <a:t>2.3.1</a:t>
            </a:r>
            <a:endParaRPr lang="en-US" altLang="zh-CN" sz="1600" dirty="0"/>
          </a:p>
          <a:p>
            <a:pPr lvl="1"/>
            <a:r>
              <a:rPr lang="en-US" altLang="zh-CN" sz="1600" dirty="0"/>
              <a:t>2.3.2</a:t>
            </a:r>
            <a:endParaRPr lang="en-US" altLang="zh-CN" sz="1600" dirty="0"/>
          </a:p>
          <a:p>
            <a:pPr lvl="1"/>
            <a:r>
              <a:rPr lang="en-US" altLang="zh-CN" sz="1600" dirty="0"/>
              <a:t>2.3.4</a:t>
            </a:r>
            <a:endParaRPr lang="en-US" altLang="zh-CN" sz="1600" dirty="0"/>
          </a:p>
          <a:p>
            <a:pPr lvl="1"/>
            <a:r>
              <a:rPr lang="en-US" altLang="zh-CN" sz="1600" dirty="0"/>
              <a:t>2.3.5</a:t>
            </a:r>
            <a:endParaRPr lang="en-US" altLang="zh-CN" sz="1600" dirty="0"/>
          </a:p>
          <a:p>
            <a:pPr lvl="1"/>
            <a:r>
              <a:rPr lang="en-US" altLang="zh-CN" sz="1600" dirty="0"/>
              <a:t>2.4.1</a:t>
            </a:r>
            <a:endParaRPr lang="en-US" altLang="zh-CN" sz="1600" dirty="0"/>
          </a:p>
          <a:p>
            <a:pPr lvl="1"/>
            <a:r>
              <a:rPr lang="en-US" altLang="zh-CN" sz="1600" dirty="0"/>
              <a:t>2.4.2</a:t>
            </a:r>
            <a:endParaRPr lang="en-US" altLang="zh-CN" sz="1600" dirty="0"/>
          </a:p>
          <a:p>
            <a:pPr lvl="1"/>
            <a:r>
              <a:rPr lang="en-US" altLang="zh-CN" sz="1600" dirty="0"/>
              <a:t>2.4.3</a:t>
            </a:r>
            <a:endParaRPr lang="en-US" altLang="zh-CN" sz="1600" dirty="0"/>
          </a:p>
          <a:p>
            <a:pPr lvl="1"/>
            <a:r>
              <a:rPr lang="en-US" altLang="zh-CN" sz="1600" dirty="0"/>
              <a:t>2.4.4</a:t>
            </a:r>
            <a:endParaRPr lang="en-US" altLang="zh-CN" sz="1600" dirty="0"/>
          </a:p>
          <a:p>
            <a:pPr lvl="1"/>
            <a:r>
              <a:rPr lang="en-US" altLang="zh-CN" sz="1600" dirty="0"/>
              <a:t>2.5</a:t>
            </a:r>
            <a:endParaRPr lang="en-US" altLang="zh-CN" sz="1600" dirty="0"/>
          </a:p>
          <a:p>
            <a:pPr lvl="1"/>
            <a:r>
              <a:rPr lang="en-US" altLang="zh-CN" sz="1600" dirty="0"/>
              <a:t>2.6.1</a:t>
            </a:r>
            <a:r>
              <a:rPr lang="zh-CN" altLang="en-US" sz="1600" dirty="0"/>
              <a:t>至</a:t>
            </a:r>
            <a:r>
              <a:rPr lang="en-US" altLang="zh-CN" sz="1600" dirty="0"/>
              <a:t>2.6.4</a:t>
            </a:r>
            <a:endParaRPr lang="en-US" altLang="zh-CN" sz="1600" dirty="0"/>
          </a:p>
          <a:p>
            <a:pPr lvl="1"/>
            <a:r>
              <a:rPr lang="en-US" altLang="zh-CN" sz="1600" dirty="0"/>
              <a:t>2.7</a:t>
            </a:r>
            <a:endParaRPr lang="en-US" altLang="zh-CN" sz="1600" dirty="0"/>
          </a:p>
          <a:p>
            <a:pPr lvl="1"/>
            <a:r>
              <a:rPr lang="en-US" altLang="zh-CN" sz="1600" dirty="0"/>
              <a:t>2.9</a:t>
            </a:r>
            <a:endParaRPr lang="en-US" altLang="zh-CN" sz="1600" dirty="0"/>
          </a:p>
          <a:p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3930824" y="1056341"/>
            <a:ext cx="5359544" cy="61169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2" tIns="45716" rIns="91432" bIns="45716" numCol="1" anchor="t" anchorCtr="0" compatLnSpc="1"/>
          <a:lstStyle>
            <a:lvl1pPr marL="411480" indent="-4114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Tx/>
              <a:buBlip>
                <a:blip r:embed="rId1"/>
              </a:buBlip>
              <a:defRPr sz="3840" kern="1200" baseline="0">
                <a:solidFill>
                  <a:srgbClr val="0070C0"/>
                </a:solidFill>
                <a:latin typeface="Helvetica Neue" panose="02000503000000020004" pitchFamily="2" charset="0"/>
                <a:ea typeface="+mn-ea"/>
                <a:cs typeface="+mn-cs"/>
              </a:defRPr>
            </a:lvl1pPr>
            <a:lvl2pPr marL="89154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6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8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16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280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第三章：</a:t>
            </a:r>
            <a:endParaRPr lang="zh-CN" altLang="en-US" sz="2400" dirty="0"/>
          </a:p>
          <a:p>
            <a:pPr lvl="1"/>
            <a:r>
              <a:rPr lang="en-US" altLang="zh-CN" sz="1920" dirty="0"/>
              <a:t>3.1.1</a:t>
            </a:r>
            <a:r>
              <a:rPr lang="zh-CN" altLang="en-US" sz="1920" dirty="0"/>
              <a:t>至</a:t>
            </a:r>
            <a:r>
              <a:rPr lang="en-US" altLang="zh-CN" sz="1920" dirty="0"/>
              <a:t>3.1.12</a:t>
            </a:r>
            <a:endParaRPr lang="en-US" altLang="zh-CN" sz="1920" dirty="0"/>
          </a:p>
          <a:p>
            <a:pPr lvl="1"/>
            <a:r>
              <a:rPr lang="en-US" altLang="zh-CN" sz="1920" dirty="0"/>
              <a:t>3.2.1</a:t>
            </a:r>
            <a:endParaRPr lang="en-US" altLang="zh-CN" sz="1920" dirty="0"/>
          </a:p>
          <a:p>
            <a:pPr lvl="1"/>
            <a:r>
              <a:rPr lang="en-US" altLang="zh-CN" sz="1920" dirty="0"/>
              <a:t>3.2.2</a:t>
            </a:r>
            <a:endParaRPr lang="en-US" altLang="zh-CN" sz="1920" dirty="0"/>
          </a:p>
          <a:p>
            <a:pPr lvl="1"/>
            <a:r>
              <a:rPr lang="en-US" altLang="zh-CN" sz="1920" dirty="0"/>
              <a:t>3.3.1</a:t>
            </a:r>
            <a:endParaRPr lang="en-US" altLang="zh-CN" sz="1920" dirty="0"/>
          </a:p>
          <a:p>
            <a:pPr lvl="1"/>
            <a:r>
              <a:rPr lang="en-US" altLang="zh-CN" sz="1920" dirty="0"/>
              <a:t>3.3.2</a:t>
            </a:r>
            <a:endParaRPr lang="en-US" altLang="zh-CN" sz="1920" dirty="0"/>
          </a:p>
          <a:p>
            <a:pPr lvl="1"/>
            <a:r>
              <a:rPr lang="en-US" altLang="zh-CN" sz="1920" dirty="0"/>
              <a:t>3.4.1</a:t>
            </a:r>
            <a:r>
              <a:rPr lang="zh-CN" altLang="en-US" sz="1920" dirty="0"/>
              <a:t>至</a:t>
            </a:r>
            <a:r>
              <a:rPr lang="en-US" altLang="zh-CN" sz="1920" dirty="0"/>
              <a:t>3.4.9</a:t>
            </a:r>
            <a:endParaRPr lang="en-US" altLang="zh-CN" sz="1920" dirty="0"/>
          </a:p>
          <a:p>
            <a:pPr lvl="1"/>
            <a:r>
              <a:rPr lang="en-US" altLang="zh-CN" sz="1920" dirty="0"/>
              <a:t>3.5</a:t>
            </a:r>
            <a:endParaRPr lang="en-US" altLang="zh-CN" sz="1920" dirty="0"/>
          </a:p>
          <a:p>
            <a:pPr lvl="1"/>
            <a:r>
              <a:rPr lang="en-US" altLang="zh-CN" sz="1920" dirty="0"/>
              <a:t>3.6.1</a:t>
            </a:r>
            <a:r>
              <a:rPr lang="zh-CN" altLang="en-US" sz="1920" dirty="0"/>
              <a:t>至</a:t>
            </a:r>
            <a:r>
              <a:rPr lang="en-US" altLang="zh-CN" sz="1920" dirty="0"/>
              <a:t>3.6.4</a:t>
            </a:r>
            <a:endParaRPr lang="en-US" altLang="zh-CN" sz="1920" dirty="0"/>
          </a:p>
          <a:p>
            <a:pPr lvl="1"/>
            <a:r>
              <a:rPr lang="en-US" altLang="zh-CN" sz="1920" dirty="0"/>
              <a:t>3.7.1</a:t>
            </a:r>
            <a:endParaRPr lang="en-US" altLang="zh-CN" sz="1920" dirty="0"/>
          </a:p>
          <a:p>
            <a:pPr lvl="1"/>
            <a:r>
              <a:rPr lang="en-US" altLang="zh-CN" sz="1920" dirty="0"/>
              <a:t>3.7.2</a:t>
            </a:r>
            <a:endParaRPr lang="en-US" altLang="zh-CN" sz="1920" dirty="0"/>
          </a:p>
          <a:p>
            <a:r>
              <a:rPr lang="zh-CN" altLang="en-US" sz="2400" dirty="0"/>
              <a:t>第四章：</a:t>
            </a:r>
            <a:endParaRPr lang="zh-CN" altLang="en-US" sz="2400" dirty="0"/>
          </a:p>
          <a:p>
            <a:pPr lvl="1"/>
            <a:r>
              <a:rPr lang="en-US" altLang="zh-CN" sz="1920" dirty="0"/>
              <a:t>4.1</a:t>
            </a:r>
            <a:endParaRPr lang="en-US" altLang="zh-CN" sz="1920" dirty="0"/>
          </a:p>
          <a:p>
            <a:pPr lvl="1"/>
            <a:r>
              <a:rPr lang="en-US" altLang="zh-CN" sz="1920" dirty="0"/>
              <a:t>4.2.1</a:t>
            </a:r>
            <a:r>
              <a:rPr lang="zh-CN" altLang="en-US" sz="1920" dirty="0"/>
              <a:t>至</a:t>
            </a:r>
            <a:r>
              <a:rPr lang="en-US" altLang="zh-CN" sz="1920" dirty="0"/>
              <a:t>4.2.7</a:t>
            </a:r>
            <a:endParaRPr lang="en-US" altLang="zh-CN" sz="1920" dirty="0"/>
          </a:p>
          <a:p>
            <a:pPr lvl="1"/>
            <a:r>
              <a:rPr lang="en-US" altLang="zh-CN" sz="1920" dirty="0"/>
              <a:t>4.3</a:t>
            </a:r>
            <a:r>
              <a:rPr lang="zh-CN" altLang="en-US" sz="1920" dirty="0"/>
              <a:t>至</a:t>
            </a:r>
            <a:r>
              <a:rPr lang="en-US" altLang="zh-CN" sz="1920" dirty="0"/>
              <a:t>4.7</a:t>
            </a:r>
            <a:endParaRPr lang="en-US" altLang="zh-CN" sz="1920" dirty="0"/>
          </a:p>
          <a:p>
            <a:pPr lvl="1"/>
            <a:r>
              <a:rPr lang="en-US" altLang="zh-CN" sz="1920" dirty="0"/>
              <a:t>4.8.1</a:t>
            </a:r>
            <a:r>
              <a:rPr lang="zh-CN" altLang="en-US" sz="1920" dirty="0"/>
              <a:t>至</a:t>
            </a:r>
            <a:r>
              <a:rPr lang="en-US" altLang="zh-CN" sz="1920" dirty="0"/>
              <a:t>4.8.3</a:t>
            </a:r>
            <a:endParaRPr lang="en-US" altLang="zh-CN" sz="1920" dirty="0"/>
          </a:p>
          <a:p>
            <a:pPr lvl="1"/>
            <a:r>
              <a:rPr lang="en-US" altLang="zh-CN" sz="1920" dirty="0"/>
              <a:t>4.9.1</a:t>
            </a:r>
            <a:r>
              <a:rPr lang="zh-CN" altLang="en-US" sz="1920" dirty="0"/>
              <a:t>至</a:t>
            </a:r>
            <a:r>
              <a:rPr lang="en-US" altLang="zh-CN" sz="1920" dirty="0"/>
              <a:t>4.9.4</a:t>
            </a:r>
            <a:endParaRPr lang="en-US" altLang="zh-CN" sz="1920" dirty="0"/>
          </a:p>
          <a:p>
            <a:pPr lvl="1"/>
            <a:r>
              <a:rPr lang="en-US" altLang="zh-CN" sz="1920" dirty="0"/>
              <a:t>4.10</a:t>
            </a:r>
            <a:endParaRPr lang="en-US" altLang="zh-CN" sz="1920" dirty="0"/>
          </a:p>
          <a:p>
            <a:pPr lvl="1"/>
            <a:r>
              <a:rPr lang="en-US" altLang="zh-CN" sz="1920" dirty="0"/>
              <a:t>4.11</a:t>
            </a:r>
            <a:endParaRPr lang="en-US" altLang="zh-CN" sz="1920" dirty="0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8251304" y="1234481"/>
            <a:ext cx="5359544" cy="61169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32" tIns="45716" rIns="91432" bIns="45716" numCol="1" anchor="t" anchorCtr="0" compatLnSpc="1"/>
          <a:lstStyle>
            <a:lvl1pPr marL="411480" indent="-4114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00000"/>
              <a:buFontTx/>
              <a:buBlip>
                <a:blip r:embed="rId1"/>
              </a:buBlip>
              <a:defRPr sz="3840" kern="1200" baseline="0">
                <a:solidFill>
                  <a:srgbClr val="0070C0"/>
                </a:solidFill>
                <a:latin typeface="Helvetica Neue" panose="02000503000000020004" pitchFamily="2" charset="0"/>
                <a:ea typeface="+mn-ea"/>
                <a:cs typeface="+mn-cs"/>
              </a:defRPr>
            </a:lvl1pPr>
            <a:lvl2pPr marL="89154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6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8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16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2805" indent="-274320" algn="l" defTabSz="109728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第五章：</a:t>
            </a:r>
            <a:endParaRPr lang="zh-CN" altLang="en-US" sz="2400" dirty="0"/>
          </a:p>
          <a:p>
            <a:pPr lvl="1"/>
            <a:r>
              <a:rPr lang="en-US" altLang="zh-CN" sz="1920" dirty="0"/>
              <a:t>5.1</a:t>
            </a:r>
            <a:r>
              <a:rPr lang="zh-CN" altLang="en-US" sz="1920" dirty="0"/>
              <a:t>至</a:t>
            </a:r>
            <a:r>
              <a:rPr lang="en-US" altLang="zh-CN" sz="1920" dirty="0"/>
              <a:t>5.5</a:t>
            </a:r>
            <a:endParaRPr lang="en-US" altLang="zh-CN" sz="1920" dirty="0"/>
          </a:p>
          <a:p>
            <a:pPr lvl="1"/>
            <a:r>
              <a:rPr lang="en-US" altLang="zh-CN" sz="1920" dirty="0"/>
              <a:t>5.7</a:t>
            </a:r>
            <a:endParaRPr lang="en-US" altLang="zh-CN" sz="1920" dirty="0"/>
          </a:p>
          <a:p>
            <a:pPr lvl="1"/>
            <a:r>
              <a:rPr lang="en-US" altLang="zh-CN" sz="1920" dirty="0"/>
              <a:t>5.8</a:t>
            </a:r>
            <a:endParaRPr lang="en-US" altLang="zh-CN" sz="1920" dirty="0"/>
          </a:p>
          <a:p>
            <a:pPr lvl="1"/>
            <a:r>
              <a:rPr lang="en-US" altLang="zh-CN" sz="1920" dirty="0"/>
              <a:t>5.9</a:t>
            </a:r>
            <a:endParaRPr lang="en-US" altLang="zh-CN" sz="1920" dirty="0"/>
          </a:p>
          <a:p>
            <a:pPr lvl="1"/>
            <a:r>
              <a:rPr lang="en-US" altLang="zh-CN" sz="1920" dirty="0"/>
              <a:t>5.10</a:t>
            </a:r>
            <a:endParaRPr lang="en-US" altLang="zh-CN" sz="1920" dirty="0"/>
          </a:p>
          <a:p>
            <a:endParaRPr lang="en-US" altLang="zh-CN" sz="2400" dirty="0"/>
          </a:p>
          <a:p>
            <a:r>
              <a:rPr lang="zh-CN" altLang="en-US" sz="2400" dirty="0"/>
              <a:t>第六章：</a:t>
            </a:r>
            <a:endParaRPr lang="zh-CN" altLang="en-US" sz="2400" dirty="0"/>
          </a:p>
          <a:p>
            <a:pPr lvl="1"/>
            <a:r>
              <a:rPr lang="en-US" altLang="zh-CN" sz="1920" dirty="0"/>
              <a:t>N-Body</a:t>
            </a:r>
            <a:r>
              <a:rPr lang="zh-CN" altLang="en-US" sz="1920" dirty="0"/>
              <a:t>应用</a:t>
            </a:r>
            <a:endParaRPr lang="zh-CN" altLang="en-US" sz="192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数据并行体系结构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1520" y="1234481"/>
            <a:ext cx="12848376" cy="6116918"/>
          </a:xfrm>
        </p:spPr>
        <p:txBody>
          <a:bodyPr/>
          <a:lstStyle/>
          <a:p>
            <a:r>
              <a:rPr lang="zh-CN" altLang="en-US" sz="2800" dirty="0"/>
              <a:t>第四章：</a:t>
            </a:r>
            <a:endParaRPr lang="zh-CN" altLang="en-US" sz="2800" dirty="0"/>
          </a:p>
          <a:p>
            <a:r>
              <a:rPr lang="en-US" altLang="zh-CN" sz="2800" dirty="0"/>
              <a:t>1. </a:t>
            </a:r>
            <a:r>
              <a:rPr lang="en-US" sz="2800" dirty="0"/>
              <a:t>PPT</a:t>
            </a:r>
            <a:r>
              <a:rPr lang="zh-CN" altLang="en-US" sz="2800" dirty="0"/>
              <a:t>内容</a:t>
            </a:r>
            <a:endParaRPr lang="zh-CN" altLang="en-US" sz="2800" dirty="0"/>
          </a:p>
          <a:p>
            <a:pPr lvl="1"/>
            <a:r>
              <a:rPr lang="zh-CN" altLang="en-US" sz="2320" dirty="0"/>
              <a:t>	</a:t>
            </a:r>
            <a:r>
              <a:rPr lang="en-US" sz="2320" dirty="0"/>
              <a:t>Page 5 Flynn’s Taxonomy</a:t>
            </a:r>
            <a:endParaRPr lang="en-US" sz="2320" dirty="0"/>
          </a:p>
          <a:p>
            <a:pPr lvl="1"/>
            <a:r>
              <a:rPr lang="en-US" sz="2320" dirty="0"/>
              <a:t>	Page 6-7 Advantages of SIMD architectures</a:t>
            </a:r>
            <a:endParaRPr lang="en-US" sz="2320" dirty="0"/>
          </a:p>
          <a:p>
            <a:pPr lvl="1"/>
            <a:r>
              <a:rPr lang="en-US" sz="2320" dirty="0"/>
              <a:t>	Page 11 Example of vector architecture</a:t>
            </a:r>
            <a:endParaRPr lang="en-US" sz="2320" dirty="0"/>
          </a:p>
          <a:p>
            <a:pPr lvl="1"/>
            <a:r>
              <a:rPr lang="en-US" sz="2320" dirty="0"/>
              <a:t>	Page 26 Optimizations</a:t>
            </a:r>
            <a:endParaRPr lang="en-US" sz="2320" dirty="0"/>
          </a:p>
          <a:p>
            <a:pPr lvl="1"/>
            <a:r>
              <a:rPr lang="en-US" sz="2320" dirty="0"/>
              <a:t>	Page 28 1. A four lane vector unit</a:t>
            </a:r>
            <a:endParaRPr lang="en-US" sz="2320" dirty="0"/>
          </a:p>
          <a:p>
            <a:pPr lvl="1"/>
            <a:r>
              <a:rPr lang="en-US" sz="2320" dirty="0"/>
              <a:t>	Page 38-39 Memory banks, </a:t>
            </a:r>
            <a:r>
              <a:rPr lang="zh-CN" altLang="en-US" sz="2320" dirty="0"/>
              <a:t>课本 </a:t>
            </a:r>
            <a:r>
              <a:rPr lang="en-US" sz="2320" dirty="0"/>
              <a:t>page 298-299</a:t>
            </a:r>
            <a:endParaRPr lang="en-US" sz="2320" dirty="0"/>
          </a:p>
          <a:p>
            <a:pPr lvl="1"/>
            <a:r>
              <a:rPr lang="en-US" sz="2320" dirty="0"/>
              <a:t>	Page 40-43</a:t>
            </a:r>
            <a:endParaRPr lang="en-US" sz="2320" dirty="0"/>
          </a:p>
          <a:p>
            <a:pPr lvl="1"/>
            <a:r>
              <a:rPr lang="en-US" sz="2320" dirty="0"/>
              <a:t>	Page 59-60  C. Graphical Processing Unit GPU</a:t>
            </a:r>
            <a:endParaRPr lang="en-US" sz="2320" dirty="0"/>
          </a:p>
          <a:p>
            <a:pPr lvl="1"/>
            <a:r>
              <a:rPr lang="en-US" sz="2320" dirty="0"/>
              <a:t>Page 62-63 Threads, blocks, and grid (CUDA) </a:t>
            </a:r>
            <a:r>
              <a:rPr lang="zh-CN" altLang="en-US" sz="2320" dirty="0"/>
              <a:t>课本 </a:t>
            </a:r>
            <a:r>
              <a:rPr lang="en-US" sz="2320" dirty="0"/>
              <a:t>Page 313-320</a:t>
            </a:r>
            <a:endParaRPr lang="en-US" sz="2320" dirty="0"/>
          </a:p>
          <a:p>
            <a:pPr lvl="1"/>
            <a:r>
              <a:rPr lang="en-US" sz="2320" dirty="0"/>
              <a:t>	Page 64-67 Example: multiply two vectors of length 8192</a:t>
            </a:r>
            <a:endParaRPr lang="en-US" sz="2320" dirty="0"/>
          </a:p>
          <a:p>
            <a:pPr lvl="1"/>
            <a:r>
              <a:rPr lang="en-US" sz="2320" dirty="0"/>
              <a:t>	Page 71-72 NVIDIA GPU memory structures </a:t>
            </a:r>
            <a:r>
              <a:rPr lang="zh-CN" altLang="en-US" sz="2320" dirty="0"/>
              <a:t>课本 </a:t>
            </a:r>
            <a:r>
              <a:rPr lang="en-US" sz="2320" dirty="0"/>
              <a:t>Page 326-328</a:t>
            </a:r>
            <a:endParaRPr lang="en-US" sz="2320" dirty="0"/>
          </a:p>
          <a:p>
            <a:pPr lvl="1"/>
            <a:r>
              <a:rPr lang="en-US" sz="2320" dirty="0"/>
              <a:t>	Page 73 Terminology (GPU)</a:t>
            </a:r>
            <a:endParaRPr lang="en-US" sz="232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CUDA</a:t>
            </a:r>
            <a:r>
              <a:rPr lang="zh-CN" altLang="en-US" dirty="0"/>
              <a:t>编程模型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1520" y="1234481"/>
            <a:ext cx="13167360" cy="6831292"/>
          </a:xfrm>
        </p:spPr>
        <p:txBody>
          <a:bodyPr/>
          <a:lstStyle/>
          <a:p>
            <a:r>
              <a:rPr lang="en-US" altLang="zh-CN" sz="2000" dirty="0"/>
              <a:t>《</a:t>
            </a:r>
            <a:r>
              <a:rPr lang="zh-CN" altLang="en-US" sz="2000" dirty="0"/>
              <a:t>课件</a:t>
            </a:r>
            <a:r>
              <a:rPr lang="en-US" altLang="zh-CN" sz="2000" dirty="0"/>
              <a:t>-01-</a:t>
            </a:r>
            <a:r>
              <a:rPr lang="en-US" sz="2000" dirty="0"/>
              <a:t>CUDA-C-Basics》</a:t>
            </a:r>
            <a:endParaRPr lang="en-US" sz="2000" dirty="0"/>
          </a:p>
          <a:p>
            <a:pPr lvl="1"/>
            <a:r>
              <a:rPr lang="en-US" sz="1800" dirty="0"/>
              <a:t>Page 2 WHAT IS CUDA?</a:t>
            </a:r>
            <a:endParaRPr lang="en-US" sz="1800" dirty="0"/>
          </a:p>
          <a:p>
            <a:pPr lvl="1"/>
            <a:r>
              <a:rPr lang="en-US" sz="1800" dirty="0"/>
              <a:t>Page 8 SIMPLE PROCESSING FLOW</a:t>
            </a:r>
            <a:endParaRPr lang="en-US" sz="1800" dirty="0"/>
          </a:p>
          <a:p>
            <a:pPr lvl="1"/>
            <a:r>
              <a:rPr lang="en-US" sz="1800" dirty="0"/>
              <a:t>Page 10-11 GPU KERNELS: DEVICE CODE</a:t>
            </a:r>
            <a:endParaRPr lang="en-US" sz="1800" dirty="0"/>
          </a:p>
          <a:p>
            <a:pPr lvl="1"/>
            <a:r>
              <a:rPr lang="en-US" sz="1800" dirty="0"/>
              <a:t>Page 12-42 RUNNING CODE IN PARALLEL，VECTOR ADDITION ON THE DEVICE</a:t>
            </a:r>
            <a:endParaRPr lang="en-US" sz="1800" dirty="0"/>
          </a:p>
          <a:p>
            <a:pPr lvl="1"/>
            <a:r>
              <a:rPr lang="en-US" altLang="zh-CN" sz="1800" dirty="0"/>
              <a:t>Page </a:t>
            </a:r>
            <a:r>
              <a:rPr lang="zh-CN" altLang="en-US" sz="1800" dirty="0"/>
              <a:t>（索引部分！）</a:t>
            </a:r>
            <a:endParaRPr lang="en-US" sz="1800" dirty="0"/>
          </a:p>
          <a:p>
            <a:r>
              <a:rPr lang="en-US" sz="2000" dirty="0"/>
              <a:t>《</a:t>
            </a:r>
            <a:r>
              <a:rPr lang="zh-CN" altLang="en-US" sz="2000" dirty="0"/>
              <a:t>课件</a:t>
            </a:r>
            <a:r>
              <a:rPr lang="en-US" altLang="zh-CN" sz="2000" dirty="0"/>
              <a:t>-02-</a:t>
            </a:r>
            <a:r>
              <a:rPr lang="en-US" sz="2000" dirty="0"/>
              <a:t>CUDA-Shared-Memory》</a:t>
            </a:r>
            <a:endParaRPr lang="en-US" sz="2000" dirty="0"/>
          </a:p>
          <a:p>
            <a:pPr lvl="1"/>
            <a:r>
              <a:rPr lang="en-US" sz="1800" dirty="0"/>
              <a:t>Page 4-15 SHARING DATA BETWEEN THREADS</a:t>
            </a:r>
            <a:endParaRPr lang="en-US" sz="1800" dirty="0"/>
          </a:p>
          <a:p>
            <a:r>
              <a:rPr lang="en-US" sz="2000" dirty="0"/>
              <a:t>《</a:t>
            </a:r>
            <a:r>
              <a:rPr lang="zh-CN" altLang="en-US" sz="2000" dirty="0"/>
              <a:t>课件</a:t>
            </a:r>
            <a:r>
              <a:rPr lang="en-US" altLang="zh-CN" sz="2000" dirty="0"/>
              <a:t>-03-</a:t>
            </a:r>
            <a:r>
              <a:rPr lang="en-US" sz="2000" dirty="0"/>
              <a:t>CUDA-Fundamental-Optimization-Part-1》</a:t>
            </a:r>
            <a:endParaRPr lang="en-US" sz="2000" dirty="0"/>
          </a:p>
          <a:p>
            <a:pPr lvl="1"/>
            <a:r>
              <a:rPr lang="en-US" sz="1800" dirty="0"/>
              <a:t>Page 6-26 LAUNCH CONFIGURATION: SUMMARY</a:t>
            </a:r>
            <a:endParaRPr lang="en-US" sz="1800" dirty="0"/>
          </a:p>
          <a:p>
            <a:r>
              <a:rPr lang="en-US" sz="2000" dirty="0"/>
              <a:t>《</a:t>
            </a:r>
            <a:r>
              <a:rPr lang="zh-CN" altLang="en-US" sz="2000" dirty="0"/>
              <a:t>课件</a:t>
            </a:r>
            <a:r>
              <a:rPr lang="en-US" altLang="zh-CN" sz="2000" dirty="0"/>
              <a:t>-04-</a:t>
            </a:r>
            <a:r>
              <a:rPr lang="en-US" sz="2000" dirty="0"/>
              <a:t>CUDA-Fundamental-Optimization-Part-2》</a:t>
            </a:r>
            <a:endParaRPr lang="en-US" sz="2000" dirty="0"/>
          </a:p>
          <a:p>
            <a:pPr lvl="1"/>
            <a:r>
              <a:rPr lang="en-US" sz="1800" dirty="0"/>
              <a:t>Page 8-17 GPU MEM OPERATIONS</a:t>
            </a:r>
            <a:endParaRPr lang="en-US" sz="1800" dirty="0"/>
          </a:p>
          <a:p>
            <a:pPr lvl="1"/>
            <a:r>
              <a:rPr lang="en-US" sz="1800" dirty="0"/>
              <a:t>Page 20-25 SHARED MEMORY</a:t>
            </a:r>
            <a:endParaRPr lang="en-US" sz="1800" dirty="0"/>
          </a:p>
          <a:p>
            <a:r>
              <a:rPr lang="en-US" sz="2000" dirty="0"/>
              <a:t>《</a:t>
            </a:r>
            <a:r>
              <a:rPr lang="zh-CN" altLang="en-US" sz="2000" dirty="0"/>
              <a:t>课件</a:t>
            </a:r>
            <a:r>
              <a:rPr lang="en-US" altLang="zh-CN" sz="2000" dirty="0"/>
              <a:t>-05_</a:t>
            </a:r>
            <a:r>
              <a:rPr lang="en-US" sz="2000" dirty="0"/>
              <a:t>Atomics_Reductions_Warp_Shuffle》</a:t>
            </a:r>
            <a:endParaRPr lang="en-US" sz="2000" dirty="0"/>
          </a:p>
          <a:p>
            <a:pPr lvl="1"/>
            <a:r>
              <a:rPr lang="en-US" sz="1800" dirty="0"/>
              <a:t>Page12-33 parallel reduction optimization </a:t>
            </a:r>
            <a:endParaRPr lang="en-US" sz="1800" dirty="0"/>
          </a:p>
          <a:p>
            <a:r>
              <a:rPr lang="en-US" sz="2000" dirty="0"/>
              <a:t>《</a:t>
            </a:r>
            <a:r>
              <a:rPr lang="zh-CN" altLang="en-US" sz="2000" dirty="0"/>
              <a:t>课件</a:t>
            </a:r>
            <a:r>
              <a:rPr lang="en-US" altLang="zh-CN" sz="2000" dirty="0"/>
              <a:t>-06_</a:t>
            </a:r>
            <a:r>
              <a:rPr lang="en-US" sz="2000" dirty="0"/>
              <a:t>Managed_Memory》</a:t>
            </a:r>
            <a:endParaRPr lang="en-US" sz="2000" dirty="0"/>
          </a:p>
          <a:p>
            <a:pPr lvl="1"/>
            <a:r>
              <a:rPr lang="en-US" sz="1800" dirty="0"/>
              <a:t>Page 5-9 UNIFIED MEMORY</a:t>
            </a:r>
            <a:endParaRPr lang="en-US" sz="1800" dirty="0"/>
          </a:p>
          <a:p>
            <a:endParaRPr 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540" indent="-342900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600" indent="-274320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240" indent="-27432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880" indent="-27432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520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6160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165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2805" indent="-27432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ZkNzQ4ZWFiZmQ4NTRhOWRkZTk3YTMwMjlmMmZhYm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1789</Words>
  <Application>WPS 演示</Application>
  <PresentationFormat>自定义</PresentationFormat>
  <Paragraphs>152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Lantinghei SC Heavy</vt:lpstr>
      <vt:lpstr>Helvetica Neue</vt:lpstr>
      <vt:lpstr>楷体</vt:lpstr>
      <vt:lpstr>Arial Unicode MS</vt:lpstr>
      <vt:lpstr>Times New Roman</vt:lpstr>
      <vt:lpstr>华文楷体</vt:lpstr>
      <vt:lpstr>微软雅黑</vt:lpstr>
      <vt:lpstr>黑体</vt:lpstr>
      <vt:lpstr>Arial Black</vt:lpstr>
      <vt:lpstr>Office 主题​​</vt:lpstr>
      <vt:lpstr>PowerPoint 演示文稿</vt:lpstr>
      <vt:lpstr>课程总结</vt:lpstr>
      <vt:lpstr>课程总结</vt:lpstr>
      <vt:lpstr>并行程序设计导论</vt:lpstr>
      <vt:lpstr>数据并行体系结构</vt:lpstr>
      <vt:lpstr>CUDA编程模型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微信用户</cp:lastModifiedBy>
  <cp:revision>1500</cp:revision>
  <cp:lastPrinted>2019-08-25T23:02:00Z</cp:lastPrinted>
  <dcterms:created xsi:type="dcterms:W3CDTF">2016-04-18T09:33:00Z</dcterms:created>
  <dcterms:modified xsi:type="dcterms:W3CDTF">2024-06-30T12:10:29Z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4C19805F21AC4C6FB5F42ED5FE2BB392_12</vt:lpwstr>
  </property>
  <property fmtid="{D5CDD505-2E9C-101B-9397-08002B2CF9AE}" pid="3" name="KSOProductBuildVer">
    <vt:lpwstr>2052-12.1.0.16929</vt:lpwstr>
  </property>
</Properties>
</file>