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871" r:id="rId5"/>
    <p:sldId id="872" r:id="rId6"/>
    <p:sldId id="873" r:id="rId7"/>
    <p:sldId id="874" r:id="rId8"/>
    <p:sldId id="875" r:id="rId9"/>
    <p:sldId id="876" r:id="rId10"/>
    <p:sldId id="270" r:id="rId11"/>
  </p:sldIdLst>
  <p:sldSz cx="14630400" cy="8229600"/>
  <p:notesSz cx="6858000" cy="9144000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5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30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56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6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600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48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00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52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646"/>
    <a:srgbClr val="E6E6E6"/>
    <a:srgbClr val="F8CBAD"/>
    <a:srgbClr val="F4B183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 autoAdjust="0"/>
    <p:restoredTop sz="88415" autoAdjust="0"/>
  </p:normalViewPr>
  <p:slideViewPr>
    <p:cSldViewPr showGuides="1">
      <p:cViewPr varScale="1">
        <p:scale>
          <a:sx n="80" d="100"/>
          <a:sy n="80" d="100"/>
        </p:scale>
        <p:origin x="1092" y="96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48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00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52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80" indent="-411480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4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8485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/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864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728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592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456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16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80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485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hyperlink" Target="mailto:taoj23@mail.sysu.edu.cn" TargetMode="Externa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陶钧、黄聃、王桢、吴维刚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2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11-CUDA</a:t>
            </a:r>
            <a:r>
              <a:rPr lang="zh-CN" altLang="en-US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图像卷积</a:t>
            </a:r>
            <a:endParaRPr lang="en-US" altLang="zh-CN" sz="5000" b="1" spc="36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要求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使用滑窗法、</a:t>
            </a:r>
            <a:r>
              <a:rPr lang="en-US" altLang="zh-CN" sz="3200" dirty="0"/>
              <a:t>im2col</a:t>
            </a:r>
            <a:r>
              <a:rPr lang="zh-CN" altLang="en-US" sz="3200" dirty="0"/>
              <a:t>方法实现</a:t>
            </a:r>
            <a:r>
              <a:rPr lang="en-US" altLang="zh-CN" sz="3200" dirty="0"/>
              <a:t>CUDA</a:t>
            </a:r>
            <a:r>
              <a:rPr lang="zh-CN" altLang="en-US" sz="3200" dirty="0"/>
              <a:t>并行图像卷积</a:t>
            </a:r>
            <a:endParaRPr lang="en-US" altLang="zh-CN" sz="3200" dirty="0"/>
          </a:p>
          <a:p>
            <a:pPr lvl="1"/>
            <a:r>
              <a:rPr lang="zh-CN" altLang="en-US" sz="3200" dirty="0"/>
              <a:t>分析不同因素性能的影响</a:t>
            </a:r>
            <a:endParaRPr lang="en-US" altLang="zh-CN" sz="3200" dirty="0"/>
          </a:p>
          <a:p>
            <a:pPr lvl="2"/>
            <a:r>
              <a:rPr lang="zh-CN" altLang="en-US" sz="2720" dirty="0"/>
              <a:t>线程块大小、图像大小：如何提高占用率？</a:t>
            </a:r>
            <a:endParaRPr lang="en-US" altLang="zh-CN" sz="2720" dirty="0"/>
          </a:p>
          <a:p>
            <a:pPr lvl="2"/>
            <a:r>
              <a:rPr lang="zh-CN" altLang="en-US" sz="2720" dirty="0"/>
              <a:t>访存方式：何时使用何种存储？</a:t>
            </a:r>
            <a:endParaRPr lang="en-US" altLang="zh-CN" sz="2720" dirty="0"/>
          </a:p>
          <a:p>
            <a:pPr lvl="2"/>
            <a:r>
              <a:rPr lang="zh-CN" altLang="en-US" sz="2720" dirty="0"/>
              <a:t>数据</a:t>
            </a:r>
            <a:r>
              <a:rPr lang="en-US" altLang="zh-CN" sz="2720" dirty="0"/>
              <a:t>/</a:t>
            </a:r>
            <a:r>
              <a:rPr lang="zh-CN" altLang="en-US" sz="2720" dirty="0"/>
              <a:t>任务划分方式：按行，列，数据块划分，等</a:t>
            </a:r>
            <a:endParaRPr lang="en-US" altLang="zh-CN" sz="272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 err="1"/>
              <a:t>cuDNN</a:t>
            </a:r>
            <a:r>
              <a:rPr lang="zh-CN" altLang="en-US" sz="3200" dirty="0"/>
              <a:t>提供的卷积操作进行对比实验，分析自身实现的性能</a:t>
            </a:r>
            <a:endParaRPr lang="en-US" altLang="zh-CN" sz="3200" dirty="0"/>
          </a:p>
          <a:p>
            <a:pPr lvl="1"/>
            <a:endParaRPr lang="en-US" altLang="zh-CN" sz="320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1306871"/>
            <a:ext cx="13167360" cy="6116918"/>
          </a:xfrm>
        </p:spPr>
        <p:txBody>
          <a:bodyPr/>
          <a:lstStyle/>
          <a:p>
            <a:r>
              <a:rPr lang="zh-CN" altLang="en-US" sz="3600" dirty="0"/>
              <a:t>滑窗法（直接卷积）</a:t>
            </a:r>
            <a:endParaRPr lang="en-US" altLang="zh-CN" sz="3600" dirty="0"/>
          </a:p>
          <a:p>
            <a:pPr lvl="1"/>
            <a:r>
              <a:rPr lang="zh-CN" altLang="en-US" sz="3120" dirty="0"/>
              <a:t>卷积运算对窗口内图像像素值求</a:t>
            </a:r>
            <a:r>
              <a:rPr lang="zh-CN" altLang="en-US" sz="3120" dirty="0">
                <a:solidFill>
                  <a:srgbClr val="C00000"/>
                </a:solidFill>
              </a:rPr>
              <a:t>加权和</a:t>
            </a:r>
            <a:endParaRPr lang="en-US" altLang="zh-CN" sz="3120" dirty="0">
              <a:solidFill>
                <a:srgbClr val="C00000"/>
              </a:solidFill>
            </a:endParaRPr>
          </a:p>
          <a:p>
            <a:pPr lvl="1"/>
            <a:r>
              <a:rPr lang="zh-CN" altLang="en-US" sz="3120" dirty="0"/>
              <a:t>卷积核指明了每个像素值的权重</a:t>
            </a:r>
            <a:endParaRPr lang="en-US" altLang="zh-CN" sz="3120" dirty="0"/>
          </a:p>
          <a:p>
            <a:pPr lvl="1"/>
            <a:r>
              <a:rPr lang="zh-CN" altLang="en-US" sz="3120" dirty="0"/>
              <a:t>当图像有多个通道时，需要对多个通道进行卷积</a:t>
            </a:r>
            <a:endParaRPr lang="en-US" altLang="zh-CN" sz="3120" dirty="0"/>
          </a:p>
          <a:p>
            <a:pPr lvl="1"/>
            <a:endParaRPr lang="en-US" altLang="zh-CN" sz="3120" dirty="0"/>
          </a:p>
          <a:p>
            <a:pPr lvl="1"/>
            <a:endParaRPr lang="en-US" altLang="zh-CN" sz="320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pic>
        <p:nvPicPr>
          <p:cNvPr id="3076" name="Picture 4" descr="Complex Convolution — cvnn 0.1.0 documenta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102" y="4360709"/>
            <a:ext cx="3691520" cy="356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178" y="4214191"/>
            <a:ext cx="7546060" cy="3728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滑窗法（直接卷积）</a:t>
            </a:r>
            <a:endParaRPr lang="en-US" altLang="zh-CN" sz="3600" dirty="0"/>
          </a:p>
          <a:p>
            <a:pPr lvl="1"/>
            <a:r>
              <a:rPr lang="zh-CN" altLang="en-US" sz="3120" dirty="0"/>
              <a:t>卷积运算对窗口内图像像素值求</a:t>
            </a:r>
            <a:r>
              <a:rPr lang="zh-CN" altLang="en-US" sz="3120" dirty="0">
                <a:solidFill>
                  <a:srgbClr val="C00000"/>
                </a:solidFill>
              </a:rPr>
              <a:t>加权和</a:t>
            </a:r>
            <a:endParaRPr lang="en-US" altLang="zh-CN" sz="3120" dirty="0">
              <a:solidFill>
                <a:srgbClr val="C00000"/>
              </a:solidFill>
            </a:endParaRPr>
          </a:p>
          <a:p>
            <a:pPr lvl="1"/>
            <a:r>
              <a:rPr lang="zh-CN" altLang="en-US" sz="3120" dirty="0"/>
              <a:t>有多个卷积核时，每个卷积核都将产生一张图像作为输出</a:t>
            </a:r>
            <a:endParaRPr lang="en-US" altLang="zh-CN" sz="3120" dirty="0"/>
          </a:p>
          <a:p>
            <a:pPr lvl="1"/>
            <a:endParaRPr lang="en-US" altLang="zh-CN" sz="320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24661" y="4214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197" y="3901075"/>
            <a:ext cx="6245007" cy="3096343"/>
          </a:xfrm>
          <a:prstGeom prst="rect">
            <a:avLst/>
          </a:prstGeom>
        </p:spPr>
      </p:pic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58" y="3901075"/>
            <a:ext cx="6060962" cy="30940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滑窗法（直接卷积）</a:t>
            </a:r>
            <a:endParaRPr lang="en-US" altLang="zh-CN" sz="3600" dirty="0"/>
          </a:p>
          <a:p>
            <a:pPr lvl="1"/>
            <a:r>
              <a:rPr lang="zh-CN" altLang="en-US" sz="3120" dirty="0"/>
              <a:t>卷积运算对窗口内图像像素值求</a:t>
            </a:r>
            <a:r>
              <a:rPr lang="zh-CN" altLang="en-US" sz="3120" dirty="0">
                <a:solidFill>
                  <a:srgbClr val="C00000"/>
                </a:solidFill>
              </a:rPr>
              <a:t>加权和</a:t>
            </a:r>
            <a:endParaRPr lang="en-US" altLang="zh-CN" sz="3120" dirty="0">
              <a:solidFill>
                <a:srgbClr val="C00000"/>
              </a:solidFill>
            </a:endParaRPr>
          </a:p>
          <a:p>
            <a:pPr lvl="1"/>
            <a:r>
              <a:rPr lang="zh-CN" altLang="en-US" sz="3120" dirty="0"/>
              <a:t>卷积核移动步长（</a:t>
            </a:r>
            <a:r>
              <a:rPr lang="en-US" altLang="zh-CN" sz="3120" dirty="0"/>
              <a:t>stride</a:t>
            </a:r>
            <a:r>
              <a:rPr lang="zh-CN" altLang="en-US" sz="3120" dirty="0"/>
              <a:t>）与填充（</a:t>
            </a:r>
            <a:r>
              <a:rPr lang="en-US" altLang="zh-CN" sz="3120" dirty="0"/>
              <a:t>padding</a:t>
            </a:r>
            <a:r>
              <a:rPr lang="zh-CN" altLang="en-US" sz="3120" dirty="0"/>
              <a:t>）</a:t>
            </a:r>
            <a:endParaRPr lang="en-US" altLang="zh-CN" sz="3120" dirty="0"/>
          </a:p>
          <a:p>
            <a:pPr lvl="1"/>
            <a:endParaRPr lang="en-US" altLang="zh-CN" sz="320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24661" y="4214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图片 11" descr="文本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79" y="3754760"/>
            <a:ext cx="8067550" cy="3900708"/>
          </a:xfrm>
          <a:prstGeom prst="rect">
            <a:avLst/>
          </a:prstGeom>
        </p:spPr>
      </p:pic>
      <p:pic>
        <p:nvPicPr>
          <p:cNvPr id="7" name="图片 9" descr="图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6" y="4419224"/>
            <a:ext cx="6224484" cy="3151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600" dirty="0"/>
                  <a:t>im2col</a:t>
                </a:r>
                <a:r>
                  <a:rPr lang="zh-CN" altLang="en-US" sz="3600" dirty="0"/>
                  <a:t>方法</a:t>
                </a:r>
                <a:endParaRPr lang="en-US" altLang="zh-CN" sz="3600" dirty="0"/>
              </a:p>
              <a:p>
                <a:pPr lvl="1"/>
                <a:r>
                  <a:rPr lang="zh-CN" altLang="en-US" sz="3120" dirty="0"/>
                  <a:t>使用矩阵乘法（向量点积）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312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312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3120" dirty="0"/>
                  <a:t>完成卷积</a:t>
                </a:r>
                <a:endParaRPr lang="en-US" altLang="zh-CN" sz="312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72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72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72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720" dirty="0"/>
                  <a:t>：权重矩阵（行向量）</a:t>
                </a:r>
                <a:endParaRPr lang="en-US" altLang="zh-CN" sz="272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72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720" dirty="0"/>
                  <a:t>：窗口内的图像像素值（列向量）</a:t>
                </a:r>
                <a:endParaRPr lang="en-US" altLang="zh-CN" sz="2720" dirty="0"/>
              </a:p>
              <a:p>
                <a:pPr lvl="2"/>
                <a:endParaRPr lang="en-US" altLang="zh-CN" sz="2720" dirty="0"/>
              </a:p>
              <a:p>
                <a:pPr lvl="2"/>
                <a:endParaRPr lang="en-US" altLang="zh-CN" sz="2720" dirty="0"/>
              </a:p>
              <a:p>
                <a:pPr lvl="1"/>
                <a:endParaRPr lang="en-US" altLang="zh-CN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24661" y="4214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640" y="3754760"/>
            <a:ext cx="10369152" cy="42482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600" dirty="0"/>
                  <a:t>im2col</a:t>
                </a:r>
                <a:r>
                  <a:rPr lang="zh-CN" altLang="en-US" sz="3600" dirty="0"/>
                  <a:t>方法</a:t>
                </a:r>
                <a:endParaRPr lang="en-US" altLang="zh-CN" sz="3600" dirty="0"/>
              </a:p>
              <a:p>
                <a:pPr lvl="1"/>
                <a:r>
                  <a:rPr lang="zh-CN" altLang="en-US" sz="3120" dirty="0"/>
                  <a:t>使用矩阵乘法（向量点积）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312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312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312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3120" dirty="0"/>
                  <a:t>完成卷积</a:t>
                </a:r>
                <a:endParaRPr lang="en-US" altLang="zh-CN" sz="3120" dirty="0"/>
              </a:p>
              <a:p>
                <a:pPr lvl="1"/>
                <a:r>
                  <a:rPr lang="zh-CN" altLang="en-US" sz="3120" dirty="0"/>
                  <a:t>每个窗口中多个通道的值拼接成一个列向量</a:t>
                </a:r>
                <a:endParaRPr lang="en-US" altLang="zh-CN" sz="3120" dirty="0"/>
              </a:p>
              <a:p>
                <a:pPr lvl="1"/>
                <a:r>
                  <a:rPr lang="zh-CN" altLang="en-US" sz="3200" dirty="0"/>
                  <a:t>将所有窗口对应的</a:t>
                </a:r>
                <a:r>
                  <a:rPr lang="zh-CN" altLang="en-US" sz="3200"/>
                  <a:t>列向量依次置于</a:t>
                </a:r>
                <a:r>
                  <a:rPr lang="zh-CN" altLang="en-US" sz="3200" dirty="0"/>
                  <a:t>同一个矩阵中</a:t>
                </a:r>
                <a:endParaRPr lang="en-US" altLang="zh-CN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124661" y="4214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640" y="3754760"/>
            <a:ext cx="10369152" cy="42482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540" indent="-342900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600" indent="-274320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240" indent="-27432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880" indent="-27432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16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280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ZkNzQ4ZWFiZmQ4NTRhOWRkZTk3YTMwMjlmMmZhYm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WPS 演示</Application>
  <PresentationFormat>自定义</PresentationFormat>
  <Paragraphs>84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Lantinghei SC Heavy</vt:lpstr>
      <vt:lpstr>Helvetica Neue</vt:lpstr>
      <vt:lpstr>楷体</vt:lpstr>
      <vt:lpstr>Arial Unicode MS</vt:lpstr>
      <vt:lpstr>Cambria Math</vt:lpstr>
      <vt:lpstr>Times New Roman</vt:lpstr>
      <vt:lpstr>华文楷体</vt:lpstr>
      <vt:lpstr>微软雅黑</vt:lpstr>
      <vt:lpstr>黑体</vt:lpstr>
      <vt:lpstr>Arial Black</vt:lpstr>
      <vt:lpstr>Office 主题​​</vt:lpstr>
      <vt:lpstr>PowerPoint 演示文稿</vt:lpstr>
      <vt:lpstr>实验内容</vt:lpstr>
      <vt:lpstr>实验内容</vt:lpstr>
      <vt:lpstr>实验内容</vt:lpstr>
      <vt:lpstr>实验内容</vt:lpstr>
      <vt:lpstr>实验内容</vt:lpstr>
      <vt:lpstr>实验内容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微信用户</cp:lastModifiedBy>
  <cp:revision>1527</cp:revision>
  <cp:lastPrinted>2019-08-25T23:02:00Z</cp:lastPrinted>
  <dcterms:created xsi:type="dcterms:W3CDTF">2016-04-18T09:33:00Z</dcterms:created>
  <dcterms:modified xsi:type="dcterms:W3CDTF">2024-06-03T14:51:23Z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AB4AF781E4C64272817E0AD2EA6963EF_12</vt:lpwstr>
  </property>
  <property fmtid="{D5CDD505-2E9C-101B-9397-08002B2CF9AE}" pid="3" name="KSOProductBuildVer">
    <vt:lpwstr>2052-12.1.0.16929</vt:lpwstr>
  </property>
</Properties>
</file>