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872" r:id="rId3"/>
    <p:sldId id="875" r:id="rId4"/>
    <p:sldId id="270" r:id="rId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grind.org/docs/manual/ms-manu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7-MPI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并行应用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MPI</a:t>
            </a:r>
            <a:r>
              <a:rPr lang="zh-CN" altLang="en-US" sz="4000" dirty="0"/>
              <a:t>对快速傅里叶变换进行并行化</a:t>
            </a:r>
          </a:p>
          <a:p>
            <a:pPr lvl="1"/>
            <a:r>
              <a:rPr lang="zh-CN" altLang="en-US" sz="3600" dirty="0"/>
              <a:t>阅读参考文献中的串行傅里叶变换代码</a:t>
            </a:r>
            <a:r>
              <a:rPr lang="en-US" altLang="zh-CN" sz="3600" dirty="0"/>
              <a:t>(fft_serial.cpp)</a:t>
            </a:r>
          </a:p>
          <a:p>
            <a:pPr lvl="1"/>
            <a:r>
              <a:rPr lang="zh-CN" altLang="en-US" sz="3600" dirty="0"/>
              <a:t>使用</a:t>
            </a:r>
            <a:r>
              <a:rPr lang="en-US" altLang="zh-CN" sz="3600" dirty="0"/>
              <a:t>MPI</a:t>
            </a:r>
            <a:r>
              <a:rPr lang="zh-CN" altLang="en-US" sz="3600" dirty="0"/>
              <a:t>对其进行并行化（可能需要对原代码进行调整）</a:t>
            </a:r>
            <a:endParaRPr lang="zh-CN" altLang="en-US" sz="3200" dirty="0"/>
          </a:p>
          <a:p>
            <a:pPr lvl="1"/>
            <a:r>
              <a:rPr lang="zh-CN" altLang="en-US" sz="3600" dirty="0"/>
              <a:t>通过数据打包优化消息传递效率</a:t>
            </a:r>
            <a:endParaRPr lang="en-US" altLang="zh-CN" sz="3600" dirty="0"/>
          </a:p>
          <a:p>
            <a:pPr lvl="2"/>
            <a:r>
              <a:rPr lang="en-US" altLang="zh-CN" sz="3200" dirty="0" err="1"/>
              <a:t>MPI_Pack</a:t>
            </a:r>
            <a:r>
              <a:rPr lang="en-US" altLang="zh-CN" sz="3200" dirty="0"/>
              <a:t>/MPI-Unpack</a:t>
            </a:r>
            <a:r>
              <a:rPr lang="zh-CN" altLang="en-US" sz="3200" dirty="0"/>
              <a:t>或</a:t>
            </a:r>
            <a:r>
              <a:rPr lang="en-US" altLang="zh-CN" sz="3200" dirty="0" err="1"/>
              <a:t>MPI_Type_create_struct</a:t>
            </a:r>
            <a:r>
              <a:rPr lang="zh-CN" altLang="en-US" sz="3200" dirty="0"/>
              <a:t>对数据重组</a:t>
            </a:r>
            <a:endParaRPr lang="en-US" altLang="zh-CN" sz="3200" dirty="0"/>
          </a:p>
          <a:p>
            <a:pPr lvl="1"/>
            <a:r>
              <a:rPr lang="zh-CN" altLang="en-US" sz="3600" dirty="0"/>
              <a:t>性能分析</a:t>
            </a:r>
            <a:endParaRPr lang="en-US" altLang="zh-CN" sz="3600" dirty="0"/>
          </a:p>
          <a:p>
            <a:pPr lvl="2"/>
            <a:r>
              <a:rPr lang="zh-CN" altLang="en-US" sz="3600" dirty="0"/>
              <a:t>分析不同并行规模（进程数）及问题规模（</a:t>
            </a:r>
            <a:r>
              <a:rPr lang="en-US" altLang="zh-CN" sz="3600" dirty="0"/>
              <a:t>N</a:t>
            </a:r>
            <a:r>
              <a:rPr lang="zh-CN" altLang="en-US" sz="3600" dirty="0"/>
              <a:t>）下的性能</a:t>
            </a:r>
            <a:endParaRPr lang="en-US" altLang="zh-CN" sz="3600" dirty="0"/>
          </a:p>
          <a:p>
            <a:pPr lvl="2"/>
            <a:r>
              <a:rPr lang="zh-CN" altLang="en-US" sz="3600" dirty="0"/>
              <a:t>分析数据打包对于并行程序性能的影响</a:t>
            </a:r>
            <a:endParaRPr lang="en-US" altLang="zh-CN" sz="3600" dirty="0"/>
          </a:p>
          <a:p>
            <a:pPr lvl="2"/>
            <a:r>
              <a:rPr lang="en-US" altLang="zh-CN" sz="3600" dirty="0"/>
              <a:t> </a:t>
            </a:r>
            <a:r>
              <a:rPr lang="zh-CN" altLang="en-US" sz="3600" dirty="0"/>
              <a:t>使用</a:t>
            </a:r>
            <a:r>
              <a:rPr lang="en-US" altLang="zh-CN" sz="3600" dirty="0" err="1"/>
              <a:t>valgrind</a:t>
            </a:r>
            <a:r>
              <a:rPr lang="en-US" altLang="zh-CN" sz="3600" dirty="0"/>
              <a:t> massif</a:t>
            </a:r>
            <a:r>
              <a:rPr lang="zh-CN" altLang="en-US" sz="3600" dirty="0"/>
              <a:t>工具集采集并分析程序的内存消耗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MPI</a:t>
            </a:r>
            <a:r>
              <a:rPr lang="zh-CN" altLang="en-US" sz="4000" dirty="0"/>
              <a:t>对快速傅里叶变换进行并行化</a:t>
            </a:r>
          </a:p>
          <a:p>
            <a:pPr lvl="1"/>
            <a:r>
              <a:rPr lang="zh-CN" altLang="en-US" sz="3600" dirty="0"/>
              <a:t>性能分析：使用</a:t>
            </a:r>
            <a:r>
              <a:rPr lang="en-US" altLang="zh-CN" sz="3600" dirty="0" err="1"/>
              <a:t>valgrind</a:t>
            </a:r>
            <a:r>
              <a:rPr lang="en-US" altLang="zh-CN" sz="3600" dirty="0"/>
              <a:t> massif</a:t>
            </a:r>
            <a:r>
              <a:rPr lang="zh-CN" altLang="en-US" sz="3600" dirty="0"/>
              <a:t>工具集采集并分析内存消耗</a:t>
            </a:r>
            <a:endParaRPr lang="en-US" altLang="zh-CN" sz="3600" dirty="0"/>
          </a:p>
          <a:p>
            <a:pPr lvl="2"/>
            <a:r>
              <a:rPr lang="en-US" altLang="zh-CN" sz="3200" dirty="0" err="1"/>
              <a:t>Valgrind</a:t>
            </a:r>
            <a:r>
              <a:rPr lang="zh-CN" altLang="en-US" sz="3200" dirty="0"/>
              <a:t>命令中增加</a:t>
            </a:r>
            <a:r>
              <a:rPr lang="en-US" altLang="zh-CN" sz="3200" dirty="0"/>
              <a:t>--stacks=yes </a:t>
            </a:r>
            <a:r>
              <a:rPr lang="zh-CN" altLang="en-US" sz="3200" dirty="0"/>
              <a:t>参数采集程序运行栈内内存消耗</a:t>
            </a:r>
            <a:endParaRPr lang="en-US" altLang="zh-CN" sz="3200" dirty="0"/>
          </a:p>
          <a:p>
            <a:pPr lvl="2"/>
            <a:r>
              <a:rPr lang="en-US" altLang="zh-CN" sz="3200" dirty="0" err="1"/>
              <a:t>Valgrind</a:t>
            </a:r>
            <a:r>
              <a:rPr lang="en-US" altLang="zh-CN" sz="3200" dirty="0"/>
              <a:t> massif</a:t>
            </a:r>
            <a:r>
              <a:rPr lang="zh-CN" altLang="en-US" sz="3200" dirty="0"/>
              <a:t>输出日志（</a:t>
            </a:r>
            <a:r>
              <a:rPr lang="en-US" altLang="zh-CN" sz="3200" dirty="0" err="1"/>
              <a:t>massif.out.pid</a:t>
            </a:r>
            <a:r>
              <a:rPr lang="zh-CN" altLang="en-US" sz="3200" dirty="0"/>
              <a:t>）可由</a:t>
            </a:r>
            <a:r>
              <a:rPr lang="en-US" altLang="zh-CN" sz="3200" dirty="0" err="1"/>
              <a:t>ms_print</a:t>
            </a:r>
            <a:r>
              <a:rPr lang="zh-CN" altLang="en-US" sz="3200" dirty="0"/>
              <a:t>打印</a:t>
            </a:r>
            <a:endParaRPr lang="en-US" altLang="zh-CN" sz="3200" dirty="0"/>
          </a:p>
          <a:p>
            <a:pPr lvl="3"/>
            <a:r>
              <a:rPr lang="en-US" altLang="zh-CN" sz="3200" dirty="0"/>
              <a:t>x</a:t>
            </a:r>
            <a:r>
              <a:rPr lang="zh-CN" altLang="en-US" sz="3200" dirty="0"/>
              <a:t>轴为程序运行时间，</a:t>
            </a:r>
            <a:r>
              <a:rPr lang="en-US" altLang="zh-CN" sz="3200" dirty="0"/>
              <a:t>y</a:t>
            </a:r>
            <a:r>
              <a:rPr lang="zh-CN" altLang="en-US" sz="3200" dirty="0"/>
              <a:t>轴为内存消耗量</a:t>
            </a:r>
            <a:endParaRPr lang="en-US" altLang="zh-CN" sz="3200" dirty="0"/>
          </a:p>
          <a:p>
            <a:pPr lvl="2"/>
            <a:r>
              <a:rPr lang="zh-CN" altLang="en-US" sz="3680" dirty="0"/>
              <a:t>参考</a:t>
            </a:r>
            <a:r>
              <a:rPr lang="en-US" altLang="zh-CN" sz="3680" dirty="0">
                <a:hlinkClick r:id="rId2"/>
              </a:rPr>
              <a:t>https://valgrind.org/docs/manual/ms-manual.html</a:t>
            </a:r>
            <a:endParaRPr lang="en-US" altLang="zh-CN" sz="36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067828-372C-4828-802C-CA5E477608C8}"/>
              </a:ext>
            </a:extLst>
          </p:cNvPr>
          <p:cNvPicPr/>
          <p:nvPr/>
        </p:nvPicPr>
        <p:blipFill rotWithShape="1">
          <a:blip r:embed="rId3"/>
          <a:srcRect t="3024"/>
          <a:stretch/>
        </p:blipFill>
        <p:spPr bwMode="auto">
          <a:xfrm>
            <a:off x="5096111" y="5050904"/>
            <a:ext cx="4438178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3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54242</TotalTime>
  <Words>208</Words>
  <Application>Microsoft Office PowerPoint</Application>
  <PresentationFormat>自定义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1526</cp:revision>
  <cp:lastPrinted>2019-08-25T23:02:10Z</cp:lastPrinted>
  <dcterms:created xsi:type="dcterms:W3CDTF">2016-04-18T09:33:21Z</dcterms:created>
  <dcterms:modified xsi:type="dcterms:W3CDTF">2024-02-25T12:18:00Z</dcterms:modified>
</cp:coreProperties>
</file>