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872" r:id="rId5"/>
    <p:sldId id="1036" r:id="rId6"/>
    <p:sldId id="1032" r:id="rId7"/>
    <p:sldId id="1031" r:id="rId8"/>
    <p:sldId id="1033" r:id="rId9"/>
    <p:sldId id="1034" r:id="rId10"/>
    <p:sldId id="1035" r:id="rId11"/>
    <p:sldId id="270" r:id="rId12"/>
  </p:sldIdLst>
  <p:sldSz cx="14630400" cy="82296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6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 showGuides="1">
      <p:cViewPr varScale="1">
        <p:scale>
          <a:sx n="70" d="100"/>
          <a:sy n="70" d="100"/>
        </p:scale>
        <p:origin x="104" y="808"/>
      </p:cViewPr>
      <p:guideLst>
        <p:guide orient="horz" pos="2586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8-CUDA</a:t>
            </a:r>
            <a:r>
              <a:rPr lang="zh-CN" altLang="en-US" sz="4400" b="1" spc="36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矩阵转置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CUDA Hello World</a:t>
            </a:r>
            <a:endParaRPr lang="zh-CN" altLang="en-US" sz="4000" dirty="0"/>
          </a:p>
          <a:p>
            <a:pPr lvl="1"/>
            <a:r>
              <a:rPr lang="zh-CN" altLang="en-US" sz="3600" dirty="0"/>
              <a:t>创建</a:t>
            </a:r>
            <a:r>
              <a:rPr lang="en-US" altLang="zh-CN" sz="3600" dirty="0"/>
              <a:t>n</a:t>
            </a:r>
            <a:r>
              <a:rPr lang="zh-CN" altLang="en-US" sz="3600" dirty="0"/>
              <a:t>个线程块，每个线程块的维度为</a:t>
            </a:r>
            <a:r>
              <a:rPr lang="en-US" altLang="zh-CN" sz="3600" dirty="0" err="1"/>
              <a:t>m×k</a:t>
            </a:r>
            <a:endParaRPr lang="en-US" altLang="zh-CN" sz="3600" dirty="0"/>
          </a:p>
          <a:p>
            <a:pPr lvl="1"/>
            <a:r>
              <a:rPr lang="zh-CN" altLang="en-US" sz="3600" dirty="0"/>
              <a:t>每个线程均输出线程块编号、二维块内线程编号</a:t>
            </a:r>
            <a:endParaRPr lang="en-US" altLang="zh-CN" sz="3600" dirty="0"/>
          </a:p>
          <a:p>
            <a:pPr lvl="2"/>
            <a:r>
              <a:rPr lang="zh-CN" altLang="en-US" sz="3120" dirty="0"/>
              <a:t>如，“</a:t>
            </a:r>
            <a:r>
              <a:rPr lang="en-US" altLang="zh-CN" sz="3120" dirty="0"/>
              <a:t>Hello World from Thread (1, 2) in Block 10!”</a:t>
            </a:r>
            <a:endParaRPr lang="en-US" altLang="zh-CN" sz="3120" dirty="0"/>
          </a:p>
          <a:p>
            <a:pPr lvl="2"/>
            <a:r>
              <a:rPr lang="zh-CN" altLang="en-US" sz="3120" dirty="0"/>
              <a:t>主线程输出“</a:t>
            </a:r>
            <a:r>
              <a:rPr lang="en-US" altLang="zh-CN" sz="3120" dirty="0"/>
              <a:t>Hello World from the host!”</a:t>
            </a:r>
            <a:endParaRPr lang="en-US" altLang="zh-CN" sz="3120" dirty="0"/>
          </a:p>
          <a:p>
            <a:pPr lvl="2"/>
            <a:r>
              <a:rPr lang="en-US" altLang="zh-CN" sz="3120" dirty="0"/>
              <a:t>main </a:t>
            </a:r>
            <a:r>
              <a:rPr lang="zh-CN" altLang="en-US" sz="3120" dirty="0"/>
              <a:t>函数结束前，调用</a:t>
            </a:r>
            <a:r>
              <a:rPr lang="en-US" altLang="zh-CN" sz="3120" dirty="0"/>
              <a:t>cudaDeviceSynchronize()</a:t>
            </a:r>
            <a:endParaRPr lang="zh-CN" altLang="en-US" sz="3120" dirty="0"/>
          </a:p>
          <a:p>
            <a:pPr lvl="1"/>
            <a:r>
              <a:rPr lang="zh-CN" altLang="en-US" sz="3600" dirty="0"/>
              <a:t>要求：完成上述内容，观察输出，并回答线程输出顺序是否有规律？</a:t>
            </a:r>
            <a:endParaRPr lang="zh-CN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dirty="0"/>
                  <a:t>CUDA </a:t>
                </a:r>
                <a:r>
                  <a:rPr lang="zh-CN" altLang="en-US" sz="4000" dirty="0"/>
                  <a:t>矩阵转置</a:t>
                </a:r>
                <a:endParaRPr lang="zh-CN" altLang="en-US" sz="3520" dirty="0"/>
              </a:p>
              <a:p>
                <a:pPr lvl="1"/>
                <a:r>
                  <a:rPr lang="zh-CN" altLang="en-US" sz="3600" dirty="0"/>
                  <a:t>使用</a:t>
                </a:r>
                <a:r>
                  <a:rPr lang="en-US" altLang="zh-CN" sz="3600" dirty="0"/>
                  <a:t>CUDA</a:t>
                </a:r>
                <a:r>
                  <a:rPr lang="zh-CN" altLang="en-US" sz="3600" dirty="0"/>
                  <a:t>完成并行矩阵转置</a:t>
                </a:r>
                <a:endParaRPr lang="en-US" altLang="zh-CN" sz="3600" dirty="0"/>
              </a:p>
              <a:p>
                <a:pPr lvl="1"/>
                <a:r>
                  <a:rPr lang="zh-CN" altLang="en-US" sz="3600" dirty="0"/>
                  <a:t>随机生成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/>
                  <a:t>的矩阵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3600" dirty="0"/>
              </a:p>
              <a:p>
                <a:pPr lvl="1"/>
                <a:r>
                  <a:rPr lang="zh-CN" altLang="en-US" sz="3600" dirty="0"/>
                  <a:t>对其进行转置得到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 lvl="1"/>
                <a:r>
                  <a:rPr lang="zh-CN" altLang="en-US" sz="3600" dirty="0"/>
                  <a:t>分析不同线程块大小，矩阵规模，访存方式（全局内存</a:t>
                </a:r>
                <a:r>
                  <a:rPr lang="zh-CN" altLang="en-US" sz="3600" dirty="0"/>
                  <a:t>访问，共享内存</a:t>
                </a:r>
                <a:r>
                  <a:rPr lang="zh-CN" altLang="en-US" sz="3600" dirty="0"/>
                  <a:t>访问），任务</a:t>
                </a:r>
                <a:r>
                  <a:rPr lang="en-US" altLang="zh-CN" sz="3600" dirty="0"/>
                  <a:t>/</a:t>
                </a:r>
                <a:r>
                  <a:rPr lang="zh-CN" altLang="en-US" sz="3600" dirty="0"/>
                  <a:t>数据划分和</a:t>
                </a:r>
                <a:r>
                  <a:rPr lang="zh-CN" altLang="en-US" sz="3600" dirty="0"/>
                  <a:t>映射方式，对程序性能的影响</a:t>
                </a:r>
                <a:endParaRPr lang="en-US" altLang="zh-CN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824" y="4740896"/>
            <a:ext cx="6768752" cy="31008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将矩阵划分为数据块</a:t>
            </a:r>
            <a:endParaRPr lang="en-US" altLang="zh-CN" dirty="0"/>
          </a:p>
          <a:p>
            <a:pPr lvl="1"/>
            <a:r>
              <a:rPr lang="zh-CN" altLang="en-US" dirty="0"/>
              <a:t>每个线程块处理一个数据块的转置</a:t>
            </a:r>
            <a:endParaRPr lang="en-US" altLang="zh-CN" dirty="0"/>
          </a:p>
          <a:p>
            <a:pPr lvl="1"/>
            <a:r>
              <a:rPr lang="zh-CN" altLang="en-US" dirty="0"/>
              <a:t>从全局内存</a:t>
            </a:r>
            <a:r>
              <a:rPr lang="en-US" altLang="zh-CN" dirty="0"/>
              <a:t>Global Memory</a:t>
            </a:r>
            <a:r>
              <a:rPr lang="zh-CN" altLang="en-US" dirty="0"/>
              <a:t>中读入第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（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）</a:t>
            </a:r>
            <a:r>
              <a:rPr lang="zh-CN" altLang="en-US" dirty="0"/>
              <a:t>个数据块至共享内存</a:t>
            </a:r>
            <a:endParaRPr lang="en-US" altLang="zh-CN" dirty="0"/>
          </a:p>
          <a:p>
            <a:pPr lvl="1"/>
            <a:r>
              <a:rPr lang="zh-CN" altLang="en-US" dirty="0"/>
              <a:t>从共享内存</a:t>
            </a:r>
            <a:r>
              <a:rPr lang="en-US" altLang="zh-CN" dirty="0"/>
              <a:t>Shared Memory</a:t>
            </a:r>
            <a:r>
              <a:rPr lang="zh-CN" altLang="en-US" dirty="0"/>
              <a:t>中写出至第（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）个数据块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34481"/>
            <a:ext cx="7375768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数据块内部转置</a:t>
            </a:r>
            <a:endParaRPr lang="en-US" altLang="zh-CN" dirty="0"/>
          </a:p>
          <a:p>
            <a:pPr lvl="2"/>
            <a:r>
              <a:rPr lang="zh-CN" altLang="en-US" dirty="0"/>
              <a:t>元素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zh-CN" altLang="en-US" sz="2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j)→(j,</a:t>
            </a:r>
            <a:r>
              <a:rPr lang="zh-CN" altLang="en-US" sz="2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dirty="0"/>
              <a:t>读写全局内存均为合并存储</a:t>
            </a:r>
            <a:endParaRPr lang="en-US" altLang="zh-CN" dirty="0"/>
          </a:p>
          <a:p>
            <a:pPr lvl="2"/>
            <a:r>
              <a:rPr lang="zh-CN" altLang="en-US" dirty="0"/>
              <a:t>线程块宽度为</a:t>
            </a:r>
            <a:r>
              <a:rPr lang="en-US" altLang="zh-CN" dirty="0"/>
              <a:t>16</a:t>
            </a:r>
            <a:r>
              <a:rPr lang="zh-CN" altLang="en-US" dirty="0"/>
              <a:t>倍数</a:t>
            </a:r>
            <a:endParaRPr lang="en-US" altLang="zh-CN" dirty="0"/>
          </a:p>
          <a:p>
            <a:pPr lvl="1"/>
            <a:r>
              <a:rPr lang="zh-CN" altLang="en-US" dirty="0"/>
              <a:t>共享内存访问模式</a:t>
            </a:r>
            <a:endParaRPr lang="en-US" altLang="zh-CN" dirty="0"/>
          </a:p>
          <a:p>
            <a:pPr lvl="2"/>
            <a:r>
              <a:rPr lang="zh-CN" altLang="en-US" dirty="0"/>
              <a:t>不受合并存储影响</a:t>
            </a:r>
            <a:endParaRPr lang="en-US" altLang="zh-CN" dirty="0"/>
          </a:p>
          <a:p>
            <a:pPr lvl="2"/>
            <a:r>
              <a:rPr lang="zh-CN" altLang="en-US" dirty="0"/>
              <a:t>存储体冲突？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199" y="1955799"/>
            <a:ext cx="7061887" cy="5395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34481"/>
            <a:ext cx="7375768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5357" y="3394720"/>
            <a:ext cx="6031729" cy="46085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1266528" y="2170584"/>
            <a:ext cx="97577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transpose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m)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by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0941" y="6462611"/>
            <a:ext cx="6545382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是否可以使用：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共享内存访问：内存体冲突（</a:t>
            </a:r>
            <a:r>
              <a:rPr lang="en-US" altLang="zh-CN" dirty="0"/>
              <a:t>memory bank conflicts)</a:t>
            </a:r>
            <a:endParaRPr lang="en-US" altLang="zh-CN" dirty="0"/>
          </a:p>
          <a:p>
            <a:pPr lvl="2"/>
            <a:r>
              <a:rPr lang="zh-CN" altLang="en-US" dirty="0"/>
              <a:t>从全局内存拷贝至共享内存过程中无冲突</a:t>
            </a:r>
            <a:endParaRPr lang="en-US" altLang="zh-CN" dirty="0"/>
          </a:p>
          <a:p>
            <a:pPr lvl="2"/>
            <a:r>
              <a:rPr lang="zh-CN" altLang="en-US" dirty="0"/>
              <a:t>从共享内存拷贝至全局内存有冲突！</a:t>
            </a:r>
            <a:endParaRPr lang="en-US" altLang="zh-CN" dirty="0"/>
          </a:p>
          <a:p>
            <a:pPr lvl="3"/>
            <a:r>
              <a:rPr lang="en-US" altLang="zh-CN" dirty="0"/>
              <a:t>16-way</a:t>
            </a:r>
            <a:r>
              <a:rPr lang="zh-CN" altLang="en-US" dirty="0"/>
              <a:t> </a:t>
            </a:r>
            <a:r>
              <a:rPr lang="en-US" altLang="zh-CN" dirty="0"/>
              <a:t>conflicts</a:t>
            </a:r>
            <a:r>
              <a:rPr lang="zh-CN" altLang="en-US" dirty="0"/>
              <a:t>：所有线程只对两个存储体进行操作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719" y="3970784"/>
            <a:ext cx="7915953" cy="396820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marL="0" lvl="1"/>
            <a:r>
              <a:rPr lang="zh-CN" altLang="en-US" dirty="0"/>
              <a:t>共享内存访问：</a:t>
            </a:r>
            <a:r>
              <a:rPr lang="zh-CN" altLang="en-US" dirty="0">
                <a:sym typeface="+mn-ea"/>
              </a:rPr>
              <a:t>内存</a:t>
            </a:r>
            <a:r>
              <a:rPr lang="zh-CN" altLang="en-US" dirty="0"/>
              <a:t>体冲突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memory bank conflicts)</a:t>
            </a:r>
            <a:endParaRPr lang="en-US" altLang="zh-CN" dirty="0"/>
          </a:p>
          <a:p>
            <a:pPr lvl="2"/>
            <a:r>
              <a:rPr lang="zh-CN" altLang="en-US" dirty="0"/>
              <a:t>解决从共享内存拷贝至全局内存的存储体冲突</a:t>
            </a:r>
            <a:endParaRPr lang="en-US" altLang="zh-CN" dirty="0"/>
          </a:p>
          <a:p>
            <a:pPr lvl="3"/>
            <a:r>
              <a:rPr lang="zh-CN" altLang="en-US" dirty="0"/>
              <a:t>给共享内存分配一列空白数据</a:t>
            </a:r>
            <a:endParaRPr lang="en-US" altLang="zh-CN" dirty="0"/>
          </a:p>
          <a:p>
            <a:pPr lvl="3"/>
            <a:r>
              <a:rPr lang="en-US" altLang="zh-CN" dirty="0"/>
              <a:t>Stride=17</a:t>
            </a:r>
            <a:r>
              <a:rPr lang="zh-CN" altLang="en-US" dirty="0"/>
              <a:t>：无存储体冲突！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776" y="4106288"/>
            <a:ext cx="8496944" cy="389694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Q1ZmRmZGExYjgzYjlhMmZmYmEzYzNjOTUxZjIxY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自定义</PresentationFormat>
  <Paragraphs>103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Cambria Math</vt:lpstr>
      <vt:lpstr>Times New Roman</vt:lpstr>
      <vt:lpstr>Menlo</vt:lpstr>
      <vt:lpstr>Segoe Print</vt:lpstr>
      <vt:lpstr>黑体</vt:lpstr>
      <vt:lpstr>华文楷体</vt:lpstr>
      <vt:lpstr>微软雅黑</vt:lpstr>
      <vt:lpstr>Arial Black</vt:lpstr>
      <vt:lpstr>Office 主题​​</vt:lpstr>
      <vt:lpstr>PowerPoint 演示文稿</vt:lpstr>
      <vt:lpstr>实验内容</vt:lpstr>
      <vt:lpstr>实验内容</vt:lpstr>
      <vt:lpstr>矩阵转置</vt:lpstr>
      <vt:lpstr>矩阵转置</vt:lpstr>
      <vt:lpstr>矩阵转置</vt:lpstr>
      <vt:lpstr>矩阵转置</vt:lpstr>
      <vt:lpstr>矩阵转置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LabTeacher</cp:lastModifiedBy>
  <cp:revision>1536</cp:revision>
  <cp:lastPrinted>2019-08-25T23:02:00Z</cp:lastPrinted>
  <dcterms:created xsi:type="dcterms:W3CDTF">2016-04-18T09:33:00Z</dcterms:created>
  <dcterms:modified xsi:type="dcterms:W3CDTF">2024-05-20T13:11:09Z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4660BC14A3D14A9DBE06CFE1E0AD55F8_12</vt:lpwstr>
  </property>
  <property fmtid="{D5CDD505-2E9C-101B-9397-08002B2CF9AE}" pid="3" name="KSOProductBuildVer">
    <vt:lpwstr>2052-12.1.0.16417</vt:lpwstr>
  </property>
</Properties>
</file>