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43891200" cy="219456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678"/>
  </p:normalViewPr>
  <p:slideViewPr>
    <p:cSldViewPr snapToGrid="0">
      <p:cViewPr varScale="1">
        <p:scale>
          <a:sx n="36" d="100"/>
          <a:sy n="36" d="100"/>
        </p:scale>
        <p:origin x="7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586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24770EC-B5C9-452E-86AE-6AAC76C5DAD9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1336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645840" y="313524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8088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01336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645840" y="12641760"/>
            <a:ext cx="441144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640280" y="410040"/>
            <a:ext cx="28128240" cy="1005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1820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401240" y="1264176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01240" y="3135240"/>
            <a:ext cx="668556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0880" y="12641760"/>
            <a:ext cx="13700520" cy="8681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0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40280" y="410040"/>
            <a:ext cx="28128240" cy="2168640"/>
          </a:xfrm>
          <a:prstGeom prst="rect">
            <a:avLst/>
          </a:prstGeom>
        </p:spPr>
        <p:txBody>
          <a:bodyPr lIns="294840" tIns="147600" rIns="294840" bIns="1476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8088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210" indent="-41021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93115" lvl="1" indent="-655320">
              <a:lnSpc>
                <a:spcPct val="100000"/>
              </a:lnSpc>
              <a:spcBef>
                <a:spcPts val="46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929640" lvl="2" indent="-5461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02055" lvl="3" indent="-6553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49810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210" indent="-41021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93115" lvl="1" indent="-655320">
              <a:lnSpc>
                <a:spcPct val="100000"/>
              </a:lnSpc>
              <a:spcBef>
                <a:spcPts val="46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929640" lvl="2" indent="-5461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02055" lvl="3" indent="-6553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29580840" y="3135240"/>
            <a:ext cx="13700520" cy="18200520"/>
          </a:xfrm>
          <a:prstGeom prst="rect">
            <a:avLst/>
          </a:prstGeom>
        </p:spPr>
        <p:txBody>
          <a:bodyPr lIns="294840" tIns="147600" rIns="294840" bIns="147600">
            <a:normAutofit/>
          </a:bodyPr>
          <a:lstStyle/>
          <a:p>
            <a:pPr marL="410210" indent="-410210">
              <a:lnSpc>
                <a:spcPct val="100000"/>
              </a:lnSpc>
              <a:spcBef>
                <a:spcPts val="580"/>
              </a:spcBef>
              <a:tabLst>
                <a:tab pos="0" algn="l"/>
              </a:tabLst>
            </a:pPr>
            <a:r>
              <a:rPr lang="en-US" sz="2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2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93115" lvl="1" indent="-655320">
              <a:lnSpc>
                <a:spcPct val="100000"/>
              </a:lnSpc>
              <a:spcBef>
                <a:spcPts val="46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3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929640" lvl="2" indent="-5461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19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02055" lvl="3" indent="-6553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 panose="020B0604020202020204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16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6419215" y="848995"/>
            <a:ext cx="31407100" cy="2079625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 anchor="ctr">
            <a:noAutofit/>
          </a:bodyPr>
          <a:lstStyle/>
          <a:p>
            <a:pPr algn="ctr"/>
            <a:r>
              <a:rPr lang="en-US" sz="5860" b="0" strike="noStrike" spc="-1">
                <a:solidFill>
                  <a:srgbClr val="000000"/>
                </a:solidFill>
                <a:latin typeface="Arial" panose="020B0604020202020204"/>
              </a:rPr>
              <a:t>Downstream Applications of Open-Vocabulary Visual Perception: Scene Understanding</a:t>
            </a:r>
            <a:endParaRPr lang="en-US" sz="586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/>
            <a:r>
              <a:rPr lang="en-US" sz="5400" b="0" strike="noStrike" spc="-1">
                <a:solidFill>
                  <a:srgbClr val="000000"/>
                </a:solidFill>
                <a:latin typeface="Arial" panose="020B0604020202020204"/>
              </a:rPr>
              <a:t>Xinyu Chen, chenxy835@mail2.sysu.edu.cn</a:t>
            </a:r>
            <a:endParaRPr lang="en-US" altLang="en-US" sz="5400" b="0" strike="noStrike" spc="-1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830795" y="3462480"/>
            <a:ext cx="13415760" cy="17441640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>
            <a:noAutofit/>
          </a:bodyPr>
          <a:lstStyle/>
          <a:p>
            <a:r>
              <a:rPr lang="en-US" sz="4800" b="1" spc="-1">
                <a:solidFill>
                  <a:srgbClr val="0000FF"/>
                </a:solidFill>
                <a:latin typeface="Arial" panose="020B0604020202020204"/>
                <a:ea typeface="MS PGothic" panose="020B0600070205080204" charset="-128"/>
                <a:sym typeface="+mn-ea"/>
              </a:rPr>
              <a:t>Abstract: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Advancements in deep learning and computer visi-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on have revolutionized tasks like image recognition and object detection. Yet, traditional models are li- mited by fixed vocabularies, hindering their adapta-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bility to new objects and scenes. Open-vocabulary visual perception overcomes this hurdle by enablin- g systems to recognize an expansive array of novel concepts. This flexibility is pivotal for scene unders- tanding, crucial in autonomous driving, surveillance, and augmented reality. This review focuses on ope-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n-vocabulary approaches, highlighting advanceme-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nts in scene graph generation, 3D instance segmen-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tation, and vision-language navigation.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endParaRPr lang="en-US" alt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sz="4800" b="1" spc="-1">
                <a:solidFill>
                  <a:srgbClr val="0000FF"/>
                </a:solidFill>
                <a:latin typeface="Arial" panose="020B0604020202020204"/>
                <a:ea typeface="MS PGothic" panose="020B0600070205080204" charset="-128"/>
                <a:sym typeface="+mn-ea"/>
              </a:rPr>
              <a:t>Introduction:</a:t>
            </a: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alt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Open-Vocabulary Visual Perception enhances com- puter vision by recognizing new objects beyond fix-</a:t>
            </a:r>
            <a:endParaRPr lang="en-US" alt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altLang="en-US" sz="4800" b="0" strike="noStrike" spc="-1">
                <a:solidFill>
                  <a:srgbClr val="000000"/>
                </a:solidFill>
                <a:latin typeface="Calibri" panose="020F0502020204030204"/>
              </a:rPr>
              <a:t>ed vocabularies. It integrates Vision-Language Mo-dels (VLMs) for semantic understanding and emp-loys zero-shot learning to recognize unseen catego- ries.</a:t>
            </a:r>
            <a:endParaRPr lang="en-US" altLang="zh-CN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8" name="TextShape 3"/>
          <p:cNvSpPr txBox="1"/>
          <p:nvPr/>
        </p:nvSpPr>
        <p:spPr>
          <a:xfrm>
            <a:off x="15125760" y="3675205"/>
            <a:ext cx="13415760" cy="17441640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>
            <a:noAutofit/>
          </a:bodyPr>
          <a:lstStyle/>
          <a:p>
            <a:r>
              <a:rPr lang="en-US" altLang="en-US" sz="4800" spc="-1">
                <a:solidFill>
                  <a:srgbClr val="000000"/>
                </a:solidFill>
                <a:latin typeface="Calibri" panose="020F0502020204030204"/>
                <a:sym typeface="+mn-ea"/>
              </a:rPr>
              <a:t>Scene understanding extracts meaning from images or videos, including object detection, relationships, and scene structure.</a:t>
            </a:r>
            <a:endParaRPr lang="en-US" alt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endParaRPr lang="en-US" alt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altLang="en-US" sz="4800" spc="-1">
                <a:solidFill>
                  <a:srgbClr val="000000"/>
                </a:solidFill>
                <a:latin typeface="Calibri" panose="020F0502020204030204"/>
                <a:sym typeface="+mn-ea"/>
              </a:rPr>
              <a:t>Scene understanding t</a:t>
            </a:r>
            <a:r>
              <a:rPr lang="en-US" altLang="en-US" sz="4800" spc="-1">
                <a:solidFill>
                  <a:srgbClr val="000000"/>
                </a:solidFill>
                <a:latin typeface="Calibri" panose="020F0502020204030204"/>
                <a:sym typeface="+mn-ea"/>
              </a:rPr>
              <a:t>asks: Object detection, scene classification, scene graph generation (SGG), sema-</a:t>
            </a:r>
            <a:endParaRPr lang="en-US" altLang="en-US" sz="4800" spc="-1">
              <a:solidFill>
                <a:srgbClr val="000000"/>
              </a:solidFill>
              <a:latin typeface="Calibri" panose="020F0502020204030204"/>
              <a:sym typeface="+mn-ea"/>
            </a:endParaRPr>
          </a:p>
          <a:p>
            <a:r>
              <a:rPr lang="en-US" altLang="en-US" sz="4800" spc="-1">
                <a:solidFill>
                  <a:srgbClr val="000000"/>
                </a:solidFill>
                <a:latin typeface="Calibri" panose="020F0502020204030204"/>
                <a:sym typeface="+mn-ea"/>
              </a:rPr>
              <a:t>ntic and instance segmentation.</a:t>
            </a:r>
            <a:endParaRPr lang="en-US" alt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endParaRPr lang="en-US" alt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altLang="en-US" sz="4800" spc="-1">
                <a:solidFill>
                  <a:srgbClr val="000000"/>
                </a:solidFill>
                <a:latin typeface="Calibri" panose="020F0502020204030204"/>
                <a:sym typeface="+mn-ea"/>
              </a:rPr>
              <a:t>Review OVVP techniques in scene understanding:</a:t>
            </a:r>
            <a:endParaRPr lang="en-US" alt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altLang="en-US" sz="4400" spc="-1">
                <a:solidFill>
                  <a:srgbClr val="000000"/>
                </a:solidFill>
                <a:latin typeface="Calibri" panose="020F0502020204030204"/>
                <a:sym typeface="+mn-ea"/>
              </a:rPr>
              <a:t>From Pixels to Graphs : Open-vocabulary scene graph generation.</a:t>
            </a:r>
            <a:endParaRPr lang="en-US" sz="4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altLang="en-US" sz="4400" spc="-1">
                <a:solidFill>
                  <a:srgbClr val="000000"/>
                </a:solidFill>
                <a:latin typeface="Calibri" panose="020F0502020204030204"/>
                <a:sym typeface="+mn-ea"/>
              </a:rPr>
              <a:t>OpenMask3D : Open-vocabulary 3D instance segmen-</a:t>
            </a:r>
            <a:endParaRPr lang="en-US" altLang="en-US" sz="4400" spc="-1">
              <a:solidFill>
                <a:srgbClr val="000000"/>
              </a:solidFill>
              <a:latin typeface="Calibri" panose="020F0502020204030204"/>
              <a:sym typeface="+mn-ea"/>
            </a:endParaRPr>
          </a:p>
          <a:p>
            <a:pPr marL="0" lvl="1" indent="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en-US" sz="4400" spc="-1">
                <a:solidFill>
                  <a:srgbClr val="000000"/>
                </a:solidFill>
                <a:latin typeface="Calibri" panose="020F0502020204030204"/>
                <a:sym typeface="+mn-ea"/>
              </a:rPr>
              <a:t>tation.</a:t>
            </a:r>
            <a:endParaRPr lang="en-US" altLang="en-US" sz="4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altLang="en-US" sz="4400" spc="-1">
                <a:solidFill>
                  <a:srgbClr val="000000"/>
                </a:solidFill>
                <a:latin typeface="Calibri" panose="020F0502020204030204"/>
                <a:sym typeface="+mn-ea"/>
              </a:rPr>
              <a:t>OVER-NAV : Iterative vision-and-language navigation with open-vocabulary detection.</a:t>
            </a:r>
            <a:endParaRPr lang="en-US" sz="4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56515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endParaRPr lang="en-US" alt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endParaRPr lang="en-US" sz="4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9" name="TextShape 4"/>
          <p:cNvSpPr txBox="1"/>
          <p:nvPr/>
        </p:nvSpPr>
        <p:spPr>
          <a:xfrm>
            <a:off x="29421000" y="3377390"/>
            <a:ext cx="13415760" cy="17441640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>
            <a:noAutofit/>
          </a:bodyPr>
          <a:lstStyle/>
          <a:p>
            <a:endParaRPr lang="en-US" sz="4800" b="1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  <a:sym typeface="+mn-ea"/>
            </a:endParaRPr>
          </a:p>
          <a:p>
            <a:endParaRPr lang="en-US" sz="4800" b="1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  <a:sym typeface="+mn-ea"/>
            </a:endParaRPr>
          </a:p>
          <a:p>
            <a:endParaRPr lang="en-US" sz="4800" b="1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  <a:sym typeface="+mn-ea"/>
            </a:endParaRPr>
          </a:p>
          <a:p>
            <a:endParaRPr lang="en-US" sz="4800" b="1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  <a:sym typeface="+mn-ea"/>
            </a:endParaRPr>
          </a:p>
          <a:p>
            <a:endParaRPr lang="en-US" sz="4800" b="1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  <a:sym typeface="+mn-ea"/>
            </a:endParaRPr>
          </a:p>
          <a:p>
            <a:endParaRPr lang="en-US" sz="4800" b="1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  <a:sym typeface="+mn-ea"/>
            </a:endParaRPr>
          </a:p>
          <a:p>
            <a:endParaRPr lang="en-US" sz="4800" b="1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  <a:sym typeface="+mn-ea"/>
            </a:endParaRPr>
          </a:p>
          <a:p>
            <a:endParaRPr lang="en-US" sz="4800" b="1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  <a:sym typeface="+mn-ea"/>
            </a:endParaRPr>
          </a:p>
          <a:p>
            <a:endParaRPr lang="en-US" sz="4800" b="1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  <a:sym typeface="+mn-ea"/>
            </a:endParaRPr>
          </a:p>
          <a:p>
            <a:endParaRPr lang="en-US" sz="4800" b="1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  <a:sym typeface="+mn-ea"/>
            </a:endParaRPr>
          </a:p>
          <a:p>
            <a:endParaRPr lang="en-US" sz="4800" b="1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  <a:sym typeface="+mn-ea"/>
            </a:endParaRPr>
          </a:p>
          <a:p>
            <a:r>
              <a:rPr lang="en-US" sz="4800" b="1" spc="-1">
                <a:solidFill>
                  <a:srgbClr val="0000FF"/>
                </a:solidFill>
                <a:latin typeface="Arial" panose="020B0604020202020204"/>
                <a:ea typeface="MS PGothic" panose="020B0600070205080204" charset="-128"/>
                <a:sym typeface="+mn-ea"/>
              </a:rPr>
              <a:t>Results:</a:t>
            </a:r>
            <a:endParaRPr lang="en-US" sz="4800" b="1" spc="-1">
              <a:solidFill>
                <a:srgbClr val="0000FF"/>
              </a:solidFill>
              <a:latin typeface="Arial" panose="020B0604020202020204"/>
              <a:ea typeface="MS PGothic" panose="020B0600070205080204" charset="-128"/>
              <a:sym typeface="+mn-ea"/>
            </a:endParaRPr>
          </a:p>
          <a:p>
            <a:pPr marL="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/>
              </a:rPr>
              <a:t>From Pixels to Graphs: Uses generative Vision-Language Models (VLMs) for open-vocabulary Scene Graph Generation (SGG), improving </a:t>
            </a:r>
            <a:r>
              <a:rPr lang="en-US" sz="4400" spc="-1">
                <a:solidFill>
                  <a:srgbClr val="000000"/>
                </a:solidFill>
                <a:latin typeface="Calibri" panose="020F0502020204030204"/>
                <a:sym typeface="+mn-ea"/>
              </a:rPr>
              <a:t>efficiency and performance in vision-language tasks.</a:t>
            </a:r>
            <a:endParaRPr lang="en-US" sz="4400" spc="-1">
              <a:solidFill>
                <a:srgbClr val="000000"/>
              </a:solidFill>
              <a:latin typeface="Calibri" panose="020F0502020204030204"/>
              <a:sym typeface="+mn-ea"/>
            </a:endParaRPr>
          </a:p>
          <a:p>
            <a:pPr marL="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4400" spc="-1">
                <a:solidFill>
                  <a:srgbClr val="000000"/>
                </a:solidFill>
                <a:latin typeface="Calibri" panose="020F0502020204030204"/>
                <a:sym typeface="+mn-ea"/>
              </a:rPr>
              <a:t>OpenMask3D:  Introduces zero-shot 3D instance segmentation, expanding object category recognition and enhancing robot interaction in new environments.</a:t>
            </a:r>
            <a:endParaRPr lang="en-US" sz="4400" spc="-1">
              <a:solidFill>
                <a:srgbClr val="000000"/>
              </a:solidFill>
              <a:latin typeface="Calibri" panose="020F0502020204030204"/>
              <a:sym typeface="+mn-ea"/>
            </a:endParaRPr>
          </a:p>
          <a:p>
            <a:pPr marL="0" lvl="1" indent="-5651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"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/>
              </a:rPr>
              <a:t>OVER-NAV: Innovates Iterative Vision-and-Language Navigation (IVLN) with Large Language Models (LLMs) and Open-Vocabulary Detection (OVD), improving navigation in complex settings.</a:t>
            </a:r>
            <a:endParaRPr lang="en-US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37040" y="1018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20185" y="2928620"/>
            <a:ext cx="13170535" cy="84696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570" y="15581630"/>
            <a:ext cx="12702540" cy="4077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338455"/>
            <a:ext cx="2597150" cy="25901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ZkNzQ4ZWFiZmQ4NTRhOWRkZTk3YTMwMjlmMmZhYm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2074</Words>
  <Application>WPS 演示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Arial</vt:lpstr>
      <vt:lpstr>MS PGothic</vt:lpstr>
      <vt:lpstr>Calibri</vt:lpstr>
      <vt:lpstr>Times New Roman</vt:lpstr>
      <vt:lpstr>微软雅黑</vt:lpstr>
      <vt:lpstr>Arial Unicode MS</vt:lpstr>
      <vt:lpstr>DejaVu Sans</vt:lpstr>
      <vt:lpstr>Calibri</vt:lpstr>
      <vt:lpstr>Office Theme</vt:lpstr>
      <vt:lpstr>PowerPoint 演示文稿</vt:lpstr>
    </vt:vector>
  </TitlesOfParts>
  <Company>Univ. of Colorado at Colorado Springs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微信用户</cp:lastModifiedBy>
  <cp:revision>57</cp:revision>
  <dcterms:created xsi:type="dcterms:W3CDTF">2024-05-23T02:40:00Z</dcterms:created>
  <dcterms:modified xsi:type="dcterms:W3CDTF">2024-06-28T15:17:22Z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Univ. of Colorado at Colorado Springs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  <property fmtid="{D5CDD505-2E9C-101B-9397-08002B2CF9AE}" pid="13" name="KSOProductBuildVer">
    <vt:lpwstr>2052-12.1.0.16929</vt:lpwstr>
  </property>
  <property fmtid="{D5CDD505-2E9C-101B-9397-08002B2CF9AE}" pid="14" name="ICV">
    <vt:lpwstr>5030EFA3517F4A5A948DA859C8E1166C_12</vt:lpwstr>
  </property>
</Properties>
</file>