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5" r:id="rId3"/>
  </p:sldMasterIdLst>
  <p:notesMasterIdLst>
    <p:notesMasterId r:id="rId5"/>
  </p:notesMasterIdLst>
  <p:sldIdLst>
    <p:sldId id="256" r:id="rId4"/>
    <p:sldId id="504" r:id="rId6"/>
    <p:sldId id="505" r:id="rId7"/>
    <p:sldId id="368" r:id="rId8"/>
    <p:sldId id="432" r:id="rId9"/>
    <p:sldId id="506" r:id="rId10"/>
    <p:sldId id="507" r:id="rId11"/>
  </p:sldIdLst>
  <p:sldSz cx="9144000" cy="5143500" type="screen16x9"/>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7" userDrawn="1">
          <p15:clr>
            <a:srgbClr val="A4A3A4"/>
          </p15:clr>
        </p15:guide>
        <p15:guide id="2" pos="29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416196"/>
    <a:srgbClr val="DAE3F3"/>
    <a:srgbClr val="0D1A54"/>
    <a:srgbClr val="091237"/>
    <a:srgbClr val="374C5D"/>
    <a:srgbClr val="2A466A"/>
    <a:srgbClr val="F2F5FB"/>
    <a:srgbClr val="72EFFF"/>
    <a:srgbClr val="4F6877"/>
    <a:srgbClr val="003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2" autoAdjust="0"/>
    <p:restoredTop sz="94660"/>
  </p:normalViewPr>
  <p:slideViewPr>
    <p:cSldViewPr snapToGrid="0">
      <p:cViewPr varScale="1">
        <p:scale>
          <a:sx n="82" d="100"/>
          <a:sy n="82" d="100"/>
        </p:scale>
        <p:origin x="-204" y="-84"/>
      </p:cViewPr>
      <p:guideLst>
        <p:guide orient="horz" pos="1637"/>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5" Type="http://schemas.openxmlformats.org/officeDocument/2006/relationships/tags" Target="tags/tag17.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8F81A1-9BEF-4755-B121-FE23D1A872B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280" y="1143000"/>
            <a:ext cx="54854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18997-9787-446D-B79C-00A3C2BA6C31}"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改进方式则是基于外形对</a:t>
            </a:r>
            <a:r>
              <a:rPr lang="zh-CN" altLang="en-US"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光照变化和颜色分布</a:t>
            </a:r>
            <a:r>
              <a:rPr lang="zh-CN" altLang="en-US"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具有不变性，</a:t>
            </a:r>
            <a:r>
              <a:rPr lang="zh-CN" altLang="en-US">
                <a:sym typeface="+mn-ea"/>
              </a:rPr>
              <a:t>引入外形先验信息</a:t>
            </a:r>
            <a:endParaRPr lang="zh-CN" altLang="en-US">
              <a:sym typeface="+mn-ea"/>
            </a:endParaRPr>
          </a:p>
          <a:p>
            <a:r>
              <a:rPr lang="zh-CN" altLang="en-US">
                <a:sym typeface="+mn-ea"/>
              </a:rPr>
              <a:t>论文涉及两种外形先验</a:t>
            </a:r>
            <a:endParaRPr lang="zh-CN" altLang="en-US"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685800" y="1143000"/>
            <a:ext cx="5486400" cy="3086100"/>
          </a:xfrm>
        </p:spPr>
      </p:sp>
      <p:sp>
        <p:nvSpPr>
          <p:cNvPr id="3" name="文本占位符 2"/>
          <p:cNvSpPr>
            <a:spLocks noGrp="1"/>
          </p:cNvSpPr>
          <p:nvPr>
            <p:ph type="body" idx="3"/>
          </p:nvPr>
        </p:nvSpPr>
        <p:spPr/>
        <p:txBody>
          <a:bodyPr/>
          <a:lstStyle/>
          <a:p>
            <a:r>
              <a:rPr lang="en-US" altLang="zh-CN"/>
              <a:t>(1) BPLR</a:t>
            </a:r>
            <a:r>
              <a:rPr lang="zh-CN" altLang="en-US"/>
              <a:t>检测器在外形轮廓检测出一个多组局部区域，</a:t>
            </a:r>
            <a:r>
              <a:rPr lang="en-US" altLang="zh-CN"/>
              <a:t>PHOG</a:t>
            </a:r>
            <a:r>
              <a:rPr lang="zh-CN" altLang="en-US"/>
              <a:t>叫做金字塔梯度方向直方图，计算图像的边缘和纹理特征，将特征构建为新的外形</a:t>
            </a:r>
            <a:r>
              <a:rPr lang="zh-CN" altLang="en-US"/>
              <a:t>样本库</a:t>
            </a:r>
            <a:endParaRPr lang="zh-CN" altLang="en-US"/>
          </a:p>
          <a:p>
            <a:r>
              <a:rPr lang="en-US" altLang="zh-CN"/>
              <a:t>(2) </a:t>
            </a:r>
            <a:r>
              <a:rPr lang="zh-CN" altLang="en-US"/>
              <a:t>同样对测试图像提取局部区域特征，使用 KNN 最近邻算法，与外形模板库进行匹配，</a:t>
            </a:r>
            <a:r>
              <a:rPr lang="zh-CN" altLang="en-US"/>
              <a:t>校正</a:t>
            </a:r>
            <a:endParaRPr lang="zh-CN" altLang="en-US"/>
          </a:p>
          <a:p>
            <a:r>
              <a:rPr lang="en-US" altLang="zh-CN"/>
              <a:t>(3) </a:t>
            </a:r>
            <a:r>
              <a:rPr lang="zh-CN" altLang="en-US"/>
              <a:t>最终会有不同的外形映射，根据重叠情况聚合成外形先验，即代价函数，融入</a:t>
            </a:r>
            <a:r>
              <a:rPr lang="zh-CN" altLang="en-US"/>
              <a:t>原本的能量</a:t>
            </a:r>
            <a:r>
              <a:rPr lang="zh-CN" altLang="en-US"/>
              <a:t>函数</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a:t>yp=1</a:t>
            </a:r>
            <a:r>
              <a:rPr lang="zh-CN" altLang="en-US"/>
              <a:t>或</a:t>
            </a:r>
            <a:r>
              <a:rPr lang="en-US" altLang="zh-CN"/>
              <a:t>0</a:t>
            </a:r>
            <a:r>
              <a:rPr lang="zh-CN" altLang="en-US"/>
              <a:t>，表示该区域标记为前景或背景</a:t>
            </a:r>
            <a:endParaRPr lang="en-US" altLang="zh-CN"/>
          </a:p>
          <a:p>
            <a:r>
              <a:rPr lang="zh-CN" altLang="en-US"/>
              <a:t>越是在重叠区域，标记为前景的代价</a:t>
            </a:r>
            <a:r>
              <a:rPr lang="zh-CN" altLang="en-US"/>
              <a:t>越小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a:t>考虑既不属于前景种子，又不属于背景种子的情况，如何划分，简单理解为：计算判定</a:t>
            </a:r>
            <a:r>
              <a:rPr lang="en-US" altLang="zh-CN"/>
              <a:t>p</a:t>
            </a:r>
            <a:r>
              <a:rPr lang="zh-CN" altLang="en-US"/>
              <a:t>为背景的代价</a:t>
            </a:r>
            <a:r>
              <a:rPr lang="en-US" altLang="zh-CN"/>
              <a:t>D</a:t>
            </a:r>
            <a:r>
              <a:rPr lang="zh-CN" altLang="en-US"/>
              <a:t>，若</a:t>
            </a:r>
            <a:r>
              <a:rPr lang="en-US" altLang="zh-CN"/>
              <a:t>D</a:t>
            </a:r>
            <a:r>
              <a:rPr lang="zh-CN" altLang="en-US"/>
              <a:t>大于</a:t>
            </a:r>
            <a:r>
              <a:rPr lang="en-US" altLang="zh-CN"/>
              <a:t>0</a:t>
            </a:r>
            <a:r>
              <a:rPr lang="zh-CN" altLang="en-US"/>
              <a:t>则判定</a:t>
            </a:r>
            <a:r>
              <a:rPr lang="en-US" altLang="zh-CN"/>
              <a:t>p</a:t>
            </a:r>
            <a:r>
              <a:rPr lang="zh-CN" altLang="en-US"/>
              <a:t>为</a:t>
            </a:r>
            <a:r>
              <a:rPr lang="zh-CN" altLang="en-US"/>
              <a:t>前景。</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698"/>
            <a:ext cx="4629150" cy="365585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60"/>
            <a:ext cx="2949178" cy="120036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740698"/>
            <a:ext cx="4629150" cy="365585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8035" indent="0">
              <a:buNone/>
              <a:defRPr sz="1500"/>
            </a:lvl7pPr>
            <a:lvl8pPr marL="2400935" indent="0">
              <a:buNone/>
              <a:defRPr sz="1500"/>
            </a:lvl8pPr>
            <a:lvl9pPr marL="2743835" indent="0">
              <a:buNone/>
              <a:defRPr sz="1500"/>
            </a:lvl9pPr>
          </a:lstStyle>
          <a:p>
            <a:endParaRPr lang="zh-CN" altLang="en-US"/>
          </a:p>
        </p:txBody>
      </p:sp>
      <p:sp>
        <p:nvSpPr>
          <p:cNvPr id="4" name="文本占位符 3"/>
          <p:cNvSpPr>
            <a:spLocks noGrp="1"/>
          </p:cNvSpPr>
          <p:nvPr>
            <p:ph type="body" sz="half" idx="2"/>
          </p:nvPr>
        </p:nvSpPr>
        <p:spPr>
          <a:xfrm>
            <a:off x="629841" y="1543320"/>
            <a:ext cx="2949178" cy="28591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8035" indent="0">
              <a:buNone/>
              <a:defRPr sz="750"/>
            </a:lvl7pPr>
            <a:lvl8pPr marL="2400935" indent="0">
              <a:buNone/>
              <a:defRPr sz="750"/>
            </a:lvl8pPr>
            <a:lvl9pPr marL="2743835"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92"/>
            <a:ext cx="1971675" cy="4359641"/>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92"/>
            <a:ext cx="5800725" cy="4359641"/>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竖排标题和文本">
    <p:spTree>
      <p:nvGrpSpPr>
        <p:cNvPr id="1" name=""/>
        <p:cNvGrpSpPr/>
        <p:nvPr/>
      </p:nvGrpSpPr>
      <p:grpSpPr>
        <a:xfrm>
          <a:off x="0" y="0"/>
          <a:ext cx="0" cy="0"/>
          <a:chOff x="0" y="0"/>
          <a:chExt cx="0" cy="0"/>
        </a:xfrm>
      </p:grpSpPr>
    </p:spTree>
  </p:cSld>
  <p:clrMapOvr>
    <a:masterClrMapping/>
  </p:clrMapOvr>
  <p:transition spd="med">
    <p:pull/>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竖排标题和文本">
    <p:spTree>
      <p:nvGrpSpPr>
        <p:cNvPr id="1" name=""/>
        <p:cNvGrpSpPr/>
        <p:nvPr/>
      </p:nvGrpSpPr>
      <p:grpSpPr>
        <a:xfrm>
          <a:off x="0" y="0"/>
          <a:ext cx="0" cy="0"/>
          <a:chOff x="0" y="0"/>
          <a:chExt cx="0" cy="0"/>
        </a:xfrm>
      </p:grpSpPr>
      <p:sp>
        <p:nvSpPr>
          <p:cNvPr id="3" name="标题 1"/>
          <p:cNvSpPr>
            <a:spLocks noGrp="1"/>
          </p:cNvSpPr>
          <p:nvPr>
            <p:ph type="title"/>
          </p:nvPr>
        </p:nvSpPr>
        <p:spPr>
          <a:xfrm>
            <a:off x="457200" y="206015"/>
            <a:ext cx="8229600" cy="857400"/>
          </a:xfrm>
          <a:prstGeom prst="rect">
            <a:avLst/>
          </a:prstGeom>
        </p:spPr>
        <p:txBody>
          <a:bodyPr/>
          <a:lstStyle>
            <a:lvl1pPr algn="l">
              <a:defRPr kumimoji="1" lang="zh-CN" altLang="en-US" sz="2700" b="1" kern="1200" baseline="0" smtClean="0">
                <a:solidFill>
                  <a:schemeClr val="tx1"/>
                </a:solidFill>
                <a:latin typeface="+mj-lt"/>
                <a:ea typeface="微软雅黑" panose="020B0503020204020204" pitchFamily="34" charset="-122"/>
                <a:cs typeface="+mj-cs"/>
              </a:defRPr>
            </a:lvl1pPr>
          </a:lstStyle>
          <a:p>
            <a:r>
              <a:rPr lang="zh-CN" altLang="en-US" dirty="0"/>
              <a:t>单击此处编辑母版标题样式</a:t>
            </a:r>
            <a:endParaRPr lang="zh-CN" altLang="en-US" dirty="0"/>
          </a:p>
        </p:txBody>
      </p:sp>
      <p:sp>
        <p:nvSpPr>
          <p:cNvPr id="6" name="内容占位符 2"/>
          <p:cNvSpPr>
            <a:spLocks noGrp="1"/>
          </p:cNvSpPr>
          <p:nvPr>
            <p:ph idx="1"/>
          </p:nvPr>
        </p:nvSpPr>
        <p:spPr>
          <a:xfrm>
            <a:off x="457200" y="1200361"/>
            <a:ext cx="8229600" cy="3395066"/>
          </a:xfrm>
          <a:prstGeom prst="rect">
            <a:avLst/>
          </a:prstGeo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Tree>
  </p:cSld>
  <p:clrMapOvr>
    <a:masterClrMapping/>
  </p:clrMapOvr>
  <p:transition spd="med">
    <p:pull/>
    <p:sndAc>
      <p:endSnd/>
    </p:sndAc>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528"/>
            <a:ext cx="7886700" cy="213992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699"/>
            <a:ext cx="7886700" cy="112533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8035" indent="0">
              <a:buNone/>
              <a:defRPr sz="1200">
                <a:solidFill>
                  <a:schemeClr val="tx1">
                    <a:tint val="75000"/>
                  </a:schemeClr>
                </a:solidFill>
              </a:defRPr>
            </a:lvl7pPr>
            <a:lvl8pPr marL="2400935" indent="0">
              <a:buNone/>
              <a:defRPr sz="1200">
                <a:solidFill>
                  <a:schemeClr val="tx1">
                    <a:tint val="75000"/>
                  </a:schemeClr>
                </a:solidFill>
              </a:defRPr>
            </a:lvl8pPr>
            <a:lvl9pPr marL="2743835"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458"/>
            <a:ext cx="3886200" cy="326407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29150" y="1369458"/>
            <a:ext cx="3886200" cy="326407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3_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92"/>
            <a:ext cx="7886700" cy="994346"/>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1" y="1261093"/>
            <a:ext cx="3868340"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1" y="1879135"/>
            <a:ext cx="3868340"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261093"/>
            <a:ext cx="3887391" cy="61804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8035" indent="0">
              <a:buNone/>
              <a:defRPr sz="1200" b="1"/>
            </a:lvl7pPr>
            <a:lvl8pPr marL="2400935" indent="0">
              <a:buNone/>
              <a:defRPr sz="1200" b="1"/>
            </a:lvl8pPr>
            <a:lvl9pPr marL="2743835"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135"/>
            <a:ext cx="3887391" cy="2763924"/>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16378B4-ACAB-4DF0-B428-1A52F28965DC}" type="slidenum">
              <a:rPr lang="zh-CN" altLang="en-US" smtClean="0"/>
            </a:fld>
            <a:endParaRPr lang="zh-CN" altLang="en-US"/>
          </a:p>
        </p:txBody>
      </p:sp>
      <p:sp>
        <p:nvSpPr>
          <p:cNvPr id="10" name="TextBox 9"/>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dirty="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pull/>
    <p:sndAc>
      <p:end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1675EDA-2319-4392-A70B-C5A946D824B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16378B4-ACAB-4DF0-B428-1A52F28965DC}" type="slidenum">
              <a:rPr lang="zh-CN" altLang="en-US" smtClean="0"/>
            </a:fld>
            <a:endParaRPr lang="zh-CN" altLang="en-US"/>
          </a:p>
        </p:txBody>
      </p:sp>
    </p:spTree>
  </p:cSld>
  <p:clrMapOvr>
    <a:masterClrMapping/>
  </p:clrMapOvr>
  <p:transition spd="med">
    <p:pull/>
    <p:sndAc>
      <p:endSnd/>
    </p:sndAc>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71675EDA-2319-4392-A70B-C5A946D824BB}" type="datetimeFigureOut">
              <a:rPr lang="zh-CN" altLang="en-US" smtClean="0"/>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716378B4-ACAB-4DF0-B428-1A52F28965D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pull/>
    <p:sndAc>
      <p:endSnd/>
    </p:sndAc>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2.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6.xml"/><Relationship Id="rId6" Type="http://schemas.openxmlformats.org/officeDocument/2006/relationships/image" Target="../media/image5.jpeg"/><Relationship Id="rId5" Type="http://schemas.openxmlformats.org/officeDocument/2006/relationships/tags" Target="../tags/tag8.xml"/><Relationship Id="rId4" Type="http://schemas.openxmlformats.org/officeDocument/2006/relationships/image" Target="../media/image4.png"/><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6.xml"/><Relationship Id="rId7" Type="http://schemas.openxmlformats.org/officeDocument/2006/relationships/tags" Target="../tags/tag12.xml"/><Relationship Id="rId6" Type="http://schemas.openxmlformats.org/officeDocument/2006/relationships/image" Target="../media/image8.png"/><Relationship Id="rId5" Type="http://schemas.openxmlformats.org/officeDocument/2006/relationships/tags" Target="../tags/tag11.xml"/><Relationship Id="rId4" Type="http://schemas.openxmlformats.org/officeDocument/2006/relationships/image" Target="../media/image7.png"/><Relationship Id="rId3" Type="http://schemas.openxmlformats.org/officeDocument/2006/relationships/tags" Target="../tags/tag10.xml"/><Relationship Id="rId2" Type="http://schemas.openxmlformats.org/officeDocument/2006/relationships/image" Target="../media/image6.png"/><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0.xml"/><Relationship Id="rId7" Type="http://schemas.openxmlformats.org/officeDocument/2006/relationships/image" Target="../media/image11.png"/><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image" Target="../media/image10.png"/><Relationship Id="rId3" Type="http://schemas.openxmlformats.org/officeDocument/2006/relationships/tags" Target="../tags/tag14.xml"/><Relationship Id="rId2" Type="http://schemas.openxmlformats.org/officeDocument/2006/relationships/image" Target="../media/image9.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9400" y="323215"/>
            <a:ext cx="1696720" cy="453390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矩形 4"/>
          <p:cNvSpPr/>
          <p:nvPr/>
        </p:nvSpPr>
        <p:spPr>
          <a:xfrm>
            <a:off x="2484120" y="323215"/>
            <a:ext cx="5768340" cy="4533900"/>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标题 1"/>
          <p:cNvSpPr>
            <a:spLocks noGrp="1"/>
          </p:cNvSpPr>
          <p:nvPr/>
        </p:nvSpPr>
        <p:spPr>
          <a:xfrm>
            <a:off x="2670810" y="1102360"/>
            <a:ext cx="5252720" cy="1469390"/>
          </a:xfrm>
          <a:prstGeom prst="rect">
            <a:avLst/>
          </a:prstGeom>
        </p:spPr>
        <p:txBody>
          <a:bodyPr vert="horz" lIns="91440" tIns="45720" rIns="91440" bIns="45720" rtlCol="0" anchor="b"/>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pPr>
            <a:r>
              <a:rPr lang="zh-CN" altLang="en-US" sz="3600" b="1" dirty="0">
                <a:solidFill>
                  <a:srgbClr val="2A466A"/>
                </a:solidFill>
                <a:latin typeface="Arial" panose="020B0604020202020204"/>
                <a:ea typeface="微软雅黑" panose="020B0503020204020204" pitchFamily="34" charset="-122"/>
                <a:sym typeface="Arial" panose="020B0604020202020204"/>
              </a:rPr>
              <a:t>融合互补性外形先验信息的改进参数最小割模型</a:t>
            </a:r>
            <a:endParaRPr lang="zh-CN" altLang="en-US" sz="3600" b="1" dirty="0">
              <a:solidFill>
                <a:srgbClr val="2A466A"/>
              </a:solidFill>
              <a:latin typeface="Arial" panose="020B0604020202020204"/>
              <a:ea typeface="微软雅黑" panose="020B0503020204020204" pitchFamily="34" charset="-122"/>
              <a:sym typeface="Arial" panose="020B0604020202020204"/>
            </a:endParaRPr>
          </a:p>
        </p:txBody>
      </p:sp>
      <p:sp>
        <p:nvSpPr>
          <p:cNvPr id="7" name="标题 1"/>
          <p:cNvSpPr>
            <a:spLocks noGrp="1"/>
          </p:cNvSpPr>
          <p:nvPr/>
        </p:nvSpPr>
        <p:spPr>
          <a:xfrm>
            <a:off x="751205" y="1472565"/>
            <a:ext cx="564515" cy="2017395"/>
          </a:xfrm>
          <a:prstGeom prst="rect">
            <a:avLst/>
          </a:prstGeom>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zh-CN" altLang="en-US" sz="3200" b="1" dirty="0">
                <a:solidFill>
                  <a:srgbClr val="2A466A"/>
                </a:solidFill>
                <a:latin typeface="Arial" panose="020B0604020202020204"/>
                <a:ea typeface="微软雅黑" panose="020B0503020204020204" pitchFamily="34" charset="-122"/>
                <a:sym typeface="Arial" panose="020B0604020202020204"/>
              </a:rPr>
              <a:t>论文</a:t>
            </a:r>
            <a:r>
              <a:rPr lang="zh-CN" altLang="en-US" sz="3200" b="1" dirty="0">
                <a:solidFill>
                  <a:srgbClr val="2A466A"/>
                </a:solidFill>
                <a:latin typeface="Arial" panose="020B0604020202020204"/>
                <a:ea typeface="微软雅黑" panose="020B0503020204020204" pitchFamily="34" charset="-122"/>
                <a:sym typeface="Arial" panose="020B0604020202020204"/>
              </a:rPr>
              <a:t>分享</a:t>
            </a:r>
            <a:endParaRPr lang="zh-CN" altLang="en-US" sz="3200" b="1" dirty="0">
              <a:solidFill>
                <a:srgbClr val="2A466A"/>
              </a:solidFill>
              <a:latin typeface="Arial" panose="020B0604020202020204"/>
              <a:ea typeface="微软雅黑" panose="020B0503020204020204" pitchFamily="34" charset="-122"/>
              <a:sym typeface="Arial" panose="020B0604020202020204"/>
            </a:endParaRPr>
          </a:p>
        </p:txBody>
      </p:sp>
      <p:sp>
        <p:nvSpPr>
          <p:cNvPr id="11" name="标题 1"/>
          <p:cNvSpPr>
            <a:spLocks noGrp="1"/>
          </p:cNvSpPr>
          <p:nvPr/>
        </p:nvSpPr>
        <p:spPr>
          <a:xfrm>
            <a:off x="6151880" y="2623185"/>
            <a:ext cx="1771650" cy="39243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dist">
              <a:lnSpc>
                <a:spcPct val="100000"/>
              </a:lnSpc>
            </a:pPr>
            <a:r>
              <a:rPr lang="zh-CN" altLang="en-US" sz="1200" dirty="0">
                <a:solidFill>
                  <a:srgbClr val="72EFFF"/>
                </a:solidFill>
                <a:latin typeface="Arial" panose="020B0604020202020204"/>
                <a:ea typeface="微软雅黑" panose="020B0503020204020204" pitchFamily="34" charset="-122"/>
                <a:sym typeface="Arial" panose="020B0604020202020204"/>
              </a:rPr>
              <a:t>中国图象图形学</a:t>
            </a:r>
            <a:r>
              <a:rPr lang="zh-CN" altLang="en-US" sz="1200" dirty="0">
                <a:solidFill>
                  <a:srgbClr val="72EFFF"/>
                </a:solidFill>
                <a:latin typeface="Arial" panose="020B0604020202020204"/>
                <a:ea typeface="微软雅黑" panose="020B0503020204020204" pitchFamily="34" charset="-122"/>
                <a:sym typeface="Arial" panose="020B0604020202020204"/>
              </a:rPr>
              <a:t>报</a:t>
            </a:r>
            <a:endParaRPr lang="zh-CN" altLang="en-US" sz="1200" dirty="0">
              <a:solidFill>
                <a:srgbClr val="72EFFF"/>
              </a:solidFill>
              <a:latin typeface="Arial" panose="020B0604020202020204"/>
              <a:ea typeface="微软雅黑" panose="020B0503020204020204" pitchFamily="34" charset="-122"/>
              <a:sym typeface="Arial" panose="020B0604020202020204"/>
            </a:endParaRPr>
          </a:p>
        </p:txBody>
      </p:sp>
      <p:grpSp>
        <p:nvGrpSpPr>
          <p:cNvPr id="2" name="组合 1"/>
          <p:cNvGrpSpPr/>
          <p:nvPr/>
        </p:nvGrpSpPr>
        <p:grpSpPr>
          <a:xfrm>
            <a:off x="610870" y="4229100"/>
            <a:ext cx="1033780" cy="191770"/>
            <a:chOff x="1483" y="6659"/>
            <a:chExt cx="1628" cy="302"/>
          </a:xfrm>
        </p:grpSpPr>
        <p:sp>
          <p:nvSpPr>
            <p:cNvPr id="12" name="椭圆 11"/>
            <p:cNvSpPr/>
            <p:nvPr/>
          </p:nvSpPr>
          <p:spPr>
            <a:xfrm>
              <a:off x="1483" y="6659"/>
              <a:ext cx="303" cy="303"/>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3" name="椭圆 12"/>
            <p:cNvSpPr/>
            <p:nvPr/>
          </p:nvSpPr>
          <p:spPr>
            <a:xfrm>
              <a:off x="2153" y="6659"/>
              <a:ext cx="303" cy="303"/>
            </a:xfrm>
            <a:prstGeom prst="ellipse">
              <a:avLst/>
            </a:prstGeom>
            <a:solidFill>
              <a:srgbClr val="4161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4" name="椭圆 13"/>
            <p:cNvSpPr/>
            <p:nvPr/>
          </p:nvSpPr>
          <p:spPr>
            <a:xfrm>
              <a:off x="2809" y="6659"/>
              <a:ext cx="303" cy="303"/>
            </a:xfrm>
            <a:prstGeom prst="ellipse">
              <a:avLst/>
            </a:prstGeom>
            <a:solidFill>
              <a:srgbClr val="72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5" name="标题 1"/>
          <p:cNvSpPr>
            <a:spLocks noGrp="1"/>
          </p:cNvSpPr>
          <p:nvPr/>
        </p:nvSpPr>
        <p:spPr>
          <a:xfrm>
            <a:off x="3035935" y="3489960"/>
            <a:ext cx="1675765" cy="381000"/>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lnSpc>
                <a:spcPct val="100000"/>
              </a:lnSpc>
            </a:pPr>
            <a:r>
              <a:rPr lang="zh-CN" altLang="zh-CN" sz="1400" dirty="0">
                <a:solidFill>
                  <a:srgbClr val="2A466A"/>
                </a:solidFill>
                <a:latin typeface="Arial" panose="020B0604020202020204"/>
                <a:ea typeface="微软雅黑" panose="020B0503020204020204" pitchFamily="34" charset="-122"/>
                <a:sym typeface="Arial" panose="020B0604020202020204"/>
              </a:rPr>
              <a:t>汇报人</a:t>
            </a:r>
            <a:r>
              <a:rPr lang="zh-CN" altLang="zh-CN" sz="1400" dirty="0" smtClean="0">
                <a:solidFill>
                  <a:srgbClr val="2A466A"/>
                </a:solidFill>
                <a:latin typeface="Arial" panose="020B0604020202020204"/>
                <a:ea typeface="微软雅黑" panose="020B0503020204020204" pitchFamily="34" charset="-122"/>
                <a:sym typeface="Arial" panose="020B0604020202020204"/>
              </a:rPr>
              <a:t>：陈欣宇</a:t>
            </a:r>
            <a:endParaRPr lang="zh-CN" altLang="zh-CN" sz="1400" dirty="0" smtClean="0">
              <a:solidFill>
                <a:srgbClr val="2A466A"/>
              </a:solidFill>
              <a:latin typeface="Arial" panose="020B0604020202020204"/>
              <a:ea typeface="微软雅黑" panose="020B0503020204020204" pitchFamily="34" charset="-122"/>
              <a:sym typeface="Arial" panose="020B0604020202020204"/>
            </a:endParaRPr>
          </a:p>
        </p:txBody>
      </p:sp>
      <p:sp>
        <p:nvSpPr>
          <p:cNvPr id="17" name="任意多边形 16"/>
          <p:cNvSpPr/>
          <p:nvPr/>
        </p:nvSpPr>
        <p:spPr>
          <a:xfrm>
            <a:off x="803275" y="748030"/>
            <a:ext cx="717550" cy="0"/>
          </a:xfrm>
          <a:custGeom>
            <a:avLst/>
            <a:gdLst>
              <a:gd name="connisteX0" fmla="*/ 0 w 717550"/>
              <a:gd name="connsiteY0" fmla="*/ 0 h 0"/>
              <a:gd name="connisteX1" fmla="*/ 717550 w 717550"/>
              <a:gd name="connsiteY1" fmla="*/ 0 h 0"/>
            </a:gdLst>
            <a:ahLst/>
            <a:cxnLst>
              <a:cxn ang="0">
                <a:pos x="connisteX0" y="connsiteY0"/>
              </a:cxn>
              <a:cxn ang="0">
                <a:pos x="connisteX1" y="connsiteY1"/>
              </a:cxn>
            </a:cxnLst>
            <a:rect l="l" t="t" r="r" b="b"/>
            <a:pathLst>
              <a:path w="717550">
                <a:moveTo>
                  <a:pt x="0" y="0"/>
                </a:moveTo>
                <a:lnTo>
                  <a:pt x="717550" y="0"/>
                </a:lnTo>
              </a:path>
            </a:pathLst>
          </a:custGeom>
          <a:noFill/>
          <a:ln>
            <a:solidFill>
              <a:srgbClr val="72E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par>
    </p:tnLst>
    <p:bldLst>
      <p:bldP spid="6" grpId="0"/>
      <p:bldP spid="7" grpId="0"/>
      <p:bldP spid="11" grpId="0"/>
      <p:bldP spid="15" grpId="0"/>
      <p:bldP spid="17"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37490" y="419735"/>
            <a:ext cx="788670" cy="782955"/>
            <a:chOff x="3710" y="5019"/>
            <a:chExt cx="2527" cy="2507"/>
          </a:xfrm>
        </p:grpSpPr>
        <p:sp>
          <p:nvSpPr>
            <p:cNvPr id="23" name="泪滴形 22"/>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4" name="泪滴形 23"/>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7" name="泪滴形 26"/>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7" name="泪滴形 46"/>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48" name="内容占位符 2"/>
          <p:cNvSpPr>
            <a:spLocks noGrp="1"/>
          </p:cNvSpPr>
          <p:nvPr/>
        </p:nvSpPr>
        <p:spPr>
          <a:xfrm>
            <a:off x="1113790" y="523240"/>
            <a:ext cx="4604385" cy="60833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zh-CN" altLang="en-US" sz="2400" dirty="0">
                <a:solidFill>
                  <a:srgbClr val="2A466A"/>
                </a:solidFill>
                <a:latin typeface="Arial" panose="020B0604020202020204"/>
                <a:ea typeface="微软雅黑" panose="020B0503020204020204" pitchFamily="34" charset="-122"/>
                <a:sym typeface="Arial" panose="020B0604020202020204"/>
              </a:rPr>
              <a:t>最小割</a:t>
            </a:r>
            <a:r>
              <a:rPr lang="zh-CN" altLang="en-US" sz="2400" dirty="0">
                <a:solidFill>
                  <a:srgbClr val="2A466A"/>
                </a:solidFill>
                <a:latin typeface="Arial" panose="020B0604020202020204"/>
                <a:ea typeface="微软雅黑" panose="020B0503020204020204" pitchFamily="34" charset="-122"/>
                <a:sym typeface="Arial" panose="020B0604020202020204"/>
              </a:rPr>
              <a:t>模型</a:t>
            </a:r>
            <a:endParaRPr lang="zh-CN" altLang="en-US" sz="2400" dirty="0">
              <a:solidFill>
                <a:srgbClr val="2A466A"/>
              </a:solidFill>
              <a:latin typeface="Arial" panose="020B0604020202020204"/>
              <a:ea typeface="微软雅黑" panose="020B0503020204020204" pitchFamily="34" charset="-122"/>
              <a:sym typeface="Arial" panose="020B0604020202020204"/>
            </a:endParaRPr>
          </a:p>
          <a:p>
            <a:pPr marL="0" algn="l" fontAlgn="auto">
              <a:spcAft>
                <a:spcPts val="0"/>
              </a:spcAft>
              <a:buClrTx/>
              <a:buSzTx/>
              <a:buFont typeface="Arial" panose="020B0604020202020204"/>
              <a:buNone/>
              <a:defRPr/>
            </a:pPr>
            <a:r>
              <a:rPr lang="zh-CN" altLang="en-US" sz="2400" dirty="0">
                <a:solidFill>
                  <a:srgbClr val="2A466A"/>
                </a:solidFill>
                <a:latin typeface="Arial" panose="020B0604020202020204"/>
                <a:ea typeface="微软雅黑" panose="020B0503020204020204" pitchFamily="34" charset="-122"/>
                <a:sym typeface="Arial" panose="020B0604020202020204"/>
              </a:rPr>
              <a:t>  </a:t>
            </a:r>
            <a:r>
              <a:rPr lang="en-US" altLang="zh-CN" sz="1200" dirty="0">
                <a:solidFill>
                  <a:srgbClr val="2A466A"/>
                </a:solidFill>
                <a:latin typeface="Arial" panose="020B0604020202020204"/>
                <a:ea typeface="微软雅黑" panose="020B0503020204020204" pitchFamily="34" charset="-122"/>
                <a:sym typeface="Arial" panose="020B0604020202020204"/>
              </a:rPr>
              <a:t>                                                                                     </a:t>
            </a:r>
            <a:endParaRPr lang="zh-CN" altLang="en-US" sz="1400" dirty="0">
              <a:solidFill>
                <a:srgbClr val="2A466A"/>
              </a:solidFill>
              <a:latin typeface="Arial" panose="020B0604020202020204"/>
              <a:ea typeface="微软雅黑" panose="020B0503020204020204" pitchFamily="34" charset="-122"/>
              <a:sym typeface="Arial" panose="020B0604020202020204"/>
            </a:endParaRPr>
          </a:p>
        </p:txBody>
      </p:sp>
      <p:sp>
        <p:nvSpPr>
          <p:cNvPr id="3" name="椭圆 2"/>
          <p:cNvSpPr/>
          <p:nvPr/>
        </p:nvSpPr>
        <p:spPr>
          <a:xfrm>
            <a:off x="3373120" y="2043430"/>
            <a:ext cx="2496820" cy="2496820"/>
          </a:xfrm>
          <a:prstGeom prst="ellipse">
            <a:avLst/>
          </a:prstGeom>
          <a:solidFill>
            <a:srgbClr val="F2F5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6" name="组合 5"/>
          <p:cNvGrpSpPr/>
          <p:nvPr/>
        </p:nvGrpSpPr>
        <p:grpSpPr>
          <a:xfrm>
            <a:off x="-435610" y="2571750"/>
            <a:ext cx="4643120" cy="1254760"/>
            <a:chOff x="-614" y="2916"/>
            <a:chExt cx="7312" cy="1976"/>
          </a:xfrm>
        </p:grpSpPr>
        <p:sp>
          <p:nvSpPr>
            <p:cNvPr id="4" name="任意多边形 3"/>
            <p:cNvSpPr/>
            <p:nvPr/>
          </p:nvSpPr>
          <p:spPr>
            <a:xfrm>
              <a:off x="0" y="2916"/>
              <a:ext cx="6699" cy="1977"/>
            </a:xfrm>
            <a:custGeom>
              <a:avLst/>
              <a:gdLst>
                <a:gd name="connsiteX0" fmla="*/ 0 w 7267"/>
                <a:gd name="connsiteY0" fmla="*/ 0 h 1977"/>
                <a:gd name="connsiteX1" fmla="*/ 7267 w 7267"/>
                <a:gd name="connsiteY1" fmla="*/ 0 h 1977"/>
                <a:gd name="connsiteX2" fmla="*/ 6580 w 7267"/>
                <a:gd name="connsiteY2" fmla="*/ 1955 h 1977"/>
                <a:gd name="connsiteX3" fmla="*/ 0 w 7267"/>
                <a:gd name="connsiteY3" fmla="*/ 1977 h 1977"/>
                <a:gd name="connsiteX4" fmla="*/ 0 w 7267"/>
                <a:gd name="connsiteY4" fmla="*/ 0 h 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 h="1977">
                  <a:moveTo>
                    <a:pt x="0" y="0"/>
                  </a:moveTo>
                  <a:lnTo>
                    <a:pt x="7267" y="0"/>
                  </a:lnTo>
                  <a:lnTo>
                    <a:pt x="6580" y="1955"/>
                  </a:lnTo>
                  <a:lnTo>
                    <a:pt x="0" y="1977"/>
                  </a:lnTo>
                  <a:lnTo>
                    <a:pt x="0" y="0"/>
                  </a:lnTo>
                  <a:close/>
                </a:path>
              </a:pathLst>
            </a:custGeom>
            <a:solidFill>
              <a:srgbClr val="416196"/>
            </a:solidFill>
            <a:ln>
              <a:noFill/>
            </a:ln>
            <a:effectLst>
              <a:outerShdw blurRad="165100" dist="762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任意多边形 4"/>
            <p:cNvSpPr/>
            <p:nvPr/>
          </p:nvSpPr>
          <p:spPr>
            <a:xfrm>
              <a:off x="-614" y="2916"/>
              <a:ext cx="6699" cy="1977"/>
            </a:xfrm>
            <a:custGeom>
              <a:avLst/>
              <a:gdLst>
                <a:gd name="connsiteX0" fmla="*/ 0 w 7267"/>
                <a:gd name="connsiteY0" fmla="*/ 0 h 1977"/>
                <a:gd name="connsiteX1" fmla="*/ 7267 w 7267"/>
                <a:gd name="connsiteY1" fmla="*/ 0 h 1977"/>
                <a:gd name="connsiteX2" fmla="*/ 6580 w 7267"/>
                <a:gd name="connsiteY2" fmla="*/ 1955 h 1977"/>
                <a:gd name="connsiteX3" fmla="*/ 0 w 7267"/>
                <a:gd name="connsiteY3" fmla="*/ 1977 h 1977"/>
                <a:gd name="connsiteX4" fmla="*/ 0 w 7267"/>
                <a:gd name="connsiteY4" fmla="*/ 0 h 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 h="1977">
                  <a:moveTo>
                    <a:pt x="0" y="0"/>
                  </a:moveTo>
                  <a:lnTo>
                    <a:pt x="7267" y="0"/>
                  </a:lnTo>
                  <a:lnTo>
                    <a:pt x="6580" y="1955"/>
                  </a:lnTo>
                  <a:lnTo>
                    <a:pt x="0" y="1977"/>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grpSp>
        <p:nvGrpSpPr>
          <p:cNvPr id="9" name="组合 8"/>
          <p:cNvGrpSpPr/>
          <p:nvPr/>
        </p:nvGrpSpPr>
        <p:grpSpPr>
          <a:xfrm flipH="1" flipV="1">
            <a:off x="4846320" y="2860675"/>
            <a:ext cx="4643120" cy="1254760"/>
            <a:chOff x="-614" y="2916"/>
            <a:chExt cx="7312" cy="1976"/>
          </a:xfrm>
        </p:grpSpPr>
        <p:sp>
          <p:nvSpPr>
            <p:cNvPr id="10" name="任意多边形 9"/>
            <p:cNvSpPr/>
            <p:nvPr/>
          </p:nvSpPr>
          <p:spPr>
            <a:xfrm>
              <a:off x="0" y="2916"/>
              <a:ext cx="6699" cy="1977"/>
            </a:xfrm>
            <a:custGeom>
              <a:avLst/>
              <a:gdLst>
                <a:gd name="connsiteX0" fmla="*/ 0 w 7267"/>
                <a:gd name="connsiteY0" fmla="*/ 0 h 1977"/>
                <a:gd name="connsiteX1" fmla="*/ 7267 w 7267"/>
                <a:gd name="connsiteY1" fmla="*/ 0 h 1977"/>
                <a:gd name="connsiteX2" fmla="*/ 6580 w 7267"/>
                <a:gd name="connsiteY2" fmla="*/ 1955 h 1977"/>
                <a:gd name="connsiteX3" fmla="*/ 0 w 7267"/>
                <a:gd name="connsiteY3" fmla="*/ 1977 h 1977"/>
                <a:gd name="connsiteX4" fmla="*/ 0 w 7267"/>
                <a:gd name="connsiteY4" fmla="*/ 0 h 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 h="1977">
                  <a:moveTo>
                    <a:pt x="0" y="0"/>
                  </a:moveTo>
                  <a:lnTo>
                    <a:pt x="7267" y="0"/>
                  </a:lnTo>
                  <a:lnTo>
                    <a:pt x="6580" y="1955"/>
                  </a:lnTo>
                  <a:lnTo>
                    <a:pt x="0" y="1977"/>
                  </a:lnTo>
                  <a:lnTo>
                    <a:pt x="0" y="0"/>
                  </a:lnTo>
                  <a:close/>
                </a:path>
              </a:pathLst>
            </a:custGeom>
            <a:solidFill>
              <a:srgbClr val="416196"/>
            </a:solidFill>
            <a:ln>
              <a:noFill/>
            </a:ln>
            <a:effectLst>
              <a:outerShdw blurRad="165100" dist="762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2" name="任意多边形 11"/>
            <p:cNvSpPr/>
            <p:nvPr/>
          </p:nvSpPr>
          <p:spPr>
            <a:xfrm>
              <a:off x="-614" y="2916"/>
              <a:ext cx="6699" cy="1977"/>
            </a:xfrm>
            <a:custGeom>
              <a:avLst/>
              <a:gdLst>
                <a:gd name="connsiteX0" fmla="*/ 0 w 7267"/>
                <a:gd name="connsiteY0" fmla="*/ 0 h 1977"/>
                <a:gd name="connsiteX1" fmla="*/ 7267 w 7267"/>
                <a:gd name="connsiteY1" fmla="*/ 0 h 1977"/>
                <a:gd name="connsiteX2" fmla="*/ 6580 w 7267"/>
                <a:gd name="connsiteY2" fmla="*/ 1955 h 1977"/>
                <a:gd name="connsiteX3" fmla="*/ 0 w 7267"/>
                <a:gd name="connsiteY3" fmla="*/ 1977 h 1977"/>
                <a:gd name="connsiteX4" fmla="*/ 0 w 7267"/>
                <a:gd name="connsiteY4" fmla="*/ 0 h 1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7" h="1977">
                  <a:moveTo>
                    <a:pt x="0" y="0"/>
                  </a:moveTo>
                  <a:lnTo>
                    <a:pt x="7267" y="0"/>
                  </a:lnTo>
                  <a:lnTo>
                    <a:pt x="6580" y="1955"/>
                  </a:lnTo>
                  <a:lnTo>
                    <a:pt x="0" y="1977"/>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25" name="文本框 24"/>
          <p:cNvSpPr txBox="1"/>
          <p:nvPr/>
        </p:nvSpPr>
        <p:spPr>
          <a:xfrm>
            <a:off x="2914650" y="2698115"/>
            <a:ext cx="677545" cy="312420"/>
          </a:xfrm>
          <a:prstGeom prst="rect">
            <a:avLst/>
          </a:prstGeom>
          <a:noFill/>
        </p:spPr>
        <p:txBody>
          <a:bodyPr wrap="square" rtlCol="0">
            <a:spAutoFit/>
          </a:bodyPr>
          <a:lstStyle/>
          <a:p>
            <a:pPr algn="l" defTabSz="914400">
              <a:lnSpc>
                <a:spcPct val="90000"/>
              </a:lnSpc>
              <a:spcBef>
                <a:spcPts val="1000"/>
              </a:spcBef>
              <a:buClrTx/>
              <a:buSzTx/>
              <a:buFont typeface="Arial" panose="020B0604020202020204"/>
              <a:defRPr/>
            </a:pPr>
            <a:r>
              <a:rPr lang="zh-CN" altLang="en-US" sz="1600" dirty="0">
                <a:solidFill>
                  <a:srgbClr val="0D1A54"/>
                </a:solidFill>
                <a:latin typeface="Arial" panose="020B0604020202020204"/>
                <a:ea typeface="微软雅黑" panose="020B0503020204020204" pitchFamily="34" charset="-122"/>
                <a:sym typeface="Arial" panose="020B0604020202020204"/>
              </a:rPr>
              <a:t>问题</a:t>
            </a:r>
            <a:endParaRPr lang="zh-CN" altLang="en-US" sz="1600" dirty="0">
              <a:solidFill>
                <a:srgbClr val="0D1A54"/>
              </a:solidFill>
              <a:latin typeface="Arial" panose="020B0604020202020204"/>
              <a:ea typeface="微软雅黑" panose="020B0503020204020204" pitchFamily="34" charset="-122"/>
              <a:sym typeface="Arial" panose="020B0604020202020204"/>
            </a:endParaRPr>
          </a:p>
        </p:txBody>
      </p:sp>
      <p:sp>
        <p:nvSpPr>
          <p:cNvPr id="16" name="文本框 15"/>
          <p:cNvSpPr txBox="1"/>
          <p:nvPr/>
        </p:nvSpPr>
        <p:spPr>
          <a:xfrm>
            <a:off x="5679440" y="3001645"/>
            <a:ext cx="677545" cy="312420"/>
          </a:xfrm>
          <a:prstGeom prst="rect">
            <a:avLst/>
          </a:prstGeom>
          <a:noFill/>
        </p:spPr>
        <p:txBody>
          <a:bodyPr wrap="square" rtlCol="0">
            <a:spAutoFit/>
          </a:bodyPr>
          <a:lstStyle/>
          <a:p>
            <a:pPr algn="l" defTabSz="914400">
              <a:lnSpc>
                <a:spcPct val="90000"/>
              </a:lnSpc>
              <a:spcBef>
                <a:spcPts val="1000"/>
              </a:spcBef>
              <a:buClrTx/>
              <a:buSzTx/>
              <a:buFont typeface="Arial" panose="020B0604020202020204"/>
              <a:defRPr/>
            </a:pPr>
            <a:r>
              <a:rPr lang="zh-CN" altLang="en-US" sz="1600" dirty="0">
                <a:solidFill>
                  <a:srgbClr val="0D1A54"/>
                </a:solidFill>
                <a:latin typeface="Arial" panose="020B0604020202020204"/>
                <a:ea typeface="微软雅黑" panose="020B0503020204020204" pitchFamily="34" charset="-122"/>
                <a:sym typeface="Arial" panose="020B0604020202020204"/>
              </a:rPr>
              <a:t>改进</a:t>
            </a:r>
            <a:endParaRPr lang="zh-CN" altLang="en-US" sz="1600" dirty="0">
              <a:solidFill>
                <a:srgbClr val="0D1A54"/>
              </a:solidFill>
              <a:latin typeface="Arial" panose="020B0604020202020204"/>
              <a:ea typeface="微软雅黑" panose="020B0503020204020204" pitchFamily="34" charset="-122"/>
              <a:sym typeface="Arial" panose="020B0604020202020204"/>
            </a:endParaRPr>
          </a:p>
        </p:txBody>
      </p:sp>
      <p:sp>
        <p:nvSpPr>
          <p:cNvPr id="26" name="文本框 25"/>
          <p:cNvSpPr txBox="1"/>
          <p:nvPr/>
        </p:nvSpPr>
        <p:spPr>
          <a:xfrm>
            <a:off x="272415" y="3025140"/>
            <a:ext cx="3374390" cy="621665"/>
          </a:xfrm>
          <a:prstGeom prst="rect">
            <a:avLst/>
          </a:prstGeom>
          <a:noFill/>
        </p:spPr>
        <p:txBody>
          <a:bodyPr wrap="square" rtlCol="0">
            <a:noAutofit/>
          </a:bodyPr>
          <a:lstStyle/>
          <a:p>
            <a:pPr marL="0" indent="0">
              <a:buFont typeface="Arial" panose="020B0604020202020204" pitchFamily="34" charset="0"/>
              <a:buNone/>
            </a:pPr>
            <a:r>
              <a:rPr lang="zh-CN" altLang="en-US" sz="1200" dirty="0">
                <a:solidFill>
                  <a:srgbClr val="0D1A54"/>
                </a:solidFill>
                <a:latin typeface="Arial" panose="020B0604020202020204"/>
                <a:ea typeface="微软雅黑" panose="020B0503020204020204" pitchFamily="34" charset="-122"/>
                <a:sym typeface="Arial" panose="020B0604020202020204"/>
              </a:rPr>
              <a:t>现有模型主要根据</a:t>
            </a:r>
            <a:r>
              <a:rPr lang="zh-CN" altLang="en-US" sz="1200" b="1" dirty="0">
                <a:solidFill>
                  <a:srgbClr val="0D1A54"/>
                </a:solidFill>
                <a:latin typeface="Arial" panose="020B0604020202020204"/>
                <a:ea typeface="微软雅黑" panose="020B0503020204020204" pitchFamily="34" charset="-122"/>
                <a:sym typeface="Arial" panose="020B0604020202020204"/>
              </a:rPr>
              <a:t>颜色分布</a:t>
            </a:r>
            <a:r>
              <a:rPr lang="zh-CN" altLang="en-US" sz="1200" dirty="0">
                <a:solidFill>
                  <a:srgbClr val="0D1A54"/>
                </a:solidFill>
                <a:latin typeface="Arial" panose="020B0604020202020204"/>
                <a:ea typeface="微软雅黑" panose="020B0503020204020204" pitchFamily="34" charset="-122"/>
                <a:sym typeface="Arial" panose="020B0604020202020204"/>
              </a:rPr>
              <a:t>构造能量函数的数据项，一旦前景和背景的颜色对比度较低，就会弱化模型的表达能力</a:t>
            </a:r>
            <a:endParaRPr lang="en-US" altLang="zh-CN" sz="12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
        <p:nvSpPr>
          <p:cNvPr id="17" name="文本框 16"/>
          <p:cNvSpPr txBox="1"/>
          <p:nvPr/>
        </p:nvSpPr>
        <p:spPr>
          <a:xfrm>
            <a:off x="5661660" y="3371850"/>
            <a:ext cx="2731770" cy="460375"/>
          </a:xfrm>
          <a:prstGeom prst="rect">
            <a:avLst/>
          </a:prstGeom>
          <a:noFill/>
        </p:spPr>
        <p:txBody>
          <a:bodyPr wrap="square" rtlCol="0">
            <a:spAutoFit/>
          </a:bodyPr>
          <a:lstStyle/>
          <a:p>
            <a:pPr marL="0" algn="l">
              <a:buClrTx/>
              <a:buSzTx/>
              <a:buFont typeface="Arial" panose="020B0604020202020204" pitchFamily="34" charset="0"/>
              <a:buNone/>
            </a:pPr>
            <a:r>
              <a:rPr lang="zh-CN" altLang="en-US" sz="12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物体外形可作为有效的先验信息，对于</a:t>
            </a:r>
            <a:r>
              <a:rPr lang="zh-CN" altLang="en-US" sz="12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光照变化和颜色分布</a:t>
            </a:r>
            <a:r>
              <a:rPr lang="zh-CN" altLang="en-US" sz="12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具有</a:t>
            </a:r>
            <a:r>
              <a:rPr lang="zh-CN" altLang="en-US" sz="12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不变性</a:t>
            </a:r>
            <a:endParaRPr lang="zh-CN" altLang="en-US" sz="12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
        <p:nvSpPr>
          <p:cNvPr id="18" name="文本框 17"/>
          <p:cNvSpPr txBox="1"/>
          <p:nvPr/>
        </p:nvSpPr>
        <p:spPr>
          <a:xfrm>
            <a:off x="1220470" y="1202690"/>
            <a:ext cx="7004050" cy="1028700"/>
          </a:xfrm>
          <a:prstGeom prst="rect">
            <a:avLst/>
          </a:prstGeom>
          <a:noFill/>
        </p:spPr>
        <p:txBody>
          <a:bodyPr wrap="square" rtlCol="0">
            <a:noAutofit/>
          </a:bodyPr>
          <a:lstStyle/>
          <a:p>
            <a:pPr marL="0" algn="l">
              <a:lnSpc>
                <a:spcPct val="90000"/>
              </a:lnSpc>
              <a:spcBef>
                <a:spcPts val="1000"/>
              </a:spcBef>
              <a:buClrTx/>
              <a:buSzTx/>
              <a:buFont typeface="Arial" panose="020B0604020202020204"/>
              <a:buNone/>
              <a:defRPr/>
            </a:pPr>
            <a:r>
              <a:rPr lang="zh-CN" altLang="en-US" sz="1600" dirty="0">
                <a:solidFill>
                  <a:srgbClr val="0D1A54"/>
                </a:solidFill>
                <a:latin typeface="Arial" panose="020B0604020202020204"/>
                <a:ea typeface="微软雅黑" panose="020B0503020204020204" pitchFamily="34" charset="-122"/>
                <a:sym typeface="Arial" panose="020B0604020202020204"/>
              </a:rPr>
              <a:t>似物性推荐（</a:t>
            </a:r>
            <a:r>
              <a:rPr lang="en-US" altLang="zh-CN" sz="1600" dirty="0">
                <a:solidFill>
                  <a:srgbClr val="0D1A54"/>
                </a:solidFill>
                <a:latin typeface="Arial" panose="020B0604020202020204"/>
                <a:ea typeface="微软雅黑" panose="020B0503020204020204" pitchFamily="34" charset="-122"/>
                <a:sym typeface="Arial" panose="020B0604020202020204"/>
              </a:rPr>
              <a:t>object proposal</a:t>
            </a:r>
            <a:r>
              <a:rPr lang="zh-CN" altLang="en-US" sz="1600" dirty="0">
                <a:solidFill>
                  <a:srgbClr val="0D1A54"/>
                </a:solidFill>
                <a:latin typeface="Arial" panose="020B0604020202020204"/>
                <a:ea typeface="微软雅黑" panose="020B0503020204020204" pitchFamily="34" charset="-122"/>
                <a:sym typeface="Arial" panose="020B0604020202020204"/>
              </a:rPr>
              <a:t>）是一种快速物体定位方法，而最小割模型就是似物性推荐的一种重要模型，借助于马尔可夫随机场理论，对图像中的前景分割问题进行建模，由二元能量函数表征模型，完成较为精确的的区域级物体</a:t>
            </a:r>
            <a:r>
              <a:rPr lang="zh-CN" altLang="en-US" sz="1600" dirty="0">
                <a:solidFill>
                  <a:srgbClr val="0D1A54"/>
                </a:solidFill>
                <a:latin typeface="Arial" panose="020B0604020202020204"/>
                <a:ea typeface="微软雅黑" panose="020B0503020204020204" pitchFamily="34" charset="-122"/>
                <a:sym typeface="Arial" panose="020B0604020202020204"/>
              </a:rPr>
              <a:t>定位。</a:t>
            </a:r>
            <a:endParaRPr lang="zh-CN" altLang="en-US" sz="1600" dirty="0">
              <a:solidFill>
                <a:srgbClr val="0D1A54"/>
              </a:solidFill>
              <a:latin typeface="Arial" panose="020B0604020202020204"/>
              <a:ea typeface="微软雅黑" panose="020B0503020204020204" pitchFamily="34"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par>
    </p:tnLst>
    <p:bldLst>
      <p:bldP spid="3" grpId="0" animBg="1"/>
      <p:bldP spid="25" grpId="0"/>
      <p:bldP spid="16" grpId="0"/>
      <p:bldP spid="26" grpId="0"/>
      <p:bldP spid="17"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custDataLst>
              <p:tags r:id="rId1"/>
            </p:custDataLst>
          </p:nvPr>
        </p:nvSpPr>
        <p:spPr>
          <a:xfrm>
            <a:off x="128905" y="1413510"/>
            <a:ext cx="8606790" cy="3307715"/>
          </a:xfrm>
          <a:prstGeom prst="rect">
            <a:avLst/>
          </a:prstGeom>
          <a:solidFill>
            <a:schemeClr val="bg1"/>
          </a:solidFill>
          <a:ln>
            <a:noFill/>
          </a:ln>
          <a:effectLst>
            <a:outerShdw blurRad="215900" dist="1524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a:ea typeface="微软雅黑" panose="020B0503020204020204" pitchFamily="34" charset="-122"/>
              <a:sym typeface="Arial" panose="020B0604020202020204"/>
            </a:endParaRPr>
          </a:p>
        </p:txBody>
      </p:sp>
      <p:sp>
        <p:nvSpPr>
          <p:cNvPr id="3" name="内容占位符 2"/>
          <p:cNvSpPr>
            <a:spLocks noGrp="1"/>
          </p:cNvSpPr>
          <p:nvPr>
            <p:ph idx="1"/>
          </p:nvPr>
        </p:nvSpPr>
        <p:spPr bwMode="auto">
          <a:xfrm>
            <a:off x="1361440" y="2163445"/>
            <a:ext cx="3073400" cy="710565"/>
          </a:xfrm>
          <a:noFill/>
          <a:ln>
            <a:miter lim="800000"/>
          </a:ln>
        </p:spPr>
        <p:txBody>
          <a:bodyPr vert="horz" wrap="square" lIns="68580" tIns="34290" rIns="68580" bIns="34290" numCol="1" anchor="t" anchorCtr="0" compatLnSpc="1">
            <a:normAutofit/>
          </a:bodyPr>
          <a:lstStyle/>
          <a:p>
            <a:pPr marL="0" indent="0">
              <a:buNone/>
            </a:pP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联合数据集中物体的</a:t>
            </a:r>
            <a:r>
              <a:rPr lang="zh-CN" altLang="en-US" sz="14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外形轮廓</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和</a:t>
            </a:r>
            <a:r>
              <a:rPr lang="zh-CN" altLang="en-US" sz="14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局部区域特征</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构建新的外形模板</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样本库</a:t>
            </a:r>
            <a:endPar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grpSp>
        <p:nvGrpSpPr>
          <p:cNvPr id="4" name="组合 3"/>
          <p:cNvGrpSpPr/>
          <p:nvPr/>
        </p:nvGrpSpPr>
        <p:grpSpPr>
          <a:xfrm>
            <a:off x="468630" y="2032635"/>
            <a:ext cx="800100" cy="419100"/>
            <a:chOff x="1520" y="3681"/>
            <a:chExt cx="1260" cy="660"/>
          </a:xfrm>
        </p:grpSpPr>
        <p:grpSp>
          <p:nvGrpSpPr>
            <p:cNvPr id="27" name="组合 26"/>
            <p:cNvGrpSpPr/>
            <p:nvPr/>
          </p:nvGrpSpPr>
          <p:grpSpPr>
            <a:xfrm>
              <a:off x="1520" y="3681"/>
              <a:ext cx="1260" cy="660"/>
              <a:chOff x="1535" y="4011"/>
              <a:chExt cx="1260" cy="660"/>
            </a:xfrm>
          </p:grpSpPr>
          <p:sp>
            <p:nvSpPr>
              <p:cNvPr id="20" name="圆角矩形 19"/>
              <p:cNvSpPr/>
              <p:nvPr/>
            </p:nvSpPr>
            <p:spPr>
              <a:xfrm>
                <a:off x="1535" y="4179"/>
                <a:ext cx="1260" cy="450"/>
              </a:xfrm>
              <a:prstGeom prst="roundRect">
                <a:avLst/>
              </a:prstGeom>
              <a:solidFill>
                <a:schemeClr val="bg1"/>
              </a:solidFill>
              <a:ln>
                <a:noFill/>
              </a:ln>
              <a:effectLst>
                <a:outerShdw blurRad="127000" dist="254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24" name="组合 23"/>
              <p:cNvGrpSpPr/>
              <p:nvPr/>
            </p:nvGrpSpPr>
            <p:grpSpPr>
              <a:xfrm>
                <a:off x="1535" y="4011"/>
                <a:ext cx="971" cy="660"/>
                <a:chOff x="1535" y="4011"/>
                <a:chExt cx="971" cy="660"/>
              </a:xfrm>
              <a:effectLst>
                <a:outerShdw blurRad="50800" dist="25400" dir="5400000" algn="t" rotWithShape="0">
                  <a:prstClr val="black">
                    <a:alpha val="19000"/>
                  </a:prstClr>
                </a:outerShdw>
              </a:effectLst>
            </p:grpSpPr>
            <p:sp>
              <p:nvSpPr>
                <p:cNvPr id="22" name="圆角矩形 21"/>
                <p:cNvSpPr/>
                <p:nvPr/>
              </p:nvSpPr>
              <p:spPr>
                <a:xfrm>
                  <a:off x="1535" y="4134"/>
                  <a:ext cx="601" cy="450"/>
                </a:xfrm>
                <a:prstGeom prst="round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3" name="等腰三角形 22"/>
                <p:cNvSpPr/>
                <p:nvPr/>
              </p:nvSpPr>
              <p:spPr>
                <a:xfrm rot="5400000">
                  <a:off x="1931" y="4096"/>
                  <a:ext cx="660" cy="490"/>
                </a:xfrm>
                <a:prstGeom prst="triangle">
                  <a:avLst>
                    <a:gd name="adj" fmla="val 48275"/>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grpSp>
        <p:sp>
          <p:nvSpPr>
            <p:cNvPr id="29" name="内容占位符 2"/>
            <p:cNvSpPr>
              <a:spLocks noGrp="1"/>
            </p:cNvSpPr>
            <p:nvPr/>
          </p:nvSpPr>
          <p:spPr bwMode="auto">
            <a:xfrm>
              <a:off x="2405" y="3861"/>
              <a:ext cx="361" cy="448"/>
            </a:xfrm>
            <a:prstGeom prst="rect">
              <a:avLst/>
            </a:prstGeom>
            <a:noFill/>
            <a:ln>
              <a:miter lim="800000"/>
            </a:ln>
          </p:spPr>
          <p:txBody>
            <a:bodyPr vert="horz" wrap="square" lIns="68580" tIns="34290" rIns="68580" bIns="34290" numCol="1" rtlCol="0" anchor="t" anchorCtr="0" compatLnSpc="1">
              <a:normAutofit fontScale="97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400" dirty="0">
                  <a:solidFill>
                    <a:srgbClr val="374C5D"/>
                  </a:solidFill>
                  <a:latin typeface="Arial" panose="020B0604020202020204"/>
                  <a:ea typeface="微软雅黑" panose="020B0503020204020204" pitchFamily="34" charset="-122"/>
                  <a:sym typeface="Arial" panose="020B0604020202020204"/>
                </a:rPr>
                <a:t>1</a:t>
              </a:r>
              <a:endParaRPr lang="en-US" altLang="zh-CN" sz="1400" dirty="0">
                <a:solidFill>
                  <a:srgbClr val="374C5D"/>
                </a:solidFill>
                <a:latin typeface="Arial" panose="020B0604020202020204"/>
                <a:ea typeface="微软雅黑" panose="020B0503020204020204" pitchFamily="34" charset="-122"/>
                <a:sym typeface="Arial" panose="020B0604020202020204"/>
              </a:endParaRPr>
            </a:p>
          </p:txBody>
        </p:sp>
      </p:grpSp>
      <p:grpSp>
        <p:nvGrpSpPr>
          <p:cNvPr id="5" name="组合 4"/>
          <p:cNvGrpSpPr/>
          <p:nvPr/>
        </p:nvGrpSpPr>
        <p:grpSpPr>
          <a:xfrm>
            <a:off x="468630" y="2894330"/>
            <a:ext cx="800100" cy="419100"/>
            <a:chOff x="1520" y="5038"/>
            <a:chExt cx="1260" cy="660"/>
          </a:xfrm>
        </p:grpSpPr>
        <p:grpSp>
          <p:nvGrpSpPr>
            <p:cNvPr id="33" name="组合 32"/>
            <p:cNvGrpSpPr/>
            <p:nvPr/>
          </p:nvGrpSpPr>
          <p:grpSpPr>
            <a:xfrm>
              <a:off x="1520" y="5038"/>
              <a:ext cx="1260" cy="660"/>
              <a:chOff x="1535" y="4011"/>
              <a:chExt cx="1260" cy="660"/>
            </a:xfrm>
          </p:grpSpPr>
          <p:sp>
            <p:nvSpPr>
              <p:cNvPr id="34" name="圆角矩形 33"/>
              <p:cNvSpPr/>
              <p:nvPr/>
            </p:nvSpPr>
            <p:spPr>
              <a:xfrm>
                <a:off x="1535" y="4179"/>
                <a:ext cx="1260" cy="450"/>
              </a:xfrm>
              <a:prstGeom prst="roundRect">
                <a:avLst/>
              </a:prstGeom>
              <a:solidFill>
                <a:schemeClr val="bg1"/>
              </a:solidFill>
              <a:ln>
                <a:noFill/>
              </a:ln>
              <a:effectLst>
                <a:outerShdw blurRad="190500" dist="254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35" name="组合 34"/>
              <p:cNvGrpSpPr/>
              <p:nvPr/>
            </p:nvGrpSpPr>
            <p:grpSpPr>
              <a:xfrm>
                <a:off x="1535" y="4011"/>
                <a:ext cx="971" cy="660"/>
                <a:chOff x="1535" y="4011"/>
                <a:chExt cx="971" cy="660"/>
              </a:xfrm>
              <a:effectLst>
                <a:outerShdw blurRad="50800" dist="25400" dir="5400000" algn="t" rotWithShape="0">
                  <a:prstClr val="black">
                    <a:alpha val="19000"/>
                  </a:prstClr>
                </a:outerShdw>
              </a:effectLst>
            </p:grpSpPr>
            <p:sp>
              <p:nvSpPr>
                <p:cNvPr id="36" name="圆角矩形 35"/>
                <p:cNvSpPr/>
                <p:nvPr/>
              </p:nvSpPr>
              <p:spPr>
                <a:xfrm>
                  <a:off x="1535" y="4134"/>
                  <a:ext cx="601" cy="450"/>
                </a:xfrm>
                <a:prstGeom prst="roundRect">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7" name="等腰三角形 36"/>
                <p:cNvSpPr/>
                <p:nvPr/>
              </p:nvSpPr>
              <p:spPr>
                <a:xfrm rot="5400000">
                  <a:off x="1931" y="4096"/>
                  <a:ext cx="660" cy="490"/>
                </a:xfrm>
                <a:prstGeom prst="triangle">
                  <a:avLst>
                    <a:gd name="adj" fmla="val 48275"/>
                  </a:avLst>
                </a:prstGeom>
                <a:solidFill>
                  <a:srgbClr val="2A4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grpSp>
        <p:sp>
          <p:nvSpPr>
            <p:cNvPr id="38" name="内容占位符 2"/>
            <p:cNvSpPr>
              <a:spLocks noGrp="1"/>
            </p:cNvSpPr>
            <p:nvPr/>
          </p:nvSpPr>
          <p:spPr bwMode="auto">
            <a:xfrm>
              <a:off x="2405" y="5218"/>
              <a:ext cx="361" cy="448"/>
            </a:xfrm>
            <a:prstGeom prst="rect">
              <a:avLst/>
            </a:prstGeom>
            <a:noFill/>
            <a:ln>
              <a:miter lim="800000"/>
            </a:ln>
          </p:spPr>
          <p:txBody>
            <a:bodyPr vert="horz" wrap="square" lIns="68580" tIns="34290" rIns="68580" bIns="34290" numCol="1" rtlCol="0" anchor="t" anchorCtr="0" compatLnSpc="1">
              <a:normAutofit fontScale="97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400" dirty="0">
                  <a:solidFill>
                    <a:srgbClr val="374C5D"/>
                  </a:solidFill>
                  <a:latin typeface="Arial" panose="020B0604020202020204"/>
                  <a:ea typeface="微软雅黑" panose="020B0503020204020204" pitchFamily="34" charset="-122"/>
                  <a:sym typeface="Arial" panose="020B0604020202020204"/>
                </a:rPr>
                <a:t>2</a:t>
              </a:r>
              <a:endParaRPr lang="en-US" altLang="zh-CN" sz="1400" dirty="0">
                <a:solidFill>
                  <a:srgbClr val="374C5D"/>
                </a:solidFill>
                <a:latin typeface="Arial" panose="020B0604020202020204"/>
                <a:ea typeface="微软雅黑" panose="020B0503020204020204" pitchFamily="34" charset="-122"/>
                <a:sym typeface="Arial" panose="020B0604020202020204"/>
              </a:endParaRPr>
            </a:p>
          </p:txBody>
        </p:sp>
      </p:grpSp>
      <p:grpSp>
        <p:nvGrpSpPr>
          <p:cNvPr id="7" name="组合 6"/>
          <p:cNvGrpSpPr/>
          <p:nvPr/>
        </p:nvGrpSpPr>
        <p:grpSpPr>
          <a:xfrm>
            <a:off x="468630" y="3729990"/>
            <a:ext cx="800100" cy="419100"/>
            <a:chOff x="1520" y="6354"/>
            <a:chExt cx="1260" cy="660"/>
          </a:xfrm>
        </p:grpSpPr>
        <p:grpSp>
          <p:nvGrpSpPr>
            <p:cNvPr id="47" name="组合 46"/>
            <p:cNvGrpSpPr/>
            <p:nvPr/>
          </p:nvGrpSpPr>
          <p:grpSpPr>
            <a:xfrm>
              <a:off x="1520" y="6354"/>
              <a:ext cx="1260" cy="660"/>
              <a:chOff x="1535" y="4011"/>
              <a:chExt cx="1260" cy="660"/>
            </a:xfrm>
          </p:grpSpPr>
          <p:sp>
            <p:nvSpPr>
              <p:cNvPr id="48" name="圆角矩形 47"/>
              <p:cNvSpPr/>
              <p:nvPr/>
            </p:nvSpPr>
            <p:spPr>
              <a:xfrm>
                <a:off x="1535" y="4179"/>
                <a:ext cx="1260" cy="450"/>
              </a:xfrm>
              <a:prstGeom prst="roundRect">
                <a:avLst/>
              </a:prstGeom>
              <a:solidFill>
                <a:schemeClr val="bg1"/>
              </a:solidFill>
              <a:ln>
                <a:noFill/>
              </a:ln>
              <a:effectLst>
                <a:outerShdw blurRad="152400" dist="254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49" name="组合 48"/>
              <p:cNvGrpSpPr/>
              <p:nvPr/>
            </p:nvGrpSpPr>
            <p:grpSpPr>
              <a:xfrm>
                <a:off x="1535" y="4011"/>
                <a:ext cx="971" cy="660"/>
                <a:chOff x="1535" y="4011"/>
                <a:chExt cx="971" cy="660"/>
              </a:xfrm>
              <a:effectLst>
                <a:outerShdw blurRad="50800" dist="25400" dir="5400000" algn="t" rotWithShape="0">
                  <a:prstClr val="black">
                    <a:alpha val="19000"/>
                  </a:prstClr>
                </a:outerShdw>
              </a:effectLst>
            </p:grpSpPr>
            <p:sp>
              <p:nvSpPr>
                <p:cNvPr id="50" name="圆角矩形 49"/>
                <p:cNvSpPr/>
                <p:nvPr/>
              </p:nvSpPr>
              <p:spPr>
                <a:xfrm>
                  <a:off x="1535" y="4134"/>
                  <a:ext cx="601" cy="450"/>
                </a:xfrm>
                <a:prstGeom prst="roundRect">
                  <a:avLst/>
                </a:prstGeom>
                <a:solidFill>
                  <a:srgbClr val="72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1" name="等腰三角形 50"/>
                <p:cNvSpPr/>
                <p:nvPr/>
              </p:nvSpPr>
              <p:spPr>
                <a:xfrm rot="5400000">
                  <a:off x="1931" y="4096"/>
                  <a:ext cx="660" cy="490"/>
                </a:xfrm>
                <a:prstGeom prst="triangle">
                  <a:avLst>
                    <a:gd name="adj" fmla="val 48275"/>
                  </a:avLst>
                </a:prstGeom>
                <a:solidFill>
                  <a:srgbClr val="72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grpSp>
        <p:sp>
          <p:nvSpPr>
            <p:cNvPr id="52" name="内容占位符 2"/>
            <p:cNvSpPr>
              <a:spLocks noGrp="1"/>
            </p:cNvSpPr>
            <p:nvPr/>
          </p:nvSpPr>
          <p:spPr bwMode="auto">
            <a:xfrm>
              <a:off x="2415" y="6534"/>
              <a:ext cx="361" cy="448"/>
            </a:xfrm>
            <a:prstGeom prst="rect">
              <a:avLst/>
            </a:prstGeom>
            <a:noFill/>
            <a:ln>
              <a:miter lim="800000"/>
            </a:ln>
          </p:spPr>
          <p:txBody>
            <a:bodyPr vert="horz" wrap="square" lIns="68580" tIns="34290" rIns="68580" bIns="34290" numCol="1" rtlCol="0" anchor="t" anchorCtr="0" compatLnSpc="1">
              <a:normAutofit fontScale="97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altLang="zh-CN" sz="1400" dirty="0">
                  <a:solidFill>
                    <a:srgbClr val="374C5D"/>
                  </a:solidFill>
                  <a:latin typeface="Arial" panose="020B0604020202020204"/>
                  <a:ea typeface="微软雅黑" panose="020B0503020204020204" pitchFamily="34" charset="-122"/>
                  <a:sym typeface="Arial" panose="020B0604020202020204"/>
                </a:rPr>
                <a:t>3</a:t>
              </a:r>
              <a:endParaRPr lang="en-US" altLang="zh-CN" sz="1400" dirty="0">
                <a:solidFill>
                  <a:srgbClr val="374C5D"/>
                </a:solidFill>
                <a:latin typeface="Arial" panose="020B0604020202020204"/>
                <a:ea typeface="微软雅黑" panose="020B0503020204020204" pitchFamily="34" charset="-122"/>
                <a:sym typeface="Arial" panose="020B0604020202020204"/>
              </a:endParaRPr>
            </a:p>
          </p:txBody>
        </p:sp>
      </p:grpSp>
      <p:sp>
        <p:nvSpPr>
          <p:cNvPr id="54" name="内容占位符 2"/>
          <p:cNvSpPr>
            <a:spLocks noGrp="1"/>
          </p:cNvSpPr>
          <p:nvPr/>
        </p:nvSpPr>
        <p:spPr bwMode="auto">
          <a:xfrm>
            <a:off x="1361440" y="2985770"/>
            <a:ext cx="3073400" cy="680720"/>
          </a:xfrm>
          <a:prstGeom prst="rect">
            <a:avLst/>
          </a:prstGeom>
          <a:noFill/>
          <a:ln>
            <a:miter lim="800000"/>
          </a:ln>
        </p:spPr>
        <p:txBody>
          <a:bodyPr vert="horz" wrap="square" lIns="68580" tIns="34290" rIns="68580" bIns="34290" numCol="1" rtlCol="0" anchor="t" anchorCtr="0" compatLnSpc="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4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匹配</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测试图像局部区域与样本库的外形模板，并通过</a:t>
            </a:r>
            <a:r>
              <a:rPr lang="zh-CN" altLang="en-US" sz="14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相似变换</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，在全局图像范围内映射</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外形</a:t>
            </a:r>
            <a:endPar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
        <p:nvSpPr>
          <p:cNvPr id="55" name="内容占位符 2"/>
          <p:cNvSpPr>
            <a:spLocks noGrp="1"/>
          </p:cNvSpPr>
          <p:nvPr/>
        </p:nvSpPr>
        <p:spPr bwMode="auto">
          <a:xfrm>
            <a:off x="1361440" y="3836670"/>
            <a:ext cx="3073400" cy="712470"/>
          </a:xfrm>
          <a:prstGeom prst="rect">
            <a:avLst/>
          </a:prstGeom>
          <a:noFill/>
          <a:ln>
            <a:miter lim="800000"/>
          </a:ln>
        </p:spPr>
        <p:txBody>
          <a:bodyPr vert="horz" wrap="square" lIns="68580" tIns="34290" rIns="68580" bIns="34290" numCol="1" rtlCol="0" anchor="t" anchorCtr="0" compatLnSpc="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4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校正</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测试图像未对齐的外形映射，</a:t>
            </a:r>
            <a:r>
              <a:rPr lang="zh-CN" altLang="en-US" sz="1400" b="1"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聚合</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多个重叠的外形</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映射</a:t>
            </a:r>
            <a:endPar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泪滴形 5"/>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2" name="内容占位符 2"/>
          <p:cNvSpPr>
            <a:spLocks noGrp="1"/>
          </p:cNvSpPr>
          <p:nvPr/>
        </p:nvSpPr>
        <p:spPr>
          <a:xfrm>
            <a:off x="1096645" y="455295"/>
            <a:ext cx="7375525" cy="52578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1 </a:t>
            </a:r>
            <a:r>
              <a:rPr lang="zh-CN" altLang="en-US" sz="2400" dirty="0">
                <a:solidFill>
                  <a:srgbClr val="2A466A"/>
                </a:solidFill>
                <a:latin typeface="Arial" panose="020B0604020202020204"/>
                <a:ea typeface="微软雅黑" panose="020B0503020204020204" pitchFamily="34" charset="-122"/>
                <a:sym typeface="Arial" panose="020B0604020202020204"/>
              </a:rPr>
              <a:t>基于形状共享的外形</a:t>
            </a:r>
            <a:r>
              <a:rPr lang="zh-CN" altLang="en-US" sz="2400" dirty="0">
                <a:solidFill>
                  <a:srgbClr val="2A466A"/>
                </a:solidFill>
                <a:latin typeface="Arial" panose="020B0604020202020204"/>
                <a:ea typeface="微软雅黑" panose="020B0503020204020204" pitchFamily="34" charset="-122"/>
                <a:sym typeface="Arial" panose="020B0604020202020204"/>
              </a:rPr>
              <a:t>先验</a:t>
            </a:r>
            <a:endParaRPr lang="zh-CN" altLang="en-US" sz="2400" dirty="0">
              <a:solidFill>
                <a:srgbClr val="2A466A"/>
              </a:solidFill>
              <a:latin typeface="Arial" panose="020B0604020202020204"/>
              <a:ea typeface="微软雅黑" panose="020B0503020204020204" pitchFamily="34" charset="-122"/>
              <a:sym typeface="Arial" panose="020B0604020202020204"/>
            </a:endParaRPr>
          </a:p>
          <a:p>
            <a:pPr marL="0" algn="ctr" fontAlgn="auto">
              <a:spcAft>
                <a:spcPts val="0"/>
              </a:spcAft>
              <a:buClrTx/>
              <a:buSzTx/>
              <a:buFont typeface="Arial" panose="020B0604020202020204"/>
              <a:buNone/>
              <a:defRPr/>
            </a:pPr>
            <a:r>
              <a:rPr lang="en-US" altLang="zh-CN" sz="1200" dirty="0">
                <a:solidFill>
                  <a:srgbClr val="2A466A"/>
                </a:solidFill>
                <a:latin typeface="Arial" panose="020B0604020202020204"/>
                <a:ea typeface="微软雅黑" panose="020B0503020204020204" pitchFamily="34" charset="-122"/>
                <a:sym typeface="Arial" panose="020B0604020202020204"/>
              </a:rPr>
              <a:t>                                                                                                   </a:t>
            </a:r>
            <a:endParaRPr lang="zh-CN" altLang="en-US" sz="1400" dirty="0">
              <a:solidFill>
                <a:srgbClr val="2A466A"/>
              </a:solidFill>
              <a:latin typeface="Arial" panose="020B0604020202020204"/>
              <a:ea typeface="微软雅黑" panose="020B0503020204020204" pitchFamily="34" charset="-122"/>
              <a:sym typeface="Arial" panose="020B0604020202020204"/>
            </a:endParaRPr>
          </a:p>
        </p:txBody>
      </p:sp>
      <p:sp>
        <p:nvSpPr>
          <p:cNvPr id="10" name="内容占位符 2"/>
          <p:cNvSpPr>
            <a:spLocks noGrp="1"/>
          </p:cNvSpPr>
          <p:nvPr>
            <p:custDataLst>
              <p:tags r:id="rId2"/>
            </p:custDataLst>
          </p:nvPr>
        </p:nvSpPr>
        <p:spPr bwMode="auto">
          <a:xfrm>
            <a:off x="1270635" y="981075"/>
            <a:ext cx="5830570" cy="347345"/>
          </a:xfrm>
          <a:prstGeom prst="rect">
            <a:avLst/>
          </a:prstGeom>
          <a:noFill/>
          <a:ln>
            <a:miter lim="800000"/>
          </a:ln>
        </p:spPr>
        <p:txBody>
          <a:bodyPr vert="horz" wrap="square" lIns="68580" tIns="34290" rIns="68580" bIns="34290" numCol="1" rtlCol="0" anchor="t" anchorCtr="0" compatLnSpc="1">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不同类别、相似类别以及相同类别的物体外形之间都存在一定的</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相似性</a:t>
            </a:r>
            <a:endPar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
        <p:nvSpPr>
          <p:cNvPr id="11" name="内容占位符 2"/>
          <p:cNvSpPr>
            <a:spLocks noGrp="1"/>
          </p:cNvSpPr>
          <p:nvPr>
            <p:custDataLst>
              <p:tags r:id="rId3"/>
            </p:custDataLst>
          </p:nvPr>
        </p:nvSpPr>
        <p:spPr>
          <a:xfrm>
            <a:off x="468630" y="1580515"/>
            <a:ext cx="3120390" cy="47688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zh-CN" altLang="en-US" sz="2000" b="1" dirty="0">
                <a:solidFill>
                  <a:srgbClr val="2A466A"/>
                </a:solidFill>
                <a:latin typeface="Arial" panose="020B0604020202020204"/>
                <a:ea typeface="微软雅黑" panose="020B0503020204020204" pitchFamily="34" charset="-122"/>
                <a:sym typeface="Arial" panose="020B0604020202020204"/>
              </a:rPr>
              <a:t>构造外形先验：</a:t>
            </a:r>
            <a:r>
              <a:rPr lang="en-US" altLang="zh-CN" sz="1200" b="1" dirty="0">
                <a:solidFill>
                  <a:srgbClr val="2A466A"/>
                </a:solidFill>
                <a:latin typeface="Arial" panose="020B0604020202020204"/>
                <a:ea typeface="微软雅黑" panose="020B0503020204020204" pitchFamily="34" charset="-122"/>
                <a:sym typeface="Arial" panose="020B0604020202020204"/>
              </a:rPr>
              <a:t>          </a:t>
            </a:r>
            <a:r>
              <a:rPr lang="en-US" altLang="zh-CN" sz="1200" dirty="0">
                <a:solidFill>
                  <a:srgbClr val="2A466A"/>
                </a:solidFill>
                <a:latin typeface="Arial" panose="020B0604020202020204"/>
                <a:ea typeface="微软雅黑" panose="020B0503020204020204" pitchFamily="34" charset="-122"/>
                <a:sym typeface="Arial" panose="020B0604020202020204"/>
              </a:rPr>
              <a:t>                                                                                        </a:t>
            </a:r>
            <a:endParaRPr lang="zh-CN" altLang="en-US" sz="1400" dirty="0">
              <a:solidFill>
                <a:srgbClr val="2A466A"/>
              </a:solidFill>
              <a:latin typeface="Arial" panose="020B0604020202020204"/>
              <a:ea typeface="微软雅黑" panose="020B0503020204020204" pitchFamily="34" charset="-122"/>
              <a:sym typeface="Arial" panose="020B0604020202020204"/>
            </a:endParaRPr>
          </a:p>
        </p:txBody>
      </p:sp>
      <p:pic>
        <p:nvPicPr>
          <p:cNvPr id="14" name="图片 13"/>
          <p:cNvPicPr>
            <a:picLocks noChangeAspect="1"/>
          </p:cNvPicPr>
          <p:nvPr>
            <p:custDataLst>
              <p:tags r:id="rId4"/>
            </p:custDataLst>
          </p:nvPr>
        </p:nvPicPr>
        <p:blipFill>
          <a:blip r:embed="rId5"/>
          <a:stretch>
            <a:fillRect/>
          </a:stretch>
        </p:blipFill>
        <p:spPr>
          <a:xfrm>
            <a:off x="4946015" y="2209800"/>
            <a:ext cx="3695065" cy="1374140"/>
          </a:xfrm>
          <a:prstGeom prst="rect">
            <a:avLst/>
          </a:prstGeom>
        </p:spPr>
      </p:pic>
      <p:pic>
        <p:nvPicPr>
          <p:cNvPr id="15" name="图片 14"/>
          <p:cNvPicPr>
            <a:picLocks noChangeAspect="1"/>
          </p:cNvPicPr>
          <p:nvPr/>
        </p:nvPicPr>
        <p:blipFill>
          <a:blip r:embed="rId6"/>
          <a:stretch>
            <a:fillRect/>
          </a:stretch>
        </p:blipFill>
        <p:spPr>
          <a:xfrm>
            <a:off x="4883150" y="1807845"/>
            <a:ext cx="3662045" cy="2553335"/>
          </a:xfrm>
          <a:prstGeom prst="rect">
            <a:avLst/>
          </a:prstGeom>
        </p:spPr>
      </p:pic>
      <p:pic>
        <p:nvPicPr>
          <p:cNvPr id="19" name="图片 18"/>
          <p:cNvPicPr>
            <a:picLocks noChangeAspect="1"/>
          </p:cNvPicPr>
          <p:nvPr/>
        </p:nvPicPr>
        <p:blipFill>
          <a:blip r:embed="rId7"/>
          <a:stretch>
            <a:fillRect/>
          </a:stretch>
        </p:blipFill>
        <p:spPr>
          <a:xfrm>
            <a:off x="4582795" y="1807845"/>
            <a:ext cx="4148455" cy="2553335"/>
          </a:xfrm>
          <a:prstGeom prst="rect">
            <a:avLst/>
          </a:prstGeom>
        </p:spPr>
      </p:pic>
    </p:spTree>
  </p:cSld>
  <p:clrMapOvr>
    <a:masterClrMapping/>
  </p:clrMapOvr>
  <p:transition spd="med" advTm="3000">
    <p:pull/>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4" grpId="0" animBg="1"/>
      <p:bldP spid="5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37490" y="410845"/>
            <a:ext cx="788670" cy="782955"/>
            <a:chOff x="3710" y="5019"/>
            <a:chExt cx="2527" cy="2507"/>
          </a:xfrm>
        </p:grpSpPr>
        <p:sp>
          <p:nvSpPr>
            <p:cNvPr id="2" name="泪滴形 1"/>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3" name="泪滴形 2"/>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8" name="泪滴形 7"/>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9" name="泪滴形 8"/>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1" name="内容占位符 2"/>
          <p:cNvSpPr>
            <a:spLocks noGrp="1"/>
          </p:cNvSpPr>
          <p:nvPr/>
        </p:nvSpPr>
        <p:spPr>
          <a:xfrm>
            <a:off x="1088390" y="407670"/>
            <a:ext cx="4036060" cy="58737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1 (3) </a:t>
            </a:r>
            <a:r>
              <a:rPr lang="zh-CN" altLang="en-US" sz="2400" dirty="0">
                <a:solidFill>
                  <a:srgbClr val="2A466A"/>
                </a:solidFill>
                <a:latin typeface="Arial" panose="020B0604020202020204"/>
                <a:ea typeface="微软雅黑" panose="020B0503020204020204" pitchFamily="34" charset="-122"/>
                <a:sym typeface="Arial" panose="020B0604020202020204"/>
              </a:rPr>
              <a:t>聚合外形映射生成先验</a:t>
            </a:r>
            <a:endParaRPr lang="zh-CN" altLang="en-US" sz="2400" dirty="0">
              <a:solidFill>
                <a:srgbClr val="2A466A"/>
              </a:solidFill>
              <a:latin typeface="Arial" panose="020B0604020202020204"/>
              <a:ea typeface="微软雅黑" panose="020B0503020204020204" pitchFamily="34" charset="-122"/>
              <a:sym typeface="Arial" panose="020B0604020202020204"/>
            </a:endParaRPr>
          </a:p>
        </p:txBody>
      </p:sp>
      <p:sp>
        <p:nvSpPr>
          <p:cNvPr id="21" name="文本框 20"/>
          <p:cNvSpPr txBox="1"/>
          <p:nvPr/>
        </p:nvSpPr>
        <p:spPr>
          <a:xfrm>
            <a:off x="1075055" y="2821305"/>
            <a:ext cx="1554480" cy="368300"/>
          </a:xfrm>
          <a:prstGeom prst="rect">
            <a:avLst/>
          </a:prstGeom>
          <a:noFill/>
        </p:spPr>
        <p:txBody>
          <a:bodyPr wrap="none" rtlCol="0">
            <a:spAutoFit/>
          </a:bodyPr>
          <a:lstStyle/>
          <a:p>
            <a:pPr indent="0" algn="r" fontAlgn="auto">
              <a:spcAft>
                <a:spcPts val="0"/>
              </a:spcAft>
              <a:buFont typeface="Arial" panose="020B0604020202020204"/>
              <a:buNone/>
              <a:defRPr/>
            </a:pPr>
            <a:r>
              <a:rPr lang="zh-CN" altLang="en-US" dirty="0">
                <a:solidFill>
                  <a:srgbClr val="2A466A"/>
                </a:solidFill>
                <a:latin typeface="Arial" panose="020B0604020202020204"/>
                <a:ea typeface="微软雅黑" panose="020B0503020204020204" pitchFamily="34" charset="-122"/>
                <a:sym typeface="Arial" panose="020B0604020202020204"/>
              </a:rPr>
              <a:t>目前的问题：</a:t>
            </a:r>
            <a:endParaRPr lang="zh-CN" altLang="en-US" dirty="0">
              <a:solidFill>
                <a:srgbClr val="2A466A"/>
              </a:solidFill>
              <a:latin typeface="Arial" panose="020B0604020202020204"/>
              <a:ea typeface="微软雅黑" panose="020B0503020204020204" pitchFamily="34" charset="-122"/>
              <a:sym typeface="Arial" panose="020B0604020202020204"/>
            </a:endParaRPr>
          </a:p>
        </p:txBody>
      </p:sp>
      <p:grpSp>
        <p:nvGrpSpPr>
          <p:cNvPr id="5" name="组合 4"/>
          <p:cNvGrpSpPr/>
          <p:nvPr/>
        </p:nvGrpSpPr>
        <p:grpSpPr>
          <a:xfrm>
            <a:off x="1195070" y="1603375"/>
            <a:ext cx="5006340" cy="1617345"/>
            <a:chOff x="1479" y="2915"/>
            <a:chExt cx="5646" cy="1443"/>
          </a:xfrm>
        </p:grpSpPr>
        <p:sp>
          <p:nvSpPr>
            <p:cNvPr id="4" name="矩形 3"/>
            <p:cNvSpPr/>
            <p:nvPr/>
          </p:nvSpPr>
          <p:spPr>
            <a:xfrm>
              <a:off x="1479" y="2915"/>
              <a:ext cx="5646" cy="1443"/>
            </a:xfrm>
            <a:prstGeom prst="rect">
              <a:avLst/>
            </a:prstGeom>
            <a:solidFill>
              <a:schemeClr val="bg1"/>
            </a:solidFill>
            <a:ln>
              <a:noFill/>
            </a:ln>
            <a:effectLst>
              <a:outerShdw blurRad="177800" dist="508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8" name="文本框 17"/>
            <p:cNvSpPr txBox="1"/>
            <p:nvPr/>
          </p:nvSpPr>
          <p:spPr>
            <a:xfrm>
              <a:off x="1790" y="3141"/>
              <a:ext cx="488" cy="492"/>
            </a:xfrm>
            <a:prstGeom prst="rect">
              <a:avLst/>
            </a:prstGeom>
            <a:noFill/>
          </p:spPr>
          <p:txBody>
            <a:bodyPr wrap="square" rtlCol="0">
              <a:spAutoFit/>
            </a:bodyPr>
            <a:lstStyle/>
            <a:p>
              <a:pPr algn="l" defTabSz="685800" fontAlgn="auto">
                <a:lnSpc>
                  <a:spcPct val="90000"/>
                </a:lnSpc>
                <a:spcBef>
                  <a:spcPts val="750"/>
                </a:spcBef>
                <a:spcAft>
                  <a:spcPts val="0"/>
                </a:spcAft>
                <a:buClrTx/>
                <a:buSzTx/>
                <a:buFont typeface="Arial" panose="020B0604020202020204"/>
                <a:defRPr/>
              </a:pPr>
              <a:endPar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grpSp>
      <p:sp>
        <p:nvSpPr>
          <p:cNvPr id="10" name="文本框 9"/>
          <p:cNvSpPr txBox="1"/>
          <p:nvPr/>
        </p:nvSpPr>
        <p:spPr>
          <a:xfrm>
            <a:off x="1130935" y="1049020"/>
            <a:ext cx="7310755" cy="368300"/>
          </a:xfrm>
          <a:prstGeom prst="rect">
            <a:avLst/>
          </a:prstGeom>
          <a:noFill/>
        </p:spPr>
        <p:txBody>
          <a:bodyPr wrap="square" rtlCol="0" anchor="t">
            <a:spAutoFit/>
          </a:bodyPr>
          <a:p>
            <a:r>
              <a:rPr lang="zh-CN" altLang="en-US"/>
              <a:t>外形映射的交集区域 I，并集非交集区域 U∩I，以及并集以外的区域 U</a:t>
            </a:r>
            <a:endParaRPr lang="zh-CN" altLang="en-US"/>
          </a:p>
        </p:txBody>
      </p:sp>
      <p:sp>
        <p:nvSpPr>
          <p:cNvPr id="15" name="内容占位符 2"/>
          <p:cNvSpPr>
            <a:spLocks noGrp="1"/>
          </p:cNvSpPr>
          <p:nvPr>
            <p:custDataLst>
              <p:tags r:id="rId1"/>
            </p:custDataLst>
          </p:nvPr>
        </p:nvSpPr>
        <p:spPr>
          <a:xfrm>
            <a:off x="1240155" y="1603375"/>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4400" fontAlgn="auto">
              <a:lnSpc>
                <a:spcPct val="100000"/>
              </a:lnSpc>
              <a:buClrTx/>
              <a:buSzTx/>
              <a:buFontTx/>
              <a:buNone/>
            </a:pPr>
            <a:r>
              <a:rPr lang="zh-CN" altLang="en-US" sz="1800" b="1">
                <a:latin typeface="+mn-lt"/>
                <a:ea typeface="+mn-ea"/>
                <a:sym typeface="Arial" panose="020B0604020202020204"/>
              </a:rPr>
              <a:t>前景代价</a:t>
            </a:r>
            <a:endParaRPr lang="zh-CN" altLang="en-US" sz="1800" b="1">
              <a:latin typeface="+mn-lt"/>
              <a:ea typeface="+mn-ea"/>
              <a:sym typeface="Arial" panose="020B0604020202020204"/>
            </a:endParaRPr>
          </a:p>
        </p:txBody>
      </p:sp>
      <p:sp>
        <p:nvSpPr>
          <p:cNvPr id="22" name="矩形 21"/>
          <p:cNvSpPr/>
          <p:nvPr>
            <p:custDataLst>
              <p:tags r:id="rId2"/>
            </p:custDataLst>
          </p:nvPr>
        </p:nvSpPr>
        <p:spPr>
          <a:xfrm>
            <a:off x="1174115" y="3404870"/>
            <a:ext cx="5055235" cy="788035"/>
          </a:xfrm>
          <a:prstGeom prst="rect">
            <a:avLst/>
          </a:prstGeom>
          <a:solidFill>
            <a:schemeClr val="bg1"/>
          </a:solidFill>
          <a:ln>
            <a:noFill/>
          </a:ln>
          <a:effectLst>
            <a:outerShdw blurRad="177800" dist="508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a:ea typeface="微软雅黑" panose="020B0503020204020204" pitchFamily="34" charset="-122"/>
              <a:sym typeface="Arial" panose="020B0604020202020204"/>
            </a:endParaRPr>
          </a:p>
        </p:txBody>
      </p:sp>
      <p:pic>
        <p:nvPicPr>
          <p:cNvPr id="16" name="图片 15"/>
          <p:cNvPicPr>
            <a:picLocks noChangeAspect="1"/>
          </p:cNvPicPr>
          <p:nvPr>
            <p:custDataLst>
              <p:tags r:id="rId3"/>
            </p:custDataLst>
          </p:nvPr>
        </p:nvPicPr>
        <p:blipFill>
          <a:blip r:embed="rId4"/>
          <a:stretch>
            <a:fillRect/>
          </a:stretch>
        </p:blipFill>
        <p:spPr>
          <a:xfrm>
            <a:off x="1236980" y="3688715"/>
            <a:ext cx="4333875" cy="476250"/>
          </a:xfrm>
          <a:prstGeom prst="rect">
            <a:avLst/>
          </a:prstGeom>
        </p:spPr>
      </p:pic>
      <p:sp>
        <p:nvSpPr>
          <p:cNvPr id="25" name="内容占位符 2"/>
          <p:cNvSpPr>
            <a:spLocks noGrp="1"/>
          </p:cNvSpPr>
          <p:nvPr>
            <p:custDataLst>
              <p:tags r:id="rId5"/>
            </p:custDataLst>
          </p:nvPr>
        </p:nvSpPr>
        <p:spPr>
          <a:xfrm>
            <a:off x="1174115" y="3404235"/>
            <a:ext cx="1133475" cy="4102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defTabSz="914400" fontAlgn="auto">
              <a:lnSpc>
                <a:spcPct val="100000"/>
              </a:lnSpc>
              <a:buClrTx/>
              <a:buSzTx/>
              <a:buFontTx/>
              <a:buNone/>
            </a:pPr>
            <a:r>
              <a:rPr lang="zh-CN" altLang="en-US" sz="1800" b="1">
                <a:latin typeface="+mn-lt"/>
                <a:ea typeface="+mn-ea"/>
                <a:sym typeface="Arial" panose="020B0604020202020204"/>
              </a:rPr>
              <a:t>背景代价</a:t>
            </a:r>
            <a:endParaRPr lang="zh-CN" altLang="en-US" sz="1800" b="1">
              <a:latin typeface="+mn-lt"/>
              <a:ea typeface="+mn-ea"/>
              <a:sym typeface="Arial" panose="020B0604020202020204"/>
            </a:endParaRPr>
          </a:p>
        </p:txBody>
      </p:sp>
      <p:pic>
        <p:nvPicPr>
          <p:cNvPr id="27" name="图片 26" descr="abb0f9a50a2d5f493e6bfc01708061d"/>
          <p:cNvPicPr>
            <a:picLocks noChangeAspect="1"/>
          </p:cNvPicPr>
          <p:nvPr/>
        </p:nvPicPr>
        <p:blipFill>
          <a:blip r:embed="rId6"/>
          <a:stretch>
            <a:fillRect/>
          </a:stretch>
        </p:blipFill>
        <p:spPr>
          <a:xfrm>
            <a:off x="1130935" y="1884045"/>
            <a:ext cx="4925695" cy="1337310"/>
          </a:xfrm>
          <a:prstGeom prst="rect">
            <a:avLst/>
          </a:prstGeom>
        </p:spPr>
      </p:pic>
    </p:spTree>
  </p:cSld>
  <p:clrMapOvr>
    <a:masterClrMapping/>
  </p:clrMapOvr>
  <p:transition spd="med" advTm="3000">
    <p:pull/>
    <p:sndAc>
      <p:endSnd/>
    </p:sndAc>
  </p:transition>
  <p:timing>
    <p:tnLst>
      <p:par>
        <p:cTn id="1" dur="indefinite" restart="never" nodeType="tmRoot"/>
      </p:par>
    </p:tnLst>
    <p:bldLst>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237490" y="419735"/>
            <a:ext cx="788670" cy="782955"/>
            <a:chOff x="3710" y="5019"/>
            <a:chExt cx="2527" cy="2507"/>
          </a:xfrm>
        </p:grpSpPr>
        <p:sp>
          <p:nvSpPr>
            <p:cNvPr id="23" name="泪滴形 22"/>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4" name="泪滴形 23"/>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7" name="泪滴形 26"/>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7" name="泪滴形 46"/>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48" name="内容占位符 2"/>
          <p:cNvSpPr>
            <a:spLocks noGrp="1"/>
          </p:cNvSpPr>
          <p:nvPr/>
        </p:nvSpPr>
        <p:spPr>
          <a:xfrm>
            <a:off x="1113790" y="353060"/>
            <a:ext cx="4604385" cy="78867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en-US" altLang="zh-CN" sz="2400" dirty="0">
                <a:solidFill>
                  <a:srgbClr val="2A466A"/>
                </a:solidFill>
                <a:latin typeface="Arial" panose="020B0604020202020204"/>
                <a:ea typeface="微软雅黑" panose="020B0503020204020204" pitchFamily="34" charset="-122"/>
                <a:sym typeface="Arial" panose="020B0604020202020204"/>
              </a:rPr>
              <a:t>2 </a:t>
            </a:r>
            <a:r>
              <a:rPr lang="zh-CN" altLang="en-US" sz="2400" dirty="0">
                <a:solidFill>
                  <a:srgbClr val="2A466A"/>
                </a:solidFill>
                <a:latin typeface="Arial" panose="020B0604020202020204"/>
                <a:ea typeface="微软雅黑" panose="020B0503020204020204" pitchFamily="34" charset="-122"/>
                <a:sym typeface="Arial" panose="020B0604020202020204"/>
              </a:rPr>
              <a:t>测地星形凸面性的外形先验</a:t>
            </a:r>
            <a:endParaRPr lang="zh-CN" altLang="en-US" sz="2400" dirty="0">
              <a:solidFill>
                <a:srgbClr val="2A466A"/>
              </a:solidFill>
              <a:latin typeface="Arial" panose="020B0604020202020204"/>
              <a:ea typeface="微软雅黑" panose="020B0503020204020204" pitchFamily="34" charset="-122"/>
              <a:sym typeface="Arial" panose="020B0604020202020204"/>
            </a:endParaRPr>
          </a:p>
          <a:p>
            <a:pPr marL="0" algn="l" fontAlgn="auto">
              <a:spcAft>
                <a:spcPts val="0"/>
              </a:spcAft>
              <a:buClrTx/>
              <a:buSzTx/>
              <a:buFont typeface="Arial" panose="020B0604020202020204"/>
              <a:buNone/>
              <a:defRPr/>
            </a:pPr>
            <a:r>
              <a:rPr lang="zh-CN" altLang="en-US" sz="2400" dirty="0">
                <a:solidFill>
                  <a:srgbClr val="2A466A"/>
                </a:solidFill>
                <a:latin typeface="Arial" panose="020B0604020202020204"/>
                <a:ea typeface="微软雅黑" panose="020B0503020204020204" pitchFamily="34" charset="-122"/>
                <a:sym typeface="Arial" panose="020B0604020202020204"/>
              </a:rPr>
              <a:t>  </a:t>
            </a:r>
            <a:r>
              <a:rPr lang="en-US" altLang="zh-CN" sz="1200" dirty="0">
                <a:solidFill>
                  <a:srgbClr val="2A466A"/>
                </a:solidFill>
                <a:latin typeface="Arial" panose="020B0604020202020204"/>
                <a:ea typeface="微软雅黑" panose="020B0503020204020204" pitchFamily="34" charset="-122"/>
                <a:sym typeface="Arial" panose="020B0604020202020204"/>
              </a:rPr>
              <a:t>                                                                                     </a:t>
            </a:r>
            <a:endParaRPr lang="zh-CN" altLang="en-US" sz="1400" dirty="0">
              <a:solidFill>
                <a:srgbClr val="2A466A"/>
              </a:solidFill>
              <a:latin typeface="Arial" panose="020B0604020202020204"/>
              <a:ea typeface="微软雅黑" panose="020B0503020204020204" pitchFamily="34" charset="-122"/>
              <a:sym typeface="Arial" panose="020B0604020202020204"/>
            </a:endParaRPr>
          </a:p>
        </p:txBody>
      </p:sp>
      <p:sp>
        <p:nvSpPr>
          <p:cNvPr id="3" name="矩形 2"/>
          <p:cNvSpPr/>
          <p:nvPr/>
        </p:nvSpPr>
        <p:spPr>
          <a:xfrm>
            <a:off x="534035" y="1225550"/>
            <a:ext cx="7045960" cy="1816735"/>
          </a:xfrm>
          <a:prstGeom prst="rect">
            <a:avLst/>
          </a:prstGeom>
          <a:solidFill>
            <a:schemeClr val="bg1"/>
          </a:solidFill>
          <a:ln>
            <a:noFill/>
          </a:ln>
          <a:effectLst>
            <a:outerShdw blurRad="177800" dist="508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6" name="矩形 5"/>
          <p:cNvSpPr/>
          <p:nvPr/>
        </p:nvSpPr>
        <p:spPr>
          <a:xfrm>
            <a:off x="534035" y="3156585"/>
            <a:ext cx="7045960" cy="1647190"/>
          </a:xfrm>
          <a:prstGeom prst="rect">
            <a:avLst/>
          </a:prstGeom>
          <a:solidFill>
            <a:schemeClr val="bg1"/>
          </a:solidFill>
          <a:ln>
            <a:noFill/>
          </a:ln>
          <a:effectLst>
            <a:outerShdw blurRad="177800" dist="50800" dir="2700000" algn="tl" rotWithShape="0">
              <a:prstClr val="black">
                <a:alpha val="1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7" name="文本框 16"/>
          <p:cNvSpPr txBox="1"/>
          <p:nvPr/>
        </p:nvSpPr>
        <p:spPr>
          <a:xfrm>
            <a:off x="1266190" y="865505"/>
            <a:ext cx="6676390" cy="671830"/>
          </a:xfrm>
          <a:prstGeom prst="rect">
            <a:avLst/>
          </a:prstGeom>
          <a:noFill/>
        </p:spPr>
        <p:txBody>
          <a:bodyPr wrap="square" rtlCol="0">
            <a:noAutofit/>
          </a:bodyPr>
          <a:lstStyle/>
          <a:p>
            <a:pPr lvl="0" algn="l">
              <a:lnSpc>
                <a:spcPct val="100000"/>
              </a:lnSpc>
              <a:spcBef>
                <a:spcPct val="0"/>
              </a:spcBef>
              <a:spcAft>
                <a:spcPct val="35000"/>
              </a:spcAft>
            </a:pPr>
            <a:r>
              <a:rPr lang="zh-CN" altLang="en-US" sz="1600" dirty="0">
                <a:solidFill>
                  <a:srgbClr val="0D1A54"/>
                </a:solidFill>
                <a:latin typeface="Arial" panose="020B0604020202020204"/>
                <a:ea typeface="微软雅黑" panose="020B0503020204020204" pitchFamily="34" charset="-122"/>
                <a:sym typeface="Arial" panose="020B0604020202020204"/>
              </a:rPr>
              <a:t>凸面性：边缘凹陷的一侧区域，更可能属于前景物体</a:t>
            </a:r>
            <a:endParaRPr lang="zh-CN" altLang="en-US" sz="1600" dirty="0">
              <a:solidFill>
                <a:srgbClr val="0D1A54"/>
              </a:solidFill>
              <a:latin typeface="Arial" panose="020B0604020202020204"/>
              <a:ea typeface="微软雅黑" panose="020B0503020204020204" pitchFamily="34" charset="-122"/>
              <a:sym typeface="Arial" panose="020B0604020202020204"/>
            </a:endParaRPr>
          </a:p>
        </p:txBody>
      </p:sp>
      <p:pic>
        <p:nvPicPr>
          <p:cNvPr id="2" name="图片 1"/>
          <p:cNvPicPr>
            <a:picLocks noChangeAspect="1"/>
          </p:cNvPicPr>
          <p:nvPr>
            <p:custDataLst>
              <p:tags r:id="rId1"/>
            </p:custDataLst>
          </p:nvPr>
        </p:nvPicPr>
        <p:blipFill>
          <a:blip r:embed="rId2"/>
          <a:stretch>
            <a:fillRect/>
          </a:stretch>
        </p:blipFill>
        <p:spPr>
          <a:xfrm>
            <a:off x="5533390" y="1263015"/>
            <a:ext cx="2046605" cy="1644015"/>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5533390" y="3183890"/>
            <a:ext cx="2029460" cy="1619885"/>
          </a:xfrm>
          <a:prstGeom prst="rect">
            <a:avLst/>
          </a:prstGeom>
        </p:spPr>
      </p:pic>
      <p:pic>
        <p:nvPicPr>
          <p:cNvPr id="5" name="图片 4"/>
          <p:cNvPicPr>
            <a:picLocks noChangeAspect="1"/>
          </p:cNvPicPr>
          <p:nvPr>
            <p:custDataLst>
              <p:tags r:id="rId5"/>
            </p:custDataLst>
          </p:nvPr>
        </p:nvPicPr>
        <p:blipFill>
          <a:blip r:embed="rId6"/>
          <a:stretch>
            <a:fillRect/>
          </a:stretch>
        </p:blipFill>
        <p:spPr>
          <a:xfrm>
            <a:off x="763270" y="1989455"/>
            <a:ext cx="3585210" cy="1011555"/>
          </a:xfrm>
          <a:prstGeom prst="rect">
            <a:avLst/>
          </a:prstGeom>
        </p:spPr>
      </p:pic>
      <p:sp>
        <p:nvSpPr>
          <p:cNvPr id="7" name="文本框 6"/>
          <p:cNvSpPr txBox="1"/>
          <p:nvPr/>
        </p:nvSpPr>
        <p:spPr>
          <a:xfrm>
            <a:off x="612140" y="1263015"/>
            <a:ext cx="4866005" cy="727075"/>
          </a:xfrm>
          <a:prstGeom prst="rect">
            <a:avLst/>
          </a:prstGeom>
          <a:noFill/>
        </p:spPr>
        <p:txBody>
          <a:bodyPr wrap="square" rtlCol="0" anchor="t">
            <a:noAutofit/>
          </a:bodyPr>
          <a:p>
            <a:pPr algn="l">
              <a:spcAft>
                <a:spcPct val="35000"/>
              </a:spcAft>
              <a:buClrTx/>
              <a:buSzTx/>
              <a:buFontTx/>
            </a:pPr>
            <a:r>
              <a:rPr lang="zh-CN" altLang="en-US" sz="1600" dirty="0">
                <a:solidFill>
                  <a:srgbClr val="0D1A54"/>
                </a:solidFill>
                <a:latin typeface="Arial" panose="020B0604020202020204"/>
                <a:ea typeface="微软雅黑" panose="020B0503020204020204" pitchFamily="34" charset="-122"/>
              </a:rPr>
              <a:t>星形凸面性（Star-Convexity）通常是指一个区域的边界是凸的，并且从该区域内的任何点出发，到达边界的最短路径都是直线。</a:t>
            </a:r>
            <a:endParaRPr lang="en-US" altLang="zh-CN" sz="1600" dirty="0">
              <a:solidFill>
                <a:srgbClr val="0D1A54"/>
              </a:solidFill>
              <a:latin typeface="Arial" panose="020B0604020202020204"/>
              <a:ea typeface="微软雅黑" panose="020B0503020204020204" pitchFamily="34" charset="-122"/>
            </a:endParaRPr>
          </a:p>
        </p:txBody>
      </p:sp>
      <p:sp>
        <p:nvSpPr>
          <p:cNvPr id="8" name="文本框 7"/>
          <p:cNvSpPr txBox="1"/>
          <p:nvPr>
            <p:custDataLst>
              <p:tags r:id="rId7"/>
            </p:custDataLst>
          </p:nvPr>
        </p:nvSpPr>
        <p:spPr>
          <a:xfrm>
            <a:off x="579120" y="3249295"/>
            <a:ext cx="4866005" cy="1431290"/>
          </a:xfrm>
          <a:prstGeom prst="rect">
            <a:avLst/>
          </a:prstGeom>
          <a:noFill/>
        </p:spPr>
        <p:txBody>
          <a:bodyPr wrap="square" rtlCol="0" anchor="t">
            <a:noAutofit/>
          </a:bodyPr>
          <a:p>
            <a:pPr algn="l">
              <a:spcAft>
                <a:spcPct val="35000"/>
              </a:spcAft>
              <a:buClrTx/>
              <a:buSzTx/>
              <a:buFontTx/>
            </a:pPr>
            <a:r>
              <a:rPr lang="zh-CN" altLang="en-US" sz="1600" dirty="0">
                <a:solidFill>
                  <a:srgbClr val="0D1A54"/>
                </a:solidFill>
                <a:latin typeface="Arial" panose="020B0604020202020204"/>
                <a:ea typeface="微软雅黑" panose="020B0503020204020204" pitchFamily="34" charset="-122"/>
              </a:rPr>
              <a:t>对外形复杂的物体使用</a:t>
            </a: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测地星形凸面性</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（Geodesic Star Convexity），将单个星形结构拓展为多个星形结</a:t>
            </a: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构</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a:t>
            </a: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测地线是曲面上最短路径的概念</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a:t>
            </a:r>
            <a:r>
              <a:rPr lang="en-US" altLang="zh-CN"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测地星形凸面性</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要求</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区域的边界是测地线的凸形状。测地路径结合了图像的</a:t>
            </a:r>
            <a:r>
              <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梯度信息。</a:t>
            </a:r>
            <a:endParaRPr lang="zh-CN" altLang="en-US" sz="16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a:p>
            <a:pPr algn="l">
              <a:spcAft>
                <a:spcPct val="35000"/>
              </a:spcAft>
              <a:buClrTx/>
              <a:buSzTx/>
              <a:buFontTx/>
            </a:pPr>
            <a:endParaRPr lang="zh-CN" altLang="en-US" sz="1600" dirty="0">
              <a:solidFill>
                <a:srgbClr val="0D1A54"/>
              </a:solidFill>
              <a:latin typeface="Arial" panose="020B0604020202020204"/>
              <a:ea typeface="微软雅黑" panose="020B0503020204020204" pitchFamily="34" charset="-122"/>
            </a:endParaRPr>
          </a:p>
        </p:txBody>
      </p:sp>
    </p:spTree>
  </p:cSld>
  <p:clrMapOvr>
    <a:masterClrMapping/>
  </p:clrMapOvr>
  <p:transition spd="med" advTm="3000">
    <p:pull/>
    <p:sndAc>
      <p:endSnd/>
    </p:sndAc>
  </p:transition>
  <p:timing>
    <p:tnLst>
      <p:par>
        <p:cTn id="1" dur="indefinite" restart="never" nodeType="tmRoot"/>
      </p:par>
    </p:tnLst>
    <p:bldLst>
      <p:bldP spid="3" grpId="0" animBg="1"/>
      <p:bldP spid="6"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7490" y="419735"/>
            <a:ext cx="788670" cy="782955"/>
            <a:chOff x="3710" y="5019"/>
            <a:chExt cx="2527" cy="2507"/>
          </a:xfrm>
        </p:grpSpPr>
        <p:sp>
          <p:nvSpPr>
            <p:cNvPr id="4" name="泪滴形 3"/>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5" name="泪滴形 4"/>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7" name="泪滴形 6"/>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11" name="泪滴形 10"/>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18" name="内容占位符 2"/>
          <p:cNvSpPr>
            <a:spLocks noGrp="1"/>
          </p:cNvSpPr>
          <p:nvPr/>
        </p:nvSpPr>
        <p:spPr>
          <a:xfrm>
            <a:off x="1088390" y="353060"/>
            <a:ext cx="4604385" cy="78867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zh-CN" altLang="en-US" sz="2400" dirty="0">
                <a:solidFill>
                  <a:srgbClr val="2A466A"/>
                </a:solidFill>
                <a:latin typeface="Arial" panose="020B0604020202020204"/>
                <a:ea typeface="微软雅黑" panose="020B0503020204020204" pitchFamily="34" charset="-122"/>
                <a:sym typeface="Arial" panose="020B0604020202020204"/>
              </a:rPr>
              <a:t>建立能量函数</a:t>
            </a:r>
            <a:r>
              <a:rPr lang="en-US" altLang="zh-CN" sz="1200" dirty="0">
                <a:solidFill>
                  <a:srgbClr val="2A466A"/>
                </a:solidFill>
                <a:latin typeface="Arial" panose="020B0604020202020204"/>
                <a:ea typeface="微软雅黑" panose="020B0503020204020204" pitchFamily="34" charset="-122"/>
                <a:sym typeface="Arial" panose="020B0604020202020204"/>
              </a:rPr>
              <a:t>                                                                                               </a:t>
            </a:r>
            <a:endParaRPr lang="zh-CN" altLang="en-US" sz="1400" dirty="0">
              <a:solidFill>
                <a:srgbClr val="2A466A"/>
              </a:solidFill>
              <a:latin typeface="Arial" panose="020B0604020202020204"/>
              <a:ea typeface="微软雅黑" panose="020B0503020204020204" pitchFamily="34" charset="-122"/>
              <a:sym typeface="Arial" panose="020B0604020202020204"/>
            </a:endParaRPr>
          </a:p>
        </p:txBody>
      </p:sp>
      <p:pic>
        <p:nvPicPr>
          <p:cNvPr id="3" name="图片 2"/>
          <p:cNvPicPr>
            <a:picLocks noChangeAspect="1"/>
          </p:cNvPicPr>
          <p:nvPr>
            <p:custDataLst>
              <p:tags r:id="rId1"/>
            </p:custDataLst>
          </p:nvPr>
        </p:nvPicPr>
        <p:blipFill>
          <a:blip r:embed="rId2"/>
          <a:stretch>
            <a:fillRect/>
          </a:stretch>
        </p:blipFill>
        <p:spPr>
          <a:xfrm>
            <a:off x="3428365" y="353060"/>
            <a:ext cx="4054475" cy="84391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1088390" y="1202690"/>
            <a:ext cx="4979035" cy="1588770"/>
          </a:xfrm>
          <a:prstGeom prst="rect">
            <a:avLst/>
          </a:prstGeom>
        </p:spPr>
      </p:pic>
      <p:sp>
        <p:nvSpPr>
          <p:cNvPr id="8" name="文本框 7"/>
          <p:cNvSpPr txBox="1"/>
          <p:nvPr/>
        </p:nvSpPr>
        <p:spPr>
          <a:xfrm>
            <a:off x="448945" y="3641090"/>
            <a:ext cx="7698105" cy="1322070"/>
          </a:xfrm>
          <a:prstGeom prst="rect">
            <a:avLst/>
          </a:prstGeom>
          <a:noFill/>
        </p:spPr>
        <p:txBody>
          <a:bodyPr wrap="square" rtlCol="0" anchor="t">
            <a:spAutoFit/>
          </a:bodyPr>
          <a:p>
            <a:pPr algn="l">
              <a:buClrTx/>
              <a:buSzTx/>
              <a:buFontTx/>
            </a:pPr>
            <a:r>
              <a:rPr lang="en-US" altLang="zh-CN" sz="1600"/>
              <a:t>B</a:t>
            </a:r>
            <a:r>
              <a:rPr lang="zh-CN" altLang="en-US" sz="1600"/>
              <a:t>：背景种子</a:t>
            </a:r>
            <a:r>
              <a:rPr lang="en-US" altLang="zh-CN" sz="1600"/>
              <a:t>	F</a:t>
            </a:r>
            <a:r>
              <a:rPr lang="zh-CN" altLang="en-US" sz="1600"/>
              <a:t>：前景种子</a:t>
            </a:r>
            <a:r>
              <a:rPr lang="en-US" altLang="zh-CN" sz="1600"/>
              <a:t>	</a:t>
            </a:r>
            <a:endParaRPr lang="en-US" altLang="zh-CN" sz="1600"/>
          </a:p>
          <a:p>
            <a:pPr algn="l">
              <a:buClrTx/>
              <a:buSzTx/>
              <a:buFontTx/>
            </a:pPr>
            <a:r>
              <a:rPr lang="en-US" altLang="zh-CN" sz="1600"/>
              <a:t>Dcolor</a:t>
            </a:r>
            <a:r>
              <a:rPr lang="zh-CN" altLang="en-US" sz="1600"/>
              <a:t>与</a:t>
            </a:r>
            <a:r>
              <a:rPr lang="en-US" altLang="zh-CN" sz="1600"/>
              <a:t>Eedge</a:t>
            </a:r>
            <a:r>
              <a:rPr lang="zh-CN" altLang="en-US" sz="1600"/>
              <a:t>是改进前最小割模型的代价函数，</a:t>
            </a:r>
            <a:r>
              <a:rPr lang="en-US" altLang="zh-CN" sz="1600"/>
              <a:t>Dshare</a:t>
            </a:r>
            <a:r>
              <a:rPr lang="zh-CN" altLang="en-US" sz="1600"/>
              <a:t>和</a:t>
            </a:r>
            <a:r>
              <a:rPr lang="en-US" altLang="zh-CN" sz="1600"/>
              <a:t>Estar</a:t>
            </a:r>
            <a:r>
              <a:rPr lang="zh-CN" altLang="en-US" sz="1600"/>
              <a:t>即</a:t>
            </a:r>
            <a:r>
              <a:rPr lang="zh-CN" altLang="en-US" sz="1600">
                <a:sym typeface="+mn-ea"/>
              </a:rPr>
              <a:t>外形先验</a:t>
            </a:r>
            <a:endParaRPr lang="zh-CN" altLang="en-US" sz="1600"/>
          </a:p>
          <a:p>
            <a:pPr algn="l">
              <a:buClrTx/>
              <a:buSzTx/>
              <a:buFontTx/>
            </a:pPr>
            <a:r>
              <a:rPr lang="zh-CN" altLang="en-US" sz="1600"/>
              <a:t>Dcolor采用高斯混合模型，Dshare</a:t>
            </a:r>
            <a:r>
              <a:rPr lang="zh-CN" altLang="en-US" sz="1600">
                <a:sym typeface="Arial" panose="020B0604020202020204"/>
              </a:rPr>
              <a:t>形状共享的外形先验</a:t>
            </a:r>
            <a:endParaRPr lang="zh-CN" altLang="en-US" sz="1600">
              <a:sym typeface="Arial" panose="020B0604020202020204"/>
            </a:endParaRPr>
          </a:p>
          <a:p>
            <a:pPr algn="l">
              <a:buClrTx/>
              <a:buSzTx/>
              <a:buFontTx/>
            </a:pPr>
            <a:r>
              <a:rPr lang="zh-CN" altLang="en-US" sz="1600"/>
              <a:t>Eedge为</a:t>
            </a:r>
            <a:r>
              <a:rPr lang="zh-CN" altLang="en-US" sz="1600">
                <a:sym typeface="+mn-ea"/>
              </a:rPr>
              <a:t>底层的边缘响应</a:t>
            </a:r>
            <a:r>
              <a:rPr lang="zh-CN" altLang="en-US" sz="1600"/>
              <a:t>，</a:t>
            </a:r>
            <a:r>
              <a:rPr lang="zh-CN" altLang="en-US" sz="1600">
                <a:sym typeface="+mn-ea"/>
              </a:rPr>
              <a:t>Estar为</a:t>
            </a:r>
            <a:r>
              <a:rPr lang="zh-CN" altLang="en-US" sz="1600"/>
              <a:t>测地星形凸面性的外形先验</a:t>
            </a:r>
            <a:endParaRPr lang="zh-CN" altLang="en-US" sz="1600"/>
          </a:p>
          <a:p>
            <a:pPr algn="l">
              <a:buClrTx/>
              <a:buSzTx/>
              <a:buFontTx/>
            </a:pPr>
            <a:r>
              <a:rPr lang="en-US" altLang="zh-CN" sz="1600">
                <a:sym typeface="+mn-ea"/>
              </a:rPr>
              <a:t>yp</a:t>
            </a:r>
            <a:r>
              <a:rPr lang="zh-CN" altLang="en-US" sz="1600">
                <a:sym typeface="+mn-ea"/>
              </a:rPr>
              <a:t>与</a:t>
            </a:r>
            <a:r>
              <a:rPr lang="en-US" altLang="zh-CN" sz="1600">
                <a:sym typeface="+mn-ea"/>
              </a:rPr>
              <a:t>yq</a:t>
            </a:r>
            <a:r>
              <a:rPr lang="zh-CN" altLang="en-US" sz="1600">
                <a:sym typeface="+mn-ea"/>
              </a:rPr>
              <a:t>为相邻点，</a:t>
            </a:r>
            <a:r>
              <a:rPr lang="en-US" altLang="zh-CN" sz="1600">
                <a:sym typeface="+mn-ea"/>
              </a:rPr>
              <a:t>Estar</a:t>
            </a:r>
            <a:r>
              <a:rPr lang="zh-CN" altLang="en-US" sz="1600">
                <a:sym typeface="+mn-ea"/>
              </a:rPr>
              <a:t>以前景种子为中心点生成具有</a:t>
            </a:r>
            <a:r>
              <a:rPr lang="zh-CN" altLang="en-US" sz="1600">
                <a:sym typeface="+mn-ea"/>
              </a:rPr>
              <a:t>测地星形凸面性的区域</a:t>
            </a:r>
            <a:endParaRPr lang="zh-CN" altLang="en-US" sz="1600"/>
          </a:p>
        </p:txBody>
      </p:sp>
      <p:sp>
        <p:nvSpPr>
          <p:cNvPr id="9" name="文本框 8"/>
          <p:cNvSpPr txBox="1"/>
          <p:nvPr/>
        </p:nvSpPr>
        <p:spPr>
          <a:xfrm>
            <a:off x="237490" y="1762125"/>
            <a:ext cx="1042035" cy="368300"/>
          </a:xfrm>
          <a:prstGeom prst="rect">
            <a:avLst/>
          </a:prstGeom>
          <a:noFill/>
        </p:spPr>
        <p:txBody>
          <a:bodyPr wrap="square" rtlCol="0" anchor="t">
            <a:spAutoFit/>
          </a:bodyPr>
          <a:p>
            <a:r>
              <a:rPr lang="zh-CN" altLang="en-US">
                <a:sym typeface="+mn-ea"/>
              </a:rPr>
              <a:t>数据项</a:t>
            </a:r>
            <a:endParaRPr lang="zh-CN" altLang="en-US">
              <a:sym typeface="+mn-ea"/>
            </a:endParaRPr>
          </a:p>
        </p:txBody>
      </p:sp>
      <p:sp>
        <p:nvSpPr>
          <p:cNvPr id="10" name="文本框 9"/>
          <p:cNvSpPr txBox="1"/>
          <p:nvPr>
            <p:custDataLst>
              <p:tags r:id="rId5"/>
            </p:custDataLst>
          </p:nvPr>
        </p:nvSpPr>
        <p:spPr>
          <a:xfrm>
            <a:off x="237490" y="2917825"/>
            <a:ext cx="1042035" cy="368300"/>
          </a:xfrm>
          <a:prstGeom prst="rect">
            <a:avLst/>
          </a:prstGeom>
          <a:noFill/>
        </p:spPr>
        <p:txBody>
          <a:bodyPr wrap="square" rtlCol="0" anchor="t">
            <a:spAutoFit/>
          </a:bodyPr>
          <a:p>
            <a:r>
              <a:rPr lang="zh-CN" altLang="en-US">
                <a:sym typeface="+mn-ea"/>
              </a:rPr>
              <a:t>平滑项</a:t>
            </a:r>
            <a:endParaRPr lang="zh-CN" altLang="en-US">
              <a:sym typeface="+mn-ea"/>
            </a:endParaRPr>
          </a:p>
        </p:txBody>
      </p:sp>
      <p:pic>
        <p:nvPicPr>
          <p:cNvPr id="38" name="图片 37"/>
          <p:cNvPicPr>
            <a:picLocks noChangeAspect="1"/>
          </p:cNvPicPr>
          <p:nvPr>
            <p:custDataLst>
              <p:tags r:id="rId6"/>
            </p:custDataLst>
          </p:nvPr>
        </p:nvPicPr>
        <p:blipFill>
          <a:blip r:embed="rId7"/>
          <a:stretch>
            <a:fillRect/>
          </a:stretch>
        </p:blipFill>
        <p:spPr>
          <a:xfrm>
            <a:off x="1197610" y="2852420"/>
            <a:ext cx="3295650" cy="476250"/>
          </a:xfrm>
          <a:prstGeom prst="rect">
            <a:avLst/>
          </a:prstGeom>
        </p:spPr>
      </p:pic>
    </p:spTree>
  </p:cSld>
  <p:clrMapOvr>
    <a:masterClrMapping/>
  </p:clrMapOvr>
  <p:transition spd="med" advTm="3000">
    <p:pull/>
    <p:sndAc>
      <p:end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3"/>
          <p:cNvSpPr/>
          <p:nvPr/>
        </p:nvSpPr>
        <p:spPr>
          <a:xfrm rot="5400000">
            <a:off x="208280" y="2213610"/>
            <a:ext cx="516255" cy="933450"/>
          </a:xfrm>
          <a:prstGeom prst="round2SameRect">
            <a:avLst/>
          </a:prstGeom>
          <a:solidFill>
            <a:schemeClr val="bg2"/>
          </a:solidFill>
          <a:ln>
            <a:noFill/>
          </a:ln>
          <a:effectLst>
            <a:outerShdw blurRad="889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 name="同侧圆角矩形 1"/>
          <p:cNvSpPr/>
          <p:nvPr/>
        </p:nvSpPr>
        <p:spPr>
          <a:xfrm rot="5400000">
            <a:off x="208915" y="1279525"/>
            <a:ext cx="516255" cy="933450"/>
          </a:xfrm>
          <a:prstGeom prst="round2SameRect">
            <a:avLst/>
          </a:prstGeom>
          <a:solidFill>
            <a:schemeClr val="bg2"/>
          </a:solidFill>
          <a:ln>
            <a:noFill/>
          </a:ln>
          <a:effectLst>
            <a:outerShdw blurRad="889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nvGrpSpPr>
          <p:cNvPr id="22" name="组合 21"/>
          <p:cNvGrpSpPr/>
          <p:nvPr/>
        </p:nvGrpSpPr>
        <p:grpSpPr>
          <a:xfrm>
            <a:off x="237490" y="419735"/>
            <a:ext cx="788670" cy="782955"/>
            <a:chOff x="3710" y="5019"/>
            <a:chExt cx="2527" cy="2507"/>
          </a:xfrm>
        </p:grpSpPr>
        <p:sp>
          <p:nvSpPr>
            <p:cNvPr id="23" name="泪滴形 22"/>
            <p:cNvSpPr/>
            <p:nvPr/>
          </p:nvSpPr>
          <p:spPr>
            <a:xfrm>
              <a:off x="3710" y="6204"/>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4" name="泪滴形 23"/>
            <p:cNvSpPr/>
            <p:nvPr/>
          </p:nvSpPr>
          <p:spPr>
            <a:xfrm flipH="1" flipV="1">
              <a:off x="49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27" name="泪滴形 26"/>
            <p:cNvSpPr/>
            <p:nvPr/>
          </p:nvSpPr>
          <p:spPr>
            <a:xfrm flipV="1">
              <a:off x="3710" y="5019"/>
              <a:ext cx="1095" cy="1095"/>
            </a:xfrm>
            <a:prstGeom prst="teardrop">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sp>
          <p:nvSpPr>
            <p:cNvPr id="47" name="泪滴形 46"/>
            <p:cNvSpPr/>
            <p:nvPr/>
          </p:nvSpPr>
          <p:spPr>
            <a:xfrm flipH="1">
              <a:off x="4917" y="6206"/>
              <a:ext cx="1320" cy="1320"/>
            </a:xfrm>
            <a:prstGeom prst="teardrop">
              <a:avLst/>
            </a:prstGeom>
            <a:gradFill>
              <a:gsLst>
                <a:gs pos="0">
                  <a:schemeClr val="accent1">
                    <a:lumMod val="5000"/>
                    <a:lumOff val="95000"/>
                  </a:schemeClr>
                </a:gs>
                <a:gs pos="100000">
                  <a:schemeClr val="accent1">
                    <a:lumMod val="20000"/>
                    <a:lumOff val="80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a:ea typeface="微软雅黑" panose="020B0503020204020204" pitchFamily="34" charset="-122"/>
                <a:sym typeface="Arial" panose="020B0604020202020204"/>
              </a:endParaRPr>
            </a:p>
          </p:txBody>
        </p:sp>
      </p:grpSp>
      <p:sp>
        <p:nvSpPr>
          <p:cNvPr id="48" name="内容占位符 2"/>
          <p:cNvSpPr>
            <a:spLocks noGrp="1"/>
          </p:cNvSpPr>
          <p:nvPr/>
        </p:nvSpPr>
        <p:spPr>
          <a:xfrm>
            <a:off x="1088390" y="353060"/>
            <a:ext cx="4604385" cy="788670"/>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algn="l" fontAlgn="auto">
              <a:spcAft>
                <a:spcPts val="0"/>
              </a:spcAft>
              <a:buClrTx/>
              <a:buSzTx/>
              <a:buFont typeface="Arial" panose="020B0604020202020204"/>
              <a:buNone/>
              <a:defRPr/>
            </a:pPr>
            <a:r>
              <a:rPr lang="zh-CN" altLang="en-US" sz="2400" dirty="0">
                <a:solidFill>
                  <a:srgbClr val="2A466A"/>
                </a:solidFill>
                <a:latin typeface="Arial" panose="020B0604020202020204"/>
                <a:ea typeface="微软雅黑" panose="020B0503020204020204" pitchFamily="34" charset="-122"/>
                <a:sym typeface="Arial" panose="020B0604020202020204"/>
              </a:rPr>
              <a:t>总结部分</a:t>
            </a:r>
            <a:r>
              <a:rPr lang="en-US" altLang="zh-CN" sz="1200" dirty="0">
                <a:solidFill>
                  <a:srgbClr val="2A466A"/>
                </a:solidFill>
                <a:latin typeface="Arial" panose="020B0604020202020204"/>
                <a:ea typeface="微软雅黑" panose="020B0503020204020204" pitchFamily="34" charset="-122"/>
                <a:sym typeface="Arial" panose="020B0604020202020204"/>
              </a:rPr>
              <a:t>                                                      </a:t>
            </a:r>
            <a:endParaRPr lang="zh-CN" altLang="en-US" sz="1400" dirty="0">
              <a:solidFill>
                <a:srgbClr val="2A466A"/>
              </a:solidFill>
              <a:latin typeface="Arial" panose="020B0604020202020204"/>
              <a:ea typeface="微软雅黑" panose="020B0503020204020204" pitchFamily="34" charset="-122"/>
              <a:sym typeface="Arial" panose="020B0604020202020204"/>
            </a:endParaRPr>
          </a:p>
        </p:txBody>
      </p:sp>
      <p:sp>
        <p:nvSpPr>
          <p:cNvPr id="150" name="文本框 149"/>
          <p:cNvSpPr txBox="1"/>
          <p:nvPr/>
        </p:nvSpPr>
        <p:spPr>
          <a:xfrm>
            <a:off x="1169035" y="1377950"/>
            <a:ext cx="7343140" cy="737235"/>
          </a:xfrm>
          <a:prstGeom prst="rect">
            <a:avLst/>
          </a:prstGeom>
          <a:noFill/>
        </p:spPr>
        <p:txBody>
          <a:bodyPr wrap="square" rtlCol="0">
            <a:spAutoFit/>
          </a:bodyPr>
          <a:lstStyle/>
          <a:p>
            <a:pPr algn="l" eaLnBrk="0" hangingPunct="0">
              <a:buClrTx/>
              <a:buSzTx/>
              <a:buFont typeface="Arial" panose="020B0604020202020204" pitchFamily="34" charset="0"/>
              <a:defRPr/>
            </a:pP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论文将两种外形先验引入参数最小割模型，提出针对复杂颜色分布的似物性推荐算法，形状共享的外形先验能够查找图像中与样本库外形相似的区域，测地星形凸面性的外形先验则能够生成不同外形的物体区域作为补充。很好地利用了物体外形的特点进行区域</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定位。</a:t>
            </a:r>
            <a:endPar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
        <p:nvSpPr>
          <p:cNvPr id="153" name="文本框 152"/>
          <p:cNvSpPr txBox="1"/>
          <p:nvPr/>
        </p:nvSpPr>
        <p:spPr>
          <a:xfrm>
            <a:off x="1169035" y="2409190"/>
            <a:ext cx="7343140" cy="737235"/>
          </a:xfrm>
          <a:prstGeom prst="rect">
            <a:avLst/>
          </a:prstGeom>
          <a:noFill/>
        </p:spPr>
        <p:txBody>
          <a:bodyPr wrap="square" rtlCol="0">
            <a:spAutoFit/>
          </a:bodyPr>
          <a:lstStyle/>
          <a:p>
            <a:pPr algn="l" eaLnBrk="0" hangingPunct="0">
              <a:buClrTx/>
              <a:buSzTx/>
              <a:buFont typeface="Arial" panose="020B0604020202020204" pitchFamily="34" charset="0"/>
              <a:defRPr/>
            </a:pP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这篇论文对最小割模型的改进思路对图像检测以及处理都具有很好的启发作用，能够有效处理基于颜色空间的图像检测的局限性问题，并且物体一定还具有很多其他的外形特点，外形先验还有很大的研究空间，在物体定位以及其他图像处理问题都有着很大</a:t>
            </a:r>
            <a:r>
              <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rPr>
              <a:t>潜力。</a:t>
            </a:r>
            <a:endParaRPr lang="zh-CN" altLang="en-US" sz="1400" dirty="0">
              <a:solidFill>
                <a:srgbClr val="2A466A"/>
              </a:solidFill>
              <a:latin typeface="Arial" panose="020B0604020202020204"/>
              <a:ea typeface="微软雅黑" panose="020B0503020204020204" pitchFamily="34" charset="-122"/>
              <a:cs typeface="思源宋体 CN" panose="02020400000000000000" charset="-122"/>
              <a:sym typeface="Arial" panose="020B0604020202020204"/>
            </a:endParaRPr>
          </a:p>
        </p:txBody>
      </p:sp>
    </p:spTree>
  </p:cSld>
  <p:clrMapOvr>
    <a:masterClrMapping/>
  </p:clrMapOvr>
  <p:transition spd="med" advTm="3000">
    <p:pull/>
    <p:sndAc>
      <p:endSnd/>
    </p:sndAc>
  </p:transition>
  <p:timing>
    <p:tnLst>
      <p:par>
        <p:cTn id="1" dur="indefinite" restart="never" nodeType="tmRoot"/>
      </p:par>
    </p:tnLst>
    <p:bldLst>
      <p:bldP spid="4" grpId="0" animBg="1"/>
      <p:bldP spid="2" grpId="0" animBg="1"/>
      <p:bldP spid="150" grpId="0"/>
      <p:bldP spid="153"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commondata" val="eyJoZGlkIjoiYzZkNzQ4ZWFiZmQ4NTRhOWRkZTk3YTMwMjlmMmZhYmU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0</TotalTime>
  <Words>1598</Words>
  <Application>WPS 演示</Application>
  <PresentationFormat>全屏显示(16:9)</PresentationFormat>
  <Paragraphs>78</Paragraphs>
  <Slides>7</Slides>
  <Notes>28</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vt:i4>
      </vt:variant>
    </vt:vector>
  </HeadingPairs>
  <TitlesOfParts>
    <vt:vector size="22" baseType="lpstr">
      <vt:lpstr>Arial</vt:lpstr>
      <vt:lpstr>宋体</vt:lpstr>
      <vt:lpstr>Wingdings</vt:lpstr>
      <vt:lpstr>微软雅黑</vt:lpstr>
      <vt:lpstr>Arial</vt:lpstr>
      <vt:lpstr>思源宋体 CN</vt:lpstr>
      <vt:lpstr>思源宋体 CN Light</vt:lpstr>
      <vt:lpstr>思源黑体 CN Light</vt:lpstr>
      <vt:lpstr>Arial Unicode MS</vt:lpstr>
      <vt:lpstr>等线 Light</vt:lpstr>
      <vt:lpstr>等线</vt:lpstr>
      <vt:lpstr>Calibri</vt:lpstr>
      <vt:lpstr>黑体</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dc:title>
  <dc:creator>第一PPT</dc:creator>
  <cp:keywords>www.1ppt.com</cp:keywords>
  <dc:description>www.1ppt.com</dc:description>
  <cp:lastModifiedBy>微信用户</cp:lastModifiedBy>
  <cp:revision>232</cp:revision>
  <dcterms:created xsi:type="dcterms:W3CDTF">2021-08-05T06:29:00Z</dcterms:created>
  <dcterms:modified xsi:type="dcterms:W3CDTF">2023-12-10T06:47:40Z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4B5BE1FA6B714743BEF535E4993A561D_12</vt:lpwstr>
  </property>
  <property fmtid="{D5CDD505-2E9C-101B-9397-08002B2CF9AE}" pid="3" name="KSOProductBuildVer">
    <vt:lpwstr>2052-12.1.0.15990</vt:lpwstr>
  </property>
</Properties>
</file>