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handoutMasterIdLst>
    <p:handoutMasterId r:id="rId52"/>
  </p:handoutMasterIdLst>
  <p:sldIdLst>
    <p:sldId id="476" r:id="rId2"/>
    <p:sldId id="337" r:id="rId3"/>
    <p:sldId id="303" r:id="rId4"/>
    <p:sldId id="304" r:id="rId5"/>
    <p:sldId id="305" r:id="rId6"/>
    <p:sldId id="306" r:id="rId7"/>
    <p:sldId id="307" r:id="rId8"/>
    <p:sldId id="308" r:id="rId9"/>
    <p:sldId id="399" r:id="rId10"/>
    <p:sldId id="367" r:id="rId11"/>
    <p:sldId id="370" r:id="rId12"/>
    <p:sldId id="371" r:id="rId13"/>
    <p:sldId id="372" r:id="rId14"/>
    <p:sldId id="374" r:id="rId15"/>
    <p:sldId id="314" r:id="rId16"/>
    <p:sldId id="453" r:id="rId17"/>
    <p:sldId id="477" r:id="rId18"/>
    <p:sldId id="478" r:id="rId19"/>
    <p:sldId id="479" r:id="rId20"/>
    <p:sldId id="315" r:id="rId21"/>
    <p:sldId id="316" r:id="rId22"/>
    <p:sldId id="317" r:id="rId23"/>
    <p:sldId id="318" r:id="rId24"/>
    <p:sldId id="319" r:id="rId25"/>
    <p:sldId id="320" r:id="rId26"/>
    <p:sldId id="321" r:id="rId27"/>
    <p:sldId id="324" r:id="rId28"/>
    <p:sldId id="325" r:id="rId29"/>
    <p:sldId id="323" r:id="rId30"/>
    <p:sldId id="326" r:id="rId31"/>
    <p:sldId id="327" r:id="rId32"/>
    <p:sldId id="329" r:id="rId33"/>
    <p:sldId id="340" r:id="rId34"/>
    <p:sldId id="331" r:id="rId35"/>
    <p:sldId id="381" r:id="rId36"/>
    <p:sldId id="382" r:id="rId37"/>
    <p:sldId id="383" r:id="rId38"/>
    <p:sldId id="385" r:id="rId39"/>
    <p:sldId id="386" r:id="rId40"/>
    <p:sldId id="472" r:id="rId41"/>
    <p:sldId id="465" r:id="rId42"/>
    <p:sldId id="480" r:id="rId43"/>
    <p:sldId id="481" r:id="rId44"/>
    <p:sldId id="482" r:id="rId45"/>
    <p:sldId id="483" r:id="rId46"/>
    <p:sldId id="484" r:id="rId47"/>
    <p:sldId id="486" r:id="rId48"/>
    <p:sldId id="474" r:id="rId49"/>
    <p:sldId id="473" r:id="rId50"/>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0000"/>
    <a:srgbClr val="33CC33"/>
    <a:srgbClr val="FF3300"/>
    <a:srgbClr val="00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9" autoAdjust="0"/>
    <p:restoredTop sz="99616" autoAdjust="0"/>
  </p:normalViewPr>
  <p:slideViewPr>
    <p:cSldViewPr>
      <p:cViewPr>
        <p:scale>
          <a:sx n="87" d="100"/>
          <a:sy n="87" d="100"/>
        </p:scale>
        <p:origin x="-2484" y="-6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60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51.wmf"/><Relationship Id="rId7" Type="http://schemas.openxmlformats.org/officeDocument/2006/relationships/image" Target="../media/image64.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77.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12" Type="http://schemas.openxmlformats.org/officeDocument/2006/relationships/image" Target="../media/image79.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11" Type="http://schemas.openxmlformats.org/officeDocument/2006/relationships/image" Target="../media/image91.wmf"/><Relationship Id="rId5" Type="http://schemas.openxmlformats.org/officeDocument/2006/relationships/image" Target="../media/image85.wmf"/><Relationship Id="rId10" Type="http://schemas.openxmlformats.org/officeDocument/2006/relationships/image" Target="../media/image90.wmf"/><Relationship Id="rId4" Type="http://schemas.openxmlformats.org/officeDocument/2006/relationships/image" Target="../media/image84.wmf"/><Relationship Id="rId9"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104.wmf"/><Relationship Id="rId3" Type="http://schemas.openxmlformats.org/officeDocument/2006/relationships/image" Target="../media/image94.wmf"/><Relationship Id="rId7" Type="http://schemas.openxmlformats.org/officeDocument/2006/relationships/image" Target="../media/image98.wmf"/><Relationship Id="rId12" Type="http://schemas.openxmlformats.org/officeDocument/2006/relationships/image" Target="../media/image103.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6.emf"/><Relationship Id="rId3" Type="http://schemas.openxmlformats.org/officeDocument/2006/relationships/image" Target="../media/image107.wmf"/><Relationship Id="rId7" Type="http://schemas.openxmlformats.org/officeDocument/2006/relationships/image" Target="../media/image110.wmf"/><Relationship Id="rId12" Type="http://schemas.openxmlformats.org/officeDocument/2006/relationships/image" Target="../media/image115.e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00.wmf"/><Relationship Id="rId11" Type="http://schemas.openxmlformats.org/officeDocument/2006/relationships/image" Target="../media/image114.wmf"/><Relationship Id="rId5" Type="http://schemas.openxmlformats.org/officeDocument/2006/relationships/image" Target="../media/image109.wmf"/><Relationship Id="rId10" Type="http://schemas.openxmlformats.org/officeDocument/2006/relationships/image" Target="../media/image113.wmf"/><Relationship Id="rId4" Type="http://schemas.openxmlformats.org/officeDocument/2006/relationships/image" Target="../media/image108.wmf"/><Relationship Id="rId9" Type="http://schemas.openxmlformats.org/officeDocument/2006/relationships/image" Target="../media/image112.wmf"/><Relationship Id="rId14" Type="http://schemas.openxmlformats.org/officeDocument/2006/relationships/image" Target="../media/image11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5.wmf"/><Relationship Id="rId7" Type="http://schemas.openxmlformats.org/officeDocument/2006/relationships/image" Target="../media/image101.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12" Type="http://schemas.openxmlformats.org/officeDocument/2006/relationships/image" Target="../media/image146.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11" Type="http://schemas.openxmlformats.org/officeDocument/2006/relationships/image" Target="../media/image145.wmf"/><Relationship Id="rId5" Type="http://schemas.openxmlformats.org/officeDocument/2006/relationships/image" Target="../media/image139.wmf"/><Relationship Id="rId10" Type="http://schemas.openxmlformats.org/officeDocument/2006/relationships/image" Target="../media/image144.wmf"/><Relationship Id="rId4" Type="http://schemas.openxmlformats.org/officeDocument/2006/relationships/image" Target="../media/image138.wmf"/><Relationship Id="rId9" Type="http://schemas.openxmlformats.org/officeDocument/2006/relationships/image" Target="../media/image143.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image" Target="../media/image139.wmf"/><Relationship Id="rId3" Type="http://schemas.openxmlformats.org/officeDocument/2006/relationships/image" Target="../media/image136.wmf"/><Relationship Id="rId7" Type="http://schemas.openxmlformats.org/officeDocument/2006/relationships/image" Target="../media/image143.wmf"/><Relationship Id="rId12" Type="http://schemas.openxmlformats.org/officeDocument/2006/relationships/image" Target="../media/image149.wmf"/><Relationship Id="rId2" Type="http://schemas.openxmlformats.org/officeDocument/2006/relationships/image" Target="../media/image135.wmf"/><Relationship Id="rId1" Type="http://schemas.openxmlformats.org/officeDocument/2006/relationships/image" Target="../media/image147.wmf"/><Relationship Id="rId6" Type="http://schemas.openxmlformats.org/officeDocument/2006/relationships/image" Target="../media/image142.wmf"/><Relationship Id="rId11" Type="http://schemas.openxmlformats.org/officeDocument/2006/relationships/image" Target="../media/image137.wmf"/><Relationship Id="rId5" Type="http://schemas.openxmlformats.org/officeDocument/2006/relationships/image" Target="../media/image141.wmf"/><Relationship Id="rId10" Type="http://schemas.openxmlformats.org/officeDocument/2006/relationships/image" Target="../media/image148.wmf"/><Relationship Id="rId4" Type="http://schemas.openxmlformats.org/officeDocument/2006/relationships/image" Target="../media/image140.wmf"/><Relationship Id="rId9" Type="http://schemas.openxmlformats.org/officeDocument/2006/relationships/image" Target="../media/image14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emf"/><Relationship Id="rId1" Type="http://schemas.openxmlformats.org/officeDocument/2006/relationships/image" Target="../media/image26.wmf"/><Relationship Id="rId4"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3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50.wmf"/><Relationship Id="rId9"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1961DF6C-834D-4868-9318-552B89E09D15}" type="datetimeFigureOut">
              <a:rPr lang="zh-CN" altLang="en-US"/>
              <a:pPr>
                <a:defRPr/>
              </a:pPr>
              <a:t>2019-02-20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3AA02517-1D58-4F6E-A452-B3ABF83C250C}" type="slidenum">
              <a:rPr lang="zh-CN" altLang="en-US"/>
              <a:pPr>
                <a:defRPr/>
              </a:pPr>
              <a:t>‹#›</a:t>
            </a:fld>
            <a:endParaRPr lang="zh-CN" altLang="en-US"/>
          </a:p>
        </p:txBody>
      </p:sp>
    </p:spTree>
    <p:extLst>
      <p:ext uri="{BB962C8B-B14F-4D97-AF65-F5344CB8AC3E}">
        <p14:creationId xmlns:p14="http://schemas.microsoft.com/office/powerpoint/2010/main" val="93909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3C2FBF27-EFBE-442C-B94E-89060386AAC9}" type="datetimeFigureOut">
              <a:rPr lang="zh-CN" altLang="en-US"/>
              <a:pPr>
                <a:defRPr/>
              </a:pPr>
              <a:t>2019-02-20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D63FCEFD-5766-4AAC-8E9E-E5A5C6F19FEF}" type="slidenum">
              <a:rPr lang="zh-CN" altLang="en-US"/>
              <a:pPr>
                <a:defRPr/>
              </a:pPr>
              <a:t>‹#›</a:t>
            </a:fld>
            <a:endParaRPr lang="zh-CN" altLang="en-US"/>
          </a:p>
        </p:txBody>
      </p:sp>
    </p:spTree>
    <p:extLst>
      <p:ext uri="{BB962C8B-B14F-4D97-AF65-F5344CB8AC3E}">
        <p14:creationId xmlns:p14="http://schemas.microsoft.com/office/powerpoint/2010/main" val="2294136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userDrawn="1"/>
        </p:nvCxnSpPr>
        <p:spPr>
          <a:xfrm>
            <a:off x="0" y="6429375"/>
            <a:ext cx="9144000" cy="1588"/>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sp>
        <p:nvSpPr>
          <p:cNvPr id="5" name="矩形 4"/>
          <p:cNvSpPr>
            <a:spLocks noChangeArrowheads="1"/>
          </p:cNvSpPr>
          <p:nvPr userDrawn="1"/>
        </p:nvSpPr>
        <p:spPr bwMode="auto">
          <a:xfrm>
            <a:off x="5795963" y="6453188"/>
            <a:ext cx="338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r" eaLnBrk="1" hangingPunct="1">
              <a:defRPr/>
            </a:pPr>
            <a:r>
              <a:rPr lang="en-US" altLang="zh-CN" sz="1800" smtClean="0">
                <a:solidFill>
                  <a:srgbClr val="006600"/>
                </a:solidFill>
                <a:latin typeface="Calibri" pitchFamily="34" charset="0"/>
              </a:rPr>
              <a:t>SUN YAT-SEN UNIVERSITY</a:t>
            </a:r>
            <a:endParaRPr lang="zh-CN" altLang="en-US" sz="1800" smtClean="0">
              <a:solidFill>
                <a:srgbClr val="006600"/>
              </a:solidFill>
              <a:latin typeface="Calibri" pitchFamily="34" charset="0"/>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6429375"/>
            <a:ext cx="9144000" cy="1588"/>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sp>
        <p:nvSpPr>
          <p:cNvPr id="5" name="矩形 4"/>
          <p:cNvSpPr>
            <a:spLocks noChangeArrowheads="1"/>
          </p:cNvSpPr>
          <p:nvPr userDrawn="1"/>
        </p:nvSpPr>
        <p:spPr bwMode="auto">
          <a:xfrm>
            <a:off x="5795963" y="6453188"/>
            <a:ext cx="338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r" eaLnBrk="1" hangingPunct="1">
              <a:defRPr/>
            </a:pPr>
            <a:r>
              <a:rPr lang="en-US" altLang="zh-CN" sz="1800" smtClean="0">
                <a:solidFill>
                  <a:srgbClr val="006600"/>
                </a:solidFill>
                <a:latin typeface="Calibri" pitchFamily="34" charset="0"/>
              </a:rPr>
              <a:t>SUN YAT-SEN UNIVERSITY</a:t>
            </a:r>
            <a:endParaRPr lang="zh-CN" altLang="en-US" sz="1800" smtClean="0">
              <a:solidFill>
                <a:srgbClr val="006600"/>
              </a:solidFill>
              <a:latin typeface="Calibri" pitchFamily="34"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a:off x="0" y="6429375"/>
            <a:ext cx="9144000" cy="1588"/>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sp>
        <p:nvSpPr>
          <p:cNvPr id="3" name="矩形 2"/>
          <p:cNvSpPr>
            <a:spLocks noChangeArrowheads="1"/>
          </p:cNvSpPr>
          <p:nvPr userDrawn="1"/>
        </p:nvSpPr>
        <p:spPr bwMode="auto">
          <a:xfrm>
            <a:off x="5795963" y="6453188"/>
            <a:ext cx="338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r" eaLnBrk="1" hangingPunct="1">
              <a:defRPr/>
            </a:pPr>
            <a:r>
              <a:rPr lang="en-US" altLang="zh-CN" sz="1800" smtClean="0">
                <a:solidFill>
                  <a:srgbClr val="006600"/>
                </a:solidFill>
                <a:latin typeface="Calibri" pitchFamily="34" charset="0"/>
              </a:rPr>
              <a:t>SUN YAT-SEN UNIVERSITY</a:t>
            </a:r>
            <a:endParaRPr lang="zh-CN" altLang="en-US" sz="1800" smtClean="0">
              <a:solidFill>
                <a:srgbClr val="006600"/>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oleObject" Target="../embeddings/oleObject18.bin"/><Relationship Id="rId10" Type="http://schemas.openxmlformats.org/officeDocument/2006/relationships/image" Target="../media/image29.emf"/><Relationship Id="rId4" Type="http://schemas.openxmlformats.org/officeDocument/2006/relationships/image" Target="../media/image26.wmf"/><Relationship Id="rId9"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35.w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29.bin"/><Relationship Id="rId18" Type="http://schemas.openxmlformats.org/officeDocument/2006/relationships/image" Target="../media/image44.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41.wmf"/><Relationship Id="rId17" Type="http://schemas.openxmlformats.org/officeDocument/2006/relationships/oleObject" Target="../embeddings/oleObject31.bin"/><Relationship Id="rId2" Type="http://schemas.openxmlformats.org/officeDocument/2006/relationships/slideLayout" Target="../slideLayouts/slideLayout3.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8.vml"/><Relationship Id="rId6" Type="http://schemas.openxmlformats.org/officeDocument/2006/relationships/image" Target="../media/image38.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40.wmf"/><Relationship Id="rId19" Type="http://schemas.openxmlformats.org/officeDocument/2006/relationships/oleObject" Target="../embeddings/oleObject32.bin"/><Relationship Id="rId4" Type="http://schemas.openxmlformats.org/officeDocument/2006/relationships/image" Target="../media/image37.wmf"/><Relationship Id="rId9" Type="http://schemas.openxmlformats.org/officeDocument/2006/relationships/oleObject" Target="../embeddings/oleObject27.bin"/><Relationship Id="rId14" Type="http://schemas.openxmlformats.org/officeDocument/2006/relationships/image" Target="../media/image42.wmf"/><Relationship Id="rId22" Type="http://schemas.openxmlformats.org/officeDocument/2006/relationships/image" Target="../media/image46.wmf"/></Relationships>
</file>

<file path=ppt/slides/_rels/slide2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9.bin"/><Relationship Id="rId18" Type="http://schemas.openxmlformats.org/officeDocument/2006/relationships/image" Target="../media/image40.w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37.wmf"/><Relationship Id="rId17" Type="http://schemas.openxmlformats.org/officeDocument/2006/relationships/oleObject" Target="../embeddings/oleObject41.bin"/><Relationship Id="rId2" Type="http://schemas.openxmlformats.org/officeDocument/2006/relationships/slideLayout" Target="../slideLayouts/slideLayout3.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9.vml"/><Relationship Id="rId6" Type="http://schemas.openxmlformats.org/officeDocument/2006/relationships/image" Target="../media/image48.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50.wmf"/><Relationship Id="rId19" Type="http://schemas.openxmlformats.org/officeDocument/2006/relationships/oleObject" Target="../embeddings/oleObject42.bin"/><Relationship Id="rId4" Type="http://schemas.openxmlformats.org/officeDocument/2006/relationships/image" Target="../media/image47.wmf"/><Relationship Id="rId9" Type="http://schemas.openxmlformats.org/officeDocument/2006/relationships/oleObject" Target="../embeddings/oleObject37.bin"/><Relationship Id="rId14" Type="http://schemas.openxmlformats.org/officeDocument/2006/relationships/image" Target="../media/image38.wmf"/><Relationship Id="rId22" Type="http://schemas.openxmlformats.org/officeDocument/2006/relationships/image" Target="../media/image4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51.wmf"/></Relationships>
</file>

<file path=ppt/slides/_rels/slide2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6.wmf"/><Relationship Id="rId2" Type="http://schemas.openxmlformats.org/officeDocument/2006/relationships/slideLayout" Target="../slideLayouts/slideLayout3.xml"/><Relationship Id="rId16" Type="http://schemas.openxmlformats.org/officeDocument/2006/relationships/image" Target="../media/image58.wmf"/><Relationship Id="rId1" Type="http://schemas.openxmlformats.org/officeDocument/2006/relationships/vmlDrawing" Target="../drawings/vmlDrawing11.vml"/><Relationship Id="rId6" Type="http://schemas.openxmlformats.org/officeDocument/2006/relationships/image" Target="../media/image53.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8.bin"/><Relationship Id="rId14" Type="http://schemas.openxmlformats.org/officeDocument/2006/relationships/image" Target="../media/image57.wmf"/></Relationships>
</file>

<file path=ppt/slides/_rels/slide25.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7.bin"/><Relationship Id="rId18" Type="http://schemas.openxmlformats.org/officeDocument/2006/relationships/oleObject" Target="../embeddings/oleObject60.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2.wmf"/><Relationship Id="rId17" Type="http://schemas.openxmlformats.org/officeDocument/2006/relationships/image" Target="../media/image64.wmf"/><Relationship Id="rId2" Type="http://schemas.openxmlformats.org/officeDocument/2006/relationships/slideLayout" Target="../slideLayouts/slideLayout3.xml"/><Relationship Id="rId16" Type="http://schemas.openxmlformats.org/officeDocument/2006/relationships/oleObject" Target="../embeddings/oleObject59.bin"/><Relationship Id="rId1" Type="http://schemas.openxmlformats.org/officeDocument/2006/relationships/vmlDrawing" Target="../drawings/vmlDrawing12.vml"/><Relationship Id="rId6" Type="http://schemas.openxmlformats.org/officeDocument/2006/relationships/image" Target="../media/image60.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image" Target="../media/image63.wmf"/><Relationship Id="rId10" Type="http://schemas.openxmlformats.org/officeDocument/2006/relationships/image" Target="../media/image61.wmf"/><Relationship Id="rId19" Type="http://schemas.openxmlformats.org/officeDocument/2006/relationships/image" Target="../media/image65.wmf"/><Relationship Id="rId4" Type="http://schemas.openxmlformats.org/officeDocument/2006/relationships/image" Target="../media/image59.wmf"/><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26.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6.bin"/><Relationship Id="rId18" Type="http://schemas.openxmlformats.org/officeDocument/2006/relationships/image" Target="../media/image73.wmf"/><Relationship Id="rId26" Type="http://schemas.openxmlformats.org/officeDocument/2006/relationships/oleObject" Target="../embeddings/oleObject73.bin"/><Relationship Id="rId3" Type="http://schemas.openxmlformats.org/officeDocument/2006/relationships/oleObject" Target="../embeddings/oleObject61.bin"/><Relationship Id="rId21" Type="http://schemas.openxmlformats.org/officeDocument/2006/relationships/image" Target="../media/image74.wmf"/><Relationship Id="rId7" Type="http://schemas.openxmlformats.org/officeDocument/2006/relationships/oleObject" Target="../embeddings/oleObject63.bin"/><Relationship Id="rId12" Type="http://schemas.openxmlformats.org/officeDocument/2006/relationships/image" Target="../media/image70.wmf"/><Relationship Id="rId17" Type="http://schemas.openxmlformats.org/officeDocument/2006/relationships/oleObject" Target="../embeddings/oleObject68.bin"/><Relationship Id="rId25" Type="http://schemas.openxmlformats.org/officeDocument/2006/relationships/image" Target="../media/image76.wmf"/><Relationship Id="rId2" Type="http://schemas.openxmlformats.org/officeDocument/2006/relationships/slideLayout" Target="../slideLayouts/slideLayout3.xml"/><Relationship Id="rId16" Type="http://schemas.openxmlformats.org/officeDocument/2006/relationships/image" Target="../media/image72.wmf"/><Relationship Id="rId20" Type="http://schemas.openxmlformats.org/officeDocument/2006/relationships/oleObject" Target="../embeddings/oleObject70.bin"/><Relationship Id="rId1" Type="http://schemas.openxmlformats.org/officeDocument/2006/relationships/vmlDrawing" Target="../drawings/vmlDrawing13.vml"/><Relationship Id="rId6" Type="http://schemas.openxmlformats.org/officeDocument/2006/relationships/image" Target="../media/image67.wmf"/><Relationship Id="rId11" Type="http://schemas.openxmlformats.org/officeDocument/2006/relationships/oleObject" Target="../embeddings/oleObject65.bin"/><Relationship Id="rId24" Type="http://schemas.openxmlformats.org/officeDocument/2006/relationships/oleObject" Target="../embeddings/oleObject72.bin"/><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image" Target="../media/image75.wmf"/><Relationship Id="rId10" Type="http://schemas.openxmlformats.org/officeDocument/2006/relationships/image" Target="../media/image69.wmf"/><Relationship Id="rId19" Type="http://schemas.openxmlformats.org/officeDocument/2006/relationships/oleObject" Target="../embeddings/oleObject69.bin"/><Relationship Id="rId4" Type="http://schemas.openxmlformats.org/officeDocument/2006/relationships/image" Target="../media/image66.wmf"/><Relationship Id="rId9" Type="http://schemas.openxmlformats.org/officeDocument/2006/relationships/oleObject" Target="../embeddings/oleObject64.bin"/><Relationship Id="rId14" Type="http://schemas.openxmlformats.org/officeDocument/2006/relationships/image" Target="../media/image71.wmf"/><Relationship Id="rId22" Type="http://schemas.openxmlformats.org/officeDocument/2006/relationships/oleObject" Target="../embeddings/oleObject71.bin"/><Relationship Id="rId27" Type="http://schemas.openxmlformats.org/officeDocument/2006/relationships/image" Target="../media/image77.wmf"/></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79.wmf"/><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oleObject" Target="../embeddings/oleObject75.bin"/><Relationship Id="rId5" Type="http://schemas.openxmlformats.org/officeDocument/2006/relationships/image" Target="../media/image78.wmf"/><Relationship Id="rId4" Type="http://schemas.openxmlformats.org/officeDocument/2006/relationships/oleObject" Target="../embeddings/oleObject74.bin"/></Relationships>
</file>

<file path=ppt/slides/_rels/slide28.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1.bin"/><Relationship Id="rId18" Type="http://schemas.openxmlformats.org/officeDocument/2006/relationships/image" Target="../media/image88.wmf"/><Relationship Id="rId26" Type="http://schemas.openxmlformats.org/officeDocument/2006/relationships/image" Target="../media/image79.wmf"/><Relationship Id="rId3" Type="http://schemas.openxmlformats.org/officeDocument/2006/relationships/oleObject" Target="../embeddings/oleObject76.bin"/><Relationship Id="rId21" Type="http://schemas.openxmlformats.org/officeDocument/2006/relationships/oleObject" Target="../embeddings/oleObject85.bin"/><Relationship Id="rId7" Type="http://schemas.openxmlformats.org/officeDocument/2006/relationships/oleObject" Target="../embeddings/oleObject78.bin"/><Relationship Id="rId12" Type="http://schemas.openxmlformats.org/officeDocument/2006/relationships/image" Target="../media/image85.wmf"/><Relationship Id="rId17" Type="http://schemas.openxmlformats.org/officeDocument/2006/relationships/oleObject" Target="../embeddings/oleObject83.bin"/><Relationship Id="rId25" Type="http://schemas.openxmlformats.org/officeDocument/2006/relationships/oleObject" Target="../embeddings/oleObject87.bin"/><Relationship Id="rId2" Type="http://schemas.openxmlformats.org/officeDocument/2006/relationships/slideLayout" Target="../slideLayouts/slideLayout3.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15.vml"/><Relationship Id="rId6" Type="http://schemas.openxmlformats.org/officeDocument/2006/relationships/image" Target="../media/image82.wmf"/><Relationship Id="rId11" Type="http://schemas.openxmlformats.org/officeDocument/2006/relationships/oleObject" Target="../embeddings/oleObject80.bin"/><Relationship Id="rId24" Type="http://schemas.openxmlformats.org/officeDocument/2006/relationships/image" Target="../media/image91.wmf"/><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oleObject" Target="../embeddings/oleObject86.bin"/><Relationship Id="rId10" Type="http://schemas.openxmlformats.org/officeDocument/2006/relationships/image" Target="../media/image84.wmf"/><Relationship Id="rId19" Type="http://schemas.openxmlformats.org/officeDocument/2006/relationships/oleObject" Target="../embeddings/oleObject84.bin"/><Relationship Id="rId4" Type="http://schemas.openxmlformats.org/officeDocument/2006/relationships/image" Target="../media/image81.wmf"/><Relationship Id="rId9" Type="http://schemas.openxmlformats.org/officeDocument/2006/relationships/oleObject" Target="../embeddings/oleObject79.bin"/><Relationship Id="rId14" Type="http://schemas.openxmlformats.org/officeDocument/2006/relationships/image" Target="../media/image86.wmf"/><Relationship Id="rId22" Type="http://schemas.openxmlformats.org/officeDocument/2006/relationships/image" Target="../media/image90.wmf"/></Relationships>
</file>

<file path=ppt/slides/_rels/slide29.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6.wmf"/><Relationship Id="rId18" Type="http://schemas.openxmlformats.org/officeDocument/2006/relationships/oleObject" Target="../embeddings/oleObject96.bin"/><Relationship Id="rId26" Type="http://schemas.openxmlformats.org/officeDocument/2006/relationships/oleObject" Target="../embeddings/oleObject100.bin"/><Relationship Id="rId3" Type="http://schemas.openxmlformats.org/officeDocument/2006/relationships/oleObject" Target="../embeddings/oleObject88.bin"/><Relationship Id="rId21" Type="http://schemas.openxmlformats.org/officeDocument/2006/relationships/image" Target="../media/image100.wmf"/><Relationship Id="rId7" Type="http://schemas.openxmlformats.org/officeDocument/2006/relationships/oleObject" Target="../embeddings/oleObject90.bin"/><Relationship Id="rId12" Type="http://schemas.openxmlformats.org/officeDocument/2006/relationships/oleObject" Target="../embeddings/oleObject93.bin"/><Relationship Id="rId17" Type="http://schemas.openxmlformats.org/officeDocument/2006/relationships/image" Target="../media/image98.wmf"/><Relationship Id="rId25" Type="http://schemas.openxmlformats.org/officeDocument/2006/relationships/image" Target="../media/image102.wmf"/><Relationship Id="rId2" Type="http://schemas.openxmlformats.org/officeDocument/2006/relationships/slideLayout" Target="../slideLayouts/slideLayout3.xml"/><Relationship Id="rId16" Type="http://schemas.openxmlformats.org/officeDocument/2006/relationships/oleObject" Target="../embeddings/oleObject95.bin"/><Relationship Id="rId20" Type="http://schemas.openxmlformats.org/officeDocument/2006/relationships/oleObject" Target="../embeddings/oleObject97.bin"/><Relationship Id="rId29" Type="http://schemas.openxmlformats.org/officeDocument/2006/relationships/image" Target="../media/image104.wmf"/><Relationship Id="rId1" Type="http://schemas.openxmlformats.org/officeDocument/2006/relationships/vmlDrawing" Target="../drawings/vmlDrawing16.vml"/><Relationship Id="rId6" Type="http://schemas.openxmlformats.org/officeDocument/2006/relationships/image" Target="../media/image93.wmf"/><Relationship Id="rId11" Type="http://schemas.openxmlformats.org/officeDocument/2006/relationships/oleObject" Target="../embeddings/oleObject92.bin"/><Relationship Id="rId24" Type="http://schemas.openxmlformats.org/officeDocument/2006/relationships/oleObject" Target="../embeddings/oleObject99.bin"/><Relationship Id="rId5" Type="http://schemas.openxmlformats.org/officeDocument/2006/relationships/oleObject" Target="../embeddings/oleObject89.bin"/><Relationship Id="rId15" Type="http://schemas.openxmlformats.org/officeDocument/2006/relationships/image" Target="../media/image97.wmf"/><Relationship Id="rId23" Type="http://schemas.openxmlformats.org/officeDocument/2006/relationships/image" Target="../media/image101.wmf"/><Relationship Id="rId28" Type="http://schemas.openxmlformats.org/officeDocument/2006/relationships/oleObject" Target="../embeddings/oleObject101.bin"/><Relationship Id="rId10" Type="http://schemas.openxmlformats.org/officeDocument/2006/relationships/image" Target="../media/image95.wmf"/><Relationship Id="rId19" Type="http://schemas.openxmlformats.org/officeDocument/2006/relationships/image" Target="../media/image99.wmf"/><Relationship Id="rId4" Type="http://schemas.openxmlformats.org/officeDocument/2006/relationships/image" Target="../media/image92.wmf"/><Relationship Id="rId9" Type="http://schemas.openxmlformats.org/officeDocument/2006/relationships/oleObject" Target="../embeddings/oleObject91.bin"/><Relationship Id="rId14" Type="http://schemas.openxmlformats.org/officeDocument/2006/relationships/oleObject" Target="../embeddings/oleObject94.bin"/><Relationship Id="rId22" Type="http://schemas.openxmlformats.org/officeDocument/2006/relationships/oleObject" Target="../embeddings/oleObject98.bin"/><Relationship Id="rId27" Type="http://schemas.openxmlformats.org/officeDocument/2006/relationships/image" Target="../media/image103.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4.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jpeg"/><Relationship Id="rId4" Type="http://schemas.openxmlformats.org/officeDocument/2006/relationships/image" Target="../media/image3.wmf"/><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7.bin"/><Relationship Id="rId18" Type="http://schemas.openxmlformats.org/officeDocument/2006/relationships/image" Target="../media/image111.wmf"/><Relationship Id="rId26" Type="http://schemas.openxmlformats.org/officeDocument/2006/relationships/image" Target="../media/image115.emf"/><Relationship Id="rId3" Type="http://schemas.openxmlformats.org/officeDocument/2006/relationships/oleObject" Target="../embeddings/oleObject102.bin"/><Relationship Id="rId21" Type="http://schemas.openxmlformats.org/officeDocument/2006/relationships/oleObject" Target="../embeddings/oleObject111.bin"/><Relationship Id="rId7" Type="http://schemas.openxmlformats.org/officeDocument/2006/relationships/oleObject" Target="../embeddings/oleObject104.bin"/><Relationship Id="rId12" Type="http://schemas.openxmlformats.org/officeDocument/2006/relationships/image" Target="../media/image109.wmf"/><Relationship Id="rId17" Type="http://schemas.openxmlformats.org/officeDocument/2006/relationships/oleObject" Target="../embeddings/oleObject109.bin"/><Relationship Id="rId25" Type="http://schemas.openxmlformats.org/officeDocument/2006/relationships/oleObject" Target="../embeddings/oleObject113.bin"/><Relationship Id="rId2" Type="http://schemas.openxmlformats.org/officeDocument/2006/relationships/slideLayout" Target="../slideLayouts/slideLayout3.xml"/><Relationship Id="rId16" Type="http://schemas.openxmlformats.org/officeDocument/2006/relationships/image" Target="../media/image110.wmf"/><Relationship Id="rId20" Type="http://schemas.openxmlformats.org/officeDocument/2006/relationships/image" Target="../media/image112.wmf"/><Relationship Id="rId29" Type="http://schemas.openxmlformats.org/officeDocument/2006/relationships/oleObject" Target="../embeddings/oleObject115.bin"/><Relationship Id="rId1" Type="http://schemas.openxmlformats.org/officeDocument/2006/relationships/vmlDrawing" Target="../drawings/vmlDrawing17.vml"/><Relationship Id="rId6" Type="http://schemas.openxmlformats.org/officeDocument/2006/relationships/image" Target="../media/image106.wmf"/><Relationship Id="rId11" Type="http://schemas.openxmlformats.org/officeDocument/2006/relationships/oleObject" Target="../embeddings/oleObject106.bin"/><Relationship Id="rId24" Type="http://schemas.openxmlformats.org/officeDocument/2006/relationships/image" Target="../media/image114.wmf"/><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28" Type="http://schemas.openxmlformats.org/officeDocument/2006/relationships/image" Target="../media/image116.emf"/><Relationship Id="rId10" Type="http://schemas.openxmlformats.org/officeDocument/2006/relationships/image" Target="../media/image108.wmf"/><Relationship Id="rId19" Type="http://schemas.openxmlformats.org/officeDocument/2006/relationships/oleObject" Target="../embeddings/oleObject110.bin"/><Relationship Id="rId4" Type="http://schemas.openxmlformats.org/officeDocument/2006/relationships/image" Target="../media/image105.wmf"/><Relationship Id="rId9" Type="http://schemas.openxmlformats.org/officeDocument/2006/relationships/oleObject" Target="../embeddings/oleObject105.bin"/><Relationship Id="rId14" Type="http://schemas.openxmlformats.org/officeDocument/2006/relationships/image" Target="../media/image100.wmf"/><Relationship Id="rId22" Type="http://schemas.openxmlformats.org/officeDocument/2006/relationships/image" Target="../media/image113.wmf"/><Relationship Id="rId27" Type="http://schemas.openxmlformats.org/officeDocument/2006/relationships/oleObject" Target="../embeddings/oleObject114.bin"/><Relationship Id="rId30" Type="http://schemas.openxmlformats.org/officeDocument/2006/relationships/image" Target="../media/image117.wmf"/></Relationships>
</file>

<file path=ppt/slides/_rels/slide31.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99.wmf"/><Relationship Id="rId2" Type="http://schemas.openxmlformats.org/officeDocument/2006/relationships/slideLayout" Target="../slideLayouts/slideLayout3.xml"/><Relationship Id="rId16" Type="http://schemas.openxmlformats.org/officeDocument/2006/relationships/image" Target="../media/image101.wmf"/><Relationship Id="rId1" Type="http://schemas.openxmlformats.org/officeDocument/2006/relationships/vmlDrawing" Target="../drawings/vmlDrawing18.vml"/><Relationship Id="rId6" Type="http://schemas.openxmlformats.org/officeDocument/2006/relationships/image" Target="../media/image119.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oleObject" Target="../embeddings/oleObject122.bin"/><Relationship Id="rId10" Type="http://schemas.openxmlformats.org/officeDocument/2006/relationships/image" Target="../media/image98.wmf"/><Relationship Id="rId4" Type="http://schemas.openxmlformats.org/officeDocument/2006/relationships/image" Target="../media/image118.wmf"/><Relationship Id="rId9" Type="http://schemas.openxmlformats.org/officeDocument/2006/relationships/oleObject" Target="../embeddings/oleObject119.bin"/><Relationship Id="rId14" Type="http://schemas.openxmlformats.org/officeDocument/2006/relationships/image" Target="../media/image10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24.w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121.w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26.bin"/></Relationships>
</file>

<file path=ppt/slides/_rels/slide34.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126.wmf"/><Relationship Id="rId5" Type="http://schemas.openxmlformats.org/officeDocument/2006/relationships/oleObject" Target="../embeddings/oleObject129.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130.wmf"/><Relationship Id="rId5" Type="http://schemas.openxmlformats.org/officeDocument/2006/relationships/oleObject" Target="../embeddings/oleObject133.bin"/><Relationship Id="rId4" Type="http://schemas.openxmlformats.org/officeDocument/2006/relationships/image" Target="../media/image12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3.xml"/><Relationship Id="rId1" Type="http://schemas.openxmlformats.org/officeDocument/2006/relationships/vmlDrawing" Target="../drawings/vmlDrawing22.vml"/><Relationship Id="rId5" Type="http://schemas.openxmlformats.org/officeDocument/2006/relationships/image" Target="../media/image131.png"/><Relationship Id="rId4" Type="http://schemas.openxmlformats.org/officeDocument/2006/relationships/image" Target="../media/image129.wmf"/></Relationships>
</file>

<file path=ppt/slides/_rels/slide37.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133.wmf"/><Relationship Id="rId5" Type="http://schemas.openxmlformats.org/officeDocument/2006/relationships/oleObject" Target="../embeddings/oleObject136.bin"/><Relationship Id="rId4" Type="http://schemas.openxmlformats.org/officeDocument/2006/relationships/image" Target="../media/image132.wmf"/></Relationships>
</file>

<file path=ppt/slides/_rels/slide38.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43.bin"/><Relationship Id="rId18" Type="http://schemas.openxmlformats.org/officeDocument/2006/relationships/oleObject" Target="../embeddings/oleObject146.bin"/><Relationship Id="rId26" Type="http://schemas.openxmlformats.org/officeDocument/2006/relationships/oleObject" Target="../embeddings/oleObject150.bin"/><Relationship Id="rId3" Type="http://schemas.openxmlformats.org/officeDocument/2006/relationships/oleObject" Target="../embeddings/oleObject138.bin"/><Relationship Id="rId21" Type="http://schemas.openxmlformats.org/officeDocument/2006/relationships/image" Target="../media/image143.wmf"/><Relationship Id="rId7" Type="http://schemas.openxmlformats.org/officeDocument/2006/relationships/oleObject" Target="../embeddings/oleObject140.bin"/><Relationship Id="rId12" Type="http://schemas.openxmlformats.org/officeDocument/2006/relationships/image" Target="../media/image139.wmf"/><Relationship Id="rId17" Type="http://schemas.openxmlformats.org/officeDocument/2006/relationships/image" Target="../media/image141.wmf"/><Relationship Id="rId25" Type="http://schemas.openxmlformats.org/officeDocument/2006/relationships/image" Target="../media/image145.wmf"/><Relationship Id="rId2" Type="http://schemas.openxmlformats.org/officeDocument/2006/relationships/slideLayout" Target="../slideLayouts/slideLayout3.xml"/><Relationship Id="rId16" Type="http://schemas.openxmlformats.org/officeDocument/2006/relationships/oleObject" Target="../embeddings/oleObject145.bin"/><Relationship Id="rId20" Type="http://schemas.openxmlformats.org/officeDocument/2006/relationships/oleObject" Target="../embeddings/oleObject147.bin"/><Relationship Id="rId1" Type="http://schemas.openxmlformats.org/officeDocument/2006/relationships/vmlDrawing" Target="../drawings/vmlDrawing24.vml"/><Relationship Id="rId6" Type="http://schemas.openxmlformats.org/officeDocument/2006/relationships/image" Target="../media/image136.wmf"/><Relationship Id="rId11" Type="http://schemas.openxmlformats.org/officeDocument/2006/relationships/oleObject" Target="../embeddings/oleObject142.bin"/><Relationship Id="rId24" Type="http://schemas.openxmlformats.org/officeDocument/2006/relationships/oleObject" Target="../embeddings/oleObject149.bin"/><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image" Target="../media/image144.wmf"/><Relationship Id="rId10" Type="http://schemas.openxmlformats.org/officeDocument/2006/relationships/image" Target="../media/image138.wmf"/><Relationship Id="rId19" Type="http://schemas.openxmlformats.org/officeDocument/2006/relationships/image" Target="../media/image142.wmf"/><Relationship Id="rId4" Type="http://schemas.openxmlformats.org/officeDocument/2006/relationships/image" Target="../media/image135.wmf"/><Relationship Id="rId9" Type="http://schemas.openxmlformats.org/officeDocument/2006/relationships/oleObject" Target="../embeddings/oleObject141.bin"/><Relationship Id="rId14" Type="http://schemas.openxmlformats.org/officeDocument/2006/relationships/image" Target="../media/image140.wmf"/><Relationship Id="rId22" Type="http://schemas.openxmlformats.org/officeDocument/2006/relationships/oleObject" Target="../embeddings/oleObject148.bin"/><Relationship Id="rId27" Type="http://schemas.openxmlformats.org/officeDocument/2006/relationships/image" Target="../media/image146.wmf"/></Relationships>
</file>

<file path=ppt/slides/_rels/slide39.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image" Target="../media/image141.wmf"/><Relationship Id="rId18" Type="http://schemas.openxmlformats.org/officeDocument/2006/relationships/oleObject" Target="../embeddings/oleObject159.bin"/><Relationship Id="rId26" Type="http://schemas.openxmlformats.org/officeDocument/2006/relationships/oleObject" Target="../embeddings/oleObject163.bin"/><Relationship Id="rId3" Type="http://schemas.openxmlformats.org/officeDocument/2006/relationships/oleObject" Target="../embeddings/oleObject151.bin"/><Relationship Id="rId21" Type="http://schemas.openxmlformats.org/officeDocument/2006/relationships/image" Target="../media/image145.wmf"/><Relationship Id="rId7" Type="http://schemas.openxmlformats.org/officeDocument/2006/relationships/oleObject" Target="../embeddings/oleObject153.bin"/><Relationship Id="rId12" Type="http://schemas.openxmlformats.org/officeDocument/2006/relationships/oleObject" Target="../embeddings/oleObject156.bin"/><Relationship Id="rId17" Type="http://schemas.openxmlformats.org/officeDocument/2006/relationships/image" Target="../media/image143.wmf"/><Relationship Id="rId25" Type="http://schemas.openxmlformats.org/officeDocument/2006/relationships/image" Target="../media/image137.wmf"/><Relationship Id="rId2" Type="http://schemas.openxmlformats.org/officeDocument/2006/relationships/slideLayout" Target="../slideLayouts/slideLayout3.xml"/><Relationship Id="rId16" Type="http://schemas.openxmlformats.org/officeDocument/2006/relationships/oleObject" Target="../embeddings/oleObject158.bin"/><Relationship Id="rId20" Type="http://schemas.openxmlformats.org/officeDocument/2006/relationships/oleObject" Target="../embeddings/oleObject160.bin"/><Relationship Id="rId29" Type="http://schemas.openxmlformats.org/officeDocument/2006/relationships/image" Target="../media/image139.wmf"/><Relationship Id="rId1" Type="http://schemas.openxmlformats.org/officeDocument/2006/relationships/vmlDrawing" Target="../drawings/vmlDrawing25.vml"/><Relationship Id="rId6" Type="http://schemas.openxmlformats.org/officeDocument/2006/relationships/image" Target="../media/image135.wmf"/><Relationship Id="rId11" Type="http://schemas.openxmlformats.org/officeDocument/2006/relationships/oleObject" Target="../embeddings/oleObject155.bin"/><Relationship Id="rId24" Type="http://schemas.openxmlformats.org/officeDocument/2006/relationships/oleObject" Target="../embeddings/oleObject162.bin"/><Relationship Id="rId5" Type="http://schemas.openxmlformats.org/officeDocument/2006/relationships/oleObject" Target="../embeddings/oleObject152.bin"/><Relationship Id="rId15" Type="http://schemas.openxmlformats.org/officeDocument/2006/relationships/image" Target="../media/image142.wmf"/><Relationship Id="rId23" Type="http://schemas.openxmlformats.org/officeDocument/2006/relationships/image" Target="../media/image148.wmf"/><Relationship Id="rId28" Type="http://schemas.openxmlformats.org/officeDocument/2006/relationships/oleObject" Target="../embeddings/oleObject164.bin"/><Relationship Id="rId10" Type="http://schemas.openxmlformats.org/officeDocument/2006/relationships/image" Target="../media/image140.wmf"/><Relationship Id="rId19" Type="http://schemas.openxmlformats.org/officeDocument/2006/relationships/image" Target="../media/image144.wmf"/><Relationship Id="rId4" Type="http://schemas.openxmlformats.org/officeDocument/2006/relationships/image" Target="../media/image147.wmf"/><Relationship Id="rId9" Type="http://schemas.openxmlformats.org/officeDocument/2006/relationships/oleObject" Target="../embeddings/oleObject154.bin"/><Relationship Id="rId14" Type="http://schemas.openxmlformats.org/officeDocument/2006/relationships/oleObject" Target="../embeddings/oleObject157.bin"/><Relationship Id="rId22" Type="http://schemas.openxmlformats.org/officeDocument/2006/relationships/oleObject" Target="../embeddings/oleObject161.bin"/><Relationship Id="rId27" Type="http://schemas.openxmlformats.org/officeDocument/2006/relationships/image" Target="../media/image149.wmf"/></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 Id="rId14"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1.gi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 Id="rId9"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0.gif"/><Relationship Id="rId7" Type="http://schemas.openxmlformats.org/officeDocument/2006/relationships/image" Target="../media/image23.jpe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hyperlink" Target="http://edupioneer.web10.1gftp.com/dcb/mksw.htm" TargetMode="External"/><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648"/>
            <a:ext cx="7772400" cy="1470025"/>
          </a:xfrm>
        </p:spPr>
        <p:txBody>
          <a:bodyPr/>
          <a:lstStyle/>
          <a:p>
            <a:r>
              <a:rPr lang="zh-CN" altLang="en-US" sz="4800" dirty="0">
                <a:solidFill>
                  <a:srgbClr val="0000FF"/>
                </a:solidFill>
                <a:latin typeface="微软雅黑" pitchFamily="34" charset="-122"/>
                <a:ea typeface="微软雅黑" pitchFamily="34" charset="-122"/>
              </a:rPr>
              <a:t>第二</a:t>
            </a:r>
            <a:r>
              <a:rPr lang="zh-CN" altLang="en-US" sz="4800" dirty="0" smtClean="0">
                <a:solidFill>
                  <a:srgbClr val="0000FF"/>
                </a:solidFill>
                <a:latin typeface="微软雅黑" pitchFamily="34" charset="-122"/>
                <a:ea typeface="微软雅黑" pitchFamily="34" charset="-122"/>
              </a:rPr>
              <a:t>章 运动与力</a:t>
            </a:r>
            <a:endParaRPr lang="zh-CN" altLang="en-US" sz="4800" dirty="0">
              <a:solidFill>
                <a:srgbClr val="0000FF"/>
              </a:solidFill>
              <a:latin typeface="微软雅黑" pitchFamily="34" charset="-122"/>
              <a:ea typeface="微软雅黑" pitchFamily="34" charset="-122"/>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89592"/>
            <a:ext cx="5760000" cy="418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394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3"/>
          <p:cNvSpPr txBox="1">
            <a:spLocks noChangeArrowheads="1"/>
          </p:cNvSpPr>
          <p:nvPr/>
        </p:nvSpPr>
        <p:spPr bwMode="auto">
          <a:xfrm>
            <a:off x="2071688" y="2143125"/>
            <a:ext cx="5929312" cy="708025"/>
          </a:xfrm>
          <a:prstGeom prst="rect">
            <a:avLst/>
          </a:prstGeom>
          <a:noFill/>
          <a:ln w="9525">
            <a:noFill/>
            <a:miter lim="800000"/>
            <a:headEnd/>
            <a:tailEnd/>
          </a:ln>
        </p:spPr>
        <p:txBody>
          <a:bodyPr>
            <a:spAutoFit/>
          </a:bodyPr>
          <a:lstStyle/>
          <a:p>
            <a:pPr>
              <a:spcBef>
                <a:spcPct val="50000"/>
              </a:spcBef>
            </a:pPr>
            <a:r>
              <a:rPr lang="en-US" altLang="zh-CN" sz="4000"/>
              <a:t>§2-2 </a:t>
            </a:r>
            <a:r>
              <a:rPr lang="zh-CN" altLang="en-US" sz="4000"/>
              <a:t>牛顿三定律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65138" y="3306763"/>
            <a:ext cx="1968500" cy="1066800"/>
          </a:xfrm>
          <a:prstGeom prst="rect">
            <a:avLst/>
          </a:prstGeom>
          <a:noFill/>
          <a:ln w="9525">
            <a:noFill/>
            <a:miter lim="800000"/>
            <a:headEnd/>
            <a:tailEnd/>
          </a:ln>
        </p:spPr>
        <p:txBody>
          <a:bodyPr anchor="ctr">
            <a:spAutoFit/>
          </a:bodyPr>
          <a:lstStyle/>
          <a:p>
            <a:pPr>
              <a:spcBef>
                <a:spcPct val="50000"/>
              </a:spcBef>
            </a:pPr>
            <a:r>
              <a:rPr lang="zh-CN" altLang="en-US" sz="3200">
                <a:solidFill>
                  <a:srgbClr val="0000FF"/>
                </a:solidFill>
              </a:rPr>
              <a:t>第一定律 的意义：</a:t>
            </a:r>
          </a:p>
        </p:txBody>
      </p:sp>
      <p:sp>
        <p:nvSpPr>
          <p:cNvPr id="18440" name="Text Box 8"/>
          <p:cNvSpPr txBox="1">
            <a:spLocks noChangeArrowheads="1"/>
          </p:cNvSpPr>
          <p:nvPr/>
        </p:nvSpPr>
        <p:spPr bwMode="auto">
          <a:xfrm>
            <a:off x="441325" y="4624388"/>
            <a:ext cx="2652713" cy="579437"/>
          </a:xfrm>
          <a:prstGeom prst="rect">
            <a:avLst/>
          </a:prstGeom>
          <a:noFill/>
          <a:ln w="9525">
            <a:noFill/>
            <a:miter lim="800000"/>
            <a:headEnd/>
            <a:tailEnd/>
          </a:ln>
        </p:spPr>
        <p:txBody>
          <a:bodyPr anchor="ctr">
            <a:spAutoFit/>
          </a:bodyPr>
          <a:lstStyle/>
          <a:p>
            <a:pPr>
              <a:spcBef>
                <a:spcPct val="50000"/>
              </a:spcBef>
            </a:pPr>
            <a:r>
              <a:rPr lang="zh-CN" altLang="en-US" sz="3200">
                <a:solidFill>
                  <a:srgbClr val="0000FF"/>
                </a:solidFill>
              </a:rPr>
              <a:t>惯性系：</a:t>
            </a:r>
            <a:endParaRPr lang="zh-CN" altLang="en-US" sz="3200">
              <a:solidFill>
                <a:srgbClr val="000000"/>
              </a:solidFill>
            </a:endParaRPr>
          </a:p>
        </p:txBody>
      </p:sp>
      <p:sp>
        <p:nvSpPr>
          <p:cNvPr id="18442" name="Text Box 10"/>
          <p:cNvSpPr txBox="1">
            <a:spLocks noChangeArrowheads="1"/>
          </p:cNvSpPr>
          <p:nvPr/>
        </p:nvSpPr>
        <p:spPr bwMode="auto">
          <a:xfrm>
            <a:off x="1241425" y="5337175"/>
            <a:ext cx="1235075" cy="579438"/>
          </a:xfrm>
          <a:prstGeom prst="rect">
            <a:avLst/>
          </a:prstGeom>
          <a:noFill/>
          <a:ln w="9525">
            <a:noFill/>
            <a:miter lim="800000"/>
            <a:headEnd/>
            <a:tailEnd/>
          </a:ln>
        </p:spPr>
        <p:txBody>
          <a:bodyPr anchor="ctr">
            <a:spAutoFit/>
          </a:bodyPr>
          <a:lstStyle/>
          <a:p>
            <a:pPr>
              <a:spcBef>
                <a:spcPct val="50000"/>
              </a:spcBef>
            </a:pPr>
            <a:r>
              <a:rPr lang="zh-CN" altLang="en-US" sz="3200">
                <a:solidFill>
                  <a:srgbClr val="0000FF"/>
                </a:solidFill>
              </a:rPr>
              <a:t>力：</a:t>
            </a:r>
          </a:p>
        </p:txBody>
      </p:sp>
      <p:sp>
        <p:nvSpPr>
          <p:cNvPr id="18443" name="Rectangle 11"/>
          <p:cNvSpPr>
            <a:spLocks noChangeArrowheads="1"/>
          </p:cNvSpPr>
          <p:nvPr/>
        </p:nvSpPr>
        <p:spPr bwMode="auto">
          <a:xfrm>
            <a:off x="2063750" y="5900738"/>
            <a:ext cx="5151438" cy="579437"/>
          </a:xfrm>
          <a:prstGeom prst="rect">
            <a:avLst/>
          </a:prstGeom>
          <a:noFill/>
          <a:ln w="9525">
            <a:noFill/>
            <a:miter lim="800000"/>
            <a:headEnd/>
            <a:tailEnd/>
          </a:ln>
        </p:spPr>
        <p:txBody>
          <a:bodyPr anchor="ctr">
            <a:spAutoFit/>
          </a:bodyPr>
          <a:lstStyle/>
          <a:p>
            <a:r>
              <a:rPr lang="zh-CN" altLang="en-US" sz="3200">
                <a:solidFill>
                  <a:srgbClr val="000000"/>
                </a:solidFill>
              </a:rPr>
              <a:t>物体运动状态的原因）。</a:t>
            </a:r>
          </a:p>
        </p:txBody>
      </p:sp>
      <p:sp>
        <p:nvSpPr>
          <p:cNvPr id="18444" name="Text Box 12"/>
          <p:cNvSpPr txBox="1">
            <a:spLocks noChangeArrowheads="1"/>
          </p:cNvSpPr>
          <p:nvPr/>
        </p:nvSpPr>
        <p:spPr bwMode="auto">
          <a:xfrm>
            <a:off x="2422525" y="3214688"/>
            <a:ext cx="7156450" cy="579437"/>
          </a:xfrm>
          <a:prstGeom prst="rect">
            <a:avLst/>
          </a:prstGeom>
          <a:noFill/>
          <a:ln w="9525">
            <a:noFill/>
            <a:miter lim="800000"/>
            <a:headEnd/>
            <a:tailEnd/>
          </a:ln>
        </p:spPr>
        <p:txBody>
          <a:bodyPr anchor="ctr">
            <a:spAutoFit/>
          </a:bodyPr>
          <a:lstStyle/>
          <a:p>
            <a:pPr>
              <a:spcBef>
                <a:spcPct val="50000"/>
              </a:spcBef>
            </a:pPr>
            <a:r>
              <a:rPr lang="zh-CN" altLang="en-US" sz="3200"/>
              <a:t>定义了</a:t>
            </a:r>
            <a:r>
              <a:rPr lang="zh-CN" altLang="en-US" sz="3200">
                <a:solidFill>
                  <a:srgbClr val="0000FF"/>
                </a:solidFill>
              </a:rPr>
              <a:t>“惯性系”</a:t>
            </a:r>
            <a:r>
              <a:rPr lang="zh-CN" altLang="en-US" sz="3200">
                <a:solidFill>
                  <a:srgbClr val="FF0000"/>
                </a:solidFill>
              </a:rPr>
              <a:t>（</a:t>
            </a:r>
            <a:r>
              <a:rPr lang="en-US" altLang="zh-CN" sz="3200">
                <a:solidFill>
                  <a:srgbClr val="FF0000"/>
                </a:solidFill>
              </a:rPr>
              <a:t>inertial frame</a:t>
            </a:r>
            <a:r>
              <a:rPr lang="zh-CN" altLang="en-US" sz="3200">
                <a:solidFill>
                  <a:srgbClr val="FF0000"/>
                </a:solidFill>
              </a:rPr>
              <a:t>）</a:t>
            </a:r>
          </a:p>
        </p:txBody>
      </p:sp>
      <p:sp>
        <p:nvSpPr>
          <p:cNvPr id="18445" name="Text Box 13"/>
          <p:cNvSpPr txBox="1">
            <a:spLocks noChangeArrowheads="1"/>
          </p:cNvSpPr>
          <p:nvPr/>
        </p:nvSpPr>
        <p:spPr bwMode="auto">
          <a:xfrm>
            <a:off x="2374900" y="3919538"/>
            <a:ext cx="7181850" cy="579437"/>
          </a:xfrm>
          <a:prstGeom prst="rect">
            <a:avLst/>
          </a:prstGeom>
          <a:noFill/>
          <a:ln w="9525">
            <a:noFill/>
            <a:miter lim="800000"/>
            <a:headEnd/>
            <a:tailEnd/>
          </a:ln>
        </p:spPr>
        <p:txBody>
          <a:bodyPr anchor="ctr">
            <a:spAutoFit/>
          </a:bodyPr>
          <a:lstStyle/>
          <a:p>
            <a:pPr>
              <a:spcBef>
                <a:spcPct val="50000"/>
              </a:spcBef>
            </a:pPr>
            <a:r>
              <a:rPr lang="zh-CN" altLang="en-US" sz="3200"/>
              <a:t>定性给出了</a:t>
            </a:r>
            <a:r>
              <a:rPr lang="zh-CN" altLang="en-US" sz="3200">
                <a:solidFill>
                  <a:srgbClr val="0000FF"/>
                </a:solidFill>
              </a:rPr>
              <a:t>“力”</a:t>
            </a:r>
            <a:r>
              <a:rPr lang="zh-CN" altLang="en-US" sz="3200"/>
              <a:t>与</a:t>
            </a:r>
            <a:r>
              <a:rPr lang="zh-CN" altLang="en-US" sz="3200">
                <a:solidFill>
                  <a:srgbClr val="0000FF"/>
                </a:solidFill>
              </a:rPr>
              <a:t>“惯性”</a:t>
            </a:r>
            <a:r>
              <a:rPr lang="zh-CN" altLang="en-US" sz="3200"/>
              <a:t>的概念</a:t>
            </a:r>
          </a:p>
        </p:txBody>
      </p:sp>
      <p:sp>
        <p:nvSpPr>
          <p:cNvPr id="18446" name="AutoShape 14"/>
          <p:cNvSpPr>
            <a:spLocks/>
          </p:cNvSpPr>
          <p:nvPr/>
        </p:nvSpPr>
        <p:spPr bwMode="auto">
          <a:xfrm>
            <a:off x="2325688" y="3486150"/>
            <a:ext cx="74612" cy="800100"/>
          </a:xfrm>
          <a:prstGeom prst="leftBrace">
            <a:avLst>
              <a:gd name="adj1" fmla="val 89362"/>
              <a:gd name="adj2" fmla="val 50000"/>
            </a:avLst>
          </a:prstGeom>
          <a:noFill/>
          <a:ln w="38100">
            <a:solidFill>
              <a:schemeClr val="tx1"/>
            </a:solidFill>
            <a:round/>
            <a:headEnd/>
            <a:tailEnd/>
          </a:ln>
        </p:spPr>
        <p:txBody>
          <a:bodyPr wrap="none" anchor="ctr"/>
          <a:lstStyle/>
          <a:p>
            <a:endParaRPr lang="zh-CN" altLang="en-US"/>
          </a:p>
        </p:txBody>
      </p:sp>
      <p:grpSp>
        <p:nvGrpSpPr>
          <p:cNvPr id="2" name="Group 18"/>
          <p:cNvGrpSpPr>
            <a:grpSpLocks/>
          </p:cNvGrpSpPr>
          <p:nvPr/>
        </p:nvGrpSpPr>
        <p:grpSpPr bwMode="auto">
          <a:xfrm>
            <a:off x="174625" y="620713"/>
            <a:ext cx="8928100" cy="676275"/>
            <a:chOff x="110" y="489"/>
            <a:chExt cx="5624" cy="426"/>
          </a:xfrm>
        </p:grpSpPr>
        <p:sp>
          <p:nvSpPr>
            <p:cNvPr id="16399" name="Text Box 3"/>
            <p:cNvSpPr txBox="1">
              <a:spLocks noChangeArrowheads="1"/>
            </p:cNvSpPr>
            <p:nvPr/>
          </p:nvSpPr>
          <p:spPr bwMode="auto">
            <a:xfrm>
              <a:off x="110" y="489"/>
              <a:ext cx="3022" cy="426"/>
            </a:xfrm>
            <a:prstGeom prst="rect">
              <a:avLst/>
            </a:prstGeom>
            <a:noFill/>
            <a:ln w="9525">
              <a:noFill/>
              <a:miter lim="800000"/>
              <a:headEnd/>
              <a:tailEnd/>
            </a:ln>
          </p:spPr>
          <p:txBody>
            <a:bodyPr anchor="ctr">
              <a:spAutoFit/>
            </a:bodyPr>
            <a:lstStyle/>
            <a:p>
              <a:pPr>
                <a:lnSpc>
                  <a:spcPct val="120000"/>
                </a:lnSpc>
              </a:pPr>
              <a:r>
                <a:rPr lang="en-US" altLang="zh-CN" sz="2000">
                  <a:solidFill>
                    <a:srgbClr val="FF0000"/>
                  </a:solidFill>
                  <a:latin typeface="宋体" charset="-122"/>
                </a:rPr>
                <a:t>▲ </a:t>
              </a:r>
              <a:r>
                <a:rPr lang="zh-CN" altLang="en-US" sz="3200">
                  <a:solidFill>
                    <a:srgbClr val="0000FF"/>
                  </a:solidFill>
                </a:rPr>
                <a:t>第一定律（惯性定律）</a:t>
              </a:r>
              <a:r>
                <a:rPr lang="zh-CN" altLang="en-US" sz="3200">
                  <a:solidFill>
                    <a:srgbClr val="FF0000"/>
                  </a:solidFill>
                </a:rPr>
                <a:t>     </a:t>
              </a:r>
              <a:endParaRPr lang="zh-CN" altLang="en-US" sz="3200">
                <a:solidFill>
                  <a:srgbClr val="000000"/>
                </a:solidFill>
              </a:endParaRPr>
            </a:p>
          </p:txBody>
        </p:sp>
        <p:sp>
          <p:nvSpPr>
            <p:cNvPr id="16400" name="Rectangle 15"/>
            <p:cNvSpPr>
              <a:spLocks noChangeArrowheads="1"/>
            </p:cNvSpPr>
            <p:nvPr/>
          </p:nvSpPr>
          <p:spPr bwMode="auto">
            <a:xfrm>
              <a:off x="2752" y="550"/>
              <a:ext cx="2982" cy="365"/>
            </a:xfrm>
            <a:prstGeom prst="rect">
              <a:avLst/>
            </a:prstGeom>
            <a:noFill/>
            <a:ln w="9525">
              <a:noFill/>
              <a:miter lim="800000"/>
              <a:headEnd/>
              <a:tailEnd/>
            </a:ln>
          </p:spPr>
          <p:txBody>
            <a:bodyPr anchor="ctr">
              <a:spAutoFit/>
            </a:bodyPr>
            <a:lstStyle/>
            <a:p>
              <a:r>
                <a:rPr lang="zh-CN" altLang="en-US" sz="3200">
                  <a:solidFill>
                    <a:srgbClr val="FF0000"/>
                  </a:solidFill>
                </a:rPr>
                <a:t>（</a:t>
              </a:r>
              <a:r>
                <a:rPr lang="en-US" altLang="zh-CN" sz="3200">
                  <a:solidFill>
                    <a:srgbClr val="FF0000"/>
                  </a:solidFill>
                </a:rPr>
                <a:t>First law</a:t>
              </a:r>
              <a:r>
                <a:rPr lang="zh-CN" altLang="en-US" sz="3200">
                  <a:solidFill>
                    <a:srgbClr val="FF0000"/>
                  </a:solidFill>
                </a:rPr>
                <a:t>，</a:t>
              </a:r>
              <a:r>
                <a:rPr lang="en-US" altLang="zh-CN" sz="3200">
                  <a:solidFill>
                    <a:srgbClr val="FF0000"/>
                  </a:solidFill>
                </a:rPr>
                <a:t>Inertia law</a:t>
              </a:r>
              <a:r>
                <a:rPr lang="zh-CN" altLang="en-US" sz="3200">
                  <a:solidFill>
                    <a:srgbClr val="FF0000"/>
                  </a:solidFill>
                </a:rPr>
                <a:t>）</a:t>
              </a:r>
            </a:p>
          </p:txBody>
        </p:sp>
      </p:grpSp>
      <p:sp>
        <p:nvSpPr>
          <p:cNvPr id="18448" name="Rectangle 16"/>
          <p:cNvSpPr>
            <a:spLocks noChangeArrowheads="1"/>
          </p:cNvSpPr>
          <p:nvPr/>
        </p:nvSpPr>
        <p:spPr bwMode="auto">
          <a:xfrm>
            <a:off x="539750" y="2133600"/>
            <a:ext cx="8216900" cy="676275"/>
          </a:xfrm>
          <a:prstGeom prst="rect">
            <a:avLst/>
          </a:prstGeom>
          <a:noFill/>
          <a:ln w="9525">
            <a:noFill/>
            <a:miter lim="800000"/>
            <a:headEnd/>
            <a:tailEnd/>
          </a:ln>
        </p:spPr>
        <p:txBody>
          <a:bodyPr wrap="none" anchor="ctr">
            <a:spAutoFit/>
          </a:bodyPr>
          <a:lstStyle/>
          <a:p>
            <a:pPr>
              <a:lnSpc>
                <a:spcPct val="120000"/>
              </a:lnSpc>
            </a:pPr>
            <a:r>
              <a:rPr lang="zh-CN" altLang="en-US" sz="3200">
                <a:solidFill>
                  <a:srgbClr val="000000"/>
                </a:solidFill>
              </a:rPr>
              <a:t>除非作用在它上面的力迫使它改变这种状态。</a:t>
            </a:r>
          </a:p>
        </p:txBody>
      </p:sp>
      <p:sp>
        <p:nvSpPr>
          <p:cNvPr id="18449" name="Rectangle 17"/>
          <p:cNvSpPr>
            <a:spLocks noChangeArrowheads="1"/>
          </p:cNvSpPr>
          <p:nvPr/>
        </p:nvSpPr>
        <p:spPr bwMode="auto">
          <a:xfrm>
            <a:off x="958850" y="1422400"/>
            <a:ext cx="8216900" cy="579438"/>
          </a:xfrm>
          <a:prstGeom prst="rect">
            <a:avLst/>
          </a:prstGeom>
          <a:noFill/>
          <a:ln w="9525">
            <a:noFill/>
            <a:miter lim="800000"/>
            <a:headEnd/>
            <a:tailEnd/>
          </a:ln>
        </p:spPr>
        <p:txBody>
          <a:bodyPr wrap="none" anchor="ctr">
            <a:spAutoFit/>
          </a:bodyPr>
          <a:lstStyle/>
          <a:p>
            <a:r>
              <a:rPr lang="zh-CN" altLang="en-US" sz="3200">
                <a:solidFill>
                  <a:srgbClr val="000000"/>
                </a:solidFill>
              </a:rPr>
              <a:t>任何物体都保持静止或匀速直线运动的状态，</a:t>
            </a:r>
          </a:p>
        </p:txBody>
      </p:sp>
      <p:sp>
        <p:nvSpPr>
          <p:cNvPr id="18452" name="Rectangle 20"/>
          <p:cNvSpPr>
            <a:spLocks noChangeArrowheads="1"/>
          </p:cNvSpPr>
          <p:nvPr/>
        </p:nvSpPr>
        <p:spPr bwMode="auto">
          <a:xfrm>
            <a:off x="2081213" y="4645025"/>
            <a:ext cx="6319837" cy="579438"/>
          </a:xfrm>
          <a:prstGeom prst="rect">
            <a:avLst/>
          </a:prstGeom>
          <a:noFill/>
          <a:ln w="9525">
            <a:noFill/>
            <a:miter lim="800000"/>
            <a:headEnd/>
            <a:tailEnd/>
          </a:ln>
        </p:spPr>
        <p:txBody>
          <a:bodyPr anchor="ctr">
            <a:spAutoFit/>
          </a:bodyPr>
          <a:lstStyle/>
          <a:p>
            <a:r>
              <a:rPr lang="zh-CN" altLang="en-US" sz="3200">
                <a:solidFill>
                  <a:srgbClr val="000000"/>
                </a:solidFill>
              </a:rPr>
              <a:t>牛顿第一定律成立的参考系。</a:t>
            </a:r>
          </a:p>
        </p:txBody>
      </p:sp>
      <p:sp>
        <p:nvSpPr>
          <p:cNvPr id="18453" name="Rectangle 21"/>
          <p:cNvSpPr>
            <a:spLocks noChangeArrowheads="1"/>
          </p:cNvSpPr>
          <p:nvPr/>
        </p:nvSpPr>
        <p:spPr bwMode="auto">
          <a:xfrm>
            <a:off x="2062163" y="5349875"/>
            <a:ext cx="5287962" cy="579438"/>
          </a:xfrm>
          <a:prstGeom prst="rect">
            <a:avLst/>
          </a:prstGeom>
          <a:noFill/>
          <a:ln w="9525">
            <a:noFill/>
            <a:miter lim="800000"/>
            <a:headEnd/>
            <a:tailEnd/>
          </a:ln>
        </p:spPr>
        <p:txBody>
          <a:bodyPr anchor="ctr">
            <a:spAutoFit/>
          </a:bodyPr>
          <a:lstStyle/>
          <a:p>
            <a:r>
              <a:rPr lang="zh-CN" altLang="en-US" sz="3200">
                <a:solidFill>
                  <a:srgbClr val="000000"/>
                </a:solidFill>
              </a:rPr>
              <a:t>改变物体运动状态的原因</a:t>
            </a:r>
          </a:p>
        </p:txBody>
      </p:sp>
      <p:sp>
        <p:nvSpPr>
          <p:cNvPr id="18454" name="Rectangle 22"/>
          <p:cNvSpPr>
            <a:spLocks noChangeArrowheads="1"/>
          </p:cNvSpPr>
          <p:nvPr/>
        </p:nvSpPr>
        <p:spPr bwMode="auto">
          <a:xfrm>
            <a:off x="6427788" y="5349875"/>
            <a:ext cx="2582862" cy="579438"/>
          </a:xfrm>
          <a:prstGeom prst="rect">
            <a:avLst/>
          </a:prstGeom>
          <a:noFill/>
          <a:ln w="9525">
            <a:noFill/>
            <a:miter lim="800000"/>
            <a:headEnd/>
            <a:tailEnd/>
          </a:ln>
        </p:spPr>
        <p:txBody>
          <a:bodyPr anchor="ctr">
            <a:spAutoFit/>
          </a:bodyPr>
          <a:lstStyle/>
          <a:p>
            <a:pPr>
              <a:spcBef>
                <a:spcPct val="50000"/>
              </a:spcBef>
            </a:pPr>
            <a:r>
              <a:rPr lang="zh-CN" altLang="en-US" sz="3200">
                <a:solidFill>
                  <a:srgbClr val="000000"/>
                </a:solidFill>
              </a:rPr>
              <a:t>（并非维持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40"/>
                                        </p:tgtEl>
                                        <p:attrNameLst>
                                          <p:attrName>style.visibility</p:attrName>
                                        </p:attrNameLst>
                                      </p:cBhvr>
                                      <p:to>
                                        <p:strVal val="visible"/>
                                      </p:to>
                                    </p:set>
                                    <p:anim calcmode="lin" valueType="num">
                                      <p:cBhvr additive="base">
                                        <p:cTn id="11" dur="500" fill="hold"/>
                                        <p:tgtEl>
                                          <p:spTgt spid="18440"/>
                                        </p:tgtEl>
                                        <p:attrNameLst>
                                          <p:attrName>ppt_x</p:attrName>
                                        </p:attrNameLst>
                                      </p:cBhvr>
                                      <p:tavLst>
                                        <p:tav tm="0">
                                          <p:val>
                                            <p:strVal val="#ppt_x"/>
                                          </p:val>
                                        </p:tav>
                                        <p:tav tm="100000">
                                          <p:val>
                                            <p:strVal val="#ppt_x"/>
                                          </p:val>
                                        </p:tav>
                                      </p:tavLst>
                                    </p:anim>
                                    <p:anim calcmode="lin" valueType="num">
                                      <p:cBhvr additive="base">
                                        <p:cTn id="12" dur="500" fill="hold"/>
                                        <p:tgtEl>
                                          <p:spTgt spid="184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42"/>
                                        </p:tgtEl>
                                        <p:attrNameLst>
                                          <p:attrName>style.visibility</p:attrName>
                                        </p:attrNameLst>
                                      </p:cBhvr>
                                      <p:to>
                                        <p:strVal val="visible"/>
                                      </p:to>
                                    </p:set>
                                    <p:anim calcmode="lin" valueType="num">
                                      <p:cBhvr additive="base">
                                        <p:cTn id="15" dur="500" fill="hold"/>
                                        <p:tgtEl>
                                          <p:spTgt spid="18442"/>
                                        </p:tgtEl>
                                        <p:attrNameLst>
                                          <p:attrName>ppt_x</p:attrName>
                                        </p:attrNameLst>
                                      </p:cBhvr>
                                      <p:tavLst>
                                        <p:tav tm="0">
                                          <p:val>
                                            <p:strVal val="#ppt_x"/>
                                          </p:val>
                                        </p:tav>
                                        <p:tav tm="100000">
                                          <p:val>
                                            <p:strVal val="#ppt_x"/>
                                          </p:val>
                                        </p:tav>
                                      </p:tavLst>
                                    </p:anim>
                                    <p:anim calcmode="lin" valueType="num">
                                      <p:cBhvr additive="base">
                                        <p:cTn id="16" dur="500" fill="hold"/>
                                        <p:tgtEl>
                                          <p:spTgt spid="1844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anim calcmode="lin" valueType="num">
                                      <p:cBhvr additive="base">
                                        <p:cTn id="19" dur="500" fill="hold"/>
                                        <p:tgtEl>
                                          <p:spTgt spid="18443"/>
                                        </p:tgtEl>
                                        <p:attrNameLst>
                                          <p:attrName>ppt_x</p:attrName>
                                        </p:attrNameLst>
                                      </p:cBhvr>
                                      <p:tavLst>
                                        <p:tav tm="0">
                                          <p:val>
                                            <p:strVal val="#ppt_x"/>
                                          </p:val>
                                        </p:tav>
                                        <p:tav tm="100000">
                                          <p:val>
                                            <p:strVal val="#ppt_x"/>
                                          </p:val>
                                        </p:tav>
                                      </p:tavLst>
                                    </p:anim>
                                    <p:anim calcmode="lin" valueType="num">
                                      <p:cBhvr additive="base">
                                        <p:cTn id="20" dur="500" fill="hold"/>
                                        <p:tgtEl>
                                          <p:spTgt spid="184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44"/>
                                        </p:tgtEl>
                                        <p:attrNameLst>
                                          <p:attrName>style.visibility</p:attrName>
                                        </p:attrNameLst>
                                      </p:cBhvr>
                                      <p:to>
                                        <p:strVal val="visible"/>
                                      </p:to>
                                    </p:set>
                                    <p:anim calcmode="lin" valueType="num">
                                      <p:cBhvr additive="base">
                                        <p:cTn id="23" dur="500" fill="hold"/>
                                        <p:tgtEl>
                                          <p:spTgt spid="18444"/>
                                        </p:tgtEl>
                                        <p:attrNameLst>
                                          <p:attrName>ppt_x</p:attrName>
                                        </p:attrNameLst>
                                      </p:cBhvr>
                                      <p:tavLst>
                                        <p:tav tm="0">
                                          <p:val>
                                            <p:strVal val="#ppt_x"/>
                                          </p:val>
                                        </p:tav>
                                        <p:tav tm="100000">
                                          <p:val>
                                            <p:strVal val="#ppt_x"/>
                                          </p:val>
                                        </p:tav>
                                      </p:tavLst>
                                    </p:anim>
                                    <p:anim calcmode="lin" valueType="num">
                                      <p:cBhvr additive="base">
                                        <p:cTn id="24" dur="500" fill="hold"/>
                                        <p:tgtEl>
                                          <p:spTgt spid="184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45"/>
                                        </p:tgtEl>
                                        <p:attrNameLst>
                                          <p:attrName>style.visibility</p:attrName>
                                        </p:attrNameLst>
                                      </p:cBhvr>
                                      <p:to>
                                        <p:strVal val="visible"/>
                                      </p:to>
                                    </p:set>
                                    <p:anim calcmode="lin" valueType="num">
                                      <p:cBhvr additive="base">
                                        <p:cTn id="27" dur="500" fill="hold"/>
                                        <p:tgtEl>
                                          <p:spTgt spid="18445"/>
                                        </p:tgtEl>
                                        <p:attrNameLst>
                                          <p:attrName>ppt_x</p:attrName>
                                        </p:attrNameLst>
                                      </p:cBhvr>
                                      <p:tavLst>
                                        <p:tav tm="0">
                                          <p:val>
                                            <p:strVal val="#ppt_x"/>
                                          </p:val>
                                        </p:tav>
                                        <p:tav tm="100000">
                                          <p:val>
                                            <p:strVal val="#ppt_x"/>
                                          </p:val>
                                        </p:tav>
                                      </p:tavLst>
                                    </p:anim>
                                    <p:anim calcmode="lin" valueType="num">
                                      <p:cBhvr additive="base">
                                        <p:cTn id="28" dur="500" fill="hold"/>
                                        <p:tgtEl>
                                          <p:spTgt spid="184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46"/>
                                        </p:tgtEl>
                                        <p:attrNameLst>
                                          <p:attrName>style.visibility</p:attrName>
                                        </p:attrNameLst>
                                      </p:cBhvr>
                                      <p:to>
                                        <p:strVal val="visible"/>
                                      </p:to>
                                    </p:set>
                                    <p:anim calcmode="lin" valueType="num">
                                      <p:cBhvr additive="base">
                                        <p:cTn id="31" dur="500" fill="hold"/>
                                        <p:tgtEl>
                                          <p:spTgt spid="18446"/>
                                        </p:tgtEl>
                                        <p:attrNameLst>
                                          <p:attrName>ppt_x</p:attrName>
                                        </p:attrNameLst>
                                      </p:cBhvr>
                                      <p:tavLst>
                                        <p:tav tm="0">
                                          <p:val>
                                            <p:strVal val="#ppt_x"/>
                                          </p:val>
                                        </p:tav>
                                        <p:tav tm="100000">
                                          <p:val>
                                            <p:strVal val="#ppt_x"/>
                                          </p:val>
                                        </p:tav>
                                      </p:tavLst>
                                    </p:anim>
                                    <p:anim calcmode="lin" valueType="num">
                                      <p:cBhvr additive="base">
                                        <p:cTn id="32" dur="500" fill="hold"/>
                                        <p:tgtEl>
                                          <p:spTgt spid="184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52"/>
                                        </p:tgtEl>
                                        <p:attrNameLst>
                                          <p:attrName>style.visibility</p:attrName>
                                        </p:attrNameLst>
                                      </p:cBhvr>
                                      <p:to>
                                        <p:strVal val="visible"/>
                                      </p:to>
                                    </p:set>
                                    <p:anim calcmode="lin" valueType="num">
                                      <p:cBhvr additive="base">
                                        <p:cTn id="35" dur="500" fill="hold"/>
                                        <p:tgtEl>
                                          <p:spTgt spid="18452"/>
                                        </p:tgtEl>
                                        <p:attrNameLst>
                                          <p:attrName>ppt_x</p:attrName>
                                        </p:attrNameLst>
                                      </p:cBhvr>
                                      <p:tavLst>
                                        <p:tav tm="0">
                                          <p:val>
                                            <p:strVal val="#ppt_x"/>
                                          </p:val>
                                        </p:tav>
                                        <p:tav tm="100000">
                                          <p:val>
                                            <p:strVal val="#ppt_x"/>
                                          </p:val>
                                        </p:tav>
                                      </p:tavLst>
                                    </p:anim>
                                    <p:anim calcmode="lin" valueType="num">
                                      <p:cBhvr additive="base">
                                        <p:cTn id="36" dur="500" fill="hold"/>
                                        <p:tgtEl>
                                          <p:spTgt spid="184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453"/>
                                        </p:tgtEl>
                                        <p:attrNameLst>
                                          <p:attrName>style.visibility</p:attrName>
                                        </p:attrNameLst>
                                      </p:cBhvr>
                                      <p:to>
                                        <p:strVal val="visible"/>
                                      </p:to>
                                    </p:set>
                                    <p:anim calcmode="lin" valueType="num">
                                      <p:cBhvr additive="base">
                                        <p:cTn id="39" dur="500" fill="hold"/>
                                        <p:tgtEl>
                                          <p:spTgt spid="18453"/>
                                        </p:tgtEl>
                                        <p:attrNameLst>
                                          <p:attrName>ppt_x</p:attrName>
                                        </p:attrNameLst>
                                      </p:cBhvr>
                                      <p:tavLst>
                                        <p:tav tm="0">
                                          <p:val>
                                            <p:strVal val="#ppt_x"/>
                                          </p:val>
                                        </p:tav>
                                        <p:tav tm="100000">
                                          <p:val>
                                            <p:strVal val="#ppt_x"/>
                                          </p:val>
                                        </p:tav>
                                      </p:tavLst>
                                    </p:anim>
                                    <p:anim calcmode="lin" valueType="num">
                                      <p:cBhvr additive="base">
                                        <p:cTn id="40" dur="500" fill="hold"/>
                                        <p:tgtEl>
                                          <p:spTgt spid="184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454"/>
                                        </p:tgtEl>
                                        <p:attrNameLst>
                                          <p:attrName>style.visibility</p:attrName>
                                        </p:attrNameLst>
                                      </p:cBhvr>
                                      <p:to>
                                        <p:strVal val="visible"/>
                                      </p:to>
                                    </p:set>
                                    <p:anim calcmode="lin" valueType="num">
                                      <p:cBhvr additive="base">
                                        <p:cTn id="43" dur="500" fill="hold"/>
                                        <p:tgtEl>
                                          <p:spTgt spid="18454"/>
                                        </p:tgtEl>
                                        <p:attrNameLst>
                                          <p:attrName>ppt_x</p:attrName>
                                        </p:attrNameLst>
                                      </p:cBhvr>
                                      <p:tavLst>
                                        <p:tav tm="0">
                                          <p:val>
                                            <p:strVal val="#ppt_x"/>
                                          </p:val>
                                        </p:tav>
                                        <p:tav tm="100000">
                                          <p:val>
                                            <p:strVal val="#ppt_x"/>
                                          </p:val>
                                        </p:tav>
                                      </p:tavLst>
                                    </p:anim>
                                    <p:anim calcmode="lin" valueType="num">
                                      <p:cBhvr additive="base">
                                        <p:cTn id="44" dur="500" fill="hold"/>
                                        <p:tgtEl>
                                          <p:spTgt spid="18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40" grpId="0"/>
      <p:bldP spid="18442" grpId="0"/>
      <p:bldP spid="18443" grpId="0"/>
      <p:bldP spid="18444" grpId="0"/>
      <p:bldP spid="18445" grpId="0"/>
      <p:bldP spid="18446" grpId="0" animBg="1"/>
      <p:bldP spid="18452" grpId="0"/>
      <p:bldP spid="18453" grpId="0"/>
      <p:bldP spid="184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88975" y="185738"/>
            <a:ext cx="4932363" cy="579437"/>
          </a:xfrm>
          <a:prstGeom prst="rect">
            <a:avLst/>
          </a:prstGeom>
          <a:noFill/>
          <a:ln w="9525">
            <a:noFill/>
            <a:miter lim="800000"/>
            <a:headEnd/>
            <a:tailEnd/>
          </a:ln>
        </p:spPr>
        <p:txBody>
          <a:bodyPr wrap="none" anchor="ctr">
            <a:spAutoFit/>
          </a:bodyPr>
          <a:lstStyle/>
          <a:p>
            <a:pPr>
              <a:spcBef>
                <a:spcPct val="50000"/>
              </a:spcBef>
            </a:pPr>
            <a:r>
              <a:rPr lang="en-US" altLang="zh-CN" sz="2000">
                <a:solidFill>
                  <a:srgbClr val="FF0000"/>
                </a:solidFill>
                <a:latin typeface="宋体" charset="-122"/>
              </a:rPr>
              <a:t>▲ </a:t>
            </a:r>
            <a:r>
              <a:rPr lang="zh-CN" altLang="en-US" sz="3200">
                <a:solidFill>
                  <a:srgbClr val="0000FF"/>
                </a:solidFill>
              </a:rPr>
              <a:t>第二定律</a:t>
            </a:r>
            <a:r>
              <a:rPr lang="zh-CN" altLang="en-US" sz="3200">
                <a:solidFill>
                  <a:srgbClr val="FF0000"/>
                </a:solidFill>
              </a:rPr>
              <a:t>（</a:t>
            </a:r>
            <a:r>
              <a:rPr lang="en-US" altLang="zh-CN" sz="3200">
                <a:solidFill>
                  <a:srgbClr val="FF0000"/>
                </a:solidFill>
              </a:rPr>
              <a:t>Second law</a:t>
            </a:r>
            <a:r>
              <a:rPr lang="zh-CN" altLang="en-US" sz="3200">
                <a:solidFill>
                  <a:srgbClr val="FF0000"/>
                </a:solidFill>
              </a:rPr>
              <a:t>）</a:t>
            </a:r>
            <a:endParaRPr lang="zh-CN" altLang="en-US" sz="2400">
              <a:solidFill>
                <a:srgbClr val="FF0000"/>
              </a:solidFill>
            </a:endParaRPr>
          </a:p>
        </p:txBody>
      </p:sp>
      <p:graphicFrame>
        <p:nvGraphicFramePr>
          <p:cNvPr id="54272" name="Object 2"/>
          <p:cNvGraphicFramePr>
            <a:graphicFrameLocks noChangeAspect="1"/>
          </p:cNvGraphicFramePr>
          <p:nvPr/>
        </p:nvGraphicFramePr>
        <p:xfrm>
          <a:off x="3236913" y="984250"/>
          <a:ext cx="2287587" cy="1076325"/>
        </p:xfrm>
        <a:graphic>
          <a:graphicData uri="http://schemas.openxmlformats.org/presentationml/2006/ole">
            <mc:AlternateContent xmlns:mc="http://schemas.openxmlformats.org/markup-compatibility/2006">
              <mc:Choice xmlns:v="urn:schemas-microsoft-com:vml" Requires="v">
                <p:oleObj spid="_x0000_s17707" name="公式" r:id="rId3" imgW="863225" imgH="406224" progId="Equation.3">
                  <p:embed/>
                </p:oleObj>
              </mc:Choice>
              <mc:Fallback>
                <p:oleObj name="公式" r:id="rId3" imgW="863225" imgH="40622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913" y="984250"/>
                        <a:ext cx="2287587" cy="10763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7"/>
          <p:cNvGrpSpPr>
            <a:grpSpLocks/>
          </p:cNvGrpSpPr>
          <p:nvPr/>
        </p:nvGrpSpPr>
        <p:grpSpPr bwMode="auto">
          <a:xfrm>
            <a:off x="1146175" y="2338388"/>
            <a:ext cx="4691063" cy="588962"/>
            <a:chOff x="722" y="1473"/>
            <a:chExt cx="2955" cy="371"/>
          </a:xfrm>
        </p:grpSpPr>
        <p:graphicFrame>
          <p:nvGraphicFramePr>
            <p:cNvPr id="17422" name="Object 5"/>
            <p:cNvGraphicFramePr>
              <a:graphicFrameLocks noChangeAspect="1"/>
            </p:cNvGraphicFramePr>
            <p:nvPr/>
          </p:nvGraphicFramePr>
          <p:xfrm>
            <a:off x="722" y="1475"/>
            <a:ext cx="434" cy="369"/>
          </p:xfrm>
          <a:graphic>
            <a:graphicData uri="http://schemas.openxmlformats.org/presentationml/2006/ole">
              <mc:AlternateContent xmlns:mc="http://schemas.openxmlformats.org/markup-compatibility/2006">
                <mc:Choice xmlns:v="urn:schemas-microsoft-com:vml" Requires="v">
                  <p:oleObj spid="_x0000_s17708" name="公式" r:id="rId5" imgW="154800" imgH="118080" progId="Equation.3">
                    <p:embed/>
                  </p:oleObj>
                </mc:Choice>
                <mc:Fallback>
                  <p:oleObj name="公式" r:id="rId5" imgW="154800" imgH="11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 y="1475"/>
                          <a:ext cx="43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3" name="Text Box 5"/>
            <p:cNvSpPr txBox="1">
              <a:spLocks noChangeArrowheads="1"/>
            </p:cNvSpPr>
            <p:nvPr/>
          </p:nvSpPr>
          <p:spPr bwMode="auto">
            <a:xfrm>
              <a:off x="1200" y="1473"/>
              <a:ext cx="2477" cy="365"/>
            </a:xfrm>
            <a:prstGeom prst="rect">
              <a:avLst/>
            </a:prstGeom>
            <a:noFill/>
            <a:ln w="9525">
              <a:noFill/>
              <a:miter lim="800000"/>
              <a:headEnd/>
              <a:tailEnd/>
            </a:ln>
          </p:spPr>
          <p:txBody>
            <a:bodyPr wrap="none" anchor="ctr">
              <a:spAutoFit/>
            </a:bodyPr>
            <a:lstStyle/>
            <a:p>
              <a:pPr>
                <a:spcBef>
                  <a:spcPct val="50000"/>
                </a:spcBef>
              </a:pPr>
              <a:r>
                <a:rPr lang="zh-CN" altLang="en-US" sz="3200"/>
                <a:t>物体所受的</a:t>
              </a:r>
              <a:r>
                <a:rPr lang="zh-CN" altLang="en-US" sz="3200">
                  <a:solidFill>
                    <a:srgbClr val="0000FF"/>
                  </a:solidFill>
                </a:rPr>
                <a:t>合外力。</a:t>
              </a:r>
              <a:r>
                <a:rPr lang="zh-CN" altLang="en-US" sz="3200">
                  <a:solidFill>
                    <a:srgbClr val="000000"/>
                  </a:solidFill>
                </a:rPr>
                <a:t> </a:t>
              </a:r>
            </a:p>
          </p:txBody>
        </p:sp>
      </p:grpSp>
      <p:sp>
        <p:nvSpPr>
          <p:cNvPr id="19463" name="Text Box 7"/>
          <p:cNvSpPr txBox="1">
            <a:spLocks noChangeArrowheads="1"/>
          </p:cNvSpPr>
          <p:nvPr/>
        </p:nvSpPr>
        <p:spPr bwMode="auto">
          <a:xfrm>
            <a:off x="1098550" y="2976563"/>
            <a:ext cx="3886200" cy="579437"/>
          </a:xfrm>
          <a:prstGeom prst="rect">
            <a:avLst/>
          </a:prstGeom>
          <a:noFill/>
          <a:ln w="9525">
            <a:noFill/>
            <a:miter lim="800000"/>
            <a:headEnd/>
            <a:tailEnd/>
          </a:ln>
        </p:spPr>
        <p:txBody>
          <a:bodyPr wrap="none" anchor="ctr">
            <a:spAutoFit/>
          </a:bodyPr>
          <a:lstStyle/>
          <a:p>
            <a:pPr>
              <a:spcBef>
                <a:spcPct val="50000"/>
              </a:spcBef>
            </a:pPr>
            <a:r>
              <a:rPr lang="en-US" altLang="zh-CN" sz="3200" i="1">
                <a:solidFill>
                  <a:srgbClr val="0000FF"/>
                </a:solidFill>
              </a:rPr>
              <a:t>m </a:t>
            </a:r>
            <a:r>
              <a:rPr lang="zh-CN" altLang="en-US" sz="3200">
                <a:solidFill>
                  <a:srgbClr val="0000FF"/>
                </a:solidFill>
              </a:rPr>
              <a:t>：质量</a:t>
            </a:r>
            <a:r>
              <a:rPr lang="zh-CN" altLang="en-US" sz="3200">
                <a:solidFill>
                  <a:srgbClr val="FF0000"/>
                </a:solidFill>
              </a:rPr>
              <a:t>（</a:t>
            </a:r>
            <a:r>
              <a:rPr lang="en-US" altLang="zh-CN" sz="3200">
                <a:solidFill>
                  <a:srgbClr val="FF0000"/>
                </a:solidFill>
              </a:rPr>
              <a:t>mass</a:t>
            </a:r>
            <a:r>
              <a:rPr lang="zh-CN" altLang="en-US" sz="3200">
                <a:solidFill>
                  <a:srgbClr val="FF0000"/>
                </a:solidFill>
              </a:rPr>
              <a:t>），</a:t>
            </a:r>
          </a:p>
        </p:txBody>
      </p:sp>
      <p:sp>
        <p:nvSpPr>
          <p:cNvPr id="19465" name="Text Box 9"/>
          <p:cNvSpPr txBox="1">
            <a:spLocks noChangeArrowheads="1"/>
          </p:cNvSpPr>
          <p:nvPr/>
        </p:nvSpPr>
        <p:spPr bwMode="auto">
          <a:xfrm>
            <a:off x="1946275" y="3638550"/>
            <a:ext cx="7178675" cy="676275"/>
          </a:xfrm>
          <a:prstGeom prst="rect">
            <a:avLst/>
          </a:prstGeom>
          <a:noFill/>
          <a:ln w="9525">
            <a:noFill/>
            <a:miter lim="800000"/>
            <a:headEnd/>
            <a:tailEnd/>
          </a:ln>
        </p:spPr>
        <p:txBody>
          <a:bodyPr anchor="ctr">
            <a:spAutoFit/>
          </a:bodyPr>
          <a:lstStyle/>
          <a:p>
            <a:pPr>
              <a:lnSpc>
                <a:spcPct val="120000"/>
              </a:lnSpc>
              <a:spcBef>
                <a:spcPct val="50000"/>
              </a:spcBef>
            </a:pPr>
            <a:r>
              <a:rPr lang="zh-CN" altLang="en-US" sz="3200">
                <a:solidFill>
                  <a:srgbClr val="0000FF"/>
                </a:solidFill>
              </a:rPr>
              <a:t>度，</a:t>
            </a:r>
            <a:r>
              <a:rPr lang="zh-CN" altLang="en-US" sz="3200">
                <a:solidFill>
                  <a:srgbClr val="000000"/>
                </a:solidFill>
              </a:rPr>
              <a:t>也称</a:t>
            </a:r>
            <a:r>
              <a:rPr lang="zh-CN" altLang="en-US" sz="3200">
                <a:solidFill>
                  <a:srgbClr val="0000FF"/>
                </a:solidFill>
              </a:rPr>
              <a:t>惯性质量</a:t>
            </a:r>
            <a:r>
              <a:rPr lang="zh-CN" altLang="en-US" sz="3200">
                <a:solidFill>
                  <a:srgbClr val="FF0000"/>
                </a:solidFill>
              </a:rPr>
              <a:t>（</a:t>
            </a:r>
            <a:r>
              <a:rPr lang="en-US" altLang="zh-CN" sz="3200">
                <a:solidFill>
                  <a:srgbClr val="FF0000"/>
                </a:solidFill>
              </a:rPr>
              <a:t>inertial</a:t>
            </a:r>
            <a:r>
              <a:rPr lang="en-US" altLang="zh-CN" sz="3200" i="1">
                <a:solidFill>
                  <a:srgbClr val="FF0000"/>
                </a:solidFill>
              </a:rPr>
              <a:t> </a:t>
            </a:r>
            <a:r>
              <a:rPr lang="en-US" altLang="zh-CN" sz="3200">
                <a:solidFill>
                  <a:srgbClr val="FF0000"/>
                </a:solidFill>
              </a:rPr>
              <a:t>mass</a:t>
            </a:r>
            <a:r>
              <a:rPr lang="zh-CN" altLang="en-US" sz="3200">
                <a:solidFill>
                  <a:srgbClr val="FF0000"/>
                </a:solidFill>
              </a:rPr>
              <a:t>）。</a:t>
            </a:r>
            <a:endParaRPr lang="zh-CN" altLang="en-US" sz="3200"/>
          </a:p>
        </p:txBody>
      </p:sp>
      <p:sp>
        <p:nvSpPr>
          <p:cNvPr id="19466" name="Text Box 10"/>
          <p:cNvSpPr txBox="1">
            <a:spLocks noChangeArrowheads="1"/>
          </p:cNvSpPr>
          <p:nvPr/>
        </p:nvSpPr>
        <p:spPr bwMode="auto">
          <a:xfrm>
            <a:off x="955675" y="4340225"/>
            <a:ext cx="2954338" cy="579438"/>
          </a:xfrm>
          <a:prstGeom prst="rect">
            <a:avLst/>
          </a:prstGeom>
          <a:noFill/>
          <a:ln w="9525">
            <a:noFill/>
            <a:miter lim="800000"/>
            <a:headEnd/>
            <a:tailEnd/>
          </a:ln>
        </p:spPr>
        <p:txBody>
          <a:bodyPr wrap="none" anchor="ctr">
            <a:spAutoFit/>
          </a:bodyPr>
          <a:lstStyle/>
          <a:p>
            <a:pPr>
              <a:spcBef>
                <a:spcPct val="50000"/>
              </a:spcBef>
            </a:pPr>
            <a:r>
              <a:rPr lang="en-US" altLang="zh-CN" sz="3200" i="1">
                <a:solidFill>
                  <a:srgbClr val="000000"/>
                </a:solidFill>
              </a:rPr>
              <a:t> </a:t>
            </a:r>
            <a:r>
              <a:rPr lang="zh-CN" altLang="en-US" sz="3200">
                <a:solidFill>
                  <a:srgbClr val="000000"/>
                </a:solidFill>
              </a:rPr>
              <a:t>若</a:t>
            </a:r>
            <a:r>
              <a:rPr lang="en-US" altLang="zh-CN" sz="3200" i="1">
                <a:solidFill>
                  <a:srgbClr val="000000"/>
                </a:solidFill>
              </a:rPr>
              <a:t>m </a:t>
            </a:r>
            <a:r>
              <a:rPr lang="en-US" altLang="zh-CN" sz="3200">
                <a:solidFill>
                  <a:srgbClr val="000000"/>
                </a:solidFill>
              </a:rPr>
              <a:t>= const. </a:t>
            </a:r>
            <a:r>
              <a:rPr lang="zh-CN" altLang="en-US" sz="3200">
                <a:solidFill>
                  <a:srgbClr val="000000"/>
                </a:solidFill>
              </a:rPr>
              <a:t>，</a:t>
            </a:r>
          </a:p>
        </p:txBody>
      </p:sp>
      <p:graphicFrame>
        <p:nvGraphicFramePr>
          <p:cNvPr id="54273" name="Object 3"/>
          <p:cNvGraphicFramePr>
            <a:graphicFrameLocks noChangeAspect="1"/>
          </p:cNvGraphicFramePr>
          <p:nvPr/>
        </p:nvGraphicFramePr>
        <p:xfrm>
          <a:off x="3668713" y="5016500"/>
          <a:ext cx="1600200" cy="644525"/>
        </p:xfrm>
        <a:graphic>
          <a:graphicData uri="http://schemas.openxmlformats.org/presentationml/2006/ole">
            <mc:AlternateContent xmlns:mc="http://schemas.openxmlformats.org/markup-compatibility/2006">
              <mc:Choice xmlns:v="urn:schemas-microsoft-com:vml" Requires="v">
                <p:oleObj spid="_x0000_s17709" name="公式" r:id="rId7" imgW="532937" imgH="215713" progId="Equation.3">
                  <p:embed/>
                </p:oleObj>
              </mc:Choice>
              <mc:Fallback>
                <p:oleObj name="公式" r:id="rId7" imgW="532937" imgH="215713"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8713" y="5016500"/>
                        <a:ext cx="1600200" cy="6445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8"/>
          <p:cNvGrpSpPr>
            <a:grpSpLocks/>
          </p:cNvGrpSpPr>
          <p:nvPr/>
        </p:nvGrpSpPr>
        <p:grpSpPr bwMode="auto">
          <a:xfrm>
            <a:off x="1184275" y="5805488"/>
            <a:ext cx="3611563" cy="579437"/>
            <a:chOff x="746" y="3801"/>
            <a:chExt cx="2275" cy="365"/>
          </a:xfrm>
        </p:grpSpPr>
        <p:graphicFrame>
          <p:nvGraphicFramePr>
            <p:cNvPr id="17420" name="Object 4"/>
            <p:cNvGraphicFramePr>
              <a:graphicFrameLocks noChangeAspect="1"/>
            </p:cNvGraphicFramePr>
            <p:nvPr/>
          </p:nvGraphicFramePr>
          <p:xfrm>
            <a:off x="746" y="3803"/>
            <a:ext cx="435" cy="358"/>
          </p:xfrm>
          <a:graphic>
            <a:graphicData uri="http://schemas.openxmlformats.org/presentationml/2006/ole">
              <mc:AlternateContent xmlns:mc="http://schemas.openxmlformats.org/markup-compatibility/2006">
                <mc:Choice xmlns:v="urn:schemas-microsoft-com:vml" Requires="v">
                  <p:oleObj spid="_x0000_s17710" name="公式" r:id="rId9" imgW="118440" imgH="81720" progId="Equation.3">
                    <p:embed/>
                  </p:oleObj>
                </mc:Choice>
                <mc:Fallback>
                  <p:oleObj name="公式" r:id="rId9" imgW="118440" imgH="8172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 y="3803"/>
                          <a:ext cx="435"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1" name="Text Box 13"/>
            <p:cNvSpPr txBox="1">
              <a:spLocks noChangeArrowheads="1"/>
            </p:cNvSpPr>
            <p:nvPr/>
          </p:nvSpPr>
          <p:spPr bwMode="auto">
            <a:xfrm>
              <a:off x="1124" y="3801"/>
              <a:ext cx="1897" cy="365"/>
            </a:xfrm>
            <a:prstGeom prst="rect">
              <a:avLst/>
            </a:prstGeom>
            <a:noFill/>
            <a:ln w="9525">
              <a:noFill/>
              <a:miter lim="800000"/>
              <a:headEnd/>
              <a:tailEnd/>
            </a:ln>
          </p:spPr>
          <p:txBody>
            <a:bodyPr wrap="none" anchor="ctr">
              <a:spAutoFit/>
            </a:bodyPr>
            <a:lstStyle/>
            <a:p>
              <a:pPr>
                <a:spcBef>
                  <a:spcPct val="50000"/>
                </a:spcBef>
              </a:pPr>
              <a:r>
                <a:rPr lang="zh-CN" altLang="en-US" sz="3200">
                  <a:solidFill>
                    <a:srgbClr val="0000FF"/>
                  </a:solidFill>
                </a:rPr>
                <a:t>物体的加速度。</a:t>
              </a:r>
            </a:p>
          </p:txBody>
        </p:sp>
      </p:grpSp>
      <p:sp>
        <p:nvSpPr>
          <p:cNvPr id="19471" name="Rectangle 15"/>
          <p:cNvSpPr>
            <a:spLocks noChangeArrowheads="1"/>
          </p:cNvSpPr>
          <p:nvPr/>
        </p:nvSpPr>
        <p:spPr bwMode="auto">
          <a:xfrm>
            <a:off x="4659313" y="2949575"/>
            <a:ext cx="4776787" cy="579438"/>
          </a:xfrm>
          <a:prstGeom prst="rect">
            <a:avLst/>
          </a:prstGeom>
          <a:noFill/>
          <a:ln w="9525">
            <a:noFill/>
            <a:miter lim="800000"/>
            <a:headEnd/>
            <a:tailEnd/>
          </a:ln>
        </p:spPr>
        <p:txBody>
          <a:bodyPr anchor="ctr">
            <a:spAutoFit/>
          </a:bodyPr>
          <a:lstStyle/>
          <a:p>
            <a:r>
              <a:rPr lang="zh-CN" altLang="en-US" sz="3200"/>
              <a:t>它是</a:t>
            </a:r>
            <a:r>
              <a:rPr lang="zh-CN" altLang="en-US" sz="3200">
                <a:solidFill>
                  <a:srgbClr val="0000FF"/>
                </a:solidFill>
              </a:rPr>
              <a:t>物体惯性大小的量</a:t>
            </a:r>
          </a:p>
        </p:txBody>
      </p:sp>
      <p:sp>
        <p:nvSpPr>
          <p:cNvPr id="19472" name="Rectangle 16"/>
          <p:cNvSpPr>
            <a:spLocks noChangeArrowheads="1"/>
          </p:cNvSpPr>
          <p:nvPr/>
        </p:nvSpPr>
        <p:spPr bwMode="auto">
          <a:xfrm>
            <a:off x="3813175" y="4359275"/>
            <a:ext cx="1995488" cy="579438"/>
          </a:xfrm>
          <a:prstGeom prst="rect">
            <a:avLst/>
          </a:prstGeom>
          <a:noFill/>
          <a:ln w="9525">
            <a:noFill/>
            <a:miter lim="800000"/>
            <a:headEnd/>
            <a:tailEnd/>
          </a:ln>
        </p:spPr>
        <p:txBody>
          <a:bodyPr anchor="ctr">
            <a:spAutoFit/>
          </a:bodyPr>
          <a:lstStyle/>
          <a:p>
            <a:r>
              <a:rPr lang="zh-CN" altLang="en-US" sz="3200">
                <a:solidFill>
                  <a:srgbClr val="000000"/>
                </a:solidFill>
              </a:rPr>
              <a:t>则有：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50875" y="376238"/>
            <a:ext cx="5532438" cy="579437"/>
          </a:xfrm>
          <a:prstGeom prst="rect">
            <a:avLst/>
          </a:prstGeom>
          <a:noFill/>
          <a:ln w="9525">
            <a:noFill/>
            <a:miter lim="800000"/>
            <a:headEnd/>
            <a:tailEnd/>
          </a:ln>
        </p:spPr>
        <p:txBody>
          <a:bodyPr anchor="ctr">
            <a:spAutoFit/>
          </a:bodyPr>
          <a:lstStyle/>
          <a:p>
            <a:pPr>
              <a:spcBef>
                <a:spcPct val="50000"/>
              </a:spcBef>
            </a:pPr>
            <a:r>
              <a:rPr lang="en-US" altLang="zh-CN" sz="2000">
                <a:solidFill>
                  <a:srgbClr val="FF0000"/>
                </a:solidFill>
                <a:latin typeface="宋体" charset="-122"/>
              </a:rPr>
              <a:t>▲ </a:t>
            </a:r>
            <a:r>
              <a:rPr lang="zh-CN" altLang="en-US" sz="3200">
                <a:solidFill>
                  <a:srgbClr val="0000FF"/>
                </a:solidFill>
              </a:rPr>
              <a:t>第三定律</a:t>
            </a:r>
            <a:r>
              <a:rPr lang="zh-CN" altLang="en-US" sz="3200">
                <a:solidFill>
                  <a:srgbClr val="FF0000"/>
                </a:solidFill>
              </a:rPr>
              <a:t>（</a:t>
            </a:r>
            <a:r>
              <a:rPr lang="en-US" altLang="zh-CN" sz="3200">
                <a:solidFill>
                  <a:srgbClr val="FF0000"/>
                </a:solidFill>
              </a:rPr>
              <a:t>Third Law</a:t>
            </a:r>
            <a:r>
              <a:rPr lang="zh-CN" altLang="en-US" sz="3200">
                <a:solidFill>
                  <a:srgbClr val="FF0000"/>
                </a:solidFill>
              </a:rPr>
              <a:t>）</a:t>
            </a:r>
            <a:endParaRPr lang="zh-CN" altLang="en-US" sz="2400">
              <a:solidFill>
                <a:srgbClr val="FF0000"/>
              </a:solidFill>
            </a:endParaRPr>
          </a:p>
        </p:txBody>
      </p:sp>
      <p:graphicFrame>
        <p:nvGraphicFramePr>
          <p:cNvPr id="20483" name="Object 2"/>
          <p:cNvGraphicFramePr>
            <a:graphicFrameLocks noChangeAspect="1"/>
          </p:cNvGraphicFramePr>
          <p:nvPr/>
        </p:nvGraphicFramePr>
        <p:xfrm>
          <a:off x="3170238" y="2501900"/>
          <a:ext cx="2147887" cy="722313"/>
        </p:xfrm>
        <a:graphic>
          <a:graphicData uri="http://schemas.openxmlformats.org/presentationml/2006/ole">
            <mc:AlternateContent xmlns:mc="http://schemas.openxmlformats.org/markup-compatibility/2006">
              <mc:Choice xmlns:v="urn:schemas-microsoft-com:vml" Requires="v">
                <p:oleObj spid="_x0000_s18507" name="公式" r:id="rId3" imgW="710891" imgH="241195" progId="Equation.3">
                  <p:embed/>
                </p:oleObj>
              </mc:Choice>
              <mc:Fallback>
                <p:oleObj name="公式" r:id="rId3" imgW="710891"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238" y="2501900"/>
                        <a:ext cx="2147887" cy="722313"/>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6"/>
          <p:cNvGrpSpPr>
            <a:grpSpLocks/>
          </p:cNvGrpSpPr>
          <p:nvPr/>
        </p:nvGrpSpPr>
        <p:grpSpPr bwMode="auto">
          <a:xfrm>
            <a:off x="2354263" y="955675"/>
            <a:ext cx="4130675" cy="1339850"/>
            <a:chOff x="1375" y="1130"/>
            <a:chExt cx="2602" cy="844"/>
          </a:xfrm>
        </p:grpSpPr>
        <p:sp>
          <p:nvSpPr>
            <p:cNvPr id="18441" name="Text Box 5"/>
            <p:cNvSpPr txBox="1">
              <a:spLocks noChangeArrowheads="1"/>
            </p:cNvSpPr>
            <p:nvPr/>
          </p:nvSpPr>
          <p:spPr bwMode="auto">
            <a:xfrm>
              <a:off x="1375" y="1217"/>
              <a:ext cx="535" cy="435"/>
            </a:xfrm>
            <a:prstGeom prst="rect">
              <a:avLst/>
            </a:prstGeom>
            <a:noFill/>
            <a:ln w="9525">
              <a:noFill/>
              <a:miter lim="800000"/>
              <a:headEnd/>
              <a:tailEnd/>
            </a:ln>
          </p:spPr>
          <p:txBody>
            <a:bodyPr/>
            <a:lstStyle/>
            <a:p>
              <a:pPr algn="just"/>
              <a:r>
                <a:rPr lang="en-US" altLang="zh-CN" sz="3200" i="1"/>
                <a:t>m</a:t>
              </a:r>
              <a:r>
                <a:rPr lang="en-US" altLang="zh-CN" sz="3200" baseline="-25000"/>
                <a:t>1</a:t>
              </a:r>
            </a:p>
          </p:txBody>
        </p:sp>
        <p:sp>
          <p:nvSpPr>
            <p:cNvPr id="18442" name="Text Box 6"/>
            <p:cNvSpPr txBox="1">
              <a:spLocks noChangeArrowheads="1"/>
            </p:cNvSpPr>
            <p:nvPr/>
          </p:nvSpPr>
          <p:spPr bwMode="auto">
            <a:xfrm>
              <a:off x="3442" y="1242"/>
              <a:ext cx="535" cy="446"/>
            </a:xfrm>
            <a:prstGeom prst="rect">
              <a:avLst/>
            </a:prstGeom>
            <a:noFill/>
            <a:ln w="9525">
              <a:noFill/>
              <a:miter lim="800000"/>
              <a:headEnd/>
              <a:tailEnd/>
            </a:ln>
          </p:spPr>
          <p:txBody>
            <a:bodyPr/>
            <a:lstStyle/>
            <a:p>
              <a:pPr algn="just"/>
              <a:r>
                <a:rPr lang="en-US" altLang="zh-CN" sz="3200" i="1"/>
                <a:t>m</a:t>
              </a:r>
              <a:r>
                <a:rPr lang="en-US" altLang="zh-CN" sz="3200" baseline="-25000"/>
                <a:t>2</a:t>
              </a:r>
            </a:p>
          </p:txBody>
        </p:sp>
        <p:sp>
          <p:nvSpPr>
            <p:cNvPr id="18443" name="Line 7"/>
            <p:cNvSpPr>
              <a:spLocks noChangeShapeType="1"/>
            </p:cNvSpPr>
            <p:nvPr/>
          </p:nvSpPr>
          <p:spPr bwMode="auto">
            <a:xfrm>
              <a:off x="1822" y="1458"/>
              <a:ext cx="1571" cy="0"/>
            </a:xfrm>
            <a:prstGeom prst="line">
              <a:avLst/>
            </a:prstGeom>
            <a:noFill/>
            <a:ln w="19050">
              <a:solidFill>
                <a:srgbClr val="000000"/>
              </a:solidFill>
              <a:prstDash val="dash"/>
              <a:round/>
              <a:headEnd/>
              <a:tailEnd/>
            </a:ln>
          </p:spPr>
          <p:txBody>
            <a:bodyPr/>
            <a:lstStyle/>
            <a:p>
              <a:endParaRPr lang="en-US"/>
            </a:p>
          </p:txBody>
        </p:sp>
        <p:sp>
          <p:nvSpPr>
            <p:cNvPr id="18444" name="Text Box 8"/>
            <p:cNvSpPr txBox="1">
              <a:spLocks noChangeArrowheads="1"/>
            </p:cNvSpPr>
            <p:nvPr/>
          </p:nvSpPr>
          <p:spPr bwMode="auto">
            <a:xfrm>
              <a:off x="1699" y="1130"/>
              <a:ext cx="327" cy="371"/>
            </a:xfrm>
            <a:prstGeom prst="rect">
              <a:avLst/>
            </a:prstGeom>
            <a:noFill/>
            <a:ln w="9525">
              <a:noFill/>
              <a:miter lim="800000"/>
              <a:headEnd/>
              <a:tailEnd/>
            </a:ln>
          </p:spPr>
          <p:txBody>
            <a:bodyPr/>
            <a:lstStyle/>
            <a:p>
              <a:pPr algn="just"/>
              <a:r>
                <a:rPr lang="en-US" altLang="zh-CN" sz="6000"/>
                <a:t>·</a:t>
              </a:r>
            </a:p>
          </p:txBody>
        </p:sp>
        <p:sp>
          <p:nvSpPr>
            <p:cNvPr id="18445" name="Text Box 9"/>
            <p:cNvSpPr txBox="1">
              <a:spLocks noChangeArrowheads="1"/>
            </p:cNvSpPr>
            <p:nvPr/>
          </p:nvSpPr>
          <p:spPr bwMode="auto">
            <a:xfrm>
              <a:off x="3283" y="1130"/>
              <a:ext cx="327" cy="371"/>
            </a:xfrm>
            <a:prstGeom prst="rect">
              <a:avLst/>
            </a:prstGeom>
            <a:noFill/>
            <a:ln w="9525">
              <a:noFill/>
              <a:miter lim="800000"/>
              <a:headEnd/>
              <a:tailEnd/>
            </a:ln>
          </p:spPr>
          <p:txBody>
            <a:bodyPr/>
            <a:lstStyle/>
            <a:p>
              <a:pPr algn="just"/>
              <a:r>
                <a:rPr lang="en-US" altLang="zh-CN" sz="6000"/>
                <a:t>·</a:t>
              </a:r>
            </a:p>
          </p:txBody>
        </p:sp>
        <p:sp>
          <p:nvSpPr>
            <p:cNvPr id="18446" name="Line 10"/>
            <p:cNvSpPr>
              <a:spLocks noChangeShapeType="1"/>
            </p:cNvSpPr>
            <p:nvPr/>
          </p:nvSpPr>
          <p:spPr bwMode="auto">
            <a:xfrm>
              <a:off x="1844" y="1458"/>
              <a:ext cx="382" cy="0"/>
            </a:xfrm>
            <a:prstGeom prst="line">
              <a:avLst/>
            </a:prstGeom>
            <a:noFill/>
            <a:ln w="38100">
              <a:solidFill>
                <a:srgbClr val="0000FF"/>
              </a:solidFill>
              <a:round/>
              <a:headEnd/>
              <a:tailEnd type="stealth" w="lg" len="lg"/>
            </a:ln>
          </p:spPr>
          <p:txBody>
            <a:bodyPr/>
            <a:lstStyle/>
            <a:p>
              <a:endParaRPr lang="en-US"/>
            </a:p>
          </p:txBody>
        </p:sp>
        <p:sp>
          <p:nvSpPr>
            <p:cNvPr id="18447" name="Line 11"/>
            <p:cNvSpPr>
              <a:spLocks noChangeShapeType="1"/>
            </p:cNvSpPr>
            <p:nvPr/>
          </p:nvSpPr>
          <p:spPr bwMode="auto">
            <a:xfrm>
              <a:off x="2968" y="1458"/>
              <a:ext cx="382" cy="0"/>
            </a:xfrm>
            <a:prstGeom prst="line">
              <a:avLst/>
            </a:prstGeom>
            <a:noFill/>
            <a:ln w="38100">
              <a:solidFill>
                <a:srgbClr val="0000FF"/>
              </a:solidFill>
              <a:round/>
              <a:headEnd type="stealth" w="lg" len="lg"/>
              <a:tailEnd type="none" w="lg" len="lg"/>
            </a:ln>
          </p:spPr>
          <p:txBody>
            <a:bodyPr/>
            <a:lstStyle/>
            <a:p>
              <a:endParaRPr lang="en-US"/>
            </a:p>
          </p:txBody>
        </p:sp>
        <p:sp>
          <p:nvSpPr>
            <p:cNvPr id="18448" name="Text Box 12"/>
            <p:cNvSpPr txBox="1">
              <a:spLocks noChangeArrowheads="1"/>
            </p:cNvSpPr>
            <p:nvPr/>
          </p:nvSpPr>
          <p:spPr bwMode="auto">
            <a:xfrm>
              <a:off x="1920" y="1549"/>
              <a:ext cx="524" cy="425"/>
            </a:xfrm>
            <a:prstGeom prst="rect">
              <a:avLst/>
            </a:prstGeom>
            <a:noFill/>
            <a:ln w="9525">
              <a:noFill/>
              <a:miter lim="800000"/>
              <a:headEnd/>
              <a:tailEnd/>
            </a:ln>
          </p:spPr>
          <p:txBody>
            <a:bodyPr/>
            <a:lstStyle/>
            <a:p>
              <a:pPr algn="just"/>
              <a:r>
                <a:rPr lang="en-US" altLang="zh-CN" sz="3200" i="1">
                  <a:solidFill>
                    <a:srgbClr val="0000FF"/>
                  </a:solidFill>
                </a:rPr>
                <a:t>F</a:t>
              </a:r>
              <a:r>
                <a:rPr lang="en-US" altLang="zh-CN" sz="3200" baseline="-25000">
                  <a:solidFill>
                    <a:srgbClr val="0000FF"/>
                  </a:solidFill>
                </a:rPr>
                <a:t>12</a:t>
              </a:r>
            </a:p>
          </p:txBody>
        </p:sp>
        <p:sp>
          <p:nvSpPr>
            <p:cNvPr id="18449" name="Line 13"/>
            <p:cNvSpPr>
              <a:spLocks noChangeShapeType="1"/>
            </p:cNvSpPr>
            <p:nvPr/>
          </p:nvSpPr>
          <p:spPr bwMode="auto">
            <a:xfrm>
              <a:off x="2008" y="1599"/>
              <a:ext cx="207" cy="0"/>
            </a:xfrm>
            <a:prstGeom prst="line">
              <a:avLst/>
            </a:prstGeom>
            <a:noFill/>
            <a:ln w="19050">
              <a:solidFill>
                <a:srgbClr val="0000FF"/>
              </a:solidFill>
              <a:round/>
              <a:headEnd/>
              <a:tailEnd type="triangle" w="sm" len="sm"/>
            </a:ln>
          </p:spPr>
          <p:txBody>
            <a:bodyPr/>
            <a:lstStyle/>
            <a:p>
              <a:endParaRPr lang="en-US"/>
            </a:p>
          </p:txBody>
        </p:sp>
        <p:sp>
          <p:nvSpPr>
            <p:cNvPr id="18450" name="Text Box 14"/>
            <p:cNvSpPr txBox="1">
              <a:spLocks noChangeArrowheads="1"/>
            </p:cNvSpPr>
            <p:nvPr/>
          </p:nvSpPr>
          <p:spPr bwMode="auto">
            <a:xfrm>
              <a:off x="2935" y="1526"/>
              <a:ext cx="720" cy="413"/>
            </a:xfrm>
            <a:prstGeom prst="rect">
              <a:avLst/>
            </a:prstGeom>
            <a:noFill/>
            <a:ln w="9525">
              <a:noFill/>
              <a:miter lim="800000"/>
              <a:headEnd/>
              <a:tailEnd/>
            </a:ln>
          </p:spPr>
          <p:txBody>
            <a:bodyPr/>
            <a:lstStyle/>
            <a:p>
              <a:pPr algn="just"/>
              <a:r>
                <a:rPr lang="en-US" altLang="zh-CN" sz="3200" i="1">
                  <a:solidFill>
                    <a:srgbClr val="0000FF"/>
                  </a:solidFill>
                </a:rPr>
                <a:t>F</a:t>
              </a:r>
              <a:r>
                <a:rPr lang="en-US" altLang="zh-CN" sz="3200" baseline="-25000">
                  <a:solidFill>
                    <a:srgbClr val="0000FF"/>
                  </a:solidFill>
                </a:rPr>
                <a:t>21</a:t>
              </a:r>
            </a:p>
          </p:txBody>
        </p:sp>
        <p:sp>
          <p:nvSpPr>
            <p:cNvPr id="18451" name="Line 15"/>
            <p:cNvSpPr>
              <a:spLocks noChangeShapeType="1"/>
            </p:cNvSpPr>
            <p:nvPr/>
          </p:nvSpPr>
          <p:spPr bwMode="auto">
            <a:xfrm>
              <a:off x="3022" y="1577"/>
              <a:ext cx="208" cy="0"/>
            </a:xfrm>
            <a:prstGeom prst="line">
              <a:avLst/>
            </a:prstGeom>
            <a:noFill/>
            <a:ln w="19050">
              <a:solidFill>
                <a:srgbClr val="0000FF"/>
              </a:solidFill>
              <a:round/>
              <a:headEnd/>
              <a:tailEnd type="triangle" w="sm" len="sm"/>
            </a:ln>
          </p:spPr>
          <p:txBody>
            <a:bodyPr/>
            <a:lstStyle/>
            <a:p>
              <a:endParaRPr lang="en-US"/>
            </a:p>
          </p:txBody>
        </p:sp>
      </p:grpSp>
      <p:sp>
        <p:nvSpPr>
          <p:cNvPr id="23" name="Text Box 12"/>
          <p:cNvSpPr txBox="1">
            <a:spLocks noChangeArrowheads="1"/>
          </p:cNvSpPr>
          <p:nvPr/>
        </p:nvSpPr>
        <p:spPr bwMode="auto">
          <a:xfrm>
            <a:off x="395288" y="4292600"/>
            <a:ext cx="6629400" cy="519113"/>
          </a:xfrm>
          <a:prstGeom prst="rect">
            <a:avLst/>
          </a:prstGeom>
          <a:noFill/>
          <a:ln w="9525">
            <a:noFill/>
            <a:miter lim="800000"/>
            <a:headEnd/>
            <a:tailEnd/>
          </a:ln>
        </p:spPr>
        <p:txBody>
          <a:bodyPr>
            <a:spAutoFit/>
          </a:bodyPr>
          <a:lstStyle/>
          <a:p>
            <a:pPr>
              <a:spcBef>
                <a:spcPct val="50000"/>
              </a:spcBef>
            </a:pPr>
            <a:r>
              <a:rPr kumimoji="1" lang="zh-CN" altLang="en-US"/>
              <a:t>（</a:t>
            </a:r>
            <a:r>
              <a:rPr kumimoji="1" lang="en-US" altLang="zh-CN"/>
              <a:t>1</a:t>
            </a:r>
            <a:r>
              <a:rPr kumimoji="1" lang="zh-CN" altLang="en-US"/>
              <a:t>）作用力和反作用力总是成对出现。</a:t>
            </a:r>
          </a:p>
        </p:txBody>
      </p:sp>
      <p:sp>
        <p:nvSpPr>
          <p:cNvPr id="25" name="Text Box 13"/>
          <p:cNvSpPr txBox="1">
            <a:spLocks noChangeArrowheads="1"/>
          </p:cNvSpPr>
          <p:nvPr/>
        </p:nvSpPr>
        <p:spPr bwMode="auto">
          <a:xfrm>
            <a:off x="395288" y="5013325"/>
            <a:ext cx="7924800" cy="519113"/>
          </a:xfrm>
          <a:prstGeom prst="rect">
            <a:avLst/>
          </a:prstGeom>
          <a:noFill/>
          <a:ln w="9525">
            <a:noFill/>
            <a:miter lim="800000"/>
            <a:headEnd/>
            <a:tailEnd/>
          </a:ln>
        </p:spPr>
        <p:txBody>
          <a:bodyPr>
            <a:spAutoFit/>
          </a:bodyPr>
          <a:lstStyle/>
          <a:p>
            <a:pPr>
              <a:spcBef>
                <a:spcPct val="50000"/>
              </a:spcBef>
            </a:pPr>
            <a:r>
              <a:rPr kumimoji="1" lang="zh-CN" altLang="en-US"/>
              <a:t>（</a:t>
            </a:r>
            <a:r>
              <a:rPr kumimoji="1" lang="en-US" altLang="zh-CN"/>
              <a:t>2</a:t>
            </a:r>
            <a:r>
              <a:rPr kumimoji="1" lang="zh-CN" altLang="en-US"/>
              <a:t>）作用力和反作用力不能平衡或抵消。</a:t>
            </a:r>
          </a:p>
        </p:txBody>
      </p:sp>
      <p:sp>
        <p:nvSpPr>
          <p:cNvPr id="26" name="Text Box 14"/>
          <p:cNvSpPr txBox="1">
            <a:spLocks noChangeArrowheads="1"/>
          </p:cNvSpPr>
          <p:nvPr/>
        </p:nvSpPr>
        <p:spPr bwMode="auto">
          <a:xfrm>
            <a:off x="395288" y="5734050"/>
            <a:ext cx="7772400" cy="519113"/>
          </a:xfrm>
          <a:prstGeom prst="rect">
            <a:avLst/>
          </a:prstGeom>
          <a:noFill/>
          <a:ln w="9525">
            <a:noFill/>
            <a:miter lim="800000"/>
            <a:headEnd/>
            <a:tailEnd/>
          </a:ln>
        </p:spPr>
        <p:txBody>
          <a:bodyPr>
            <a:spAutoFit/>
          </a:bodyPr>
          <a:lstStyle/>
          <a:p>
            <a:pPr>
              <a:spcBef>
                <a:spcPct val="50000"/>
              </a:spcBef>
            </a:pPr>
            <a:r>
              <a:rPr kumimoji="1" lang="zh-CN" altLang="en-US"/>
              <a:t>（</a:t>
            </a:r>
            <a:r>
              <a:rPr kumimoji="1" lang="en-US" altLang="zh-CN"/>
              <a:t>3</a:t>
            </a:r>
            <a:r>
              <a:rPr kumimoji="1" lang="zh-CN" altLang="en-US"/>
              <a:t>）作用力和反作用力属于同一种性质的力。</a:t>
            </a:r>
          </a:p>
        </p:txBody>
      </p:sp>
      <p:sp>
        <p:nvSpPr>
          <p:cNvPr id="27" name="AutoShape 17"/>
          <p:cNvSpPr>
            <a:spLocks noChangeArrowheads="1"/>
          </p:cNvSpPr>
          <p:nvPr/>
        </p:nvSpPr>
        <p:spPr bwMode="auto">
          <a:xfrm>
            <a:off x="684213" y="3357563"/>
            <a:ext cx="1079500" cy="863600"/>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a:solidFill>
                  <a:srgbClr val="FF0000"/>
                </a:solidFill>
              </a:rPr>
              <a:t>说明</a:t>
            </a:r>
            <a:endParaRPr kumimoji="1" lang="zh-CN" altLang="en-US">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7"/>
          <p:cNvSpPr txBox="1">
            <a:spLocks noChangeArrowheads="1"/>
          </p:cNvSpPr>
          <p:nvPr/>
        </p:nvSpPr>
        <p:spPr bwMode="auto">
          <a:xfrm>
            <a:off x="860425" y="1285875"/>
            <a:ext cx="4584700" cy="579438"/>
          </a:xfrm>
          <a:prstGeom prst="rect">
            <a:avLst/>
          </a:prstGeom>
          <a:noFill/>
          <a:ln w="9525">
            <a:noFill/>
            <a:miter lim="800000"/>
            <a:headEnd/>
            <a:tailEnd/>
          </a:ln>
        </p:spPr>
        <p:txBody>
          <a:bodyPr anchor="ctr">
            <a:spAutoFit/>
          </a:bodyPr>
          <a:lstStyle/>
          <a:p>
            <a:pPr>
              <a:spcBef>
                <a:spcPct val="50000"/>
              </a:spcBef>
            </a:pPr>
            <a:r>
              <a:rPr lang="zh-CN" altLang="en-US" sz="3200">
                <a:solidFill>
                  <a:srgbClr val="FF0000"/>
                </a:solidFill>
              </a:rPr>
              <a:t>对牛顿定律的说明：</a:t>
            </a:r>
          </a:p>
        </p:txBody>
      </p:sp>
      <p:sp>
        <p:nvSpPr>
          <p:cNvPr id="4" name="Text Box 19"/>
          <p:cNvSpPr txBox="1">
            <a:spLocks noChangeArrowheads="1"/>
          </p:cNvSpPr>
          <p:nvPr/>
        </p:nvSpPr>
        <p:spPr bwMode="auto">
          <a:xfrm>
            <a:off x="431800" y="2019300"/>
            <a:ext cx="6337300" cy="579438"/>
          </a:xfrm>
          <a:prstGeom prst="rect">
            <a:avLst/>
          </a:prstGeom>
          <a:noFill/>
          <a:ln w="9525">
            <a:noFill/>
            <a:miter lim="800000"/>
            <a:headEnd/>
            <a:tailEnd/>
          </a:ln>
        </p:spPr>
        <p:txBody>
          <a:bodyPr anchor="ctr">
            <a:spAutoFit/>
          </a:bodyPr>
          <a:lstStyle/>
          <a:p>
            <a:pPr>
              <a:spcBef>
                <a:spcPct val="50000"/>
              </a:spcBef>
            </a:pPr>
            <a:r>
              <a:rPr lang="en-US" altLang="zh-CN" sz="3200"/>
              <a:t> </a:t>
            </a:r>
            <a:r>
              <a:rPr lang="en-US" altLang="zh-CN" sz="3200">
                <a:solidFill>
                  <a:srgbClr val="0000FF"/>
                </a:solidFill>
              </a:rPr>
              <a:t>1.</a:t>
            </a:r>
            <a:r>
              <a:rPr lang="zh-CN" altLang="en-US" sz="3200"/>
              <a:t>牛顿定律</a:t>
            </a:r>
            <a:r>
              <a:rPr lang="zh-CN" altLang="en-US" sz="3200">
                <a:solidFill>
                  <a:srgbClr val="0000FF"/>
                </a:solidFill>
              </a:rPr>
              <a:t>只适用于惯性系；</a:t>
            </a:r>
          </a:p>
        </p:txBody>
      </p:sp>
      <p:sp>
        <p:nvSpPr>
          <p:cNvPr id="5" name="Text Box 20"/>
          <p:cNvSpPr txBox="1">
            <a:spLocks noChangeArrowheads="1"/>
          </p:cNvSpPr>
          <p:nvPr/>
        </p:nvSpPr>
        <p:spPr bwMode="auto">
          <a:xfrm>
            <a:off x="107504" y="2830513"/>
            <a:ext cx="6353175" cy="579437"/>
          </a:xfrm>
          <a:prstGeom prst="rect">
            <a:avLst/>
          </a:prstGeom>
          <a:noFill/>
          <a:ln w="9525">
            <a:noFill/>
            <a:miter lim="800000"/>
            <a:headEnd/>
            <a:tailEnd/>
          </a:ln>
        </p:spPr>
        <p:txBody>
          <a:bodyPr anchor="ctr">
            <a:spAutoFit/>
          </a:bodyPr>
          <a:lstStyle/>
          <a:p>
            <a:r>
              <a:rPr lang="en-US" altLang="zh-CN" sz="3200" dirty="0">
                <a:solidFill>
                  <a:srgbClr val="0000FF"/>
                </a:solidFill>
              </a:rPr>
              <a:t>    2.</a:t>
            </a:r>
            <a:r>
              <a:rPr lang="zh-CN" altLang="en-US" sz="3200" dirty="0"/>
              <a:t>牛顿定律</a:t>
            </a:r>
            <a:r>
              <a:rPr lang="zh-CN" altLang="en-US" sz="3200" dirty="0">
                <a:solidFill>
                  <a:srgbClr val="0000FF"/>
                </a:solidFill>
              </a:rPr>
              <a:t>是对质点而言的，</a:t>
            </a:r>
          </a:p>
        </p:txBody>
      </p:sp>
      <p:sp>
        <p:nvSpPr>
          <p:cNvPr id="6" name="Rectangle 25"/>
          <p:cNvSpPr>
            <a:spLocks noChangeArrowheads="1"/>
          </p:cNvSpPr>
          <p:nvPr/>
        </p:nvSpPr>
        <p:spPr bwMode="auto">
          <a:xfrm>
            <a:off x="5595938" y="2801938"/>
            <a:ext cx="3548062" cy="579437"/>
          </a:xfrm>
          <a:prstGeom prst="rect">
            <a:avLst/>
          </a:prstGeom>
          <a:noFill/>
          <a:ln w="9525">
            <a:noFill/>
            <a:miter lim="800000"/>
            <a:headEnd/>
            <a:tailEnd/>
          </a:ln>
        </p:spPr>
        <p:txBody>
          <a:bodyPr anchor="ctr">
            <a:spAutoFit/>
          </a:bodyPr>
          <a:lstStyle/>
          <a:p>
            <a:r>
              <a:rPr lang="zh-CN" altLang="en-US" sz="3200" dirty="0"/>
              <a:t>而一般物体可认</a:t>
            </a:r>
          </a:p>
        </p:txBody>
      </p:sp>
      <p:sp>
        <p:nvSpPr>
          <p:cNvPr id="7" name="Rectangle 26"/>
          <p:cNvSpPr>
            <a:spLocks noChangeArrowheads="1"/>
          </p:cNvSpPr>
          <p:nvPr/>
        </p:nvSpPr>
        <p:spPr bwMode="auto">
          <a:xfrm>
            <a:off x="814388" y="3582988"/>
            <a:ext cx="3951287" cy="579437"/>
          </a:xfrm>
          <a:prstGeom prst="rect">
            <a:avLst/>
          </a:prstGeom>
          <a:noFill/>
          <a:ln w="9525">
            <a:noFill/>
            <a:miter lim="800000"/>
            <a:headEnd/>
            <a:tailEnd/>
          </a:ln>
        </p:spPr>
        <p:txBody>
          <a:bodyPr anchor="ctr">
            <a:spAutoFit/>
          </a:bodyPr>
          <a:lstStyle/>
          <a:p>
            <a:r>
              <a:rPr lang="zh-CN" altLang="en-US" sz="3200"/>
              <a:t>为是质点的集合，</a:t>
            </a:r>
          </a:p>
        </p:txBody>
      </p:sp>
      <p:sp>
        <p:nvSpPr>
          <p:cNvPr id="8" name="Rectangle 27"/>
          <p:cNvSpPr>
            <a:spLocks noChangeArrowheads="1"/>
          </p:cNvSpPr>
          <p:nvPr/>
        </p:nvSpPr>
        <p:spPr bwMode="auto">
          <a:xfrm>
            <a:off x="3913188" y="3602038"/>
            <a:ext cx="5230812" cy="579437"/>
          </a:xfrm>
          <a:prstGeom prst="rect">
            <a:avLst/>
          </a:prstGeom>
          <a:noFill/>
          <a:ln w="9525">
            <a:noFill/>
            <a:miter lim="800000"/>
            <a:headEnd/>
            <a:tailEnd/>
          </a:ln>
        </p:spPr>
        <p:txBody>
          <a:bodyPr anchor="ctr">
            <a:spAutoFit/>
          </a:bodyPr>
          <a:lstStyle/>
          <a:p>
            <a:r>
              <a:rPr lang="zh-CN" altLang="en-US" sz="3200"/>
              <a:t>故</a:t>
            </a:r>
            <a:r>
              <a:rPr lang="zh-CN" altLang="en-US" sz="3200">
                <a:solidFill>
                  <a:srgbClr val="0000FF"/>
                </a:solidFill>
              </a:rPr>
              <a:t>牛顿定律具有普遍意义。</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p:cNvSpPr txBox="1">
            <a:spLocks noChangeArrowheads="1"/>
          </p:cNvSpPr>
          <p:nvPr/>
        </p:nvSpPr>
        <p:spPr bwMode="auto">
          <a:xfrm>
            <a:off x="395609" y="1301874"/>
            <a:ext cx="6264275" cy="519112"/>
          </a:xfrm>
          <a:prstGeom prst="rect">
            <a:avLst/>
          </a:prstGeom>
          <a:noFill/>
          <a:ln w="9525">
            <a:noFill/>
            <a:miter lim="800000"/>
            <a:headEnd/>
            <a:tailEnd/>
          </a:ln>
        </p:spPr>
        <p:txBody>
          <a:bodyPr>
            <a:spAutoFit/>
          </a:bodyPr>
          <a:lstStyle/>
          <a:p>
            <a:pPr>
              <a:spcBef>
                <a:spcPct val="50000"/>
              </a:spcBef>
            </a:pPr>
            <a:r>
              <a:rPr kumimoji="1" lang="zh-CN" altLang="en-US"/>
              <a:t>四、牛顿运动定律应用举例</a:t>
            </a:r>
          </a:p>
        </p:txBody>
      </p:sp>
      <p:sp>
        <p:nvSpPr>
          <p:cNvPr id="91140" name="Text Box 4"/>
          <p:cNvSpPr txBox="1">
            <a:spLocks noChangeArrowheads="1"/>
          </p:cNvSpPr>
          <p:nvPr/>
        </p:nvSpPr>
        <p:spPr bwMode="auto">
          <a:xfrm>
            <a:off x="827409" y="2094036"/>
            <a:ext cx="2736850" cy="519113"/>
          </a:xfrm>
          <a:prstGeom prst="rect">
            <a:avLst/>
          </a:prstGeom>
          <a:noFill/>
          <a:ln w="9525">
            <a:noFill/>
            <a:miter lim="800000"/>
            <a:headEnd/>
            <a:tailEnd/>
          </a:ln>
        </p:spPr>
        <p:txBody>
          <a:bodyPr>
            <a:spAutoFit/>
          </a:bodyPr>
          <a:lstStyle/>
          <a:p>
            <a:pPr>
              <a:spcBef>
                <a:spcPct val="50000"/>
              </a:spcBef>
            </a:pPr>
            <a:r>
              <a:rPr kumimoji="1" lang="zh-CN" altLang="en-US">
                <a:latin typeface="宋体" charset="-122"/>
              </a:rPr>
              <a:t>适用范围：</a:t>
            </a:r>
            <a:endParaRPr kumimoji="1" lang="zh-CN" altLang="en-US" sz="2400" b="0">
              <a:latin typeface="宋体" charset="-122"/>
            </a:endParaRPr>
          </a:p>
        </p:txBody>
      </p:sp>
      <p:sp>
        <p:nvSpPr>
          <p:cNvPr id="91141" name="Text Box 5"/>
          <p:cNvSpPr txBox="1">
            <a:spLocks noChangeArrowheads="1"/>
          </p:cNvSpPr>
          <p:nvPr/>
        </p:nvSpPr>
        <p:spPr bwMode="auto">
          <a:xfrm>
            <a:off x="2772097" y="2122611"/>
            <a:ext cx="5761037" cy="519113"/>
          </a:xfrm>
          <a:prstGeom prst="rect">
            <a:avLst/>
          </a:prstGeom>
          <a:noFill/>
          <a:ln w="9525">
            <a:noFill/>
            <a:miter lim="800000"/>
            <a:headEnd/>
            <a:tailEnd/>
          </a:ln>
        </p:spPr>
        <p:txBody>
          <a:bodyPr>
            <a:spAutoFit/>
          </a:bodyPr>
          <a:lstStyle/>
          <a:p>
            <a:r>
              <a:rPr kumimoji="1" lang="zh-CN" altLang="en-US"/>
              <a:t>惯性系，  低速运动的宏观物体。</a:t>
            </a:r>
          </a:p>
        </p:txBody>
      </p:sp>
      <p:sp>
        <p:nvSpPr>
          <p:cNvPr id="91142" name="Text Box 6"/>
          <p:cNvSpPr txBox="1">
            <a:spLocks noChangeArrowheads="1"/>
          </p:cNvSpPr>
          <p:nvPr/>
        </p:nvSpPr>
        <p:spPr bwMode="auto">
          <a:xfrm>
            <a:off x="827409" y="2698874"/>
            <a:ext cx="7993063" cy="946150"/>
          </a:xfrm>
          <a:prstGeom prst="rect">
            <a:avLst/>
          </a:prstGeom>
          <a:noFill/>
          <a:ln w="9525">
            <a:noFill/>
            <a:miter lim="800000"/>
            <a:headEnd/>
            <a:tailEnd/>
          </a:ln>
        </p:spPr>
        <p:txBody>
          <a:bodyPr>
            <a:spAutoFit/>
          </a:bodyPr>
          <a:lstStyle/>
          <a:p>
            <a:r>
              <a:rPr kumimoji="1" lang="zh-CN" altLang="en-US"/>
              <a:t>两类具体问题</a:t>
            </a:r>
            <a:r>
              <a:rPr kumimoji="1" lang="en-US" altLang="zh-CN"/>
              <a:t>:    (1) </a:t>
            </a:r>
            <a:r>
              <a:rPr kumimoji="1" lang="zh-CN" altLang="en-US"/>
              <a:t>常力作用下的连结体问题</a:t>
            </a:r>
          </a:p>
          <a:p>
            <a:r>
              <a:rPr kumimoji="1" lang="zh-CN" altLang="en-US"/>
              <a:t>                              </a:t>
            </a:r>
            <a:r>
              <a:rPr kumimoji="1" lang="en-US" altLang="zh-CN"/>
              <a:t>(2) </a:t>
            </a:r>
            <a:r>
              <a:rPr kumimoji="1" lang="zh-CN" altLang="en-US"/>
              <a:t>变力作用下的单体问题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7"/>
          <p:cNvSpPr txBox="1">
            <a:spLocks noChangeArrowheads="1"/>
          </p:cNvSpPr>
          <p:nvPr/>
        </p:nvSpPr>
        <p:spPr bwMode="auto">
          <a:xfrm>
            <a:off x="827088" y="1773238"/>
            <a:ext cx="5867400" cy="519112"/>
          </a:xfrm>
          <a:prstGeom prst="rect">
            <a:avLst/>
          </a:prstGeom>
          <a:noFill/>
          <a:ln w="9525">
            <a:noFill/>
            <a:miter lim="800000"/>
            <a:headEnd/>
            <a:tailEnd/>
          </a:ln>
        </p:spPr>
        <p:txBody>
          <a:bodyPr>
            <a:spAutoFit/>
          </a:bodyPr>
          <a:lstStyle/>
          <a:p>
            <a:pPr>
              <a:spcBef>
                <a:spcPct val="50000"/>
              </a:spcBef>
            </a:pPr>
            <a:r>
              <a:rPr kumimoji="1" lang="zh-CN" altLang="en-US"/>
              <a:t>（</a:t>
            </a:r>
            <a:r>
              <a:rPr kumimoji="1" lang="en-US" altLang="zh-CN"/>
              <a:t>2</a:t>
            </a:r>
            <a:r>
              <a:rPr kumimoji="1" lang="zh-CN" altLang="en-US"/>
              <a:t>）进行</a:t>
            </a:r>
            <a:r>
              <a:rPr kumimoji="1" lang="zh-CN" altLang="en-US">
                <a:solidFill>
                  <a:srgbClr val="FF0000"/>
                </a:solidFill>
              </a:rPr>
              <a:t>受力分析</a:t>
            </a:r>
            <a:r>
              <a:rPr kumimoji="1" lang="zh-CN" altLang="en-US"/>
              <a:t>，画出受力图；</a:t>
            </a:r>
          </a:p>
        </p:txBody>
      </p:sp>
      <p:sp>
        <p:nvSpPr>
          <p:cNvPr id="17" name="Text Box 8"/>
          <p:cNvSpPr txBox="1">
            <a:spLocks noChangeArrowheads="1"/>
          </p:cNvSpPr>
          <p:nvPr/>
        </p:nvSpPr>
        <p:spPr bwMode="auto">
          <a:xfrm>
            <a:off x="827088" y="2349500"/>
            <a:ext cx="3276600" cy="519113"/>
          </a:xfrm>
          <a:prstGeom prst="rect">
            <a:avLst/>
          </a:prstGeom>
          <a:noFill/>
          <a:ln w="9525">
            <a:noFill/>
            <a:miter lim="800000"/>
            <a:headEnd/>
            <a:tailEnd/>
          </a:ln>
        </p:spPr>
        <p:txBody>
          <a:bodyPr>
            <a:spAutoFit/>
          </a:bodyPr>
          <a:lstStyle/>
          <a:p>
            <a:pPr>
              <a:spcBef>
                <a:spcPct val="50000"/>
              </a:spcBef>
            </a:pPr>
            <a:r>
              <a:rPr kumimoji="1" lang="zh-CN" altLang="en-US"/>
              <a:t>（</a:t>
            </a:r>
            <a:r>
              <a:rPr kumimoji="1" lang="en-US" altLang="zh-CN"/>
              <a:t>3</a:t>
            </a:r>
            <a:r>
              <a:rPr kumimoji="1" lang="zh-CN" altLang="en-US"/>
              <a:t>）</a:t>
            </a:r>
            <a:r>
              <a:rPr kumimoji="1" lang="zh-CN" altLang="en-US">
                <a:solidFill>
                  <a:srgbClr val="FF0000"/>
                </a:solidFill>
              </a:rPr>
              <a:t>建立坐标系</a:t>
            </a:r>
            <a:r>
              <a:rPr kumimoji="1" lang="zh-CN" altLang="en-US"/>
              <a:t>；</a:t>
            </a:r>
          </a:p>
        </p:txBody>
      </p:sp>
      <p:sp>
        <p:nvSpPr>
          <p:cNvPr id="18" name="Text Box 9"/>
          <p:cNvSpPr txBox="1">
            <a:spLocks noChangeArrowheads="1"/>
          </p:cNvSpPr>
          <p:nvPr/>
        </p:nvSpPr>
        <p:spPr bwMode="auto">
          <a:xfrm>
            <a:off x="827088" y="3070225"/>
            <a:ext cx="7543800" cy="915988"/>
          </a:xfrm>
          <a:prstGeom prst="rect">
            <a:avLst/>
          </a:prstGeom>
          <a:noFill/>
          <a:ln w="9525">
            <a:noFill/>
            <a:miter lim="800000"/>
            <a:headEnd/>
            <a:tailEnd/>
          </a:ln>
        </p:spPr>
        <p:txBody>
          <a:bodyPr>
            <a:spAutoFit/>
          </a:bodyPr>
          <a:lstStyle/>
          <a:p>
            <a:pPr>
              <a:lnSpc>
                <a:spcPct val="70000"/>
              </a:lnSpc>
              <a:spcBef>
                <a:spcPct val="50000"/>
              </a:spcBef>
            </a:pPr>
            <a:r>
              <a:rPr kumimoji="1" lang="zh-CN" altLang="en-US"/>
              <a:t>（</a:t>
            </a:r>
            <a:r>
              <a:rPr kumimoji="1" lang="en-US" altLang="zh-CN"/>
              <a:t>4</a:t>
            </a:r>
            <a:r>
              <a:rPr kumimoji="1" lang="zh-CN" altLang="en-US"/>
              <a:t>）对各隔离体建立牛顿运动方程（分量式）</a:t>
            </a:r>
          </a:p>
          <a:p>
            <a:pPr>
              <a:lnSpc>
                <a:spcPct val="70000"/>
              </a:lnSpc>
              <a:spcBef>
                <a:spcPct val="50000"/>
              </a:spcBef>
            </a:pPr>
            <a:r>
              <a:rPr kumimoji="1" lang="zh-CN" altLang="en-US"/>
              <a:t>          和物理量间的其他关系；</a:t>
            </a:r>
            <a:r>
              <a:rPr kumimoji="1" lang="en-US" altLang="zh-CN">
                <a:solidFill>
                  <a:srgbClr val="FF0000"/>
                </a:solidFill>
              </a:rPr>
              <a:t>(</a:t>
            </a:r>
            <a:r>
              <a:rPr kumimoji="1" lang="zh-CN" altLang="en-US">
                <a:solidFill>
                  <a:srgbClr val="FF0000"/>
                </a:solidFill>
              </a:rPr>
              <a:t>列方程</a:t>
            </a:r>
            <a:r>
              <a:rPr kumimoji="1" lang="en-US" altLang="zh-CN">
                <a:solidFill>
                  <a:srgbClr val="FF0000"/>
                </a:solidFill>
              </a:rPr>
              <a:t>)</a:t>
            </a:r>
            <a:endParaRPr kumimoji="1" lang="zh-CN" altLang="en-US">
              <a:solidFill>
                <a:srgbClr val="FF0000"/>
              </a:solidFill>
            </a:endParaRPr>
          </a:p>
        </p:txBody>
      </p:sp>
      <p:sp>
        <p:nvSpPr>
          <p:cNvPr id="19" name="Text Box 10"/>
          <p:cNvSpPr txBox="1">
            <a:spLocks noChangeArrowheads="1"/>
          </p:cNvSpPr>
          <p:nvPr/>
        </p:nvSpPr>
        <p:spPr bwMode="auto">
          <a:xfrm>
            <a:off x="827088" y="4078288"/>
            <a:ext cx="3733800" cy="519112"/>
          </a:xfrm>
          <a:prstGeom prst="rect">
            <a:avLst/>
          </a:prstGeom>
          <a:noFill/>
          <a:ln w="9525">
            <a:noFill/>
            <a:miter lim="800000"/>
            <a:headEnd/>
            <a:tailEnd/>
          </a:ln>
        </p:spPr>
        <p:txBody>
          <a:bodyPr>
            <a:spAutoFit/>
          </a:bodyPr>
          <a:lstStyle/>
          <a:p>
            <a:pPr>
              <a:spcBef>
                <a:spcPct val="50000"/>
              </a:spcBef>
            </a:pPr>
            <a:r>
              <a:rPr kumimoji="1" lang="zh-CN" altLang="en-US"/>
              <a:t>（</a:t>
            </a:r>
            <a:r>
              <a:rPr kumimoji="1" lang="en-US" altLang="zh-CN"/>
              <a:t>5</a:t>
            </a:r>
            <a:r>
              <a:rPr kumimoji="1" lang="zh-CN" altLang="en-US"/>
              <a:t>）</a:t>
            </a:r>
            <a:r>
              <a:rPr kumimoji="1" lang="zh-CN" altLang="en-US">
                <a:solidFill>
                  <a:srgbClr val="FF0000"/>
                </a:solidFill>
              </a:rPr>
              <a:t>解方程</a:t>
            </a:r>
            <a:r>
              <a:rPr kumimoji="1" lang="zh-CN" altLang="en-US"/>
              <a:t>、讨论。</a:t>
            </a:r>
          </a:p>
        </p:txBody>
      </p:sp>
      <p:sp>
        <p:nvSpPr>
          <p:cNvPr id="20" name="Text Box 11"/>
          <p:cNvSpPr txBox="1">
            <a:spLocks noChangeArrowheads="1"/>
          </p:cNvSpPr>
          <p:nvPr/>
        </p:nvSpPr>
        <p:spPr bwMode="auto">
          <a:xfrm>
            <a:off x="827088" y="1196975"/>
            <a:ext cx="7862887" cy="519113"/>
          </a:xfrm>
          <a:prstGeom prst="rect">
            <a:avLst/>
          </a:prstGeom>
          <a:noFill/>
          <a:ln w="9525">
            <a:noFill/>
            <a:miter lim="800000"/>
            <a:headEnd/>
            <a:tailEnd/>
          </a:ln>
        </p:spPr>
        <p:txBody>
          <a:bodyPr wrap="none">
            <a:spAutoFit/>
          </a:bodyPr>
          <a:lstStyle/>
          <a:p>
            <a:r>
              <a:rPr kumimoji="1" lang="zh-CN" altLang="en-US"/>
              <a:t>（</a:t>
            </a:r>
            <a:r>
              <a:rPr kumimoji="1" lang="en-US" altLang="zh-CN"/>
              <a:t>1</a:t>
            </a:r>
            <a:r>
              <a:rPr kumimoji="1" lang="zh-CN" altLang="en-US"/>
              <a:t>）</a:t>
            </a:r>
            <a:r>
              <a:rPr kumimoji="1" lang="zh-CN" altLang="en-US">
                <a:solidFill>
                  <a:srgbClr val="FF0000"/>
                </a:solidFill>
              </a:rPr>
              <a:t>确定研究对象</a:t>
            </a:r>
            <a:r>
              <a:rPr kumimoji="1" lang="zh-CN" altLang="en-US"/>
              <a:t>，对于物体系，画出隔离图；</a:t>
            </a:r>
          </a:p>
        </p:txBody>
      </p:sp>
      <p:sp>
        <p:nvSpPr>
          <p:cNvPr id="21" name="Text Box 12"/>
          <p:cNvSpPr txBox="1">
            <a:spLocks noChangeArrowheads="1"/>
          </p:cNvSpPr>
          <p:nvPr/>
        </p:nvSpPr>
        <p:spPr bwMode="auto">
          <a:xfrm>
            <a:off x="539750" y="636588"/>
            <a:ext cx="2116138" cy="519112"/>
          </a:xfrm>
          <a:prstGeom prst="rect">
            <a:avLst/>
          </a:prstGeom>
          <a:noFill/>
          <a:ln w="9525">
            <a:noFill/>
            <a:miter lim="800000"/>
            <a:headEnd/>
            <a:tailEnd/>
          </a:ln>
        </p:spPr>
        <p:txBody>
          <a:bodyPr>
            <a:spAutoFit/>
          </a:bodyPr>
          <a:lstStyle/>
          <a:p>
            <a:pPr>
              <a:spcBef>
                <a:spcPct val="50000"/>
              </a:spcBef>
            </a:pPr>
            <a:r>
              <a:rPr kumimoji="1" lang="zh-CN" altLang="en-US"/>
              <a:t>解题步骤：</a:t>
            </a:r>
            <a:endParaRPr kumimoji="1" lang="zh-CN" altLang="en-US" sz="2400" b="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088" y="277024"/>
            <a:ext cx="6480000" cy="601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870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81" y="477312"/>
            <a:ext cx="7424443" cy="57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614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698204"/>
            <a:ext cx="89154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40" y="320948"/>
            <a:ext cx="4320480" cy="2406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873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395288" y="1987550"/>
            <a:ext cx="6769100" cy="523875"/>
          </a:xfrm>
          <a:prstGeom prst="rect">
            <a:avLst/>
          </a:prstGeom>
          <a:noFill/>
          <a:ln w="9525">
            <a:noFill/>
            <a:miter lim="800000"/>
            <a:headEnd/>
            <a:tailEnd/>
          </a:ln>
        </p:spPr>
        <p:txBody>
          <a:bodyPr>
            <a:spAutoFit/>
          </a:bodyPr>
          <a:lstStyle/>
          <a:p>
            <a:pPr>
              <a:spcBef>
                <a:spcPct val="50000"/>
              </a:spcBef>
              <a:buFont typeface="Arial" charset="0"/>
              <a:buNone/>
            </a:pPr>
            <a:r>
              <a:rPr lang="en-US" altLang="zh-CN" dirty="0"/>
              <a:t>§2-1 </a:t>
            </a:r>
            <a:r>
              <a:rPr lang="zh-CN" altLang="en-US" dirty="0"/>
              <a:t>常见力和四种基本相互作用</a:t>
            </a:r>
          </a:p>
        </p:txBody>
      </p:sp>
      <p:sp>
        <p:nvSpPr>
          <p:cNvPr id="6147" name="Text Box 6"/>
          <p:cNvSpPr txBox="1">
            <a:spLocks noChangeArrowheads="1"/>
          </p:cNvSpPr>
          <p:nvPr/>
        </p:nvSpPr>
        <p:spPr bwMode="auto">
          <a:xfrm>
            <a:off x="395288" y="2590800"/>
            <a:ext cx="5832475" cy="522288"/>
          </a:xfrm>
          <a:prstGeom prst="rect">
            <a:avLst/>
          </a:prstGeom>
          <a:noFill/>
          <a:ln w="9525">
            <a:noFill/>
            <a:miter lim="800000"/>
            <a:headEnd/>
            <a:tailEnd/>
          </a:ln>
        </p:spPr>
        <p:txBody>
          <a:bodyPr>
            <a:spAutoFit/>
          </a:bodyPr>
          <a:lstStyle/>
          <a:p>
            <a:pPr>
              <a:spcBef>
                <a:spcPct val="50000"/>
              </a:spcBef>
              <a:buFont typeface="Arial" charset="0"/>
              <a:buNone/>
            </a:pPr>
            <a:r>
              <a:rPr lang="en-US" altLang="zh-CN"/>
              <a:t>§2-2 </a:t>
            </a:r>
            <a:r>
              <a:rPr lang="zh-CN" altLang="en-US"/>
              <a:t>牛顿三定律</a:t>
            </a:r>
          </a:p>
        </p:txBody>
      </p:sp>
      <p:sp>
        <p:nvSpPr>
          <p:cNvPr id="6148" name="Text Box 7"/>
          <p:cNvSpPr txBox="1">
            <a:spLocks noChangeArrowheads="1"/>
          </p:cNvSpPr>
          <p:nvPr/>
        </p:nvSpPr>
        <p:spPr bwMode="auto">
          <a:xfrm>
            <a:off x="395288" y="3192463"/>
            <a:ext cx="6985000" cy="523875"/>
          </a:xfrm>
          <a:prstGeom prst="rect">
            <a:avLst/>
          </a:prstGeom>
          <a:noFill/>
          <a:ln w="9525">
            <a:noFill/>
            <a:miter lim="800000"/>
            <a:headEnd/>
            <a:tailEnd/>
          </a:ln>
        </p:spPr>
        <p:txBody>
          <a:bodyPr>
            <a:spAutoFit/>
          </a:bodyPr>
          <a:lstStyle/>
          <a:p>
            <a:pPr>
              <a:spcBef>
                <a:spcPct val="50000"/>
              </a:spcBef>
            </a:pPr>
            <a:r>
              <a:rPr lang="en-US" altLang="zh-CN"/>
              <a:t>§2-3 </a:t>
            </a:r>
            <a:r>
              <a:rPr lang="zh-CN" altLang="en-US"/>
              <a:t>伽里略相对性原理 非惯性系 惯性力 </a:t>
            </a:r>
          </a:p>
        </p:txBody>
      </p:sp>
      <p:sp>
        <p:nvSpPr>
          <p:cNvPr id="6149" name="Text Box 10"/>
          <p:cNvSpPr txBox="1">
            <a:spLocks noChangeArrowheads="1"/>
          </p:cNvSpPr>
          <p:nvPr/>
        </p:nvSpPr>
        <p:spPr bwMode="auto">
          <a:xfrm>
            <a:off x="395288" y="1206500"/>
            <a:ext cx="3816350" cy="579438"/>
          </a:xfrm>
          <a:prstGeom prst="rect">
            <a:avLst/>
          </a:prstGeom>
          <a:noFill/>
          <a:ln w="9525">
            <a:noFill/>
            <a:miter lim="800000"/>
            <a:headEnd/>
            <a:tailEnd/>
          </a:ln>
        </p:spPr>
        <p:txBody>
          <a:bodyPr>
            <a:spAutoFit/>
          </a:bodyPr>
          <a:lstStyle/>
          <a:p>
            <a:pPr>
              <a:spcBef>
                <a:spcPct val="50000"/>
              </a:spcBef>
            </a:pPr>
            <a:r>
              <a:rPr lang="zh-CN" altLang="en-US" sz="3200" dirty="0"/>
              <a:t>第二章  </a:t>
            </a:r>
            <a:r>
              <a:rPr lang="zh-CN" altLang="en-US" sz="3200" dirty="0" smtClean="0"/>
              <a:t>运动与力</a:t>
            </a:r>
            <a:endParaRPr lang="zh-CN" altLang="en-US" sz="3200" dirty="0"/>
          </a:p>
        </p:txBody>
      </p:sp>
      <p:pic>
        <p:nvPicPr>
          <p:cNvPr id="6150" name="Picture 5" descr="D:\我的文档\桌面\10_011.jpg"/>
          <p:cNvPicPr>
            <a:picLocks noChangeAspect="1" noChangeArrowheads="1"/>
          </p:cNvPicPr>
          <p:nvPr/>
        </p:nvPicPr>
        <p:blipFill>
          <a:blip r:embed="rId2"/>
          <a:srcRect l="5556" t="16519" r="43520" b="9145"/>
          <a:stretch>
            <a:fillRect/>
          </a:stretch>
        </p:blipFill>
        <p:spPr bwMode="auto">
          <a:xfrm>
            <a:off x="0" y="0"/>
            <a:ext cx="2400300" cy="785813"/>
          </a:xfrm>
          <a:prstGeom prst="rect">
            <a:avLst/>
          </a:prstGeom>
          <a:noFill/>
          <a:ln w="9525">
            <a:noFill/>
            <a:miter lim="800000"/>
            <a:headEnd/>
            <a:tailEnd/>
          </a:ln>
        </p:spPr>
      </p:pic>
      <p:sp>
        <p:nvSpPr>
          <p:cNvPr id="6151" name="矩形 8"/>
          <p:cNvSpPr>
            <a:spLocks noChangeArrowheads="1"/>
          </p:cNvSpPr>
          <p:nvPr/>
        </p:nvSpPr>
        <p:spPr bwMode="auto">
          <a:xfrm>
            <a:off x="0" y="857250"/>
            <a:ext cx="9144000" cy="88900"/>
          </a:xfrm>
          <a:prstGeom prst="rect">
            <a:avLst/>
          </a:prstGeom>
          <a:solidFill>
            <a:srgbClr val="008000"/>
          </a:solidFill>
          <a:ln w="9525" algn="ctr">
            <a:noFill/>
            <a:round/>
            <a:headEnd/>
            <a:tailEnd/>
          </a:ln>
        </p:spPr>
        <p:txBody>
          <a:bodyPr/>
          <a:lstStyle/>
          <a:p>
            <a:pPr algn="r"/>
            <a:endParaRPr lang="zh-CN" altLang="en-US" sz="1800" b="0">
              <a:latin typeface="Arial" charset="0"/>
            </a:endParaRPr>
          </a:p>
        </p:txBody>
      </p:sp>
      <p:sp>
        <p:nvSpPr>
          <p:cNvPr id="6152" name="Text Box 9"/>
          <p:cNvSpPr txBox="1">
            <a:spLocks noChangeArrowheads="1"/>
          </p:cNvSpPr>
          <p:nvPr/>
        </p:nvSpPr>
        <p:spPr bwMode="auto">
          <a:xfrm>
            <a:off x="395288" y="4398963"/>
            <a:ext cx="7402512" cy="519112"/>
          </a:xfrm>
          <a:prstGeom prst="rect">
            <a:avLst/>
          </a:prstGeom>
          <a:noFill/>
          <a:ln w="9525">
            <a:noFill/>
            <a:miter lim="800000"/>
            <a:headEnd/>
            <a:tailEnd/>
          </a:ln>
        </p:spPr>
        <p:txBody>
          <a:bodyPr>
            <a:spAutoFit/>
          </a:bodyPr>
          <a:lstStyle/>
          <a:p>
            <a:pPr>
              <a:spcBef>
                <a:spcPct val="50000"/>
              </a:spcBef>
            </a:pPr>
            <a:r>
              <a:rPr lang="en-US" altLang="zh-CN" dirty="0"/>
              <a:t>§2-5 </a:t>
            </a:r>
            <a:r>
              <a:rPr lang="zh-CN" altLang="en-US" dirty="0" smtClean="0"/>
              <a:t>潮汐*</a:t>
            </a:r>
            <a:endParaRPr lang="zh-CN" altLang="en-US" dirty="0"/>
          </a:p>
        </p:txBody>
      </p:sp>
      <p:sp>
        <p:nvSpPr>
          <p:cNvPr id="6154" name="Text Box 9"/>
          <p:cNvSpPr txBox="1">
            <a:spLocks noChangeArrowheads="1"/>
          </p:cNvSpPr>
          <p:nvPr/>
        </p:nvSpPr>
        <p:spPr bwMode="auto">
          <a:xfrm>
            <a:off x="395288" y="3797300"/>
            <a:ext cx="8266112" cy="522288"/>
          </a:xfrm>
          <a:prstGeom prst="rect">
            <a:avLst/>
          </a:prstGeom>
          <a:noFill/>
          <a:ln w="9525">
            <a:noFill/>
            <a:miter lim="800000"/>
            <a:headEnd/>
            <a:tailEnd/>
          </a:ln>
        </p:spPr>
        <p:txBody>
          <a:bodyPr>
            <a:spAutoFit/>
          </a:bodyPr>
          <a:lstStyle/>
          <a:p>
            <a:pPr>
              <a:spcBef>
                <a:spcPct val="50000"/>
              </a:spcBef>
            </a:pPr>
            <a:r>
              <a:rPr lang="en-US" altLang="zh-CN" dirty="0"/>
              <a:t>§</a:t>
            </a:r>
            <a:r>
              <a:rPr lang="en-US" altLang="zh-CN" dirty="0" smtClean="0"/>
              <a:t>2-4</a:t>
            </a:r>
            <a:r>
              <a:rPr lang="zh-CN" altLang="en-US" dirty="0" smtClean="0">
                <a:latin typeface="Calibri" pitchFamily="34" charset="0"/>
                <a:cs typeface="Times New Roman" pitchFamily="18" charset="0"/>
              </a:rPr>
              <a:t> 科里奥利力</a:t>
            </a:r>
            <a:r>
              <a:rPr lang="zh-CN" altLang="en-US"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ChangeArrowheads="1"/>
          </p:cNvSpPr>
          <p:nvPr/>
        </p:nvSpPr>
        <p:spPr bwMode="auto">
          <a:xfrm>
            <a:off x="319088" y="260350"/>
            <a:ext cx="5476875" cy="519113"/>
          </a:xfrm>
          <a:prstGeom prst="rect">
            <a:avLst/>
          </a:prstGeom>
          <a:noFill/>
          <a:ln w="9525">
            <a:noFill/>
            <a:miter lim="800000"/>
            <a:headEnd/>
            <a:tailEnd/>
          </a:ln>
        </p:spPr>
        <p:txBody>
          <a:bodyPr>
            <a:spAutoFit/>
          </a:bodyPr>
          <a:lstStyle/>
          <a:p>
            <a:r>
              <a:rPr kumimoji="1" lang="en-US" altLang="zh-CN">
                <a:solidFill>
                  <a:srgbClr val="0000FF"/>
                </a:solidFill>
              </a:rPr>
              <a:t>1. </a:t>
            </a:r>
            <a:r>
              <a:rPr kumimoji="1" lang="zh-CN" altLang="en-US">
                <a:solidFill>
                  <a:srgbClr val="0000FF"/>
                </a:solidFill>
              </a:rPr>
              <a:t>常力作用下的连结体问题</a:t>
            </a:r>
          </a:p>
        </p:txBody>
      </p:sp>
      <p:sp>
        <p:nvSpPr>
          <p:cNvPr id="92164" name="Rectangle 4"/>
          <p:cNvSpPr>
            <a:spLocks noChangeArrowheads="1"/>
          </p:cNvSpPr>
          <p:nvPr/>
        </p:nvSpPr>
        <p:spPr bwMode="auto">
          <a:xfrm>
            <a:off x="250825" y="981075"/>
            <a:ext cx="8458200" cy="1800225"/>
          </a:xfrm>
          <a:prstGeom prst="rect">
            <a:avLst/>
          </a:prstGeom>
          <a:noFill/>
          <a:ln w="9525">
            <a:noFill/>
            <a:miter lim="800000"/>
            <a:headEnd/>
            <a:tailEnd/>
          </a:ln>
        </p:spPr>
        <p:txBody>
          <a:bodyPr>
            <a:spAutoFit/>
          </a:bodyPr>
          <a:lstStyle/>
          <a:p>
            <a:pPr algn="just"/>
            <a:r>
              <a:rPr kumimoji="1" lang="zh-CN" altLang="en-US" dirty="0">
                <a:solidFill>
                  <a:srgbClr val="0000FF"/>
                </a:solidFill>
              </a:rPr>
              <a:t>例</a:t>
            </a:r>
            <a:r>
              <a:rPr kumimoji="1" lang="en-US" altLang="zh-CN" dirty="0">
                <a:solidFill>
                  <a:srgbClr val="0000FF"/>
                </a:solidFill>
              </a:rPr>
              <a:t>2-1</a:t>
            </a:r>
            <a:r>
              <a:rPr kumimoji="1" lang="en-US" altLang="zh-CN" dirty="0"/>
              <a:t>  </a:t>
            </a:r>
            <a:r>
              <a:rPr kumimoji="1" lang="zh-CN" altLang="en-US" dirty="0"/>
              <a:t>设电梯中有一质量可以忽略的滑轮，在滑轮两侧用轻绳悬挂着质量分别为</a:t>
            </a:r>
            <a:r>
              <a:rPr kumimoji="1" lang="en-US" altLang="zh-CN" i="1" dirty="0"/>
              <a:t>m</a:t>
            </a:r>
            <a:r>
              <a:rPr kumimoji="1" lang="en-US" altLang="zh-CN" baseline="-25000" dirty="0"/>
              <a:t>1</a:t>
            </a:r>
            <a:r>
              <a:rPr kumimoji="1" lang="zh-CN" altLang="en-US" dirty="0"/>
              <a:t>和</a:t>
            </a:r>
            <a:r>
              <a:rPr kumimoji="1" lang="en-US" altLang="zh-CN" i="1" dirty="0"/>
              <a:t>m</a:t>
            </a:r>
            <a:r>
              <a:rPr kumimoji="1" lang="en-US" altLang="zh-CN" baseline="-25000" dirty="0"/>
              <a:t>2</a:t>
            </a:r>
            <a:r>
              <a:rPr kumimoji="1" lang="zh-CN" altLang="en-US" dirty="0"/>
              <a:t>的重物</a:t>
            </a:r>
            <a:r>
              <a:rPr kumimoji="1" lang="en-US" altLang="zh-CN" dirty="0"/>
              <a:t>A</a:t>
            </a:r>
            <a:r>
              <a:rPr kumimoji="1" lang="zh-CN" altLang="en-US" dirty="0"/>
              <a:t>和</a:t>
            </a:r>
            <a:r>
              <a:rPr kumimoji="1" lang="en-US" altLang="zh-CN" dirty="0"/>
              <a:t>B</a:t>
            </a:r>
            <a:r>
              <a:rPr kumimoji="1" lang="zh-CN" altLang="en-US" dirty="0"/>
              <a:t>，已知</a:t>
            </a:r>
            <a:r>
              <a:rPr kumimoji="1" lang="en-US" altLang="zh-CN" i="1" dirty="0"/>
              <a:t>m</a:t>
            </a:r>
            <a:r>
              <a:rPr kumimoji="1" lang="en-US" altLang="zh-CN" baseline="-25000" dirty="0"/>
              <a:t>1</a:t>
            </a:r>
            <a:r>
              <a:rPr kumimoji="1" lang="en-US" altLang="zh-CN" dirty="0"/>
              <a:t>&gt;</a:t>
            </a:r>
            <a:r>
              <a:rPr kumimoji="1" lang="en-US" altLang="zh-CN" i="1" dirty="0"/>
              <a:t>m</a:t>
            </a:r>
            <a:r>
              <a:rPr kumimoji="1" lang="en-US" altLang="zh-CN" baseline="-25000" dirty="0"/>
              <a:t>2</a:t>
            </a:r>
            <a:r>
              <a:rPr kumimoji="1" lang="en-US" altLang="zh-CN" dirty="0"/>
              <a:t> </a:t>
            </a:r>
            <a:r>
              <a:rPr kumimoji="1" lang="zh-CN" altLang="en-US" dirty="0"/>
              <a:t>。当电梯</a:t>
            </a:r>
            <a:r>
              <a:rPr kumimoji="1" lang="en-US" altLang="zh-CN" dirty="0">
                <a:solidFill>
                  <a:srgbClr val="FF0000"/>
                </a:solidFill>
              </a:rPr>
              <a:t>(1)</a:t>
            </a:r>
            <a:r>
              <a:rPr kumimoji="1" lang="zh-CN" altLang="en-US" dirty="0">
                <a:solidFill>
                  <a:srgbClr val="FF0000"/>
                </a:solidFill>
              </a:rPr>
              <a:t>匀速上升</a:t>
            </a:r>
            <a:r>
              <a:rPr kumimoji="1" lang="zh-CN" altLang="en-US" dirty="0"/>
              <a:t>，</a:t>
            </a:r>
            <a:r>
              <a:rPr kumimoji="1" lang="en-US" altLang="zh-CN" dirty="0">
                <a:solidFill>
                  <a:srgbClr val="FF0000"/>
                </a:solidFill>
              </a:rPr>
              <a:t>(2)</a:t>
            </a:r>
            <a:r>
              <a:rPr kumimoji="1" lang="zh-CN" altLang="en-US" dirty="0">
                <a:solidFill>
                  <a:srgbClr val="FF0000"/>
                </a:solidFill>
              </a:rPr>
              <a:t>匀</a:t>
            </a:r>
            <a:r>
              <a:rPr kumimoji="1" lang="zh-CN" altLang="en-US" dirty="0">
                <a:solidFill>
                  <a:srgbClr val="7030A0"/>
                </a:solidFill>
              </a:rPr>
              <a:t>加</a:t>
            </a:r>
            <a:r>
              <a:rPr kumimoji="1" lang="zh-CN" altLang="en-US" dirty="0">
                <a:solidFill>
                  <a:srgbClr val="FF0000"/>
                </a:solidFill>
              </a:rPr>
              <a:t>速上升</a:t>
            </a:r>
            <a:r>
              <a:rPr kumimoji="1" lang="zh-CN" altLang="en-US" dirty="0"/>
              <a:t>时，求绳中的张力和物体</a:t>
            </a:r>
            <a:r>
              <a:rPr kumimoji="1" lang="en-US" altLang="zh-CN" dirty="0"/>
              <a:t>A</a:t>
            </a:r>
            <a:r>
              <a:rPr kumimoji="1" lang="zh-CN" altLang="en-US" dirty="0"/>
              <a:t>相对电梯的加速度。</a:t>
            </a:r>
          </a:p>
        </p:txBody>
      </p:sp>
      <p:grpSp>
        <p:nvGrpSpPr>
          <p:cNvPr id="2" name="Group 5"/>
          <p:cNvGrpSpPr>
            <a:grpSpLocks/>
          </p:cNvGrpSpPr>
          <p:nvPr/>
        </p:nvGrpSpPr>
        <p:grpSpPr bwMode="auto">
          <a:xfrm>
            <a:off x="2916238" y="3573463"/>
            <a:ext cx="2286000" cy="2590800"/>
            <a:chOff x="1104" y="2352"/>
            <a:chExt cx="1440" cy="1632"/>
          </a:xfrm>
        </p:grpSpPr>
        <p:grpSp>
          <p:nvGrpSpPr>
            <p:cNvPr id="22533" name="Group 6"/>
            <p:cNvGrpSpPr>
              <a:grpSpLocks/>
            </p:cNvGrpSpPr>
            <p:nvPr/>
          </p:nvGrpSpPr>
          <p:grpSpPr bwMode="auto">
            <a:xfrm>
              <a:off x="1104" y="2352"/>
              <a:ext cx="1440" cy="1632"/>
              <a:chOff x="528" y="2208"/>
              <a:chExt cx="1440" cy="1632"/>
            </a:xfrm>
          </p:grpSpPr>
          <p:sp>
            <p:nvSpPr>
              <p:cNvPr id="22542" name="Rectangle 7"/>
              <p:cNvSpPr>
                <a:spLocks noChangeArrowheads="1"/>
              </p:cNvSpPr>
              <p:nvPr/>
            </p:nvSpPr>
            <p:spPr bwMode="auto">
              <a:xfrm>
                <a:off x="528" y="2208"/>
                <a:ext cx="1440" cy="1632"/>
              </a:xfrm>
              <a:prstGeom prst="rect">
                <a:avLst/>
              </a:prstGeom>
              <a:noFill/>
              <a:ln w="31750">
                <a:solidFill>
                  <a:schemeClr val="tx1"/>
                </a:solidFill>
                <a:miter lim="800000"/>
                <a:headEnd/>
                <a:tailEnd/>
              </a:ln>
            </p:spPr>
            <p:txBody>
              <a:bodyPr wrap="none" anchor="ctr"/>
              <a:lstStyle/>
              <a:p>
                <a:endParaRPr lang="zh-CN" altLang="en-US"/>
              </a:p>
            </p:txBody>
          </p:sp>
          <p:sp>
            <p:nvSpPr>
              <p:cNvPr id="22543" name="Oval 8"/>
              <p:cNvSpPr>
                <a:spLocks noChangeArrowheads="1"/>
              </p:cNvSpPr>
              <p:nvPr/>
            </p:nvSpPr>
            <p:spPr bwMode="auto">
              <a:xfrm>
                <a:off x="1056" y="2400"/>
                <a:ext cx="384" cy="384"/>
              </a:xfrm>
              <a:prstGeom prst="ellipse">
                <a:avLst/>
              </a:prstGeom>
              <a:noFill/>
              <a:ln w="31750">
                <a:solidFill>
                  <a:schemeClr val="tx1"/>
                </a:solidFill>
                <a:round/>
                <a:headEnd/>
                <a:tailEnd/>
              </a:ln>
            </p:spPr>
            <p:txBody>
              <a:bodyPr wrap="none" anchor="ctr"/>
              <a:lstStyle/>
              <a:p>
                <a:endParaRPr lang="zh-CN" altLang="en-US"/>
              </a:p>
            </p:txBody>
          </p:sp>
          <p:sp>
            <p:nvSpPr>
              <p:cNvPr id="22544" name="Rectangle 9" descr="章节"/>
              <p:cNvSpPr>
                <a:spLocks noChangeArrowheads="1"/>
              </p:cNvSpPr>
              <p:nvPr/>
            </p:nvSpPr>
            <p:spPr bwMode="auto">
              <a:xfrm>
                <a:off x="1233" y="2208"/>
                <a:ext cx="48" cy="336"/>
              </a:xfrm>
              <a:prstGeom prst="rect">
                <a:avLst/>
              </a:prstGeom>
              <a:blipFill dpi="0" rotWithShape="0">
                <a:blip r:embed="rId3"/>
                <a:srcRect/>
                <a:stretch>
                  <a:fillRect/>
                </a:stretch>
              </a:blipFill>
              <a:ln w="31750">
                <a:solidFill>
                  <a:schemeClr val="tx1"/>
                </a:solidFill>
                <a:miter lim="800000"/>
                <a:headEnd/>
                <a:tailEnd/>
              </a:ln>
            </p:spPr>
            <p:txBody>
              <a:bodyPr wrap="none" anchor="ctr"/>
              <a:lstStyle/>
              <a:p>
                <a:endParaRPr lang="zh-CN" altLang="en-US"/>
              </a:p>
            </p:txBody>
          </p:sp>
          <p:sp>
            <p:nvSpPr>
              <p:cNvPr id="22545" name="Line 10"/>
              <p:cNvSpPr>
                <a:spLocks noChangeShapeType="1"/>
              </p:cNvSpPr>
              <p:nvPr/>
            </p:nvSpPr>
            <p:spPr bwMode="auto">
              <a:xfrm>
                <a:off x="1056" y="2592"/>
                <a:ext cx="0" cy="771"/>
              </a:xfrm>
              <a:prstGeom prst="line">
                <a:avLst/>
              </a:prstGeom>
              <a:noFill/>
              <a:ln w="31750">
                <a:solidFill>
                  <a:schemeClr val="tx1"/>
                </a:solidFill>
                <a:round/>
                <a:headEnd/>
                <a:tailEnd/>
              </a:ln>
            </p:spPr>
            <p:txBody>
              <a:bodyPr/>
              <a:lstStyle/>
              <a:p>
                <a:endParaRPr lang="en-US"/>
              </a:p>
            </p:txBody>
          </p:sp>
          <p:sp>
            <p:nvSpPr>
              <p:cNvPr id="22546" name="Line 11"/>
              <p:cNvSpPr>
                <a:spLocks noChangeShapeType="1"/>
              </p:cNvSpPr>
              <p:nvPr/>
            </p:nvSpPr>
            <p:spPr bwMode="auto">
              <a:xfrm>
                <a:off x="1441" y="2539"/>
                <a:ext cx="0" cy="528"/>
              </a:xfrm>
              <a:prstGeom prst="line">
                <a:avLst/>
              </a:prstGeom>
              <a:noFill/>
              <a:ln w="31750">
                <a:solidFill>
                  <a:schemeClr val="tx1"/>
                </a:solidFill>
                <a:round/>
                <a:headEnd/>
                <a:tailEnd/>
              </a:ln>
            </p:spPr>
            <p:txBody>
              <a:bodyPr/>
              <a:lstStyle/>
              <a:p>
                <a:endParaRPr lang="en-US"/>
              </a:p>
            </p:txBody>
          </p:sp>
        </p:grpSp>
        <p:sp>
          <p:nvSpPr>
            <p:cNvPr id="22534" name="Rectangle 12"/>
            <p:cNvSpPr>
              <a:spLocks noChangeArrowheads="1"/>
            </p:cNvSpPr>
            <p:nvPr/>
          </p:nvSpPr>
          <p:spPr bwMode="auto">
            <a:xfrm>
              <a:off x="1496" y="3504"/>
              <a:ext cx="268" cy="288"/>
            </a:xfrm>
            <a:prstGeom prst="rect">
              <a:avLst/>
            </a:prstGeom>
            <a:solidFill>
              <a:schemeClr val="tx1"/>
            </a:solidFill>
            <a:ln w="9525">
              <a:noFill/>
              <a:miter lim="800000"/>
              <a:headEnd/>
              <a:tailEnd/>
            </a:ln>
          </p:spPr>
          <p:txBody>
            <a:bodyPr wrap="none" anchor="ctr"/>
            <a:lstStyle/>
            <a:p>
              <a:endParaRPr lang="zh-CN" altLang="en-US"/>
            </a:p>
          </p:txBody>
        </p:sp>
        <p:sp>
          <p:nvSpPr>
            <p:cNvPr id="22535" name="Rectangle 13"/>
            <p:cNvSpPr>
              <a:spLocks noChangeArrowheads="1"/>
            </p:cNvSpPr>
            <p:nvPr/>
          </p:nvSpPr>
          <p:spPr bwMode="auto">
            <a:xfrm>
              <a:off x="1881" y="3168"/>
              <a:ext cx="268" cy="288"/>
            </a:xfrm>
            <a:prstGeom prst="rect">
              <a:avLst/>
            </a:prstGeom>
            <a:solidFill>
              <a:schemeClr val="tx1"/>
            </a:solidFill>
            <a:ln w="9525">
              <a:noFill/>
              <a:miter lim="800000"/>
              <a:headEnd/>
              <a:tailEnd/>
            </a:ln>
          </p:spPr>
          <p:txBody>
            <a:bodyPr wrap="none" anchor="ctr"/>
            <a:lstStyle/>
            <a:p>
              <a:endParaRPr lang="zh-CN" altLang="en-US"/>
            </a:p>
          </p:txBody>
        </p:sp>
        <p:sp>
          <p:nvSpPr>
            <p:cNvPr id="22536" name="Line 14"/>
            <p:cNvSpPr>
              <a:spLocks noChangeShapeType="1"/>
            </p:cNvSpPr>
            <p:nvPr/>
          </p:nvSpPr>
          <p:spPr bwMode="auto">
            <a:xfrm>
              <a:off x="1392" y="2976"/>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2537" name="Object 15"/>
            <p:cNvGraphicFramePr>
              <a:graphicFrameLocks noChangeAspect="1"/>
            </p:cNvGraphicFramePr>
            <p:nvPr/>
          </p:nvGraphicFramePr>
          <p:xfrm>
            <a:off x="1152" y="2976"/>
            <a:ext cx="224" cy="320"/>
          </p:xfrm>
          <a:graphic>
            <a:graphicData uri="http://schemas.openxmlformats.org/presentationml/2006/ole">
              <mc:AlternateContent xmlns:mc="http://schemas.openxmlformats.org/markup-compatibility/2006">
                <mc:Choice xmlns:v="urn:schemas-microsoft-com:vml" Requires="v">
                  <p:oleObj spid="_x0000_s22682" name="Equation" r:id="rId4" imgW="355446" imgH="507780" progId="Equation.3">
                    <p:embed/>
                  </p:oleObj>
                </mc:Choice>
                <mc:Fallback>
                  <p:oleObj name="Equation" r:id="rId4" imgW="355446" imgH="50778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2976"/>
                          <a:ext cx="22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8" name="Line 16"/>
            <p:cNvSpPr>
              <a:spLocks noChangeShapeType="1"/>
            </p:cNvSpPr>
            <p:nvPr/>
          </p:nvSpPr>
          <p:spPr bwMode="auto">
            <a:xfrm flipV="1">
              <a:off x="2208" y="2640"/>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2539" name="Object 17"/>
            <p:cNvGraphicFramePr>
              <a:graphicFrameLocks noChangeAspect="1"/>
            </p:cNvGraphicFramePr>
            <p:nvPr/>
          </p:nvGraphicFramePr>
          <p:xfrm>
            <a:off x="2208" y="2688"/>
            <a:ext cx="224" cy="320"/>
          </p:xfrm>
          <a:graphic>
            <a:graphicData uri="http://schemas.openxmlformats.org/presentationml/2006/ole">
              <mc:AlternateContent xmlns:mc="http://schemas.openxmlformats.org/markup-compatibility/2006">
                <mc:Choice xmlns:v="urn:schemas-microsoft-com:vml" Requires="v">
                  <p:oleObj spid="_x0000_s22683" name="Equation" r:id="rId6" imgW="355446" imgH="507780" progId="Equation.3">
                    <p:embed/>
                  </p:oleObj>
                </mc:Choice>
                <mc:Fallback>
                  <p:oleObj name="Equation" r:id="rId6" imgW="355446" imgH="50778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2688"/>
                          <a:ext cx="22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0" name="Rectangle 18"/>
            <p:cNvSpPr>
              <a:spLocks noChangeArrowheads="1"/>
            </p:cNvSpPr>
            <p:nvPr/>
          </p:nvSpPr>
          <p:spPr bwMode="auto">
            <a:xfrm>
              <a:off x="1152" y="3456"/>
              <a:ext cx="366"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r>
                <a:rPr kumimoji="1" lang="en-US" altLang="zh-CN" baseline="-25000">
                  <a:latin typeface="楷体_GB2312" pitchFamily="49" charset="-122"/>
                  <a:ea typeface="楷体_GB2312" pitchFamily="49" charset="-122"/>
                </a:rPr>
                <a:t>1</a:t>
              </a:r>
            </a:p>
          </p:txBody>
        </p:sp>
        <p:sp>
          <p:nvSpPr>
            <p:cNvPr id="22541" name="Rectangle 19"/>
            <p:cNvSpPr>
              <a:spLocks noChangeArrowheads="1"/>
            </p:cNvSpPr>
            <p:nvPr/>
          </p:nvSpPr>
          <p:spPr bwMode="auto">
            <a:xfrm>
              <a:off x="2130" y="3168"/>
              <a:ext cx="366"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r>
                <a:rPr kumimoji="1" lang="en-US" altLang="zh-CN" baseline="-25000">
                  <a:latin typeface="楷体_GB2312" pitchFamily="49" charset="-122"/>
                  <a:ea typeface="楷体_GB2312" pitchFamily="49" charset="-122"/>
                </a:rPr>
                <a:t>2</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ChangeArrowheads="1"/>
          </p:cNvSpPr>
          <p:nvPr/>
        </p:nvSpPr>
        <p:spPr bwMode="auto">
          <a:xfrm>
            <a:off x="1042988" y="406400"/>
            <a:ext cx="7542212" cy="946150"/>
          </a:xfrm>
          <a:prstGeom prst="rect">
            <a:avLst/>
          </a:prstGeom>
          <a:noFill/>
          <a:ln w="9525">
            <a:noFill/>
            <a:miter lim="800000"/>
            <a:headEnd/>
            <a:tailEnd/>
          </a:ln>
        </p:spPr>
        <p:txBody>
          <a:bodyPr>
            <a:spAutoFit/>
          </a:bodyPr>
          <a:lstStyle/>
          <a:p>
            <a:pPr algn="just"/>
            <a:r>
              <a:rPr kumimoji="1" lang="zh-CN" altLang="en-US"/>
              <a:t>以地面为参考系，物体</a:t>
            </a:r>
            <a:r>
              <a:rPr kumimoji="1" lang="en-US" altLang="zh-CN" i="1"/>
              <a:t>A</a:t>
            </a:r>
            <a:r>
              <a:rPr kumimoji="1" lang="zh-CN" altLang="en-US"/>
              <a:t>和</a:t>
            </a:r>
            <a:r>
              <a:rPr kumimoji="1" lang="en-US" altLang="zh-CN" i="1"/>
              <a:t>B</a:t>
            </a:r>
            <a:r>
              <a:rPr kumimoji="1" lang="zh-CN" altLang="en-US"/>
              <a:t>为研究对象，分               别进行受力分析。</a:t>
            </a:r>
          </a:p>
        </p:txBody>
      </p:sp>
      <p:sp>
        <p:nvSpPr>
          <p:cNvPr id="93188" name="Rectangle 4"/>
          <p:cNvSpPr>
            <a:spLocks noChangeArrowheads="1"/>
          </p:cNvSpPr>
          <p:nvPr/>
        </p:nvSpPr>
        <p:spPr bwMode="auto">
          <a:xfrm>
            <a:off x="3995738" y="838200"/>
            <a:ext cx="4679950" cy="519113"/>
          </a:xfrm>
          <a:prstGeom prst="rect">
            <a:avLst/>
          </a:prstGeom>
          <a:noFill/>
          <a:ln w="9525">
            <a:noFill/>
            <a:miter lim="800000"/>
            <a:headEnd/>
            <a:tailEnd/>
          </a:ln>
        </p:spPr>
        <p:txBody>
          <a:bodyPr>
            <a:spAutoFit/>
          </a:bodyPr>
          <a:lstStyle/>
          <a:p>
            <a:r>
              <a:rPr kumimoji="1" lang="zh-CN" altLang="en-US"/>
              <a:t>在竖直方向建立坐标系</a:t>
            </a:r>
            <a:r>
              <a:rPr kumimoji="1" lang="en-US" altLang="zh-CN" i="1"/>
              <a:t>oy</a:t>
            </a:r>
            <a:r>
              <a:rPr kumimoji="1" lang="en-US" altLang="zh-CN"/>
              <a:t> .</a:t>
            </a:r>
          </a:p>
        </p:txBody>
      </p:sp>
      <p:grpSp>
        <p:nvGrpSpPr>
          <p:cNvPr id="2" name="Group 47"/>
          <p:cNvGrpSpPr>
            <a:grpSpLocks/>
          </p:cNvGrpSpPr>
          <p:nvPr/>
        </p:nvGrpSpPr>
        <p:grpSpPr bwMode="auto">
          <a:xfrm>
            <a:off x="5292725" y="3141663"/>
            <a:ext cx="3390900" cy="2797175"/>
            <a:chOff x="3515" y="2439"/>
            <a:chExt cx="2136" cy="1762"/>
          </a:xfrm>
        </p:grpSpPr>
        <p:grpSp>
          <p:nvGrpSpPr>
            <p:cNvPr id="23566" name="Group 5"/>
            <p:cNvGrpSpPr>
              <a:grpSpLocks/>
            </p:cNvGrpSpPr>
            <p:nvPr/>
          </p:nvGrpSpPr>
          <p:grpSpPr bwMode="auto">
            <a:xfrm>
              <a:off x="5375" y="2473"/>
              <a:ext cx="276" cy="1728"/>
              <a:chOff x="2496" y="2112"/>
              <a:chExt cx="276" cy="1728"/>
            </a:xfrm>
          </p:grpSpPr>
          <p:sp>
            <p:nvSpPr>
              <p:cNvPr id="23589" name="Line 6"/>
              <p:cNvSpPr>
                <a:spLocks noChangeShapeType="1"/>
              </p:cNvSpPr>
              <p:nvPr/>
            </p:nvSpPr>
            <p:spPr bwMode="auto">
              <a:xfrm flipV="1">
                <a:off x="2736" y="2160"/>
                <a:ext cx="0" cy="1488"/>
              </a:xfrm>
              <a:prstGeom prst="line">
                <a:avLst/>
              </a:prstGeom>
              <a:noFill/>
              <a:ln w="31750">
                <a:solidFill>
                  <a:schemeClr val="tx1"/>
                </a:solidFill>
                <a:round/>
                <a:headEnd/>
                <a:tailEnd type="triangle" w="med" len="med"/>
              </a:ln>
            </p:spPr>
            <p:txBody>
              <a:bodyPr/>
              <a:lstStyle/>
              <a:p>
                <a:endParaRPr lang="en-US"/>
              </a:p>
            </p:txBody>
          </p:sp>
          <p:sp>
            <p:nvSpPr>
              <p:cNvPr id="23590" name="Rectangle 7"/>
              <p:cNvSpPr>
                <a:spLocks noChangeArrowheads="1"/>
              </p:cNvSpPr>
              <p:nvPr/>
            </p:nvSpPr>
            <p:spPr bwMode="auto">
              <a:xfrm>
                <a:off x="2544" y="3513"/>
                <a:ext cx="228" cy="327"/>
              </a:xfrm>
              <a:prstGeom prst="rect">
                <a:avLst/>
              </a:prstGeom>
              <a:noFill/>
              <a:ln w="9525">
                <a:noFill/>
                <a:miter lim="800000"/>
                <a:headEnd/>
                <a:tailEnd/>
              </a:ln>
            </p:spPr>
            <p:txBody>
              <a:bodyPr wrap="none">
                <a:spAutoFit/>
              </a:bodyPr>
              <a:lstStyle/>
              <a:p>
                <a:r>
                  <a:rPr kumimoji="1" lang="en-US" altLang="zh-CN" i="1">
                    <a:ea typeface="楷体_GB2312" pitchFamily="49" charset="-122"/>
                  </a:rPr>
                  <a:t>o</a:t>
                </a:r>
              </a:p>
            </p:txBody>
          </p:sp>
          <p:sp>
            <p:nvSpPr>
              <p:cNvPr id="23591" name="Rectangle 8"/>
              <p:cNvSpPr>
                <a:spLocks noChangeArrowheads="1"/>
              </p:cNvSpPr>
              <p:nvPr/>
            </p:nvSpPr>
            <p:spPr bwMode="auto">
              <a:xfrm>
                <a:off x="2496" y="2112"/>
                <a:ext cx="228" cy="327"/>
              </a:xfrm>
              <a:prstGeom prst="rect">
                <a:avLst/>
              </a:prstGeom>
              <a:noFill/>
              <a:ln w="9525">
                <a:noFill/>
                <a:miter lim="800000"/>
                <a:headEnd/>
                <a:tailEnd/>
              </a:ln>
            </p:spPr>
            <p:txBody>
              <a:bodyPr wrap="none">
                <a:spAutoFit/>
              </a:bodyPr>
              <a:lstStyle/>
              <a:p>
                <a:r>
                  <a:rPr kumimoji="1" lang="en-US" altLang="zh-CN">
                    <a:ea typeface="楷体_GB2312" pitchFamily="49" charset="-122"/>
                  </a:rPr>
                  <a:t>y</a:t>
                </a:r>
              </a:p>
            </p:txBody>
          </p:sp>
        </p:grpSp>
        <p:grpSp>
          <p:nvGrpSpPr>
            <p:cNvPr id="23567" name="Group 9"/>
            <p:cNvGrpSpPr>
              <a:grpSpLocks/>
            </p:cNvGrpSpPr>
            <p:nvPr/>
          </p:nvGrpSpPr>
          <p:grpSpPr bwMode="auto">
            <a:xfrm>
              <a:off x="3515" y="3063"/>
              <a:ext cx="986" cy="432"/>
              <a:chOff x="2980" y="2640"/>
              <a:chExt cx="986" cy="432"/>
            </a:xfrm>
          </p:grpSpPr>
          <p:sp>
            <p:nvSpPr>
              <p:cNvPr id="23585" name="Rectangle 10"/>
              <p:cNvSpPr>
                <a:spLocks noChangeArrowheads="1"/>
              </p:cNvSpPr>
              <p:nvPr/>
            </p:nvSpPr>
            <p:spPr bwMode="auto">
              <a:xfrm>
                <a:off x="3360" y="2688"/>
                <a:ext cx="268" cy="288"/>
              </a:xfrm>
              <a:prstGeom prst="rect">
                <a:avLst/>
              </a:prstGeom>
              <a:solidFill>
                <a:schemeClr val="tx1"/>
              </a:solidFill>
              <a:ln w="9525">
                <a:noFill/>
                <a:miter lim="800000"/>
                <a:headEnd/>
                <a:tailEnd/>
              </a:ln>
            </p:spPr>
            <p:txBody>
              <a:bodyPr wrap="none" anchor="ctr"/>
              <a:lstStyle/>
              <a:p>
                <a:endParaRPr lang="zh-CN" altLang="en-US"/>
              </a:p>
            </p:txBody>
          </p:sp>
          <p:sp>
            <p:nvSpPr>
              <p:cNvPr id="23586" name="Line 11"/>
              <p:cNvSpPr>
                <a:spLocks noChangeShapeType="1"/>
              </p:cNvSpPr>
              <p:nvPr/>
            </p:nvSpPr>
            <p:spPr bwMode="auto">
              <a:xfrm>
                <a:off x="3264" y="2640"/>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3587" name="Object 12"/>
              <p:cNvGraphicFramePr>
                <a:graphicFrameLocks noChangeAspect="1"/>
              </p:cNvGraphicFramePr>
              <p:nvPr/>
            </p:nvGraphicFramePr>
            <p:xfrm>
              <a:off x="2980" y="2640"/>
              <a:ext cx="216" cy="320"/>
            </p:xfrm>
            <a:graphic>
              <a:graphicData uri="http://schemas.openxmlformats.org/presentationml/2006/ole">
                <mc:AlternateContent xmlns:mc="http://schemas.openxmlformats.org/markup-compatibility/2006">
                  <mc:Choice xmlns:v="urn:schemas-microsoft-com:vml" Requires="v">
                    <p:oleObj spid="_x0000_s24298" name="Equation" r:id="rId3" imgW="342751" imgH="507780" progId="Equation.3">
                      <p:embed/>
                    </p:oleObj>
                  </mc:Choice>
                  <mc:Fallback>
                    <p:oleObj name="Equation" r:id="rId3" imgW="342751" imgH="5077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0" y="2640"/>
                            <a:ext cx="216"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88" name="Rectangle 13"/>
              <p:cNvSpPr>
                <a:spLocks noChangeArrowheads="1"/>
              </p:cNvSpPr>
              <p:nvPr/>
            </p:nvSpPr>
            <p:spPr bwMode="auto">
              <a:xfrm>
                <a:off x="3600" y="2640"/>
                <a:ext cx="366"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r>
                  <a:rPr kumimoji="1" lang="en-US" altLang="zh-CN" baseline="-25000">
                    <a:latin typeface="楷体_GB2312" pitchFamily="49" charset="-122"/>
                    <a:ea typeface="楷体_GB2312" pitchFamily="49" charset="-122"/>
                  </a:rPr>
                  <a:t>1</a:t>
                </a:r>
              </a:p>
            </p:txBody>
          </p:sp>
        </p:grpSp>
        <p:grpSp>
          <p:nvGrpSpPr>
            <p:cNvPr id="23568" name="Group 14"/>
            <p:cNvGrpSpPr>
              <a:grpSpLocks/>
            </p:cNvGrpSpPr>
            <p:nvPr/>
          </p:nvGrpSpPr>
          <p:grpSpPr bwMode="auto">
            <a:xfrm>
              <a:off x="4604" y="3018"/>
              <a:ext cx="960" cy="432"/>
              <a:chOff x="4224" y="2592"/>
              <a:chExt cx="960" cy="432"/>
            </a:xfrm>
          </p:grpSpPr>
          <p:sp>
            <p:nvSpPr>
              <p:cNvPr id="23581" name="Rectangle 15"/>
              <p:cNvSpPr>
                <a:spLocks noChangeArrowheads="1"/>
              </p:cNvSpPr>
              <p:nvPr/>
            </p:nvSpPr>
            <p:spPr bwMode="auto">
              <a:xfrm>
                <a:off x="4569" y="2688"/>
                <a:ext cx="268" cy="288"/>
              </a:xfrm>
              <a:prstGeom prst="rect">
                <a:avLst/>
              </a:prstGeom>
              <a:solidFill>
                <a:schemeClr val="tx1"/>
              </a:solidFill>
              <a:ln w="9525">
                <a:noFill/>
                <a:miter lim="800000"/>
                <a:headEnd/>
                <a:tailEnd/>
              </a:ln>
            </p:spPr>
            <p:txBody>
              <a:bodyPr wrap="none" anchor="ctr"/>
              <a:lstStyle/>
              <a:p>
                <a:endParaRPr lang="zh-CN" altLang="en-US"/>
              </a:p>
            </p:txBody>
          </p:sp>
          <p:sp>
            <p:nvSpPr>
              <p:cNvPr id="23582" name="Line 16"/>
              <p:cNvSpPr>
                <a:spLocks noChangeShapeType="1"/>
              </p:cNvSpPr>
              <p:nvPr/>
            </p:nvSpPr>
            <p:spPr bwMode="auto">
              <a:xfrm flipV="1">
                <a:off x="4512" y="2592"/>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3583" name="Object 17"/>
              <p:cNvGraphicFramePr>
                <a:graphicFrameLocks noChangeAspect="1"/>
              </p:cNvGraphicFramePr>
              <p:nvPr/>
            </p:nvGraphicFramePr>
            <p:xfrm>
              <a:off x="4224" y="2640"/>
              <a:ext cx="248" cy="320"/>
            </p:xfrm>
            <a:graphic>
              <a:graphicData uri="http://schemas.openxmlformats.org/presentationml/2006/ole">
                <mc:AlternateContent xmlns:mc="http://schemas.openxmlformats.org/markup-compatibility/2006">
                  <mc:Choice xmlns:v="urn:schemas-microsoft-com:vml" Requires="v">
                    <p:oleObj spid="_x0000_s24299" name="Equation" r:id="rId5" imgW="393529" imgH="507780" progId="Equation.3">
                      <p:embed/>
                    </p:oleObj>
                  </mc:Choice>
                  <mc:Fallback>
                    <p:oleObj name="Equation" r:id="rId5" imgW="393529" imgH="50778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2640"/>
                            <a:ext cx="248"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84" name="Rectangle 18"/>
              <p:cNvSpPr>
                <a:spLocks noChangeArrowheads="1"/>
              </p:cNvSpPr>
              <p:nvPr/>
            </p:nvSpPr>
            <p:spPr bwMode="auto">
              <a:xfrm>
                <a:off x="4818" y="2640"/>
                <a:ext cx="366"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r>
                  <a:rPr kumimoji="1" lang="en-US" altLang="zh-CN" baseline="-25000">
                    <a:latin typeface="楷体_GB2312" pitchFamily="49" charset="-122"/>
                    <a:ea typeface="楷体_GB2312" pitchFamily="49" charset="-122"/>
                  </a:rPr>
                  <a:t>2</a:t>
                </a:r>
              </a:p>
            </p:txBody>
          </p:sp>
        </p:grpSp>
        <p:grpSp>
          <p:nvGrpSpPr>
            <p:cNvPr id="23569" name="Group 19"/>
            <p:cNvGrpSpPr>
              <a:grpSpLocks/>
            </p:cNvGrpSpPr>
            <p:nvPr/>
          </p:nvGrpSpPr>
          <p:grpSpPr bwMode="auto">
            <a:xfrm>
              <a:off x="4033" y="3378"/>
              <a:ext cx="504" cy="768"/>
              <a:chOff x="3504" y="2976"/>
              <a:chExt cx="504" cy="768"/>
            </a:xfrm>
          </p:grpSpPr>
          <p:sp>
            <p:nvSpPr>
              <p:cNvPr id="23579" name="Line 20"/>
              <p:cNvSpPr>
                <a:spLocks noChangeShapeType="1"/>
              </p:cNvSpPr>
              <p:nvPr/>
            </p:nvSpPr>
            <p:spPr bwMode="auto">
              <a:xfrm>
                <a:off x="3504" y="2976"/>
                <a:ext cx="0" cy="624"/>
              </a:xfrm>
              <a:prstGeom prst="line">
                <a:avLst/>
              </a:prstGeom>
              <a:noFill/>
              <a:ln w="31750">
                <a:solidFill>
                  <a:schemeClr val="tx1"/>
                </a:solidFill>
                <a:round/>
                <a:headEnd/>
                <a:tailEnd type="triangle" w="med" len="med"/>
              </a:ln>
            </p:spPr>
            <p:txBody>
              <a:bodyPr/>
              <a:lstStyle/>
              <a:p>
                <a:endParaRPr lang="en-US"/>
              </a:p>
            </p:txBody>
          </p:sp>
          <p:graphicFrame>
            <p:nvGraphicFramePr>
              <p:cNvPr id="23580" name="Object 21"/>
              <p:cNvGraphicFramePr>
                <a:graphicFrameLocks noChangeAspect="1"/>
              </p:cNvGraphicFramePr>
              <p:nvPr/>
            </p:nvGraphicFramePr>
            <p:xfrm>
              <a:off x="3552" y="3424"/>
              <a:ext cx="456" cy="320"/>
            </p:xfrm>
            <a:graphic>
              <a:graphicData uri="http://schemas.openxmlformats.org/presentationml/2006/ole">
                <mc:AlternateContent xmlns:mc="http://schemas.openxmlformats.org/markup-compatibility/2006">
                  <mc:Choice xmlns:v="urn:schemas-microsoft-com:vml" Requires="v">
                    <p:oleObj spid="_x0000_s24300" name="Equation" r:id="rId7" imgW="723586" imgH="507780" progId="Equation.3">
                      <p:embed/>
                    </p:oleObj>
                  </mc:Choice>
                  <mc:Fallback>
                    <p:oleObj name="Equation" r:id="rId7" imgW="723586" imgH="50778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3424"/>
                            <a:ext cx="456"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570" name="Group 22"/>
            <p:cNvGrpSpPr>
              <a:grpSpLocks/>
            </p:cNvGrpSpPr>
            <p:nvPr/>
          </p:nvGrpSpPr>
          <p:grpSpPr bwMode="auto">
            <a:xfrm>
              <a:off x="5072" y="3402"/>
              <a:ext cx="480" cy="560"/>
              <a:chOff x="4692" y="2976"/>
              <a:chExt cx="480" cy="560"/>
            </a:xfrm>
          </p:grpSpPr>
          <p:sp>
            <p:nvSpPr>
              <p:cNvPr id="23577" name="Line 23"/>
              <p:cNvSpPr>
                <a:spLocks noChangeShapeType="1"/>
              </p:cNvSpPr>
              <p:nvPr/>
            </p:nvSpPr>
            <p:spPr bwMode="auto">
              <a:xfrm>
                <a:off x="4704" y="2976"/>
                <a:ext cx="0" cy="336"/>
              </a:xfrm>
              <a:prstGeom prst="line">
                <a:avLst/>
              </a:prstGeom>
              <a:noFill/>
              <a:ln w="31750">
                <a:solidFill>
                  <a:schemeClr val="tx1"/>
                </a:solidFill>
                <a:round/>
                <a:headEnd/>
                <a:tailEnd type="triangle" w="med" len="med"/>
              </a:ln>
            </p:spPr>
            <p:txBody>
              <a:bodyPr/>
              <a:lstStyle/>
              <a:p>
                <a:endParaRPr lang="en-US"/>
              </a:p>
            </p:txBody>
          </p:sp>
          <p:graphicFrame>
            <p:nvGraphicFramePr>
              <p:cNvPr id="23578" name="Object 24"/>
              <p:cNvGraphicFramePr>
                <a:graphicFrameLocks noChangeAspect="1"/>
              </p:cNvGraphicFramePr>
              <p:nvPr/>
            </p:nvGraphicFramePr>
            <p:xfrm>
              <a:off x="4692" y="3216"/>
              <a:ext cx="480" cy="320"/>
            </p:xfrm>
            <a:graphic>
              <a:graphicData uri="http://schemas.openxmlformats.org/presentationml/2006/ole">
                <mc:AlternateContent xmlns:mc="http://schemas.openxmlformats.org/markup-compatibility/2006">
                  <mc:Choice xmlns:v="urn:schemas-microsoft-com:vml" Requires="v">
                    <p:oleObj spid="_x0000_s24301" name="Equation" r:id="rId9" imgW="761669" imgH="507780" progId="Equation.3">
                      <p:embed/>
                    </p:oleObj>
                  </mc:Choice>
                  <mc:Fallback>
                    <p:oleObj name="Equation" r:id="rId9" imgW="761669" imgH="50778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2" y="3216"/>
                            <a:ext cx="48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571" name="Group 25"/>
            <p:cNvGrpSpPr>
              <a:grpSpLocks/>
            </p:cNvGrpSpPr>
            <p:nvPr/>
          </p:nvGrpSpPr>
          <p:grpSpPr bwMode="auto">
            <a:xfrm>
              <a:off x="4039" y="2439"/>
              <a:ext cx="240" cy="672"/>
              <a:chOff x="3504" y="2016"/>
              <a:chExt cx="240" cy="672"/>
            </a:xfrm>
          </p:grpSpPr>
          <p:sp>
            <p:nvSpPr>
              <p:cNvPr id="23575" name="Line 26"/>
              <p:cNvSpPr>
                <a:spLocks noChangeShapeType="1"/>
              </p:cNvSpPr>
              <p:nvPr/>
            </p:nvSpPr>
            <p:spPr bwMode="auto">
              <a:xfrm flipV="1">
                <a:off x="3504" y="2256"/>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3576" name="Object 27"/>
              <p:cNvGraphicFramePr>
                <a:graphicFrameLocks noChangeAspect="1"/>
              </p:cNvGraphicFramePr>
              <p:nvPr/>
            </p:nvGraphicFramePr>
            <p:xfrm>
              <a:off x="3552" y="2016"/>
              <a:ext cx="192" cy="224"/>
            </p:xfrm>
            <a:graphic>
              <a:graphicData uri="http://schemas.openxmlformats.org/presentationml/2006/ole">
                <mc:AlternateContent xmlns:mc="http://schemas.openxmlformats.org/markup-compatibility/2006">
                  <mc:Choice xmlns:v="urn:schemas-microsoft-com:vml" Requires="v">
                    <p:oleObj spid="_x0000_s24302" name="Equation" r:id="rId11" imgW="304536" imgH="355292" progId="Equation.3">
                      <p:embed/>
                    </p:oleObj>
                  </mc:Choice>
                  <mc:Fallback>
                    <p:oleObj name="Equation" r:id="rId11" imgW="304536" imgH="355292"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2" y="2016"/>
                            <a:ext cx="192"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572" name="Group 28"/>
            <p:cNvGrpSpPr>
              <a:grpSpLocks/>
            </p:cNvGrpSpPr>
            <p:nvPr/>
          </p:nvGrpSpPr>
          <p:grpSpPr bwMode="auto">
            <a:xfrm>
              <a:off x="5084" y="2442"/>
              <a:ext cx="240" cy="672"/>
              <a:chOff x="4704" y="2016"/>
              <a:chExt cx="240" cy="672"/>
            </a:xfrm>
          </p:grpSpPr>
          <p:sp>
            <p:nvSpPr>
              <p:cNvPr id="23573" name="Line 29"/>
              <p:cNvSpPr>
                <a:spLocks noChangeShapeType="1"/>
              </p:cNvSpPr>
              <p:nvPr/>
            </p:nvSpPr>
            <p:spPr bwMode="auto">
              <a:xfrm flipV="1">
                <a:off x="4704" y="2256"/>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3574" name="Object 30"/>
              <p:cNvGraphicFramePr>
                <a:graphicFrameLocks noChangeAspect="1"/>
              </p:cNvGraphicFramePr>
              <p:nvPr/>
            </p:nvGraphicFramePr>
            <p:xfrm>
              <a:off x="4752" y="2016"/>
              <a:ext cx="192" cy="224"/>
            </p:xfrm>
            <a:graphic>
              <a:graphicData uri="http://schemas.openxmlformats.org/presentationml/2006/ole">
                <mc:AlternateContent xmlns:mc="http://schemas.openxmlformats.org/markup-compatibility/2006">
                  <mc:Choice xmlns:v="urn:schemas-microsoft-com:vml" Requires="v">
                    <p:oleObj spid="_x0000_s24303" name="Equation" r:id="rId13" imgW="304536" imgH="355292" progId="Equation.3">
                      <p:embed/>
                    </p:oleObj>
                  </mc:Choice>
                  <mc:Fallback>
                    <p:oleObj name="Equation" r:id="rId13" imgW="304536" imgH="355292"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2016"/>
                            <a:ext cx="192"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3222" name="Rectangle 38"/>
          <p:cNvSpPr>
            <a:spLocks noChangeArrowheads="1"/>
          </p:cNvSpPr>
          <p:nvPr/>
        </p:nvSpPr>
        <p:spPr bwMode="auto">
          <a:xfrm>
            <a:off x="250825" y="333375"/>
            <a:ext cx="895350" cy="519113"/>
          </a:xfrm>
          <a:prstGeom prst="rect">
            <a:avLst/>
          </a:prstGeom>
          <a:noFill/>
          <a:ln w="9525">
            <a:noFill/>
            <a:miter lim="800000"/>
            <a:headEnd/>
            <a:tailEnd/>
          </a:ln>
        </p:spPr>
        <p:txBody>
          <a:bodyPr wrap="none">
            <a:spAutoFit/>
          </a:bodyPr>
          <a:lstStyle/>
          <a:p>
            <a:r>
              <a:rPr kumimoji="1" lang="zh-CN" altLang="en-US">
                <a:solidFill>
                  <a:srgbClr val="0000FF"/>
                </a:solidFill>
              </a:rPr>
              <a:t>解：</a:t>
            </a:r>
          </a:p>
        </p:txBody>
      </p:sp>
      <p:sp>
        <p:nvSpPr>
          <p:cNvPr id="93223" name="Rectangle 39"/>
          <p:cNvSpPr>
            <a:spLocks noChangeArrowheads="1"/>
          </p:cNvSpPr>
          <p:nvPr/>
        </p:nvSpPr>
        <p:spPr bwMode="auto">
          <a:xfrm>
            <a:off x="468313" y="1484313"/>
            <a:ext cx="8229600" cy="1373187"/>
          </a:xfrm>
          <a:prstGeom prst="rect">
            <a:avLst/>
          </a:prstGeom>
          <a:noFill/>
          <a:ln w="9525">
            <a:noFill/>
            <a:miter lim="800000"/>
            <a:headEnd/>
            <a:tailEnd/>
          </a:ln>
        </p:spPr>
        <p:txBody>
          <a:bodyPr>
            <a:spAutoFit/>
          </a:bodyPr>
          <a:lstStyle/>
          <a:p>
            <a:pPr algn="just"/>
            <a:r>
              <a:rPr kumimoji="1" lang="en-US" altLang="zh-CN" dirty="0">
                <a:solidFill>
                  <a:srgbClr val="FF0000"/>
                </a:solidFill>
              </a:rPr>
              <a:t>(1)</a:t>
            </a:r>
            <a:r>
              <a:rPr kumimoji="1" lang="zh-CN" altLang="en-US" dirty="0">
                <a:solidFill>
                  <a:srgbClr val="FF0000"/>
                </a:solidFill>
              </a:rPr>
              <a:t>电梯匀速上升</a:t>
            </a:r>
            <a:r>
              <a:rPr kumimoji="1" lang="zh-CN" altLang="en-US" dirty="0"/>
              <a:t>，物体对电梯的加速度</a:t>
            </a:r>
            <a:r>
              <a:rPr kumimoji="1" lang="en-US" altLang="zh-CN" i="1" dirty="0" err="1"/>
              <a:t>a</a:t>
            </a:r>
            <a:r>
              <a:rPr kumimoji="1" lang="en-US" altLang="zh-CN" baseline="-25000" dirty="0" err="1"/>
              <a:t>r</a:t>
            </a:r>
            <a:r>
              <a:rPr kumimoji="1" lang="zh-CN" altLang="en-US" dirty="0"/>
              <a:t>等于它们对地面的加速度。根据牛顿第二定律，对</a:t>
            </a:r>
            <a:r>
              <a:rPr kumimoji="1" lang="en-US" altLang="zh-CN" i="1" dirty="0"/>
              <a:t>A</a:t>
            </a:r>
            <a:r>
              <a:rPr kumimoji="1" lang="zh-CN" altLang="en-US" dirty="0"/>
              <a:t>和</a:t>
            </a:r>
            <a:r>
              <a:rPr kumimoji="1" lang="en-US" altLang="zh-CN" i="1" dirty="0"/>
              <a:t>B</a:t>
            </a:r>
            <a:r>
              <a:rPr kumimoji="1" lang="zh-CN" altLang="en-US" dirty="0"/>
              <a:t>分别得到：</a:t>
            </a:r>
          </a:p>
        </p:txBody>
      </p:sp>
      <p:graphicFrame>
        <p:nvGraphicFramePr>
          <p:cNvPr id="93224" name="Object 40"/>
          <p:cNvGraphicFramePr>
            <a:graphicFrameLocks noChangeAspect="1"/>
          </p:cNvGraphicFramePr>
          <p:nvPr/>
        </p:nvGraphicFramePr>
        <p:xfrm>
          <a:off x="1979613" y="2636838"/>
          <a:ext cx="2592387" cy="457200"/>
        </p:xfrm>
        <a:graphic>
          <a:graphicData uri="http://schemas.openxmlformats.org/presentationml/2006/ole">
            <mc:AlternateContent xmlns:mc="http://schemas.openxmlformats.org/markup-compatibility/2006">
              <mc:Choice xmlns:v="urn:schemas-microsoft-com:vml" Requires="v">
                <p:oleObj spid="_x0000_s24304" name="Equation" r:id="rId15" imgW="2882900" imgH="508000" progId="Equation.3">
                  <p:embed/>
                </p:oleObj>
              </mc:Choice>
              <mc:Fallback>
                <p:oleObj name="Equation" r:id="rId15" imgW="2882900" imgH="50800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2636838"/>
                        <a:ext cx="25923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25" name="Object 41"/>
          <p:cNvGraphicFramePr>
            <a:graphicFrameLocks noChangeAspect="1"/>
          </p:cNvGraphicFramePr>
          <p:nvPr/>
        </p:nvGraphicFramePr>
        <p:xfrm>
          <a:off x="1979613" y="3429000"/>
          <a:ext cx="2520950" cy="460375"/>
        </p:xfrm>
        <a:graphic>
          <a:graphicData uri="http://schemas.openxmlformats.org/presentationml/2006/ole">
            <mc:AlternateContent xmlns:mc="http://schemas.openxmlformats.org/markup-compatibility/2006">
              <mc:Choice xmlns:v="urn:schemas-microsoft-com:vml" Requires="v">
                <p:oleObj spid="_x0000_s24305" name="Equation" r:id="rId17" imgW="2705100" imgH="508000" progId="Equation.3">
                  <p:embed/>
                </p:oleObj>
              </mc:Choice>
              <mc:Fallback>
                <p:oleObj name="Equation" r:id="rId17" imgW="2705100" imgH="50800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3429000"/>
                        <a:ext cx="252095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26" name="Object 42"/>
          <p:cNvGraphicFramePr>
            <a:graphicFrameLocks noChangeAspect="1"/>
          </p:cNvGraphicFramePr>
          <p:nvPr/>
        </p:nvGraphicFramePr>
        <p:xfrm>
          <a:off x="2051050" y="4221163"/>
          <a:ext cx="2449513" cy="1073150"/>
        </p:xfrm>
        <a:graphic>
          <a:graphicData uri="http://schemas.openxmlformats.org/presentationml/2006/ole">
            <mc:AlternateContent xmlns:mc="http://schemas.openxmlformats.org/markup-compatibility/2006">
              <mc:Choice xmlns:v="urn:schemas-microsoft-com:vml" Requires="v">
                <p:oleObj spid="_x0000_s24306" name="Equation" r:id="rId19" imgW="2552700" imgH="1117600" progId="Equation.3">
                  <p:embed/>
                </p:oleObj>
              </mc:Choice>
              <mc:Fallback>
                <p:oleObj name="Equation" r:id="rId19" imgW="2552700" imgH="1117600"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51050" y="4221163"/>
                        <a:ext cx="2449513"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27" name="Object 43"/>
          <p:cNvGraphicFramePr>
            <a:graphicFrameLocks noChangeAspect="1"/>
          </p:cNvGraphicFramePr>
          <p:nvPr/>
        </p:nvGraphicFramePr>
        <p:xfrm>
          <a:off x="2124075" y="5373688"/>
          <a:ext cx="2233613" cy="1012825"/>
        </p:xfrm>
        <a:graphic>
          <a:graphicData uri="http://schemas.openxmlformats.org/presentationml/2006/ole">
            <mc:AlternateContent xmlns:mc="http://schemas.openxmlformats.org/markup-compatibility/2006">
              <mc:Choice xmlns:v="urn:schemas-microsoft-com:vml" Requires="v">
                <p:oleObj spid="_x0000_s24307" name="Equation" r:id="rId21" imgW="2463800" imgH="1117600" progId="Equation.3">
                  <p:embed/>
                </p:oleObj>
              </mc:Choice>
              <mc:Fallback>
                <p:oleObj name="Equation" r:id="rId21" imgW="2463800" imgH="1117600" progId="Equation.3">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24075" y="5373688"/>
                        <a:ext cx="2233613"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28" name="AutoShape 44"/>
          <p:cNvSpPr>
            <a:spLocks/>
          </p:cNvSpPr>
          <p:nvPr/>
        </p:nvSpPr>
        <p:spPr bwMode="auto">
          <a:xfrm>
            <a:off x="1763713" y="2781300"/>
            <a:ext cx="152400" cy="914400"/>
          </a:xfrm>
          <a:prstGeom prst="leftBrace">
            <a:avLst>
              <a:gd name="adj1" fmla="val 50000"/>
              <a:gd name="adj2" fmla="val 50000"/>
            </a:avLst>
          </a:prstGeom>
          <a:noFill/>
          <a:ln w="9525">
            <a:solidFill>
              <a:schemeClr val="tx1"/>
            </a:solidFill>
            <a:round/>
            <a:headEnd/>
            <a:tailEnd/>
          </a:ln>
        </p:spPr>
        <p:txBody>
          <a:bodyPr wrap="none" anchor="ctr"/>
          <a:lstStyle/>
          <a:p>
            <a:endParaRPr lang="zh-CN" altLang="en-US"/>
          </a:p>
        </p:txBody>
      </p:sp>
      <p:sp>
        <p:nvSpPr>
          <p:cNvPr id="93229" name="AutoShape 45"/>
          <p:cNvSpPr>
            <a:spLocks noChangeArrowheads="1"/>
          </p:cNvSpPr>
          <p:nvPr/>
        </p:nvSpPr>
        <p:spPr bwMode="auto">
          <a:xfrm>
            <a:off x="755650" y="5157788"/>
            <a:ext cx="647700" cy="144462"/>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sp>
        <p:nvSpPr>
          <p:cNvPr id="93230" name="AutoShape 46"/>
          <p:cNvSpPr>
            <a:spLocks/>
          </p:cNvSpPr>
          <p:nvPr/>
        </p:nvSpPr>
        <p:spPr bwMode="auto">
          <a:xfrm>
            <a:off x="1692275" y="4652963"/>
            <a:ext cx="215900" cy="1223962"/>
          </a:xfrm>
          <a:prstGeom prst="leftBrace">
            <a:avLst>
              <a:gd name="adj1" fmla="val 47243"/>
              <a:gd name="adj2" fmla="val 50000"/>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227"/>
                                        </p:tgtEl>
                                        <p:attrNameLst>
                                          <p:attrName>style.visibility</p:attrName>
                                        </p:attrNameLst>
                                      </p:cBhvr>
                                      <p:to>
                                        <p:strVal val="visible"/>
                                      </p:to>
                                    </p:set>
                                    <p:anim calcmode="lin" valueType="num">
                                      <p:cBhvr additive="base">
                                        <p:cTn id="7" dur="500" fill="hold"/>
                                        <p:tgtEl>
                                          <p:spTgt spid="93227"/>
                                        </p:tgtEl>
                                        <p:attrNameLst>
                                          <p:attrName>ppt_x</p:attrName>
                                        </p:attrNameLst>
                                      </p:cBhvr>
                                      <p:tavLst>
                                        <p:tav tm="0">
                                          <p:val>
                                            <p:strVal val="#ppt_x"/>
                                          </p:val>
                                        </p:tav>
                                        <p:tav tm="100000">
                                          <p:val>
                                            <p:strVal val="#ppt_x"/>
                                          </p:val>
                                        </p:tav>
                                      </p:tavLst>
                                    </p:anim>
                                    <p:anim calcmode="lin" valueType="num">
                                      <p:cBhvr additive="base">
                                        <p:cTn id="8" dur="500" fill="hold"/>
                                        <p:tgtEl>
                                          <p:spTgt spid="932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229"/>
                                        </p:tgtEl>
                                        <p:attrNameLst>
                                          <p:attrName>style.visibility</p:attrName>
                                        </p:attrNameLst>
                                      </p:cBhvr>
                                      <p:to>
                                        <p:strVal val="visible"/>
                                      </p:to>
                                    </p:set>
                                    <p:anim calcmode="lin" valueType="num">
                                      <p:cBhvr additive="base">
                                        <p:cTn id="11" dur="500" fill="hold"/>
                                        <p:tgtEl>
                                          <p:spTgt spid="93229"/>
                                        </p:tgtEl>
                                        <p:attrNameLst>
                                          <p:attrName>ppt_x</p:attrName>
                                        </p:attrNameLst>
                                      </p:cBhvr>
                                      <p:tavLst>
                                        <p:tav tm="0">
                                          <p:val>
                                            <p:strVal val="#ppt_x"/>
                                          </p:val>
                                        </p:tav>
                                        <p:tav tm="100000">
                                          <p:val>
                                            <p:strVal val="#ppt_x"/>
                                          </p:val>
                                        </p:tav>
                                      </p:tavLst>
                                    </p:anim>
                                    <p:anim calcmode="lin" valueType="num">
                                      <p:cBhvr additive="base">
                                        <p:cTn id="12" dur="500" fill="hold"/>
                                        <p:tgtEl>
                                          <p:spTgt spid="932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230"/>
                                        </p:tgtEl>
                                        <p:attrNameLst>
                                          <p:attrName>style.visibility</p:attrName>
                                        </p:attrNameLst>
                                      </p:cBhvr>
                                      <p:to>
                                        <p:strVal val="visible"/>
                                      </p:to>
                                    </p:set>
                                    <p:anim calcmode="lin" valueType="num">
                                      <p:cBhvr additive="base">
                                        <p:cTn id="15" dur="500" fill="hold"/>
                                        <p:tgtEl>
                                          <p:spTgt spid="93230"/>
                                        </p:tgtEl>
                                        <p:attrNameLst>
                                          <p:attrName>ppt_x</p:attrName>
                                        </p:attrNameLst>
                                      </p:cBhvr>
                                      <p:tavLst>
                                        <p:tav tm="0">
                                          <p:val>
                                            <p:strVal val="#ppt_x"/>
                                          </p:val>
                                        </p:tav>
                                        <p:tav tm="100000">
                                          <p:val>
                                            <p:strVal val="#ppt_x"/>
                                          </p:val>
                                        </p:tav>
                                      </p:tavLst>
                                    </p:anim>
                                    <p:anim calcmode="lin" valueType="num">
                                      <p:cBhvr additive="base">
                                        <p:cTn id="16" dur="500" fill="hold"/>
                                        <p:tgtEl>
                                          <p:spTgt spid="932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3226"/>
                                        </p:tgtEl>
                                        <p:attrNameLst>
                                          <p:attrName>style.visibility</p:attrName>
                                        </p:attrNameLst>
                                      </p:cBhvr>
                                      <p:to>
                                        <p:strVal val="visible"/>
                                      </p:to>
                                    </p:set>
                                    <p:anim calcmode="lin" valueType="num">
                                      <p:cBhvr additive="base">
                                        <p:cTn id="19" dur="500" fill="hold"/>
                                        <p:tgtEl>
                                          <p:spTgt spid="93226"/>
                                        </p:tgtEl>
                                        <p:attrNameLst>
                                          <p:attrName>ppt_x</p:attrName>
                                        </p:attrNameLst>
                                      </p:cBhvr>
                                      <p:tavLst>
                                        <p:tav tm="0">
                                          <p:val>
                                            <p:strVal val="#ppt_x"/>
                                          </p:val>
                                        </p:tav>
                                        <p:tav tm="100000">
                                          <p:val>
                                            <p:strVal val="#ppt_x"/>
                                          </p:val>
                                        </p:tav>
                                      </p:tavLst>
                                    </p:anim>
                                    <p:anim calcmode="lin" valueType="num">
                                      <p:cBhvr additive="base">
                                        <p:cTn id="20" dur="500" fill="hold"/>
                                        <p:tgtEl>
                                          <p:spTgt spid="93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9" grpId="0" animBg="1"/>
      <p:bldP spid="932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395288" y="115888"/>
            <a:ext cx="8229600" cy="1373187"/>
          </a:xfrm>
          <a:prstGeom prst="rect">
            <a:avLst/>
          </a:prstGeom>
          <a:noFill/>
          <a:ln w="9525">
            <a:noFill/>
            <a:miter lim="800000"/>
            <a:headEnd/>
            <a:tailEnd/>
          </a:ln>
        </p:spPr>
        <p:txBody>
          <a:bodyPr>
            <a:spAutoFit/>
          </a:bodyPr>
          <a:lstStyle/>
          <a:p>
            <a:pPr algn="just"/>
            <a:r>
              <a:rPr kumimoji="1" lang="en-US" altLang="zh-CN" dirty="0">
                <a:solidFill>
                  <a:srgbClr val="FF0000"/>
                </a:solidFill>
              </a:rPr>
              <a:t>(2)</a:t>
            </a:r>
            <a:r>
              <a:rPr kumimoji="1" lang="zh-CN" altLang="en-US" dirty="0">
                <a:solidFill>
                  <a:srgbClr val="FF0000"/>
                </a:solidFill>
              </a:rPr>
              <a:t>电梯以</a:t>
            </a:r>
            <a:r>
              <a:rPr kumimoji="1" lang="zh-CN" altLang="en-US" dirty="0">
                <a:solidFill>
                  <a:srgbClr val="7030A0"/>
                </a:solidFill>
              </a:rPr>
              <a:t>加速度</a:t>
            </a:r>
            <a:r>
              <a:rPr kumimoji="1" lang="en-US" altLang="zh-CN" i="1" dirty="0">
                <a:solidFill>
                  <a:srgbClr val="FF0000"/>
                </a:solidFill>
              </a:rPr>
              <a:t>a</a:t>
            </a:r>
            <a:r>
              <a:rPr kumimoji="1" lang="zh-CN" altLang="en-US" dirty="0">
                <a:solidFill>
                  <a:srgbClr val="FF0000"/>
                </a:solidFill>
              </a:rPr>
              <a:t>上升时</a:t>
            </a:r>
            <a:r>
              <a:rPr kumimoji="1" lang="zh-CN" altLang="en-US" dirty="0"/>
              <a:t>，</a:t>
            </a:r>
            <a:r>
              <a:rPr kumimoji="1" lang="en-US" altLang="zh-CN" i="1" dirty="0"/>
              <a:t>A</a:t>
            </a:r>
            <a:r>
              <a:rPr kumimoji="1" lang="zh-CN" altLang="en-US" dirty="0"/>
              <a:t>对地的加速度</a:t>
            </a:r>
            <a:r>
              <a:rPr kumimoji="1" lang="en-US" altLang="zh-CN" i="1" dirty="0"/>
              <a:t>a</a:t>
            </a:r>
            <a:r>
              <a:rPr kumimoji="1" lang="en-US" altLang="zh-CN" dirty="0"/>
              <a:t>-</a:t>
            </a:r>
            <a:r>
              <a:rPr kumimoji="1" lang="en-US" altLang="zh-CN" i="1" dirty="0" err="1"/>
              <a:t>a</a:t>
            </a:r>
            <a:r>
              <a:rPr kumimoji="1" lang="en-US" altLang="zh-CN" baseline="-25000" dirty="0" err="1"/>
              <a:t>r</a:t>
            </a:r>
            <a:r>
              <a:rPr kumimoji="1" lang="zh-CN" altLang="en-US" dirty="0"/>
              <a:t>，</a:t>
            </a:r>
            <a:r>
              <a:rPr kumimoji="1" lang="en-US" altLang="zh-CN" i="1" dirty="0"/>
              <a:t>B</a:t>
            </a:r>
            <a:r>
              <a:rPr kumimoji="1" lang="zh-CN" altLang="en-US" dirty="0"/>
              <a:t>的对地的加速度为</a:t>
            </a:r>
            <a:r>
              <a:rPr kumimoji="1" lang="en-US" altLang="zh-CN" i="1" dirty="0" err="1"/>
              <a:t>a</a:t>
            </a:r>
            <a:r>
              <a:rPr kumimoji="1" lang="en-US" altLang="zh-CN" dirty="0" err="1"/>
              <a:t>+</a:t>
            </a:r>
            <a:r>
              <a:rPr kumimoji="1" lang="en-US" altLang="zh-CN" i="1" dirty="0" err="1"/>
              <a:t>a</a:t>
            </a:r>
            <a:r>
              <a:rPr kumimoji="1" lang="en-US" altLang="zh-CN" baseline="-25000" dirty="0" err="1"/>
              <a:t>r</a:t>
            </a:r>
            <a:r>
              <a:rPr kumimoji="1" lang="zh-CN" altLang="en-US" dirty="0"/>
              <a:t>，根据牛顿第二定律，对</a:t>
            </a:r>
            <a:r>
              <a:rPr kumimoji="1" lang="en-US" altLang="zh-CN" i="1" dirty="0"/>
              <a:t>A</a:t>
            </a:r>
            <a:r>
              <a:rPr kumimoji="1" lang="zh-CN" altLang="en-US" dirty="0"/>
              <a:t>和</a:t>
            </a:r>
            <a:r>
              <a:rPr kumimoji="1" lang="en-US" altLang="zh-CN" i="1" dirty="0"/>
              <a:t>B</a:t>
            </a:r>
            <a:r>
              <a:rPr kumimoji="1" lang="zh-CN" altLang="en-US" dirty="0"/>
              <a:t>分别得到：</a:t>
            </a:r>
          </a:p>
        </p:txBody>
      </p:sp>
      <p:graphicFrame>
        <p:nvGraphicFramePr>
          <p:cNvPr id="94212" name="Object 4"/>
          <p:cNvGraphicFramePr>
            <a:graphicFrameLocks noChangeAspect="1"/>
          </p:cNvGraphicFramePr>
          <p:nvPr/>
        </p:nvGraphicFramePr>
        <p:xfrm>
          <a:off x="900113" y="1700213"/>
          <a:ext cx="3457575" cy="482600"/>
        </p:xfrm>
        <a:graphic>
          <a:graphicData uri="http://schemas.openxmlformats.org/presentationml/2006/ole">
            <mc:AlternateContent xmlns:mc="http://schemas.openxmlformats.org/markup-compatibility/2006">
              <mc:Choice xmlns:v="urn:schemas-microsoft-com:vml" Requires="v">
                <p:oleObj spid="_x0000_s25321" name="Equation" r:id="rId3" imgW="3644900" imgH="508000" progId="Equation.3">
                  <p:embed/>
                </p:oleObj>
              </mc:Choice>
              <mc:Fallback>
                <p:oleObj name="Equation" r:id="rId3" imgW="36449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00213"/>
                        <a:ext cx="34575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3" name="Object 5"/>
          <p:cNvGraphicFramePr>
            <a:graphicFrameLocks noChangeAspect="1"/>
          </p:cNvGraphicFramePr>
          <p:nvPr/>
        </p:nvGraphicFramePr>
        <p:xfrm>
          <a:off x="827088" y="2563813"/>
          <a:ext cx="3529012" cy="477837"/>
        </p:xfrm>
        <a:graphic>
          <a:graphicData uri="http://schemas.openxmlformats.org/presentationml/2006/ole">
            <mc:AlternateContent xmlns:mc="http://schemas.openxmlformats.org/markup-compatibility/2006">
              <mc:Choice xmlns:v="urn:schemas-microsoft-com:vml" Requires="v">
                <p:oleObj spid="_x0000_s25322" name="Equation" r:id="rId5" imgW="3746500" imgH="508000" progId="Equation.3">
                  <p:embed/>
                </p:oleObj>
              </mc:Choice>
              <mc:Fallback>
                <p:oleObj name="Equation" r:id="rId5" imgW="3746500" imgH="508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563813"/>
                        <a:ext cx="3529012"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5" name="Object 7"/>
          <p:cNvGraphicFramePr>
            <a:graphicFrameLocks noChangeAspect="1"/>
          </p:cNvGraphicFramePr>
          <p:nvPr/>
        </p:nvGraphicFramePr>
        <p:xfrm>
          <a:off x="5508625" y="1196975"/>
          <a:ext cx="3213100" cy="1016000"/>
        </p:xfrm>
        <a:graphic>
          <a:graphicData uri="http://schemas.openxmlformats.org/presentationml/2006/ole">
            <mc:AlternateContent xmlns:mc="http://schemas.openxmlformats.org/markup-compatibility/2006">
              <mc:Choice xmlns:v="urn:schemas-microsoft-com:vml" Requires="v">
                <p:oleObj spid="_x0000_s25323" name="Equation" r:id="rId7" imgW="3530600" imgH="1117600" progId="Equation.3">
                  <p:embed/>
                </p:oleObj>
              </mc:Choice>
              <mc:Fallback>
                <p:oleObj name="Equation" r:id="rId7" imgW="3530600" imgH="1117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1196975"/>
                        <a:ext cx="32131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6" name="Object 8"/>
          <p:cNvGraphicFramePr>
            <a:graphicFrameLocks noChangeAspect="1"/>
          </p:cNvGraphicFramePr>
          <p:nvPr/>
        </p:nvGraphicFramePr>
        <p:xfrm>
          <a:off x="5508625" y="2347913"/>
          <a:ext cx="3268663" cy="1062037"/>
        </p:xfrm>
        <a:graphic>
          <a:graphicData uri="http://schemas.openxmlformats.org/presentationml/2006/ole">
            <mc:AlternateContent xmlns:mc="http://schemas.openxmlformats.org/markup-compatibility/2006">
              <mc:Choice xmlns:v="urn:schemas-microsoft-com:vml" Requires="v">
                <p:oleObj spid="_x0000_s25324" name="Equation" r:id="rId9" imgW="3441700" imgH="1117600" progId="Equation.3">
                  <p:embed/>
                </p:oleObj>
              </mc:Choice>
              <mc:Fallback>
                <p:oleObj name="Equation" r:id="rId9" imgW="3441700" imgH="1117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2347913"/>
                        <a:ext cx="3268663"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0"/>
          <p:cNvGrpSpPr>
            <a:grpSpLocks/>
          </p:cNvGrpSpPr>
          <p:nvPr/>
        </p:nvGrpSpPr>
        <p:grpSpPr bwMode="auto">
          <a:xfrm>
            <a:off x="5580063" y="3644900"/>
            <a:ext cx="3390900" cy="2797175"/>
            <a:chOff x="3515" y="2439"/>
            <a:chExt cx="2136" cy="1762"/>
          </a:xfrm>
        </p:grpSpPr>
        <p:grpSp>
          <p:nvGrpSpPr>
            <p:cNvPr id="24589" name="Group 9"/>
            <p:cNvGrpSpPr>
              <a:grpSpLocks/>
            </p:cNvGrpSpPr>
            <p:nvPr/>
          </p:nvGrpSpPr>
          <p:grpSpPr bwMode="auto">
            <a:xfrm>
              <a:off x="5375" y="2473"/>
              <a:ext cx="276" cy="1728"/>
              <a:chOff x="2496" y="2112"/>
              <a:chExt cx="276" cy="1728"/>
            </a:xfrm>
          </p:grpSpPr>
          <p:sp>
            <p:nvSpPr>
              <p:cNvPr id="24612" name="Line 10"/>
              <p:cNvSpPr>
                <a:spLocks noChangeShapeType="1"/>
              </p:cNvSpPr>
              <p:nvPr/>
            </p:nvSpPr>
            <p:spPr bwMode="auto">
              <a:xfrm flipV="1">
                <a:off x="2736" y="2160"/>
                <a:ext cx="0" cy="1488"/>
              </a:xfrm>
              <a:prstGeom prst="line">
                <a:avLst/>
              </a:prstGeom>
              <a:noFill/>
              <a:ln w="31750">
                <a:solidFill>
                  <a:schemeClr val="tx1"/>
                </a:solidFill>
                <a:round/>
                <a:headEnd/>
                <a:tailEnd type="triangle" w="med" len="med"/>
              </a:ln>
            </p:spPr>
            <p:txBody>
              <a:bodyPr/>
              <a:lstStyle/>
              <a:p>
                <a:endParaRPr lang="en-US"/>
              </a:p>
            </p:txBody>
          </p:sp>
          <p:sp>
            <p:nvSpPr>
              <p:cNvPr id="24613" name="Rectangle 11"/>
              <p:cNvSpPr>
                <a:spLocks noChangeArrowheads="1"/>
              </p:cNvSpPr>
              <p:nvPr/>
            </p:nvSpPr>
            <p:spPr bwMode="auto">
              <a:xfrm>
                <a:off x="2544" y="3513"/>
                <a:ext cx="228" cy="327"/>
              </a:xfrm>
              <a:prstGeom prst="rect">
                <a:avLst/>
              </a:prstGeom>
              <a:noFill/>
              <a:ln w="9525">
                <a:noFill/>
                <a:miter lim="800000"/>
                <a:headEnd/>
                <a:tailEnd/>
              </a:ln>
            </p:spPr>
            <p:txBody>
              <a:bodyPr wrap="none">
                <a:spAutoFit/>
              </a:bodyPr>
              <a:lstStyle/>
              <a:p>
                <a:r>
                  <a:rPr kumimoji="1" lang="en-US" altLang="zh-CN" i="1">
                    <a:ea typeface="楷体_GB2312" pitchFamily="49" charset="-122"/>
                  </a:rPr>
                  <a:t>o</a:t>
                </a:r>
              </a:p>
            </p:txBody>
          </p:sp>
          <p:sp>
            <p:nvSpPr>
              <p:cNvPr id="24614" name="Rectangle 12"/>
              <p:cNvSpPr>
                <a:spLocks noChangeArrowheads="1"/>
              </p:cNvSpPr>
              <p:nvPr/>
            </p:nvSpPr>
            <p:spPr bwMode="auto">
              <a:xfrm>
                <a:off x="2496" y="2112"/>
                <a:ext cx="228" cy="327"/>
              </a:xfrm>
              <a:prstGeom prst="rect">
                <a:avLst/>
              </a:prstGeom>
              <a:noFill/>
              <a:ln w="9525">
                <a:noFill/>
                <a:miter lim="800000"/>
                <a:headEnd/>
                <a:tailEnd/>
              </a:ln>
            </p:spPr>
            <p:txBody>
              <a:bodyPr wrap="none">
                <a:spAutoFit/>
              </a:bodyPr>
              <a:lstStyle/>
              <a:p>
                <a:r>
                  <a:rPr kumimoji="1" lang="en-US" altLang="zh-CN">
                    <a:ea typeface="楷体_GB2312" pitchFamily="49" charset="-122"/>
                  </a:rPr>
                  <a:t>y</a:t>
                </a:r>
              </a:p>
            </p:txBody>
          </p:sp>
        </p:grpSp>
        <p:grpSp>
          <p:nvGrpSpPr>
            <p:cNvPr id="24590" name="Group 13"/>
            <p:cNvGrpSpPr>
              <a:grpSpLocks/>
            </p:cNvGrpSpPr>
            <p:nvPr/>
          </p:nvGrpSpPr>
          <p:grpSpPr bwMode="auto">
            <a:xfrm>
              <a:off x="3515" y="3063"/>
              <a:ext cx="986" cy="432"/>
              <a:chOff x="2980" y="2640"/>
              <a:chExt cx="986" cy="432"/>
            </a:xfrm>
          </p:grpSpPr>
          <p:sp>
            <p:nvSpPr>
              <p:cNvPr id="24608" name="Rectangle 14"/>
              <p:cNvSpPr>
                <a:spLocks noChangeArrowheads="1"/>
              </p:cNvSpPr>
              <p:nvPr/>
            </p:nvSpPr>
            <p:spPr bwMode="auto">
              <a:xfrm>
                <a:off x="3360" y="2688"/>
                <a:ext cx="268" cy="288"/>
              </a:xfrm>
              <a:prstGeom prst="rect">
                <a:avLst/>
              </a:prstGeom>
              <a:solidFill>
                <a:schemeClr val="tx1"/>
              </a:solidFill>
              <a:ln w="9525">
                <a:noFill/>
                <a:miter lim="800000"/>
                <a:headEnd/>
                <a:tailEnd/>
              </a:ln>
            </p:spPr>
            <p:txBody>
              <a:bodyPr wrap="none" anchor="ctr"/>
              <a:lstStyle/>
              <a:p>
                <a:endParaRPr lang="zh-CN" altLang="en-US"/>
              </a:p>
            </p:txBody>
          </p:sp>
          <p:sp>
            <p:nvSpPr>
              <p:cNvPr id="24609" name="Line 15"/>
              <p:cNvSpPr>
                <a:spLocks noChangeShapeType="1"/>
              </p:cNvSpPr>
              <p:nvPr/>
            </p:nvSpPr>
            <p:spPr bwMode="auto">
              <a:xfrm>
                <a:off x="3264" y="2640"/>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4610" name="Object 16"/>
              <p:cNvGraphicFramePr>
                <a:graphicFrameLocks noChangeAspect="1"/>
              </p:cNvGraphicFramePr>
              <p:nvPr/>
            </p:nvGraphicFramePr>
            <p:xfrm>
              <a:off x="2980" y="2640"/>
              <a:ext cx="216" cy="320"/>
            </p:xfrm>
            <a:graphic>
              <a:graphicData uri="http://schemas.openxmlformats.org/presentationml/2006/ole">
                <mc:AlternateContent xmlns:mc="http://schemas.openxmlformats.org/markup-compatibility/2006">
                  <mc:Choice xmlns:v="urn:schemas-microsoft-com:vml" Requires="v">
                    <p:oleObj spid="_x0000_s25325" name="Equation" r:id="rId11" imgW="342751" imgH="507780" progId="Equation.3">
                      <p:embed/>
                    </p:oleObj>
                  </mc:Choice>
                  <mc:Fallback>
                    <p:oleObj name="Equation" r:id="rId11" imgW="342751" imgH="5077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0" y="2640"/>
                            <a:ext cx="216"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11" name="Rectangle 17"/>
              <p:cNvSpPr>
                <a:spLocks noChangeArrowheads="1"/>
              </p:cNvSpPr>
              <p:nvPr/>
            </p:nvSpPr>
            <p:spPr bwMode="auto">
              <a:xfrm>
                <a:off x="3600" y="2640"/>
                <a:ext cx="366"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r>
                  <a:rPr kumimoji="1" lang="en-US" altLang="zh-CN" baseline="-25000">
                    <a:latin typeface="楷体_GB2312" pitchFamily="49" charset="-122"/>
                    <a:ea typeface="楷体_GB2312" pitchFamily="49" charset="-122"/>
                  </a:rPr>
                  <a:t>1</a:t>
                </a:r>
              </a:p>
            </p:txBody>
          </p:sp>
        </p:grpSp>
        <p:grpSp>
          <p:nvGrpSpPr>
            <p:cNvPr id="24591" name="Group 18"/>
            <p:cNvGrpSpPr>
              <a:grpSpLocks/>
            </p:cNvGrpSpPr>
            <p:nvPr/>
          </p:nvGrpSpPr>
          <p:grpSpPr bwMode="auto">
            <a:xfrm>
              <a:off x="4604" y="3018"/>
              <a:ext cx="960" cy="432"/>
              <a:chOff x="4224" y="2592"/>
              <a:chExt cx="960" cy="432"/>
            </a:xfrm>
          </p:grpSpPr>
          <p:sp>
            <p:nvSpPr>
              <p:cNvPr id="24604" name="Rectangle 19"/>
              <p:cNvSpPr>
                <a:spLocks noChangeArrowheads="1"/>
              </p:cNvSpPr>
              <p:nvPr/>
            </p:nvSpPr>
            <p:spPr bwMode="auto">
              <a:xfrm>
                <a:off x="4569" y="2688"/>
                <a:ext cx="268" cy="288"/>
              </a:xfrm>
              <a:prstGeom prst="rect">
                <a:avLst/>
              </a:prstGeom>
              <a:solidFill>
                <a:schemeClr val="tx1"/>
              </a:solidFill>
              <a:ln w="9525">
                <a:noFill/>
                <a:miter lim="800000"/>
                <a:headEnd/>
                <a:tailEnd/>
              </a:ln>
            </p:spPr>
            <p:txBody>
              <a:bodyPr wrap="none" anchor="ctr"/>
              <a:lstStyle/>
              <a:p>
                <a:endParaRPr lang="zh-CN" altLang="en-US"/>
              </a:p>
            </p:txBody>
          </p:sp>
          <p:sp>
            <p:nvSpPr>
              <p:cNvPr id="24605" name="Line 20"/>
              <p:cNvSpPr>
                <a:spLocks noChangeShapeType="1"/>
              </p:cNvSpPr>
              <p:nvPr/>
            </p:nvSpPr>
            <p:spPr bwMode="auto">
              <a:xfrm flipV="1">
                <a:off x="4512" y="2592"/>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4606" name="Object 21"/>
              <p:cNvGraphicFramePr>
                <a:graphicFrameLocks noChangeAspect="1"/>
              </p:cNvGraphicFramePr>
              <p:nvPr/>
            </p:nvGraphicFramePr>
            <p:xfrm>
              <a:off x="4224" y="2640"/>
              <a:ext cx="248" cy="320"/>
            </p:xfrm>
            <a:graphic>
              <a:graphicData uri="http://schemas.openxmlformats.org/presentationml/2006/ole">
                <mc:AlternateContent xmlns:mc="http://schemas.openxmlformats.org/markup-compatibility/2006">
                  <mc:Choice xmlns:v="urn:schemas-microsoft-com:vml" Requires="v">
                    <p:oleObj spid="_x0000_s25326" name="Equation" r:id="rId13" imgW="393529" imgH="507780" progId="Equation.3">
                      <p:embed/>
                    </p:oleObj>
                  </mc:Choice>
                  <mc:Fallback>
                    <p:oleObj name="Equation" r:id="rId13" imgW="393529" imgH="50778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4" y="2640"/>
                            <a:ext cx="248"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07" name="Rectangle 22"/>
              <p:cNvSpPr>
                <a:spLocks noChangeArrowheads="1"/>
              </p:cNvSpPr>
              <p:nvPr/>
            </p:nvSpPr>
            <p:spPr bwMode="auto">
              <a:xfrm>
                <a:off x="4818" y="2640"/>
                <a:ext cx="366"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r>
                  <a:rPr kumimoji="1" lang="en-US" altLang="zh-CN" baseline="-25000">
                    <a:latin typeface="楷体_GB2312" pitchFamily="49" charset="-122"/>
                    <a:ea typeface="楷体_GB2312" pitchFamily="49" charset="-122"/>
                  </a:rPr>
                  <a:t>2</a:t>
                </a:r>
              </a:p>
            </p:txBody>
          </p:sp>
        </p:grpSp>
        <p:grpSp>
          <p:nvGrpSpPr>
            <p:cNvPr id="24592" name="Group 23"/>
            <p:cNvGrpSpPr>
              <a:grpSpLocks/>
            </p:cNvGrpSpPr>
            <p:nvPr/>
          </p:nvGrpSpPr>
          <p:grpSpPr bwMode="auto">
            <a:xfrm>
              <a:off x="4033" y="3378"/>
              <a:ext cx="504" cy="768"/>
              <a:chOff x="3504" y="2976"/>
              <a:chExt cx="504" cy="768"/>
            </a:xfrm>
          </p:grpSpPr>
          <p:sp>
            <p:nvSpPr>
              <p:cNvPr id="24602" name="Line 24"/>
              <p:cNvSpPr>
                <a:spLocks noChangeShapeType="1"/>
              </p:cNvSpPr>
              <p:nvPr/>
            </p:nvSpPr>
            <p:spPr bwMode="auto">
              <a:xfrm>
                <a:off x="3504" y="2976"/>
                <a:ext cx="0" cy="624"/>
              </a:xfrm>
              <a:prstGeom prst="line">
                <a:avLst/>
              </a:prstGeom>
              <a:noFill/>
              <a:ln w="31750">
                <a:solidFill>
                  <a:schemeClr val="tx1"/>
                </a:solidFill>
                <a:round/>
                <a:headEnd/>
                <a:tailEnd type="triangle" w="med" len="med"/>
              </a:ln>
            </p:spPr>
            <p:txBody>
              <a:bodyPr/>
              <a:lstStyle/>
              <a:p>
                <a:endParaRPr lang="en-US"/>
              </a:p>
            </p:txBody>
          </p:sp>
          <p:graphicFrame>
            <p:nvGraphicFramePr>
              <p:cNvPr id="24603" name="Object 25"/>
              <p:cNvGraphicFramePr>
                <a:graphicFrameLocks noChangeAspect="1"/>
              </p:cNvGraphicFramePr>
              <p:nvPr/>
            </p:nvGraphicFramePr>
            <p:xfrm>
              <a:off x="3552" y="3424"/>
              <a:ext cx="456" cy="320"/>
            </p:xfrm>
            <a:graphic>
              <a:graphicData uri="http://schemas.openxmlformats.org/presentationml/2006/ole">
                <mc:AlternateContent xmlns:mc="http://schemas.openxmlformats.org/markup-compatibility/2006">
                  <mc:Choice xmlns:v="urn:schemas-microsoft-com:vml" Requires="v">
                    <p:oleObj spid="_x0000_s25327" name="Equation" r:id="rId15" imgW="723586" imgH="507780" progId="Equation.3">
                      <p:embed/>
                    </p:oleObj>
                  </mc:Choice>
                  <mc:Fallback>
                    <p:oleObj name="Equation" r:id="rId15" imgW="723586" imgH="50778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52" y="3424"/>
                            <a:ext cx="456"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3" name="Group 26"/>
            <p:cNvGrpSpPr>
              <a:grpSpLocks/>
            </p:cNvGrpSpPr>
            <p:nvPr/>
          </p:nvGrpSpPr>
          <p:grpSpPr bwMode="auto">
            <a:xfrm>
              <a:off x="5072" y="3402"/>
              <a:ext cx="480" cy="560"/>
              <a:chOff x="4692" y="2976"/>
              <a:chExt cx="480" cy="560"/>
            </a:xfrm>
          </p:grpSpPr>
          <p:sp>
            <p:nvSpPr>
              <p:cNvPr id="24600" name="Line 27"/>
              <p:cNvSpPr>
                <a:spLocks noChangeShapeType="1"/>
              </p:cNvSpPr>
              <p:nvPr/>
            </p:nvSpPr>
            <p:spPr bwMode="auto">
              <a:xfrm>
                <a:off x="4704" y="2976"/>
                <a:ext cx="0" cy="336"/>
              </a:xfrm>
              <a:prstGeom prst="line">
                <a:avLst/>
              </a:prstGeom>
              <a:noFill/>
              <a:ln w="31750">
                <a:solidFill>
                  <a:schemeClr val="tx1"/>
                </a:solidFill>
                <a:round/>
                <a:headEnd/>
                <a:tailEnd type="triangle" w="med" len="med"/>
              </a:ln>
            </p:spPr>
            <p:txBody>
              <a:bodyPr/>
              <a:lstStyle/>
              <a:p>
                <a:endParaRPr lang="en-US"/>
              </a:p>
            </p:txBody>
          </p:sp>
          <p:graphicFrame>
            <p:nvGraphicFramePr>
              <p:cNvPr id="24601" name="Object 28"/>
              <p:cNvGraphicFramePr>
                <a:graphicFrameLocks noChangeAspect="1"/>
              </p:cNvGraphicFramePr>
              <p:nvPr/>
            </p:nvGraphicFramePr>
            <p:xfrm>
              <a:off x="4692" y="3216"/>
              <a:ext cx="480" cy="320"/>
            </p:xfrm>
            <a:graphic>
              <a:graphicData uri="http://schemas.openxmlformats.org/presentationml/2006/ole">
                <mc:AlternateContent xmlns:mc="http://schemas.openxmlformats.org/markup-compatibility/2006">
                  <mc:Choice xmlns:v="urn:schemas-microsoft-com:vml" Requires="v">
                    <p:oleObj spid="_x0000_s25328" name="Equation" r:id="rId17" imgW="761669" imgH="507780" progId="Equation.3">
                      <p:embed/>
                    </p:oleObj>
                  </mc:Choice>
                  <mc:Fallback>
                    <p:oleObj name="Equation" r:id="rId17" imgW="761669" imgH="50778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92" y="3216"/>
                            <a:ext cx="48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4" name="Group 29"/>
            <p:cNvGrpSpPr>
              <a:grpSpLocks/>
            </p:cNvGrpSpPr>
            <p:nvPr/>
          </p:nvGrpSpPr>
          <p:grpSpPr bwMode="auto">
            <a:xfrm>
              <a:off x="4039" y="2439"/>
              <a:ext cx="240" cy="672"/>
              <a:chOff x="3504" y="2016"/>
              <a:chExt cx="240" cy="672"/>
            </a:xfrm>
          </p:grpSpPr>
          <p:sp>
            <p:nvSpPr>
              <p:cNvPr id="24598" name="Line 30"/>
              <p:cNvSpPr>
                <a:spLocks noChangeShapeType="1"/>
              </p:cNvSpPr>
              <p:nvPr/>
            </p:nvSpPr>
            <p:spPr bwMode="auto">
              <a:xfrm flipV="1">
                <a:off x="3504" y="2256"/>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4599" name="Object 31"/>
              <p:cNvGraphicFramePr>
                <a:graphicFrameLocks noChangeAspect="1"/>
              </p:cNvGraphicFramePr>
              <p:nvPr/>
            </p:nvGraphicFramePr>
            <p:xfrm>
              <a:off x="3552" y="2016"/>
              <a:ext cx="192" cy="224"/>
            </p:xfrm>
            <a:graphic>
              <a:graphicData uri="http://schemas.openxmlformats.org/presentationml/2006/ole">
                <mc:AlternateContent xmlns:mc="http://schemas.openxmlformats.org/markup-compatibility/2006">
                  <mc:Choice xmlns:v="urn:schemas-microsoft-com:vml" Requires="v">
                    <p:oleObj spid="_x0000_s25329" name="Equation" r:id="rId19" imgW="304536" imgH="355292" progId="Equation.3">
                      <p:embed/>
                    </p:oleObj>
                  </mc:Choice>
                  <mc:Fallback>
                    <p:oleObj name="Equation" r:id="rId19" imgW="304536" imgH="355292"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2016"/>
                            <a:ext cx="192"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5" name="Group 32"/>
            <p:cNvGrpSpPr>
              <a:grpSpLocks/>
            </p:cNvGrpSpPr>
            <p:nvPr/>
          </p:nvGrpSpPr>
          <p:grpSpPr bwMode="auto">
            <a:xfrm>
              <a:off x="5084" y="2442"/>
              <a:ext cx="240" cy="672"/>
              <a:chOff x="4704" y="2016"/>
              <a:chExt cx="240" cy="672"/>
            </a:xfrm>
          </p:grpSpPr>
          <p:sp>
            <p:nvSpPr>
              <p:cNvPr id="24596" name="Line 33"/>
              <p:cNvSpPr>
                <a:spLocks noChangeShapeType="1"/>
              </p:cNvSpPr>
              <p:nvPr/>
            </p:nvSpPr>
            <p:spPr bwMode="auto">
              <a:xfrm flipV="1">
                <a:off x="4704" y="2256"/>
                <a:ext cx="0" cy="432"/>
              </a:xfrm>
              <a:prstGeom prst="line">
                <a:avLst/>
              </a:prstGeom>
              <a:noFill/>
              <a:ln w="31750">
                <a:solidFill>
                  <a:schemeClr val="tx1"/>
                </a:solidFill>
                <a:round/>
                <a:headEnd/>
                <a:tailEnd type="triangle" w="med" len="med"/>
              </a:ln>
            </p:spPr>
            <p:txBody>
              <a:bodyPr/>
              <a:lstStyle/>
              <a:p>
                <a:endParaRPr lang="en-US"/>
              </a:p>
            </p:txBody>
          </p:sp>
          <p:graphicFrame>
            <p:nvGraphicFramePr>
              <p:cNvPr id="24597" name="Object 34"/>
              <p:cNvGraphicFramePr>
                <a:graphicFrameLocks noChangeAspect="1"/>
              </p:cNvGraphicFramePr>
              <p:nvPr/>
            </p:nvGraphicFramePr>
            <p:xfrm>
              <a:off x="4752" y="2016"/>
              <a:ext cx="192" cy="224"/>
            </p:xfrm>
            <a:graphic>
              <a:graphicData uri="http://schemas.openxmlformats.org/presentationml/2006/ole">
                <mc:AlternateContent xmlns:mc="http://schemas.openxmlformats.org/markup-compatibility/2006">
                  <mc:Choice xmlns:v="urn:schemas-microsoft-com:vml" Requires="v">
                    <p:oleObj spid="_x0000_s25330" name="Equation" r:id="rId21" imgW="304536" imgH="355292" progId="Equation.3">
                      <p:embed/>
                    </p:oleObj>
                  </mc:Choice>
                  <mc:Fallback>
                    <p:oleObj name="Equation" r:id="rId21" imgW="304536" imgH="355292"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2016"/>
                            <a:ext cx="192"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4243" name="AutoShape 35"/>
          <p:cNvSpPr>
            <a:spLocks/>
          </p:cNvSpPr>
          <p:nvPr/>
        </p:nvSpPr>
        <p:spPr bwMode="auto">
          <a:xfrm>
            <a:off x="5148263" y="1555750"/>
            <a:ext cx="215900" cy="1512888"/>
          </a:xfrm>
          <a:prstGeom prst="leftBrace">
            <a:avLst>
              <a:gd name="adj1" fmla="val 58395"/>
              <a:gd name="adj2" fmla="val 50000"/>
            </a:avLst>
          </a:prstGeom>
          <a:noFill/>
          <a:ln w="9525">
            <a:solidFill>
              <a:schemeClr val="tx1"/>
            </a:solidFill>
            <a:round/>
            <a:headEnd/>
            <a:tailEnd/>
          </a:ln>
        </p:spPr>
        <p:txBody>
          <a:bodyPr wrap="none" anchor="ctr"/>
          <a:lstStyle/>
          <a:p>
            <a:endParaRPr lang="zh-CN" altLang="en-US"/>
          </a:p>
        </p:txBody>
      </p:sp>
      <p:sp>
        <p:nvSpPr>
          <p:cNvPr id="94244" name="AutoShape 36"/>
          <p:cNvSpPr>
            <a:spLocks/>
          </p:cNvSpPr>
          <p:nvPr/>
        </p:nvSpPr>
        <p:spPr bwMode="auto">
          <a:xfrm>
            <a:off x="684213" y="1773238"/>
            <a:ext cx="144462" cy="1150937"/>
          </a:xfrm>
          <a:prstGeom prst="leftBrace">
            <a:avLst>
              <a:gd name="adj1" fmla="val 66392"/>
              <a:gd name="adj2" fmla="val 50000"/>
            </a:avLst>
          </a:prstGeom>
          <a:noFill/>
          <a:ln w="9525">
            <a:solidFill>
              <a:schemeClr val="tx1"/>
            </a:solidFill>
            <a:round/>
            <a:headEnd/>
            <a:tailEnd/>
          </a:ln>
        </p:spPr>
        <p:txBody>
          <a:bodyPr wrap="none" anchor="ctr"/>
          <a:lstStyle/>
          <a:p>
            <a:endParaRPr lang="zh-CN" altLang="en-US"/>
          </a:p>
        </p:txBody>
      </p:sp>
      <p:sp>
        <p:nvSpPr>
          <p:cNvPr id="94245" name="AutoShape 37"/>
          <p:cNvSpPr>
            <a:spLocks noChangeArrowheads="1"/>
          </p:cNvSpPr>
          <p:nvPr/>
        </p:nvSpPr>
        <p:spPr bwMode="auto">
          <a:xfrm>
            <a:off x="4356100" y="2205038"/>
            <a:ext cx="647700" cy="144462"/>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sp>
        <p:nvSpPr>
          <p:cNvPr id="94246" name="AutoShape 38"/>
          <p:cNvSpPr>
            <a:spLocks noChangeArrowheads="1"/>
          </p:cNvSpPr>
          <p:nvPr/>
        </p:nvSpPr>
        <p:spPr bwMode="auto">
          <a:xfrm>
            <a:off x="611188" y="3789363"/>
            <a:ext cx="1296987" cy="863600"/>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dirty="0">
                <a:solidFill>
                  <a:srgbClr val="FF0000"/>
                </a:solidFill>
              </a:rPr>
              <a:t>讨论</a:t>
            </a:r>
            <a:endParaRPr kumimoji="1" lang="zh-CN" altLang="en-US" dirty="0">
              <a:solidFill>
                <a:srgbClr val="0000FF"/>
              </a:solidFill>
            </a:endParaRPr>
          </a:p>
        </p:txBody>
      </p:sp>
      <p:sp>
        <p:nvSpPr>
          <p:cNvPr id="94247" name="Text Box 39"/>
          <p:cNvSpPr txBox="1">
            <a:spLocks noChangeArrowheads="1"/>
          </p:cNvSpPr>
          <p:nvPr/>
        </p:nvSpPr>
        <p:spPr bwMode="auto">
          <a:xfrm>
            <a:off x="539750" y="4941888"/>
            <a:ext cx="5040313" cy="1373187"/>
          </a:xfrm>
          <a:prstGeom prst="rect">
            <a:avLst/>
          </a:prstGeom>
          <a:noFill/>
          <a:ln w="9525">
            <a:noFill/>
            <a:miter lim="800000"/>
            <a:headEnd/>
            <a:tailEnd/>
          </a:ln>
        </p:spPr>
        <p:txBody>
          <a:bodyPr>
            <a:spAutoFit/>
          </a:bodyPr>
          <a:lstStyle/>
          <a:p>
            <a:pPr>
              <a:spcBef>
                <a:spcPct val="50000"/>
              </a:spcBef>
            </a:pPr>
            <a:r>
              <a:rPr lang="zh-CN" altLang="en-US"/>
              <a:t>当</a:t>
            </a:r>
            <a:r>
              <a:rPr lang="en-US" altLang="zh-CN" i="1"/>
              <a:t>a </a:t>
            </a:r>
            <a:r>
              <a:rPr lang="en-US" altLang="zh-CN"/>
              <a:t>=-g</a:t>
            </a:r>
            <a:r>
              <a:rPr lang="zh-CN" altLang="en-US"/>
              <a:t>时，</a:t>
            </a:r>
            <a:r>
              <a:rPr lang="en-US" altLang="zh-CN" i="1"/>
              <a:t>a</a:t>
            </a:r>
            <a:r>
              <a:rPr lang="en-US" altLang="zh-CN" baseline="-25000"/>
              <a:t>r</a:t>
            </a:r>
            <a:r>
              <a:rPr lang="en-US" altLang="zh-CN"/>
              <a:t>=0</a:t>
            </a:r>
            <a:r>
              <a:rPr lang="zh-CN" altLang="en-US"/>
              <a:t>，</a:t>
            </a:r>
            <a:r>
              <a:rPr lang="en-US" altLang="zh-CN" i="1"/>
              <a:t>T</a:t>
            </a:r>
            <a:r>
              <a:rPr lang="en-US" altLang="zh-CN"/>
              <a:t>=0</a:t>
            </a:r>
            <a:r>
              <a:rPr lang="zh-CN" altLang="en-US"/>
              <a:t>，即滑轮、质点都成为自由落体，两个物体之间没有相对加速度。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45"/>
                                        </p:tgtEl>
                                        <p:attrNameLst>
                                          <p:attrName>style.visibility</p:attrName>
                                        </p:attrNameLst>
                                      </p:cBhvr>
                                      <p:to>
                                        <p:strVal val="visible"/>
                                      </p:to>
                                    </p:set>
                                    <p:anim calcmode="lin" valueType="num">
                                      <p:cBhvr additive="base">
                                        <p:cTn id="7" dur="500" fill="hold"/>
                                        <p:tgtEl>
                                          <p:spTgt spid="94245"/>
                                        </p:tgtEl>
                                        <p:attrNameLst>
                                          <p:attrName>ppt_x</p:attrName>
                                        </p:attrNameLst>
                                      </p:cBhvr>
                                      <p:tavLst>
                                        <p:tav tm="0">
                                          <p:val>
                                            <p:strVal val="#ppt_x"/>
                                          </p:val>
                                        </p:tav>
                                        <p:tav tm="100000">
                                          <p:val>
                                            <p:strVal val="#ppt_x"/>
                                          </p:val>
                                        </p:tav>
                                      </p:tavLst>
                                    </p:anim>
                                    <p:anim calcmode="lin" valueType="num">
                                      <p:cBhvr additive="base">
                                        <p:cTn id="8" dur="500" fill="hold"/>
                                        <p:tgtEl>
                                          <p:spTgt spid="942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4243"/>
                                        </p:tgtEl>
                                        <p:attrNameLst>
                                          <p:attrName>style.visibility</p:attrName>
                                        </p:attrNameLst>
                                      </p:cBhvr>
                                      <p:to>
                                        <p:strVal val="visible"/>
                                      </p:to>
                                    </p:set>
                                    <p:anim calcmode="lin" valueType="num">
                                      <p:cBhvr additive="base">
                                        <p:cTn id="11" dur="500" fill="hold"/>
                                        <p:tgtEl>
                                          <p:spTgt spid="94243"/>
                                        </p:tgtEl>
                                        <p:attrNameLst>
                                          <p:attrName>ppt_x</p:attrName>
                                        </p:attrNameLst>
                                      </p:cBhvr>
                                      <p:tavLst>
                                        <p:tav tm="0">
                                          <p:val>
                                            <p:strVal val="#ppt_x"/>
                                          </p:val>
                                        </p:tav>
                                        <p:tav tm="100000">
                                          <p:val>
                                            <p:strVal val="#ppt_x"/>
                                          </p:val>
                                        </p:tav>
                                      </p:tavLst>
                                    </p:anim>
                                    <p:anim calcmode="lin" valueType="num">
                                      <p:cBhvr additive="base">
                                        <p:cTn id="12" dur="500" fill="hold"/>
                                        <p:tgtEl>
                                          <p:spTgt spid="9424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5"/>
                                        </p:tgtEl>
                                        <p:attrNameLst>
                                          <p:attrName>style.visibility</p:attrName>
                                        </p:attrNameLst>
                                      </p:cBhvr>
                                      <p:to>
                                        <p:strVal val="visible"/>
                                      </p:to>
                                    </p:set>
                                    <p:anim calcmode="lin" valueType="num">
                                      <p:cBhvr additive="base">
                                        <p:cTn id="15" dur="500" fill="hold"/>
                                        <p:tgtEl>
                                          <p:spTgt spid="94215"/>
                                        </p:tgtEl>
                                        <p:attrNameLst>
                                          <p:attrName>ppt_x</p:attrName>
                                        </p:attrNameLst>
                                      </p:cBhvr>
                                      <p:tavLst>
                                        <p:tav tm="0">
                                          <p:val>
                                            <p:strVal val="#ppt_x"/>
                                          </p:val>
                                        </p:tav>
                                        <p:tav tm="100000">
                                          <p:val>
                                            <p:strVal val="#ppt_x"/>
                                          </p:val>
                                        </p:tav>
                                      </p:tavLst>
                                    </p:anim>
                                    <p:anim calcmode="lin" valueType="num">
                                      <p:cBhvr additive="base">
                                        <p:cTn id="16" dur="500" fill="hold"/>
                                        <p:tgtEl>
                                          <p:spTgt spid="942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4216"/>
                                        </p:tgtEl>
                                        <p:attrNameLst>
                                          <p:attrName>style.visibility</p:attrName>
                                        </p:attrNameLst>
                                      </p:cBhvr>
                                      <p:to>
                                        <p:strVal val="visible"/>
                                      </p:to>
                                    </p:set>
                                    <p:anim calcmode="lin" valueType="num">
                                      <p:cBhvr additive="base">
                                        <p:cTn id="19" dur="500" fill="hold"/>
                                        <p:tgtEl>
                                          <p:spTgt spid="94216"/>
                                        </p:tgtEl>
                                        <p:attrNameLst>
                                          <p:attrName>ppt_x</p:attrName>
                                        </p:attrNameLst>
                                      </p:cBhvr>
                                      <p:tavLst>
                                        <p:tav tm="0">
                                          <p:val>
                                            <p:strVal val="#ppt_x"/>
                                          </p:val>
                                        </p:tav>
                                        <p:tav tm="100000">
                                          <p:val>
                                            <p:strVal val="#ppt_x"/>
                                          </p:val>
                                        </p:tav>
                                      </p:tavLst>
                                    </p:anim>
                                    <p:anim calcmode="lin" valueType="num">
                                      <p:cBhvr additive="base">
                                        <p:cTn id="20" dur="500" fill="hold"/>
                                        <p:tgtEl>
                                          <p:spTgt spid="942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246"/>
                                        </p:tgtEl>
                                        <p:attrNameLst>
                                          <p:attrName>style.visibility</p:attrName>
                                        </p:attrNameLst>
                                      </p:cBhvr>
                                      <p:to>
                                        <p:strVal val="visible"/>
                                      </p:to>
                                    </p:set>
                                    <p:anim calcmode="lin" valueType="num">
                                      <p:cBhvr additive="base">
                                        <p:cTn id="25" dur="500" fill="hold"/>
                                        <p:tgtEl>
                                          <p:spTgt spid="94246"/>
                                        </p:tgtEl>
                                        <p:attrNameLst>
                                          <p:attrName>ppt_x</p:attrName>
                                        </p:attrNameLst>
                                      </p:cBhvr>
                                      <p:tavLst>
                                        <p:tav tm="0">
                                          <p:val>
                                            <p:strVal val="#ppt_x"/>
                                          </p:val>
                                        </p:tav>
                                        <p:tav tm="100000">
                                          <p:val>
                                            <p:strVal val="#ppt_x"/>
                                          </p:val>
                                        </p:tav>
                                      </p:tavLst>
                                    </p:anim>
                                    <p:anim calcmode="lin" valueType="num">
                                      <p:cBhvr additive="base">
                                        <p:cTn id="26" dur="500" fill="hold"/>
                                        <p:tgtEl>
                                          <p:spTgt spid="9424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4247"/>
                                        </p:tgtEl>
                                        <p:attrNameLst>
                                          <p:attrName>style.visibility</p:attrName>
                                        </p:attrNameLst>
                                      </p:cBhvr>
                                      <p:to>
                                        <p:strVal val="visible"/>
                                      </p:to>
                                    </p:set>
                                    <p:anim calcmode="lin" valueType="num">
                                      <p:cBhvr additive="base">
                                        <p:cTn id="29" dur="500" fill="hold"/>
                                        <p:tgtEl>
                                          <p:spTgt spid="94247"/>
                                        </p:tgtEl>
                                        <p:attrNameLst>
                                          <p:attrName>ppt_x</p:attrName>
                                        </p:attrNameLst>
                                      </p:cBhvr>
                                      <p:tavLst>
                                        <p:tav tm="0">
                                          <p:val>
                                            <p:strVal val="#ppt_x"/>
                                          </p:val>
                                        </p:tav>
                                        <p:tav tm="100000">
                                          <p:val>
                                            <p:strVal val="#ppt_x"/>
                                          </p:val>
                                        </p:tav>
                                      </p:tavLst>
                                    </p:anim>
                                    <p:anim calcmode="lin" valueType="num">
                                      <p:cBhvr additive="base">
                                        <p:cTn id="30" dur="500" fill="hold"/>
                                        <p:tgtEl>
                                          <p:spTgt spid="94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43" grpId="0" animBg="1"/>
      <p:bldP spid="94245" grpId="0" animBg="1"/>
      <p:bldP spid="94246" grpId="0" animBg="1"/>
      <p:bldP spid="942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ChangeArrowheads="1"/>
          </p:cNvSpPr>
          <p:nvPr/>
        </p:nvSpPr>
        <p:spPr bwMode="auto">
          <a:xfrm>
            <a:off x="209550" y="203200"/>
            <a:ext cx="8610600" cy="3081338"/>
          </a:xfrm>
          <a:prstGeom prst="rect">
            <a:avLst/>
          </a:prstGeom>
          <a:noFill/>
          <a:ln w="9525">
            <a:noFill/>
            <a:miter lim="800000"/>
            <a:headEnd/>
            <a:tailEnd/>
          </a:ln>
        </p:spPr>
        <p:txBody>
          <a:bodyPr>
            <a:spAutoFit/>
          </a:bodyPr>
          <a:lstStyle/>
          <a:p>
            <a:pPr algn="just"/>
            <a:r>
              <a:rPr kumimoji="1" lang="zh-CN" altLang="en-US" dirty="0">
                <a:solidFill>
                  <a:srgbClr val="0000FF"/>
                </a:solidFill>
              </a:rPr>
              <a:t>例</a:t>
            </a:r>
            <a:r>
              <a:rPr kumimoji="1" lang="en-US" altLang="zh-CN" dirty="0">
                <a:solidFill>
                  <a:srgbClr val="0000FF"/>
                </a:solidFill>
              </a:rPr>
              <a:t>2-2</a:t>
            </a:r>
            <a:r>
              <a:rPr kumimoji="1" lang="en-US" altLang="zh-CN" dirty="0"/>
              <a:t>  </a:t>
            </a:r>
            <a:r>
              <a:rPr kumimoji="1" lang="zh-CN" altLang="en-US" dirty="0"/>
              <a:t>一个质量为</a:t>
            </a:r>
            <a:r>
              <a:rPr kumimoji="1" lang="en-US" altLang="zh-CN" i="1" dirty="0"/>
              <a:t>m</a:t>
            </a:r>
            <a:r>
              <a:rPr kumimoji="1" lang="zh-CN" altLang="en-US" dirty="0"/>
              <a:t>、悬线长度为</a:t>
            </a:r>
            <a:r>
              <a:rPr kumimoji="1" lang="en-US" altLang="zh-CN" i="1" dirty="0"/>
              <a:t>l </a:t>
            </a:r>
            <a:r>
              <a:rPr kumimoji="1" lang="zh-CN" altLang="en-US" dirty="0"/>
              <a:t>的摆锤，挂在架子上，架子固定在小车上，如图所示。求在下列情况下悬线的方向</a:t>
            </a:r>
            <a:r>
              <a:rPr kumimoji="1" lang="en-US" altLang="zh-CN" dirty="0"/>
              <a:t>(</a:t>
            </a:r>
            <a:r>
              <a:rPr kumimoji="1" lang="zh-CN" altLang="en-US" dirty="0"/>
              <a:t>用摆的悬线与竖直方向所成的角</a:t>
            </a:r>
            <a:r>
              <a:rPr kumimoji="1" lang="zh-CN" altLang="en-US" i="1" dirty="0">
                <a:sym typeface="Symbol" pitchFamily="18" charset="2"/>
              </a:rPr>
              <a:t></a:t>
            </a:r>
            <a:r>
              <a:rPr kumimoji="1" lang="zh-CN" altLang="en-US" dirty="0"/>
              <a:t>表示</a:t>
            </a:r>
            <a:r>
              <a:rPr kumimoji="1" lang="en-US" altLang="zh-CN" dirty="0"/>
              <a:t>)</a:t>
            </a:r>
            <a:r>
              <a:rPr kumimoji="1" lang="zh-CN" altLang="en-US" dirty="0"/>
              <a:t>和线中的张力： </a:t>
            </a:r>
          </a:p>
          <a:p>
            <a:pPr algn="just"/>
            <a:r>
              <a:rPr kumimoji="1" lang="zh-CN" altLang="en-US" dirty="0"/>
              <a:t>   </a:t>
            </a:r>
            <a:r>
              <a:rPr kumimoji="1" lang="en-US" altLang="zh-CN" dirty="0"/>
              <a:t>(1)</a:t>
            </a:r>
            <a:r>
              <a:rPr kumimoji="1" lang="zh-CN" altLang="en-US" dirty="0"/>
              <a:t>小车</a:t>
            </a:r>
            <a:r>
              <a:rPr kumimoji="1" lang="zh-CN" altLang="en-US" dirty="0">
                <a:solidFill>
                  <a:srgbClr val="FF0000"/>
                </a:solidFill>
              </a:rPr>
              <a:t>沿水平方向</a:t>
            </a:r>
            <a:r>
              <a:rPr kumimoji="1" lang="zh-CN" altLang="en-US" dirty="0"/>
              <a:t>以加速度</a:t>
            </a:r>
            <a:r>
              <a:rPr kumimoji="1" lang="en-US" altLang="zh-CN" i="1" dirty="0"/>
              <a:t>a</a:t>
            </a:r>
            <a:r>
              <a:rPr kumimoji="1" lang="en-US" altLang="zh-CN" baseline="-25000" dirty="0"/>
              <a:t>1</a:t>
            </a:r>
            <a:r>
              <a:rPr kumimoji="1" lang="zh-CN" altLang="en-US" dirty="0"/>
              <a:t>作</a:t>
            </a:r>
            <a:r>
              <a:rPr kumimoji="1" lang="zh-CN" altLang="en-US" dirty="0">
                <a:solidFill>
                  <a:srgbClr val="FF0000"/>
                </a:solidFill>
              </a:rPr>
              <a:t>匀加速</a:t>
            </a:r>
            <a:r>
              <a:rPr kumimoji="1" lang="zh-CN" altLang="en-US" dirty="0"/>
              <a:t>直线运动。</a:t>
            </a:r>
          </a:p>
          <a:p>
            <a:pPr algn="just"/>
            <a:r>
              <a:rPr kumimoji="1" lang="zh-CN" altLang="en-US" dirty="0"/>
              <a:t>   </a:t>
            </a:r>
            <a:r>
              <a:rPr kumimoji="1" lang="en-US" altLang="zh-CN" dirty="0"/>
              <a:t>(2)</a:t>
            </a:r>
            <a:r>
              <a:rPr kumimoji="1" lang="zh-CN" altLang="en-US" dirty="0"/>
              <a:t>当小车</a:t>
            </a:r>
            <a:r>
              <a:rPr kumimoji="1" lang="zh-CN" altLang="en-US" dirty="0">
                <a:solidFill>
                  <a:srgbClr val="FF0000"/>
                </a:solidFill>
              </a:rPr>
              <a:t>以加速度</a:t>
            </a:r>
            <a:r>
              <a:rPr kumimoji="1" lang="en-US" altLang="zh-CN" i="1" dirty="0">
                <a:solidFill>
                  <a:srgbClr val="FF0000"/>
                </a:solidFill>
              </a:rPr>
              <a:t>a</a:t>
            </a:r>
            <a:r>
              <a:rPr kumimoji="1" lang="en-US" altLang="zh-CN" baseline="-25000" dirty="0">
                <a:solidFill>
                  <a:srgbClr val="FF0000"/>
                </a:solidFill>
              </a:rPr>
              <a:t>2</a:t>
            </a:r>
            <a:r>
              <a:rPr kumimoji="1" lang="zh-CN" altLang="en-US" dirty="0">
                <a:solidFill>
                  <a:srgbClr val="FF0000"/>
                </a:solidFill>
              </a:rPr>
              <a:t>沿斜面</a:t>
            </a:r>
            <a:r>
              <a:rPr kumimoji="1" lang="en-US" altLang="zh-CN" dirty="0"/>
              <a:t>(</a:t>
            </a:r>
            <a:r>
              <a:rPr kumimoji="1" lang="zh-CN" altLang="en-US" dirty="0"/>
              <a:t>斜面与水平面成</a:t>
            </a:r>
            <a:r>
              <a:rPr kumimoji="1" lang="zh-CN" altLang="en-US" i="1" dirty="0">
                <a:sym typeface="Symbol" pitchFamily="18" charset="2"/>
              </a:rPr>
              <a:t></a:t>
            </a:r>
            <a:r>
              <a:rPr kumimoji="1" lang="zh-CN" altLang="en-US" dirty="0"/>
              <a:t>角</a:t>
            </a:r>
            <a:r>
              <a:rPr kumimoji="1" lang="en-US" altLang="zh-CN" dirty="0">
                <a:sym typeface="Symbol" pitchFamily="18" charset="2"/>
              </a:rPr>
              <a:t>)</a:t>
            </a:r>
            <a:r>
              <a:rPr kumimoji="1" lang="zh-CN" altLang="en-US" dirty="0"/>
              <a:t>向上作</a:t>
            </a:r>
            <a:r>
              <a:rPr kumimoji="1" lang="zh-CN" altLang="en-US" dirty="0">
                <a:solidFill>
                  <a:srgbClr val="FF0000"/>
                </a:solidFill>
              </a:rPr>
              <a:t>匀加速</a:t>
            </a:r>
            <a:r>
              <a:rPr kumimoji="1" lang="zh-CN" altLang="en-US" dirty="0"/>
              <a:t>直线运动。</a:t>
            </a:r>
          </a:p>
        </p:txBody>
      </p:sp>
      <p:grpSp>
        <p:nvGrpSpPr>
          <p:cNvPr id="2" name="Group 48"/>
          <p:cNvGrpSpPr>
            <a:grpSpLocks/>
          </p:cNvGrpSpPr>
          <p:nvPr/>
        </p:nvGrpSpPr>
        <p:grpSpPr bwMode="auto">
          <a:xfrm>
            <a:off x="1044575" y="3933825"/>
            <a:ext cx="2232025" cy="2016125"/>
            <a:chOff x="3697" y="2614"/>
            <a:chExt cx="1406" cy="1270"/>
          </a:xfrm>
        </p:grpSpPr>
        <p:grpSp>
          <p:nvGrpSpPr>
            <p:cNvPr id="25622" name="Group 49"/>
            <p:cNvGrpSpPr>
              <a:grpSpLocks/>
            </p:cNvGrpSpPr>
            <p:nvPr/>
          </p:nvGrpSpPr>
          <p:grpSpPr bwMode="auto">
            <a:xfrm>
              <a:off x="3697" y="2614"/>
              <a:ext cx="1406" cy="1270"/>
              <a:chOff x="1920" y="2160"/>
              <a:chExt cx="1680" cy="1776"/>
            </a:xfrm>
          </p:grpSpPr>
          <p:sp>
            <p:nvSpPr>
              <p:cNvPr id="25632" name="Oval 50"/>
              <p:cNvSpPr>
                <a:spLocks noChangeArrowheads="1"/>
              </p:cNvSpPr>
              <p:nvPr/>
            </p:nvSpPr>
            <p:spPr bwMode="auto">
              <a:xfrm>
                <a:off x="3045" y="3696"/>
                <a:ext cx="240" cy="240"/>
              </a:xfrm>
              <a:prstGeom prst="ellipse">
                <a:avLst/>
              </a:prstGeom>
              <a:noFill/>
              <a:ln w="31750">
                <a:solidFill>
                  <a:schemeClr val="tx1"/>
                </a:solidFill>
                <a:round/>
                <a:headEnd/>
                <a:tailEnd/>
              </a:ln>
            </p:spPr>
            <p:txBody>
              <a:bodyPr wrap="none" anchor="ctr"/>
              <a:lstStyle/>
              <a:p>
                <a:endParaRPr lang="zh-CN" altLang="en-US"/>
              </a:p>
            </p:txBody>
          </p:sp>
          <p:sp>
            <p:nvSpPr>
              <p:cNvPr id="25633" name="Oval 51"/>
              <p:cNvSpPr>
                <a:spLocks noChangeArrowheads="1"/>
              </p:cNvSpPr>
              <p:nvPr/>
            </p:nvSpPr>
            <p:spPr bwMode="auto">
              <a:xfrm>
                <a:off x="2227" y="3696"/>
                <a:ext cx="240" cy="240"/>
              </a:xfrm>
              <a:prstGeom prst="ellipse">
                <a:avLst/>
              </a:prstGeom>
              <a:noFill/>
              <a:ln w="31750">
                <a:solidFill>
                  <a:schemeClr val="tx1"/>
                </a:solidFill>
                <a:round/>
                <a:headEnd/>
                <a:tailEnd/>
              </a:ln>
            </p:spPr>
            <p:txBody>
              <a:bodyPr wrap="none" anchor="ctr"/>
              <a:lstStyle/>
              <a:p>
                <a:endParaRPr lang="zh-CN" altLang="en-US"/>
              </a:p>
            </p:txBody>
          </p:sp>
          <p:sp>
            <p:nvSpPr>
              <p:cNvPr id="25634" name="Freeform 52"/>
              <p:cNvSpPr>
                <a:spLocks/>
              </p:cNvSpPr>
              <p:nvPr/>
            </p:nvSpPr>
            <p:spPr bwMode="auto">
              <a:xfrm>
                <a:off x="1920" y="2160"/>
                <a:ext cx="1680" cy="1632"/>
              </a:xfrm>
              <a:custGeom>
                <a:avLst/>
                <a:gdLst>
                  <a:gd name="T0" fmla="*/ 576 w 1680"/>
                  <a:gd name="T1" fmla="*/ 0 h 1632"/>
                  <a:gd name="T2" fmla="*/ 1152 w 1680"/>
                  <a:gd name="T3" fmla="*/ 0 h 1632"/>
                  <a:gd name="T4" fmla="*/ 1248 w 1680"/>
                  <a:gd name="T5" fmla="*/ 48 h 1632"/>
                  <a:gd name="T6" fmla="*/ 1296 w 1680"/>
                  <a:gd name="T7" fmla="*/ 144 h 1632"/>
                  <a:gd name="T8" fmla="*/ 1296 w 1680"/>
                  <a:gd name="T9" fmla="*/ 1104 h 1632"/>
                  <a:gd name="T10" fmla="*/ 1296 w 1680"/>
                  <a:gd name="T11" fmla="*/ 1344 h 1632"/>
                  <a:gd name="T12" fmla="*/ 1680 w 1680"/>
                  <a:gd name="T13" fmla="*/ 1344 h 1632"/>
                  <a:gd name="T14" fmla="*/ 1680 w 1680"/>
                  <a:gd name="T15" fmla="*/ 1488 h 1632"/>
                  <a:gd name="T16" fmla="*/ 1296 w 1680"/>
                  <a:gd name="T17" fmla="*/ 1488 h 1632"/>
                  <a:gd name="T18" fmla="*/ 1296 w 1680"/>
                  <a:gd name="T19" fmla="*/ 1632 h 1632"/>
                  <a:gd name="T20" fmla="*/ 1200 w 1680"/>
                  <a:gd name="T21" fmla="*/ 1632 h 1632"/>
                  <a:gd name="T22" fmla="*/ 1200 w 1680"/>
                  <a:gd name="T23" fmla="*/ 1488 h 1632"/>
                  <a:gd name="T24" fmla="*/ 480 w 1680"/>
                  <a:gd name="T25" fmla="*/ 1488 h 1632"/>
                  <a:gd name="T26" fmla="*/ 480 w 1680"/>
                  <a:gd name="T27" fmla="*/ 1632 h 1632"/>
                  <a:gd name="T28" fmla="*/ 384 w 1680"/>
                  <a:gd name="T29" fmla="*/ 1632 h 1632"/>
                  <a:gd name="T30" fmla="*/ 384 w 1680"/>
                  <a:gd name="T31" fmla="*/ 1488 h 1632"/>
                  <a:gd name="T32" fmla="*/ 0 w 1680"/>
                  <a:gd name="T33" fmla="*/ 1488 h 1632"/>
                  <a:gd name="T34" fmla="*/ 0 w 1680"/>
                  <a:gd name="T35" fmla="*/ 1344 h 1632"/>
                  <a:gd name="T36" fmla="*/ 1200 w 1680"/>
                  <a:gd name="T37" fmla="*/ 1344 h 1632"/>
                  <a:gd name="T38" fmla="*/ 1200 w 1680"/>
                  <a:gd name="T39" fmla="*/ 192 h 1632"/>
                  <a:gd name="T40" fmla="*/ 1152 w 1680"/>
                  <a:gd name="T41" fmla="*/ 144 h 1632"/>
                  <a:gd name="T42" fmla="*/ 1104 w 1680"/>
                  <a:gd name="T43" fmla="*/ 96 h 1632"/>
                  <a:gd name="T44" fmla="*/ 576 w 1680"/>
                  <a:gd name="T45" fmla="*/ 96 h 1632"/>
                  <a:gd name="T46" fmla="*/ 576 w 1680"/>
                  <a:gd name="T47" fmla="*/ 0 h 16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80"/>
                  <a:gd name="T73" fmla="*/ 0 h 1632"/>
                  <a:gd name="T74" fmla="*/ 1680 w 1680"/>
                  <a:gd name="T75" fmla="*/ 1632 h 16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80" h="1632">
                    <a:moveTo>
                      <a:pt x="576" y="0"/>
                    </a:moveTo>
                    <a:lnTo>
                      <a:pt x="1152" y="0"/>
                    </a:lnTo>
                    <a:lnTo>
                      <a:pt x="1248" y="48"/>
                    </a:lnTo>
                    <a:lnTo>
                      <a:pt x="1296" y="144"/>
                    </a:lnTo>
                    <a:lnTo>
                      <a:pt x="1296" y="1104"/>
                    </a:lnTo>
                    <a:lnTo>
                      <a:pt x="1296" y="1344"/>
                    </a:lnTo>
                    <a:lnTo>
                      <a:pt x="1680" y="1344"/>
                    </a:lnTo>
                    <a:lnTo>
                      <a:pt x="1680" y="1488"/>
                    </a:lnTo>
                    <a:lnTo>
                      <a:pt x="1296" y="1488"/>
                    </a:lnTo>
                    <a:lnTo>
                      <a:pt x="1296" y="1632"/>
                    </a:lnTo>
                    <a:lnTo>
                      <a:pt x="1200" y="1632"/>
                    </a:lnTo>
                    <a:lnTo>
                      <a:pt x="1200" y="1488"/>
                    </a:lnTo>
                    <a:lnTo>
                      <a:pt x="480" y="1488"/>
                    </a:lnTo>
                    <a:lnTo>
                      <a:pt x="480" y="1632"/>
                    </a:lnTo>
                    <a:lnTo>
                      <a:pt x="384" y="1632"/>
                    </a:lnTo>
                    <a:lnTo>
                      <a:pt x="384" y="1488"/>
                    </a:lnTo>
                    <a:lnTo>
                      <a:pt x="0" y="1488"/>
                    </a:lnTo>
                    <a:lnTo>
                      <a:pt x="0" y="1344"/>
                    </a:lnTo>
                    <a:lnTo>
                      <a:pt x="1200" y="1344"/>
                    </a:lnTo>
                    <a:lnTo>
                      <a:pt x="1200" y="192"/>
                    </a:lnTo>
                    <a:lnTo>
                      <a:pt x="1152" y="144"/>
                    </a:lnTo>
                    <a:lnTo>
                      <a:pt x="1104" y="96"/>
                    </a:lnTo>
                    <a:lnTo>
                      <a:pt x="576" y="96"/>
                    </a:lnTo>
                    <a:lnTo>
                      <a:pt x="576" y="0"/>
                    </a:lnTo>
                    <a:close/>
                  </a:path>
                </a:pathLst>
              </a:custGeom>
              <a:solidFill>
                <a:srgbClr val="808000"/>
              </a:solidFill>
              <a:ln w="9525">
                <a:solidFill>
                  <a:schemeClr val="tx1"/>
                </a:solidFill>
                <a:round/>
                <a:headEnd/>
                <a:tailEnd/>
              </a:ln>
            </p:spPr>
            <p:txBody>
              <a:bodyPr/>
              <a:lstStyle/>
              <a:p>
                <a:endParaRPr lang="en-US"/>
              </a:p>
            </p:txBody>
          </p:sp>
        </p:grpSp>
        <p:sp>
          <p:nvSpPr>
            <p:cNvPr id="25623" name="Line 53"/>
            <p:cNvSpPr>
              <a:spLocks noChangeShapeType="1"/>
            </p:cNvSpPr>
            <p:nvPr/>
          </p:nvSpPr>
          <p:spPr bwMode="auto">
            <a:xfrm flipH="1">
              <a:off x="4099" y="2683"/>
              <a:ext cx="281" cy="583"/>
            </a:xfrm>
            <a:prstGeom prst="line">
              <a:avLst/>
            </a:prstGeom>
            <a:noFill/>
            <a:ln w="31750">
              <a:solidFill>
                <a:schemeClr val="tx1"/>
              </a:solidFill>
              <a:round/>
              <a:headEnd/>
              <a:tailEnd/>
            </a:ln>
          </p:spPr>
          <p:txBody>
            <a:bodyPr/>
            <a:lstStyle/>
            <a:p>
              <a:endParaRPr lang="en-US"/>
            </a:p>
          </p:txBody>
        </p:sp>
        <p:sp>
          <p:nvSpPr>
            <p:cNvPr id="25624" name="Oval 54"/>
            <p:cNvSpPr>
              <a:spLocks noChangeArrowheads="1"/>
            </p:cNvSpPr>
            <p:nvPr/>
          </p:nvSpPr>
          <p:spPr bwMode="auto">
            <a:xfrm>
              <a:off x="4051" y="3197"/>
              <a:ext cx="121" cy="103"/>
            </a:xfrm>
            <a:prstGeom prst="ellipse">
              <a:avLst/>
            </a:prstGeom>
            <a:solidFill>
              <a:schemeClr val="tx1"/>
            </a:solidFill>
            <a:ln w="9525">
              <a:noFill/>
              <a:round/>
              <a:headEnd/>
              <a:tailEnd/>
            </a:ln>
          </p:spPr>
          <p:txBody>
            <a:bodyPr wrap="none" anchor="ctr"/>
            <a:lstStyle/>
            <a:p>
              <a:endParaRPr lang="zh-CN" altLang="en-US"/>
            </a:p>
          </p:txBody>
        </p:sp>
        <p:sp>
          <p:nvSpPr>
            <p:cNvPr id="25625" name="Rectangle 55"/>
            <p:cNvSpPr>
              <a:spLocks noChangeArrowheads="1"/>
            </p:cNvSpPr>
            <p:nvPr/>
          </p:nvSpPr>
          <p:spPr bwMode="auto">
            <a:xfrm>
              <a:off x="3818" y="3094"/>
              <a:ext cx="243" cy="327"/>
            </a:xfrm>
            <a:prstGeom prst="rect">
              <a:avLst/>
            </a:prstGeom>
            <a:noFill/>
            <a:ln w="9525">
              <a:noFill/>
              <a:miter lim="800000"/>
              <a:headEnd/>
              <a:tailEnd/>
            </a:ln>
          </p:spPr>
          <p:txBody>
            <a:bodyPr>
              <a:spAutoFit/>
            </a:bodyPr>
            <a:lstStyle/>
            <a:p>
              <a:r>
                <a:rPr kumimoji="1" lang="en-US" altLang="zh-CN" i="1">
                  <a:ea typeface="楷体_GB2312" pitchFamily="49" charset="-122"/>
                </a:rPr>
                <a:t>m</a:t>
              </a:r>
            </a:p>
          </p:txBody>
        </p:sp>
        <p:sp>
          <p:nvSpPr>
            <p:cNvPr id="25626" name="Rectangle 56"/>
            <p:cNvSpPr>
              <a:spLocks noChangeArrowheads="1"/>
            </p:cNvSpPr>
            <p:nvPr/>
          </p:nvSpPr>
          <p:spPr bwMode="auto">
            <a:xfrm>
              <a:off x="4059" y="2785"/>
              <a:ext cx="178" cy="327"/>
            </a:xfrm>
            <a:prstGeom prst="rect">
              <a:avLst/>
            </a:prstGeom>
            <a:noFill/>
            <a:ln w="9525">
              <a:noFill/>
              <a:miter lim="800000"/>
              <a:headEnd/>
              <a:tailEnd/>
            </a:ln>
          </p:spPr>
          <p:txBody>
            <a:bodyPr wrap="none">
              <a:spAutoFit/>
            </a:bodyPr>
            <a:lstStyle/>
            <a:p>
              <a:r>
                <a:rPr kumimoji="1" lang="en-US" altLang="zh-CN" i="1">
                  <a:ea typeface="楷体_GB2312" pitchFamily="49" charset="-122"/>
                </a:rPr>
                <a:t>l</a:t>
              </a:r>
            </a:p>
          </p:txBody>
        </p:sp>
        <p:sp>
          <p:nvSpPr>
            <p:cNvPr id="25627" name="Line 57"/>
            <p:cNvSpPr>
              <a:spLocks noChangeShapeType="1"/>
            </p:cNvSpPr>
            <p:nvPr/>
          </p:nvSpPr>
          <p:spPr bwMode="auto">
            <a:xfrm flipH="1">
              <a:off x="4380" y="2683"/>
              <a:ext cx="0" cy="652"/>
            </a:xfrm>
            <a:prstGeom prst="line">
              <a:avLst/>
            </a:prstGeom>
            <a:noFill/>
            <a:ln w="31750">
              <a:solidFill>
                <a:schemeClr val="tx1"/>
              </a:solidFill>
              <a:prstDash val="dash"/>
              <a:round/>
              <a:headEnd/>
              <a:tailEnd/>
            </a:ln>
          </p:spPr>
          <p:txBody>
            <a:bodyPr/>
            <a:lstStyle/>
            <a:p>
              <a:endParaRPr lang="en-US"/>
            </a:p>
          </p:txBody>
        </p:sp>
        <p:sp>
          <p:nvSpPr>
            <p:cNvPr id="25628" name="Arc 58"/>
            <p:cNvSpPr>
              <a:spLocks/>
            </p:cNvSpPr>
            <p:nvPr/>
          </p:nvSpPr>
          <p:spPr bwMode="auto">
            <a:xfrm flipH="1" flipV="1">
              <a:off x="4220" y="3026"/>
              <a:ext cx="160" cy="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25629" name="Rectangle 59"/>
            <p:cNvSpPr>
              <a:spLocks noChangeArrowheads="1"/>
            </p:cNvSpPr>
            <p:nvPr/>
          </p:nvSpPr>
          <p:spPr bwMode="auto">
            <a:xfrm>
              <a:off x="4126" y="2991"/>
              <a:ext cx="233" cy="327"/>
            </a:xfrm>
            <a:prstGeom prst="rect">
              <a:avLst/>
            </a:prstGeom>
            <a:noFill/>
            <a:ln w="9525">
              <a:noFill/>
              <a:miter lim="800000"/>
              <a:headEnd/>
              <a:tailEnd/>
            </a:ln>
          </p:spPr>
          <p:txBody>
            <a:bodyPr wrap="none">
              <a:spAutoFit/>
            </a:bodyPr>
            <a:lstStyle/>
            <a:p>
              <a:r>
                <a:rPr kumimoji="1" lang="en-US" altLang="zh-CN" i="1">
                  <a:ea typeface="楷体_GB2312" pitchFamily="49" charset="-122"/>
                  <a:sym typeface="Symbol" pitchFamily="18" charset="2"/>
                </a:rPr>
                <a:t></a:t>
              </a:r>
            </a:p>
          </p:txBody>
        </p:sp>
        <p:sp>
          <p:nvSpPr>
            <p:cNvPr id="25630" name="Line 60"/>
            <p:cNvSpPr>
              <a:spLocks noChangeShapeType="1"/>
            </p:cNvSpPr>
            <p:nvPr/>
          </p:nvSpPr>
          <p:spPr bwMode="auto">
            <a:xfrm>
              <a:off x="4741" y="3235"/>
              <a:ext cx="322" cy="0"/>
            </a:xfrm>
            <a:prstGeom prst="line">
              <a:avLst/>
            </a:prstGeom>
            <a:noFill/>
            <a:ln w="31750">
              <a:solidFill>
                <a:schemeClr val="tx1"/>
              </a:solidFill>
              <a:round/>
              <a:headEnd/>
              <a:tailEnd type="triangle" w="med" len="med"/>
            </a:ln>
          </p:spPr>
          <p:txBody>
            <a:bodyPr/>
            <a:lstStyle/>
            <a:p>
              <a:endParaRPr lang="en-US"/>
            </a:p>
          </p:txBody>
        </p:sp>
        <p:sp>
          <p:nvSpPr>
            <p:cNvPr id="25631" name="Rectangle 61"/>
            <p:cNvSpPr>
              <a:spLocks noChangeArrowheads="1"/>
            </p:cNvSpPr>
            <p:nvPr/>
          </p:nvSpPr>
          <p:spPr bwMode="auto">
            <a:xfrm>
              <a:off x="4762" y="2886"/>
              <a:ext cx="305" cy="327"/>
            </a:xfrm>
            <a:prstGeom prst="rect">
              <a:avLst/>
            </a:prstGeom>
            <a:noFill/>
            <a:ln w="9525">
              <a:noFill/>
              <a:miter lim="800000"/>
              <a:headEnd/>
              <a:tailEnd/>
            </a:ln>
          </p:spPr>
          <p:txBody>
            <a:bodyPr wrap="none">
              <a:spAutoFit/>
            </a:bodyPr>
            <a:lstStyle/>
            <a:p>
              <a:r>
                <a:rPr kumimoji="1" lang="en-US" altLang="zh-CN" i="1">
                  <a:ea typeface="楷体_GB2312" pitchFamily="49" charset="-122"/>
                </a:rPr>
                <a:t>a</a:t>
              </a:r>
              <a:r>
                <a:rPr kumimoji="1" lang="en-US" altLang="zh-CN" baseline="-25000">
                  <a:ea typeface="楷体_GB2312" pitchFamily="49" charset="-122"/>
                </a:rPr>
                <a:t>1</a:t>
              </a:r>
            </a:p>
          </p:txBody>
        </p:sp>
      </p:grpSp>
      <p:grpSp>
        <p:nvGrpSpPr>
          <p:cNvPr id="4" name="Group 62"/>
          <p:cNvGrpSpPr>
            <a:grpSpLocks/>
          </p:cNvGrpSpPr>
          <p:nvPr/>
        </p:nvGrpSpPr>
        <p:grpSpPr bwMode="auto">
          <a:xfrm>
            <a:off x="4932363" y="3717925"/>
            <a:ext cx="2447925" cy="2447925"/>
            <a:chOff x="3470" y="2160"/>
            <a:chExt cx="1542" cy="1542"/>
          </a:xfrm>
        </p:grpSpPr>
        <p:sp>
          <p:nvSpPr>
            <p:cNvPr id="25605" name="Line 63"/>
            <p:cNvSpPr>
              <a:spLocks noChangeShapeType="1"/>
            </p:cNvSpPr>
            <p:nvPr/>
          </p:nvSpPr>
          <p:spPr bwMode="auto">
            <a:xfrm>
              <a:off x="3878" y="3693"/>
              <a:ext cx="1134" cy="0"/>
            </a:xfrm>
            <a:prstGeom prst="line">
              <a:avLst/>
            </a:prstGeom>
            <a:noFill/>
            <a:ln w="31750">
              <a:solidFill>
                <a:schemeClr val="tx1"/>
              </a:solidFill>
              <a:round/>
              <a:headEnd/>
              <a:tailEnd/>
            </a:ln>
          </p:spPr>
          <p:txBody>
            <a:bodyPr/>
            <a:lstStyle/>
            <a:p>
              <a:endParaRPr lang="en-US"/>
            </a:p>
          </p:txBody>
        </p:sp>
        <p:sp>
          <p:nvSpPr>
            <p:cNvPr id="25606" name="Line 64"/>
            <p:cNvSpPr>
              <a:spLocks noChangeShapeType="1"/>
            </p:cNvSpPr>
            <p:nvPr/>
          </p:nvSpPr>
          <p:spPr bwMode="auto">
            <a:xfrm flipV="1">
              <a:off x="3878" y="3008"/>
              <a:ext cx="1134" cy="685"/>
            </a:xfrm>
            <a:prstGeom prst="line">
              <a:avLst/>
            </a:prstGeom>
            <a:noFill/>
            <a:ln w="31750">
              <a:solidFill>
                <a:schemeClr val="tx1"/>
              </a:solidFill>
              <a:round/>
              <a:headEnd/>
              <a:tailEnd/>
            </a:ln>
          </p:spPr>
          <p:txBody>
            <a:bodyPr/>
            <a:lstStyle/>
            <a:p>
              <a:endParaRPr lang="en-US"/>
            </a:p>
          </p:txBody>
        </p:sp>
        <p:sp>
          <p:nvSpPr>
            <p:cNvPr id="25607" name="Arc 65"/>
            <p:cNvSpPr>
              <a:spLocks/>
            </p:cNvSpPr>
            <p:nvPr/>
          </p:nvSpPr>
          <p:spPr bwMode="auto">
            <a:xfrm rot="549741">
              <a:off x="4171" y="3522"/>
              <a:ext cx="109" cy="1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sp>
          <p:nvSpPr>
            <p:cNvPr id="25608" name="Rectangle 66"/>
            <p:cNvSpPr>
              <a:spLocks noChangeArrowheads="1"/>
            </p:cNvSpPr>
            <p:nvPr/>
          </p:nvSpPr>
          <p:spPr bwMode="auto">
            <a:xfrm>
              <a:off x="4230" y="3375"/>
              <a:ext cx="257" cy="327"/>
            </a:xfrm>
            <a:prstGeom prst="rect">
              <a:avLst/>
            </a:prstGeom>
            <a:noFill/>
            <a:ln w="9525">
              <a:noFill/>
              <a:miter lim="800000"/>
              <a:headEnd/>
              <a:tailEnd/>
            </a:ln>
          </p:spPr>
          <p:txBody>
            <a:bodyPr wrap="none">
              <a:spAutoFit/>
            </a:bodyPr>
            <a:lstStyle/>
            <a:p>
              <a:r>
                <a:rPr kumimoji="1" lang="en-US" altLang="zh-CN" i="1">
                  <a:latin typeface="楷体_GB2312" pitchFamily="49" charset="-122"/>
                  <a:ea typeface="楷体_GB2312" pitchFamily="49" charset="-122"/>
                  <a:sym typeface="Symbol" pitchFamily="18" charset="2"/>
                </a:rPr>
                <a:t></a:t>
              </a:r>
            </a:p>
          </p:txBody>
        </p:sp>
        <p:sp>
          <p:nvSpPr>
            <p:cNvPr id="25609" name="Oval 67"/>
            <p:cNvSpPr>
              <a:spLocks noChangeArrowheads="1"/>
            </p:cNvSpPr>
            <p:nvPr/>
          </p:nvSpPr>
          <p:spPr bwMode="auto">
            <a:xfrm rot="-1930899">
              <a:off x="4621" y="3010"/>
              <a:ext cx="183" cy="171"/>
            </a:xfrm>
            <a:prstGeom prst="ellipse">
              <a:avLst/>
            </a:prstGeom>
            <a:noFill/>
            <a:ln w="31750">
              <a:solidFill>
                <a:schemeClr val="tx1"/>
              </a:solidFill>
              <a:round/>
              <a:headEnd/>
              <a:tailEnd/>
            </a:ln>
          </p:spPr>
          <p:txBody>
            <a:bodyPr wrap="none" anchor="ctr"/>
            <a:lstStyle/>
            <a:p>
              <a:endParaRPr lang="zh-CN" altLang="en-US"/>
            </a:p>
          </p:txBody>
        </p:sp>
        <p:sp>
          <p:nvSpPr>
            <p:cNvPr id="25610" name="Oval 68"/>
            <p:cNvSpPr>
              <a:spLocks noChangeArrowheads="1"/>
            </p:cNvSpPr>
            <p:nvPr/>
          </p:nvSpPr>
          <p:spPr bwMode="auto">
            <a:xfrm rot="-1930899">
              <a:off x="4094" y="3320"/>
              <a:ext cx="183" cy="171"/>
            </a:xfrm>
            <a:prstGeom prst="ellipse">
              <a:avLst/>
            </a:prstGeom>
            <a:noFill/>
            <a:ln w="31750">
              <a:solidFill>
                <a:schemeClr val="tx1"/>
              </a:solidFill>
              <a:round/>
              <a:headEnd/>
              <a:tailEnd/>
            </a:ln>
          </p:spPr>
          <p:txBody>
            <a:bodyPr wrap="none" anchor="ctr"/>
            <a:lstStyle/>
            <a:p>
              <a:endParaRPr lang="zh-CN" altLang="en-US"/>
            </a:p>
          </p:txBody>
        </p:sp>
        <p:sp>
          <p:nvSpPr>
            <p:cNvPr id="25611" name="Freeform 69"/>
            <p:cNvSpPr>
              <a:spLocks/>
            </p:cNvSpPr>
            <p:nvPr/>
          </p:nvSpPr>
          <p:spPr bwMode="auto">
            <a:xfrm rot="-1930899">
              <a:off x="3470" y="2160"/>
              <a:ext cx="1281" cy="1164"/>
            </a:xfrm>
            <a:custGeom>
              <a:avLst/>
              <a:gdLst>
                <a:gd name="T0" fmla="*/ 2 w 1680"/>
                <a:gd name="T1" fmla="*/ 0 h 1632"/>
                <a:gd name="T2" fmla="*/ 2 w 1680"/>
                <a:gd name="T3" fmla="*/ 0 h 1632"/>
                <a:gd name="T4" fmla="*/ 2 w 1680"/>
                <a:gd name="T5" fmla="*/ 1 h 1632"/>
                <a:gd name="T6" fmla="*/ 2 w 1680"/>
                <a:gd name="T7" fmla="*/ 1 h 1632"/>
                <a:gd name="T8" fmla="*/ 2 w 1680"/>
                <a:gd name="T9" fmla="*/ 1 h 1632"/>
                <a:gd name="T10" fmla="*/ 2 w 1680"/>
                <a:gd name="T11" fmla="*/ 1 h 1632"/>
                <a:gd name="T12" fmla="*/ 2 w 1680"/>
                <a:gd name="T13" fmla="*/ 1 h 1632"/>
                <a:gd name="T14" fmla="*/ 2 w 1680"/>
                <a:gd name="T15" fmla="*/ 1 h 1632"/>
                <a:gd name="T16" fmla="*/ 2 w 1680"/>
                <a:gd name="T17" fmla="*/ 1 h 1632"/>
                <a:gd name="T18" fmla="*/ 2 w 1680"/>
                <a:gd name="T19" fmla="*/ 1 h 1632"/>
                <a:gd name="T20" fmla="*/ 2 w 1680"/>
                <a:gd name="T21" fmla="*/ 1 h 1632"/>
                <a:gd name="T22" fmla="*/ 2 w 1680"/>
                <a:gd name="T23" fmla="*/ 1 h 1632"/>
                <a:gd name="T24" fmla="*/ 2 w 1680"/>
                <a:gd name="T25" fmla="*/ 1 h 1632"/>
                <a:gd name="T26" fmla="*/ 2 w 1680"/>
                <a:gd name="T27" fmla="*/ 1 h 1632"/>
                <a:gd name="T28" fmla="*/ 2 w 1680"/>
                <a:gd name="T29" fmla="*/ 1 h 1632"/>
                <a:gd name="T30" fmla="*/ 2 w 1680"/>
                <a:gd name="T31" fmla="*/ 1 h 1632"/>
                <a:gd name="T32" fmla="*/ 0 w 1680"/>
                <a:gd name="T33" fmla="*/ 1 h 1632"/>
                <a:gd name="T34" fmla="*/ 0 w 1680"/>
                <a:gd name="T35" fmla="*/ 1 h 1632"/>
                <a:gd name="T36" fmla="*/ 2 w 1680"/>
                <a:gd name="T37" fmla="*/ 1 h 1632"/>
                <a:gd name="T38" fmla="*/ 2 w 1680"/>
                <a:gd name="T39" fmla="*/ 1 h 1632"/>
                <a:gd name="T40" fmla="*/ 2 w 1680"/>
                <a:gd name="T41" fmla="*/ 1 h 1632"/>
                <a:gd name="T42" fmla="*/ 2 w 1680"/>
                <a:gd name="T43" fmla="*/ 1 h 1632"/>
                <a:gd name="T44" fmla="*/ 2 w 1680"/>
                <a:gd name="T45" fmla="*/ 1 h 1632"/>
                <a:gd name="T46" fmla="*/ 2 w 1680"/>
                <a:gd name="T47" fmla="*/ 0 h 16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80"/>
                <a:gd name="T73" fmla="*/ 0 h 1632"/>
                <a:gd name="T74" fmla="*/ 1680 w 1680"/>
                <a:gd name="T75" fmla="*/ 1632 h 16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80" h="1632">
                  <a:moveTo>
                    <a:pt x="576" y="0"/>
                  </a:moveTo>
                  <a:lnTo>
                    <a:pt x="1152" y="0"/>
                  </a:lnTo>
                  <a:lnTo>
                    <a:pt x="1248" y="48"/>
                  </a:lnTo>
                  <a:lnTo>
                    <a:pt x="1296" y="144"/>
                  </a:lnTo>
                  <a:lnTo>
                    <a:pt x="1296" y="1104"/>
                  </a:lnTo>
                  <a:lnTo>
                    <a:pt x="1296" y="1344"/>
                  </a:lnTo>
                  <a:lnTo>
                    <a:pt x="1680" y="1344"/>
                  </a:lnTo>
                  <a:lnTo>
                    <a:pt x="1680" y="1488"/>
                  </a:lnTo>
                  <a:lnTo>
                    <a:pt x="1296" y="1488"/>
                  </a:lnTo>
                  <a:lnTo>
                    <a:pt x="1296" y="1632"/>
                  </a:lnTo>
                  <a:lnTo>
                    <a:pt x="1200" y="1632"/>
                  </a:lnTo>
                  <a:lnTo>
                    <a:pt x="1200" y="1488"/>
                  </a:lnTo>
                  <a:lnTo>
                    <a:pt x="480" y="1488"/>
                  </a:lnTo>
                  <a:lnTo>
                    <a:pt x="480" y="1632"/>
                  </a:lnTo>
                  <a:lnTo>
                    <a:pt x="384" y="1632"/>
                  </a:lnTo>
                  <a:lnTo>
                    <a:pt x="384" y="1488"/>
                  </a:lnTo>
                  <a:lnTo>
                    <a:pt x="0" y="1488"/>
                  </a:lnTo>
                  <a:lnTo>
                    <a:pt x="0" y="1344"/>
                  </a:lnTo>
                  <a:lnTo>
                    <a:pt x="1200" y="1344"/>
                  </a:lnTo>
                  <a:lnTo>
                    <a:pt x="1200" y="192"/>
                  </a:lnTo>
                  <a:lnTo>
                    <a:pt x="1152" y="144"/>
                  </a:lnTo>
                  <a:lnTo>
                    <a:pt x="1104" y="96"/>
                  </a:lnTo>
                  <a:lnTo>
                    <a:pt x="576" y="96"/>
                  </a:lnTo>
                  <a:lnTo>
                    <a:pt x="576" y="0"/>
                  </a:lnTo>
                  <a:close/>
                </a:path>
              </a:pathLst>
            </a:custGeom>
            <a:solidFill>
              <a:srgbClr val="808000"/>
            </a:solidFill>
            <a:ln w="9525">
              <a:solidFill>
                <a:schemeClr val="tx1"/>
              </a:solidFill>
              <a:round/>
              <a:headEnd/>
              <a:tailEnd/>
            </a:ln>
          </p:spPr>
          <p:txBody>
            <a:bodyPr/>
            <a:lstStyle/>
            <a:p>
              <a:endParaRPr lang="en-US"/>
            </a:p>
          </p:txBody>
        </p:sp>
        <p:grpSp>
          <p:nvGrpSpPr>
            <p:cNvPr id="25612" name="Group 70"/>
            <p:cNvGrpSpPr>
              <a:grpSpLocks/>
            </p:cNvGrpSpPr>
            <p:nvPr/>
          </p:nvGrpSpPr>
          <p:grpSpPr bwMode="auto">
            <a:xfrm>
              <a:off x="3552" y="2255"/>
              <a:ext cx="497" cy="727"/>
              <a:chOff x="3716" y="2016"/>
              <a:chExt cx="652" cy="1020"/>
            </a:xfrm>
          </p:grpSpPr>
          <p:sp>
            <p:nvSpPr>
              <p:cNvPr id="25617" name="Line 71"/>
              <p:cNvSpPr>
                <a:spLocks noChangeShapeType="1"/>
              </p:cNvSpPr>
              <p:nvPr/>
            </p:nvSpPr>
            <p:spPr bwMode="auto">
              <a:xfrm rot="19669101" flipH="1">
                <a:off x="3716" y="2160"/>
                <a:ext cx="652" cy="616"/>
              </a:xfrm>
              <a:prstGeom prst="line">
                <a:avLst/>
              </a:prstGeom>
              <a:noFill/>
              <a:ln w="31750">
                <a:solidFill>
                  <a:schemeClr val="tx1"/>
                </a:solidFill>
                <a:round/>
                <a:headEnd/>
                <a:tailEnd/>
              </a:ln>
            </p:spPr>
            <p:txBody>
              <a:bodyPr/>
              <a:lstStyle/>
              <a:p>
                <a:endParaRPr lang="en-US"/>
              </a:p>
            </p:txBody>
          </p:sp>
          <p:sp>
            <p:nvSpPr>
              <p:cNvPr id="25618" name="Oval 72"/>
              <p:cNvSpPr>
                <a:spLocks noChangeArrowheads="1"/>
              </p:cNvSpPr>
              <p:nvPr/>
            </p:nvSpPr>
            <p:spPr bwMode="auto">
              <a:xfrm rot="-1930899">
                <a:off x="3841" y="2880"/>
                <a:ext cx="143" cy="143"/>
              </a:xfrm>
              <a:prstGeom prst="ellipse">
                <a:avLst/>
              </a:prstGeom>
              <a:solidFill>
                <a:schemeClr val="tx1"/>
              </a:solidFill>
              <a:ln w="9525">
                <a:noFill/>
                <a:round/>
                <a:headEnd/>
                <a:tailEnd/>
              </a:ln>
            </p:spPr>
            <p:txBody>
              <a:bodyPr wrap="none" anchor="ctr"/>
              <a:lstStyle/>
              <a:p>
                <a:endParaRPr lang="zh-CN" altLang="en-US"/>
              </a:p>
            </p:txBody>
          </p:sp>
          <p:sp>
            <p:nvSpPr>
              <p:cNvPr id="25619" name="Line 73"/>
              <p:cNvSpPr>
                <a:spLocks noChangeShapeType="1"/>
              </p:cNvSpPr>
              <p:nvPr/>
            </p:nvSpPr>
            <p:spPr bwMode="auto">
              <a:xfrm>
                <a:off x="4169" y="2016"/>
                <a:ext cx="0" cy="1020"/>
              </a:xfrm>
              <a:prstGeom prst="line">
                <a:avLst/>
              </a:prstGeom>
              <a:noFill/>
              <a:ln w="31750">
                <a:solidFill>
                  <a:schemeClr val="tx1"/>
                </a:solidFill>
                <a:prstDash val="dash"/>
                <a:round/>
                <a:headEnd/>
                <a:tailEnd/>
              </a:ln>
            </p:spPr>
            <p:txBody>
              <a:bodyPr/>
              <a:lstStyle/>
              <a:p>
                <a:endParaRPr lang="en-US"/>
              </a:p>
            </p:txBody>
          </p:sp>
          <p:graphicFrame>
            <p:nvGraphicFramePr>
              <p:cNvPr id="25620" name="Object 74"/>
              <p:cNvGraphicFramePr>
                <a:graphicFrameLocks noChangeAspect="1"/>
              </p:cNvGraphicFramePr>
              <p:nvPr/>
            </p:nvGraphicFramePr>
            <p:xfrm>
              <a:off x="3984" y="2640"/>
              <a:ext cx="180" cy="192"/>
            </p:xfrm>
            <a:graphic>
              <a:graphicData uri="http://schemas.openxmlformats.org/presentationml/2006/ole">
                <mc:AlternateContent xmlns:mc="http://schemas.openxmlformats.org/markup-compatibility/2006">
                  <mc:Choice xmlns:v="urn:schemas-microsoft-com:vml" Requires="v">
                    <p:oleObj spid="_x0000_s25692" name="Equation" r:id="rId3" imgW="380835" imgH="406224" progId="Equation.3">
                      <p:embed/>
                    </p:oleObj>
                  </mc:Choice>
                  <mc:Fallback>
                    <p:oleObj name="Equation" r:id="rId3" imgW="380835" imgH="406224" progId="Equation.3">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640"/>
                            <a:ext cx="18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1" name="Arc 75"/>
              <p:cNvSpPr>
                <a:spLocks/>
              </p:cNvSpPr>
              <p:nvPr/>
            </p:nvSpPr>
            <p:spPr bwMode="auto">
              <a:xfrm rot="3566642" flipV="1">
                <a:off x="4032" y="249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grpSp>
        <p:sp>
          <p:nvSpPr>
            <p:cNvPr id="25613" name="Rectangle 76"/>
            <p:cNvSpPr>
              <a:spLocks noChangeArrowheads="1"/>
            </p:cNvSpPr>
            <p:nvPr/>
          </p:nvSpPr>
          <p:spPr bwMode="auto">
            <a:xfrm>
              <a:off x="3515" y="2885"/>
              <a:ext cx="290"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p>
          </p:txBody>
        </p:sp>
        <p:sp>
          <p:nvSpPr>
            <p:cNvPr id="25614" name="Rectangle 77"/>
            <p:cNvSpPr>
              <a:spLocks noChangeArrowheads="1"/>
            </p:cNvSpPr>
            <p:nvPr/>
          </p:nvSpPr>
          <p:spPr bwMode="auto">
            <a:xfrm>
              <a:off x="3619" y="2426"/>
              <a:ext cx="178" cy="327"/>
            </a:xfrm>
            <a:prstGeom prst="rect">
              <a:avLst/>
            </a:prstGeom>
            <a:noFill/>
            <a:ln w="9525">
              <a:noFill/>
              <a:miter lim="800000"/>
              <a:headEnd/>
              <a:tailEnd/>
            </a:ln>
          </p:spPr>
          <p:txBody>
            <a:bodyPr wrap="none">
              <a:spAutoFit/>
            </a:bodyPr>
            <a:lstStyle/>
            <a:p>
              <a:r>
                <a:rPr kumimoji="1" lang="en-US" altLang="zh-CN" i="1">
                  <a:ea typeface="楷体_GB2312" pitchFamily="49" charset="-122"/>
                </a:rPr>
                <a:t>l</a:t>
              </a:r>
            </a:p>
          </p:txBody>
        </p:sp>
        <p:sp>
          <p:nvSpPr>
            <p:cNvPr id="25615" name="Line 78"/>
            <p:cNvSpPr>
              <a:spLocks noChangeShapeType="1"/>
            </p:cNvSpPr>
            <p:nvPr/>
          </p:nvSpPr>
          <p:spPr bwMode="auto">
            <a:xfrm flipV="1">
              <a:off x="4422" y="2478"/>
              <a:ext cx="272" cy="181"/>
            </a:xfrm>
            <a:prstGeom prst="line">
              <a:avLst/>
            </a:prstGeom>
            <a:noFill/>
            <a:ln w="31750">
              <a:solidFill>
                <a:schemeClr val="tx1"/>
              </a:solidFill>
              <a:round/>
              <a:headEnd/>
              <a:tailEnd type="triangle" w="med" len="med"/>
            </a:ln>
          </p:spPr>
          <p:txBody>
            <a:bodyPr/>
            <a:lstStyle/>
            <a:p>
              <a:endParaRPr lang="en-US"/>
            </a:p>
          </p:txBody>
        </p:sp>
        <p:sp>
          <p:nvSpPr>
            <p:cNvPr id="25616" name="Rectangle 79"/>
            <p:cNvSpPr>
              <a:spLocks noChangeArrowheads="1"/>
            </p:cNvSpPr>
            <p:nvPr/>
          </p:nvSpPr>
          <p:spPr bwMode="auto">
            <a:xfrm>
              <a:off x="4626" y="2331"/>
              <a:ext cx="304" cy="327"/>
            </a:xfrm>
            <a:prstGeom prst="rect">
              <a:avLst/>
            </a:prstGeom>
            <a:noFill/>
            <a:ln w="9525">
              <a:noFill/>
              <a:miter lim="800000"/>
              <a:headEnd/>
              <a:tailEnd/>
            </a:ln>
          </p:spPr>
          <p:txBody>
            <a:bodyPr wrap="none">
              <a:spAutoFit/>
            </a:bodyPr>
            <a:lstStyle/>
            <a:p>
              <a:r>
                <a:rPr kumimoji="1" lang="en-US" altLang="zh-CN" i="1">
                  <a:ea typeface="楷体_GB2312" pitchFamily="49" charset="-122"/>
                </a:rPr>
                <a:t>a</a:t>
              </a:r>
              <a:r>
                <a:rPr kumimoji="1" lang="en-US" altLang="zh-CN" baseline="-25000">
                  <a:ea typeface="楷体_GB2312" pitchFamily="49" charset="-122"/>
                </a:rPr>
                <a:t>2</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a:grpSpLocks/>
          </p:cNvGrpSpPr>
          <p:nvPr/>
        </p:nvGrpSpPr>
        <p:grpSpPr bwMode="auto">
          <a:xfrm>
            <a:off x="6300788" y="1196975"/>
            <a:ext cx="2454275" cy="2560638"/>
            <a:chOff x="3969" y="992"/>
            <a:chExt cx="1546" cy="1613"/>
          </a:xfrm>
        </p:grpSpPr>
        <p:grpSp>
          <p:nvGrpSpPr>
            <p:cNvPr id="26652" name="Group 3"/>
            <p:cNvGrpSpPr>
              <a:grpSpLocks/>
            </p:cNvGrpSpPr>
            <p:nvPr/>
          </p:nvGrpSpPr>
          <p:grpSpPr bwMode="auto">
            <a:xfrm>
              <a:off x="4963" y="1040"/>
              <a:ext cx="240" cy="720"/>
              <a:chOff x="3984" y="1776"/>
              <a:chExt cx="240" cy="720"/>
            </a:xfrm>
          </p:grpSpPr>
          <p:sp>
            <p:nvSpPr>
              <p:cNvPr id="26669" name="Line 4"/>
              <p:cNvSpPr>
                <a:spLocks noChangeShapeType="1"/>
              </p:cNvSpPr>
              <p:nvPr/>
            </p:nvSpPr>
            <p:spPr bwMode="auto">
              <a:xfrm>
                <a:off x="4008" y="1776"/>
                <a:ext cx="0" cy="720"/>
              </a:xfrm>
              <a:prstGeom prst="line">
                <a:avLst/>
              </a:prstGeom>
              <a:noFill/>
              <a:ln w="31750">
                <a:solidFill>
                  <a:schemeClr val="tx1"/>
                </a:solidFill>
                <a:prstDash val="dash"/>
                <a:round/>
                <a:headEnd/>
                <a:tailEnd/>
              </a:ln>
            </p:spPr>
            <p:txBody>
              <a:bodyPr/>
              <a:lstStyle/>
              <a:p>
                <a:endParaRPr lang="en-US"/>
              </a:p>
            </p:txBody>
          </p:sp>
          <p:sp>
            <p:nvSpPr>
              <p:cNvPr id="26670" name="Rectangle 5"/>
              <p:cNvSpPr>
                <a:spLocks noChangeArrowheads="1"/>
              </p:cNvSpPr>
              <p:nvPr/>
            </p:nvSpPr>
            <p:spPr bwMode="auto">
              <a:xfrm>
                <a:off x="3984" y="1833"/>
                <a:ext cx="233" cy="327"/>
              </a:xfrm>
              <a:prstGeom prst="rect">
                <a:avLst/>
              </a:prstGeom>
              <a:noFill/>
              <a:ln w="9525">
                <a:noFill/>
                <a:miter lim="800000"/>
                <a:headEnd/>
                <a:tailEnd/>
              </a:ln>
            </p:spPr>
            <p:txBody>
              <a:bodyPr wrap="none">
                <a:spAutoFit/>
              </a:bodyPr>
              <a:lstStyle/>
              <a:p>
                <a:r>
                  <a:rPr kumimoji="1" lang="en-US" altLang="zh-CN" i="1">
                    <a:sym typeface="Symbol" pitchFamily="18" charset="2"/>
                  </a:rPr>
                  <a:t></a:t>
                </a:r>
              </a:p>
            </p:txBody>
          </p:sp>
          <p:sp>
            <p:nvSpPr>
              <p:cNvPr id="26671" name="Arc 6"/>
              <p:cNvSpPr>
                <a:spLocks/>
              </p:cNvSpPr>
              <p:nvPr/>
            </p:nvSpPr>
            <p:spPr bwMode="auto">
              <a:xfrm>
                <a:off x="4032" y="2112"/>
                <a:ext cx="192"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grpSp>
        <p:grpSp>
          <p:nvGrpSpPr>
            <p:cNvPr id="26653" name="Group 7"/>
            <p:cNvGrpSpPr>
              <a:grpSpLocks/>
            </p:cNvGrpSpPr>
            <p:nvPr/>
          </p:nvGrpSpPr>
          <p:grpSpPr bwMode="auto">
            <a:xfrm>
              <a:off x="4876" y="1797"/>
              <a:ext cx="376" cy="808"/>
              <a:chOff x="3888" y="1728"/>
              <a:chExt cx="376" cy="808"/>
            </a:xfrm>
          </p:grpSpPr>
          <p:sp>
            <p:nvSpPr>
              <p:cNvPr id="26667" name="Line 8"/>
              <p:cNvSpPr>
                <a:spLocks noChangeShapeType="1"/>
              </p:cNvSpPr>
              <p:nvPr/>
            </p:nvSpPr>
            <p:spPr bwMode="auto">
              <a:xfrm>
                <a:off x="4008" y="1728"/>
                <a:ext cx="0" cy="528"/>
              </a:xfrm>
              <a:prstGeom prst="line">
                <a:avLst/>
              </a:prstGeom>
              <a:noFill/>
              <a:ln w="31750">
                <a:solidFill>
                  <a:schemeClr val="tx1"/>
                </a:solidFill>
                <a:round/>
                <a:headEnd/>
                <a:tailEnd type="triangle" w="med" len="med"/>
              </a:ln>
            </p:spPr>
            <p:txBody>
              <a:bodyPr/>
              <a:lstStyle/>
              <a:p>
                <a:endParaRPr lang="en-US"/>
              </a:p>
            </p:txBody>
          </p:sp>
          <p:graphicFrame>
            <p:nvGraphicFramePr>
              <p:cNvPr id="26668" name="Object 9"/>
              <p:cNvGraphicFramePr>
                <a:graphicFrameLocks noChangeAspect="1"/>
              </p:cNvGraphicFramePr>
              <p:nvPr/>
            </p:nvGraphicFramePr>
            <p:xfrm>
              <a:off x="3888" y="2256"/>
              <a:ext cx="376" cy="280"/>
            </p:xfrm>
            <a:graphic>
              <a:graphicData uri="http://schemas.openxmlformats.org/presentationml/2006/ole">
                <mc:AlternateContent xmlns:mc="http://schemas.openxmlformats.org/markup-compatibility/2006">
                  <mc:Choice xmlns:v="urn:schemas-microsoft-com:vml" Requires="v">
                    <p:oleObj spid="_x0000_s27166" name="Equation" r:id="rId3" imgW="596641" imgH="444307" progId="Equation.3">
                      <p:embed/>
                    </p:oleObj>
                  </mc:Choice>
                  <mc:Fallback>
                    <p:oleObj name="Equation" r:id="rId3" imgW="596641" imgH="444307"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2256"/>
                            <a:ext cx="37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654" name="Group 10"/>
            <p:cNvGrpSpPr>
              <a:grpSpLocks/>
            </p:cNvGrpSpPr>
            <p:nvPr/>
          </p:nvGrpSpPr>
          <p:grpSpPr bwMode="auto">
            <a:xfrm>
              <a:off x="3969" y="1525"/>
              <a:ext cx="864" cy="951"/>
              <a:chOff x="1008" y="1680"/>
              <a:chExt cx="864" cy="951"/>
            </a:xfrm>
          </p:grpSpPr>
          <p:grpSp>
            <p:nvGrpSpPr>
              <p:cNvPr id="26661" name="Group 11"/>
              <p:cNvGrpSpPr>
                <a:grpSpLocks/>
              </p:cNvGrpSpPr>
              <p:nvPr/>
            </p:nvGrpSpPr>
            <p:grpSpPr bwMode="auto">
              <a:xfrm>
                <a:off x="1248" y="1776"/>
                <a:ext cx="576" cy="576"/>
                <a:chOff x="1248" y="1776"/>
                <a:chExt cx="576" cy="576"/>
              </a:xfrm>
            </p:grpSpPr>
            <p:sp>
              <p:nvSpPr>
                <p:cNvPr id="26665" name="Line 12"/>
                <p:cNvSpPr>
                  <a:spLocks noChangeShapeType="1"/>
                </p:cNvSpPr>
                <p:nvPr/>
              </p:nvSpPr>
              <p:spPr bwMode="auto">
                <a:xfrm flipV="1">
                  <a:off x="1248" y="1776"/>
                  <a:ext cx="0" cy="576"/>
                </a:xfrm>
                <a:prstGeom prst="line">
                  <a:avLst/>
                </a:prstGeom>
                <a:noFill/>
                <a:ln w="31750">
                  <a:solidFill>
                    <a:schemeClr val="tx1"/>
                  </a:solidFill>
                  <a:round/>
                  <a:headEnd/>
                  <a:tailEnd type="triangle" w="med" len="med"/>
                </a:ln>
              </p:spPr>
              <p:txBody>
                <a:bodyPr/>
                <a:lstStyle/>
                <a:p>
                  <a:endParaRPr lang="en-US"/>
                </a:p>
              </p:txBody>
            </p:sp>
            <p:sp>
              <p:nvSpPr>
                <p:cNvPr id="26666" name="Line 13"/>
                <p:cNvSpPr>
                  <a:spLocks noChangeShapeType="1"/>
                </p:cNvSpPr>
                <p:nvPr/>
              </p:nvSpPr>
              <p:spPr bwMode="auto">
                <a:xfrm>
                  <a:off x="1248" y="2352"/>
                  <a:ext cx="576" cy="0"/>
                </a:xfrm>
                <a:prstGeom prst="line">
                  <a:avLst/>
                </a:prstGeom>
                <a:noFill/>
                <a:ln w="31750">
                  <a:solidFill>
                    <a:schemeClr val="tx1"/>
                  </a:solidFill>
                  <a:round/>
                  <a:headEnd/>
                  <a:tailEnd type="triangle" w="med" len="med"/>
                </a:ln>
              </p:spPr>
              <p:txBody>
                <a:bodyPr/>
                <a:lstStyle/>
                <a:p>
                  <a:endParaRPr lang="en-US"/>
                </a:p>
              </p:txBody>
            </p:sp>
          </p:grpSp>
          <p:sp>
            <p:nvSpPr>
              <p:cNvPr id="26662" name="Text Box 14"/>
              <p:cNvSpPr txBox="1">
                <a:spLocks noChangeArrowheads="1"/>
              </p:cNvSpPr>
              <p:nvPr/>
            </p:nvSpPr>
            <p:spPr bwMode="auto">
              <a:xfrm>
                <a:off x="1056" y="2208"/>
                <a:ext cx="240" cy="327"/>
              </a:xfrm>
              <a:prstGeom prst="rect">
                <a:avLst/>
              </a:prstGeom>
              <a:noFill/>
              <a:ln w="9525">
                <a:noFill/>
                <a:miter lim="800000"/>
                <a:headEnd/>
                <a:tailEnd/>
              </a:ln>
            </p:spPr>
            <p:txBody>
              <a:bodyPr>
                <a:spAutoFit/>
              </a:bodyPr>
              <a:lstStyle/>
              <a:p>
                <a:pPr>
                  <a:spcBef>
                    <a:spcPct val="50000"/>
                  </a:spcBef>
                </a:pPr>
                <a:r>
                  <a:rPr kumimoji="1" lang="en-US" altLang="zh-CN" i="1"/>
                  <a:t>o</a:t>
                </a:r>
              </a:p>
            </p:txBody>
          </p:sp>
          <p:sp>
            <p:nvSpPr>
              <p:cNvPr id="26663" name="Text Box 15"/>
              <p:cNvSpPr txBox="1">
                <a:spLocks noChangeArrowheads="1"/>
              </p:cNvSpPr>
              <p:nvPr/>
            </p:nvSpPr>
            <p:spPr bwMode="auto">
              <a:xfrm>
                <a:off x="1008" y="1680"/>
                <a:ext cx="240" cy="327"/>
              </a:xfrm>
              <a:prstGeom prst="rect">
                <a:avLst/>
              </a:prstGeom>
              <a:noFill/>
              <a:ln w="9525">
                <a:noFill/>
                <a:miter lim="800000"/>
                <a:headEnd/>
                <a:tailEnd/>
              </a:ln>
            </p:spPr>
            <p:txBody>
              <a:bodyPr>
                <a:spAutoFit/>
              </a:bodyPr>
              <a:lstStyle/>
              <a:p>
                <a:pPr>
                  <a:spcBef>
                    <a:spcPct val="50000"/>
                  </a:spcBef>
                </a:pPr>
                <a:r>
                  <a:rPr kumimoji="1" lang="en-US" altLang="zh-CN"/>
                  <a:t>y</a:t>
                </a:r>
              </a:p>
            </p:txBody>
          </p:sp>
          <p:sp>
            <p:nvSpPr>
              <p:cNvPr id="26664" name="Text Box 16"/>
              <p:cNvSpPr txBox="1">
                <a:spLocks noChangeArrowheads="1"/>
              </p:cNvSpPr>
              <p:nvPr/>
            </p:nvSpPr>
            <p:spPr bwMode="auto">
              <a:xfrm>
                <a:off x="1632" y="2304"/>
                <a:ext cx="240" cy="327"/>
              </a:xfrm>
              <a:prstGeom prst="rect">
                <a:avLst/>
              </a:prstGeom>
              <a:noFill/>
              <a:ln w="9525">
                <a:noFill/>
                <a:miter lim="800000"/>
                <a:headEnd/>
                <a:tailEnd/>
              </a:ln>
            </p:spPr>
            <p:txBody>
              <a:bodyPr>
                <a:spAutoFit/>
              </a:bodyPr>
              <a:lstStyle/>
              <a:p>
                <a:pPr>
                  <a:spcBef>
                    <a:spcPct val="50000"/>
                  </a:spcBef>
                </a:pPr>
                <a:r>
                  <a:rPr kumimoji="1" lang="en-US" altLang="zh-CN" i="1"/>
                  <a:t>x</a:t>
                </a:r>
              </a:p>
            </p:txBody>
          </p:sp>
        </p:grpSp>
        <p:grpSp>
          <p:nvGrpSpPr>
            <p:cNvPr id="26655" name="Group 17"/>
            <p:cNvGrpSpPr>
              <a:grpSpLocks/>
            </p:cNvGrpSpPr>
            <p:nvPr/>
          </p:nvGrpSpPr>
          <p:grpSpPr bwMode="auto">
            <a:xfrm>
              <a:off x="4649" y="1616"/>
              <a:ext cx="410" cy="327"/>
              <a:chOff x="3670" y="2352"/>
              <a:chExt cx="410" cy="327"/>
            </a:xfrm>
          </p:grpSpPr>
          <p:sp>
            <p:nvSpPr>
              <p:cNvPr id="26659" name="Oval 18"/>
              <p:cNvSpPr>
                <a:spLocks noChangeArrowheads="1"/>
              </p:cNvSpPr>
              <p:nvPr/>
            </p:nvSpPr>
            <p:spPr bwMode="auto">
              <a:xfrm>
                <a:off x="3936" y="2448"/>
                <a:ext cx="144" cy="144"/>
              </a:xfrm>
              <a:prstGeom prst="ellipse">
                <a:avLst/>
              </a:prstGeom>
              <a:solidFill>
                <a:schemeClr val="tx1"/>
              </a:solidFill>
              <a:ln w="9525">
                <a:noFill/>
                <a:round/>
                <a:headEnd/>
                <a:tailEnd/>
              </a:ln>
            </p:spPr>
            <p:txBody>
              <a:bodyPr wrap="none" anchor="ctr"/>
              <a:lstStyle/>
              <a:p>
                <a:endParaRPr lang="zh-CN" altLang="en-US"/>
              </a:p>
            </p:txBody>
          </p:sp>
          <p:sp>
            <p:nvSpPr>
              <p:cNvPr id="26660" name="Rectangle 19"/>
              <p:cNvSpPr>
                <a:spLocks noChangeArrowheads="1"/>
              </p:cNvSpPr>
              <p:nvPr/>
            </p:nvSpPr>
            <p:spPr bwMode="auto">
              <a:xfrm>
                <a:off x="3670" y="2352"/>
                <a:ext cx="290" cy="327"/>
              </a:xfrm>
              <a:prstGeom prst="rect">
                <a:avLst/>
              </a:prstGeom>
              <a:noFill/>
              <a:ln w="9525">
                <a:noFill/>
                <a:miter lim="800000"/>
                <a:headEnd/>
                <a:tailEnd/>
              </a:ln>
            </p:spPr>
            <p:txBody>
              <a:bodyPr wrap="none">
                <a:spAutoFit/>
              </a:bodyPr>
              <a:lstStyle/>
              <a:p>
                <a:r>
                  <a:rPr kumimoji="1" lang="en-US" altLang="zh-CN" i="1"/>
                  <a:t>m</a:t>
                </a:r>
              </a:p>
            </p:txBody>
          </p:sp>
        </p:grpSp>
        <p:grpSp>
          <p:nvGrpSpPr>
            <p:cNvPr id="26656" name="Group 20"/>
            <p:cNvGrpSpPr>
              <a:grpSpLocks/>
            </p:cNvGrpSpPr>
            <p:nvPr/>
          </p:nvGrpSpPr>
          <p:grpSpPr bwMode="auto">
            <a:xfrm>
              <a:off x="5011" y="992"/>
              <a:ext cx="504" cy="720"/>
              <a:chOff x="4032" y="1728"/>
              <a:chExt cx="504" cy="720"/>
            </a:xfrm>
          </p:grpSpPr>
          <p:sp>
            <p:nvSpPr>
              <p:cNvPr id="26657" name="Line 21"/>
              <p:cNvSpPr>
                <a:spLocks noChangeShapeType="1"/>
              </p:cNvSpPr>
              <p:nvPr/>
            </p:nvSpPr>
            <p:spPr bwMode="auto">
              <a:xfrm flipV="1">
                <a:off x="4032" y="1968"/>
                <a:ext cx="288" cy="480"/>
              </a:xfrm>
              <a:prstGeom prst="line">
                <a:avLst/>
              </a:prstGeom>
              <a:noFill/>
              <a:ln w="31750">
                <a:solidFill>
                  <a:schemeClr val="tx1"/>
                </a:solidFill>
                <a:round/>
                <a:headEnd/>
                <a:tailEnd type="triangle" w="med" len="med"/>
              </a:ln>
            </p:spPr>
            <p:txBody>
              <a:bodyPr/>
              <a:lstStyle/>
              <a:p>
                <a:endParaRPr lang="en-US"/>
              </a:p>
            </p:txBody>
          </p:sp>
          <p:graphicFrame>
            <p:nvGraphicFramePr>
              <p:cNvPr id="26658" name="Object 22"/>
              <p:cNvGraphicFramePr>
                <a:graphicFrameLocks noChangeAspect="1"/>
              </p:cNvGraphicFramePr>
              <p:nvPr/>
            </p:nvGraphicFramePr>
            <p:xfrm>
              <a:off x="4320" y="1728"/>
              <a:ext cx="216" cy="344"/>
            </p:xfrm>
            <a:graphic>
              <a:graphicData uri="http://schemas.openxmlformats.org/presentationml/2006/ole">
                <mc:AlternateContent xmlns:mc="http://schemas.openxmlformats.org/markup-compatibility/2006">
                  <mc:Choice xmlns:v="urn:schemas-microsoft-com:vml" Requires="v">
                    <p:oleObj spid="_x0000_s27167" name="Equation" r:id="rId5" imgW="342751" imgH="545863" progId="Equation.3">
                      <p:embed/>
                    </p:oleObj>
                  </mc:Choice>
                  <mc:Fallback>
                    <p:oleObj name="Equation" r:id="rId5" imgW="342751" imgH="545863"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1728"/>
                            <a:ext cx="216"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6279" name="Rectangle 23"/>
          <p:cNvSpPr>
            <a:spLocks noChangeArrowheads="1"/>
          </p:cNvSpPr>
          <p:nvPr/>
        </p:nvSpPr>
        <p:spPr bwMode="auto">
          <a:xfrm>
            <a:off x="395288" y="188913"/>
            <a:ext cx="8299450" cy="946150"/>
          </a:xfrm>
          <a:prstGeom prst="rect">
            <a:avLst/>
          </a:prstGeom>
          <a:noFill/>
          <a:ln w="9525">
            <a:noFill/>
            <a:miter lim="800000"/>
            <a:headEnd/>
            <a:tailEnd/>
          </a:ln>
        </p:spPr>
        <p:txBody>
          <a:bodyPr>
            <a:spAutoFit/>
          </a:bodyPr>
          <a:lstStyle/>
          <a:p>
            <a:pPr algn="just"/>
            <a:r>
              <a:rPr kumimoji="1" lang="en-US" altLang="zh-CN">
                <a:sym typeface="Wingdings" pitchFamily="2" charset="2"/>
              </a:rPr>
              <a:t>        (1)</a:t>
            </a:r>
            <a:r>
              <a:rPr kumimoji="1" lang="zh-CN" altLang="en-US"/>
              <a:t>以小球为研究对象，当小车沿水平方向作匀加速运动时，分析受力如图，建立图示坐标系。</a:t>
            </a:r>
          </a:p>
        </p:txBody>
      </p:sp>
      <p:sp>
        <p:nvSpPr>
          <p:cNvPr id="96282" name="Rectangle 26"/>
          <p:cNvSpPr>
            <a:spLocks noChangeArrowheads="1"/>
          </p:cNvSpPr>
          <p:nvPr/>
        </p:nvSpPr>
        <p:spPr bwMode="auto">
          <a:xfrm>
            <a:off x="755650" y="1484313"/>
            <a:ext cx="1676400" cy="519112"/>
          </a:xfrm>
          <a:prstGeom prst="rect">
            <a:avLst/>
          </a:prstGeom>
          <a:noFill/>
          <a:ln w="9525">
            <a:noFill/>
            <a:miter lim="800000"/>
            <a:headEnd/>
            <a:tailEnd/>
          </a:ln>
        </p:spPr>
        <p:txBody>
          <a:bodyPr>
            <a:spAutoFit/>
          </a:bodyPr>
          <a:lstStyle/>
          <a:p>
            <a:r>
              <a:rPr kumimoji="1" lang="en-US" altLang="zh-CN" i="1"/>
              <a:t>x</a:t>
            </a:r>
            <a:r>
              <a:rPr kumimoji="1" lang="zh-CN" altLang="en-US"/>
              <a:t>方向：</a:t>
            </a:r>
          </a:p>
        </p:txBody>
      </p:sp>
      <p:sp>
        <p:nvSpPr>
          <p:cNvPr id="96283" name="Rectangle 27"/>
          <p:cNvSpPr>
            <a:spLocks noChangeArrowheads="1"/>
          </p:cNvSpPr>
          <p:nvPr/>
        </p:nvSpPr>
        <p:spPr bwMode="auto">
          <a:xfrm>
            <a:off x="755650" y="2205038"/>
            <a:ext cx="1676400" cy="519112"/>
          </a:xfrm>
          <a:prstGeom prst="rect">
            <a:avLst/>
          </a:prstGeom>
          <a:noFill/>
          <a:ln w="9525">
            <a:noFill/>
            <a:miter lim="800000"/>
            <a:headEnd/>
            <a:tailEnd/>
          </a:ln>
        </p:spPr>
        <p:txBody>
          <a:bodyPr>
            <a:spAutoFit/>
          </a:bodyPr>
          <a:lstStyle/>
          <a:p>
            <a:r>
              <a:rPr kumimoji="1" lang="en-US" altLang="zh-CN"/>
              <a:t>y</a:t>
            </a:r>
            <a:r>
              <a:rPr kumimoji="1" lang="zh-CN" altLang="en-US"/>
              <a:t>方向：</a:t>
            </a:r>
          </a:p>
        </p:txBody>
      </p:sp>
      <p:graphicFrame>
        <p:nvGraphicFramePr>
          <p:cNvPr id="96284" name="Object 28"/>
          <p:cNvGraphicFramePr>
            <a:graphicFrameLocks noChangeAspect="1"/>
          </p:cNvGraphicFramePr>
          <p:nvPr/>
        </p:nvGraphicFramePr>
        <p:xfrm>
          <a:off x="2195513" y="1557338"/>
          <a:ext cx="2311400" cy="508000"/>
        </p:xfrm>
        <a:graphic>
          <a:graphicData uri="http://schemas.openxmlformats.org/presentationml/2006/ole">
            <mc:AlternateContent xmlns:mc="http://schemas.openxmlformats.org/markup-compatibility/2006">
              <mc:Choice xmlns:v="urn:schemas-microsoft-com:vml" Requires="v">
                <p:oleObj spid="_x0000_s27168" name="Equation" r:id="rId7" imgW="2311400" imgH="508000" progId="Equation.3">
                  <p:embed/>
                </p:oleObj>
              </mc:Choice>
              <mc:Fallback>
                <p:oleObj name="Equation" r:id="rId7" imgW="2311400" imgH="5080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1557338"/>
                        <a:ext cx="2311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85" name="Object 29"/>
          <p:cNvGraphicFramePr>
            <a:graphicFrameLocks noChangeAspect="1"/>
          </p:cNvGraphicFramePr>
          <p:nvPr/>
        </p:nvGraphicFramePr>
        <p:xfrm>
          <a:off x="2124075" y="2276475"/>
          <a:ext cx="2959100" cy="508000"/>
        </p:xfrm>
        <a:graphic>
          <a:graphicData uri="http://schemas.openxmlformats.org/presentationml/2006/ole">
            <mc:AlternateContent xmlns:mc="http://schemas.openxmlformats.org/markup-compatibility/2006">
              <mc:Choice xmlns:v="urn:schemas-microsoft-com:vml" Requires="v">
                <p:oleObj spid="_x0000_s27169" name="Equation" r:id="rId9" imgW="2959100" imgH="508000" progId="Equation.3">
                  <p:embed/>
                </p:oleObj>
              </mc:Choice>
              <mc:Fallback>
                <p:oleObj name="Equation" r:id="rId9" imgW="2959100" imgH="5080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276475"/>
                        <a:ext cx="29591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87" name="Object 31"/>
          <p:cNvGraphicFramePr>
            <a:graphicFrameLocks noChangeAspect="1"/>
          </p:cNvGraphicFramePr>
          <p:nvPr/>
        </p:nvGraphicFramePr>
        <p:xfrm>
          <a:off x="1331913" y="3860800"/>
          <a:ext cx="1763712" cy="1057275"/>
        </p:xfrm>
        <a:graphic>
          <a:graphicData uri="http://schemas.openxmlformats.org/presentationml/2006/ole">
            <mc:AlternateContent xmlns:mc="http://schemas.openxmlformats.org/markup-compatibility/2006">
              <mc:Choice xmlns:v="urn:schemas-microsoft-com:vml" Requires="v">
                <p:oleObj spid="_x0000_s27170" name="公式" r:id="rId11" imgW="698500" imgH="419100" progId="Equation.3">
                  <p:embed/>
                </p:oleObj>
              </mc:Choice>
              <mc:Fallback>
                <p:oleObj name="公式" r:id="rId11" imgW="698500" imgH="419100"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3860800"/>
                        <a:ext cx="1763712"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88" name="Object 32"/>
          <p:cNvGraphicFramePr>
            <a:graphicFrameLocks noChangeAspect="1"/>
          </p:cNvGraphicFramePr>
          <p:nvPr/>
        </p:nvGraphicFramePr>
        <p:xfrm>
          <a:off x="3348038" y="3933825"/>
          <a:ext cx="2022475" cy="1011238"/>
        </p:xfrm>
        <a:graphic>
          <a:graphicData uri="http://schemas.openxmlformats.org/presentationml/2006/ole">
            <mc:AlternateContent xmlns:mc="http://schemas.openxmlformats.org/markup-compatibility/2006">
              <mc:Choice xmlns:v="urn:schemas-microsoft-com:vml" Requires="v">
                <p:oleObj spid="_x0000_s27171" name="公式" r:id="rId13" imgW="838200" imgH="419100" progId="Equation.3">
                  <p:embed/>
                </p:oleObj>
              </mc:Choice>
              <mc:Fallback>
                <p:oleObj name="公式" r:id="rId13" imgW="838200" imgH="4191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8038" y="3933825"/>
                        <a:ext cx="2022475"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89" name="Object 33"/>
          <p:cNvGraphicFramePr>
            <a:graphicFrameLocks noChangeAspect="1"/>
          </p:cNvGraphicFramePr>
          <p:nvPr/>
        </p:nvGraphicFramePr>
        <p:xfrm>
          <a:off x="1403350" y="3141663"/>
          <a:ext cx="2768600" cy="609600"/>
        </p:xfrm>
        <a:graphic>
          <a:graphicData uri="http://schemas.openxmlformats.org/presentationml/2006/ole">
            <mc:AlternateContent xmlns:mc="http://schemas.openxmlformats.org/markup-compatibility/2006">
              <mc:Choice xmlns:v="urn:schemas-microsoft-com:vml" Requires="v">
                <p:oleObj spid="_x0000_s27172" name="Equation" r:id="rId15" imgW="2768600" imgH="609600" progId="Equation.3">
                  <p:embed/>
                </p:oleObj>
              </mc:Choice>
              <mc:Fallback>
                <p:oleObj name="Equation" r:id="rId15" imgW="2768600" imgH="609600"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3141663"/>
                        <a:ext cx="2768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90" name="AutoShape 34"/>
          <p:cNvSpPr>
            <a:spLocks noChangeArrowheads="1"/>
          </p:cNvSpPr>
          <p:nvPr/>
        </p:nvSpPr>
        <p:spPr bwMode="auto">
          <a:xfrm>
            <a:off x="539750" y="3357563"/>
            <a:ext cx="647700" cy="144462"/>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sp>
        <p:nvSpPr>
          <p:cNvPr id="96291" name="AutoShape 35"/>
          <p:cNvSpPr>
            <a:spLocks/>
          </p:cNvSpPr>
          <p:nvPr/>
        </p:nvSpPr>
        <p:spPr bwMode="auto">
          <a:xfrm>
            <a:off x="5148263" y="1700213"/>
            <a:ext cx="144462" cy="1008062"/>
          </a:xfrm>
          <a:prstGeom prst="rightBrace">
            <a:avLst>
              <a:gd name="adj1" fmla="val 58150"/>
              <a:gd name="adj2" fmla="val 50000"/>
            </a:avLst>
          </a:prstGeom>
          <a:noFill/>
          <a:ln w="9525">
            <a:solidFill>
              <a:schemeClr val="tx1"/>
            </a:solidFill>
            <a:round/>
            <a:headEnd/>
            <a:tailEnd/>
          </a:ln>
        </p:spPr>
        <p:txBody>
          <a:bodyPr wrap="none" anchor="ctr"/>
          <a:lstStyle/>
          <a:p>
            <a:endParaRPr lang="zh-CN" altLang="en-US"/>
          </a:p>
        </p:txBody>
      </p:sp>
      <p:grpSp>
        <p:nvGrpSpPr>
          <p:cNvPr id="9" name="Group 54"/>
          <p:cNvGrpSpPr>
            <a:grpSpLocks/>
          </p:cNvGrpSpPr>
          <p:nvPr/>
        </p:nvGrpSpPr>
        <p:grpSpPr bwMode="auto">
          <a:xfrm>
            <a:off x="5940425" y="4149725"/>
            <a:ext cx="2232025" cy="2016125"/>
            <a:chOff x="3697" y="2614"/>
            <a:chExt cx="1406" cy="1270"/>
          </a:xfrm>
        </p:grpSpPr>
        <p:grpSp>
          <p:nvGrpSpPr>
            <p:cNvPr id="26639" name="Group 37"/>
            <p:cNvGrpSpPr>
              <a:grpSpLocks/>
            </p:cNvGrpSpPr>
            <p:nvPr/>
          </p:nvGrpSpPr>
          <p:grpSpPr bwMode="auto">
            <a:xfrm>
              <a:off x="3697" y="2614"/>
              <a:ext cx="1406" cy="1270"/>
              <a:chOff x="1920" y="2160"/>
              <a:chExt cx="1680" cy="1776"/>
            </a:xfrm>
          </p:grpSpPr>
          <p:sp>
            <p:nvSpPr>
              <p:cNvPr id="26649" name="Oval 38"/>
              <p:cNvSpPr>
                <a:spLocks noChangeArrowheads="1"/>
              </p:cNvSpPr>
              <p:nvPr/>
            </p:nvSpPr>
            <p:spPr bwMode="auto">
              <a:xfrm>
                <a:off x="3045" y="3696"/>
                <a:ext cx="240" cy="240"/>
              </a:xfrm>
              <a:prstGeom prst="ellipse">
                <a:avLst/>
              </a:prstGeom>
              <a:noFill/>
              <a:ln w="31750">
                <a:solidFill>
                  <a:schemeClr val="tx1"/>
                </a:solidFill>
                <a:round/>
                <a:headEnd/>
                <a:tailEnd/>
              </a:ln>
            </p:spPr>
            <p:txBody>
              <a:bodyPr wrap="none" anchor="ctr"/>
              <a:lstStyle/>
              <a:p>
                <a:endParaRPr lang="zh-CN" altLang="en-US"/>
              </a:p>
            </p:txBody>
          </p:sp>
          <p:sp>
            <p:nvSpPr>
              <p:cNvPr id="26650" name="Oval 39"/>
              <p:cNvSpPr>
                <a:spLocks noChangeArrowheads="1"/>
              </p:cNvSpPr>
              <p:nvPr/>
            </p:nvSpPr>
            <p:spPr bwMode="auto">
              <a:xfrm>
                <a:off x="2227" y="3696"/>
                <a:ext cx="240" cy="240"/>
              </a:xfrm>
              <a:prstGeom prst="ellipse">
                <a:avLst/>
              </a:prstGeom>
              <a:noFill/>
              <a:ln w="31750">
                <a:solidFill>
                  <a:schemeClr val="tx1"/>
                </a:solidFill>
                <a:round/>
                <a:headEnd/>
                <a:tailEnd/>
              </a:ln>
            </p:spPr>
            <p:txBody>
              <a:bodyPr wrap="none" anchor="ctr"/>
              <a:lstStyle/>
              <a:p>
                <a:endParaRPr lang="zh-CN" altLang="en-US"/>
              </a:p>
            </p:txBody>
          </p:sp>
          <p:sp>
            <p:nvSpPr>
              <p:cNvPr id="26651" name="Freeform 40"/>
              <p:cNvSpPr>
                <a:spLocks/>
              </p:cNvSpPr>
              <p:nvPr/>
            </p:nvSpPr>
            <p:spPr bwMode="auto">
              <a:xfrm>
                <a:off x="1920" y="2160"/>
                <a:ext cx="1680" cy="1632"/>
              </a:xfrm>
              <a:custGeom>
                <a:avLst/>
                <a:gdLst>
                  <a:gd name="T0" fmla="*/ 576 w 1680"/>
                  <a:gd name="T1" fmla="*/ 0 h 1632"/>
                  <a:gd name="T2" fmla="*/ 1152 w 1680"/>
                  <a:gd name="T3" fmla="*/ 0 h 1632"/>
                  <a:gd name="T4" fmla="*/ 1248 w 1680"/>
                  <a:gd name="T5" fmla="*/ 48 h 1632"/>
                  <a:gd name="T6" fmla="*/ 1296 w 1680"/>
                  <a:gd name="T7" fmla="*/ 144 h 1632"/>
                  <a:gd name="T8" fmla="*/ 1296 w 1680"/>
                  <a:gd name="T9" fmla="*/ 1104 h 1632"/>
                  <a:gd name="T10" fmla="*/ 1296 w 1680"/>
                  <a:gd name="T11" fmla="*/ 1344 h 1632"/>
                  <a:gd name="T12" fmla="*/ 1680 w 1680"/>
                  <a:gd name="T13" fmla="*/ 1344 h 1632"/>
                  <a:gd name="T14" fmla="*/ 1680 w 1680"/>
                  <a:gd name="T15" fmla="*/ 1488 h 1632"/>
                  <a:gd name="T16" fmla="*/ 1296 w 1680"/>
                  <a:gd name="T17" fmla="*/ 1488 h 1632"/>
                  <a:gd name="T18" fmla="*/ 1296 w 1680"/>
                  <a:gd name="T19" fmla="*/ 1632 h 1632"/>
                  <a:gd name="T20" fmla="*/ 1200 w 1680"/>
                  <a:gd name="T21" fmla="*/ 1632 h 1632"/>
                  <a:gd name="T22" fmla="*/ 1200 w 1680"/>
                  <a:gd name="T23" fmla="*/ 1488 h 1632"/>
                  <a:gd name="T24" fmla="*/ 480 w 1680"/>
                  <a:gd name="T25" fmla="*/ 1488 h 1632"/>
                  <a:gd name="T26" fmla="*/ 480 w 1680"/>
                  <a:gd name="T27" fmla="*/ 1632 h 1632"/>
                  <a:gd name="T28" fmla="*/ 384 w 1680"/>
                  <a:gd name="T29" fmla="*/ 1632 h 1632"/>
                  <a:gd name="T30" fmla="*/ 384 w 1680"/>
                  <a:gd name="T31" fmla="*/ 1488 h 1632"/>
                  <a:gd name="T32" fmla="*/ 0 w 1680"/>
                  <a:gd name="T33" fmla="*/ 1488 h 1632"/>
                  <a:gd name="T34" fmla="*/ 0 w 1680"/>
                  <a:gd name="T35" fmla="*/ 1344 h 1632"/>
                  <a:gd name="T36" fmla="*/ 1200 w 1680"/>
                  <a:gd name="T37" fmla="*/ 1344 h 1632"/>
                  <a:gd name="T38" fmla="*/ 1200 w 1680"/>
                  <a:gd name="T39" fmla="*/ 192 h 1632"/>
                  <a:gd name="T40" fmla="*/ 1152 w 1680"/>
                  <a:gd name="T41" fmla="*/ 144 h 1632"/>
                  <a:gd name="T42" fmla="*/ 1104 w 1680"/>
                  <a:gd name="T43" fmla="*/ 96 h 1632"/>
                  <a:gd name="T44" fmla="*/ 576 w 1680"/>
                  <a:gd name="T45" fmla="*/ 96 h 1632"/>
                  <a:gd name="T46" fmla="*/ 576 w 1680"/>
                  <a:gd name="T47" fmla="*/ 0 h 16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80"/>
                  <a:gd name="T73" fmla="*/ 0 h 1632"/>
                  <a:gd name="T74" fmla="*/ 1680 w 1680"/>
                  <a:gd name="T75" fmla="*/ 1632 h 16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80" h="1632">
                    <a:moveTo>
                      <a:pt x="576" y="0"/>
                    </a:moveTo>
                    <a:lnTo>
                      <a:pt x="1152" y="0"/>
                    </a:lnTo>
                    <a:lnTo>
                      <a:pt x="1248" y="48"/>
                    </a:lnTo>
                    <a:lnTo>
                      <a:pt x="1296" y="144"/>
                    </a:lnTo>
                    <a:lnTo>
                      <a:pt x="1296" y="1104"/>
                    </a:lnTo>
                    <a:lnTo>
                      <a:pt x="1296" y="1344"/>
                    </a:lnTo>
                    <a:lnTo>
                      <a:pt x="1680" y="1344"/>
                    </a:lnTo>
                    <a:lnTo>
                      <a:pt x="1680" y="1488"/>
                    </a:lnTo>
                    <a:lnTo>
                      <a:pt x="1296" y="1488"/>
                    </a:lnTo>
                    <a:lnTo>
                      <a:pt x="1296" y="1632"/>
                    </a:lnTo>
                    <a:lnTo>
                      <a:pt x="1200" y="1632"/>
                    </a:lnTo>
                    <a:lnTo>
                      <a:pt x="1200" y="1488"/>
                    </a:lnTo>
                    <a:lnTo>
                      <a:pt x="480" y="1488"/>
                    </a:lnTo>
                    <a:lnTo>
                      <a:pt x="480" y="1632"/>
                    </a:lnTo>
                    <a:lnTo>
                      <a:pt x="384" y="1632"/>
                    </a:lnTo>
                    <a:lnTo>
                      <a:pt x="384" y="1488"/>
                    </a:lnTo>
                    <a:lnTo>
                      <a:pt x="0" y="1488"/>
                    </a:lnTo>
                    <a:lnTo>
                      <a:pt x="0" y="1344"/>
                    </a:lnTo>
                    <a:lnTo>
                      <a:pt x="1200" y="1344"/>
                    </a:lnTo>
                    <a:lnTo>
                      <a:pt x="1200" y="192"/>
                    </a:lnTo>
                    <a:lnTo>
                      <a:pt x="1152" y="144"/>
                    </a:lnTo>
                    <a:lnTo>
                      <a:pt x="1104" y="96"/>
                    </a:lnTo>
                    <a:lnTo>
                      <a:pt x="576" y="96"/>
                    </a:lnTo>
                    <a:lnTo>
                      <a:pt x="576" y="0"/>
                    </a:lnTo>
                    <a:close/>
                  </a:path>
                </a:pathLst>
              </a:custGeom>
              <a:solidFill>
                <a:srgbClr val="808000"/>
              </a:solidFill>
              <a:ln w="9525">
                <a:solidFill>
                  <a:schemeClr val="tx1"/>
                </a:solidFill>
                <a:round/>
                <a:headEnd/>
                <a:tailEnd/>
              </a:ln>
            </p:spPr>
            <p:txBody>
              <a:bodyPr/>
              <a:lstStyle/>
              <a:p>
                <a:endParaRPr lang="en-US"/>
              </a:p>
            </p:txBody>
          </p:sp>
        </p:grpSp>
        <p:sp>
          <p:nvSpPr>
            <p:cNvPr id="26640" name="Line 42"/>
            <p:cNvSpPr>
              <a:spLocks noChangeShapeType="1"/>
            </p:cNvSpPr>
            <p:nvPr/>
          </p:nvSpPr>
          <p:spPr bwMode="auto">
            <a:xfrm flipH="1">
              <a:off x="4099" y="2683"/>
              <a:ext cx="281" cy="583"/>
            </a:xfrm>
            <a:prstGeom prst="line">
              <a:avLst/>
            </a:prstGeom>
            <a:noFill/>
            <a:ln w="31750">
              <a:solidFill>
                <a:schemeClr val="tx1"/>
              </a:solidFill>
              <a:round/>
              <a:headEnd/>
              <a:tailEnd/>
            </a:ln>
          </p:spPr>
          <p:txBody>
            <a:bodyPr/>
            <a:lstStyle/>
            <a:p>
              <a:endParaRPr lang="en-US"/>
            </a:p>
          </p:txBody>
        </p:sp>
        <p:sp>
          <p:nvSpPr>
            <p:cNvPr id="26641" name="Oval 43"/>
            <p:cNvSpPr>
              <a:spLocks noChangeArrowheads="1"/>
            </p:cNvSpPr>
            <p:nvPr/>
          </p:nvSpPr>
          <p:spPr bwMode="auto">
            <a:xfrm>
              <a:off x="4051" y="3197"/>
              <a:ext cx="121" cy="103"/>
            </a:xfrm>
            <a:prstGeom prst="ellipse">
              <a:avLst/>
            </a:prstGeom>
            <a:solidFill>
              <a:schemeClr val="tx1"/>
            </a:solidFill>
            <a:ln w="9525">
              <a:noFill/>
              <a:round/>
              <a:headEnd/>
              <a:tailEnd/>
            </a:ln>
          </p:spPr>
          <p:txBody>
            <a:bodyPr wrap="none" anchor="ctr"/>
            <a:lstStyle/>
            <a:p>
              <a:endParaRPr lang="zh-CN" altLang="en-US"/>
            </a:p>
          </p:txBody>
        </p:sp>
        <p:sp>
          <p:nvSpPr>
            <p:cNvPr id="26642" name="Rectangle 44"/>
            <p:cNvSpPr>
              <a:spLocks noChangeArrowheads="1"/>
            </p:cNvSpPr>
            <p:nvPr/>
          </p:nvSpPr>
          <p:spPr bwMode="auto">
            <a:xfrm>
              <a:off x="3818" y="3094"/>
              <a:ext cx="243" cy="327"/>
            </a:xfrm>
            <a:prstGeom prst="rect">
              <a:avLst/>
            </a:prstGeom>
            <a:noFill/>
            <a:ln w="9525">
              <a:noFill/>
              <a:miter lim="800000"/>
              <a:headEnd/>
              <a:tailEnd/>
            </a:ln>
          </p:spPr>
          <p:txBody>
            <a:bodyPr>
              <a:spAutoFit/>
            </a:bodyPr>
            <a:lstStyle/>
            <a:p>
              <a:r>
                <a:rPr kumimoji="1" lang="en-US" altLang="zh-CN" i="1">
                  <a:ea typeface="楷体_GB2312" pitchFamily="49" charset="-122"/>
                </a:rPr>
                <a:t>m</a:t>
              </a:r>
            </a:p>
          </p:txBody>
        </p:sp>
        <p:sp>
          <p:nvSpPr>
            <p:cNvPr id="26643" name="Rectangle 45"/>
            <p:cNvSpPr>
              <a:spLocks noChangeArrowheads="1"/>
            </p:cNvSpPr>
            <p:nvPr/>
          </p:nvSpPr>
          <p:spPr bwMode="auto">
            <a:xfrm>
              <a:off x="4059" y="2785"/>
              <a:ext cx="178" cy="327"/>
            </a:xfrm>
            <a:prstGeom prst="rect">
              <a:avLst/>
            </a:prstGeom>
            <a:noFill/>
            <a:ln w="9525">
              <a:noFill/>
              <a:miter lim="800000"/>
              <a:headEnd/>
              <a:tailEnd/>
            </a:ln>
          </p:spPr>
          <p:txBody>
            <a:bodyPr wrap="none">
              <a:spAutoFit/>
            </a:bodyPr>
            <a:lstStyle/>
            <a:p>
              <a:r>
                <a:rPr kumimoji="1" lang="en-US" altLang="zh-CN" i="1">
                  <a:ea typeface="楷体_GB2312" pitchFamily="49" charset="-122"/>
                </a:rPr>
                <a:t>l</a:t>
              </a:r>
            </a:p>
          </p:txBody>
        </p:sp>
        <p:sp>
          <p:nvSpPr>
            <p:cNvPr id="26644" name="Line 46"/>
            <p:cNvSpPr>
              <a:spLocks noChangeShapeType="1"/>
            </p:cNvSpPr>
            <p:nvPr/>
          </p:nvSpPr>
          <p:spPr bwMode="auto">
            <a:xfrm flipH="1">
              <a:off x="4380" y="2683"/>
              <a:ext cx="0" cy="652"/>
            </a:xfrm>
            <a:prstGeom prst="line">
              <a:avLst/>
            </a:prstGeom>
            <a:noFill/>
            <a:ln w="31750">
              <a:solidFill>
                <a:schemeClr val="tx1"/>
              </a:solidFill>
              <a:prstDash val="dash"/>
              <a:round/>
              <a:headEnd/>
              <a:tailEnd/>
            </a:ln>
          </p:spPr>
          <p:txBody>
            <a:bodyPr/>
            <a:lstStyle/>
            <a:p>
              <a:endParaRPr lang="en-US"/>
            </a:p>
          </p:txBody>
        </p:sp>
        <p:sp>
          <p:nvSpPr>
            <p:cNvPr id="26645" name="Arc 47"/>
            <p:cNvSpPr>
              <a:spLocks/>
            </p:cNvSpPr>
            <p:nvPr/>
          </p:nvSpPr>
          <p:spPr bwMode="auto">
            <a:xfrm flipH="1" flipV="1">
              <a:off x="4220" y="3026"/>
              <a:ext cx="160" cy="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26646" name="Rectangle 48"/>
            <p:cNvSpPr>
              <a:spLocks noChangeArrowheads="1"/>
            </p:cNvSpPr>
            <p:nvPr/>
          </p:nvSpPr>
          <p:spPr bwMode="auto">
            <a:xfrm>
              <a:off x="4126" y="2991"/>
              <a:ext cx="233" cy="327"/>
            </a:xfrm>
            <a:prstGeom prst="rect">
              <a:avLst/>
            </a:prstGeom>
            <a:noFill/>
            <a:ln w="9525">
              <a:noFill/>
              <a:miter lim="800000"/>
              <a:headEnd/>
              <a:tailEnd/>
            </a:ln>
          </p:spPr>
          <p:txBody>
            <a:bodyPr wrap="none">
              <a:spAutoFit/>
            </a:bodyPr>
            <a:lstStyle/>
            <a:p>
              <a:r>
                <a:rPr kumimoji="1" lang="en-US" altLang="zh-CN" i="1">
                  <a:ea typeface="楷体_GB2312" pitchFamily="49" charset="-122"/>
                  <a:sym typeface="Symbol" pitchFamily="18" charset="2"/>
                </a:rPr>
                <a:t></a:t>
              </a:r>
            </a:p>
          </p:txBody>
        </p:sp>
        <p:sp>
          <p:nvSpPr>
            <p:cNvPr id="26647" name="Line 50"/>
            <p:cNvSpPr>
              <a:spLocks noChangeShapeType="1"/>
            </p:cNvSpPr>
            <p:nvPr/>
          </p:nvSpPr>
          <p:spPr bwMode="auto">
            <a:xfrm>
              <a:off x="4741" y="3235"/>
              <a:ext cx="322" cy="0"/>
            </a:xfrm>
            <a:prstGeom prst="line">
              <a:avLst/>
            </a:prstGeom>
            <a:noFill/>
            <a:ln w="31750">
              <a:solidFill>
                <a:schemeClr val="tx1"/>
              </a:solidFill>
              <a:round/>
              <a:headEnd/>
              <a:tailEnd type="triangle" w="med" len="med"/>
            </a:ln>
          </p:spPr>
          <p:txBody>
            <a:bodyPr/>
            <a:lstStyle/>
            <a:p>
              <a:endParaRPr lang="en-US"/>
            </a:p>
          </p:txBody>
        </p:sp>
        <p:sp>
          <p:nvSpPr>
            <p:cNvPr id="26648" name="Rectangle 51"/>
            <p:cNvSpPr>
              <a:spLocks noChangeArrowheads="1"/>
            </p:cNvSpPr>
            <p:nvPr/>
          </p:nvSpPr>
          <p:spPr bwMode="auto">
            <a:xfrm>
              <a:off x="4762" y="2886"/>
              <a:ext cx="305" cy="327"/>
            </a:xfrm>
            <a:prstGeom prst="rect">
              <a:avLst/>
            </a:prstGeom>
            <a:noFill/>
            <a:ln w="9525">
              <a:noFill/>
              <a:miter lim="800000"/>
              <a:headEnd/>
              <a:tailEnd/>
            </a:ln>
          </p:spPr>
          <p:txBody>
            <a:bodyPr wrap="none">
              <a:spAutoFit/>
            </a:bodyPr>
            <a:lstStyle/>
            <a:p>
              <a:r>
                <a:rPr kumimoji="1" lang="en-US" altLang="zh-CN" i="1">
                  <a:ea typeface="楷体_GB2312" pitchFamily="49" charset="-122"/>
                </a:rPr>
                <a:t>a</a:t>
              </a:r>
              <a:r>
                <a:rPr kumimoji="1" lang="en-US" altLang="zh-CN" baseline="-25000">
                  <a:ea typeface="楷体_GB2312" pitchFamily="49" charset="-122"/>
                </a:rPr>
                <a:t>1</a:t>
              </a:r>
            </a:p>
          </p:txBody>
        </p:sp>
      </p:grpSp>
      <p:sp>
        <p:nvSpPr>
          <p:cNvPr id="96309" name="Rectangle 53"/>
          <p:cNvSpPr>
            <a:spLocks noChangeArrowheads="1"/>
          </p:cNvSpPr>
          <p:nvPr/>
        </p:nvSpPr>
        <p:spPr bwMode="auto">
          <a:xfrm>
            <a:off x="395288" y="188913"/>
            <a:ext cx="1223962" cy="519112"/>
          </a:xfrm>
          <a:prstGeom prst="rect">
            <a:avLst/>
          </a:prstGeom>
          <a:noFill/>
          <a:ln w="9525">
            <a:noFill/>
            <a:miter lim="800000"/>
            <a:headEnd/>
            <a:tailEnd/>
          </a:ln>
        </p:spPr>
        <p:txBody>
          <a:bodyPr>
            <a:spAutoFit/>
          </a:bodyPr>
          <a:lstStyle/>
          <a:p>
            <a:r>
              <a:rPr kumimoji="1" lang="zh-CN" altLang="en-US">
                <a:solidFill>
                  <a:srgbClr val="0000FF"/>
                </a:solidFill>
              </a:rPr>
              <a:t>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90"/>
                                        </p:tgtEl>
                                        <p:attrNameLst>
                                          <p:attrName>style.visibility</p:attrName>
                                        </p:attrNameLst>
                                      </p:cBhvr>
                                      <p:to>
                                        <p:strVal val="visible"/>
                                      </p:to>
                                    </p:set>
                                    <p:anim calcmode="lin" valueType="num">
                                      <p:cBhvr additive="base">
                                        <p:cTn id="7" dur="500" fill="hold"/>
                                        <p:tgtEl>
                                          <p:spTgt spid="96290"/>
                                        </p:tgtEl>
                                        <p:attrNameLst>
                                          <p:attrName>ppt_x</p:attrName>
                                        </p:attrNameLst>
                                      </p:cBhvr>
                                      <p:tavLst>
                                        <p:tav tm="0">
                                          <p:val>
                                            <p:strVal val="#ppt_x"/>
                                          </p:val>
                                        </p:tav>
                                        <p:tav tm="100000">
                                          <p:val>
                                            <p:strVal val="#ppt_x"/>
                                          </p:val>
                                        </p:tav>
                                      </p:tavLst>
                                    </p:anim>
                                    <p:anim calcmode="lin" valueType="num">
                                      <p:cBhvr additive="base">
                                        <p:cTn id="8" dur="500" fill="hold"/>
                                        <p:tgtEl>
                                          <p:spTgt spid="9629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89"/>
                                        </p:tgtEl>
                                        <p:attrNameLst>
                                          <p:attrName>style.visibility</p:attrName>
                                        </p:attrNameLst>
                                      </p:cBhvr>
                                      <p:to>
                                        <p:strVal val="visible"/>
                                      </p:to>
                                    </p:set>
                                    <p:anim calcmode="lin" valueType="num">
                                      <p:cBhvr additive="base">
                                        <p:cTn id="11" dur="500" fill="hold"/>
                                        <p:tgtEl>
                                          <p:spTgt spid="96289"/>
                                        </p:tgtEl>
                                        <p:attrNameLst>
                                          <p:attrName>ppt_x</p:attrName>
                                        </p:attrNameLst>
                                      </p:cBhvr>
                                      <p:tavLst>
                                        <p:tav tm="0">
                                          <p:val>
                                            <p:strVal val="#ppt_x"/>
                                          </p:val>
                                        </p:tav>
                                        <p:tav tm="100000">
                                          <p:val>
                                            <p:strVal val="#ppt_x"/>
                                          </p:val>
                                        </p:tav>
                                      </p:tavLst>
                                    </p:anim>
                                    <p:anim calcmode="lin" valueType="num">
                                      <p:cBhvr additive="base">
                                        <p:cTn id="12" dur="500" fill="hold"/>
                                        <p:tgtEl>
                                          <p:spTgt spid="9628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6287"/>
                                        </p:tgtEl>
                                        <p:attrNameLst>
                                          <p:attrName>style.visibility</p:attrName>
                                        </p:attrNameLst>
                                      </p:cBhvr>
                                      <p:to>
                                        <p:strVal val="visible"/>
                                      </p:to>
                                    </p:set>
                                    <p:anim calcmode="lin" valueType="num">
                                      <p:cBhvr additive="base">
                                        <p:cTn id="15" dur="500" fill="hold"/>
                                        <p:tgtEl>
                                          <p:spTgt spid="96287"/>
                                        </p:tgtEl>
                                        <p:attrNameLst>
                                          <p:attrName>ppt_x</p:attrName>
                                        </p:attrNameLst>
                                      </p:cBhvr>
                                      <p:tavLst>
                                        <p:tav tm="0">
                                          <p:val>
                                            <p:strVal val="#ppt_x"/>
                                          </p:val>
                                        </p:tav>
                                        <p:tav tm="100000">
                                          <p:val>
                                            <p:strVal val="#ppt_x"/>
                                          </p:val>
                                        </p:tav>
                                      </p:tavLst>
                                    </p:anim>
                                    <p:anim calcmode="lin" valueType="num">
                                      <p:cBhvr additive="base">
                                        <p:cTn id="16" dur="500" fill="hold"/>
                                        <p:tgtEl>
                                          <p:spTgt spid="9628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6288"/>
                                        </p:tgtEl>
                                        <p:attrNameLst>
                                          <p:attrName>style.visibility</p:attrName>
                                        </p:attrNameLst>
                                      </p:cBhvr>
                                      <p:to>
                                        <p:strVal val="visible"/>
                                      </p:to>
                                    </p:set>
                                    <p:anim calcmode="lin" valueType="num">
                                      <p:cBhvr additive="base">
                                        <p:cTn id="19" dur="500" fill="hold"/>
                                        <p:tgtEl>
                                          <p:spTgt spid="96288"/>
                                        </p:tgtEl>
                                        <p:attrNameLst>
                                          <p:attrName>ppt_x</p:attrName>
                                        </p:attrNameLst>
                                      </p:cBhvr>
                                      <p:tavLst>
                                        <p:tav tm="0">
                                          <p:val>
                                            <p:strVal val="#ppt_x"/>
                                          </p:val>
                                        </p:tav>
                                        <p:tav tm="100000">
                                          <p:val>
                                            <p:strVal val="#ppt_x"/>
                                          </p:val>
                                        </p:tav>
                                      </p:tavLst>
                                    </p:anim>
                                    <p:anim calcmode="lin" valueType="num">
                                      <p:cBhvr additive="base">
                                        <p:cTn id="20" dur="500" fill="hold"/>
                                        <p:tgtEl>
                                          <p:spTgt spid="96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9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4930775" y="5091113"/>
            <a:ext cx="1828800" cy="1433512"/>
            <a:chOff x="1920" y="1632"/>
            <a:chExt cx="1152" cy="903"/>
          </a:xfrm>
        </p:grpSpPr>
        <p:grpSp>
          <p:nvGrpSpPr>
            <p:cNvPr id="27699" name="Group 12"/>
            <p:cNvGrpSpPr>
              <a:grpSpLocks/>
            </p:cNvGrpSpPr>
            <p:nvPr/>
          </p:nvGrpSpPr>
          <p:grpSpPr bwMode="auto">
            <a:xfrm rot="-2038673">
              <a:off x="2256" y="1632"/>
              <a:ext cx="576" cy="576"/>
              <a:chOff x="1248" y="1776"/>
              <a:chExt cx="576" cy="576"/>
            </a:xfrm>
          </p:grpSpPr>
          <p:sp>
            <p:nvSpPr>
              <p:cNvPr id="27703" name="Line 13"/>
              <p:cNvSpPr>
                <a:spLocks noChangeShapeType="1"/>
              </p:cNvSpPr>
              <p:nvPr/>
            </p:nvSpPr>
            <p:spPr bwMode="auto">
              <a:xfrm flipV="1">
                <a:off x="1248" y="1776"/>
                <a:ext cx="0" cy="576"/>
              </a:xfrm>
              <a:prstGeom prst="line">
                <a:avLst/>
              </a:prstGeom>
              <a:noFill/>
              <a:ln w="31750">
                <a:solidFill>
                  <a:schemeClr val="tx1"/>
                </a:solidFill>
                <a:round/>
                <a:headEnd/>
                <a:tailEnd type="triangle" w="med" len="med"/>
              </a:ln>
            </p:spPr>
            <p:txBody>
              <a:bodyPr/>
              <a:lstStyle/>
              <a:p>
                <a:endParaRPr lang="en-US"/>
              </a:p>
            </p:txBody>
          </p:sp>
          <p:sp>
            <p:nvSpPr>
              <p:cNvPr id="27704" name="Line 14"/>
              <p:cNvSpPr>
                <a:spLocks noChangeShapeType="1"/>
              </p:cNvSpPr>
              <p:nvPr/>
            </p:nvSpPr>
            <p:spPr bwMode="auto">
              <a:xfrm>
                <a:off x="1248" y="2352"/>
                <a:ext cx="576" cy="0"/>
              </a:xfrm>
              <a:prstGeom prst="line">
                <a:avLst/>
              </a:prstGeom>
              <a:noFill/>
              <a:ln w="31750">
                <a:solidFill>
                  <a:schemeClr val="tx1"/>
                </a:solidFill>
                <a:round/>
                <a:headEnd/>
                <a:tailEnd type="triangle" w="med" len="med"/>
              </a:ln>
            </p:spPr>
            <p:txBody>
              <a:bodyPr/>
              <a:lstStyle/>
              <a:p>
                <a:endParaRPr lang="en-US"/>
              </a:p>
            </p:txBody>
          </p:sp>
        </p:grpSp>
        <p:sp>
          <p:nvSpPr>
            <p:cNvPr id="27700" name="Text Box 15"/>
            <p:cNvSpPr txBox="1">
              <a:spLocks noChangeArrowheads="1"/>
            </p:cNvSpPr>
            <p:nvPr/>
          </p:nvSpPr>
          <p:spPr bwMode="auto">
            <a:xfrm>
              <a:off x="1920" y="1728"/>
              <a:ext cx="240" cy="327"/>
            </a:xfrm>
            <a:prstGeom prst="rect">
              <a:avLst/>
            </a:prstGeom>
            <a:noFill/>
            <a:ln w="9525">
              <a:noFill/>
              <a:miter lim="800000"/>
              <a:headEnd/>
              <a:tailEnd/>
            </a:ln>
          </p:spPr>
          <p:txBody>
            <a:bodyPr>
              <a:spAutoFit/>
            </a:bodyPr>
            <a:lstStyle/>
            <a:p>
              <a:pPr>
                <a:spcBef>
                  <a:spcPct val="50000"/>
                </a:spcBef>
              </a:pPr>
              <a:r>
                <a:rPr kumimoji="1" lang="en-US" altLang="zh-CN"/>
                <a:t>y</a:t>
              </a:r>
            </a:p>
          </p:txBody>
        </p:sp>
        <p:sp>
          <p:nvSpPr>
            <p:cNvPr id="27701" name="Text Box 16"/>
            <p:cNvSpPr txBox="1">
              <a:spLocks noChangeArrowheads="1"/>
            </p:cNvSpPr>
            <p:nvPr/>
          </p:nvSpPr>
          <p:spPr bwMode="auto">
            <a:xfrm>
              <a:off x="2832" y="1968"/>
              <a:ext cx="240" cy="327"/>
            </a:xfrm>
            <a:prstGeom prst="rect">
              <a:avLst/>
            </a:prstGeom>
            <a:noFill/>
            <a:ln w="9525">
              <a:noFill/>
              <a:miter lim="800000"/>
              <a:headEnd/>
              <a:tailEnd/>
            </a:ln>
          </p:spPr>
          <p:txBody>
            <a:bodyPr>
              <a:spAutoFit/>
            </a:bodyPr>
            <a:lstStyle/>
            <a:p>
              <a:pPr>
                <a:spcBef>
                  <a:spcPct val="50000"/>
                </a:spcBef>
              </a:pPr>
              <a:r>
                <a:rPr kumimoji="1" lang="en-US" altLang="zh-CN" i="1"/>
                <a:t>x</a:t>
              </a:r>
            </a:p>
          </p:txBody>
        </p:sp>
        <p:sp>
          <p:nvSpPr>
            <p:cNvPr id="27702" name="Text Box 17"/>
            <p:cNvSpPr txBox="1">
              <a:spLocks noChangeArrowheads="1"/>
            </p:cNvSpPr>
            <p:nvPr/>
          </p:nvSpPr>
          <p:spPr bwMode="auto">
            <a:xfrm>
              <a:off x="2256" y="2208"/>
              <a:ext cx="240" cy="327"/>
            </a:xfrm>
            <a:prstGeom prst="rect">
              <a:avLst/>
            </a:prstGeom>
            <a:noFill/>
            <a:ln w="9525">
              <a:noFill/>
              <a:miter lim="800000"/>
              <a:headEnd/>
              <a:tailEnd/>
            </a:ln>
          </p:spPr>
          <p:txBody>
            <a:bodyPr>
              <a:spAutoFit/>
            </a:bodyPr>
            <a:lstStyle/>
            <a:p>
              <a:pPr>
                <a:spcBef>
                  <a:spcPct val="50000"/>
                </a:spcBef>
              </a:pPr>
              <a:r>
                <a:rPr kumimoji="1" lang="en-US" altLang="zh-CN" i="1"/>
                <a:t>o</a:t>
              </a:r>
            </a:p>
          </p:txBody>
        </p:sp>
      </p:grpSp>
      <p:grpSp>
        <p:nvGrpSpPr>
          <p:cNvPr id="4" name="Group 65"/>
          <p:cNvGrpSpPr>
            <a:grpSpLocks/>
          </p:cNvGrpSpPr>
          <p:nvPr/>
        </p:nvGrpSpPr>
        <p:grpSpPr bwMode="auto">
          <a:xfrm>
            <a:off x="6804025" y="908050"/>
            <a:ext cx="2209800" cy="2590800"/>
            <a:chOff x="2018" y="2523"/>
            <a:chExt cx="1392" cy="1632"/>
          </a:xfrm>
        </p:grpSpPr>
        <p:sp>
          <p:nvSpPr>
            <p:cNvPr id="27678" name="Line 5"/>
            <p:cNvSpPr>
              <a:spLocks noChangeShapeType="1"/>
            </p:cNvSpPr>
            <p:nvPr/>
          </p:nvSpPr>
          <p:spPr bwMode="auto">
            <a:xfrm flipH="1">
              <a:off x="2381" y="3003"/>
              <a:ext cx="933" cy="654"/>
            </a:xfrm>
            <a:prstGeom prst="line">
              <a:avLst/>
            </a:prstGeom>
            <a:noFill/>
            <a:ln w="31750">
              <a:solidFill>
                <a:schemeClr val="tx1"/>
              </a:solidFill>
              <a:prstDash val="dash"/>
              <a:round/>
              <a:headEnd/>
              <a:tailEnd/>
            </a:ln>
          </p:spPr>
          <p:txBody>
            <a:bodyPr/>
            <a:lstStyle/>
            <a:p>
              <a:endParaRPr lang="en-US"/>
            </a:p>
          </p:txBody>
        </p:sp>
        <p:sp>
          <p:nvSpPr>
            <p:cNvPr id="27679" name="Line 9"/>
            <p:cNvSpPr>
              <a:spLocks noChangeShapeType="1"/>
            </p:cNvSpPr>
            <p:nvPr/>
          </p:nvSpPr>
          <p:spPr bwMode="auto">
            <a:xfrm flipV="1">
              <a:off x="2066" y="3435"/>
              <a:ext cx="336" cy="240"/>
            </a:xfrm>
            <a:prstGeom prst="line">
              <a:avLst/>
            </a:prstGeom>
            <a:noFill/>
            <a:ln w="31750">
              <a:solidFill>
                <a:schemeClr val="tx1"/>
              </a:solidFill>
              <a:round/>
              <a:headEnd/>
              <a:tailEnd type="triangle" w="med" len="med"/>
            </a:ln>
          </p:spPr>
          <p:txBody>
            <a:bodyPr/>
            <a:lstStyle/>
            <a:p>
              <a:endParaRPr lang="en-US"/>
            </a:p>
          </p:txBody>
        </p:sp>
        <p:sp>
          <p:nvSpPr>
            <p:cNvPr id="27680" name="Rectangle 10"/>
            <p:cNvSpPr>
              <a:spLocks noChangeArrowheads="1"/>
            </p:cNvSpPr>
            <p:nvPr/>
          </p:nvSpPr>
          <p:spPr bwMode="auto">
            <a:xfrm>
              <a:off x="2018" y="3195"/>
              <a:ext cx="304" cy="327"/>
            </a:xfrm>
            <a:prstGeom prst="rect">
              <a:avLst/>
            </a:prstGeom>
            <a:noFill/>
            <a:ln w="9525">
              <a:noFill/>
              <a:miter lim="800000"/>
              <a:headEnd/>
              <a:tailEnd/>
            </a:ln>
          </p:spPr>
          <p:txBody>
            <a:bodyPr wrap="none">
              <a:spAutoFit/>
            </a:bodyPr>
            <a:lstStyle/>
            <a:p>
              <a:r>
                <a:rPr kumimoji="1" lang="en-US" altLang="zh-CN" i="1"/>
                <a:t>a</a:t>
              </a:r>
              <a:r>
                <a:rPr kumimoji="1" lang="en-US" altLang="zh-CN" baseline="-25000"/>
                <a:t>2</a:t>
              </a:r>
            </a:p>
          </p:txBody>
        </p:sp>
        <p:grpSp>
          <p:nvGrpSpPr>
            <p:cNvPr id="27681" name="Group 18"/>
            <p:cNvGrpSpPr>
              <a:grpSpLocks/>
            </p:cNvGrpSpPr>
            <p:nvPr/>
          </p:nvGrpSpPr>
          <p:grpSpPr bwMode="auto">
            <a:xfrm>
              <a:off x="2653" y="3339"/>
              <a:ext cx="376" cy="816"/>
              <a:chOff x="2936" y="3120"/>
              <a:chExt cx="376" cy="816"/>
            </a:xfrm>
          </p:grpSpPr>
          <p:sp>
            <p:nvSpPr>
              <p:cNvPr id="27697" name="Line 19"/>
              <p:cNvSpPr>
                <a:spLocks noChangeShapeType="1"/>
              </p:cNvSpPr>
              <p:nvPr/>
            </p:nvSpPr>
            <p:spPr bwMode="auto">
              <a:xfrm>
                <a:off x="3170" y="3120"/>
                <a:ext cx="0" cy="528"/>
              </a:xfrm>
              <a:prstGeom prst="line">
                <a:avLst/>
              </a:prstGeom>
              <a:noFill/>
              <a:ln w="31750">
                <a:solidFill>
                  <a:schemeClr val="tx1"/>
                </a:solidFill>
                <a:round/>
                <a:headEnd/>
                <a:tailEnd type="triangle" w="med" len="med"/>
              </a:ln>
            </p:spPr>
            <p:txBody>
              <a:bodyPr/>
              <a:lstStyle/>
              <a:p>
                <a:endParaRPr lang="en-US"/>
              </a:p>
            </p:txBody>
          </p:sp>
          <p:graphicFrame>
            <p:nvGraphicFramePr>
              <p:cNvPr id="27698" name="Object 20"/>
              <p:cNvGraphicFramePr>
                <a:graphicFrameLocks noChangeAspect="1"/>
              </p:cNvGraphicFramePr>
              <p:nvPr/>
            </p:nvGraphicFramePr>
            <p:xfrm>
              <a:off x="2936" y="3656"/>
              <a:ext cx="376" cy="280"/>
            </p:xfrm>
            <a:graphic>
              <a:graphicData uri="http://schemas.openxmlformats.org/presentationml/2006/ole">
                <mc:AlternateContent xmlns:mc="http://schemas.openxmlformats.org/markup-compatibility/2006">
                  <mc:Choice xmlns:v="urn:schemas-microsoft-com:vml" Requires="v">
                    <p:oleObj spid="_x0000_s28338" name="Equation" r:id="rId3" imgW="596641" imgH="444307" progId="Equation.3">
                      <p:embed/>
                    </p:oleObj>
                  </mc:Choice>
                  <mc:Fallback>
                    <p:oleObj name="Equation" r:id="rId3" imgW="596641" imgH="444307"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 y="3656"/>
                            <a:ext cx="37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682" name="Group 21"/>
            <p:cNvGrpSpPr>
              <a:grpSpLocks/>
            </p:cNvGrpSpPr>
            <p:nvPr/>
          </p:nvGrpSpPr>
          <p:grpSpPr bwMode="auto">
            <a:xfrm>
              <a:off x="2532" y="3147"/>
              <a:ext cx="410" cy="327"/>
              <a:chOff x="3670" y="2352"/>
              <a:chExt cx="410" cy="327"/>
            </a:xfrm>
          </p:grpSpPr>
          <p:sp>
            <p:nvSpPr>
              <p:cNvPr id="27695" name="Oval 22"/>
              <p:cNvSpPr>
                <a:spLocks noChangeArrowheads="1"/>
              </p:cNvSpPr>
              <p:nvPr/>
            </p:nvSpPr>
            <p:spPr bwMode="auto">
              <a:xfrm>
                <a:off x="3936" y="2448"/>
                <a:ext cx="144" cy="144"/>
              </a:xfrm>
              <a:prstGeom prst="ellipse">
                <a:avLst/>
              </a:prstGeom>
              <a:solidFill>
                <a:schemeClr val="tx1"/>
              </a:solidFill>
              <a:ln w="9525">
                <a:noFill/>
                <a:round/>
                <a:headEnd/>
                <a:tailEnd/>
              </a:ln>
            </p:spPr>
            <p:txBody>
              <a:bodyPr wrap="none" anchor="ctr"/>
              <a:lstStyle/>
              <a:p>
                <a:endParaRPr lang="zh-CN" altLang="en-US"/>
              </a:p>
            </p:txBody>
          </p:sp>
          <p:sp>
            <p:nvSpPr>
              <p:cNvPr id="27696" name="Rectangle 23"/>
              <p:cNvSpPr>
                <a:spLocks noChangeArrowheads="1"/>
              </p:cNvSpPr>
              <p:nvPr/>
            </p:nvSpPr>
            <p:spPr bwMode="auto">
              <a:xfrm>
                <a:off x="3670" y="2352"/>
                <a:ext cx="290" cy="327"/>
              </a:xfrm>
              <a:prstGeom prst="rect">
                <a:avLst/>
              </a:prstGeom>
              <a:noFill/>
              <a:ln w="9525">
                <a:noFill/>
                <a:miter lim="800000"/>
                <a:headEnd/>
                <a:tailEnd/>
              </a:ln>
            </p:spPr>
            <p:txBody>
              <a:bodyPr wrap="none">
                <a:spAutoFit/>
              </a:bodyPr>
              <a:lstStyle/>
              <a:p>
                <a:r>
                  <a:rPr kumimoji="1" lang="en-US" altLang="zh-CN" i="1"/>
                  <a:t>m</a:t>
                </a:r>
              </a:p>
            </p:txBody>
          </p:sp>
        </p:grpSp>
        <p:grpSp>
          <p:nvGrpSpPr>
            <p:cNvPr id="27683" name="Group 24"/>
            <p:cNvGrpSpPr>
              <a:grpSpLocks/>
            </p:cNvGrpSpPr>
            <p:nvPr/>
          </p:nvGrpSpPr>
          <p:grpSpPr bwMode="auto">
            <a:xfrm>
              <a:off x="2894" y="2523"/>
              <a:ext cx="516" cy="720"/>
              <a:chOff x="3194" y="2304"/>
              <a:chExt cx="516" cy="720"/>
            </a:xfrm>
          </p:grpSpPr>
          <p:sp>
            <p:nvSpPr>
              <p:cNvPr id="27693" name="Line 25"/>
              <p:cNvSpPr>
                <a:spLocks noChangeShapeType="1"/>
              </p:cNvSpPr>
              <p:nvPr/>
            </p:nvSpPr>
            <p:spPr bwMode="auto">
              <a:xfrm flipV="1">
                <a:off x="3194" y="2400"/>
                <a:ext cx="166" cy="624"/>
              </a:xfrm>
              <a:prstGeom prst="line">
                <a:avLst/>
              </a:prstGeom>
              <a:noFill/>
              <a:ln w="31750">
                <a:solidFill>
                  <a:schemeClr val="tx1"/>
                </a:solidFill>
                <a:round/>
                <a:headEnd/>
                <a:tailEnd type="triangle" w="med" len="med"/>
              </a:ln>
            </p:spPr>
            <p:txBody>
              <a:bodyPr/>
              <a:lstStyle/>
              <a:p>
                <a:endParaRPr lang="en-US"/>
              </a:p>
            </p:txBody>
          </p:sp>
          <p:graphicFrame>
            <p:nvGraphicFramePr>
              <p:cNvPr id="27694" name="Object 26"/>
              <p:cNvGraphicFramePr>
                <a:graphicFrameLocks noChangeAspect="1"/>
              </p:cNvGraphicFramePr>
              <p:nvPr/>
            </p:nvGraphicFramePr>
            <p:xfrm>
              <a:off x="3470" y="2304"/>
              <a:ext cx="240" cy="344"/>
            </p:xfrm>
            <a:graphic>
              <a:graphicData uri="http://schemas.openxmlformats.org/presentationml/2006/ole">
                <mc:AlternateContent xmlns:mc="http://schemas.openxmlformats.org/markup-compatibility/2006">
                  <mc:Choice xmlns:v="urn:schemas-microsoft-com:vml" Requires="v">
                    <p:oleObj spid="_x0000_s28339" name="Equation" r:id="rId5" imgW="380835" imgH="545863" progId="Equation.3">
                      <p:embed/>
                    </p:oleObj>
                  </mc:Choice>
                  <mc:Fallback>
                    <p:oleObj name="Equation" r:id="rId5" imgW="380835" imgH="545863"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 y="2304"/>
                            <a:ext cx="240"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684" name="Group 27"/>
            <p:cNvGrpSpPr>
              <a:grpSpLocks/>
            </p:cNvGrpSpPr>
            <p:nvPr/>
          </p:nvGrpSpPr>
          <p:grpSpPr bwMode="auto">
            <a:xfrm>
              <a:off x="2868" y="2523"/>
              <a:ext cx="210" cy="768"/>
              <a:chOff x="3168" y="2304"/>
              <a:chExt cx="210" cy="768"/>
            </a:xfrm>
          </p:grpSpPr>
          <p:sp>
            <p:nvSpPr>
              <p:cNvPr id="27690" name="Line 28"/>
              <p:cNvSpPr>
                <a:spLocks noChangeShapeType="1"/>
              </p:cNvSpPr>
              <p:nvPr/>
            </p:nvSpPr>
            <p:spPr bwMode="auto">
              <a:xfrm>
                <a:off x="3170" y="2352"/>
                <a:ext cx="0" cy="720"/>
              </a:xfrm>
              <a:prstGeom prst="line">
                <a:avLst/>
              </a:prstGeom>
              <a:noFill/>
              <a:ln w="31750">
                <a:solidFill>
                  <a:schemeClr val="tx1"/>
                </a:solidFill>
                <a:prstDash val="dash"/>
                <a:round/>
                <a:headEnd/>
                <a:tailEnd/>
              </a:ln>
            </p:spPr>
            <p:txBody>
              <a:bodyPr/>
              <a:lstStyle/>
              <a:p>
                <a:endParaRPr lang="en-US"/>
              </a:p>
            </p:txBody>
          </p:sp>
          <p:graphicFrame>
            <p:nvGraphicFramePr>
              <p:cNvPr id="27691" name="Object 29"/>
              <p:cNvGraphicFramePr>
                <a:graphicFrameLocks noChangeAspect="1"/>
              </p:cNvGraphicFramePr>
              <p:nvPr/>
            </p:nvGraphicFramePr>
            <p:xfrm>
              <a:off x="3168" y="2304"/>
              <a:ext cx="210" cy="224"/>
            </p:xfrm>
            <a:graphic>
              <a:graphicData uri="http://schemas.openxmlformats.org/presentationml/2006/ole">
                <mc:AlternateContent xmlns:mc="http://schemas.openxmlformats.org/markup-compatibility/2006">
                  <mc:Choice xmlns:v="urn:schemas-microsoft-com:vml" Requires="v">
                    <p:oleObj spid="_x0000_s28340" name="Equation" r:id="rId7" imgW="380835" imgH="406224" progId="Equation.3">
                      <p:embed/>
                    </p:oleObj>
                  </mc:Choice>
                  <mc:Fallback>
                    <p:oleObj name="Equation" r:id="rId7" imgW="380835" imgH="406224"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 y="2304"/>
                            <a:ext cx="21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92" name="Arc 30"/>
              <p:cNvSpPr>
                <a:spLocks/>
              </p:cNvSpPr>
              <p:nvPr/>
            </p:nvSpPr>
            <p:spPr bwMode="auto">
              <a:xfrm>
                <a:off x="3168" y="2592"/>
                <a:ext cx="144"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grpSp>
        <p:grpSp>
          <p:nvGrpSpPr>
            <p:cNvPr id="27685" name="Group 31"/>
            <p:cNvGrpSpPr>
              <a:grpSpLocks/>
            </p:cNvGrpSpPr>
            <p:nvPr/>
          </p:nvGrpSpPr>
          <p:grpSpPr bwMode="auto">
            <a:xfrm>
              <a:off x="2484" y="2859"/>
              <a:ext cx="642" cy="903"/>
              <a:chOff x="4498" y="1104"/>
              <a:chExt cx="642" cy="903"/>
            </a:xfrm>
          </p:grpSpPr>
          <p:sp>
            <p:nvSpPr>
              <p:cNvPr id="27686" name="Arc 32"/>
              <p:cNvSpPr>
                <a:spLocks/>
              </p:cNvSpPr>
              <p:nvPr/>
            </p:nvSpPr>
            <p:spPr bwMode="auto">
              <a:xfrm flipV="1">
                <a:off x="4882" y="1728"/>
                <a:ext cx="144"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grpSp>
            <p:nvGrpSpPr>
              <p:cNvPr id="27687" name="Group 33"/>
              <p:cNvGrpSpPr>
                <a:grpSpLocks/>
              </p:cNvGrpSpPr>
              <p:nvPr/>
            </p:nvGrpSpPr>
            <p:grpSpPr bwMode="auto">
              <a:xfrm>
                <a:off x="4498" y="1104"/>
                <a:ext cx="642" cy="903"/>
                <a:chOff x="2784" y="2640"/>
                <a:chExt cx="642" cy="903"/>
              </a:xfrm>
            </p:grpSpPr>
            <p:sp>
              <p:nvSpPr>
                <p:cNvPr id="27688" name="Line 34"/>
                <p:cNvSpPr>
                  <a:spLocks noChangeShapeType="1"/>
                </p:cNvSpPr>
                <p:nvPr/>
              </p:nvSpPr>
              <p:spPr bwMode="auto">
                <a:xfrm>
                  <a:off x="2784" y="2640"/>
                  <a:ext cx="624" cy="720"/>
                </a:xfrm>
                <a:prstGeom prst="line">
                  <a:avLst/>
                </a:prstGeom>
                <a:noFill/>
                <a:ln w="31750">
                  <a:solidFill>
                    <a:schemeClr val="tx1"/>
                  </a:solidFill>
                  <a:prstDash val="dash"/>
                  <a:round/>
                  <a:headEnd/>
                  <a:tailEnd/>
                </a:ln>
              </p:spPr>
              <p:txBody>
                <a:bodyPr/>
                <a:lstStyle/>
                <a:p>
                  <a:endParaRPr lang="en-US"/>
                </a:p>
              </p:txBody>
            </p:sp>
            <p:sp>
              <p:nvSpPr>
                <p:cNvPr id="27689" name="Rectangle 35"/>
                <p:cNvSpPr>
                  <a:spLocks noChangeArrowheads="1"/>
                </p:cNvSpPr>
                <p:nvPr/>
              </p:nvSpPr>
              <p:spPr bwMode="auto">
                <a:xfrm>
                  <a:off x="3168" y="3216"/>
                  <a:ext cx="258" cy="327"/>
                </a:xfrm>
                <a:prstGeom prst="rect">
                  <a:avLst/>
                </a:prstGeom>
                <a:noFill/>
                <a:ln w="9525">
                  <a:noFill/>
                  <a:miter lim="800000"/>
                  <a:headEnd/>
                  <a:tailEnd/>
                </a:ln>
              </p:spPr>
              <p:txBody>
                <a:bodyPr wrap="none">
                  <a:spAutoFit/>
                </a:bodyPr>
                <a:lstStyle/>
                <a:p>
                  <a:r>
                    <a:rPr kumimoji="1" lang="en-US" altLang="zh-CN" i="1">
                      <a:sym typeface="Symbol" pitchFamily="18" charset="2"/>
                    </a:rPr>
                    <a:t></a:t>
                  </a:r>
                </a:p>
              </p:txBody>
            </p:sp>
          </p:grpSp>
        </p:grpSp>
      </p:grpSp>
      <p:sp>
        <p:nvSpPr>
          <p:cNvPr id="97316" name="Rectangle 36"/>
          <p:cNvSpPr>
            <a:spLocks noChangeArrowheads="1"/>
          </p:cNvSpPr>
          <p:nvPr/>
        </p:nvSpPr>
        <p:spPr bwMode="auto">
          <a:xfrm>
            <a:off x="179388" y="115888"/>
            <a:ext cx="8077200" cy="1117600"/>
          </a:xfrm>
          <a:prstGeom prst="rect">
            <a:avLst/>
          </a:prstGeom>
          <a:noFill/>
          <a:ln w="9525">
            <a:noFill/>
            <a:miter lim="800000"/>
            <a:headEnd/>
            <a:tailEnd/>
          </a:ln>
        </p:spPr>
        <p:txBody>
          <a:bodyPr>
            <a:spAutoFit/>
          </a:bodyPr>
          <a:lstStyle/>
          <a:p>
            <a:pPr algn="just">
              <a:lnSpc>
                <a:spcPct val="120000"/>
              </a:lnSpc>
            </a:pPr>
            <a:r>
              <a:rPr kumimoji="1" lang="en-US" altLang="zh-CN">
                <a:sym typeface="Wingdings" pitchFamily="2" charset="2"/>
              </a:rPr>
              <a:t>(2)</a:t>
            </a:r>
            <a:r>
              <a:rPr kumimoji="1" lang="zh-CN" altLang="en-US"/>
              <a:t>以小球为研究对象，当小车沿斜面作匀加速运动时，分析受力如图，建立图示坐标系。</a:t>
            </a:r>
          </a:p>
        </p:txBody>
      </p:sp>
      <p:sp>
        <p:nvSpPr>
          <p:cNvPr id="97319" name="Rectangle 39"/>
          <p:cNvSpPr>
            <a:spLocks noChangeArrowheads="1"/>
          </p:cNvSpPr>
          <p:nvPr/>
        </p:nvSpPr>
        <p:spPr bwMode="auto">
          <a:xfrm>
            <a:off x="252413" y="1412875"/>
            <a:ext cx="1676400" cy="519113"/>
          </a:xfrm>
          <a:prstGeom prst="rect">
            <a:avLst/>
          </a:prstGeom>
          <a:noFill/>
          <a:ln w="9525">
            <a:noFill/>
            <a:miter lim="800000"/>
            <a:headEnd/>
            <a:tailEnd/>
          </a:ln>
        </p:spPr>
        <p:txBody>
          <a:bodyPr>
            <a:spAutoFit/>
          </a:bodyPr>
          <a:lstStyle/>
          <a:p>
            <a:r>
              <a:rPr kumimoji="1" lang="en-US" altLang="zh-CN" i="1"/>
              <a:t>x</a:t>
            </a:r>
            <a:r>
              <a:rPr kumimoji="1" lang="zh-CN" altLang="en-US"/>
              <a:t>方向：</a:t>
            </a:r>
          </a:p>
        </p:txBody>
      </p:sp>
      <p:sp>
        <p:nvSpPr>
          <p:cNvPr id="97320" name="Rectangle 40"/>
          <p:cNvSpPr>
            <a:spLocks noChangeArrowheads="1"/>
          </p:cNvSpPr>
          <p:nvPr/>
        </p:nvSpPr>
        <p:spPr bwMode="auto">
          <a:xfrm>
            <a:off x="252413" y="2205038"/>
            <a:ext cx="1676400" cy="519112"/>
          </a:xfrm>
          <a:prstGeom prst="rect">
            <a:avLst/>
          </a:prstGeom>
          <a:noFill/>
          <a:ln w="9525">
            <a:noFill/>
            <a:miter lim="800000"/>
            <a:headEnd/>
            <a:tailEnd/>
          </a:ln>
        </p:spPr>
        <p:txBody>
          <a:bodyPr>
            <a:spAutoFit/>
          </a:bodyPr>
          <a:lstStyle/>
          <a:p>
            <a:r>
              <a:rPr kumimoji="1" lang="en-US" altLang="zh-CN" i="1"/>
              <a:t>y</a:t>
            </a:r>
            <a:r>
              <a:rPr kumimoji="1" lang="zh-CN" altLang="en-US"/>
              <a:t>方向：</a:t>
            </a:r>
          </a:p>
        </p:txBody>
      </p:sp>
      <p:graphicFrame>
        <p:nvGraphicFramePr>
          <p:cNvPr id="97321" name="Object 41"/>
          <p:cNvGraphicFramePr>
            <a:graphicFrameLocks noChangeAspect="1"/>
          </p:cNvGraphicFramePr>
          <p:nvPr/>
        </p:nvGraphicFramePr>
        <p:xfrm>
          <a:off x="1619250" y="1412875"/>
          <a:ext cx="5113338" cy="482600"/>
        </p:xfrm>
        <a:graphic>
          <a:graphicData uri="http://schemas.openxmlformats.org/presentationml/2006/ole">
            <mc:AlternateContent xmlns:mc="http://schemas.openxmlformats.org/markup-compatibility/2006">
              <mc:Choice xmlns:v="urn:schemas-microsoft-com:vml" Requires="v">
                <p:oleObj spid="_x0000_s28341" name="Equation" r:id="rId9" imgW="5372100" imgH="508000" progId="Equation.3">
                  <p:embed/>
                </p:oleObj>
              </mc:Choice>
              <mc:Fallback>
                <p:oleObj name="Equation" r:id="rId9" imgW="5372100" imgH="50800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1412875"/>
                        <a:ext cx="51133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22" name="Object 42"/>
          <p:cNvGraphicFramePr>
            <a:graphicFrameLocks noChangeAspect="1"/>
          </p:cNvGraphicFramePr>
          <p:nvPr/>
        </p:nvGraphicFramePr>
        <p:xfrm>
          <a:off x="1619250" y="2276475"/>
          <a:ext cx="4752975" cy="476250"/>
        </p:xfrm>
        <a:graphic>
          <a:graphicData uri="http://schemas.openxmlformats.org/presentationml/2006/ole">
            <mc:AlternateContent xmlns:mc="http://schemas.openxmlformats.org/markup-compatibility/2006">
              <mc:Choice xmlns:v="urn:schemas-microsoft-com:vml" Requires="v">
                <p:oleObj spid="_x0000_s28342" name="Equation" r:id="rId11" imgW="5054600" imgH="508000" progId="Equation.3">
                  <p:embed/>
                </p:oleObj>
              </mc:Choice>
              <mc:Fallback>
                <p:oleObj name="Equation" r:id="rId11" imgW="5054600" imgH="508000"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2276475"/>
                        <a:ext cx="47529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70"/>
          <p:cNvGrpSpPr>
            <a:grpSpLocks/>
          </p:cNvGrpSpPr>
          <p:nvPr/>
        </p:nvGrpSpPr>
        <p:grpSpPr bwMode="auto">
          <a:xfrm>
            <a:off x="6227763" y="3716338"/>
            <a:ext cx="2447925" cy="2447925"/>
            <a:chOff x="3470" y="2160"/>
            <a:chExt cx="1542" cy="1542"/>
          </a:xfrm>
        </p:grpSpPr>
        <p:sp>
          <p:nvSpPr>
            <p:cNvPr id="27661" name="Line 46"/>
            <p:cNvSpPr>
              <a:spLocks noChangeShapeType="1"/>
            </p:cNvSpPr>
            <p:nvPr/>
          </p:nvSpPr>
          <p:spPr bwMode="auto">
            <a:xfrm>
              <a:off x="3878" y="3693"/>
              <a:ext cx="1134" cy="0"/>
            </a:xfrm>
            <a:prstGeom prst="line">
              <a:avLst/>
            </a:prstGeom>
            <a:noFill/>
            <a:ln w="31750">
              <a:solidFill>
                <a:schemeClr val="tx1"/>
              </a:solidFill>
              <a:round/>
              <a:headEnd/>
              <a:tailEnd/>
            </a:ln>
          </p:spPr>
          <p:txBody>
            <a:bodyPr/>
            <a:lstStyle/>
            <a:p>
              <a:endParaRPr lang="en-US"/>
            </a:p>
          </p:txBody>
        </p:sp>
        <p:sp>
          <p:nvSpPr>
            <p:cNvPr id="27662" name="Line 47"/>
            <p:cNvSpPr>
              <a:spLocks noChangeShapeType="1"/>
            </p:cNvSpPr>
            <p:nvPr/>
          </p:nvSpPr>
          <p:spPr bwMode="auto">
            <a:xfrm flipV="1">
              <a:off x="3878" y="3008"/>
              <a:ext cx="1134" cy="685"/>
            </a:xfrm>
            <a:prstGeom prst="line">
              <a:avLst/>
            </a:prstGeom>
            <a:noFill/>
            <a:ln w="31750">
              <a:solidFill>
                <a:schemeClr val="tx1"/>
              </a:solidFill>
              <a:round/>
              <a:headEnd/>
              <a:tailEnd/>
            </a:ln>
          </p:spPr>
          <p:txBody>
            <a:bodyPr/>
            <a:lstStyle/>
            <a:p>
              <a:endParaRPr lang="en-US"/>
            </a:p>
          </p:txBody>
        </p:sp>
        <p:sp>
          <p:nvSpPr>
            <p:cNvPr id="27663" name="Arc 48"/>
            <p:cNvSpPr>
              <a:spLocks/>
            </p:cNvSpPr>
            <p:nvPr/>
          </p:nvSpPr>
          <p:spPr bwMode="auto">
            <a:xfrm rot="549741">
              <a:off x="4171" y="3522"/>
              <a:ext cx="109" cy="1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sp>
          <p:nvSpPr>
            <p:cNvPr id="27664" name="Rectangle 49"/>
            <p:cNvSpPr>
              <a:spLocks noChangeArrowheads="1"/>
            </p:cNvSpPr>
            <p:nvPr/>
          </p:nvSpPr>
          <p:spPr bwMode="auto">
            <a:xfrm>
              <a:off x="4230" y="3375"/>
              <a:ext cx="257" cy="327"/>
            </a:xfrm>
            <a:prstGeom prst="rect">
              <a:avLst/>
            </a:prstGeom>
            <a:noFill/>
            <a:ln w="9525">
              <a:noFill/>
              <a:miter lim="800000"/>
              <a:headEnd/>
              <a:tailEnd/>
            </a:ln>
          </p:spPr>
          <p:txBody>
            <a:bodyPr wrap="none">
              <a:spAutoFit/>
            </a:bodyPr>
            <a:lstStyle/>
            <a:p>
              <a:r>
                <a:rPr kumimoji="1" lang="en-US" altLang="zh-CN" i="1">
                  <a:latin typeface="楷体_GB2312" pitchFamily="49" charset="-122"/>
                  <a:ea typeface="楷体_GB2312" pitchFamily="49" charset="-122"/>
                  <a:sym typeface="Symbol" pitchFamily="18" charset="2"/>
                </a:rPr>
                <a:t></a:t>
              </a:r>
            </a:p>
          </p:txBody>
        </p:sp>
        <p:sp>
          <p:nvSpPr>
            <p:cNvPr id="27665" name="Oval 51"/>
            <p:cNvSpPr>
              <a:spLocks noChangeArrowheads="1"/>
            </p:cNvSpPr>
            <p:nvPr/>
          </p:nvSpPr>
          <p:spPr bwMode="auto">
            <a:xfrm rot="-1930899">
              <a:off x="4621" y="3010"/>
              <a:ext cx="183" cy="171"/>
            </a:xfrm>
            <a:prstGeom prst="ellipse">
              <a:avLst/>
            </a:prstGeom>
            <a:noFill/>
            <a:ln w="31750">
              <a:solidFill>
                <a:schemeClr val="tx1"/>
              </a:solidFill>
              <a:round/>
              <a:headEnd/>
              <a:tailEnd/>
            </a:ln>
          </p:spPr>
          <p:txBody>
            <a:bodyPr wrap="none" anchor="ctr"/>
            <a:lstStyle/>
            <a:p>
              <a:endParaRPr lang="zh-CN" altLang="en-US"/>
            </a:p>
          </p:txBody>
        </p:sp>
        <p:sp>
          <p:nvSpPr>
            <p:cNvPr id="27666" name="Oval 52"/>
            <p:cNvSpPr>
              <a:spLocks noChangeArrowheads="1"/>
            </p:cNvSpPr>
            <p:nvPr/>
          </p:nvSpPr>
          <p:spPr bwMode="auto">
            <a:xfrm rot="-1930899">
              <a:off x="4094" y="3320"/>
              <a:ext cx="183" cy="171"/>
            </a:xfrm>
            <a:prstGeom prst="ellipse">
              <a:avLst/>
            </a:prstGeom>
            <a:noFill/>
            <a:ln w="31750">
              <a:solidFill>
                <a:schemeClr val="tx1"/>
              </a:solidFill>
              <a:round/>
              <a:headEnd/>
              <a:tailEnd/>
            </a:ln>
          </p:spPr>
          <p:txBody>
            <a:bodyPr wrap="none" anchor="ctr"/>
            <a:lstStyle/>
            <a:p>
              <a:endParaRPr lang="zh-CN" altLang="en-US"/>
            </a:p>
          </p:txBody>
        </p:sp>
        <p:sp>
          <p:nvSpPr>
            <p:cNvPr id="27667" name="Freeform 53"/>
            <p:cNvSpPr>
              <a:spLocks/>
            </p:cNvSpPr>
            <p:nvPr/>
          </p:nvSpPr>
          <p:spPr bwMode="auto">
            <a:xfrm rot="-1930899">
              <a:off x="3470" y="2160"/>
              <a:ext cx="1281" cy="1164"/>
            </a:xfrm>
            <a:custGeom>
              <a:avLst/>
              <a:gdLst>
                <a:gd name="T0" fmla="*/ 2 w 1680"/>
                <a:gd name="T1" fmla="*/ 0 h 1632"/>
                <a:gd name="T2" fmla="*/ 2 w 1680"/>
                <a:gd name="T3" fmla="*/ 0 h 1632"/>
                <a:gd name="T4" fmla="*/ 2 w 1680"/>
                <a:gd name="T5" fmla="*/ 1 h 1632"/>
                <a:gd name="T6" fmla="*/ 2 w 1680"/>
                <a:gd name="T7" fmla="*/ 1 h 1632"/>
                <a:gd name="T8" fmla="*/ 2 w 1680"/>
                <a:gd name="T9" fmla="*/ 1 h 1632"/>
                <a:gd name="T10" fmla="*/ 2 w 1680"/>
                <a:gd name="T11" fmla="*/ 1 h 1632"/>
                <a:gd name="T12" fmla="*/ 2 w 1680"/>
                <a:gd name="T13" fmla="*/ 1 h 1632"/>
                <a:gd name="T14" fmla="*/ 2 w 1680"/>
                <a:gd name="T15" fmla="*/ 1 h 1632"/>
                <a:gd name="T16" fmla="*/ 2 w 1680"/>
                <a:gd name="T17" fmla="*/ 1 h 1632"/>
                <a:gd name="T18" fmla="*/ 2 w 1680"/>
                <a:gd name="T19" fmla="*/ 1 h 1632"/>
                <a:gd name="T20" fmla="*/ 2 w 1680"/>
                <a:gd name="T21" fmla="*/ 1 h 1632"/>
                <a:gd name="T22" fmla="*/ 2 w 1680"/>
                <a:gd name="T23" fmla="*/ 1 h 1632"/>
                <a:gd name="T24" fmla="*/ 2 w 1680"/>
                <a:gd name="T25" fmla="*/ 1 h 1632"/>
                <a:gd name="T26" fmla="*/ 2 w 1680"/>
                <a:gd name="T27" fmla="*/ 1 h 1632"/>
                <a:gd name="T28" fmla="*/ 2 w 1680"/>
                <a:gd name="T29" fmla="*/ 1 h 1632"/>
                <a:gd name="T30" fmla="*/ 2 w 1680"/>
                <a:gd name="T31" fmla="*/ 1 h 1632"/>
                <a:gd name="T32" fmla="*/ 0 w 1680"/>
                <a:gd name="T33" fmla="*/ 1 h 1632"/>
                <a:gd name="T34" fmla="*/ 0 w 1680"/>
                <a:gd name="T35" fmla="*/ 1 h 1632"/>
                <a:gd name="T36" fmla="*/ 2 w 1680"/>
                <a:gd name="T37" fmla="*/ 1 h 1632"/>
                <a:gd name="T38" fmla="*/ 2 w 1680"/>
                <a:gd name="T39" fmla="*/ 1 h 1632"/>
                <a:gd name="T40" fmla="*/ 2 w 1680"/>
                <a:gd name="T41" fmla="*/ 1 h 1632"/>
                <a:gd name="T42" fmla="*/ 2 w 1680"/>
                <a:gd name="T43" fmla="*/ 1 h 1632"/>
                <a:gd name="T44" fmla="*/ 2 w 1680"/>
                <a:gd name="T45" fmla="*/ 1 h 1632"/>
                <a:gd name="T46" fmla="*/ 2 w 1680"/>
                <a:gd name="T47" fmla="*/ 0 h 16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80"/>
                <a:gd name="T73" fmla="*/ 0 h 1632"/>
                <a:gd name="T74" fmla="*/ 1680 w 1680"/>
                <a:gd name="T75" fmla="*/ 1632 h 16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80" h="1632">
                  <a:moveTo>
                    <a:pt x="576" y="0"/>
                  </a:moveTo>
                  <a:lnTo>
                    <a:pt x="1152" y="0"/>
                  </a:lnTo>
                  <a:lnTo>
                    <a:pt x="1248" y="48"/>
                  </a:lnTo>
                  <a:lnTo>
                    <a:pt x="1296" y="144"/>
                  </a:lnTo>
                  <a:lnTo>
                    <a:pt x="1296" y="1104"/>
                  </a:lnTo>
                  <a:lnTo>
                    <a:pt x="1296" y="1344"/>
                  </a:lnTo>
                  <a:lnTo>
                    <a:pt x="1680" y="1344"/>
                  </a:lnTo>
                  <a:lnTo>
                    <a:pt x="1680" y="1488"/>
                  </a:lnTo>
                  <a:lnTo>
                    <a:pt x="1296" y="1488"/>
                  </a:lnTo>
                  <a:lnTo>
                    <a:pt x="1296" y="1632"/>
                  </a:lnTo>
                  <a:lnTo>
                    <a:pt x="1200" y="1632"/>
                  </a:lnTo>
                  <a:lnTo>
                    <a:pt x="1200" y="1488"/>
                  </a:lnTo>
                  <a:lnTo>
                    <a:pt x="480" y="1488"/>
                  </a:lnTo>
                  <a:lnTo>
                    <a:pt x="480" y="1632"/>
                  </a:lnTo>
                  <a:lnTo>
                    <a:pt x="384" y="1632"/>
                  </a:lnTo>
                  <a:lnTo>
                    <a:pt x="384" y="1488"/>
                  </a:lnTo>
                  <a:lnTo>
                    <a:pt x="0" y="1488"/>
                  </a:lnTo>
                  <a:lnTo>
                    <a:pt x="0" y="1344"/>
                  </a:lnTo>
                  <a:lnTo>
                    <a:pt x="1200" y="1344"/>
                  </a:lnTo>
                  <a:lnTo>
                    <a:pt x="1200" y="192"/>
                  </a:lnTo>
                  <a:lnTo>
                    <a:pt x="1152" y="144"/>
                  </a:lnTo>
                  <a:lnTo>
                    <a:pt x="1104" y="96"/>
                  </a:lnTo>
                  <a:lnTo>
                    <a:pt x="576" y="96"/>
                  </a:lnTo>
                  <a:lnTo>
                    <a:pt x="576" y="0"/>
                  </a:lnTo>
                  <a:close/>
                </a:path>
              </a:pathLst>
            </a:custGeom>
            <a:solidFill>
              <a:srgbClr val="808000"/>
            </a:solidFill>
            <a:ln w="9525">
              <a:solidFill>
                <a:schemeClr val="tx1"/>
              </a:solidFill>
              <a:round/>
              <a:headEnd/>
              <a:tailEnd/>
            </a:ln>
          </p:spPr>
          <p:txBody>
            <a:bodyPr/>
            <a:lstStyle/>
            <a:p>
              <a:endParaRPr lang="en-US"/>
            </a:p>
          </p:txBody>
        </p:sp>
        <p:grpSp>
          <p:nvGrpSpPr>
            <p:cNvPr id="27668" name="Group 54"/>
            <p:cNvGrpSpPr>
              <a:grpSpLocks/>
            </p:cNvGrpSpPr>
            <p:nvPr/>
          </p:nvGrpSpPr>
          <p:grpSpPr bwMode="auto">
            <a:xfrm>
              <a:off x="3552" y="2255"/>
              <a:ext cx="497" cy="727"/>
              <a:chOff x="3716" y="2016"/>
              <a:chExt cx="652" cy="1020"/>
            </a:xfrm>
          </p:grpSpPr>
          <p:sp>
            <p:nvSpPr>
              <p:cNvPr id="27673" name="Line 55"/>
              <p:cNvSpPr>
                <a:spLocks noChangeShapeType="1"/>
              </p:cNvSpPr>
              <p:nvPr/>
            </p:nvSpPr>
            <p:spPr bwMode="auto">
              <a:xfrm rot="19669101" flipH="1">
                <a:off x="3716" y="2160"/>
                <a:ext cx="652" cy="616"/>
              </a:xfrm>
              <a:prstGeom prst="line">
                <a:avLst/>
              </a:prstGeom>
              <a:noFill/>
              <a:ln w="31750">
                <a:solidFill>
                  <a:schemeClr val="tx1"/>
                </a:solidFill>
                <a:round/>
                <a:headEnd/>
                <a:tailEnd/>
              </a:ln>
            </p:spPr>
            <p:txBody>
              <a:bodyPr/>
              <a:lstStyle/>
              <a:p>
                <a:endParaRPr lang="en-US"/>
              </a:p>
            </p:txBody>
          </p:sp>
          <p:sp>
            <p:nvSpPr>
              <p:cNvPr id="27674" name="Oval 56"/>
              <p:cNvSpPr>
                <a:spLocks noChangeArrowheads="1"/>
              </p:cNvSpPr>
              <p:nvPr/>
            </p:nvSpPr>
            <p:spPr bwMode="auto">
              <a:xfrm rot="-1930899">
                <a:off x="3841" y="2880"/>
                <a:ext cx="143" cy="143"/>
              </a:xfrm>
              <a:prstGeom prst="ellipse">
                <a:avLst/>
              </a:prstGeom>
              <a:solidFill>
                <a:schemeClr val="tx1"/>
              </a:solidFill>
              <a:ln w="9525">
                <a:noFill/>
                <a:round/>
                <a:headEnd/>
                <a:tailEnd/>
              </a:ln>
            </p:spPr>
            <p:txBody>
              <a:bodyPr wrap="none" anchor="ctr"/>
              <a:lstStyle/>
              <a:p>
                <a:endParaRPr lang="zh-CN" altLang="en-US"/>
              </a:p>
            </p:txBody>
          </p:sp>
          <p:sp>
            <p:nvSpPr>
              <p:cNvPr id="27675" name="Line 57"/>
              <p:cNvSpPr>
                <a:spLocks noChangeShapeType="1"/>
              </p:cNvSpPr>
              <p:nvPr/>
            </p:nvSpPr>
            <p:spPr bwMode="auto">
              <a:xfrm>
                <a:off x="4169" y="2016"/>
                <a:ext cx="0" cy="1020"/>
              </a:xfrm>
              <a:prstGeom prst="line">
                <a:avLst/>
              </a:prstGeom>
              <a:noFill/>
              <a:ln w="31750">
                <a:solidFill>
                  <a:schemeClr val="tx1"/>
                </a:solidFill>
                <a:prstDash val="dash"/>
                <a:round/>
                <a:headEnd/>
                <a:tailEnd/>
              </a:ln>
            </p:spPr>
            <p:txBody>
              <a:bodyPr/>
              <a:lstStyle/>
              <a:p>
                <a:endParaRPr lang="en-US"/>
              </a:p>
            </p:txBody>
          </p:sp>
          <p:graphicFrame>
            <p:nvGraphicFramePr>
              <p:cNvPr id="27676" name="Object 58"/>
              <p:cNvGraphicFramePr>
                <a:graphicFrameLocks noChangeAspect="1"/>
              </p:cNvGraphicFramePr>
              <p:nvPr/>
            </p:nvGraphicFramePr>
            <p:xfrm>
              <a:off x="3984" y="2640"/>
              <a:ext cx="180" cy="192"/>
            </p:xfrm>
            <a:graphic>
              <a:graphicData uri="http://schemas.openxmlformats.org/presentationml/2006/ole">
                <mc:AlternateContent xmlns:mc="http://schemas.openxmlformats.org/markup-compatibility/2006">
                  <mc:Choice xmlns:v="urn:schemas-microsoft-com:vml" Requires="v">
                    <p:oleObj spid="_x0000_s28343" name="Equation" r:id="rId13" imgW="380835" imgH="406224" progId="Equation.3">
                      <p:embed/>
                    </p:oleObj>
                  </mc:Choice>
                  <mc:Fallback>
                    <p:oleObj name="Equation" r:id="rId13" imgW="380835" imgH="406224" progId="Equation.3">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2640"/>
                            <a:ext cx="18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77" name="Arc 59"/>
              <p:cNvSpPr>
                <a:spLocks/>
              </p:cNvSpPr>
              <p:nvPr/>
            </p:nvSpPr>
            <p:spPr bwMode="auto">
              <a:xfrm rot="3566642" flipV="1">
                <a:off x="4032" y="249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grpSp>
        <p:sp>
          <p:nvSpPr>
            <p:cNvPr id="27669" name="Rectangle 60"/>
            <p:cNvSpPr>
              <a:spLocks noChangeArrowheads="1"/>
            </p:cNvSpPr>
            <p:nvPr/>
          </p:nvSpPr>
          <p:spPr bwMode="auto">
            <a:xfrm>
              <a:off x="3500" y="2841"/>
              <a:ext cx="290" cy="327"/>
            </a:xfrm>
            <a:prstGeom prst="rect">
              <a:avLst/>
            </a:prstGeom>
            <a:noFill/>
            <a:ln w="9525">
              <a:noFill/>
              <a:miter lim="800000"/>
              <a:headEnd/>
              <a:tailEnd/>
            </a:ln>
          </p:spPr>
          <p:txBody>
            <a:bodyPr wrap="none">
              <a:spAutoFit/>
            </a:bodyPr>
            <a:lstStyle/>
            <a:p>
              <a:r>
                <a:rPr kumimoji="1" lang="en-US" altLang="zh-CN" i="1">
                  <a:ea typeface="楷体_GB2312" pitchFamily="49" charset="-122"/>
                </a:rPr>
                <a:t>m</a:t>
              </a:r>
            </a:p>
          </p:txBody>
        </p:sp>
        <p:sp>
          <p:nvSpPr>
            <p:cNvPr id="27670" name="Rectangle 61"/>
            <p:cNvSpPr>
              <a:spLocks noChangeArrowheads="1"/>
            </p:cNvSpPr>
            <p:nvPr/>
          </p:nvSpPr>
          <p:spPr bwMode="auto">
            <a:xfrm>
              <a:off x="3619" y="2426"/>
              <a:ext cx="178" cy="327"/>
            </a:xfrm>
            <a:prstGeom prst="rect">
              <a:avLst/>
            </a:prstGeom>
            <a:noFill/>
            <a:ln w="9525">
              <a:noFill/>
              <a:miter lim="800000"/>
              <a:headEnd/>
              <a:tailEnd/>
            </a:ln>
          </p:spPr>
          <p:txBody>
            <a:bodyPr wrap="none">
              <a:spAutoFit/>
            </a:bodyPr>
            <a:lstStyle/>
            <a:p>
              <a:r>
                <a:rPr kumimoji="1" lang="en-US" altLang="zh-CN" i="1">
                  <a:ea typeface="楷体_GB2312" pitchFamily="49" charset="-122"/>
                </a:rPr>
                <a:t>l</a:t>
              </a:r>
            </a:p>
          </p:txBody>
        </p:sp>
        <p:sp>
          <p:nvSpPr>
            <p:cNvPr id="27671" name="Line 62"/>
            <p:cNvSpPr>
              <a:spLocks noChangeShapeType="1"/>
            </p:cNvSpPr>
            <p:nvPr/>
          </p:nvSpPr>
          <p:spPr bwMode="auto">
            <a:xfrm flipV="1">
              <a:off x="4422" y="2478"/>
              <a:ext cx="272" cy="181"/>
            </a:xfrm>
            <a:prstGeom prst="line">
              <a:avLst/>
            </a:prstGeom>
            <a:noFill/>
            <a:ln w="31750">
              <a:solidFill>
                <a:schemeClr val="tx1"/>
              </a:solidFill>
              <a:round/>
              <a:headEnd/>
              <a:tailEnd type="triangle" w="med" len="med"/>
            </a:ln>
          </p:spPr>
          <p:txBody>
            <a:bodyPr/>
            <a:lstStyle/>
            <a:p>
              <a:endParaRPr lang="en-US"/>
            </a:p>
          </p:txBody>
        </p:sp>
        <p:sp>
          <p:nvSpPr>
            <p:cNvPr id="27672" name="Rectangle 63"/>
            <p:cNvSpPr>
              <a:spLocks noChangeArrowheads="1"/>
            </p:cNvSpPr>
            <p:nvPr/>
          </p:nvSpPr>
          <p:spPr bwMode="auto">
            <a:xfrm>
              <a:off x="4626" y="2331"/>
              <a:ext cx="304" cy="327"/>
            </a:xfrm>
            <a:prstGeom prst="rect">
              <a:avLst/>
            </a:prstGeom>
            <a:noFill/>
            <a:ln w="9525">
              <a:noFill/>
              <a:miter lim="800000"/>
              <a:headEnd/>
              <a:tailEnd/>
            </a:ln>
          </p:spPr>
          <p:txBody>
            <a:bodyPr wrap="none">
              <a:spAutoFit/>
            </a:bodyPr>
            <a:lstStyle/>
            <a:p>
              <a:r>
                <a:rPr kumimoji="1" lang="en-US" altLang="zh-CN" i="1">
                  <a:ea typeface="楷体_GB2312" pitchFamily="49" charset="-122"/>
                </a:rPr>
                <a:t>a</a:t>
              </a:r>
              <a:r>
                <a:rPr kumimoji="1" lang="en-US" altLang="zh-CN" baseline="-25000">
                  <a:ea typeface="楷体_GB2312" pitchFamily="49" charset="-122"/>
                </a:rPr>
                <a:t>2</a:t>
              </a:r>
            </a:p>
          </p:txBody>
        </p:sp>
      </p:grpSp>
      <p:graphicFrame>
        <p:nvGraphicFramePr>
          <p:cNvPr id="97346" name="Object 66"/>
          <p:cNvGraphicFramePr>
            <a:graphicFrameLocks noChangeAspect="1"/>
          </p:cNvGraphicFramePr>
          <p:nvPr/>
        </p:nvGraphicFramePr>
        <p:xfrm>
          <a:off x="395288" y="3263900"/>
          <a:ext cx="4679950" cy="741363"/>
        </p:xfrm>
        <a:graphic>
          <a:graphicData uri="http://schemas.openxmlformats.org/presentationml/2006/ole">
            <mc:AlternateContent xmlns:mc="http://schemas.openxmlformats.org/markup-compatibility/2006">
              <mc:Choice xmlns:v="urn:schemas-microsoft-com:vml" Requires="v">
                <p:oleObj spid="_x0000_s28344" name="公式" r:id="rId14" imgW="1765300" imgH="279400" progId="Equation.3">
                  <p:embed/>
                </p:oleObj>
              </mc:Choice>
              <mc:Fallback>
                <p:oleObj name="公式" r:id="rId14" imgW="1765300" imgH="279400" progId="Equation.3">
                  <p:embed/>
                  <p:pic>
                    <p:nvPicPr>
                      <p:cNvPr id="0" name="Object 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3263900"/>
                        <a:ext cx="4679950"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47" name="Object 67"/>
          <p:cNvGraphicFramePr>
            <a:graphicFrameLocks noChangeAspect="1"/>
          </p:cNvGraphicFramePr>
          <p:nvPr/>
        </p:nvGraphicFramePr>
        <p:xfrm>
          <a:off x="466725" y="4198938"/>
          <a:ext cx="3921125" cy="1044575"/>
        </p:xfrm>
        <a:graphic>
          <a:graphicData uri="http://schemas.openxmlformats.org/presentationml/2006/ole">
            <mc:AlternateContent xmlns:mc="http://schemas.openxmlformats.org/markup-compatibility/2006">
              <mc:Choice xmlns:v="urn:schemas-microsoft-com:vml" Requires="v">
                <p:oleObj spid="_x0000_s28345" name="公式" r:id="rId16" imgW="1574800" imgH="419100" progId="Equation.3">
                  <p:embed/>
                </p:oleObj>
              </mc:Choice>
              <mc:Fallback>
                <p:oleObj name="公式" r:id="rId16" imgW="1574800" imgH="419100" progId="Equation.3">
                  <p:embed/>
                  <p:pic>
                    <p:nvPicPr>
                      <p:cNvPr id="0" name="Object 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6725" y="4198938"/>
                        <a:ext cx="392112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48" name="Object 68"/>
          <p:cNvGraphicFramePr>
            <a:graphicFrameLocks noChangeAspect="1"/>
          </p:cNvGraphicFramePr>
          <p:nvPr/>
        </p:nvGraphicFramePr>
        <p:xfrm>
          <a:off x="395288" y="5495925"/>
          <a:ext cx="4103687" cy="1028700"/>
        </p:xfrm>
        <a:graphic>
          <a:graphicData uri="http://schemas.openxmlformats.org/presentationml/2006/ole">
            <mc:AlternateContent xmlns:mc="http://schemas.openxmlformats.org/markup-compatibility/2006">
              <mc:Choice xmlns:v="urn:schemas-microsoft-com:vml" Requires="v">
                <p:oleObj spid="_x0000_s28346" name="公式" r:id="rId18" imgW="1676400" imgH="419100" progId="Equation.3">
                  <p:embed/>
                </p:oleObj>
              </mc:Choice>
              <mc:Fallback>
                <p:oleObj name="公式" r:id="rId18" imgW="1676400" imgH="419100" progId="Equation.3">
                  <p:embed/>
                  <p:pic>
                    <p:nvPicPr>
                      <p:cNvPr id="0" name="Object 6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5288" y="5495925"/>
                        <a:ext cx="4103687"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346"/>
                                        </p:tgtEl>
                                        <p:attrNameLst>
                                          <p:attrName>style.visibility</p:attrName>
                                        </p:attrNameLst>
                                      </p:cBhvr>
                                      <p:to>
                                        <p:strVal val="visible"/>
                                      </p:to>
                                    </p:set>
                                    <p:anim calcmode="lin" valueType="num">
                                      <p:cBhvr additive="base">
                                        <p:cTn id="7" dur="500" fill="hold"/>
                                        <p:tgtEl>
                                          <p:spTgt spid="97346"/>
                                        </p:tgtEl>
                                        <p:attrNameLst>
                                          <p:attrName>ppt_x</p:attrName>
                                        </p:attrNameLst>
                                      </p:cBhvr>
                                      <p:tavLst>
                                        <p:tav tm="0">
                                          <p:val>
                                            <p:strVal val="#ppt_x"/>
                                          </p:val>
                                        </p:tav>
                                        <p:tav tm="100000">
                                          <p:val>
                                            <p:strVal val="#ppt_x"/>
                                          </p:val>
                                        </p:tav>
                                      </p:tavLst>
                                    </p:anim>
                                    <p:anim calcmode="lin" valueType="num">
                                      <p:cBhvr additive="base">
                                        <p:cTn id="8" dur="500" fill="hold"/>
                                        <p:tgtEl>
                                          <p:spTgt spid="9734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347"/>
                                        </p:tgtEl>
                                        <p:attrNameLst>
                                          <p:attrName>style.visibility</p:attrName>
                                        </p:attrNameLst>
                                      </p:cBhvr>
                                      <p:to>
                                        <p:strVal val="visible"/>
                                      </p:to>
                                    </p:set>
                                    <p:anim calcmode="lin" valueType="num">
                                      <p:cBhvr additive="base">
                                        <p:cTn id="11" dur="500" fill="hold"/>
                                        <p:tgtEl>
                                          <p:spTgt spid="97347"/>
                                        </p:tgtEl>
                                        <p:attrNameLst>
                                          <p:attrName>ppt_x</p:attrName>
                                        </p:attrNameLst>
                                      </p:cBhvr>
                                      <p:tavLst>
                                        <p:tav tm="0">
                                          <p:val>
                                            <p:strVal val="#ppt_x"/>
                                          </p:val>
                                        </p:tav>
                                        <p:tav tm="100000">
                                          <p:val>
                                            <p:strVal val="#ppt_x"/>
                                          </p:val>
                                        </p:tav>
                                      </p:tavLst>
                                    </p:anim>
                                    <p:anim calcmode="lin" valueType="num">
                                      <p:cBhvr additive="base">
                                        <p:cTn id="12" dur="500" fill="hold"/>
                                        <p:tgtEl>
                                          <p:spTgt spid="973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348"/>
                                        </p:tgtEl>
                                        <p:attrNameLst>
                                          <p:attrName>style.visibility</p:attrName>
                                        </p:attrNameLst>
                                      </p:cBhvr>
                                      <p:to>
                                        <p:strVal val="visible"/>
                                      </p:to>
                                    </p:set>
                                    <p:anim calcmode="lin" valueType="num">
                                      <p:cBhvr additive="base">
                                        <p:cTn id="15" dur="500" fill="hold"/>
                                        <p:tgtEl>
                                          <p:spTgt spid="97348"/>
                                        </p:tgtEl>
                                        <p:attrNameLst>
                                          <p:attrName>ppt_x</p:attrName>
                                        </p:attrNameLst>
                                      </p:cBhvr>
                                      <p:tavLst>
                                        <p:tav tm="0">
                                          <p:val>
                                            <p:strVal val="#ppt_x"/>
                                          </p:val>
                                        </p:tav>
                                        <p:tav tm="100000">
                                          <p:val>
                                            <p:strVal val="#ppt_x"/>
                                          </p:val>
                                        </p:tav>
                                      </p:tavLst>
                                    </p:anim>
                                    <p:anim calcmode="lin" valueType="num">
                                      <p:cBhvr additive="base">
                                        <p:cTn id="16" dur="500" fill="hold"/>
                                        <p:tgtEl>
                                          <p:spTgt spid="9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ChangeArrowheads="1"/>
          </p:cNvSpPr>
          <p:nvPr/>
        </p:nvSpPr>
        <p:spPr bwMode="auto">
          <a:xfrm>
            <a:off x="179388" y="122238"/>
            <a:ext cx="6769100" cy="2655887"/>
          </a:xfrm>
          <a:prstGeom prst="rect">
            <a:avLst/>
          </a:prstGeom>
          <a:noFill/>
          <a:ln w="9525">
            <a:noFill/>
            <a:miter lim="800000"/>
            <a:headEnd/>
            <a:tailEnd/>
          </a:ln>
        </p:spPr>
        <p:txBody>
          <a:bodyPr>
            <a:spAutoFit/>
          </a:bodyPr>
          <a:lstStyle/>
          <a:p>
            <a:pPr algn="just">
              <a:lnSpc>
                <a:spcPct val="120000"/>
              </a:lnSpc>
            </a:pPr>
            <a:r>
              <a:rPr kumimoji="1" lang="zh-CN" altLang="en-US" dirty="0">
                <a:solidFill>
                  <a:srgbClr val="0000FF"/>
                </a:solidFill>
              </a:rPr>
              <a:t>例</a:t>
            </a:r>
            <a:r>
              <a:rPr kumimoji="1" lang="en-US" altLang="zh-CN" dirty="0">
                <a:solidFill>
                  <a:srgbClr val="0000FF"/>
                </a:solidFill>
              </a:rPr>
              <a:t>2-3</a:t>
            </a:r>
            <a:r>
              <a:rPr kumimoji="1" lang="en-US" altLang="zh-CN" dirty="0"/>
              <a:t> </a:t>
            </a:r>
            <a:r>
              <a:rPr kumimoji="1" lang="zh-CN" altLang="en-US" dirty="0"/>
              <a:t>一重物</a:t>
            </a:r>
            <a:r>
              <a:rPr kumimoji="1" lang="en-US" altLang="zh-CN" i="1" dirty="0"/>
              <a:t>m</a:t>
            </a:r>
            <a:r>
              <a:rPr kumimoji="1" lang="zh-CN" altLang="en-US" dirty="0"/>
              <a:t>用绳悬起，绳的另一端系在天花板上，绳长</a:t>
            </a:r>
            <a:r>
              <a:rPr kumimoji="1" lang="en-US" altLang="zh-CN" i="1" dirty="0"/>
              <a:t>l</a:t>
            </a:r>
            <a:r>
              <a:rPr kumimoji="1" lang="en-US" altLang="zh-CN" dirty="0"/>
              <a:t>=0.5</a:t>
            </a:r>
            <a:r>
              <a:rPr kumimoji="1" lang="en-US" altLang="zh-CN" i="1" dirty="0"/>
              <a:t>m</a:t>
            </a:r>
            <a:r>
              <a:rPr kumimoji="1" lang="zh-CN" altLang="en-US" dirty="0"/>
              <a:t>，重物经推动后，在一水平面内作匀速率圆周运动，转速</a:t>
            </a:r>
            <a:r>
              <a:rPr kumimoji="1" lang="en-US" altLang="zh-CN" i="1" dirty="0" smtClean="0"/>
              <a:t>n</a:t>
            </a:r>
            <a:r>
              <a:rPr kumimoji="1" lang="en-US" altLang="zh-CN" dirty="0" smtClean="0"/>
              <a:t> </a:t>
            </a:r>
            <a:r>
              <a:rPr kumimoji="1" lang="zh-CN" altLang="en-US" dirty="0" smtClean="0"/>
              <a:t>圈</a:t>
            </a:r>
            <a:r>
              <a:rPr kumimoji="1" lang="en-US" altLang="zh-CN" dirty="0" smtClean="0"/>
              <a:t>/s</a:t>
            </a:r>
            <a:r>
              <a:rPr kumimoji="1" lang="zh-CN" altLang="en-US" dirty="0"/>
              <a:t>。这种装置叫做圆锥摆。求这时绳和竖直方向所成的角度。</a:t>
            </a:r>
          </a:p>
        </p:txBody>
      </p:sp>
      <p:grpSp>
        <p:nvGrpSpPr>
          <p:cNvPr id="2" name="Group 75"/>
          <p:cNvGrpSpPr>
            <a:grpSpLocks/>
          </p:cNvGrpSpPr>
          <p:nvPr/>
        </p:nvGrpSpPr>
        <p:grpSpPr bwMode="auto">
          <a:xfrm>
            <a:off x="6983413" y="188913"/>
            <a:ext cx="1981200" cy="2971800"/>
            <a:chOff x="4399" y="152"/>
            <a:chExt cx="1248" cy="1872"/>
          </a:xfrm>
        </p:grpSpPr>
        <p:sp>
          <p:nvSpPr>
            <p:cNvPr id="28706" name="Line 43"/>
            <p:cNvSpPr>
              <a:spLocks noChangeShapeType="1"/>
            </p:cNvSpPr>
            <p:nvPr/>
          </p:nvSpPr>
          <p:spPr bwMode="auto">
            <a:xfrm>
              <a:off x="5167" y="248"/>
              <a:ext cx="0" cy="1776"/>
            </a:xfrm>
            <a:prstGeom prst="line">
              <a:avLst/>
            </a:prstGeom>
            <a:noFill/>
            <a:ln w="9525">
              <a:solidFill>
                <a:schemeClr val="tx1"/>
              </a:solidFill>
              <a:prstDash val="dash"/>
              <a:round/>
              <a:headEnd/>
              <a:tailEnd/>
            </a:ln>
          </p:spPr>
          <p:txBody>
            <a:bodyPr/>
            <a:lstStyle/>
            <a:p>
              <a:endParaRPr lang="en-US"/>
            </a:p>
          </p:txBody>
        </p:sp>
        <p:grpSp>
          <p:nvGrpSpPr>
            <p:cNvPr id="28707" name="Group 73"/>
            <p:cNvGrpSpPr>
              <a:grpSpLocks/>
            </p:cNvGrpSpPr>
            <p:nvPr/>
          </p:nvGrpSpPr>
          <p:grpSpPr bwMode="auto">
            <a:xfrm>
              <a:off x="4399" y="152"/>
              <a:ext cx="1248" cy="1482"/>
              <a:chOff x="4399" y="152"/>
              <a:chExt cx="1248" cy="1482"/>
            </a:xfrm>
          </p:grpSpPr>
          <p:sp>
            <p:nvSpPr>
              <p:cNvPr id="28708" name="Oval 28"/>
              <p:cNvSpPr>
                <a:spLocks noChangeArrowheads="1"/>
              </p:cNvSpPr>
              <p:nvPr/>
            </p:nvSpPr>
            <p:spPr bwMode="auto">
              <a:xfrm>
                <a:off x="4735" y="1178"/>
                <a:ext cx="864" cy="456"/>
              </a:xfrm>
              <a:prstGeom prst="ellipse">
                <a:avLst/>
              </a:prstGeom>
              <a:noFill/>
              <a:ln w="31750">
                <a:solidFill>
                  <a:schemeClr val="tx1"/>
                </a:solidFill>
                <a:prstDash val="dash"/>
                <a:round/>
                <a:headEnd/>
                <a:tailEnd/>
              </a:ln>
            </p:spPr>
            <p:txBody>
              <a:bodyPr wrap="none" anchor="ctr"/>
              <a:lstStyle/>
              <a:p>
                <a:endParaRPr lang="zh-CN" altLang="en-US"/>
              </a:p>
            </p:txBody>
          </p:sp>
          <p:grpSp>
            <p:nvGrpSpPr>
              <p:cNvPr id="28709" name="Group 29"/>
              <p:cNvGrpSpPr>
                <a:grpSpLocks/>
              </p:cNvGrpSpPr>
              <p:nvPr/>
            </p:nvGrpSpPr>
            <p:grpSpPr bwMode="auto">
              <a:xfrm>
                <a:off x="4543" y="152"/>
                <a:ext cx="1104" cy="96"/>
                <a:chOff x="2448" y="2064"/>
                <a:chExt cx="1104" cy="96"/>
              </a:xfrm>
            </p:grpSpPr>
            <p:sp>
              <p:nvSpPr>
                <p:cNvPr id="28715" name="Line 30"/>
                <p:cNvSpPr>
                  <a:spLocks noChangeShapeType="1"/>
                </p:cNvSpPr>
                <p:nvPr/>
              </p:nvSpPr>
              <p:spPr bwMode="auto">
                <a:xfrm>
                  <a:off x="2448" y="2160"/>
                  <a:ext cx="1056" cy="0"/>
                </a:xfrm>
                <a:prstGeom prst="line">
                  <a:avLst/>
                </a:prstGeom>
                <a:noFill/>
                <a:ln w="31750">
                  <a:solidFill>
                    <a:schemeClr val="tx1"/>
                  </a:solidFill>
                  <a:round/>
                  <a:headEnd/>
                  <a:tailEnd/>
                </a:ln>
              </p:spPr>
              <p:txBody>
                <a:bodyPr/>
                <a:lstStyle/>
                <a:p>
                  <a:endParaRPr lang="en-US"/>
                </a:p>
              </p:txBody>
            </p:sp>
            <p:sp>
              <p:nvSpPr>
                <p:cNvPr id="28716" name="Line 31"/>
                <p:cNvSpPr>
                  <a:spLocks noChangeShapeType="1"/>
                </p:cNvSpPr>
                <p:nvPr/>
              </p:nvSpPr>
              <p:spPr bwMode="auto">
                <a:xfrm flipH="1">
                  <a:off x="2496" y="2064"/>
                  <a:ext cx="96" cy="96"/>
                </a:xfrm>
                <a:prstGeom prst="line">
                  <a:avLst/>
                </a:prstGeom>
                <a:noFill/>
                <a:ln w="9525">
                  <a:solidFill>
                    <a:schemeClr val="tx1"/>
                  </a:solidFill>
                  <a:round/>
                  <a:headEnd/>
                  <a:tailEnd/>
                </a:ln>
              </p:spPr>
              <p:txBody>
                <a:bodyPr/>
                <a:lstStyle/>
                <a:p>
                  <a:endParaRPr lang="en-US"/>
                </a:p>
              </p:txBody>
            </p:sp>
            <p:sp>
              <p:nvSpPr>
                <p:cNvPr id="28717" name="Line 32"/>
                <p:cNvSpPr>
                  <a:spLocks noChangeShapeType="1"/>
                </p:cNvSpPr>
                <p:nvPr/>
              </p:nvSpPr>
              <p:spPr bwMode="auto">
                <a:xfrm flipH="1">
                  <a:off x="2592" y="2064"/>
                  <a:ext cx="96" cy="96"/>
                </a:xfrm>
                <a:prstGeom prst="line">
                  <a:avLst/>
                </a:prstGeom>
                <a:noFill/>
                <a:ln w="9525">
                  <a:solidFill>
                    <a:schemeClr val="tx1"/>
                  </a:solidFill>
                  <a:round/>
                  <a:headEnd/>
                  <a:tailEnd/>
                </a:ln>
              </p:spPr>
              <p:txBody>
                <a:bodyPr/>
                <a:lstStyle/>
                <a:p>
                  <a:endParaRPr lang="en-US"/>
                </a:p>
              </p:txBody>
            </p:sp>
            <p:sp>
              <p:nvSpPr>
                <p:cNvPr id="28718" name="Line 33"/>
                <p:cNvSpPr>
                  <a:spLocks noChangeShapeType="1"/>
                </p:cNvSpPr>
                <p:nvPr/>
              </p:nvSpPr>
              <p:spPr bwMode="auto">
                <a:xfrm flipH="1">
                  <a:off x="2688" y="2064"/>
                  <a:ext cx="96" cy="96"/>
                </a:xfrm>
                <a:prstGeom prst="line">
                  <a:avLst/>
                </a:prstGeom>
                <a:noFill/>
                <a:ln w="9525">
                  <a:solidFill>
                    <a:schemeClr val="tx1"/>
                  </a:solidFill>
                  <a:round/>
                  <a:headEnd/>
                  <a:tailEnd/>
                </a:ln>
              </p:spPr>
              <p:txBody>
                <a:bodyPr/>
                <a:lstStyle/>
                <a:p>
                  <a:endParaRPr lang="en-US"/>
                </a:p>
              </p:txBody>
            </p:sp>
            <p:sp>
              <p:nvSpPr>
                <p:cNvPr id="28719" name="Line 34"/>
                <p:cNvSpPr>
                  <a:spLocks noChangeShapeType="1"/>
                </p:cNvSpPr>
                <p:nvPr/>
              </p:nvSpPr>
              <p:spPr bwMode="auto">
                <a:xfrm flipH="1">
                  <a:off x="2784" y="2064"/>
                  <a:ext cx="96" cy="96"/>
                </a:xfrm>
                <a:prstGeom prst="line">
                  <a:avLst/>
                </a:prstGeom>
                <a:noFill/>
                <a:ln w="9525">
                  <a:solidFill>
                    <a:schemeClr val="tx1"/>
                  </a:solidFill>
                  <a:round/>
                  <a:headEnd/>
                  <a:tailEnd/>
                </a:ln>
              </p:spPr>
              <p:txBody>
                <a:bodyPr/>
                <a:lstStyle/>
                <a:p>
                  <a:endParaRPr lang="en-US"/>
                </a:p>
              </p:txBody>
            </p:sp>
            <p:sp>
              <p:nvSpPr>
                <p:cNvPr id="28720" name="Line 35"/>
                <p:cNvSpPr>
                  <a:spLocks noChangeShapeType="1"/>
                </p:cNvSpPr>
                <p:nvPr/>
              </p:nvSpPr>
              <p:spPr bwMode="auto">
                <a:xfrm flipH="1">
                  <a:off x="2880" y="2064"/>
                  <a:ext cx="96" cy="96"/>
                </a:xfrm>
                <a:prstGeom prst="line">
                  <a:avLst/>
                </a:prstGeom>
                <a:noFill/>
                <a:ln w="9525">
                  <a:solidFill>
                    <a:schemeClr val="tx1"/>
                  </a:solidFill>
                  <a:round/>
                  <a:headEnd/>
                  <a:tailEnd/>
                </a:ln>
              </p:spPr>
              <p:txBody>
                <a:bodyPr/>
                <a:lstStyle/>
                <a:p>
                  <a:endParaRPr lang="en-US"/>
                </a:p>
              </p:txBody>
            </p:sp>
            <p:sp>
              <p:nvSpPr>
                <p:cNvPr id="28721" name="Line 36"/>
                <p:cNvSpPr>
                  <a:spLocks noChangeShapeType="1"/>
                </p:cNvSpPr>
                <p:nvPr/>
              </p:nvSpPr>
              <p:spPr bwMode="auto">
                <a:xfrm flipH="1">
                  <a:off x="2976" y="2064"/>
                  <a:ext cx="96" cy="96"/>
                </a:xfrm>
                <a:prstGeom prst="line">
                  <a:avLst/>
                </a:prstGeom>
                <a:noFill/>
                <a:ln w="9525">
                  <a:solidFill>
                    <a:schemeClr val="tx1"/>
                  </a:solidFill>
                  <a:round/>
                  <a:headEnd/>
                  <a:tailEnd/>
                </a:ln>
              </p:spPr>
              <p:txBody>
                <a:bodyPr/>
                <a:lstStyle/>
                <a:p>
                  <a:endParaRPr lang="en-US"/>
                </a:p>
              </p:txBody>
            </p:sp>
            <p:sp>
              <p:nvSpPr>
                <p:cNvPr id="28722" name="Line 37"/>
                <p:cNvSpPr>
                  <a:spLocks noChangeShapeType="1"/>
                </p:cNvSpPr>
                <p:nvPr/>
              </p:nvSpPr>
              <p:spPr bwMode="auto">
                <a:xfrm flipH="1">
                  <a:off x="3072" y="2064"/>
                  <a:ext cx="96" cy="96"/>
                </a:xfrm>
                <a:prstGeom prst="line">
                  <a:avLst/>
                </a:prstGeom>
                <a:noFill/>
                <a:ln w="9525">
                  <a:solidFill>
                    <a:schemeClr val="tx1"/>
                  </a:solidFill>
                  <a:round/>
                  <a:headEnd/>
                  <a:tailEnd/>
                </a:ln>
              </p:spPr>
              <p:txBody>
                <a:bodyPr/>
                <a:lstStyle/>
                <a:p>
                  <a:endParaRPr lang="en-US"/>
                </a:p>
              </p:txBody>
            </p:sp>
            <p:sp>
              <p:nvSpPr>
                <p:cNvPr id="28723" name="Line 38"/>
                <p:cNvSpPr>
                  <a:spLocks noChangeShapeType="1"/>
                </p:cNvSpPr>
                <p:nvPr/>
              </p:nvSpPr>
              <p:spPr bwMode="auto">
                <a:xfrm flipH="1">
                  <a:off x="3168" y="2064"/>
                  <a:ext cx="96" cy="96"/>
                </a:xfrm>
                <a:prstGeom prst="line">
                  <a:avLst/>
                </a:prstGeom>
                <a:noFill/>
                <a:ln w="9525">
                  <a:solidFill>
                    <a:schemeClr val="tx1"/>
                  </a:solidFill>
                  <a:round/>
                  <a:headEnd/>
                  <a:tailEnd/>
                </a:ln>
              </p:spPr>
              <p:txBody>
                <a:bodyPr/>
                <a:lstStyle/>
                <a:p>
                  <a:endParaRPr lang="en-US"/>
                </a:p>
              </p:txBody>
            </p:sp>
            <p:sp>
              <p:nvSpPr>
                <p:cNvPr id="28724" name="Line 39"/>
                <p:cNvSpPr>
                  <a:spLocks noChangeShapeType="1"/>
                </p:cNvSpPr>
                <p:nvPr/>
              </p:nvSpPr>
              <p:spPr bwMode="auto">
                <a:xfrm flipH="1">
                  <a:off x="3264" y="2064"/>
                  <a:ext cx="96" cy="96"/>
                </a:xfrm>
                <a:prstGeom prst="line">
                  <a:avLst/>
                </a:prstGeom>
                <a:noFill/>
                <a:ln w="9525">
                  <a:solidFill>
                    <a:schemeClr val="tx1"/>
                  </a:solidFill>
                  <a:round/>
                  <a:headEnd/>
                  <a:tailEnd/>
                </a:ln>
              </p:spPr>
              <p:txBody>
                <a:bodyPr/>
                <a:lstStyle/>
                <a:p>
                  <a:endParaRPr lang="en-US"/>
                </a:p>
              </p:txBody>
            </p:sp>
            <p:sp>
              <p:nvSpPr>
                <p:cNvPr id="28725" name="Line 40"/>
                <p:cNvSpPr>
                  <a:spLocks noChangeShapeType="1"/>
                </p:cNvSpPr>
                <p:nvPr/>
              </p:nvSpPr>
              <p:spPr bwMode="auto">
                <a:xfrm flipH="1">
                  <a:off x="3360" y="2064"/>
                  <a:ext cx="96" cy="96"/>
                </a:xfrm>
                <a:prstGeom prst="line">
                  <a:avLst/>
                </a:prstGeom>
                <a:noFill/>
                <a:ln w="9525">
                  <a:solidFill>
                    <a:schemeClr val="tx1"/>
                  </a:solidFill>
                  <a:round/>
                  <a:headEnd/>
                  <a:tailEnd/>
                </a:ln>
              </p:spPr>
              <p:txBody>
                <a:bodyPr/>
                <a:lstStyle/>
                <a:p>
                  <a:endParaRPr lang="en-US"/>
                </a:p>
              </p:txBody>
            </p:sp>
            <p:sp>
              <p:nvSpPr>
                <p:cNvPr id="28726" name="Line 41"/>
                <p:cNvSpPr>
                  <a:spLocks noChangeShapeType="1"/>
                </p:cNvSpPr>
                <p:nvPr/>
              </p:nvSpPr>
              <p:spPr bwMode="auto">
                <a:xfrm flipH="1">
                  <a:off x="3456" y="2064"/>
                  <a:ext cx="96" cy="96"/>
                </a:xfrm>
                <a:prstGeom prst="line">
                  <a:avLst/>
                </a:prstGeom>
                <a:noFill/>
                <a:ln w="9525">
                  <a:solidFill>
                    <a:schemeClr val="tx1"/>
                  </a:solidFill>
                  <a:round/>
                  <a:headEnd/>
                  <a:tailEnd/>
                </a:ln>
              </p:spPr>
              <p:txBody>
                <a:bodyPr/>
                <a:lstStyle/>
                <a:p>
                  <a:endParaRPr lang="en-US"/>
                </a:p>
              </p:txBody>
            </p:sp>
          </p:grpSp>
          <p:sp>
            <p:nvSpPr>
              <p:cNvPr id="28710" name="Line 42"/>
              <p:cNvSpPr>
                <a:spLocks noChangeShapeType="1"/>
              </p:cNvSpPr>
              <p:nvPr/>
            </p:nvSpPr>
            <p:spPr bwMode="auto">
              <a:xfrm flipH="1">
                <a:off x="4740" y="248"/>
                <a:ext cx="427" cy="1096"/>
              </a:xfrm>
              <a:prstGeom prst="line">
                <a:avLst/>
              </a:prstGeom>
              <a:noFill/>
              <a:ln w="44450">
                <a:solidFill>
                  <a:schemeClr val="tx1"/>
                </a:solidFill>
                <a:round/>
                <a:headEnd/>
                <a:tailEnd/>
              </a:ln>
            </p:spPr>
            <p:txBody>
              <a:bodyPr/>
              <a:lstStyle/>
              <a:p>
                <a:endParaRPr lang="en-US"/>
              </a:p>
            </p:txBody>
          </p:sp>
          <p:sp>
            <p:nvSpPr>
              <p:cNvPr id="28711" name="Oval 44"/>
              <p:cNvSpPr>
                <a:spLocks noChangeArrowheads="1"/>
              </p:cNvSpPr>
              <p:nvPr/>
            </p:nvSpPr>
            <p:spPr bwMode="auto">
              <a:xfrm>
                <a:off x="4663" y="1304"/>
                <a:ext cx="136" cy="136"/>
              </a:xfrm>
              <a:prstGeom prst="ellipse">
                <a:avLst/>
              </a:prstGeom>
              <a:gradFill rotWithShape="0">
                <a:gsLst>
                  <a:gs pos="0">
                    <a:srgbClr val="663300"/>
                  </a:gs>
                  <a:gs pos="100000">
                    <a:srgbClr val="2F1800"/>
                  </a:gs>
                </a:gsLst>
                <a:path path="shape">
                  <a:fillToRect l="50000" t="50000" r="50000" b="50000"/>
                </a:path>
              </a:gradFill>
              <a:ln w="9525">
                <a:noFill/>
                <a:round/>
                <a:headEnd/>
                <a:tailEnd/>
              </a:ln>
            </p:spPr>
            <p:txBody>
              <a:bodyPr wrap="none" anchor="ctr"/>
              <a:lstStyle/>
              <a:p>
                <a:endParaRPr lang="zh-CN" altLang="en-US"/>
              </a:p>
            </p:txBody>
          </p:sp>
          <p:sp>
            <p:nvSpPr>
              <p:cNvPr id="28712" name="Rectangle 45"/>
              <p:cNvSpPr>
                <a:spLocks noChangeArrowheads="1"/>
              </p:cNvSpPr>
              <p:nvPr/>
            </p:nvSpPr>
            <p:spPr bwMode="auto">
              <a:xfrm>
                <a:off x="4399" y="1208"/>
                <a:ext cx="290" cy="327"/>
              </a:xfrm>
              <a:prstGeom prst="rect">
                <a:avLst/>
              </a:prstGeom>
              <a:noFill/>
              <a:ln w="9525">
                <a:noFill/>
                <a:miter lim="800000"/>
                <a:headEnd/>
                <a:tailEnd/>
              </a:ln>
            </p:spPr>
            <p:txBody>
              <a:bodyPr wrap="none">
                <a:spAutoFit/>
              </a:bodyPr>
              <a:lstStyle/>
              <a:p>
                <a:r>
                  <a:rPr kumimoji="1" lang="en-US" altLang="zh-CN" i="1"/>
                  <a:t>m</a:t>
                </a:r>
              </a:p>
            </p:txBody>
          </p:sp>
          <p:sp>
            <p:nvSpPr>
              <p:cNvPr id="28713" name="Arc 47"/>
              <p:cNvSpPr>
                <a:spLocks/>
              </p:cNvSpPr>
              <p:nvPr/>
            </p:nvSpPr>
            <p:spPr bwMode="auto">
              <a:xfrm flipH="1" flipV="1">
                <a:off x="5023" y="584"/>
                <a:ext cx="144"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graphicFrame>
            <p:nvGraphicFramePr>
              <p:cNvPr id="28714" name="Object 48"/>
              <p:cNvGraphicFramePr>
                <a:graphicFrameLocks noChangeAspect="1"/>
              </p:cNvGraphicFramePr>
              <p:nvPr/>
            </p:nvGraphicFramePr>
            <p:xfrm>
              <a:off x="4999" y="695"/>
              <a:ext cx="141" cy="192"/>
            </p:xfrm>
            <a:graphic>
              <a:graphicData uri="http://schemas.openxmlformats.org/presentationml/2006/ole">
                <mc:AlternateContent xmlns:mc="http://schemas.openxmlformats.org/markup-compatibility/2006">
                  <mc:Choice xmlns:v="urn:schemas-microsoft-com:vml" Requires="v">
                    <p:oleObj spid="_x0000_s29638" name="Equation" r:id="rId3" imgW="279279" imgH="380835" progId="Equation.3">
                      <p:embed/>
                    </p:oleObj>
                  </mc:Choice>
                  <mc:Fallback>
                    <p:oleObj name="Equation" r:id="rId3" imgW="279279" imgH="380835"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 y="695"/>
                            <a:ext cx="14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8356" name="Rectangle 52"/>
          <p:cNvSpPr>
            <a:spLocks noChangeArrowheads="1"/>
          </p:cNvSpPr>
          <p:nvPr/>
        </p:nvSpPr>
        <p:spPr bwMode="auto">
          <a:xfrm>
            <a:off x="971550" y="2781300"/>
            <a:ext cx="5834063" cy="1117600"/>
          </a:xfrm>
          <a:prstGeom prst="rect">
            <a:avLst/>
          </a:prstGeom>
          <a:noFill/>
          <a:ln w="9525">
            <a:noFill/>
            <a:miter lim="800000"/>
            <a:headEnd/>
            <a:tailEnd/>
          </a:ln>
        </p:spPr>
        <p:txBody>
          <a:bodyPr>
            <a:spAutoFit/>
          </a:bodyPr>
          <a:lstStyle/>
          <a:p>
            <a:pPr algn="just">
              <a:lnSpc>
                <a:spcPct val="120000"/>
              </a:lnSpc>
            </a:pPr>
            <a:r>
              <a:rPr kumimoji="1" lang="zh-CN" altLang="en-US" dirty="0"/>
              <a:t>以小球为研究对象，受力分析如图，建立坐标系。</a:t>
            </a:r>
          </a:p>
        </p:txBody>
      </p:sp>
      <p:graphicFrame>
        <p:nvGraphicFramePr>
          <p:cNvPr id="98362" name="Object 58"/>
          <p:cNvGraphicFramePr>
            <a:graphicFrameLocks noChangeAspect="1"/>
          </p:cNvGraphicFramePr>
          <p:nvPr/>
        </p:nvGraphicFramePr>
        <p:xfrm>
          <a:off x="1620838" y="3933825"/>
          <a:ext cx="2519362" cy="444500"/>
        </p:xfrm>
        <a:graphic>
          <a:graphicData uri="http://schemas.openxmlformats.org/presentationml/2006/ole">
            <mc:AlternateContent xmlns:mc="http://schemas.openxmlformats.org/markup-compatibility/2006">
              <mc:Choice xmlns:v="urn:schemas-microsoft-com:vml" Requires="v">
                <p:oleObj spid="_x0000_s29639" name="Equation" r:id="rId5" imgW="2667000" imgH="469900" progId="Equation.3">
                  <p:embed/>
                </p:oleObj>
              </mc:Choice>
              <mc:Fallback>
                <p:oleObj name="Equation" r:id="rId5" imgW="2667000" imgH="469900" progId="Equation.3">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838" y="3933825"/>
                        <a:ext cx="251936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63" name="Object 59"/>
          <p:cNvGraphicFramePr>
            <a:graphicFrameLocks noChangeAspect="1"/>
          </p:cNvGraphicFramePr>
          <p:nvPr/>
        </p:nvGraphicFramePr>
        <p:xfrm>
          <a:off x="4213225" y="3933825"/>
          <a:ext cx="2160588" cy="454025"/>
        </p:xfrm>
        <a:graphic>
          <a:graphicData uri="http://schemas.openxmlformats.org/presentationml/2006/ole">
            <mc:AlternateContent xmlns:mc="http://schemas.openxmlformats.org/markup-compatibility/2006">
              <mc:Choice xmlns:v="urn:schemas-microsoft-com:vml" Requires="v">
                <p:oleObj spid="_x0000_s29640" name="Equation" r:id="rId7" imgW="2235200" imgH="469900" progId="Equation.3">
                  <p:embed/>
                </p:oleObj>
              </mc:Choice>
              <mc:Fallback>
                <p:oleObj name="Equation" r:id="rId7" imgW="2235200" imgH="46990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3225" y="3933825"/>
                        <a:ext cx="2160588"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64" name="Object 60"/>
          <p:cNvGraphicFramePr>
            <a:graphicFrameLocks noChangeAspect="1"/>
          </p:cNvGraphicFramePr>
          <p:nvPr/>
        </p:nvGraphicFramePr>
        <p:xfrm>
          <a:off x="1620838" y="4652963"/>
          <a:ext cx="2159000" cy="446087"/>
        </p:xfrm>
        <a:graphic>
          <a:graphicData uri="http://schemas.openxmlformats.org/presentationml/2006/ole">
            <mc:AlternateContent xmlns:mc="http://schemas.openxmlformats.org/markup-compatibility/2006">
              <mc:Choice xmlns:v="urn:schemas-microsoft-com:vml" Requires="v">
                <p:oleObj spid="_x0000_s29641" name="Equation" r:id="rId9" imgW="2273300" imgH="469900" progId="Equation.3">
                  <p:embed/>
                </p:oleObj>
              </mc:Choice>
              <mc:Fallback>
                <p:oleObj name="Equation" r:id="rId9" imgW="2273300" imgH="469900" progId="Equation.3">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0838" y="4652963"/>
                        <a:ext cx="21590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65" name="Rectangle 61"/>
          <p:cNvSpPr>
            <a:spLocks noChangeArrowheads="1"/>
          </p:cNvSpPr>
          <p:nvPr/>
        </p:nvSpPr>
        <p:spPr bwMode="auto">
          <a:xfrm>
            <a:off x="323850" y="3933825"/>
            <a:ext cx="1433513" cy="519113"/>
          </a:xfrm>
          <a:prstGeom prst="rect">
            <a:avLst/>
          </a:prstGeom>
          <a:noFill/>
          <a:ln w="9525">
            <a:noFill/>
            <a:miter lim="800000"/>
            <a:headEnd/>
            <a:tailEnd/>
          </a:ln>
        </p:spPr>
        <p:txBody>
          <a:bodyPr wrap="none">
            <a:spAutoFit/>
          </a:bodyPr>
          <a:lstStyle/>
          <a:p>
            <a:r>
              <a:rPr kumimoji="1" lang="en-US" altLang="zh-CN" i="1"/>
              <a:t>x</a:t>
            </a:r>
            <a:r>
              <a:rPr kumimoji="1" lang="zh-CN" altLang="en-US"/>
              <a:t>方向：</a:t>
            </a:r>
          </a:p>
        </p:txBody>
      </p:sp>
      <p:sp>
        <p:nvSpPr>
          <p:cNvPr id="98366" name="Rectangle 62"/>
          <p:cNvSpPr>
            <a:spLocks noChangeArrowheads="1"/>
          </p:cNvSpPr>
          <p:nvPr/>
        </p:nvSpPr>
        <p:spPr bwMode="auto">
          <a:xfrm>
            <a:off x="323850" y="4581525"/>
            <a:ext cx="1433513" cy="519113"/>
          </a:xfrm>
          <a:prstGeom prst="rect">
            <a:avLst/>
          </a:prstGeom>
          <a:noFill/>
          <a:ln w="9525">
            <a:noFill/>
            <a:miter lim="800000"/>
            <a:headEnd/>
            <a:tailEnd/>
          </a:ln>
        </p:spPr>
        <p:txBody>
          <a:bodyPr wrap="none">
            <a:spAutoFit/>
          </a:bodyPr>
          <a:lstStyle/>
          <a:p>
            <a:r>
              <a:rPr kumimoji="1" lang="en-US" altLang="zh-CN"/>
              <a:t>y</a:t>
            </a:r>
            <a:r>
              <a:rPr kumimoji="1" lang="zh-CN" altLang="en-US"/>
              <a:t>方向：</a:t>
            </a:r>
          </a:p>
        </p:txBody>
      </p:sp>
      <p:sp>
        <p:nvSpPr>
          <p:cNvPr id="98367" name="Rectangle 63"/>
          <p:cNvSpPr>
            <a:spLocks noChangeArrowheads="1"/>
          </p:cNvSpPr>
          <p:nvPr/>
        </p:nvSpPr>
        <p:spPr bwMode="auto">
          <a:xfrm>
            <a:off x="179388" y="2838450"/>
            <a:ext cx="1079500" cy="519113"/>
          </a:xfrm>
          <a:prstGeom prst="rect">
            <a:avLst/>
          </a:prstGeom>
          <a:noFill/>
          <a:ln w="9525">
            <a:noFill/>
            <a:miter lim="800000"/>
            <a:headEnd/>
            <a:tailEnd/>
          </a:ln>
        </p:spPr>
        <p:txBody>
          <a:bodyPr>
            <a:spAutoFit/>
          </a:bodyPr>
          <a:lstStyle/>
          <a:p>
            <a:r>
              <a:rPr kumimoji="1" lang="zh-CN" altLang="en-US" dirty="0">
                <a:solidFill>
                  <a:srgbClr val="0000FF"/>
                </a:solidFill>
              </a:rPr>
              <a:t>解：</a:t>
            </a:r>
          </a:p>
        </p:txBody>
      </p:sp>
      <p:grpSp>
        <p:nvGrpSpPr>
          <p:cNvPr id="5" name="Group 74"/>
          <p:cNvGrpSpPr>
            <a:grpSpLocks/>
          </p:cNvGrpSpPr>
          <p:nvPr/>
        </p:nvGrpSpPr>
        <p:grpSpPr bwMode="auto">
          <a:xfrm>
            <a:off x="6659563" y="3429000"/>
            <a:ext cx="2300287" cy="2695575"/>
            <a:chOff x="4198" y="2142"/>
            <a:chExt cx="1449" cy="1698"/>
          </a:xfrm>
        </p:grpSpPr>
        <p:sp>
          <p:nvSpPr>
            <p:cNvPr id="28688" name="Line 8"/>
            <p:cNvSpPr>
              <a:spLocks noChangeShapeType="1"/>
            </p:cNvSpPr>
            <p:nvPr/>
          </p:nvSpPr>
          <p:spPr bwMode="auto">
            <a:xfrm>
              <a:off x="4198" y="3168"/>
              <a:ext cx="1392" cy="0"/>
            </a:xfrm>
            <a:prstGeom prst="line">
              <a:avLst/>
            </a:prstGeom>
            <a:noFill/>
            <a:ln w="19050">
              <a:solidFill>
                <a:schemeClr val="tx1"/>
              </a:solidFill>
              <a:round/>
              <a:headEnd/>
              <a:tailEnd type="triangle" w="med" len="med"/>
            </a:ln>
          </p:spPr>
          <p:txBody>
            <a:bodyPr/>
            <a:lstStyle/>
            <a:p>
              <a:endParaRPr lang="en-US"/>
            </a:p>
          </p:txBody>
        </p:sp>
        <p:sp>
          <p:nvSpPr>
            <p:cNvPr id="28689" name="Line 9"/>
            <p:cNvSpPr>
              <a:spLocks noChangeShapeType="1"/>
            </p:cNvSpPr>
            <p:nvPr/>
          </p:nvSpPr>
          <p:spPr bwMode="auto">
            <a:xfrm flipV="1">
              <a:off x="4774" y="2256"/>
              <a:ext cx="0" cy="1584"/>
            </a:xfrm>
            <a:prstGeom prst="line">
              <a:avLst/>
            </a:prstGeom>
            <a:noFill/>
            <a:ln w="19050">
              <a:solidFill>
                <a:schemeClr val="tx1"/>
              </a:solidFill>
              <a:round/>
              <a:headEnd/>
              <a:tailEnd type="triangle" w="med" len="med"/>
            </a:ln>
          </p:spPr>
          <p:txBody>
            <a:bodyPr/>
            <a:lstStyle/>
            <a:p>
              <a:endParaRPr lang="en-US"/>
            </a:p>
          </p:txBody>
        </p:sp>
        <p:sp>
          <p:nvSpPr>
            <p:cNvPr id="28690" name="Rectangle 10"/>
            <p:cNvSpPr>
              <a:spLocks noChangeArrowheads="1"/>
            </p:cNvSpPr>
            <p:nvPr/>
          </p:nvSpPr>
          <p:spPr bwMode="auto">
            <a:xfrm>
              <a:off x="4510" y="3144"/>
              <a:ext cx="278" cy="327"/>
            </a:xfrm>
            <a:prstGeom prst="rect">
              <a:avLst/>
            </a:prstGeom>
            <a:noFill/>
            <a:ln w="9525">
              <a:noFill/>
              <a:miter lim="800000"/>
              <a:headEnd/>
              <a:tailEnd/>
            </a:ln>
          </p:spPr>
          <p:txBody>
            <a:bodyPr wrap="none">
              <a:spAutoFit/>
            </a:bodyPr>
            <a:lstStyle/>
            <a:p>
              <a:r>
                <a:rPr kumimoji="1" lang="en-US" altLang="zh-CN" i="1"/>
                <a:t>O</a:t>
              </a:r>
            </a:p>
          </p:txBody>
        </p:sp>
        <p:sp>
          <p:nvSpPr>
            <p:cNvPr id="28691" name="Rectangle 11"/>
            <p:cNvSpPr>
              <a:spLocks noChangeArrowheads="1"/>
            </p:cNvSpPr>
            <p:nvPr/>
          </p:nvSpPr>
          <p:spPr bwMode="auto">
            <a:xfrm>
              <a:off x="5419" y="3132"/>
              <a:ext cx="228" cy="327"/>
            </a:xfrm>
            <a:prstGeom prst="rect">
              <a:avLst/>
            </a:prstGeom>
            <a:noFill/>
            <a:ln w="9525">
              <a:noFill/>
              <a:miter lim="800000"/>
              <a:headEnd/>
              <a:tailEnd/>
            </a:ln>
          </p:spPr>
          <p:txBody>
            <a:bodyPr wrap="none">
              <a:spAutoFit/>
            </a:bodyPr>
            <a:lstStyle/>
            <a:p>
              <a:r>
                <a:rPr kumimoji="1" lang="en-US" altLang="zh-CN" i="1"/>
                <a:t>x</a:t>
              </a:r>
            </a:p>
          </p:txBody>
        </p:sp>
        <p:sp>
          <p:nvSpPr>
            <p:cNvPr id="28692" name="Rectangle 12"/>
            <p:cNvSpPr>
              <a:spLocks noChangeArrowheads="1"/>
            </p:cNvSpPr>
            <p:nvPr/>
          </p:nvSpPr>
          <p:spPr bwMode="auto">
            <a:xfrm>
              <a:off x="4540" y="2142"/>
              <a:ext cx="215" cy="327"/>
            </a:xfrm>
            <a:prstGeom prst="rect">
              <a:avLst/>
            </a:prstGeom>
            <a:noFill/>
            <a:ln w="9525">
              <a:noFill/>
              <a:miter lim="800000"/>
              <a:headEnd/>
              <a:tailEnd/>
            </a:ln>
          </p:spPr>
          <p:txBody>
            <a:bodyPr wrap="none">
              <a:spAutoFit/>
            </a:bodyPr>
            <a:lstStyle/>
            <a:p>
              <a:r>
                <a:rPr kumimoji="1" lang="en-US" altLang="zh-CN" i="1"/>
                <a:t>y</a:t>
              </a:r>
            </a:p>
          </p:txBody>
        </p:sp>
        <p:sp>
          <p:nvSpPr>
            <p:cNvPr id="28693" name="Line 14"/>
            <p:cNvSpPr>
              <a:spLocks noChangeShapeType="1"/>
            </p:cNvSpPr>
            <p:nvPr/>
          </p:nvSpPr>
          <p:spPr bwMode="auto">
            <a:xfrm>
              <a:off x="4774" y="3168"/>
              <a:ext cx="0" cy="480"/>
            </a:xfrm>
            <a:prstGeom prst="line">
              <a:avLst/>
            </a:prstGeom>
            <a:noFill/>
            <a:ln w="38100">
              <a:solidFill>
                <a:schemeClr val="tx1"/>
              </a:solidFill>
              <a:round/>
              <a:headEnd/>
              <a:tailEnd type="triangle" w="med" len="med"/>
            </a:ln>
          </p:spPr>
          <p:txBody>
            <a:bodyPr/>
            <a:lstStyle/>
            <a:p>
              <a:endParaRPr lang="en-US"/>
            </a:p>
          </p:txBody>
        </p:sp>
        <p:graphicFrame>
          <p:nvGraphicFramePr>
            <p:cNvPr id="28694" name="Object 15"/>
            <p:cNvGraphicFramePr>
              <a:graphicFrameLocks noChangeAspect="1"/>
            </p:cNvGraphicFramePr>
            <p:nvPr/>
          </p:nvGraphicFramePr>
          <p:xfrm>
            <a:off x="4431" y="3502"/>
            <a:ext cx="301" cy="239"/>
          </p:xfrm>
          <a:graphic>
            <a:graphicData uri="http://schemas.openxmlformats.org/presentationml/2006/ole">
              <mc:AlternateContent xmlns:mc="http://schemas.openxmlformats.org/markup-compatibility/2006">
                <mc:Choice xmlns:v="urn:schemas-microsoft-com:vml" Requires="v">
                  <p:oleObj spid="_x0000_s29642" name="公式" r:id="rId11" imgW="241091" imgH="164957" progId="Equation.3">
                    <p:embed/>
                  </p:oleObj>
                </mc:Choice>
                <mc:Fallback>
                  <p:oleObj name="公式" r:id="rId11" imgW="241091" imgH="164957"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1" y="3502"/>
                          <a:ext cx="301"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695" name="Group 16"/>
            <p:cNvGrpSpPr>
              <a:grpSpLocks/>
            </p:cNvGrpSpPr>
            <p:nvPr/>
          </p:nvGrpSpPr>
          <p:grpSpPr bwMode="auto">
            <a:xfrm>
              <a:off x="4774" y="2520"/>
              <a:ext cx="424" cy="648"/>
              <a:chOff x="4860" y="1704"/>
              <a:chExt cx="424" cy="648"/>
            </a:xfrm>
          </p:grpSpPr>
          <p:graphicFrame>
            <p:nvGraphicFramePr>
              <p:cNvPr id="28704" name="Object 17"/>
              <p:cNvGraphicFramePr>
                <a:graphicFrameLocks noChangeAspect="1"/>
              </p:cNvGraphicFramePr>
              <p:nvPr/>
            </p:nvGraphicFramePr>
            <p:xfrm>
              <a:off x="5196" y="1704"/>
              <a:ext cx="88" cy="128"/>
            </p:xfrm>
            <a:graphic>
              <a:graphicData uri="http://schemas.openxmlformats.org/presentationml/2006/ole">
                <mc:AlternateContent xmlns:mc="http://schemas.openxmlformats.org/markup-compatibility/2006">
                  <mc:Choice xmlns:v="urn:schemas-microsoft-com:vml" Requires="v">
                    <p:oleObj spid="_x0000_s29643" name="公式" r:id="rId13" imgW="139639" imgH="203112" progId="Equation.3">
                      <p:embed/>
                    </p:oleObj>
                  </mc:Choice>
                  <mc:Fallback>
                    <p:oleObj name="公式" r:id="rId13" imgW="139639" imgH="203112"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6" y="1704"/>
                            <a:ext cx="88"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5" name="Line 18"/>
              <p:cNvSpPr>
                <a:spLocks noChangeShapeType="1"/>
              </p:cNvSpPr>
              <p:nvPr/>
            </p:nvSpPr>
            <p:spPr bwMode="auto">
              <a:xfrm flipV="1">
                <a:off x="4860" y="1776"/>
                <a:ext cx="288" cy="576"/>
              </a:xfrm>
              <a:prstGeom prst="line">
                <a:avLst/>
              </a:prstGeom>
              <a:noFill/>
              <a:ln w="38100">
                <a:solidFill>
                  <a:schemeClr val="tx1"/>
                </a:solidFill>
                <a:round/>
                <a:headEnd/>
                <a:tailEnd type="triangle" w="med" len="med"/>
              </a:ln>
            </p:spPr>
            <p:txBody>
              <a:bodyPr/>
              <a:lstStyle/>
              <a:p>
                <a:endParaRPr lang="en-US"/>
              </a:p>
            </p:txBody>
          </p:sp>
        </p:grpSp>
        <p:sp>
          <p:nvSpPr>
            <p:cNvPr id="28696" name="Line 20"/>
            <p:cNvSpPr>
              <a:spLocks noChangeShapeType="1"/>
            </p:cNvSpPr>
            <p:nvPr/>
          </p:nvSpPr>
          <p:spPr bwMode="auto">
            <a:xfrm>
              <a:off x="4774" y="3168"/>
              <a:ext cx="288" cy="0"/>
            </a:xfrm>
            <a:prstGeom prst="line">
              <a:avLst/>
            </a:prstGeom>
            <a:noFill/>
            <a:ln w="28575">
              <a:solidFill>
                <a:schemeClr val="tx1"/>
              </a:solidFill>
              <a:round/>
              <a:headEnd/>
              <a:tailEnd type="triangle" w="med" len="med"/>
            </a:ln>
          </p:spPr>
          <p:txBody>
            <a:bodyPr/>
            <a:lstStyle/>
            <a:p>
              <a:endParaRPr lang="en-US"/>
            </a:p>
          </p:txBody>
        </p:sp>
        <p:graphicFrame>
          <p:nvGraphicFramePr>
            <p:cNvPr id="28697" name="Object 21"/>
            <p:cNvGraphicFramePr>
              <a:graphicFrameLocks noChangeAspect="1"/>
            </p:cNvGraphicFramePr>
            <p:nvPr/>
          </p:nvGraphicFramePr>
          <p:xfrm>
            <a:off x="4872" y="3203"/>
            <a:ext cx="457" cy="202"/>
          </p:xfrm>
          <a:graphic>
            <a:graphicData uri="http://schemas.openxmlformats.org/presentationml/2006/ole">
              <mc:AlternateContent xmlns:mc="http://schemas.openxmlformats.org/markup-compatibility/2006">
                <mc:Choice xmlns:v="urn:schemas-microsoft-com:vml" Requires="v">
                  <p:oleObj spid="_x0000_s29644" name="公式" r:id="rId15" imgW="418918" imgH="177723" progId="Equation.3">
                    <p:embed/>
                  </p:oleObj>
                </mc:Choice>
                <mc:Fallback>
                  <p:oleObj name="公式" r:id="rId15" imgW="418918" imgH="177723"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2" y="3203"/>
                          <a:ext cx="457"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8" name="Line 23"/>
            <p:cNvSpPr>
              <a:spLocks noChangeShapeType="1"/>
            </p:cNvSpPr>
            <p:nvPr/>
          </p:nvSpPr>
          <p:spPr bwMode="auto">
            <a:xfrm flipV="1">
              <a:off x="4774" y="2544"/>
              <a:ext cx="0" cy="624"/>
            </a:xfrm>
            <a:prstGeom prst="line">
              <a:avLst/>
            </a:prstGeom>
            <a:noFill/>
            <a:ln w="28575">
              <a:solidFill>
                <a:schemeClr val="tx1"/>
              </a:solidFill>
              <a:round/>
              <a:headEnd/>
              <a:tailEnd type="triangle" w="med" len="med"/>
            </a:ln>
          </p:spPr>
          <p:txBody>
            <a:bodyPr/>
            <a:lstStyle/>
            <a:p>
              <a:endParaRPr lang="en-US"/>
            </a:p>
          </p:txBody>
        </p:sp>
        <p:graphicFrame>
          <p:nvGraphicFramePr>
            <p:cNvPr id="28699" name="Object 24"/>
            <p:cNvGraphicFramePr>
              <a:graphicFrameLocks noChangeAspect="1"/>
            </p:cNvGraphicFramePr>
            <p:nvPr/>
          </p:nvGraphicFramePr>
          <p:xfrm>
            <a:off x="4241" y="2719"/>
            <a:ext cx="498" cy="215"/>
          </p:xfrm>
          <a:graphic>
            <a:graphicData uri="http://schemas.openxmlformats.org/presentationml/2006/ole">
              <mc:AlternateContent xmlns:mc="http://schemas.openxmlformats.org/markup-compatibility/2006">
                <mc:Choice xmlns:v="urn:schemas-microsoft-com:vml" Requires="v">
                  <p:oleObj spid="_x0000_s29645" name="公式" r:id="rId17" imgW="431425" imgH="177646" progId="Equation.3">
                    <p:embed/>
                  </p:oleObj>
                </mc:Choice>
                <mc:Fallback>
                  <p:oleObj name="公式" r:id="rId17" imgW="431425" imgH="177646"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1" y="2719"/>
                          <a:ext cx="498"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700" name="Group 49"/>
            <p:cNvGrpSpPr>
              <a:grpSpLocks/>
            </p:cNvGrpSpPr>
            <p:nvPr/>
          </p:nvGrpSpPr>
          <p:grpSpPr bwMode="auto">
            <a:xfrm>
              <a:off x="4774" y="2688"/>
              <a:ext cx="189" cy="240"/>
              <a:chOff x="4656" y="2208"/>
              <a:chExt cx="189" cy="240"/>
            </a:xfrm>
          </p:grpSpPr>
          <p:graphicFrame>
            <p:nvGraphicFramePr>
              <p:cNvPr id="28702" name="Object 50"/>
              <p:cNvGraphicFramePr>
                <a:graphicFrameLocks noChangeAspect="1"/>
              </p:cNvGraphicFramePr>
              <p:nvPr/>
            </p:nvGraphicFramePr>
            <p:xfrm>
              <a:off x="4704" y="2208"/>
              <a:ext cx="141" cy="192"/>
            </p:xfrm>
            <a:graphic>
              <a:graphicData uri="http://schemas.openxmlformats.org/presentationml/2006/ole">
                <mc:AlternateContent xmlns:mc="http://schemas.openxmlformats.org/markup-compatibility/2006">
                  <mc:Choice xmlns:v="urn:schemas-microsoft-com:vml" Requires="v">
                    <p:oleObj spid="_x0000_s29646" name="Equation" r:id="rId19" imgW="279279" imgH="380835" progId="Equation.3">
                      <p:embed/>
                    </p:oleObj>
                  </mc:Choice>
                  <mc:Fallback>
                    <p:oleObj name="Equation" r:id="rId19" imgW="279279" imgH="380835"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 y="2208"/>
                            <a:ext cx="14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3" name="Arc 51"/>
              <p:cNvSpPr>
                <a:spLocks/>
              </p:cNvSpPr>
              <p:nvPr/>
            </p:nvSpPr>
            <p:spPr bwMode="auto">
              <a:xfrm>
                <a:off x="4656" y="2400"/>
                <a:ext cx="144"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p:spPr>
            <p:txBody>
              <a:bodyPr wrap="none" anchor="ctr"/>
              <a:lstStyle/>
              <a:p>
                <a:endParaRPr lang="en-US"/>
              </a:p>
            </p:txBody>
          </p:sp>
        </p:grpSp>
        <p:sp>
          <p:nvSpPr>
            <p:cNvPr id="28701" name="Oval 64"/>
            <p:cNvSpPr>
              <a:spLocks noChangeArrowheads="1"/>
            </p:cNvSpPr>
            <p:nvPr/>
          </p:nvSpPr>
          <p:spPr bwMode="auto">
            <a:xfrm>
              <a:off x="4708" y="3086"/>
              <a:ext cx="136" cy="136"/>
            </a:xfrm>
            <a:prstGeom prst="ellipse">
              <a:avLst/>
            </a:prstGeom>
            <a:gradFill rotWithShape="1">
              <a:gsLst>
                <a:gs pos="0">
                  <a:srgbClr val="663300"/>
                </a:gs>
                <a:gs pos="100000">
                  <a:srgbClr val="2F1800"/>
                </a:gs>
              </a:gsLst>
              <a:path path="shape">
                <a:fillToRect l="50000" t="50000" r="50000" b="50000"/>
              </a:path>
            </a:gradFill>
            <a:ln w="9525">
              <a:noFill/>
              <a:round/>
              <a:headEnd/>
              <a:tailEnd/>
            </a:ln>
          </p:spPr>
          <p:txBody>
            <a:bodyPr wrap="none" anchor="ctr"/>
            <a:lstStyle/>
            <a:p>
              <a:endParaRPr lang="zh-CN" altLang="en-US"/>
            </a:p>
          </p:txBody>
        </p:sp>
      </p:grpSp>
      <p:graphicFrame>
        <p:nvGraphicFramePr>
          <p:cNvPr id="98370" name="Object 66"/>
          <p:cNvGraphicFramePr>
            <a:graphicFrameLocks noChangeAspect="1"/>
          </p:cNvGraphicFramePr>
          <p:nvPr/>
        </p:nvGraphicFramePr>
        <p:xfrm>
          <a:off x="1692275" y="5284788"/>
          <a:ext cx="1439863" cy="376237"/>
        </p:xfrm>
        <a:graphic>
          <a:graphicData uri="http://schemas.openxmlformats.org/presentationml/2006/ole">
            <mc:AlternateContent xmlns:mc="http://schemas.openxmlformats.org/markup-compatibility/2006">
              <mc:Choice xmlns:v="urn:schemas-microsoft-com:vml" Requires="v">
                <p:oleObj spid="_x0000_s29647" name="Equation" r:id="rId20" imgW="1459866" imgH="380835" progId="Equation.3">
                  <p:embed/>
                </p:oleObj>
              </mc:Choice>
              <mc:Fallback>
                <p:oleObj name="Equation" r:id="rId20" imgW="1459866" imgH="380835" progId="Equation.3">
                  <p:embed/>
                  <p:pic>
                    <p:nvPicPr>
                      <p:cNvPr id="0" name="Object 6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92275" y="5284788"/>
                        <a:ext cx="1439863"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73" name="Object 69"/>
          <p:cNvGraphicFramePr>
            <a:graphicFrameLocks noChangeAspect="1"/>
          </p:cNvGraphicFramePr>
          <p:nvPr/>
        </p:nvGraphicFramePr>
        <p:xfrm>
          <a:off x="323850" y="5589588"/>
          <a:ext cx="2305050" cy="903287"/>
        </p:xfrm>
        <a:graphic>
          <a:graphicData uri="http://schemas.openxmlformats.org/presentationml/2006/ole">
            <mc:AlternateContent xmlns:mc="http://schemas.openxmlformats.org/markup-compatibility/2006">
              <mc:Choice xmlns:v="urn:schemas-microsoft-com:vml" Requires="v">
                <p:oleObj spid="_x0000_s29648" name="Equation" r:id="rId22" imgW="2590800" imgH="1016000" progId="Equation.3">
                  <p:embed/>
                </p:oleObj>
              </mc:Choice>
              <mc:Fallback>
                <p:oleObj name="Equation" r:id="rId22" imgW="2590800" imgH="1016000" progId="Equation.3">
                  <p:embed/>
                  <p:pic>
                    <p:nvPicPr>
                      <p:cNvPr id="0" name="Object 6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3850" y="5589588"/>
                        <a:ext cx="2305050"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74" name="Object 70"/>
          <p:cNvGraphicFramePr>
            <a:graphicFrameLocks noChangeAspect="1"/>
          </p:cNvGraphicFramePr>
          <p:nvPr/>
        </p:nvGraphicFramePr>
        <p:xfrm>
          <a:off x="2700338" y="5838825"/>
          <a:ext cx="1223962" cy="336550"/>
        </p:xfrm>
        <a:graphic>
          <a:graphicData uri="http://schemas.openxmlformats.org/presentationml/2006/ole">
            <mc:AlternateContent xmlns:mc="http://schemas.openxmlformats.org/markup-compatibility/2006">
              <mc:Choice xmlns:v="urn:schemas-microsoft-com:vml" Requires="v">
                <p:oleObj spid="_x0000_s29649" name="Equation" r:id="rId24" imgW="1384300" imgH="381000" progId="Equation.3">
                  <p:embed/>
                </p:oleObj>
              </mc:Choice>
              <mc:Fallback>
                <p:oleObj name="Equation" r:id="rId24" imgW="1384300" imgH="381000" progId="Equation.3">
                  <p:embed/>
                  <p:pic>
                    <p:nvPicPr>
                      <p:cNvPr id="0" name="Object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00338" y="5838825"/>
                        <a:ext cx="1223962"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76" name="Object 72"/>
          <p:cNvGraphicFramePr>
            <a:graphicFrameLocks noChangeAspect="1"/>
          </p:cNvGraphicFramePr>
          <p:nvPr/>
        </p:nvGraphicFramePr>
        <p:xfrm>
          <a:off x="4427538" y="5764213"/>
          <a:ext cx="1655762" cy="434975"/>
        </p:xfrm>
        <a:graphic>
          <a:graphicData uri="http://schemas.openxmlformats.org/presentationml/2006/ole">
            <mc:AlternateContent xmlns:mc="http://schemas.openxmlformats.org/markup-compatibility/2006">
              <mc:Choice xmlns:v="urn:schemas-microsoft-com:vml" Requires="v">
                <p:oleObj spid="_x0000_s29650" name="Equation" r:id="rId26" imgW="1790700" imgH="469900" progId="Equation.3">
                  <p:embed/>
                </p:oleObj>
              </mc:Choice>
              <mc:Fallback>
                <p:oleObj name="Equation" r:id="rId26" imgW="1790700" imgH="469900" progId="Equation.3">
                  <p:embed/>
                  <p:pic>
                    <p:nvPicPr>
                      <p:cNvPr id="0" name="Object 7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27538" y="5764213"/>
                        <a:ext cx="165576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56"/>
                                        </p:tgtEl>
                                        <p:attrNameLst>
                                          <p:attrName>style.visibility</p:attrName>
                                        </p:attrNameLst>
                                      </p:cBhvr>
                                      <p:to>
                                        <p:strVal val="visible"/>
                                      </p:to>
                                    </p:set>
                                    <p:anim calcmode="lin" valueType="num">
                                      <p:cBhvr additive="base">
                                        <p:cTn id="7" dur="500" fill="hold"/>
                                        <p:tgtEl>
                                          <p:spTgt spid="98356"/>
                                        </p:tgtEl>
                                        <p:attrNameLst>
                                          <p:attrName>ppt_x</p:attrName>
                                        </p:attrNameLst>
                                      </p:cBhvr>
                                      <p:tavLst>
                                        <p:tav tm="0">
                                          <p:val>
                                            <p:strVal val="#ppt_x"/>
                                          </p:val>
                                        </p:tav>
                                        <p:tav tm="100000">
                                          <p:val>
                                            <p:strVal val="#ppt_x"/>
                                          </p:val>
                                        </p:tav>
                                      </p:tavLst>
                                    </p:anim>
                                    <p:anim calcmode="lin" valueType="num">
                                      <p:cBhvr additive="base">
                                        <p:cTn id="8" dur="500" fill="hold"/>
                                        <p:tgtEl>
                                          <p:spTgt spid="9835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62"/>
                                        </p:tgtEl>
                                        <p:attrNameLst>
                                          <p:attrName>style.visibility</p:attrName>
                                        </p:attrNameLst>
                                      </p:cBhvr>
                                      <p:to>
                                        <p:strVal val="visible"/>
                                      </p:to>
                                    </p:set>
                                    <p:anim calcmode="lin" valueType="num">
                                      <p:cBhvr additive="base">
                                        <p:cTn id="11" dur="500" fill="hold"/>
                                        <p:tgtEl>
                                          <p:spTgt spid="98362"/>
                                        </p:tgtEl>
                                        <p:attrNameLst>
                                          <p:attrName>ppt_x</p:attrName>
                                        </p:attrNameLst>
                                      </p:cBhvr>
                                      <p:tavLst>
                                        <p:tav tm="0">
                                          <p:val>
                                            <p:strVal val="#ppt_x"/>
                                          </p:val>
                                        </p:tav>
                                        <p:tav tm="100000">
                                          <p:val>
                                            <p:strVal val="#ppt_x"/>
                                          </p:val>
                                        </p:tav>
                                      </p:tavLst>
                                    </p:anim>
                                    <p:anim calcmode="lin" valueType="num">
                                      <p:cBhvr additive="base">
                                        <p:cTn id="12" dur="500" fill="hold"/>
                                        <p:tgtEl>
                                          <p:spTgt spid="9836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363"/>
                                        </p:tgtEl>
                                        <p:attrNameLst>
                                          <p:attrName>style.visibility</p:attrName>
                                        </p:attrNameLst>
                                      </p:cBhvr>
                                      <p:to>
                                        <p:strVal val="visible"/>
                                      </p:to>
                                    </p:set>
                                    <p:anim calcmode="lin" valueType="num">
                                      <p:cBhvr additive="base">
                                        <p:cTn id="15" dur="500" fill="hold"/>
                                        <p:tgtEl>
                                          <p:spTgt spid="98363"/>
                                        </p:tgtEl>
                                        <p:attrNameLst>
                                          <p:attrName>ppt_x</p:attrName>
                                        </p:attrNameLst>
                                      </p:cBhvr>
                                      <p:tavLst>
                                        <p:tav tm="0">
                                          <p:val>
                                            <p:strVal val="#ppt_x"/>
                                          </p:val>
                                        </p:tav>
                                        <p:tav tm="100000">
                                          <p:val>
                                            <p:strVal val="#ppt_x"/>
                                          </p:val>
                                        </p:tav>
                                      </p:tavLst>
                                    </p:anim>
                                    <p:anim calcmode="lin" valueType="num">
                                      <p:cBhvr additive="base">
                                        <p:cTn id="16" dur="500" fill="hold"/>
                                        <p:tgtEl>
                                          <p:spTgt spid="9836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364"/>
                                        </p:tgtEl>
                                        <p:attrNameLst>
                                          <p:attrName>style.visibility</p:attrName>
                                        </p:attrNameLst>
                                      </p:cBhvr>
                                      <p:to>
                                        <p:strVal val="visible"/>
                                      </p:to>
                                    </p:set>
                                    <p:anim calcmode="lin" valueType="num">
                                      <p:cBhvr additive="base">
                                        <p:cTn id="19" dur="500" fill="hold"/>
                                        <p:tgtEl>
                                          <p:spTgt spid="98364"/>
                                        </p:tgtEl>
                                        <p:attrNameLst>
                                          <p:attrName>ppt_x</p:attrName>
                                        </p:attrNameLst>
                                      </p:cBhvr>
                                      <p:tavLst>
                                        <p:tav tm="0">
                                          <p:val>
                                            <p:strVal val="#ppt_x"/>
                                          </p:val>
                                        </p:tav>
                                        <p:tav tm="100000">
                                          <p:val>
                                            <p:strVal val="#ppt_x"/>
                                          </p:val>
                                        </p:tav>
                                      </p:tavLst>
                                    </p:anim>
                                    <p:anim calcmode="lin" valueType="num">
                                      <p:cBhvr additive="base">
                                        <p:cTn id="20" dur="500" fill="hold"/>
                                        <p:tgtEl>
                                          <p:spTgt spid="983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8365"/>
                                        </p:tgtEl>
                                        <p:attrNameLst>
                                          <p:attrName>style.visibility</p:attrName>
                                        </p:attrNameLst>
                                      </p:cBhvr>
                                      <p:to>
                                        <p:strVal val="visible"/>
                                      </p:to>
                                    </p:set>
                                    <p:anim calcmode="lin" valueType="num">
                                      <p:cBhvr additive="base">
                                        <p:cTn id="23" dur="500" fill="hold"/>
                                        <p:tgtEl>
                                          <p:spTgt spid="98365"/>
                                        </p:tgtEl>
                                        <p:attrNameLst>
                                          <p:attrName>ppt_x</p:attrName>
                                        </p:attrNameLst>
                                      </p:cBhvr>
                                      <p:tavLst>
                                        <p:tav tm="0">
                                          <p:val>
                                            <p:strVal val="#ppt_x"/>
                                          </p:val>
                                        </p:tav>
                                        <p:tav tm="100000">
                                          <p:val>
                                            <p:strVal val="#ppt_x"/>
                                          </p:val>
                                        </p:tav>
                                      </p:tavLst>
                                    </p:anim>
                                    <p:anim calcmode="lin" valueType="num">
                                      <p:cBhvr additive="base">
                                        <p:cTn id="24" dur="500" fill="hold"/>
                                        <p:tgtEl>
                                          <p:spTgt spid="983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8366"/>
                                        </p:tgtEl>
                                        <p:attrNameLst>
                                          <p:attrName>style.visibility</p:attrName>
                                        </p:attrNameLst>
                                      </p:cBhvr>
                                      <p:to>
                                        <p:strVal val="visible"/>
                                      </p:to>
                                    </p:set>
                                    <p:anim calcmode="lin" valueType="num">
                                      <p:cBhvr additive="base">
                                        <p:cTn id="27" dur="500" fill="hold"/>
                                        <p:tgtEl>
                                          <p:spTgt spid="98366"/>
                                        </p:tgtEl>
                                        <p:attrNameLst>
                                          <p:attrName>ppt_x</p:attrName>
                                        </p:attrNameLst>
                                      </p:cBhvr>
                                      <p:tavLst>
                                        <p:tav tm="0">
                                          <p:val>
                                            <p:strVal val="#ppt_x"/>
                                          </p:val>
                                        </p:tav>
                                        <p:tav tm="100000">
                                          <p:val>
                                            <p:strVal val="#ppt_x"/>
                                          </p:val>
                                        </p:tav>
                                      </p:tavLst>
                                    </p:anim>
                                    <p:anim calcmode="lin" valueType="num">
                                      <p:cBhvr additive="base">
                                        <p:cTn id="28" dur="500" fill="hold"/>
                                        <p:tgtEl>
                                          <p:spTgt spid="983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8367"/>
                                        </p:tgtEl>
                                        <p:attrNameLst>
                                          <p:attrName>style.visibility</p:attrName>
                                        </p:attrNameLst>
                                      </p:cBhvr>
                                      <p:to>
                                        <p:strVal val="visible"/>
                                      </p:to>
                                    </p:set>
                                    <p:anim calcmode="lin" valueType="num">
                                      <p:cBhvr additive="base">
                                        <p:cTn id="31" dur="500" fill="hold"/>
                                        <p:tgtEl>
                                          <p:spTgt spid="98367"/>
                                        </p:tgtEl>
                                        <p:attrNameLst>
                                          <p:attrName>ppt_x</p:attrName>
                                        </p:attrNameLst>
                                      </p:cBhvr>
                                      <p:tavLst>
                                        <p:tav tm="0">
                                          <p:val>
                                            <p:strVal val="#ppt_x"/>
                                          </p:val>
                                        </p:tav>
                                        <p:tav tm="100000">
                                          <p:val>
                                            <p:strVal val="#ppt_x"/>
                                          </p:val>
                                        </p:tav>
                                      </p:tavLst>
                                    </p:anim>
                                    <p:anim calcmode="lin" valueType="num">
                                      <p:cBhvr additive="base">
                                        <p:cTn id="32" dur="500" fill="hold"/>
                                        <p:tgtEl>
                                          <p:spTgt spid="9836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8370"/>
                                        </p:tgtEl>
                                        <p:attrNameLst>
                                          <p:attrName>style.visibility</p:attrName>
                                        </p:attrNameLst>
                                      </p:cBhvr>
                                      <p:to>
                                        <p:strVal val="visible"/>
                                      </p:to>
                                    </p:set>
                                    <p:anim calcmode="lin" valueType="num">
                                      <p:cBhvr additive="base">
                                        <p:cTn id="39" dur="500" fill="hold"/>
                                        <p:tgtEl>
                                          <p:spTgt spid="98370"/>
                                        </p:tgtEl>
                                        <p:attrNameLst>
                                          <p:attrName>ppt_x</p:attrName>
                                        </p:attrNameLst>
                                      </p:cBhvr>
                                      <p:tavLst>
                                        <p:tav tm="0">
                                          <p:val>
                                            <p:strVal val="#ppt_x"/>
                                          </p:val>
                                        </p:tav>
                                        <p:tav tm="100000">
                                          <p:val>
                                            <p:strVal val="#ppt_x"/>
                                          </p:val>
                                        </p:tav>
                                      </p:tavLst>
                                    </p:anim>
                                    <p:anim calcmode="lin" valueType="num">
                                      <p:cBhvr additive="base">
                                        <p:cTn id="40" dur="500" fill="hold"/>
                                        <p:tgtEl>
                                          <p:spTgt spid="9837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8373"/>
                                        </p:tgtEl>
                                        <p:attrNameLst>
                                          <p:attrName>style.visibility</p:attrName>
                                        </p:attrNameLst>
                                      </p:cBhvr>
                                      <p:to>
                                        <p:strVal val="visible"/>
                                      </p:to>
                                    </p:set>
                                    <p:anim calcmode="lin" valueType="num">
                                      <p:cBhvr additive="base">
                                        <p:cTn id="43" dur="500" fill="hold"/>
                                        <p:tgtEl>
                                          <p:spTgt spid="98373"/>
                                        </p:tgtEl>
                                        <p:attrNameLst>
                                          <p:attrName>ppt_x</p:attrName>
                                        </p:attrNameLst>
                                      </p:cBhvr>
                                      <p:tavLst>
                                        <p:tav tm="0">
                                          <p:val>
                                            <p:strVal val="#ppt_x"/>
                                          </p:val>
                                        </p:tav>
                                        <p:tav tm="100000">
                                          <p:val>
                                            <p:strVal val="#ppt_x"/>
                                          </p:val>
                                        </p:tav>
                                      </p:tavLst>
                                    </p:anim>
                                    <p:anim calcmode="lin" valueType="num">
                                      <p:cBhvr additive="base">
                                        <p:cTn id="44" dur="500" fill="hold"/>
                                        <p:tgtEl>
                                          <p:spTgt spid="9837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8374"/>
                                        </p:tgtEl>
                                        <p:attrNameLst>
                                          <p:attrName>style.visibility</p:attrName>
                                        </p:attrNameLst>
                                      </p:cBhvr>
                                      <p:to>
                                        <p:strVal val="visible"/>
                                      </p:to>
                                    </p:set>
                                    <p:anim calcmode="lin" valueType="num">
                                      <p:cBhvr additive="base">
                                        <p:cTn id="47" dur="500" fill="hold"/>
                                        <p:tgtEl>
                                          <p:spTgt spid="98374"/>
                                        </p:tgtEl>
                                        <p:attrNameLst>
                                          <p:attrName>ppt_x</p:attrName>
                                        </p:attrNameLst>
                                      </p:cBhvr>
                                      <p:tavLst>
                                        <p:tav tm="0">
                                          <p:val>
                                            <p:strVal val="#ppt_x"/>
                                          </p:val>
                                        </p:tav>
                                        <p:tav tm="100000">
                                          <p:val>
                                            <p:strVal val="#ppt_x"/>
                                          </p:val>
                                        </p:tav>
                                      </p:tavLst>
                                    </p:anim>
                                    <p:anim calcmode="lin" valueType="num">
                                      <p:cBhvr additive="base">
                                        <p:cTn id="48" dur="500" fill="hold"/>
                                        <p:tgtEl>
                                          <p:spTgt spid="9837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8376"/>
                                        </p:tgtEl>
                                        <p:attrNameLst>
                                          <p:attrName>style.visibility</p:attrName>
                                        </p:attrNameLst>
                                      </p:cBhvr>
                                      <p:to>
                                        <p:strVal val="visible"/>
                                      </p:to>
                                    </p:set>
                                    <p:anim calcmode="lin" valueType="num">
                                      <p:cBhvr additive="base">
                                        <p:cTn id="51" dur="500" fill="hold"/>
                                        <p:tgtEl>
                                          <p:spTgt spid="98376"/>
                                        </p:tgtEl>
                                        <p:attrNameLst>
                                          <p:attrName>ppt_x</p:attrName>
                                        </p:attrNameLst>
                                      </p:cBhvr>
                                      <p:tavLst>
                                        <p:tav tm="0">
                                          <p:val>
                                            <p:strVal val="#ppt_x"/>
                                          </p:val>
                                        </p:tav>
                                        <p:tav tm="100000">
                                          <p:val>
                                            <p:strVal val="#ppt_x"/>
                                          </p:val>
                                        </p:tav>
                                      </p:tavLst>
                                    </p:anim>
                                    <p:anim calcmode="lin" valueType="num">
                                      <p:cBhvr additive="base">
                                        <p:cTn id="52" dur="500" fill="hold"/>
                                        <p:tgtEl>
                                          <p:spTgt spid="98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56" grpId="0"/>
      <p:bldP spid="98365" grpId="0"/>
      <p:bldP spid="98366" grpId="0"/>
      <p:bldP spid="983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64" descr="T1-28"/>
          <p:cNvPicPr>
            <a:picLocks noChangeAspect="1" noChangeArrowheads="1"/>
          </p:cNvPicPr>
          <p:nvPr/>
        </p:nvPicPr>
        <p:blipFill>
          <a:blip r:embed="rId3"/>
          <a:srcRect/>
          <a:stretch>
            <a:fillRect/>
          </a:stretch>
        </p:blipFill>
        <p:spPr bwMode="auto">
          <a:xfrm>
            <a:off x="6688138" y="3286125"/>
            <a:ext cx="2347912" cy="3095625"/>
          </a:xfrm>
          <a:prstGeom prst="rect">
            <a:avLst/>
          </a:prstGeom>
          <a:noFill/>
          <a:ln w="9525">
            <a:noFill/>
            <a:miter lim="800000"/>
            <a:headEnd/>
            <a:tailEnd/>
          </a:ln>
        </p:spPr>
      </p:pic>
      <p:sp>
        <p:nvSpPr>
          <p:cNvPr id="101379" name="Text Box 3"/>
          <p:cNvSpPr txBox="1">
            <a:spLocks noChangeArrowheads="1"/>
          </p:cNvSpPr>
          <p:nvPr/>
        </p:nvSpPr>
        <p:spPr bwMode="auto">
          <a:xfrm>
            <a:off x="179388" y="115888"/>
            <a:ext cx="5795962" cy="519112"/>
          </a:xfrm>
          <a:prstGeom prst="rect">
            <a:avLst/>
          </a:prstGeom>
          <a:noFill/>
          <a:ln w="9525">
            <a:noFill/>
            <a:miter lim="800000"/>
            <a:headEnd/>
            <a:tailEnd/>
          </a:ln>
        </p:spPr>
        <p:txBody>
          <a:bodyPr>
            <a:spAutoFit/>
          </a:bodyPr>
          <a:lstStyle/>
          <a:p>
            <a:r>
              <a:rPr kumimoji="1" lang="en-US" altLang="zh-CN">
                <a:solidFill>
                  <a:srgbClr val="0000FF"/>
                </a:solidFill>
              </a:rPr>
              <a:t>2. </a:t>
            </a:r>
            <a:r>
              <a:rPr kumimoji="1" lang="zh-CN" altLang="en-US">
                <a:solidFill>
                  <a:srgbClr val="0000FF"/>
                </a:solidFill>
              </a:rPr>
              <a:t>变力作用下的单体问题</a:t>
            </a:r>
            <a:endParaRPr lang="zh-CN" altLang="en-US">
              <a:solidFill>
                <a:srgbClr val="0000FF"/>
              </a:solidFill>
            </a:endParaRPr>
          </a:p>
        </p:txBody>
      </p:sp>
      <p:sp>
        <p:nvSpPr>
          <p:cNvPr id="101380" name="Rectangle 4"/>
          <p:cNvSpPr>
            <a:spLocks noChangeArrowheads="1"/>
          </p:cNvSpPr>
          <p:nvPr/>
        </p:nvSpPr>
        <p:spPr bwMode="auto">
          <a:xfrm>
            <a:off x="250825" y="620713"/>
            <a:ext cx="8424863" cy="2143125"/>
          </a:xfrm>
          <a:prstGeom prst="rect">
            <a:avLst/>
          </a:prstGeom>
          <a:noFill/>
          <a:ln w="9525">
            <a:noFill/>
            <a:miter lim="800000"/>
            <a:headEnd/>
            <a:tailEnd/>
          </a:ln>
        </p:spPr>
        <p:txBody>
          <a:bodyPr>
            <a:spAutoFit/>
          </a:bodyPr>
          <a:lstStyle/>
          <a:p>
            <a:pPr algn="just">
              <a:lnSpc>
                <a:spcPct val="120000"/>
              </a:lnSpc>
            </a:pPr>
            <a:r>
              <a:rPr kumimoji="1" lang="zh-CN" altLang="en-US">
                <a:solidFill>
                  <a:srgbClr val="0000FF"/>
                </a:solidFill>
              </a:rPr>
              <a:t>例</a:t>
            </a:r>
            <a:r>
              <a:rPr kumimoji="1" lang="en-US" altLang="zh-CN">
                <a:solidFill>
                  <a:srgbClr val="0000FF"/>
                </a:solidFill>
              </a:rPr>
              <a:t>2-4</a:t>
            </a:r>
            <a:r>
              <a:rPr kumimoji="1" lang="en-US" altLang="zh-CN"/>
              <a:t> </a:t>
            </a:r>
            <a:r>
              <a:rPr kumimoji="1" lang="zh-CN" altLang="en-US"/>
              <a:t>计算一小球在水中竖直沉降的速度。已知小球的质量为</a:t>
            </a:r>
            <a:r>
              <a:rPr kumimoji="1" lang="en-US" altLang="zh-CN" i="1"/>
              <a:t>m</a:t>
            </a:r>
            <a:r>
              <a:rPr kumimoji="1" lang="zh-CN" altLang="en-US"/>
              <a:t>，水对小球的浮力为</a:t>
            </a:r>
            <a:r>
              <a:rPr kumimoji="1" lang="en-US" altLang="zh-CN" i="1"/>
              <a:t>F</a:t>
            </a:r>
            <a:r>
              <a:rPr kumimoji="1" lang="en-US" altLang="zh-CN" baseline="-25000"/>
              <a:t>b</a:t>
            </a:r>
            <a:r>
              <a:rPr kumimoji="1" lang="zh-CN" altLang="en-US"/>
              <a:t>，水对小球的粘性力为</a:t>
            </a:r>
            <a:r>
              <a:rPr kumimoji="1" lang="en-US" altLang="zh-CN" i="1"/>
              <a:t>F</a:t>
            </a:r>
            <a:r>
              <a:rPr kumimoji="1" lang="en-US" altLang="zh-CN" baseline="-25000"/>
              <a:t>v</a:t>
            </a:r>
            <a:r>
              <a:rPr kumimoji="1" lang="en-US" altLang="zh-CN" i="1"/>
              <a:t>=</a:t>
            </a:r>
            <a:r>
              <a:rPr kumimoji="1" lang="en-US" altLang="zh-CN"/>
              <a:t>-</a:t>
            </a:r>
            <a:r>
              <a:rPr kumimoji="1" lang="en-US" altLang="zh-CN" i="1"/>
              <a:t>Kv</a:t>
            </a:r>
            <a:r>
              <a:rPr kumimoji="1" lang="zh-CN" altLang="en-US"/>
              <a:t>，式中</a:t>
            </a:r>
            <a:r>
              <a:rPr kumimoji="1" lang="en-US" altLang="zh-CN" i="1"/>
              <a:t>K</a:t>
            </a:r>
            <a:r>
              <a:rPr kumimoji="1" lang="zh-CN" altLang="en-US"/>
              <a:t>是和水的粘性、小球的半径有关的一个常量。</a:t>
            </a:r>
          </a:p>
        </p:txBody>
      </p:sp>
      <p:sp>
        <p:nvSpPr>
          <p:cNvPr id="101431" name="Rectangle 55"/>
          <p:cNvSpPr>
            <a:spLocks noChangeArrowheads="1"/>
          </p:cNvSpPr>
          <p:nvPr/>
        </p:nvSpPr>
        <p:spPr bwMode="auto">
          <a:xfrm>
            <a:off x="969963" y="2781300"/>
            <a:ext cx="6696075" cy="519113"/>
          </a:xfrm>
          <a:prstGeom prst="rect">
            <a:avLst/>
          </a:prstGeom>
          <a:noFill/>
          <a:ln w="9525">
            <a:noFill/>
            <a:miter lim="800000"/>
            <a:headEnd/>
            <a:tailEnd/>
          </a:ln>
        </p:spPr>
        <p:txBody>
          <a:bodyPr>
            <a:spAutoFit/>
          </a:bodyPr>
          <a:lstStyle/>
          <a:p>
            <a:r>
              <a:rPr kumimoji="1" lang="zh-CN" altLang="en-US"/>
              <a:t>以小球为研究对象，分析受力如图。</a:t>
            </a:r>
          </a:p>
        </p:txBody>
      </p:sp>
      <p:sp>
        <p:nvSpPr>
          <p:cNvPr id="101432" name="Rectangle 56"/>
          <p:cNvSpPr>
            <a:spLocks noChangeArrowheads="1"/>
          </p:cNvSpPr>
          <p:nvPr/>
        </p:nvSpPr>
        <p:spPr bwMode="auto">
          <a:xfrm>
            <a:off x="323850" y="3357563"/>
            <a:ext cx="5976938" cy="1117600"/>
          </a:xfrm>
          <a:prstGeom prst="rect">
            <a:avLst/>
          </a:prstGeom>
          <a:noFill/>
          <a:ln w="9525">
            <a:noFill/>
            <a:miter lim="800000"/>
            <a:headEnd/>
            <a:tailEnd/>
          </a:ln>
        </p:spPr>
        <p:txBody>
          <a:bodyPr>
            <a:spAutoFit/>
          </a:bodyPr>
          <a:lstStyle/>
          <a:p>
            <a:pPr algn="just">
              <a:lnSpc>
                <a:spcPct val="120000"/>
              </a:lnSpc>
            </a:pPr>
            <a:r>
              <a:rPr kumimoji="1" lang="zh-CN" altLang="en-US"/>
              <a:t>小球的运动在竖直方向，以向下为正方向，列出小球运动方程：</a:t>
            </a:r>
          </a:p>
        </p:txBody>
      </p:sp>
      <p:graphicFrame>
        <p:nvGraphicFramePr>
          <p:cNvPr id="101433" name="Object 57"/>
          <p:cNvGraphicFramePr>
            <a:graphicFrameLocks noChangeAspect="1"/>
          </p:cNvGraphicFramePr>
          <p:nvPr/>
        </p:nvGraphicFramePr>
        <p:xfrm>
          <a:off x="1476375" y="4625975"/>
          <a:ext cx="2808288" cy="603250"/>
        </p:xfrm>
        <a:graphic>
          <a:graphicData uri="http://schemas.openxmlformats.org/presentationml/2006/ole">
            <mc:AlternateContent xmlns:mc="http://schemas.openxmlformats.org/markup-compatibility/2006">
              <mc:Choice xmlns:v="urn:schemas-microsoft-com:vml" Requires="v">
                <p:oleObj spid="_x0000_s29848" name="公式" r:id="rId4" imgW="1066800" imgH="228600" progId="Equation.3">
                  <p:embed/>
                </p:oleObj>
              </mc:Choice>
              <mc:Fallback>
                <p:oleObj name="公式" r:id="rId4" imgW="1066800" imgH="228600" progId="Equation.3">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4625975"/>
                        <a:ext cx="28082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34" name="Rectangle 58"/>
          <p:cNvSpPr>
            <a:spLocks noChangeArrowheads="1"/>
          </p:cNvSpPr>
          <p:nvPr/>
        </p:nvSpPr>
        <p:spPr bwMode="auto">
          <a:xfrm>
            <a:off x="250825" y="2781300"/>
            <a:ext cx="898525" cy="519113"/>
          </a:xfrm>
          <a:prstGeom prst="rect">
            <a:avLst/>
          </a:prstGeom>
          <a:noFill/>
          <a:ln w="9525">
            <a:noFill/>
            <a:miter lim="800000"/>
            <a:headEnd/>
            <a:tailEnd/>
          </a:ln>
        </p:spPr>
        <p:txBody>
          <a:bodyPr wrap="none">
            <a:spAutoFit/>
          </a:bodyPr>
          <a:lstStyle/>
          <a:p>
            <a:r>
              <a:rPr kumimoji="1" lang="zh-CN" altLang="en-US">
                <a:solidFill>
                  <a:srgbClr val="0000FF"/>
                </a:solidFill>
              </a:rPr>
              <a:t>解：</a:t>
            </a:r>
          </a:p>
        </p:txBody>
      </p:sp>
      <p:graphicFrame>
        <p:nvGraphicFramePr>
          <p:cNvPr id="101437" name="Object 61"/>
          <p:cNvGraphicFramePr>
            <a:graphicFrameLocks noChangeAspect="1"/>
          </p:cNvGraphicFramePr>
          <p:nvPr/>
        </p:nvGraphicFramePr>
        <p:xfrm>
          <a:off x="1547813" y="5445125"/>
          <a:ext cx="3921125" cy="1087438"/>
        </p:xfrm>
        <a:graphic>
          <a:graphicData uri="http://schemas.openxmlformats.org/presentationml/2006/ole">
            <mc:AlternateContent xmlns:mc="http://schemas.openxmlformats.org/markup-compatibility/2006">
              <mc:Choice xmlns:v="urn:schemas-microsoft-com:vml" Requires="v">
                <p:oleObj spid="_x0000_s29849" name="公式" r:id="rId6" imgW="1422400" imgH="393700" progId="Equation.3">
                  <p:embed/>
                </p:oleObj>
              </mc:Choice>
              <mc:Fallback>
                <p:oleObj name="公式" r:id="rId6" imgW="1422400" imgH="393700" progId="Equation.3">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5445125"/>
                        <a:ext cx="3921125"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38" name="AutoShape 62"/>
          <p:cNvSpPr>
            <a:spLocks noChangeArrowheads="1"/>
          </p:cNvSpPr>
          <p:nvPr/>
        </p:nvSpPr>
        <p:spPr bwMode="auto">
          <a:xfrm>
            <a:off x="539750" y="5811838"/>
            <a:ext cx="647700" cy="144462"/>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1431"/>
                                        </p:tgtEl>
                                        <p:attrNameLst>
                                          <p:attrName>style.visibility</p:attrName>
                                        </p:attrNameLst>
                                      </p:cBhvr>
                                      <p:to>
                                        <p:strVal val="visible"/>
                                      </p:to>
                                    </p:set>
                                    <p:anim calcmode="lin" valueType="num">
                                      <p:cBhvr additive="base">
                                        <p:cTn id="11" dur="500" fill="hold"/>
                                        <p:tgtEl>
                                          <p:spTgt spid="101431"/>
                                        </p:tgtEl>
                                        <p:attrNameLst>
                                          <p:attrName>ppt_x</p:attrName>
                                        </p:attrNameLst>
                                      </p:cBhvr>
                                      <p:tavLst>
                                        <p:tav tm="0">
                                          <p:val>
                                            <p:strVal val="#ppt_x"/>
                                          </p:val>
                                        </p:tav>
                                        <p:tav tm="100000">
                                          <p:val>
                                            <p:strVal val="#ppt_x"/>
                                          </p:val>
                                        </p:tav>
                                      </p:tavLst>
                                    </p:anim>
                                    <p:anim calcmode="lin" valueType="num">
                                      <p:cBhvr additive="base">
                                        <p:cTn id="12" dur="500" fill="hold"/>
                                        <p:tgtEl>
                                          <p:spTgt spid="1014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1432"/>
                                        </p:tgtEl>
                                        <p:attrNameLst>
                                          <p:attrName>style.visibility</p:attrName>
                                        </p:attrNameLst>
                                      </p:cBhvr>
                                      <p:to>
                                        <p:strVal val="visible"/>
                                      </p:to>
                                    </p:set>
                                    <p:anim calcmode="lin" valueType="num">
                                      <p:cBhvr additive="base">
                                        <p:cTn id="15" dur="500" fill="hold"/>
                                        <p:tgtEl>
                                          <p:spTgt spid="101432"/>
                                        </p:tgtEl>
                                        <p:attrNameLst>
                                          <p:attrName>ppt_x</p:attrName>
                                        </p:attrNameLst>
                                      </p:cBhvr>
                                      <p:tavLst>
                                        <p:tav tm="0">
                                          <p:val>
                                            <p:strVal val="#ppt_x"/>
                                          </p:val>
                                        </p:tav>
                                        <p:tav tm="100000">
                                          <p:val>
                                            <p:strVal val="#ppt_x"/>
                                          </p:val>
                                        </p:tav>
                                      </p:tavLst>
                                    </p:anim>
                                    <p:anim calcmode="lin" valueType="num">
                                      <p:cBhvr additive="base">
                                        <p:cTn id="16" dur="500" fill="hold"/>
                                        <p:tgtEl>
                                          <p:spTgt spid="1014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1433"/>
                                        </p:tgtEl>
                                        <p:attrNameLst>
                                          <p:attrName>style.visibility</p:attrName>
                                        </p:attrNameLst>
                                      </p:cBhvr>
                                      <p:to>
                                        <p:strVal val="visible"/>
                                      </p:to>
                                    </p:set>
                                    <p:anim calcmode="lin" valueType="num">
                                      <p:cBhvr additive="base">
                                        <p:cTn id="19" dur="500" fill="hold"/>
                                        <p:tgtEl>
                                          <p:spTgt spid="101433"/>
                                        </p:tgtEl>
                                        <p:attrNameLst>
                                          <p:attrName>ppt_x</p:attrName>
                                        </p:attrNameLst>
                                      </p:cBhvr>
                                      <p:tavLst>
                                        <p:tav tm="0">
                                          <p:val>
                                            <p:strVal val="#ppt_x"/>
                                          </p:val>
                                        </p:tav>
                                        <p:tav tm="100000">
                                          <p:val>
                                            <p:strVal val="#ppt_x"/>
                                          </p:val>
                                        </p:tav>
                                      </p:tavLst>
                                    </p:anim>
                                    <p:anim calcmode="lin" valueType="num">
                                      <p:cBhvr additive="base">
                                        <p:cTn id="20" dur="500" fill="hold"/>
                                        <p:tgtEl>
                                          <p:spTgt spid="1014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1434"/>
                                        </p:tgtEl>
                                        <p:attrNameLst>
                                          <p:attrName>style.visibility</p:attrName>
                                        </p:attrNameLst>
                                      </p:cBhvr>
                                      <p:to>
                                        <p:strVal val="visible"/>
                                      </p:to>
                                    </p:set>
                                    <p:anim calcmode="lin" valueType="num">
                                      <p:cBhvr additive="base">
                                        <p:cTn id="23" dur="500" fill="hold"/>
                                        <p:tgtEl>
                                          <p:spTgt spid="101434"/>
                                        </p:tgtEl>
                                        <p:attrNameLst>
                                          <p:attrName>ppt_x</p:attrName>
                                        </p:attrNameLst>
                                      </p:cBhvr>
                                      <p:tavLst>
                                        <p:tav tm="0">
                                          <p:val>
                                            <p:strVal val="#ppt_x"/>
                                          </p:val>
                                        </p:tav>
                                        <p:tav tm="100000">
                                          <p:val>
                                            <p:strVal val="#ppt_x"/>
                                          </p:val>
                                        </p:tav>
                                      </p:tavLst>
                                    </p:anim>
                                    <p:anim calcmode="lin" valueType="num">
                                      <p:cBhvr additive="base">
                                        <p:cTn id="24" dur="500" fill="hold"/>
                                        <p:tgtEl>
                                          <p:spTgt spid="10143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1437"/>
                                        </p:tgtEl>
                                        <p:attrNameLst>
                                          <p:attrName>style.visibility</p:attrName>
                                        </p:attrNameLst>
                                      </p:cBhvr>
                                      <p:to>
                                        <p:strVal val="visible"/>
                                      </p:to>
                                    </p:set>
                                    <p:anim calcmode="lin" valueType="num">
                                      <p:cBhvr additive="base">
                                        <p:cTn id="27" dur="500" fill="hold"/>
                                        <p:tgtEl>
                                          <p:spTgt spid="101437"/>
                                        </p:tgtEl>
                                        <p:attrNameLst>
                                          <p:attrName>ppt_x</p:attrName>
                                        </p:attrNameLst>
                                      </p:cBhvr>
                                      <p:tavLst>
                                        <p:tav tm="0">
                                          <p:val>
                                            <p:strVal val="#ppt_x"/>
                                          </p:val>
                                        </p:tav>
                                        <p:tav tm="100000">
                                          <p:val>
                                            <p:strVal val="#ppt_x"/>
                                          </p:val>
                                        </p:tav>
                                      </p:tavLst>
                                    </p:anim>
                                    <p:anim calcmode="lin" valueType="num">
                                      <p:cBhvr additive="base">
                                        <p:cTn id="28" dur="500" fill="hold"/>
                                        <p:tgtEl>
                                          <p:spTgt spid="1014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1438"/>
                                        </p:tgtEl>
                                        <p:attrNameLst>
                                          <p:attrName>style.visibility</p:attrName>
                                        </p:attrNameLst>
                                      </p:cBhvr>
                                      <p:to>
                                        <p:strVal val="visible"/>
                                      </p:to>
                                    </p:set>
                                    <p:anim calcmode="lin" valueType="num">
                                      <p:cBhvr additive="base">
                                        <p:cTn id="31" dur="500" fill="hold"/>
                                        <p:tgtEl>
                                          <p:spTgt spid="101438"/>
                                        </p:tgtEl>
                                        <p:attrNameLst>
                                          <p:attrName>ppt_x</p:attrName>
                                        </p:attrNameLst>
                                      </p:cBhvr>
                                      <p:tavLst>
                                        <p:tav tm="0">
                                          <p:val>
                                            <p:strVal val="#ppt_x"/>
                                          </p:val>
                                        </p:tav>
                                        <p:tav tm="100000">
                                          <p:val>
                                            <p:strVal val="#ppt_x"/>
                                          </p:val>
                                        </p:tav>
                                      </p:tavLst>
                                    </p:anim>
                                    <p:anim calcmode="lin" valueType="num">
                                      <p:cBhvr additive="base">
                                        <p:cTn id="32" dur="500" fill="hold"/>
                                        <p:tgtEl>
                                          <p:spTgt spid="101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31" grpId="0"/>
      <p:bldP spid="101432" grpId="0"/>
      <p:bldP spid="101434" grpId="0"/>
      <p:bldP spid="1014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3" name="Object 3"/>
          <p:cNvGraphicFramePr>
            <a:graphicFrameLocks noChangeAspect="1"/>
          </p:cNvGraphicFramePr>
          <p:nvPr/>
        </p:nvGraphicFramePr>
        <p:xfrm>
          <a:off x="1116013" y="1019175"/>
          <a:ext cx="1943100" cy="896938"/>
        </p:xfrm>
        <a:graphic>
          <a:graphicData uri="http://schemas.openxmlformats.org/presentationml/2006/ole">
            <mc:AlternateContent xmlns:mc="http://schemas.openxmlformats.org/markup-compatibility/2006">
              <mc:Choice xmlns:v="urn:schemas-microsoft-com:vml" Requires="v">
                <p:oleObj spid="_x0000_s31600" name="公式" r:id="rId3" imgW="850531" imgH="393529" progId="Equation.3">
                  <p:embed/>
                </p:oleObj>
              </mc:Choice>
              <mc:Fallback>
                <p:oleObj name="公式" r:id="rId3" imgW="850531"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019175"/>
                        <a:ext cx="1943100"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4" name="Text Box 4"/>
          <p:cNvSpPr txBox="1">
            <a:spLocks noChangeArrowheads="1"/>
          </p:cNvSpPr>
          <p:nvPr/>
        </p:nvSpPr>
        <p:spPr bwMode="auto">
          <a:xfrm>
            <a:off x="468313" y="1181100"/>
            <a:ext cx="541337" cy="519113"/>
          </a:xfrm>
          <a:prstGeom prst="rect">
            <a:avLst/>
          </a:prstGeom>
          <a:noFill/>
          <a:ln w="9525">
            <a:noFill/>
            <a:miter lim="800000"/>
            <a:headEnd/>
            <a:tailEnd/>
          </a:ln>
        </p:spPr>
        <p:txBody>
          <a:bodyPr wrap="none">
            <a:spAutoFit/>
          </a:bodyPr>
          <a:lstStyle/>
          <a:p>
            <a:r>
              <a:rPr lang="zh-CN" altLang="en-US"/>
              <a:t>令</a:t>
            </a:r>
          </a:p>
        </p:txBody>
      </p:sp>
      <p:sp>
        <p:nvSpPr>
          <p:cNvPr id="102405" name="AutoShape 5"/>
          <p:cNvSpPr>
            <a:spLocks noChangeArrowheads="1"/>
          </p:cNvSpPr>
          <p:nvPr/>
        </p:nvSpPr>
        <p:spPr bwMode="auto">
          <a:xfrm>
            <a:off x="3563938" y="1339850"/>
            <a:ext cx="647700" cy="144463"/>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02406" name="Object 6"/>
          <p:cNvGraphicFramePr>
            <a:graphicFrameLocks noChangeAspect="1"/>
          </p:cNvGraphicFramePr>
          <p:nvPr/>
        </p:nvGraphicFramePr>
        <p:xfrm>
          <a:off x="4643438" y="1033463"/>
          <a:ext cx="2160587" cy="811212"/>
        </p:xfrm>
        <a:graphic>
          <a:graphicData uri="http://schemas.openxmlformats.org/presentationml/2006/ole">
            <mc:AlternateContent xmlns:mc="http://schemas.openxmlformats.org/markup-compatibility/2006">
              <mc:Choice xmlns:v="urn:schemas-microsoft-com:vml" Requires="v">
                <p:oleObj spid="_x0000_s31601" name="Equation" r:id="rId5" imgW="2705100" imgH="1016000" progId="Equation.3">
                  <p:embed/>
                </p:oleObj>
              </mc:Choice>
              <mc:Fallback>
                <p:oleObj name="Equation" r:id="rId5" imgW="2705100" imgH="1016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033463"/>
                        <a:ext cx="21605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7" name="Rectangle 7"/>
          <p:cNvSpPr>
            <a:spLocks noChangeArrowheads="1"/>
          </p:cNvSpPr>
          <p:nvPr/>
        </p:nvSpPr>
        <p:spPr bwMode="auto">
          <a:xfrm>
            <a:off x="468313" y="2046288"/>
            <a:ext cx="4419600" cy="519112"/>
          </a:xfrm>
          <a:prstGeom prst="rect">
            <a:avLst/>
          </a:prstGeom>
          <a:noFill/>
          <a:ln w="9525">
            <a:noFill/>
            <a:miter lim="800000"/>
            <a:headEnd/>
            <a:tailEnd/>
          </a:ln>
        </p:spPr>
        <p:txBody>
          <a:bodyPr>
            <a:spAutoFit/>
          </a:bodyPr>
          <a:lstStyle/>
          <a:p>
            <a:r>
              <a:rPr kumimoji="1" lang="zh-CN" altLang="en-US"/>
              <a:t>分离变量后积分得：</a:t>
            </a:r>
          </a:p>
        </p:txBody>
      </p:sp>
      <p:graphicFrame>
        <p:nvGraphicFramePr>
          <p:cNvPr id="102408" name="Object 8"/>
          <p:cNvGraphicFramePr>
            <a:graphicFrameLocks noChangeAspect="1"/>
          </p:cNvGraphicFramePr>
          <p:nvPr/>
        </p:nvGraphicFramePr>
        <p:xfrm>
          <a:off x="3779838" y="1882775"/>
          <a:ext cx="2592387" cy="969963"/>
        </p:xfrm>
        <a:graphic>
          <a:graphicData uri="http://schemas.openxmlformats.org/presentationml/2006/ole">
            <mc:AlternateContent xmlns:mc="http://schemas.openxmlformats.org/markup-compatibility/2006">
              <mc:Choice xmlns:v="urn:schemas-microsoft-com:vml" Requires="v">
                <p:oleObj spid="_x0000_s31602" name="公式" r:id="rId7" imgW="2984500" imgH="1117600" progId="Equation.3">
                  <p:embed/>
                </p:oleObj>
              </mc:Choice>
              <mc:Fallback>
                <p:oleObj name="公式" r:id="rId7" imgW="2984500" imgH="1117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1882775"/>
                        <a:ext cx="2592387"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9" name="Object 9"/>
          <p:cNvGraphicFramePr>
            <a:graphicFrameLocks noChangeAspect="1"/>
          </p:cNvGraphicFramePr>
          <p:nvPr/>
        </p:nvGraphicFramePr>
        <p:xfrm>
          <a:off x="1403350" y="2816225"/>
          <a:ext cx="2016125" cy="900113"/>
        </p:xfrm>
        <a:graphic>
          <a:graphicData uri="http://schemas.openxmlformats.org/presentationml/2006/ole">
            <mc:AlternateContent xmlns:mc="http://schemas.openxmlformats.org/markup-compatibility/2006">
              <mc:Choice xmlns:v="urn:schemas-microsoft-com:vml" Requires="v">
                <p:oleObj spid="_x0000_s31603" name="Equation" r:id="rId9" imgW="2501900" imgH="1117600" progId="Equation.3">
                  <p:embed/>
                </p:oleObj>
              </mc:Choice>
              <mc:Fallback>
                <p:oleObj name="Equation" r:id="rId9" imgW="2501900" imgH="1117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2816225"/>
                        <a:ext cx="201612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0" name="Object 10"/>
          <p:cNvGraphicFramePr>
            <a:graphicFrameLocks noChangeAspect="1"/>
          </p:cNvGraphicFramePr>
          <p:nvPr/>
        </p:nvGraphicFramePr>
        <p:xfrm>
          <a:off x="1476375" y="3697288"/>
          <a:ext cx="2519363" cy="811212"/>
        </p:xfrm>
        <a:graphic>
          <a:graphicData uri="http://schemas.openxmlformats.org/presentationml/2006/ole">
            <mc:AlternateContent xmlns:mc="http://schemas.openxmlformats.org/markup-compatibility/2006">
              <mc:Choice xmlns:v="urn:schemas-microsoft-com:vml" Requires="v">
                <p:oleObj spid="_x0000_s31604" name="Equation" r:id="rId11" imgW="2679700" imgH="863600" progId="Equation.3">
                  <p:embed/>
                </p:oleObj>
              </mc:Choice>
              <mc:Fallback>
                <p:oleObj name="Equation" r:id="rId11" imgW="2679700" imgH="863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3697288"/>
                        <a:ext cx="2519363"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11" name="AutoShape 11"/>
          <p:cNvSpPr>
            <a:spLocks noChangeArrowheads="1"/>
          </p:cNvSpPr>
          <p:nvPr/>
        </p:nvSpPr>
        <p:spPr bwMode="auto">
          <a:xfrm>
            <a:off x="684213" y="4149725"/>
            <a:ext cx="647700" cy="144463"/>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12"/>
          <p:cNvGrpSpPr>
            <a:grpSpLocks/>
          </p:cNvGrpSpPr>
          <p:nvPr/>
        </p:nvGrpSpPr>
        <p:grpSpPr bwMode="auto">
          <a:xfrm>
            <a:off x="5076825" y="2997200"/>
            <a:ext cx="3973513" cy="3429000"/>
            <a:chOff x="3072" y="672"/>
            <a:chExt cx="2503" cy="2160"/>
          </a:xfrm>
        </p:grpSpPr>
        <p:sp>
          <p:nvSpPr>
            <p:cNvPr id="30737" name="Line 13"/>
            <p:cNvSpPr>
              <a:spLocks noChangeShapeType="1"/>
            </p:cNvSpPr>
            <p:nvPr/>
          </p:nvSpPr>
          <p:spPr bwMode="auto">
            <a:xfrm flipV="1">
              <a:off x="3840" y="672"/>
              <a:ext cx="0" cy="1632"/>
            </a:xfrm>
            <a:prstGeom prst="line">
              <a:avLst/>
            </a:prstGeom>
            <a:noFill/>
            <a:ln w="31750">
              <a:solidFill>
                <a:schemeClr val="tx1"/>
              </a:solidFill>
              <a:round/>
              <a:headEnd/>
              <a:tailEnd type="triangle" w="med" len="med"/>
            </a:ln>
          </p:spPr>
          <p:txBody>
            <a:bodyPr/>
            <a:lstStyle/>
            <a:p>
              <a:endParaRPr lang="en-US"/>
            </a:p>
          </p:txBody>
        </p:sp>
        <p:sp>
          <p:nvSpPr>
            <p:cNvPr id="30738" name="Line 14"/>
            <p:cNvSpPr>
              <a:spLocks noChangeShapeType="1"/>
            </p:cNvSpPr>
            <p:nvPr/>
          </p:nvSpPr>
          <p:spPr bwMode="auto">
            <a:xfrm>
              <a:off x="3840" y="2304"/>
              <a:ext cx="1680" cy="0"/>
            </a:xfrm>
            <a:prstGeom prst="line">
              <a:avLst/>
            </a:prstGeom>
            <a:noFill/>
            <a:ln w="31750">
              <a:solidFill>
                <a:schemeClr val="tx1"/>
              </a:solidFill>
              <a:round/>
              <a:headEnd/>
              <a:tailEnd type="triangle" w="med" len="med"/>
            </a:ln>
          </p:spPr>
          <p:txBody>
            <a:bodyPr/>
            <a:lstStyle/>
            <a:p>
              <a:endParaRPr lang="en-US"/>
            </a:p>
          </p:txBody>
        </p:sp>
        <p:sp>
          <p:nvSpPr>
            <p:cNvPr id="30739" name="Line 15"/>
            <p:cNvSpPr>
              <a:spLocks noChangeShapeType="1"/>
            </p:cNvSpPr>
            <p:nvPr/>
          </p:nvSpPr>
          <p:spPr bwMode="auto">
            <a:xfrm>
              <a:off x="3840" y="1152"/>
              <a:ext cx="1632" cy="0"/>
            </a:xfrm>
            <a:prstGeom prst="line">
              <a:avLst/>
            </a:prstGeom>
            <a:noFill/>
            <a:ln w="9525">
              <a:solidFill>
                <a:schemeClr val="tx1"/>
              </a:solidFill>
              <a:prstDash val="dash"/>
              <a:round/>
              <a:headEnd/>
              <a:tailEnd/>
            </a:ln>
          </p:spPr>
          <p:txBody>
            <a:bodyPr/>
            <a:lstStyle/>
            <a:p>
              <a:endParaRPr lang="en-US"/>
            </a:p>
          </p:txBody>
        </p:sp>
        <p:sp>
          <p:nvSpPr>
            <p:cNvPr id="30740" name="Arc 16"/>
            <p:cNvSpPr>
              <a:spLocks/>
            </p:cNvSpPr>
            <p:nvPr/>
          </p:nvSpPr>
          <p:spPr bwMode="auto">
            <a:xfrm flipH="1">
              <a:off x="3847" y="1153"/>
              <a:ext cx="1728" cy="1151"/>
            </a:xfrm>
            <a:custGeom>
              <a:avLst/>
              <a:gdLst>
                <a:gd name="T0" fmla="*/ 0 w 21600"/>
                <a:gd name="T1" fmla="*/ 0 h 21591"/>
                <a:gd name="T2" fmla="*/ 0 w 21600"/>
                <a:gd name="T3" fmla="*/ 0 h 21591"/>
                <a:gd name="T4" fmla="*/ 0 w 21600"/>
                <a:gd name="T5" fmla="*/ 0 h 21591"/>
                <a:gd name="T6" fmla="*/ 0 60000 65536"/>
                <a:gd name="T7" fmla="*/ 0 60000 65536"/>
                <a:gd name="T8" fmla="*/ 0 60000 65536"/>
                <a:gd name="T9" fmla="*/ 0 w 21600"/>
                <a:gd name="T10" fmla="*/ 0 h 21591"/>
                <a:gd name="T11" fmla="*/ 21600 w 21600"/>
                <a:gd name="T12" fmla="*/ 21591 h 21591"/>
              </a:gdLst>
              <a:ahLst/>
              <a:cxnLst>
                <a:cxn ang="T6">
                  <a:pos x="T0" y="T1"/>
                </a:cxn>
                <a:cxn ang="T7">
                  <a:pos x="T2" y="T3"/>
                </a:cxn>
                <a:cxn ang="T8">
                  <a:pos x="T4" y="T5"/>
                </a:cxn>
              </a:cxnLst>
              <a:rect l="T9" t="T10" r="T11" b="T12"/>
              <a:pathLst>
                <a:path w="21600" h="21591" fill="none" extrusionOk="0">
                  <a:moveTo>
                    <a:pt x="612" y="-1"/>
                  </a:moveTo>
                  <a:cubicBezTo>
                    <a:pt x="12298" y="330"/>
                    <a:pt x="21600" y="9899"/>
                    <a:pt x="21600" y="21591"/>
                  </a:cubicBezTo>
                </a:path>
                <a:path w="21600" h="21591" stroke="0" extrusionOk="0">
                  <a:moveTo>
                    <a:pt x="612" y="-1"/>
                  </a:moveTo>
                  <a:cubicBezTo>
                    <a:pt x="12298" y="330"/>
                    <a:pt x="21600" y="9899"/>
                    <a:pt x="21600" y="21591"/>
                  </a:cubicBezTo>
                  <a:lnTo>
                    <a:pt x="0" y="21591"/>
                  </a:lnTo>
                  <a:lnTo>
                    <a:pt x="612" y="-1"/>
                  </a:lnTo>
                  <a:close/>
                </a:path>
              </a:pathLst>
            </a:custGeom>
            <a:noFill/>
            <a:ln w="31750">
              <a:solidFill>
                <a:schemeClr val="tx1"/>
              </a:solidFill>
              <a:round/>
              <a:headEnd/>
              <a:tailEnd/>
            </a:ln>
          </p:spPr>
          <p:txBody>
            <a:bodyPr wrap="none" anchor="ctr"/>
            <a:lstStyle/>
            <a:p>
              <a:endParaRPr lang="en-US"/>
            </a:p>
          </p:txBody>
        </p:sp>
        <p:sp>
          <p:nvSpPr>
            <p:cNvPr id="30741" name="Line 17"/>
            <p:cNvSpPr>
              <a:spLocks noChangeShapeType="1"/>
            </p:cNvSpPr>
            <p:nvPr/>
          </p:nvSpPr>
          <p:spPr bwMode="auto">
            <a:xfrm>
              <a:off x="3840" y="1584"/>
              <a:ext cx="384" cy="0"/>
            </a:xfrm>
            <a:prstGeom prst="line">
              <a:avLst/>
            </a:prstGeom>
            <a:noFill/>
            <a:ln w="9525">
              <a:solidFill>
                <a:schemeClr val="tx1"/>
              </a:solidFill>
              <a:prstDash val="dash"/>
              <a:round/>
              <a:headEnd/>
              <a:tailEnd/>
            </a:ln>
          </p:spPr>
          <p:txBody>
            <a:bodyPr/>
            <a:lstStyle/>
            <a:p>
              <a:endParaRPr lang="en-US"/>
            </a:p>
          </p:txBody>
        </p:sp>
        <p:sp>
          <p:nvSpPr>
            <p:cNvPr id="30742" name="Line 18"/>
            <p:cNvSpPr>
              <a:spLocks noChangeShapeType="1"/>
            </p:cNvSpPr>
            <p:nvPr/>
          </p:nvSpPr>
          <p:spPr bwMode="auto">
            <a:xfrm>
              <a:off x="4224" y="1584"/>
              <a:ext cx="0" cy="720"/>
            </a:xfrm>
            <a:prstGeom prst="line">
              <a:avLst/>
            </a:prstGeom>
            <a:noFill/>
            <a:ln w="9525">
              <a:solidFill>
                <a:schemeClr val="tx1"/>
              </a:solidFill>
              <a:prstDash val="dash"/>
              <a:round/>
              <a:headEnd/>
              <a:tailEnd/>
            </a:ln>
          </p:spPr>
          <p:txBody>
            <a:bodyPr/>
            <a:lstStyle/>
            <a:p>
              <a:endParaRPr lang="en-US"/>
            </a:p>
          </p:txBody>
        </p:sp>
        <p:sp>
          <p:nvSpPr>
            <p:cNvPr id="30743" name="Rectangle 19"/>
            <p:cNvSpPr>
              <a:spLocks noChangeArrowheads="1"/>
            </p:cNvSpPr>
            <p:nvPr/>
          </p:nvSpPr>
          <p:spPr bwMode="auto">
            <a:xfrm>
              <a:off x="3600" y="2208"/>
              <a:ext cx="278" cy="327"/>
            </a:xfrm>
            <a:prstGeom prst="rect">
              <a:avLst/>
            </a:prstGeom>
            <a:noFill/>
            <a:ln w="9525">
              <a:noFill/>
              <a:miter lim="800000"/>
              <a:headEnd/>
              <a:tailEnd/>
            </a:ln>
          </p:spPr>
          <p:txBody>
            <a:bodyPr wrap="none">
              <a:spAutoFit/>
            </a:bodyPr>
            <a:lstStyle/>
            <a:p>
              <a:r>
                <a:rPr kumimoji="1" lang="en-US" altLang="zh-CN" i="1">
                  <a:ea typeface="楷体_GB2312" pitchFamily="49" charset="-122"/>
                </a:rPr>
                <a:t>O</a:t>
              </a:r>
            </a:p>
          </p:txBody>
        </p:sp>
        <p:graphicFrame>
          <p:nvGraphicFramePr>
            <p:cNvPr id="30744" name="Object 20"/>
            <p:cNvGraphicFramePr>
              <a:graphicFrameLocks noChangeAspect="1"/>
            </p:cNvGraphicFramePr>
            <p:nvPr/>
          </p:nvGraphicFramePr>
          <p:xfrm>
            <a:off x="4128" y="2304"/>
            <a:ext cx="264" cy="528"/>
          </p:xfrm>
          <a:graphic>
            <a:graphicData uri="http://schemas.openxmlformats.org/presentationml/2006/ole">
              <mc:AlternateContent xmlns:mc="http://schemas.openxmlformats.org/markup-compatibility/2006">
                <mc:Choice xmlns:v="urn:schemas-microsoft-com:vml" Requires="v">
                  <p:oleObj spid="_x0000_s31605" name="Equation" r:id="rId13" imgW="419100" imgH="1016000" progId="Equation.3">
                    <p:embed/>
                  </p:oleObj>
                </mc:Choice>
                <mc:Fallback>
                  <p:oleObj name="Equation" r:id="rId13" imgW="419100" imgH="10160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8" y="2304"/>
                          <a:ext cx="264"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5" name="Object 21"/>
            <p:cNvGraphicFramePr>
              <a:graphicFrameLocks noChangeAspect="1"/>
            </p:cNvGraphicFramePr>
            <p:nvPr/>
          </p:nvGraphicFramePr>
          <p:xfrm>
            <a:off x="3600" y="672"/>
            <a:ext cx="144" cy="168"/>
          </p:xfrm>
          <a:graphic>
            <a:graphicData uri="http://schemas.openxmlformats.org/presentationml/2006/ole">
              <mc:AlternateContent xmlns:mc="http://schemas.openxmlformats.org/markup-compatibility/2006">
                <mc:Choice xmlns:v="urn:schemas-microsoft-com:vml" Requires="v">
                  <p:oleObj spid="_x0000_s31606" name="Equation" r:id="rId15" imgW="228501" imgH="266584" progId="Equation.3">
                    <p:embed/>
                  </p:oleObj>
                </mc:Choice>
                <mc:Fallback>
                  <p:oleObj name="Equation" r:id="rId15" imgW="228501" imgH="266584"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0" y="672"/>
                          <a:ext cx="144"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6" name="Object 22"/>
            <p:cNvGraphicFramePr>
              <a:graphicFrameLocks noChangeAspect="1"/>
            </p:cNvGraphicFramePr>
            <p:nvPr/>
          </p:nvGraphicFramePr>
          <p:xfrm>
            <a:off x="3552" y="980"/>
            <a:ext cx="240" cy="320"/>
          </p:xfrm>
          <a:graphic>
            <a:graphicData uri="http://schemas.openxmlformats.org/presentationml/2006/ole">
              <mc:AlternateContent xmlns:mc="http://schemas.openxmlformats.org/markup-compatibility/2006">
                <mc:Choice xmlns:v="urn:schemas-microsoft-com:vml" Requires="v">
                  <p:oleObj spid="_x0000_s31607" name="Equation" r:id="rId17" imgW="381000" imgH="508000" progId="Equation.3">
                    <p:embed/>
                  </p:oleObj>
                </mc:Choice>
                <mc:Fallback>
                  <p:oleObj name="Equation" r:id="rId17" imgW="381000" imgH="5080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2" y="980"/>
                          <a:ext cx="24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7" name="Object 23"/>
            <p:cNvGraphicFramePr>
              <a:graphicFrameLocks noChangeAspect="1"/>
            </p:cNvGraphicFramePr>
            <p:nvPr/>
          </p:nvGraphicFramePr>
          <p:xfrm>
            <a:off x="3072" y="1440"/>
            <a:ext cx="728" cy="267"/>
          </p:xfrm>
          <a:graphic>
            <a:graphicData uri="http://schemas.openxmlformats.org/presentationml/2006/ole">
              <mc:AlternateContent xmlns:mc="http://schemas.openxmlformats.org/markup-compatibility/2006">
                <mc:Choice xmlns:v="urn:schemas-microsoft-com:vml" Requires="v">
                  <p:oleObj spid="_x0000_s31608" name="Equation" r:id="rId19" imgW="1384300" imgH="508000" progId="Equation.3">
                    <p:embed/>
                  </p:oleObj>
                </mc:Choice>
                <mc:Fallback>
                  <p:oleObj name="Equation" r:id="rId19" imgW="1384300" imgH="50800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72" y="1440"/>
                          <a:ext cx="728"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8" name="Rectangle 24"/>
            <p:cNvSpPr>
              <a:spLocks noChangeArrowheads="1"/>
            </p:cNvSpPr>
            <p:nvPr/>
          </p:nvSpPr>
          <p:spPr bwMode="auto">
            <a:xfrm>
              <a:off x="5328" y="2304"/>
              <a:ext cx="240" cy="327"/>
            </a:xfrm>
            <a:prstGeom prst="rect">
              <a:avLst/>
            </a:prstGeom>
            <a:noFill/>
            <a:ln w="9525">
              <a:noFill/>
              <a:miter lim="800000"/>
              <a:headEnd/>
              <a:tailEnd/>
            </a:ln>
          </p:spPr>
          <p:txBody>
            <a:bodyPr>
              <a:spAutoFit/>
            </a:bodyPr>
            <a:lstStyle/>
            <a:p>
              <a:r>
                <a:rPr kumimoji="1" lang="en-US" altLang="zh-CN" i="1">
                  <a:ea typeface="楷体_GB2312" pitchFamily="49" charset="-122"/>
                </a:rPr>
                <a:t>t</a:t>
              </a:r>
            </a:p>
          </p:txBody>
        </p:sp>
      </p:grpSp>
      <p:graphicFrame>
        <p:nvGraphicFramePr>
          <p:cNvPr id="102425" name="Object 25"/>
          <p:cNvGraphicFramePr>
            <a:graphicFrameLocks noChangeAspect="1"/>
          </p:cNvGraphicFramePr>
          <p:nvPr/>
        </p:nvGraphicFramePr>
        <p:xfrm>
          <a:off x="1908175" y="4868863"/>
          <a:ext cx="979488" cy="303212"/>
        </p:xfrm>
        <a:graphic>
          <a:graphicData uri="http://schemas.openxmlformats.org/presentationml/2006/ole">
            <mc:AlternateContent xmlns:mc="http://schemas.openxmlformats.org/markup-compatibility/2006">
              <mc:Choice xmlns:v="urn:schemas-microsoft-com:vml" Requires="v">
                <p:oleObj spid="_x0000_s31609" name="Equation" r:id="rId21" imgW="1231366" imgH="380835" progId="Equation.3">
                  <p:embed/>
                </p:oleObj>
              </mc:Choice>
              <mc:Fallback>
                <p:oleObj name="Equation" r:id="rId21" imgW="1231366" imgH="380835"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8175" y="4868863"/>
                        <a:ext cx="979488"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26" name="Object 26"/>
          <p:cNvGraphicFramePr>
            <a:graphicFrameLocks noChangeAspect="1"/>
          </p:cNvGraphicFramePr>
          <p:nvPr/>
        </p:nvGraphicFramePr>
        <p:xfrm>
          <a:off x="3276600" y="4725988"/>
          <a:ext cx="1008063" cy="492125"/>
        </p:xfrm>
        <a:graphic>
          <a:graphicData uri="http://schemas.openxmlformats.org/presentationml/2006/ole">
            <mc:AlternateContent xmlns:mc="http://schemas.openxmlformats.org/markup-compatibility/2006">
              <mc:Choice xmlns:v="urn:schemas-microsoft-com:vml" Requires="v">
                <p:oleObj spid="_x0000_s31610" name="Equation" r:id="rId23" imgW="1041400" imgH="508000" progId="Equation.3">
                  <p:embed/>
                </p:oleObj>
              </mc:Choice>
              <mc:Fallback>
                <p:oleObj name="Equation" r:id="rId23" imgW="1041400" imgH="508000"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76600" y="4725988"/>
                        <a:ext cx="100806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27" name="Rectangle 27"/>
          <p:cNvSpPr>
            <a:spLocks noChangeArrowheads="1"/>
          </p:cNvSpPr>
          <p:nvPr/>
        </p:nvSpPr>
        <p:spPr bwMode="auto">
          <a:xfrm>
            <a:off x="395288" y="5386388"/>
            <a:ext cx="4896792" cy="1117600"/>
          </a:xfrm>
          <a:prstGeom prst="rect">
            <a:avLst/>
          </a:prstGeom>
          <a:noFill/>
          <a:ln w="9525">
            <a:noFill/>
            <a:miter lim="800000"/>
            <a:headEnd/>
            <a:tailEnd/>
          </a:ln>
        </p:spPr>
        <p:txBody>
          <a:bodyPr wrap="square">
            <a:spAutoFit/>
          </a:bodyPr>
          <a:lstStyle/>
          <a:p>
            <a:pPr>
              <a:lnSpc>
                <a:spcPct val="120000"/>
              </a:lnSpc>
            </a:pPr>
            <a:r>
              <a:rPr kumimoji="1" lang="zh-CN" altLang="en-US" dirty="0">
                <a:latin typeface="宋体" charset="-122"/>
              </a:rPr>
              <a:t>称物体在气体或液体中沉降</a:t>
            </a:r>
            <a:r>
              <a:rPr kumimoji="1" lang="zh-CN" altLang="en-US" dirty="0"/>
              <a:t>的</a:t>
            </a:r>
            <a:r>
              <a:rPr kumimoji="1" lang="zh-CN" altLang="en-US" dirty="0">
                <a:solidFill>
                  <a:srgbClr val="0000FF"/>
                </a:solidFill>
              </a:rPr>
              <a:t>终极</a:t>
            </a:r>
            <a:r>
              <a:rPr kumimoji="1" lang="zh-CN" altLang="en-US" dirty="0">
                <a:solidFill>
                  <a:srgbClr val="0000FF"/>
                </a:solidFill>
                <a:latin typeface="宋体" charset="-122"/>
              </a:rPr>
              <a:t>速度（</a:t>
            </a:r>
            <a:r>
              <a:rPr kumimoji="1" lang="en-US" altLang="zh-CN" dirty="0">
                <a:solidFill>
                  <a:srgbClr val="0000FF"/>
                </a:solidFill>
              </a:rPr>
              <a:t>terminal velocity</a:t>
            </a:r>
            <a:r>
              <a:rPr kumimoji="1" lang="zh-CN" altLang="en-US" dirty="0">
                <a:solidFill>
                  <a:srgbClr val="0000FF"/>
                </a:solidFill>
                <a:latin typeface="宋体" charset="-122"/>
              </a:rPr>
              <a:t>）</a:t>
            </a:r>
            <a:endParaRPr kumimoji="1" lang="zh-CN" altLang="en-US" dirty="0">
              <a:latin typeface="宋体" charset="-122"/>
            </a:endParaRPr>
          </a:p>
        </p:txBody>
      </p:sp>
      <p:sp>
        <p:nvSpPr>
          <p:cNvPr id="102428" name="AutoShape 28"/>
          <p:cNvSpPr>
            <a:spLocks noChangeArrowheads="1"/>
          </p:cNvSpPr>
          <p:nvPr/>
        </p:nvSpPr>
        <p:spPr bwMode="auto">
          <a:xfrm>
            <a:off x="468313" y="4508500"/>
            <a:ext cx="1223962" cy="863600"/>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a:solidFill>
                  <a:srgbClr val="FF0000"/>
                </a:solidFill>
              </a:rPr>
              <a:t>讨论</a:t>
            </a:r>
            <a:endParaRPr kumimoji="1" lang="zh-CN" altLang="en-US">
              <a:solidFill>
                <a:srgbClr val="0000FF"/>
              </a:solidFill>
            </a:endParaRPr>
          </a:p>
        </p:txBody>
      </p:sp>
      <p:graphicFrame>
        <p:nvGraphicFramePr>
          <p:cNvPr id="30736" name="Object 61"/>
          <p:cNvGraphicFramePr>
            <a:graphicFrameLocks noChangeAspect="1"/>
          </p:cNvGraphicFramePr>
          <p:nvPr/>
        </p:nvGraphicFramePr>
        <p:xfrm>
          <a:off x="1187450" y="22225"/>
          <a:ext cx="3455988" cy="958850"/>
        </p:xfrm>
        <a:graphic>
          <a:graphicData uri="http://schemas.openxmlformats.org/presentationml/2006/ole">
            <mc:AlternateContent xmlns:mc="http://schemas.openxmlformats.org/markup-compatibility/2006">
              <mc:Choice xmlns:v="urn:schemas-microsoft-com:vml" Requires="v">
                <p:oleObj spid="_x0000_s31611" name="公式" r:id="rId25" imgW="1422400" imgH="393700" progId="Equation.3">
                  <p:embed/>
                </p:oleObj>
              </mc:Choice>
              <mc:Fallback>
                <p:oleObj name="公式" r:id="rId25" imgW="1422400" imgH="393700" progId="Equation.3">
                  <p:embed/>
                  <p:pic>
                    <p:nvPicPr>
                      <p:cNvPr id="0" name="Object 6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87450" y="22225"/>
                        <a:ext cx="3455988"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5"/>
                                        </p:tgtEl>
                                        <p:attrNameLst>
                                          <p:attrName>style.visibility</p:attrName>
                                        </p:attrNameLst>
                                      </p:cBhvr>
                                      <p:to>
                                        <p:strVal val="visible"/>
                                      </p:to>
                                    </p:set>
                                    <p:anim calcmode="lin" valueType="num">
                                      <p:cBhvr additive="base">
                                        <p:cTn id="7" dur="500" fill="hold"/>
                                        <p:tgtEl>
                                          <p:spTgt spid="102425"/>
                                        </p:tgtEl>
                                        <p:attrNameLst>
                                          <p:attrName>ppt_x</p:attrName>
                                        </p:attrNameLst>
                                      </p:cBhvr>
                                      <p:tavLst>
                                        <p:tav tm="0">
                                          <p:val>
                                            <p:strVal val="#ppt_x"/>
                                          </p:val>
                                        </p:tav>
                                        <p:tav tm="100000">
                                          <p:val>
                                            <p:strVal val="#ppt_x"/>
                                          </p:val>
                                        </p:tav>
                                      </p:tavLst>
                                    </p:anim>
                                    <p:anim calcmode="lin" valueType="num">
                                      <p:cBhvr additive="base">
                                        <p:cTn id="8" dur="500" fill="hold"/>
                                        <p:tgtEl>
                                          <p:spTgt spid="1024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26"/>
                                        </p:tgtEl>
                                        <p:attrNameLst>
                                          <p:attrName>style.visibility</p:attrName>
                                        </p:attrNameLst>
                                      </p:cBhvr>
                                      <p:to>
                                        <p:strVal val="visible"/>
                                      </p:to>
                                    </p:set>
                                    <p:anim calcmode="lin" valueType="num">
                                      <p:cBhvr additive="base">
                                        <p:cTn id="11" dur="500" fill="hold"/>
                                        <p:tgtEl>
                                          <p:spTgt spid="102426"/>
                                        </p:tgtEl>
                                        <p:attrNameLst>
                                          <p:attrName>ppt_x</p:attrName>
                                        </p:attrNameLst>
                                      </p:cBhvr>
                                      <p:tavLst>
                                        <p:tav tm="0">
                                          <p:val>
                                            <p:strVal val="#ppt_x"/>
                                          </p:val>
                                        </p:tav>
                                        <p:tav tm="100000">
                                          <p:val>
                                            <p:strVal val="#ppt_x"/>
                                          </p:val>
                                        </p:tav>
                                      </p:tavLst>
                                    </p:anim>
                                    <p:anim calcmode="lin" valueType="num">
                                      <p:cBhvr additive="base">
                                        <p:cTn id="12" dur="500" fill="hold"/>
                                        <p:tgtEl>
                                          <p:spTgt spid="1024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2427"/>
                                        </p:tgtEl>
                                        <p:attrNameLst>
                                          <p:attrName>style.visibility</p:attrName>
                                        </p:attrNameLst>
                                      </p:cBhvr>
                                      <p:to>
                                        <p:strVal val="visible"/>
                                      </p:to>
                                    </p:set>
                                    <p:anim calcmode="lin" valueType="num">
                                      <p:cBhvr additive="base">
                                        <p:cTn id="15" dur="500" fill="hold"/>
                                        <p:tgtEl>
                                          <p:spTgt spid="102427"/>
                                        </p:tgtEl>
                                        <p:attrNameLst>
                                          <p:attrName>ppt_x</p:attrName>
                                        </p:attrNameLst>
                                      </p:cBhvr>
                                      <p:tavLst>
                                        <p:tav tm="0">
                                          <p:val>
                                            <p:strVal val="#ppt_x"/>
                                          </p:val>
                                        </p:tav>
                                        <p:tav tm="100000">
                                          <p:val>
                                            <p:strVal val="#ppt_x"/>
                                          </p:val>
                                        </p:tav>
                                      </p:tavLst>
                                    </p:anim>
                                    <p:anim calcmode="lin" valueType="num">
                                      <p:cBhvr additive="base">
                                        <p:cTn id="16" dur="500" fill="hold"/>
                                        <p:tgtEl>
                                          <p:spTgt spid="1024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2428"/>
                                        </p:tgtEl>
                                        <p:attrNameLst>
                                          <p:attrName>style.visibility</p:attrName>
                                        </p:attrNameLst>
                                      </p:cBhvr>
                                      <p:to>
                                        <p:strVal val="visible"/>
                                      </p:to>
                                    </p:set>
                                    <p:anim calcmode="lin" valueType="num">
                                      <p:cBhvr additive="base">
                                        <p:cTn id="19" dur="500" fill="hold"/>
                                        <p:tgtEl>
                                          <p:spTgt spid="102428"/>
                                        </p:tgtEl>
                                        <p:attrNameLst>
                                          <p:attrName>ppt_x</p:attrName>
                                        </p:attrNameLst>
                                      </p:cBhvr>
                                      <p:tavLst>
                                        <p:tav tm="0">
                                          <p:val>
                                            <p:strVal val="#ppt_x"/>
                                          </p:val>
                                        </p:tav>
                                        <p:tav tm="100000">
                                          <p:val>
                                            <p:strVal val="#ppt_x"/>
                                          </p:val>
                                        </p:tav>
                                      </p:tavLst>
                                    </p:anim>
                                    <p:anim calcmode="lin" valueType="num">
                                      <p:cBhvr additive="base">
                                        <p:cTn id="20" dur="500" fill="hold"/>
                                        <p:tgtEl>
                                          <p:spTgt spid="102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7" grpId="0"/>
      <p:bldP spid="1024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5" name="Object 3"/>
          <p:cNvGraphicFramePr>
            <a:graphicFrameLocks noChangeAspect="1"/>
          </p:cNvGraphicFramePr>
          <p:nvPr/>
        </p:nvGraphicFramePr>
        <p:xfrm>
          <a:off x="1403350" y="5292725"/>
          <a:ext cx="3552825" cy="1160463"/>
        </p:xfrm>
        <a:graphic>
          <a:graphicData uri="http://schemas.openxmlformats.org/presentationml/2006/ole">
            <mc:AlternateContent xmlns:mc="http://schemas.openxmlformats.org/markup-compatibility/2006">
              <mc:Choice xmlns:v="urn:schemas-microsoft-com:vml" Requires="v">
                <p:oleObj spid="_x0000_s44052" name="Equation" r:id="rId3" imgW="1282700" imgH="419100" progId="Equation.3">
                  <p:embed/>
                </p:oleObj>
              </mc:Choice>
              <mc:Fallback>
                <p:oleObj name="Equation" r:id="rId3" imgW="1282700" imgH="419100" progId="Equation.3">
                  <p:embed/>
                  <p:pic>
                    <p:nvPicPr>
                      <p:cNvPr id="0" name="Object 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403350" y="5292725"/>
                        <a:ext cx="3552825" cy="116046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00356" name="Object 4"/>
          <p:cNvGraphicFramePr>
            <a:graphicFrameLocks noChangeAspect="1"/>
          </p:cNvGraphicFramePr>
          <p:nvPr/>
        </p:nvGraphicFramePr>
        <p:xfrm>
          <a:off x="1403350" y="4102100"/>
          <a:ext cx="2749550" cy="1046163"/>
        </p:xfrm>
        <a:graphic>
          <a:graphicData uri="http://schemas.openxmlformats.org/presentationml/2006/ole">
            <mc:AlternateContent xmlns:mc="http://schemas.openxmlformats.org/markup-compatibility/2006">
              <mc:Choice xmlns:v="urn:schemas-microsoft-com:vml" Requires="v">
                <p:oleObj spid="_x0000_s44053" name="Equation" r:id="rId5" imgW="1002865" imgH="393529" progId="Equation.3">
                  <p:embed/>
                </p:oleObj>
              </mc:Choice>
              <mc:Fallback>
                <p:oleObj name="Equation" r:id="rId5" imgW="1002865" imgH="393529" progId="Equation.3">
                  <p:embed/>
                  <p:pic>
                    <p:nvPicPr>
                      <p:cNvPr id="0" name="Object 4"/>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403350" y="4102100"/>
                        <a:ext cx="2749550" cy="104616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00357" name="Object 5"/>
          <p:cNvGraphicFramePr>
            <a:graphicFrameLocks noChangeAspect="1"/>
          </p:cNvGraphicFramePr>
          <p:nvPr/>
        </p:nvGraphicFramePr>
        <p:xfrm>
          <a:off x="684213" y="2708275"/>
          <a:ext cx="2774950" cy="798513"/>
        </p:xfrm>
        <a:graphic>
          <a:graphicData uri="http://schemas.openxmlformats.org/presentationml/2006/ole">
            <mc:AlternateContent xmlns:mc="http://schemas.openxmlformats.org/markup-compatibility/2006">
              <mc:Choice xmlns:v="urn:schemas-microsoft-com:vml" Requires="v">
                <p:oleObj spid="_x0000_s44054" name="Equation" r:id="rId7" imgW="875920" imgH="253890" progId="Equation.3">
                  <p:embed/>
                </p:oleObj>
              </mc:Choice>
              <mc:Fallback>
                <p:oleObj name="Equation" r:id="rId7" imgW="875920" imgH="253890" progId="Equation.3">
                  <p:embed/>
                  <p:pic>
                    <p:nvPicPr>
                      <p:cNvPr id="0" name="Object 5"/>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84213" y="2708275"/>
                        <a:ext cx="2774950" cy="79851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100358" name="Text Box 6"/>
          <p:cNvSpPr txBox="1">
            <a:spLocks noChangeArrowheads="1"/>
          </p:cNvSpPr>
          <p:nvPr/>
        </p:nvSpPr>
        <p:spPr bwMode="auto">
          <a:xfrm>
            <a:off x="192088" y="115888"/>
            <a:ext cx="8772525" cy="1117600"/>
          </a:xfrm>
          <a:prstGeom prst="rect">
            <a:avLst/>
          </a:prstGeom>
          <a:noFill/>
          <a:ln w="19050">
            <a:noFill/>
            <a:miter lim="800000"/>
            <a:headEnd type="none" w="sm" len="sm"/>
            <a:tailEnd type="none" w="sm" len="sm"/>
          </a:ln>
        </p:spPr>
        <p:txBody>
          <a:bodyPr wrap="none">
            <a:spAutoFit/>
          </a:bodyPr>
          <a:lstStyle/>
          <a:p>
            <a:pPr eaLnBrk="0" hangingPunct="0">
              <a:lnSpc>
                <a:spcPct val="120000"/>
              </a:lnSpc>
            </a:pPr>
            <a:r>
              <a:rPr kumimoji="1" lang="zh-CN" altLang="en-US">
                <a:solidFill>
                  <a:srgbClr val="0000FF"/>
                </a:solidFill>
              </a:rPr>
              <a:t>例 </a:t>
            </a:r>
            <a:r>
              <a:rPr kumimoji="1" lang="en-US" altLang="zh-CN">
                <a:solidFill>
                  <a:srgbClr val="0000FF"/>
                </a:solidFill>
              </a:rPr>
              <a:t>2-5</a:t>
            </a:r>
            <a:r>
              <a:rPr kumimoji="1" lang="en-US" altLang="zh-CN"/>
              <a:t> </a:t>
            </a:r>
            <a:r>
              <a:rPr kumimoji="1" lang="zh-CN" altLang="en-US"/>
              <a:t>一固定光滑圆柱体上的小球（</a:t>
            </a:r>
            <a:r>
              <a:rPr kumimoji="1" lang="en-US" altLang="zh-CN" b="0" i="1"/>
              <a:t>m</a:t>
            </a:r>
            <a:r>
              <a:rPr kumimoji="1" lang="zh-CN" altLang="en-US"/>
              <a:t>）</a:t>
            </a:r>
            <a:r>
              <a:rPr kumimoji="1" lang="zh-CN" altLang="zh-CN"/>
              <a:t>从顶端下滑。</a:t>
            </a:r>
          </a:p>
          <a:p>
            <a:pPr eaLnBrk="0" hangingPunct="0">
              <a:lnSpc>
                <a:spcPct val="120000"/>
              </a:lnSpc>
            </a:pPr>
            <a:r>
              <a:rPr kumimoji="1" lang="zh-CN" altLang="zh-CN"/>
              <a:t>求小球下滑到 </a:t>
            </a:r>
            <a:r>
              <a:rPr kumimoji="1" lang="en-US" altLang="zh-CN" i="1">
                <a:latin typeface="Symbol" pitchFamily="18" charset="2"/>
              </a:rPr>
              <a:t>q</a:t>
            </a:r>
            <a:r>
              <a:rPr kumimoji="1" lang="en-US" altLang="zh-CN">
                <a:latin typeface="Symbol" pitchFamily="18" charset="2"/>
              </a:rPr>
              <a:t>  </a:t>
            </a:r>
            <a:r>
              <a:rPr kumimoji="1" lang="zh-CN" altLang="en-US">
                <a:latin typeface="宋体" charset="-122"/>
              </a:rPr>
              <a:t>时小球对圆柱体的压力</a:t>
            </a:r>
            <a:r>
              <a:rPr kumimoji="1" lang="zh-CN" altLang="zh-CN"/>
              <a:t>。</a:t>
            </a:r>
            <a:endParaRPr kumimoji="1" lang="zh-CN" altLang="en-US"/>
          </a:p>
        </p:txBody>
      </p:sp>
      <p:sp>
        <p:nvSpPr>
          <p:cNvPr id="100372" name="Text Box 20"/>
          <p:cNvSpPr txBox="1">
            <a:spLocks noChangeArrowheads="1"/>
          </p:cNvSpPr>
          <p:nvPr/>
        </p:nvSpPr>
        <p:spPr bwMode="auto">
          <a:xfrm>
            <a:off x="323850" y="1398588"/>
            <a:ext cx="3240088" cy="1117600"/>
          </a:xfrm>
          <a:prstGeom prst="rect">
            <a:avLst/>
          </a:prstGeom>
          <a:noFill/>
          <a:ln w="28575">
            <a:noFill/>
            <a:miter lim="800000"/>
            <a:headEnd/>
            <a:tailEnd/>
          </a:ln>
        </p:spPr>
        <p:txBody>
          <a:bodyPr anchor="ctr">
            <a:spAutoFit/>
          </a:bodyPr>
          <a:lstStyle/>
          <a:p>
            <a:pPr>
              <a:lnSpc>
                <a:spcPct val="120000"/>
              </a:lnSpc>
            </a:pPr>
            <a:r>
              <a:rPr kumimoji="1" lang="zh-CN" altLang="en-US">
                <a:solidFill>
                  <a:srgbClr val="0000FF"/>
                </a:solidFill>
              </a:rPr>
              <a:t>解：</a:t>
            </a:r>
            <a:r>
              <a:rPr kumimoji="1" lang="zh-CN" altLang="en-US"/>
              <a:t>在</a:t>
            </a:r>
            <a:r>
              <a:rPr kumimoji="1" lang="en-US" altLang="zh-CN" i="1">
                <a:latin typeface="Symbol" pitchFamily="18" charset="2"/>
              </a:rPr>
              <a:t>q </a:t>
            </a:r>
            <a:r>
              <a:rPr kumimoji="1" lang="zh-CN" altLang="en-US"/>
              <a:t>处时，</a:t>
            </a:r>
          </a:p>
          <a:p>
            <a:pPr>
              <a:lnSpc>
                <a:spcPct val="120000"/>
              </a:lnSpc>
            </a:pPr>
            <a:r>
              <a:rPr kumimoji="1" lang="zh-CN" altLang="en-US"/>
              <a:t>        质点受力如图</a:t>
            </a:r>
          </a:p>
        </p:txBody>
      </p:sp>
      <p:grpSp>
        <p:nvGrpSpPr>
          <p:cNvPr id="2" name="Group 21"/>
          <p:cNvGrpSpPr>
            <a:grpSpLocks/>
          </p:cNvGrpSpPr>
          <p:nvPr/>
        </p:nvGrpSpPr>
        <p:grpSpPr bwMode="auto">
          <a:xfrm>
            <a:off x="3635375" y="1411288"/>
            <a:ext cx="1981200" cy="2332037"/>
            <a:chOff x="2016" y="672"/>
            <a:chExt cx="1248" cy="1469"/>
          </a:xfrm>
        </p:grpSpPr>
        <p:sp>
          <p:nvSpPr>
            <p:cNvPr id="31780" name="Rectangle 22"/>
            <p:cNvSpPr>
              <a:spLocks noChangeArrowheads="1"/>
            </p:cNvSpPr>
            <p:nvPr/>
          </p:nvSpPr>
          <p:spPr bwMode="auto">
            <a:xfrm>
              <a:off x="2016" y="672"/>
              <a:ext cx="1248" cy="1440"/>
            </a:xfrm>
            <a:prstGeom prst="rect">
              <a:avLst/>
            </a:prstGeom>
            <a:noFill/>
            <a:ln w="12700">
              <a:noFill/>
              <a:miter lim="800000"/>
              <a:headEnd/>
              <a:tailEnd type="none" w="sm" len="lg"/>
            </a:ln>
          </p:spPr>
          <p:txBody>
            <a:bodyPr wrap="none" anchor="ctr"/>
            <a:lstStyle/>
            <a:p>
              <a:endParaRPr lang="zh-CN" altLang="en-US"/>
            </a:p>
          </p:txBody>
        </p:sp>
        <p:grpSp>
          <p:nvGrpSpPr>
            <p:cNvPr id="31781" name="Group 23"/>
            <p:cNvGrpSpPr>
              <a:grpSpLocks/>
            </p:cNvGrpSpPr>
            <p:nvPr/>
          </p:nvGrpSpPr>
          <p:grpSpPr bwMode="auto">
            <a:xfrm>
              <a:off x="2099" y="768"/>
              <a:ext cx="1039" cy="1373"/>
              <a:chOff x="2819" y="1104"/>
              <a:chExt cx="1039" cy="1373"/>
            </a:xfrm>
          </p:grpSpPr>
          <p:sp>
            <p:nvSpPr>
              <p:cNvPr id="31782" name="Line 24"/>
              <p:cNvSpPr>
                <a:spLocks noChangeShapeType="1"/>
              </p:cNvSpPr>
              <p:nvPr/>
            </p:nvSpPr>
            <p:spPr bwMode="auto">
              <a:xfrm>
                <a:off x="2944" y="1104"/>
                <a:ext cx="0" cy="1152"/>
              </a:xfrm>
              <a:prstGeom prst="line">
                <a:avLst/>
              </a:prstGeom>
              <a:noFill/>
              <a:ln w="38100">
                <a:solidFill>
                  <a:schemeClr val="tx1"/>
                </a:solidFill>
                <a:prstDash val="sysDot"/>
                <a:round/>
                <a:headEnd/>
                <a:tailEnd/>
              </a:ln>
            </p:spPr>
            <p:txBody>
              <a:bodyPr wrap="none" anchor="ctr"/>
              <a:lstStyle/>
              <a:p>
                <a:endParaRPr lang="en-US"/>
              </a:p>
            </p:txBody>
          </p:sp>
          <p:sp>
            <p:nvSpPr>
              <p:cNvPr id="31783" name="Line 25"/>
              <p:cNvSpPr>
                <a:spLocks noChangeShapeType="1"/>
              </p:cNvSpPr>
              <p:nvPr/>
            </p:nvSpPr>
            <p:spPr bwMode="auto">
              <a:xfrm flipV="1">
                <a:off x="2944" y="1632"/>
                <a:ext cx="432" cy="624"/>
              </a:xfrm>
              <a:prstGeom prst="line">
                <a:avLst/>
              </a:prstGeom>
              <a:noFill/>
              <a:ln w="38100">
                <a:solidFill>
                  <a:schemeClr val="tx1"/>
                </a:solidFill>
                <a:prstDash val="sysDot"/>
                <a:round/>
                <a:headEnd/>
                <a:tailEnd/>
              </a:ln>
            </p:spPr>
            <p:txBody>
              <a:bodyPr wrap="none" anchor="ctr"/>
              <a:lstStyle/>
              <a:p>
                <a:endParaRPr lang="en-US"/>
              </a:p>
            </p:txBody>
          </p:sp>
          <p:sp>
            <p:nvSpPr>
              <p:cNvPr id="31784" name="Freeform 26"/>
              <p:cNvSpPr>
                <a:spLocks/>
              </p:cNvSpPr>
              <p:nvPr/>
            </p:nvSpPr>
            <p:spPr bwMode="auto">
              <a:xfrm>
                <a:off x="2944" y="1816"/>
                <a:ext cx="240" cy="104"/>
              </a:xfrm>
              <a:custGeom>
                <a:avLst/>
                <a:gdLst>
                  <a:gd name="T0" fmla="*/ 0 w 240"/>
                  <a:gd name="T1" fmla="*/ 56 h 104"/>
                  <a:gd name="T2" fmla="*/ 144 w 240"/>
                  <a:gd name="T3" fmla="*/ 8 h 104"/>
                  <a:gd name="T4" fmla="*/ 240 w 240"/>
                  <a:gd name="T5" fmla="*/ 104 h 104"/>
                  <a:gd name="T6" fmla="*/ 0 60000 65536"/>
                  <a:gd name="T7" fmla="*/ 0 60000 65536"/>
                  <a:gd name="T8" fmla="*/ 0 60000 65536"/>
                  <a:gd name="T9" fmla="*/ 0 w 240"/>
                  <a:gd name="T10" fmla="*/ 0 h 104"/>
                  <a:gd name="T11" fmla="*/ 240 w 240"/>
                  <a:gd name="T12" fmla="*/ 104 h 104"/>
                </a:gdLst>
                <a:ahLst/>
                <a:cxnLst>
                  <a:cxn ang="T6">
                    <a:pos x="T0" y="T1"/>
                  </a:cxn>
                  <a:cxn ang="T7">
                    <a:pos x="T2" y="T3"/>
                  </a:cxn>
                  <a:cxn ang="T8">
                    <a:pos x="T4" y="T5"/>
                  </a:cxn>
                </a:cxnLst>
                <a:rect l="T9" t="T10" r="T11" b="T12"/>
                <a:pathLst>
                  <a:path w="240" h="104">
                    <a:moveTo>
                      <a:pt x="0" y="56"/>
                    </a:moveTo>
                    <a:cubicBezTo>
                      <a:pt x="52" y="28"/>
                      <a:pt x="104" y="0"/>
                      <a:pt x="144" y="8"/>
                    </a:cubicBezTo>
                    <a:cubicBezTo>
                      <a:pt x="184" y="16"/>
                      <a:pt x="212" y="60"/>
                      <a:pt x="240" y="104"/>
                    </a:cubicBezTo>
                  </a:path>
                </a:pathLst>
              </a:custGeom>
              <a:noFill/>
              <a:ln w="38100">
                <a:solidFill>
                  <a:schemeClr val="tx1"/>
                </a:solidFill>
                <a:round/>
                <a:headEnd/>
                <a:tailEnd/>
              </a:ln>
            </p:spPr>
            <p:txBody>
              <a:bodyPr wrap="none" anchor="ctr"/>
              <a:lstStyle/>
              <a:p>
                <a:endParaRPr lang="en-US"/>
              </a:p>
            </p:txBody>
          </p:sp>
          <p:sp>
            <p:nvSpPr>
              <p:cNvPr id="31785" name="Line 27"/>
              <p:cNvSpPr>
                <a:spLocks noChangeShapeType="1"/>
              </p:cNvSpPr>
              <p:nvPr/>
            </p:nvSpPr>
            <p:spPr bwMode="auto">
              <a:xfrm>
                <a:off x="3376" y="1632"/>
                <a:ext cx="0" cy="624"/>
              </a:xfrm>
              <a:prstGeom prst="line">
                <a:avLst/>
              </a:prstGeom>
              <a:noFill/>
              <a:ln w="38100">
                <a:solidFill>
                  <a:schemeClr val="tx1"/>
                </a:solidFill>
                <a:round/>
                <a:headEnd/>
                <a:tailEnd type="triangle" w="sm" len="lg"/>
              </a:ln>
            </p:spPr>
            <p:txBody>
              <a:bodyPr wrap="none" anchor="ctr"/>
              <a:lstStyle/>
              <a:p>
                <a:endParaRPr lang="en-US"/>
              </a:p>
            </p:txBody>
          </p:sp>
          <p:sp>
            <p:nvSpPr>
              <p:cNvPr id="31786" name="Oval 28"/>
              <p:cNvSpPr>
                <a:spLocks noChangeArrowheads="1"/>
              </p:cNvSpPr>
              <p:nvPr/>
            </p:nvSpPr>
            <p:spPr bwMode="auto">
              <a:xfrm>
                <a:off x="3328" y="1536"/>
                <a:ext cx="144" cy="144"/>
              </a:xfrm>
              <a:prstGeom prst="ellipse">
                <a:avLst/>
              </a:prstGeom>
              <a:noFill/>
              <a:ln w="38100">
                <a:solidFill>
                  <a:schemeClr val="tx1"/>
                </a:solidFill>
                <a:round/>
                <a:headEnd/>
                <a:tailEnd/>
              </a:ln>
            </p:spPr>
            <p:txBody>
              <a:bodyPr wrap="none" anchor="ctr"/>
              <a:lstStyle/>
              <a:p>
                <a:endParaRPr lang="zh-CN" altLang="en-US"/>
              </a:p>
            </p:txBody>
          </p:sp>
          <p:sp>
            <p:nvSpPr>
              <p:cNvPr id="31787" name="Line 29"/>
              <p:cNvSpPr>
                <a:spLocks noChangeShapeType="1"/>
              </p:cNvSpPr>
              <p:nvPr/>
            </p:nvSpPr>
            <p:spPr bwMode="auto">
              <a:xfrm flipV="1">
                <a:off x="3424" y="1152"/>
                <a:ext cx="240" cy="384"/>
              </a:xfrm>
              <a:prstGeom prst="line">
                <a:avLst/>
              </a:prstGeom>
              <a:noFill/>
              <a:ln w="38100">
                <a:solidFill>
                  <a:schemeClr val="tx1"/>
                </a:solidFill>
                <a:round/>
                <a:headEnd/>
                <a:tailEnd type="triangle" w="sm" len="lg"/>
              </a:ln>
            </p:spPr>
            <p:txBody>
              <a:bodyPr wrap="none" anchor="ctr"/>
              <a:lstStyle/>
              <a:p>
                <a:endParaRPr lang="en-US"/>
              </a:p>
            </p:txBody>
          </p:sp>
          <p:sp>
            <p:nvSpPr>
              <p:cNvPr id="31788" name="Freeform 30"/>
              <p:cNvSpPr>
                <a:spLocks/>
              </p:cNvSpPr>
              <p:nvPr/>
            </p:nvSpPr>
            <p:spPr bwMode="auto">
              <a:xfrm>
                <a:off x="3232" y="1872"/>
                <a:ext cx="144" cy="56"/>
              </a:xfrm>
              <a:custGeom>
                <a:avLst/>
                <a:gdLst>
                  <a:gd name="T0" fmla="*/ 0 w 144"/>
                  <a:gd name="T1" fmla="*/ 0 h 56"/>
                  <a:gd name="T2" fmla="*/ 48 w 144"/>
                  <a:gd name="T3" fmla="*/ 48 h 56"/>
                  <a:gd name="T4" fmla="*/ 144 w 144"/>
                  <a:gd name="T5" fmla="*/ 48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0" y="0"/>
                    </a:moveTo>
                    <a:cubicBezTo>
                      <a:pt x="12" y="20"/>
                      <a:pt x="24" y="40"/>
                      <a:pt x="48" y="48"/>
                    </a:cubicBezTo>
                    <a:cubicBezTo>
                      <a:pt x="72" y="56"/>
                      <a:pt x="108" y="52"/>
                      <a:pt x="144" y="48"/>
                    </a:cubicBezTo>
                  </a:path>
                </a:pathLst>
              </a:custGeom>
              <a:noFill/>
              <a:ln w="38100">
                <a:solidFill>
                  <a:schemeClr val="tx1"/>
                </a:solidFill>
                <a:round/>
                <a:headEnd/>
                <a:tailEnd/>
              </a:ln>
            </p:spPr>
            <p:txBody>
              <a:bodyPr wrap="none" anchor="ctr"/>
              <a:lstStyle/>
              <a:p>
                <a:endParaRPr lang="en-US"/>
              </a:p>
            </p:txBody>
          </p:sp>
          <p:graphicFrame>
            <p:nvGraphicFramePr>
              <p:cNvPr id="31789" name="Object 31"/>
              <p:cNvGraphicFramePr>
                <a:graphicFrameLocks noChangeAspect="1"/>
              </p:cNvGraphicFramePr>
              <p:nvPr/>
            </p:nvGraphicFramePr>
            <p:xfrm>
              <a:off x="3002" y="1536"/>
              <a:ext cx="196" cy="247"/>
            </p:xfrm>
            <a:graphic>
              <a:graphicData uri="http://schemas.openxmlformats.org/presentationml/2006/ole">
                <mc:AlternateContent xmlns:mc="http://schemas.openxmlformats.org/markup-compatibility/2006">
                  <mc:Choice xmlns:v="urn:schemas-microsoft-com:vml" Requires="v">
                    <p:oleObj spid="_x0000_s44055" name="公式" r:id="rId9" imgW="139579" imgH="177646" progId="Equation.3">
                      <p:embed/>
                    </p:oleObj>
                  </mc:Choice>
                  <mc:Fallback>
                    <p:oleObj name="公式" r:id="rId9" imgW="139579" imgH="177646" progId="Equation.3">
                      <p:embed/>
                      <p:pic>
                        <p:nvPicPr>
                          <p:cNvPr id="0" name="Object 31"/>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3002" y="1536"/>
                            <a:ext cx="196" cy="24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38100">
                                <a:solidFill>
                                  <a:schemeClr val="bg1"/>
                                </a:solidFill>
                                <a:miter lim="800000"/>
                                <a:headEnd/>
                                <a:tailEnd/>
                              </a14:hiddenLine>
                            </a:ext>
                          </a:extLst>
                        </p:spPr>
                      </p:pic>
                    </p:oleObj>
                  </mc:Fallback>
                </mc:AlternateContent>
              </a:graphicData>
            </a:graphic>
          </p:graphicFrame>
          <p:graphicFrame>
            <p:nvGraphicFramePr>
              <p:cNvPr id="31790" name="Object 32"/>
              <p:cNvGraphicFramePr>
                <a:graphicFrameLocks noChangeAspect="1"/>
              </p:cNvGraphicFramePr>
              <p:nvPr/>
            </p:nvGraphicFramePr>
            <p:xfrm>
              <a:off x="3136" y="1968"/>
              <a:ext cx="196" cy="247"/>
            </p:xfrm>
            <a:graphic>
              <a:graphicData uri="http://schemas.openxmlformats.org/presentationml/2006/ole">
                <mc:AlternateContent xmlns:mc="http://schemas.openxmlformats.org/markup-compatibility/2006">
                  <mc:Choice xmlns:v="urn:schemas-microsoft-com:vml" Requires="v">
                    <p:oleObj spid="_x0000_s44056" name="公式" r:id="rId11" imgW="139579" imgH="177646" progId="Equation.3">
                      <p:embed/>
                    </p:oleObj>
                  </mc:Choice>
                  <mc:Fallback>
                    <p:oleObj name="公式" r:id="rId11" imgW="139579" imgH="177646" progId="Equation.3">
                      <p:embed/>
                      <p:pic>
                        <p:nvPicPr>
                          <p:cNvPr id="0" name="Object 32"/>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3136" y="1968"/>
                            <a:ext cx="196" cy="24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38100">
                                <a:solidFill>
                                  <a:schemeClr val="bg1"/>
                                </a:solidFill>
                                <a:miter lim="800000"/>
                                <a:headEnd/>
                                <a:tailEnd/>
                              </a14:hiddenLine>
                            </a:ext>
                          </a:extLst>
                        </p:spPr>
                      </p:pic>
                    </p:oleObj>
                  </mc:Fallback>
                </mc:AlternateContent>
              </a:graphicData>
            </a:graphic>
          </p:graphicFrame>
          <p:sp>
            <p:nvSpPr>
              <p:cNvPr id="31791" name="Text Box 33"/>
              <p:cNvSpPr txBox="1">
                <a:spLocks noChangeArrowheads="1"/>
              </p:cNvSpPr>
              <p:nvPr/>
            </p:nvSpPr>
            <p:spPr bwMode="auto">
              <a:xfrm>
                <a:off x="2819" y="2150"/>
                <a:ext cx="278" cy="327"/>
              </a:xfrm>
              <a:prstGeom prst="rect">
                <a:avLst/>
              </a:prstGeom>
              <a:noFill/>
              <a:ln w="28575">
                <a:noFill/>
                <a:miter lim="800000"/>
                <a:headEnd/>
                <a:tailEnd/>
              </a:ln>
            </p:spPr>
            <p:txBody>
              <a:bodyPr wrap="none" anchor="ctr">
                <a:spAutoFit/>
              </a:bodyPr>
              <a:lstStyle/>
              <a:p>
                <a:pPr algn="ctr"/>
                <a:r>
                  <a:rPr kumimoji="1" lang="en-US" altLang="zh-CN" i="1"/>
                  <a:t>O</a:t>
                </a:r>
              </a:p>
            </p:txBody>
          </p:sp>
          <p:graphicFrame>
            <p:nvGraphicFramePr>
              <p:cNvPr id="31792" name="Object 34"/>
              <p:cNvGraphicFramePr>
                <a:graphicFrameLocks noChangeAspect="1"/>
              </p:cNvGraphicFramePr>
              <p:nvPr/>
            </p:nvGraphicFramePr>
            <p:xfrm>
              <a:off x="3481" y="1872"/>
              <a:ext cx="364" cy="365"/>
            </p:xfrm>
            <a:graphic>
              <a:graphicData uri="http://schemas.openxmlformats.org/presentationml/2006/ole">
                <mc:AlternateContent xmlns:mc="http://schemas.openxmlformats.org/markup-compatibility/2006">
                  <mc:Choice xmlns:v="urn:schemas-microsoft-com:vml" Requires="v">
                    <p:oleObj spid="_x0000_s44057" name="Equation" r:id="rId12" imgW="253780" imgH="253780" progId="Equation.3">
                      <p:embed/>
                    </p:oleObj>
                  </mc:Choice>
                  <mc:Fallback>
                    <p:oleObj name="Equation" r:id="rId12" imgW="253780" imgH="253780" progId="Equation.3">
                      <p:embed/>
                      <p:pic>
                        <p:nvPicPr>
                          <p:cNvPr id="0" name="Object 34"/>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3481" y="1872"/>
                            <a:ext cx="364" cy="36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bg1"/>
                                </a:solidFill>
                                <a:miter lim="800000"/>
                                <a:headEnd/>
                                <a:tailEnd/>
                              </a14:hiddenLine>
                            </a:ext>
                          </a:extLst>
                        </p:spPr>
                      </p:pic>
                    </p:oleObj>
                  </mc:Fallback>
                </mc:AlternateContent>
              </a:graphicData>
            </a:graphic>
          </p:graphicFrame>
          <p:graphicFrame>
            <p:nvGraphicFramePr>
              <p:cNvPr id="31793" name="Object 35"/>
              <p:cNvGraphicFramePr>
                <a:graphicFrameLocks noChangeAspect="1"/>
              </p:cNvGraphicFramePr>
              <p:nvPr/>
            </p:nvGraphicFramePr>
            <p:xfrm>
              <a:off x="3578" y="1286"/>
              <a:ext cx="280" cy="358"/>
            </p:xfrm>
            <a:graphic>
              <a:graphicData uri="http://schemas.openxmlformats.org/presentationml/2006/ole">
                <mc:AlternateContent xmlns:mc="http://schemas.openxmlformats.org/markup-compatibility/2006">
                  <mc:Choice xmlns:v="urn:schemas-microsoft-com:vml" Requires="v">
                    <p:oleObj spid="_x0000_s44058" name="Equation" r:id="rId14" imgW="177646" imgH="228402" progId="Equation.3">
                      <p:embed/>
                    </p:oleObj>
                  </mc:Choice>
                  <mc:Fallback>
                    <p:oleObj name="Equation" r:id="rId14" imgW="177646" imgH="228402" progId="Equation.3">
                      <p:embed/>
                      <p:pic>
                        <p:nvPicPr>
                          <p:cNvPr id="0" name="Object 35"/>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3578" y="1286"/>
                            <a:ext cx="280" cy="358"/>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bg1"/>
                                </a:solidFill>
                                <a:miter lim="800000"/>
                                <a:headEnd/>
                                <a:tailEnd/>
                              </a14:hiddenLine>
                            </a:ext>
                          </a:extLst>
                        </p:spPr>
                      </p:pic>
                    </p:oleObj>
                  </mc:Fallback>
                </mc:AlternateContent>
              </a:graphicData>
            </a:graphic>
          </p:graphicFrame>
        </p:grpSp>
      </p:grpSp>
      <p:sp>
        <p:nvSpPr>
          <p:cNvPr id="100389" name="AutoShape 37"/>
          <p:cNvSpPr>
            <a:spLocks/>
          </p:cNvSpPr>
          <p:nvPr/>
        </p:nvSpPr>
        <p:spPr bwMode="auto">
          <a:xfrm>
            <a:off x="1187450" y="4427538"/>
            <a:ext cx="157163" cy="1757362"/>
          </a:xfrm>
          <a:prstGeom prst="leftBrace">
            <a:avLst>
              <a:gd name="adj1" fmla="val 93181"/>
              <a:gd name="adj2" fmla="val 50000"/>
            </a:avLst>
          </a:prstGeom>
          <a:noFill/>
          <a:ln w="28575">
            <a:solidFill>
              <a:schemeClr val="tx1"/>
            </a:solidFill>
            <a:round/>
            <a:headEnd/>
            <a:tailEnd/>
          </a:ln>
        </p:spPr>
        <p:txBody>
          <a:bodyPr wrap="none" anchor="ctr"/>
          <a:lstStyle/>
          <a:p>
            <a:endParaRPr lang="zh-CN" altLang="en-US"/>
          </a:p>
        </p:txBody>
      </p:sp>
      <p:sp>
        <p:nvSpPr>
          <p:cNvPr id="100390" name="Text Box 38"/>
          <p:cNvSpPr txBox="1">
            <a:spLocks noChangeArrowheads="1"/>
          </p:cNvSpPr>
          <p:nvPr/>
        </p:nvSpPr>
        <p:spPr bwMode="auto">
          <a:xfrm>
            <a:off x="468313" y="4068763"/>
            <a:ext cx="609600" cy="2227262"/>
          </a:xfrm>
          <a:prstGeom prst="rect">
            <a:avLst/>
          </a:prstGeom>
          <a:noFill/>
          <a:ln w="28575">
            <a:noFill/>
            <a:miter lim="800000"/>
            <a:headEnd/>
            <a:tailEnd/>
          </a:ln>
        </p:spPr>
        <p:txBody>
          <a:bodyPr anchor="ctr">
            <a:spAutoFit/>
          </a:bodyPr>
          <a:lstStyle/>
          <a:p>
            <a:pPr algn="ctr"/>
            <a:r>
              <a:rPr kumimoji="1" lang="zh-CN" altLang="en-US"/>
              <a:t>自然坐标系</a:t>
            </a:r>
          </a:p>
        </p:txBody>
      </p:sp>
      <p:grpSp>
        <p:nvGrpSpPr>
          <p:cNvPr id="4" name="Group 54"/>
          <p:cNvGrpSpPr>
            <a:grpSpLocks/>
          </p:cNvGrpSpPr>
          <p:nvPr/>
        </p:nvGrpSpPr>
        <p:grpSpPr bwMode="auto">
          <a:xfrm>
            <a:off x="5922963" y="908050"/>
            <a:ext cx="3113087" cy="2884488"/>
            <a:chOff x="3642" y="618"/>
            <a:chExt cx="1961" cy="1817"/>
          </a:xfrm>
        </p:grpSpPr>
        <p:sp>
          <p:nvSpPr>
            <p:cNvPr id="31767" name="Oval 9"/>
            <p:cNvSpPr>
              <a:spLocks noChangeArrowheads="1"/>
            </p:cNvSpPr>
            <p:nvPr/>
          </p:nvSpPr>
          <p:spPr bwMode="auto">
            <a:xfrm>
              <a:off x="3642" y="1153"/>
              <a:ext cx="1325" cy="1282"/>
            </a:xfrm>
            <a:prstGeom prst="ellipse">
              <a:avLst/>
            </a:prstGeom>
            <a:solidFill>
              <a:schemeClr val="accent1"/>
            </a:solidFill>
            <a:ln w="9525">
              <a:solidFill>
                <a:schemeClr val="tx1"/>
              </a:solidFill>
              <a:round/>
              <a:headEnd/>
              <a:tailEnd/>
            </a:ln>
          </p:spPr>
          <p:txBody>
            <a:bodyPr wrap="none" anchor="ctr"/>
            <a:lstStyle/>
            <a:p>
              <a:pPr algn="ctr"/>
              <a:endParaRPr kumimoji="1" lang="zh-CN" altLang="zh-CN" sz="2400" i="1"/>
            </a:p>
          </p:txBody>
        </p:sp>
        <p:sp>
          <p:nvSpPr>
            <p:cNvPr id="31768" name="Line 8"/>
            <p:cNvSpPr>
              <a:spLocks noChangeShapeType="1"/>
            </p:cNvSpPr>
            <p:nvPr/>
          </p:nvSpPr>
          <p:spPr bwMode="auto">
            <a:xfrm>
              <a:off x="4779" y="1291"/>
              <a:ext cx="265" cy="255"/>
            </a:xfrm>
            <a:prstGeom prst="line">
              <a:avLst/>
            </a:prstGeom>
            <a:noFill/>
            <a:ln w="28575">
              <a:solidFill>
                <a:schemeClr val="tx1"/>
              </a:solidFill>
              <a:round/>
              <a:headEnd/>
              <a:tailEnd type="triangle" w="sm" len="lg"/>
            </a:ln>
          </p:spPr>
          <p:txBody>
            <a:bodyPr wrap="none" anchor="ctr"/>
            <a:lstStyle/>
            <a:p>
              <a:endParaRPr lang="en-US"/>
            </a:p>
          </p:txBody>
        </p:sp>
        <p:sp>
          <p:nvSpPr>
            <p:cNvPr id="31769" name="Line 10"/>
            <p:cNvSpPr>
              <a:spLocks noChangeShapeType="1"/>
            </p:cNvSpPr>
            <p:nvPr/>
          </p:nvSpPr>
          <p:spPr bwMode="auto">
            <a:xfrm flipV="1">
              <a:off x="4313" y="712"/>
              <a:ext cx="0" cy="1089"/>
            </a:xfrm>
            <a:prstGeom prst="line">
              <a:avLst/>
            </a:prstGeom>
            <a:noFill/>
            <a:ln w="38100">
              <a:solidFill>
                <a:schemeClr val="tx1"/>
              </a:solidFill>
              <a:round/>
              <a:headEnd/>
              <a:tailEnd type="triangle" w="sm" len="lg"/>
            </a:ln>
          </p:spPr>
          <p:txBody>
            <a:bodyPr wrap="none" anchor="ctr"/>
            <a:lstStyle/>
            <a:p>
              <a:endParaRPr lang="en-US"/>
            </a:p>
          </p:txBody>
        </p:sp>
        <p:sp>
          <p:nvSpPr>
            <p:cNvPr id="31770" name="Line 11"/>
            <p:cNvSpPr>
              <a:spLocks noChangeShapeType="1"/>
            </p:cNvSpPr>
            <p:nvPr/>
          </p:nvSpPr>
          <p:spPr bwMode="auto">
            <a:xfrm>
              <a:off x="4315" y="1803"/>
              <a:ext cx="1259" cy="0"/>
            </a:xfrm>
            <a:prstGeom prst="line">
              <a:avLst/>
            </a:prstGeom>
            <a:noFill/>
            <a:ln w="38100">
              <a:solidFill>
                <a:schemeClr val="tx1"/>
              </a:solidFill>
              <a:round/>
              <a:headEnd/>
              <a:tailEnd type="triangle" w="sm" len="lg"/>
            </a:ln>
          </p:spPr>
          <p:txBody>
            <a:bodyPr wrap="none" anchor="ctr"/>
            <a:lstStyle/>
            <a:p>
              <a:endParaRPr lang="en-US"/>
            </a:p>
          </p:txBody>
        </p:sp>
        <p:sp>
          <p:nvSpPr>
            <p:cNvPr id="31771" name="Text Box 12"/>
            <p:cNvSpPr txBox="1">
              <a:spLocks noChangeArrowheads="1"/>
            </p:cNvSpPr>
            <p:nvPr/>
          </p:nvSpPr>
          <p:spPr bwMode="auto">
            <a:xfrm>
              <a:off x="4079" y="618"/>
              <a:ext cx="215" cy="327"/>
            </a:xfrm>
            <a:prstGeom prst="rect">
              <a:avLst/>
            </a:prstGeom>
            <a:noFill/>
            <a:ln w="28575">
              <a:noFill/>
              <a:miter lim="800000"/>
              <a:headEnd/>
              <a:tailEnd/>
            </a:ln>
          </p:spPr>
          <p:txBody>
            <a:bodyPr wrap="none" anchor="ctr">
              <a:spAutoFit/>
            </a:bodyPr>
            <a:lstStyle/>
            <a:p>
              <a:pPr algn="ctr"/>
              <a:r>
                <a:rPr kumimoji="1" lang="en-US" altLang="zh-CN" i="1"/>
                <a:t>y</a:t>
              </a:r>
            </a:p>
          </p:txBody>
        </p:sp>
        <p:sp>
          <p:nvSpPr>
            <p:cNvPr id="31772" name="Text Box 13"/>
            <p:cNvSpPr txBox="1">
              <a:spLocks noChangeArrowheads="1"/>
            </p:cNvSpPr>
            <p:nvPr/>
          </p:nvSpPr>
          <p:spPr bwMode="auto">
            <a:xfrm>
              <a:off x="5375" y="1742"/>
              <a:ext cx="228" cy="327"/>
            </a:xfrm>
            <a:prstGeom prst="rect">
              <a:avLst/>
            </a:prstGeom>
            <a:noFill/>
            <a:ln w="28575">
              <a:noFill/>
              <a:miter lim="800000"/>
              <a:headEnd/>
              <a:tailEnd/>
            </a:ln>
          </p:spPr>
          <p:txBody>
            <a:bodyPr wrap="none" anchor="ctr">
              <a:spAutoFit/>
            </a:bodyPr>
            <a:lstStyle/>
            <a:p>
              <a:pPr algn="ctr"/>
              <a:r>
                <a:rPr kumimoji="1" lang="en-US" altLang="zh-CN" i="1"/>
                <a:t>x</a:t>
              </a:r>
            </a:p>
          </p:txBody>
        </p:sp>
        <p:sp>
          <p:nvSpPr>
            <p:cNvPr id="31773" name="Line 14"/>
            <p:cNvSpPr>
              <a:spLocks noChangeShapeType="1"/>
            </p:cNvSpPr>
            <p:nvPr/>
          </p:nvSpPr>
          <p:spPr bwMode="auto">
            <a:xfrm flipV="1">
              <a:off x="4324" y="1346"/>
              <a:ext cx="397" cy="448"/>
            </a:xfrm>
            <a:prstGeom prst="line">
              <a:avLst/>
            </a:prstGeom>
            <a:noFill/>
            <a:ln w="38100">
              <a:solidFill>
                <a:schemeClr val="tx1"/>
              </a:solidFill>
              <a:round/>
              <a:headEnd/>
              <a:tailEnd/>
            </a:ln>
          </p:spPr>
          <p:txBody>
            <a:bodyPr wrap="none" anchor="ctr"/>
            <a:lstStyle/>
            <a:p>
              <a:endParaRPr lang="en-US"/>
            </a:p>
          </p:txBody>
        </p:sp>
        <p:sp>
          <p:nvSpPr>
            <p:cNvPr id="31774" name="Oval 15"/>
            <p:cNvSpPr>
              <a:spLocks noChangeArrowheads="1"/>
            </p:cNvSpPr>
            <p:nvPr/>
          </p:nvSpPr>
          <p:spPr bwMode="auto">
            <a:xfrm>
              <a:off x="4712" y="1226"/>
              <a:ext cx="133" cy="129"/>
            </a:xfrm>
            <a:prstGeom prst="ellipse">
              <a:avLst/>
            </a:prstGeom>
            <a:solidFill>
              <a:srgbClr val="0000FF"/>
            </a:solidFill>
            <a:ln w="38100">
              <a:solidFill>
                <a:schemeClr val="tx1"/>
              </a:solidFill>
              <a:round/>
              <a:headEnd/>
              <a:tailEnd/>
            </a:ln>
          </p:spPr>
          <p:txBody>
            <a:bodyPr wrap="none" anchor="ctr"/>
            <a:lstStyle/>
            <a:p>
              <a:endParaRPr lang="zh-CN" altLang="en-US"/>
            </a:p>
          </p:txBody>
        </p:sp>
        <p:graphicFrame>
          <p:nvGraphicFramePr>
            <p:cNvPr id="31775" name="Object 16"/>
            <p:cNvGraphicFramePr>
              <a:graphicFrameLocks noChangeAspect="1"/>
            </p:cNvGraphicFramePr>
            <p:nvPr/>
          </p:nvGraphicFramePr>
          <p:xfrm>
            <a:off x="5003" y="1251"/>
            <a:ext cx="226" cy="310"/>
          </p:xfrm>
          <a:graphic>
            <a:graphicData uri="http://schemas.openxmlformats.org/presentationml/2006/ole">
              <mc:AlternateContent xmlns:mc="http://schemas.openxmlformats.org/markup-compatibility/2006">
                <mc:Choice xmlns:v="urn:schemas-microsoft-com:vml" Requires="v">
                  <p:oleObj spid="_x0000_s44059" name="公式" r:id="rId16" imgW="126725" imgH="177415" progId="Equation.3">
                    <p:embed/>
                  </p:oleObj>
                </mc:Choice>
                <mc:Fallback>
                  <p:oleObj name="公式" r:id="rId16" imgW="126725" imgH="177415" progId="Equation.3">
                    <p:embed/>
                    <p:pic>
                      <p:nvPicPr>
                        <p:cNvPr id="0" name="Object 16"/>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5003" y="1251"/>
                          <a:ext cx="226" cy="310"/>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31776" name="Object 18"/>
            <p:cNvGraphicFramePr>
              <a:graphicFrameLocks noChangeAspect="1"/>
            </p:cNvGraphicFramePr>
            <p:nvPr/>
          </p:nvGraphicFramePr>
          <p:xfrm>
            <a:off x="4341" y="1392"/>
            <a:ext cx="176" cy="241"/>
          </p:xfrm>
          <a:graphic>
            <a:graphicData uri="http://schemas.openxmlformats.org/presentationml/2006/ole">
              <mc:AlternateContent xmlns:mc="http://schemas.openxmlformats.org/markup-compatibility/2006">
                <mc:Choice xmlns:v="urn:schemas-microsoft-com:vml" Requires="v">
                  <p:oleObj spid="_x0000_s44060" name="公式" r:id="rId18" imgW="139579" imgH="177646" progId="Equation.3">
                    <p:embed/>
                  </p:oleObj>
                </mc:Choice>
                <mc:Fallback>
                  <p:oleObj name="公式" r:id="rId18" imgW="139579" imgH="177646" progId="Equation.3">
                    <p:embed/>
                    <p:pic>
                      <p:nvPicPr>
                        <p:cNvPr id="0" name="Object 18"/>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4341" y="1392"/>
                          <a:ext cx="17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31777" name="Object 19"/>
            <p:cNvGraphicFramePr>
              <a:graphicFrameLocks noChangeAspect="1"/>
            </p:cNvGraphicFramePr>
            <p:nvPr/>
          </p:nvGraphicFramePr>
          <p:xfrm>
            <a:off x="4540" y="1533"/>
            <a:ext cx="205" cy="199"/>
          </p:xfrm>
          <a:graphic>
            <a:graphicData uri="http://schemas.openxmlformats.org/presentationml/2006/ole">
              <mc:AlternateContent xmlns:mc="http://schemas.openxmlformats.org/markup-compatibility/2006">
                <mc:Choice xmlns:v="urn:schemas-microsoft-com:vml" Requires="v">
                  <p:oleObj spid="_x0000_s44061" name="Equation" r:id="rId20" imgW="152268" imgH="152268" progId="Equation.3">
                    <p:embed/>
                  </p:oleObj>
                </mc:Choice>
                <mc:Fallback>
                  <p:oleObj name="Equation" r:id="rId20" imgW="152268" imgH="152268" progId="Equation.3">
                    <p:embed/>
                    <p:pic>
                      <p:nvPicPr>
                        <p:cNvPr id="0" name="Object 19"/>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4540" y="1533"/>
                          <a:ext cx="20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31778" name="Arc 52"/>
            <p:cNvSpPr>
              <a:spLocks/>
            </p:cNvSpPr>
            <p:nvPr/>
          </p:nvSpPr>
          <p:spPr bwMode="auto">
            <a:xfrm rot="-669857">
              <a:off x="4305" y="1588"/>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p:spPr>
          <p:txBody>
            <a:bodyPr wrap="none" anchor="ctr"/>
            <a:lstStyle/>
            <a:p>
              <a:endParaRPr lang="en-US"/>
            </a:p>
          </p:txBody>
        </p:sp>
        <p:graphicFrame>
          <p:nvGraphicFramePr>
            <p:cNvPr id="31779" name="Object 53"/>
            <p:cNvGraphicFramePr>
              <a:graphicFrameLocks noChangeAspect="1"/>
            </p:cNvGraphicFramePr>
            <p:nvPr/>
          </p:nvGraphicFramePr>
          <p:xfrm>
            <a:off x="4150" y="1770"/>
            <a:ext cx="220" cy="237"/>
          </p:xfrm>
          <a:graphic>
            <a:graphicData uri="http://schemas.openxmlformats.org/presentationml/2006/ole">
              <mc:AlternateContent xmlns:mc="http://schemas.openxmlformats.org/markup-compatibility/2006">
                <mc:Choice xmlns:v="urn:schemas-microsoft-com:vml" Requires="v">
                  <p:oleObj spid="_x0000_s44062" name="公式" r:id="rId22" imgW="164814" imgH="177492" progId="Equation.3">
                    <p:embed/>
                  </p:oleObj>
                </mc:Choice>
                <mc:Fallback>
                  <p:oleObj name="公式" r:id="rId22" imgW="164814" imgH="177492" progId="Equation.3">
                    <p:embed/>
                    <p:pic>
                      <p:nvPicPr>
                        <p:cNvPr id="0" name="Object 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50" y="1770"/>
                          <a:ext cx="220"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56"/>
          <p:cNvGrpSpPr>
            <a:grpSpLocks/>
          </p:cNvGrpSpPr>
          <p:nvPr/>
        </p:nvGrpSpPr>
        <p:grpSpPr bwMode="auto">
          <a:xfrm>
            <a:off x="5651500" y="4005263"/>
            <a:ext cx="2830513" cy="2376487"/>
            <a:chOff x="3560" y="2523"/>
            <a:chExt cx="1783" cy="1497"/>
          </a:xfrm>
        </p:grpSpPr>
        <p:sp>
          <p:nvSpPr>
            <p:cNvPr id="31756" name="Rectangle 40"/>
            <p:cNvSpPr>
              <a:spLocks noChangeArrowheads="1"/>
            </p:cNvSpPr>
            <p:nvPr/>
          </p:nvSpPr>
          <p:spPr bwMode="auto">
            <a:xfrm>
              <a:off x="3560" y="2523"/>
              <a:ext cx="1783" cy="1497"/>
            </a:xfrm>
            <a:prstGeom prst="rect">
              <a:avLst/>
            </a:prstGeom>
            <a:noFill/>
            <a:ln w="12700">
              <a:noFill/>
              <a:miter lim="800000"/>
              <a:headEnd/>
              <a:tailEnd type="none" w="sm" len="lg"/>
            </a:ln>
          </p:spPr>
          <p:txBody>
            <a:bodyPr wrap="none" anchor="ctr"/>
            <a:lstStyle/>
            <a:p>
              <a:endParaRPr lang="zh-CN" altLang="en-US"/>
            </a:p>
          </p:txBody>
        </p:sp>
        <p:sp>
          <p:nvSpPr>
            <p:cNvPr id="31757" name="Line 41"/>
            <p:cNvSpPr>
              <a:spLocks noChangeShapeType="1"/>
            </p:cNvSpPr>
            <p:nvPr/>
          </p:nvSpPr>
          <p:spPr bwMode="auto">
            <a:xfrm>
              <a:off x="4826" y="2820"/>
              <a:ext cx="272" cy="260"/>
            </a:xfrm>
            <a:prstGeom prst="line">
              <a:avLst/>
            </a:prstGeom>
            <a:noFill/>
            <a:ln w="28575">
              <a:solidFill>
                <a:schemeClr val="tx1"/>
              </a:solidFill>
              <a:round/>
              <a:headEnd/>
              <a:tailEnd type="triangle" w="sm" len="lg"/>
            </a:ln>
          </p:spPr>
          <p:txBody>
            <a:bodyPr wrap="none" anchor="ctr"/>
            <a:lstStyle/>
            <a:p>
              <a:endParaRPr lang="en-US"/>
            </a:p>
          </p:txBody>
        </p:sp>
        <p:sp>
          <p:nvSpPr>
            <p:cNvPr id="31758" name="Oval 42"/>
            <p:cNvSpPr>
              <a:spLocks noChangeArrowheads="1"/>
            </p:cNvSpPr>
            <p:nvPr/>
          </p:nvSpPr>
          <p:spPr bwMode="auto">
            <a:xfrm>
              <a:off x="3667" y="2689"/>
              <a:ext cx="1362" cy="1303"/>
            </a:xfrm>
            <a:prstGeom prst="ellipse">
              <a:avLst/>
            </a:prstGeom>
            <a:solidFill>
              <a:schemeClr val="accent1"/>
            </a:solidFill>
            <a:ln w="19050">
              <a:solidFill>
                <a:schemeClr val="tx1"/>
              </a:solidFill>
              <a:round/>
              <a:headEnd/>
              <a:tailEnd/>
            </a:ln>
          </p:spPr>
          <p:txBody>
            <a:bodyPr wrap="none" anchor="ctr"/>
            <a:lstStyle/>
            <a:p>
              <a:pPr algn="ctr"/>
              <a:endParaRPr kumimoji="1" lang="zh-CN" altLang="zh-CN"/>
            </a:p>
          </p:txBody>
        </p:sp>
        <p:sp>
          <p:nvSpPr>
            <p:cNvPr id="31759" name="Line 43"/>
            <p:cNvSpPr>
              <a:spLocks noChangeShapeType="1"/>
            </p:cNvSpPr>
            <p:nvPr/>
          </p:nvSpPr>
          <p:spPr bwMode="auto">
            <a:xfrm flipV="1">
              <a:off x="4538" y="2867"/>
              <a:ext cx="237" cy="258"/>
            </a:xfrm>
            <a:prstGeom prst="line">
              <a:avLst/>
            </a:prstGeom>
            <a:noFill/>
            <a:ln w="38100">
              <a:solidFill>
                <a:schemeClr val="tx1"/>
              </a:solidFill>
              <a:round/>
              <a:headEnd type="triangle" w="sm" len="lg"/>
              <a:tailEnd/>
            </a:ln>
          </p:spPr>
          <p:txBody>
            <a:bodyPr wrap="none" anchor="ctr"/>
            <a:lstStyle/>
            <a:p>
              <a:endParaRPr lang="en-US"/>
            </a:p>
          </p:txBody>
        </p:sp>
        <p:sp>
          <p:nvSpPr>
            <p:cNvPr id="31760" name="Oval 44"/>
            <p:cNvSpPr>
              <a:spLocks noChangeArrowheads="1"/>
            </p:cNvSpPr>
            <p:nvPr/>
          </p:nvSpPr>
          <p:spPr bwMode="auto">
            <a:xfrm>
              <a:off x="4757" y="2755"/>
              <a:ext cx="136" cy="130"/>
            </a:xfrm>
            <a:prstGeom prst="ellipse">
              <a:avLst/>
            </a:prstGeom>
            <a:solidFill>
              <a:srgbClr val="0033CC"/>
            </a:solidFill>
            <a:ln w="38100">
              <a:solidFill>
                <a:schemeClr val="tx1"/>
              </a:solidFill>
              <a:round/>
              <a:headEnd/>
              <a:tailEnd/>
            </a:ln>
          </p:spPr>
          <p:txBody>
            <a:bodyPr wrap="none" anchor="ctr"/>
            <a:lstStyle/>
            <a:p>
              <a:endParaRPr lang="zh-CN" altLang="en-US"/>
            </a:p>
          </p:txBody>
        </p:sp>
        <p:graphicFrame>
          <p:nvGraphicFramePr>
            <p:cNvPr id="31761" name="Object 45"/>
            <p:cNvGraphicFramePr>
              <a:graphicFrameLocks noChangeAspect="1"/>
            </p:cNvGraphicFramePr>
            <p:nvPr/>
          </p:nvGraphicFramePr>
          <p:xfrm>
            <a:off x="5066" y="2779"/>
            <a:ext cx="260" cy="378"/>
          </p:xfrm>
          <a:graphic>
            <a:graphicData uri="http://schemas.openxmlformats.org/presentationml/2006/ole">
              <mc:AlternateContent xmlns:mc="http://schemas.openxmlformats.org/markup-compatibility/2006">
                <mc:Choice xmlns:v="urn:schemas-microsoft-com:vml" Requires="v">
                  <p:oleObj spid="_x0000_s44063" name="公式" r:id="rId24" imgW="152334" imgH="228501" progId="Equation.3">
                    <p:embed/>
                  </p:oleObj>
                </mc:Choice>
                <mc:Fallback>
                  <p:oleObj name="公式" r:id="rId24" imgW="152334" imgH="228501" progId="Equation.3">
                    <p:embed/>
                    <p:pic>
                      <p:nvPicPr>
                        <p:cNvPr id="0" name="Object 45"/>
                        <p:cNvPicPr>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5066" y="2779"/>
                          <a:ext cx="260" cy="378"/>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31762" name="Object 46"/>
            <p:cNvGraphicFramePr>
              <a:graphicFrameLocks noChangeAspect="1"/>
            </p:cNvGraphicFramePr>
            <p:nvPr/>
          </p:nvGraphicFramePr>
          <p:xfrm>
            <a:off x="4632" y="2958"/>
            <a:ext cx="265" cy="336"/>
          </p:xfrm>
          <a:graphic>
            <a:graphicData uri="http://schemas.openxmlformats.org/presentationml/2006/ole">
              <mc:AlternateContent xmlns:mc="http://schemas.openxmlformats.org/markup-compatibility/2006">
                <mc:Choice xmlns:v="urn:schemas-microsoft-com:vml" Requires="v">
                  <p:oleObj spid="_x0000_s44064" name="公式" r:id="rId26" imgW="164885" imgH="215619" progId="Equation.3">
                    <p:embed/>
                  </p:oleObj>
                </mc:Choice>
                <mc:Fallback>
                  <p:oleObj name="公式" r:id="rId26" imgW="164885" imgH="215619" progId="Equation.3">
                    <p:embed/>
                    <p:pic>
                      <p:nvPicPr>
                        <p:cNvPr id="0" name="Object 46"/>
                        <p:cNvPicPr>
                          <a:picLocks noChangeAspect="1" noChangeArrowheads="1"/>
                        </p:cNvPicPr>
                        <p:nvPr/>
                      </p:nvPicPr>
                      <p:blipFill>
                        <a:blip r:embed="rId27">
                          <a:lum bright="-100000"/>
                          <a:extLst>
                            <a:ext uri="{28A0092B-C50C-407E-A947-70E740481C1C}">
                              <a14:useLocalDpi xmlns:a14="http://schemas.microsoft.com/office/drawing/2010/main" val="0"/>
                            </a:ext>
                          </a:extLst>
                        </a:blip>
                        <a:srcRect/>
                        <a:stretch>
                          <a:fillRect/>
                        </a:stretch>
                      </p:blipFill>
                      <p:spPr bwMode="auto">
                        <a:xfrm>
                          <a:off x="4632" y="2958"/>
                          <a:ext cx="265" cy="336"/>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31763" name="Line 47"/>
            <p:cNvSpPr>
              <a:spLocks noChangeShapeType="1"/>
            </p:cNvSpPr>
            <p:nvPr/>
          </p:nvSpPr>
          <p:spPr bwMode="auto">
            <a:xfrm>
              <a:off x="4337" y="2553"/>
              <a:ext cx="0" cy="817"/>
            </a:xfrm>
            <a:prstGeom prst="line">
              <a:avLst/>
            </a:prstGeom>
            <a:noFill/>
            <a:ln w="38100">
              <a:solidFill>
                <a:schemeClr val="tx1"/>
              </a:solidFill>
              <a:round/>
              <a:headEnd/>
              <a:tailEnd type="none" w="sm" len="lg"/>
            </a:ln>
          </p:spPr>
          <p:txBody>
            <a:bodyPr/>
            <a:lstStyle/>
            <a:p>
              <a:endParaRPr lang="en-US"/>
            </a:p>
          </p:txBody>
        </p:sp>
        <p:sp>
          <p:nvSpPr>
            <p:cNvPr id="31764" name="Line 48"/>
            <p:cNvSpPr>
              <a:spLocks noChangeShapeType="1"/>
            </p:cNvSpPr>
            <p:nvPr/>
          </p:nvSpPr>
          <p:spPr bwMode="auto">
            <a:xfrm flipH="1">
              <a:off x="4337" y="3098"/>
              <a:ext cx="229" cy="272"/>
            </a:xfrm>
            <a:prstGeom prst="line">
              <a:avLst/>
            </a:prstGeom>
            <a:noFill/>
            <a:ln w="38100">
              <a:solidFill>
                <a:schemeClr val="tx1"/>
              </a:solidFill>
              <a:prstDash val="sysDot"/>
              <a:round/>
              <a:headEnd/>
              <a:tailEnd type="none" w="sm" len="lg"/>
            </a:ln>
          </p:spPr>
          <p:txBody>
            <a:bodyPr/>
            <a:lstStyle/>
            <a:p>
              <a:endParaRPr lang="en-US"/>
            </a:p>
          </p:txBody>
        </p:sp>
        <p:graphicFrame>
          <p:nvGraphicFramePr>
            <p:cNvPr id="31765" name="Object 49"/>
            <p:cNvGraphicFramePr>
              <a:graphicFrameLocks noChangeAspect="1"/>
            </p:cNvGraphicFramePr>
            <p:nvPr/>
          </p:nvGraphicFramePr>
          <p:xfrm>
            <a:off x="4365" y="2925"/>
            <a:ext cx="197" cy="242"/>
          </p:xfrm>
          <a:graphic>
            <a:graphicData uri="http://schemas.openxmlformats.org/presentationml/2006/ole">
              <mc:AlternateContent xmlns:mc="http://schemas.openxmlformats.org/markup-compatibility/2006">
                <mc:Choice xmlns:v="urn:schemas-microsoft-com:vml" Requires="v">
                  <p:oleObj spid="_x0000_s44065" name="公式" r:id="rId28" imgW="139579" imgH="177646" progId="Equation.3">
                    <p:embed/>
                  </p:oleObj>
                </mc:Choice>
                <mc:Fallback>
                  <p:oleObj name="公式" r:id="rId28" imgW="139579" imgH="177646" progId="Equation.3">
                    <p:embed/>
                    <p:pic>
                      <p:nvPicPr>
                        <p:cNvPr id="0" name="Object 49"/>
                        <p:cNvPicPr>
                          <a:picLocks noChangeAspect="1" noChangeArrowheads="1"/>
                        </p:cNvPicPr>
                        <p:nvPr/>
                      </p:nvPicPr>
                      <p:blipFill>
                        <a:blip r:embed="rId29">
                          <a:lum bright="-100000"/>
                          <a:extLst>
                            <a:ext uri="{28A0092B-C50C-407E-A947-70E740481C1C}">
                              <a14:useLocalDpi xmlns:a14="http://schemas.microsoft.com/office/drawing/2010/main" val="0"/>
                            </a:ext>
                          </a:extLst>
                        </a:blip>
                        <a:srcRect/>
                        <a:stretch>
                          <a:fillRect/>
                        </a:stretch>
                      </p:blipFill>
                      <p:spPr bwMode="auto">
                        <a:xfrm>
                          <a:off x="4365" y="2925"/>
                          <a:ext cx="197" cy="242"/>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1766" name="Arc 55"/>
            <p:cNvSpPr>
              <a:spLocks/>
            </p:cNvSpPr>
            <p:nvPr/>
          </p:nvSpPr>
          <p:spPr bwMode="auto">
            <a:xfrm>
              <a:off x="4332" y="3149"/>
              <a:ext cx="136" cy="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ppt_x"/>
                                          </p:val>
                                        </p:tav>
                                        <p:tav tm="100000">
                                          <p:val>
                                            <p:strVal val="#ppt_x"/>
                                          </p:val>
                                        </p:tav>
                                      </p:tavLst>
                                    </p:anim>
                                    <p:anim calcmode="lin" valueType="num">
                                      <p:cBhvr additive="base">
                                        <p:cTn id="8" dur="500" fill="hold"/>
                                        <p:tgtEl>
                                          <p:spTgt spid="1003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0356"/>
                                        </p:tgtEl>
                                        <p:attrNameLst>
                                          <p:attrName>style.visibility</p:attrName>
                                        </p:attrNameLst>
                                      </p:cBhvr>
                                      <p:to>
                                        <p:strVal val="visible"/>
                                      </p:to>
                                    </p:set>
                                    <p:anim calcmode="lin" valueType="num">
                                      <p:cBhvr additive="base">
                                        <p:cTn id="11" dur="500" fill="hold"/>
                                        <p:tgtEl>
                                          <p:spTgt spid="100356"/>
                                        </p:tgtEl>
                                        <p:attrNameLst>
                                          <p:attrName>ppt_x</p:attrName>
                                        </p:attrNameLst>
                                      </p:cBhvr>
                                      <p:tavLst>
                                        <p:tav tm="0">
                                          <p:val>
                                            <p:strVal val="#ppt_x"/>
                                          </p:val>
                                        </p:tav>
                                        <p:tav tm="100000">
                                          <p:val>
                                            <p:strVal val="#ppt_x"/>
                                          </p:val>
                                        </p:tav>
                                      </p:tavLst>
                                    </p:anim>
                                    <p:anim calcmode="lin" valueType="num">
                                      <p:cBhvr additive="base">
                                        <p:cTn id="12" dur="500" fill="hold"/>
                                        <p:tgtEl>
                                          <p:spTgt spid="10035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0357"/>
                                        </p:tgtEl>
                                        <p:attrNameLst>
                                          <p:attrName>style.visibility</p:attrName>
                                        </p:attrNameLst>
                                      </p:cBhvr>
                                      <p:to>
                                        <p:strVal val="visible"/>
                                      </p:to>
                                    </p:set>
                                    <p:anim calcmode="lin" valueType="num">
                                      <p:cBhvr additive="base">
                                        <p:cTn id="15" dur="500" fill="hold"/>
                                        <p:tgtEl>
                                          <p:spTgt spid="100357"/>
                                        </p:tgtEl>
                                        <p:attrNameLst>
                                          <p:attrName>ppt_x</p:attrName>
                                        </p:attrNameLst>
                                      </p:cBhvr>
                                      <p:tavLst>
                                        <p:tav tm="0">
                                          <p:val>
                                            <p:strVal val="#ppt_x"/>
                                          </p:val>
                                        </p:tav>
                                        <p:tav tm="100000">
                                          <p:val>
                                            <p:strVal val="#ppt_x"/>
                                          </p:val>
                                        </p:tav>
                                      </p:tavLst>
                                    </p:anim>
                                    <p:anim calcmode="lin" valueType="num">
                                      <p:cBhvr additive="base">
                                        <p:cTn id="16" dur="500" fill="hold"/>
                                        <p:tgtEl>
                                          <p:spTgt spid="1003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0372"/>
                                        </p:tgtEl>
                                        <p:attrNameLst>
                                          <p:attrName>style.visibility</p:attrName>
                                        </p:attrNameLst>
                                      </p:cBhvr>
                                      <p:to>
                                        <p:strVal val="visible"/>
                                      </p:to>
                                    </p:set>
                                    <p:anim calcmode="lin" valueType="num">
                                      <p:cBhvr additive="base">
                                        <p:cTn id="19" dur="500" fill="hold"/>
                                        <p:tgtEl>
                                          <p:spTgt spid="100372"/>
                                        </p:tgtEl>
                                        <p:attrNameLst>
                                          <p:attrName>ppt_x</p:attrName>
                                        </p:attrNameLst>
                                      </p:cBhvr>
                                      <p:tavLst>
                                        <p:tav tm="0">
                                          <p:val>
                                            <p:strVal val="#ppt_x"/>
                                          </p:val>
                                        </p:tav>
                                        <p:tav tm="100000">
                                          <p:val>
                                            <p:strVal val="#ppt_x"/>
                                          </p:val>
                                        </p:tav>
                                      </p:tavLst>
                                    </p:anim>
                                    <p:anim calcmode="lin" valueType="num">
                                      <p:cBhvr additive="base">
                                        <p:cTn id="20" dur="500" fill="hold"/>
                                        <p:tgtEl>
                                          <p:spTgt spid="10037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0389"/>
                                        </p:tgtEl>
                                        <p:attrNameLst>
                                          <p:attrName>style.visibility</p:attrName>
                                        </p:attrNameLst>
                                      </p:cBhvr>
                                      <p:to>
                                        <p:strVal val="visible"/>
                                      </p:to>
                                    </p:set>
                                    <p:anim calcmode="lin" valueType="num">
                                      <p:cBhvr additive="base">
                                        <p:cTn id="27" dur="500" fill="hold"/>
                                        <p:tgtEl>
                                          <p:spTgt spid="100389"/>
                                        </p:tgtEl>
                                        <p:attrNameLst>
                                          <p:attrName>ppt_x</p:attrName>
                                        </p:attrNameLst>
                                      </p:cBhvr>
                                      <p:tavLst>
                                        <p:tav tm="0">
                                          <p:val>
                                            <p:strVal val="#ppt_x"/>
                                          </p:val>
                                        </p:tav>
                                        <p:tav tm="100000">
                                          <p:val>
                                            <p:strVal val="#ppt_x"/>
                                          </p:val>
                                        </p:tav>
                                      </p:tavLst>
                                    </p:anim>
                                    <p:anim calcmode="lin" valueType="num">
                                      <p:cBhvr additive="base">
                                        <p:cTn id="28" dur="500" fill="hold"/>
                                        <p:tgtEl>
                                          <p:spTgt spid="10038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0390"/>
                                        </p:tgtEl>
                                        <p:attrNameLst>
                                          <p:attrName>style.visibility</p:attrName>
                                        </p:attrNameLst>
                                      </p:cBhvr>
                                      <p:to>
                                        <p:strVal val="visible"/>
                                      </p:to>
                                    </p:set>
                                    <p:anim calcmode="lin" valueType="num">
                                      <p:cBhvr additive="base">
                                        <p:cTn id="31" dur="500" fill="hold"/>
                                        <p:tgtEl>
                                          <p:spTgt spid="100390"/>
                                        </p:tgtEl>
                                        <p:attrNameLst>
                                          <p:attrName>ppt_x</p:attrName>
                                        </p:attrNameLst>
                                      </p:cBhvr>
                                      <p:tavLst>
                                        <p:tav tm="0">
                                          <p:val>
                                            <p:strVal val="#ppt_x"/>
                                          </p:val>
                                        </p:tav>
                                        <p:tav tm="100000">
                                          <p:val>
                                            <p:strVal val="#ppt_x"/>
                                          </p:val>
                                        </p:tav>
                                      </p:tavLst>
                                    </p:anim>
                                    <p:anim calcmode="lin" valueType="num">
                                      <p:cBhvr additive="base">
                                        <p:cTn id="32" dur="500" fill="hold"/>
                                        <p:tgtEl>
                                          <p:spTgt spid="100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2" grpId="0"/>
      <p:bldP spid="100389" grpId="0" animBg="1"/>
      <p:bldP spid="1003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106363" y="461963"/>
            <a:ext cx="3097212" cy="519112"/>
          </a:xfrm>
          <a:prstGeom prst="rect">
            <a:avLst/>
          </a:prstGeom>
          <a:noFill/>
          <a:ln w="9525">
            <a:noFill/>
            <a:miter lim="800000"/>
            <a:headEnd/>
            <a:tailEnd/>
          </a:ln>
        </p:spPr>
        <p:txBody>
          <a:bodyPr>
            <a:spAutoFit/>
          </a:bodyPr>
          <a:lstStyle/>
          <a:p>
            <a:pPr>
              <a:spcBef>
                <a:spcPct val="50000"/>
              </a:spcBef>
            </a:pPr>
            <a:r>
              <a:rPr kumimoji="1" lang="zh-CN" altLang="en-US"/>
              <a:t>一、常见力</a:t>
            </a:r>
          </a:p>
        </p:txBody>
      </p:sp>
      <p:sp>
        <p:nvSpPr>
          <p:cNvPr id="75781" name="Text Box 5"/>
          <p:cNvSpPr txBox="1">
            <a:spLocks noChangeArrowheads="1"/>
          </p:cNvSpPr>
          <p:nvPr/>
        </p:nvSpPr>
        <p:spPr bwMode="auto">
          <a:xfrm>
            <a:off x="539750" y="981075"/>
            <a:ext cx="4319588" cy="519113"/>
          </a:xfrm>
          <a:prstGeom prst="rect">
            <a:avLst/>
          </a:prstGeom>
          <a:noFill/>
          <a:ln w="9525">
            <a:noFill/>
            <a:miter lim="800000"/>
            <a:headEnd/>
            <a:tailEnd/>
          </a:ln>
        </p:spPr>
        <p:txBody>
          <a:bodyPr>
            <a:spAutoFit/>
          </a:bodyPr>
          <a:lstStyle/>
          <a:p>
            <a:pPr>
              <a:spcBef>
                <a:spcPct val="50000"/>
              </a:spcBef>
            </a:pPr>
            <a:r>
              <a:rPr kumimoji="1" lang="en-US" altLang="zh-CN"/>
              <a:t>1.  </a:t>
            </a:r>
            <a:r>
              <a:rPr kumimoji="1" lang="zh-CN" altLang="en-US"/>
              <a:t>重力（</a:t>
            </a:r>
            <a:r>
              <a:rPr kumimoji="1" lang="en-US" altLang="zh-CN"/>
              <a:t>gravity</a:t>
            </a:r>
            <a:r>
              <a:rPr kumimoji="1" lang="zh-CN" altLang="en-US"/>
              <a:t>）</a:t>
            </a:r>
            <a:endParaRPr kumimoji="1" lang="zh-CN" altLang="en-US" sz="2400" b="0"/>
          </a:p>
        </p:txBody>
      </p:sp>
      <p:sp>
        <p:nvSpPr>
          <p:cNvPr id="75782" name="Text Box 6"/>
          <p:cNvSpPr txBox="1">
            <a:spLocks noChangeArrowheads="1"/>
          </p:cNvSpPr>
          <p:nvPr/>
        </p:nvSpPr>
        <p:spPr bwMode="auto">
          <a:xfrm>
            <a:off x="468313" y="1628775"/>
            <a:ext cx="8424862" cy="519113"/>
          </a:xfrm>
          <a:prstGeom prst="rect">
            <a:avLst/>
          </a:prstGeom>
          <a:noFill/>
          <a:ln w="9525">
            <a:noFill/>
            <a:miter lim="800000"/>
            <a:headEnd/>
            <a:tailEnd/>
          </a:ln>
        </p:spPr>
        <p:txBody>
          <a:bodyPr>
            <a:spAutoFit/>
          </a:bodyPr>
          <a:lstStyle/>
          <a:p>
            <a:pPr>
              <a:spcBef>
                <a:spcPct val="50000"/>
              </a:spcBef>
            </a:pPr>
            <a:r>
              <a:rPr kumimoji="1" lang="zh-CN" altLang="en-US">
                <a:latin typeface="宋体" charset="-122"/>
              </a:rPr>
              <a:t>重力是</a:t>
            </a:r>
            <a:r>
              <a:rPr kumimoji="1" lang="zh-CN" altLang="en-US"/>
              <a:t>地球表面</a:t>
            </a:r>
            <a:r>
              <a:rPr kumimoji="1" lang="zh-CN" altLang="en-US">
                <a:latin typeface="宋体" charset="-122"/>
              </a:rPr>
              <a:t>物体所受地球引力的一个分量。</a:t>
            </a:r>
          </a:p>
        </p:txBody>
      </p:sp>
      <p:graphicFrame>
        <p:nvGraphicFramePr>
          <p:cNvPr id="75795" name="Object 19"/>
          <p:cNvGraphicFramePr>
            <a:graphicFrameLocks noChangeAspect="1"/>
          </p:cNvGraphicFramePr>
          <p:nvPr/>
        </p:nvGraphicFramePr>
        <p:xfrm>
          <a:off x="900113" y="2349500"/>
          <a:ext cx="4321175" cy="1271588"/>
        </p:xfrm>
        <a:graphic>
          <a:graphicData uri="http://schemas.openxmlformats.org/presentationml/2006/ole">
            <mc:AlternateContent xmlns:mc="http://schemas.openxmlformats.org/markup-compatibility/2006">
              <mc:Choice xmlns:v="urn:schemas-microsoft-com:vml" Requires="v">
                <p:oleObj spid="_x0000_s7408" name="公式" r:id="rId3" imgW="1549400" imgH="457200" progId="Equation.3">
                  <p:embed/>
                </p:oleObj>
              </mc:Choice>
              <mc:Fallback>
                <p:oleObj name="公式" r:id="rId3" imgW="1549400" imgH="4572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49500"/>
                        <a:ext cx="4321175" cy="127158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2" name="Group 40"/>
          <p:cNvGrpSpPr>
            <a:grpSpLocks/>
          </p:cNvGrpSpPr>
          <p:nvPr/>
        </p:nvGrpSpPr>
        <p:grpSpPr bwMode="auto">
          <a:xfrm>
            <a:off x="3059113" y="3573463"/>
            <a:ext cx="1962150" cy="857250"/>
            <a:chOff x="2018" y="2387"/>
            <a:chExt cx="1236" cy="540"/>
          </a:xfrm>
        </p:grpSpPr>
        <p:sp>
          <p:nvSpPr>
            <p:cNvPr id="7195" name="Line 20"/>
            <p:cNvSpPr>
              <a:spLocks noChangeShapeType="1"/>
            </p:cNvSpPr>
            <p:nvPr/>
          </p:nvSpPr>
          <p:spPr bwMode="auto">
            <a:xfrm flipV="1">
              <a:off x="2835" y="2387"/>
              <a:ext cx="288" cy="288"/>
            </a:xfrm>
            <a:prstGeom prst="line">
              <a:avLst/>
            </a:prstGeom>
            <a:noFill/>
            <a:ln w="9525">
              <a:solidFill>
                <a:schemeClr val="tx1"/>
              </a:solidFill>
              <a:round/>
              <a:headEnd/>
              <a:tailEnd type="triangle" w="med" len="med"/>
            </a:ln>
          </p:spPr>
          <p:txBody>
            <a:bodyPr wrap="none" anchor="ctr"/>
            <a:lstStyle/>
            <a:p>
              <a:endParaRPr lang="en-US"/>
            </a:p>
          </p:txBody>
        </p:sp>
        <p:sp>
          <p:nvSpPr>
            <p:cNvPr id="7196" name="Text Box 21"/>
            <p:cNvSpPr txBox="1">
              <a:spLocks noChangeArrowheads="1"/>
            </p:cNvSpPr>
            <p:nvPr/>
          </p:nvSpPr>
          <p:spPr bwMode="auto">
            <a:xfrm>
              <a:off x="2018" y="2600"/>
              <a:ext cx="1236" cy="327"/>
            </a:xfrm>
            <a:prstGeom prst="rect">
              <a:avLst/>
            </a:prstGeom>
            <a:noFill/>
            <a:ln w="9525">
              <a:noFill/>
              <a:miter lim="800000"/>
              <a:headEnd/>
              <a:tailEnd/>
            </a:ln>
          </p:spPr>
          <p:txBody>
            <a:bodyPr wrap="none">
              <a:spAutoFit/>
            </a:bodyPr>
            <a:lstStyle/>
            <a:p>
              <a:r>
                <a:rPr kumimoji="1" lang="zh-CN" altLang="en-US"/>
                <a:t>地理纬度角</a:t>
              </a:r>
            </a:p>
          </p:txBody>
        </p:sp>
      </p:grpSp>
      <p:sp>
        <p:nvSpPr>
          <p:cNvPr id="75803" name="Rectangle 27"/>
          <p:cNvSpPr>
            <a:spLocks noChangeArrowheads="1"/>
          </p:cNvSpPr>
          <p:nvPr/>
        </p:nvSpPr>
        <p:spPr bwMode="auto">
          <a:xfrm>
            <a:off x="468313" y="5838825"/>
            <a:ext cx="7704137" cy="519113"/>
          </a:xfrm>
          <a:prstGeom prst="rect">
            <a:avLst/>
          </a:prstGeom>
          <a:noFill/>
          <a:ln w="9525">
            <a:noFill/>
            <a:miter lim="800000"/>
            <a:headEnd/>
            <a:tailEnd/>
          </a:ln>
        </p:spPr>
        <p:txBody>
          <a:bodyPr>
            <a:spAutoFit/>
          </a:bodyPr>
          <a:lstStyle/>
          <a:p>
            <a:r>
              <a:rPr kumimoji="1" lang="zh-CN" altLang="en-US"/>
              <a:t>重力与重力加速度的方向都是竖直向下。</a:t>
            </a:r>
          </a:p>
        </p:txBody>
      </p:sp>
      <p:sp>
        <p:nvSpPr>
          <p:cNvPr id="75806" name="Rectangle 30"/>
          <p:cNvSpPr>
            <a:spLocks noChangeArrowheads="1"/>
          </p:cNvSpPr>
          <p:nvPr/>
        </p:nvSpPr>
        <p:spPr bwMode="auto">
          <a:xfrm>
            <a:off x="468313" y="5195888"/>
            <a:ext cx="5472112" cy="519112"/>
          </a:xfrm>
          <a:prstGeom prst="rect">
            <a:avLst/>
          </a:prstGeom>
          <a:noFill/>
          <a:ln w="9525">
            <a:noFill/>
            <a:miter lim="800000"/>
            <a:headEnd/>
            <a:tailEnd/>
          </a:ln>
        </p:spPr>
        <p:txBody>
          <a:bodyPr>
            <a:spAutoFit/>
          </a:bodyPr>
          <a:lstStyle/>
          <a:p>
            <a:r>
              <a:rPr kumimoji="1" lang="en-US" altLang="zh-CN"/>
              <a:t> </a:t>
            </a:r>
            <a:r>
              <a:rPr kumimoji="1" lang="en-US" altLang="zh-CN" i="1"/>
              <a:t>g</a:t>
            </a:r>
            <a:r>
              <a:rPr kumimoji="1" lang="en-US" altLang="zh-CN" baseline="-25000"/>
              <a:t>0 </a:t>
            </a:r>
            <a:r>
              <a:rPr kumimoji="1" lang="zh-CN" altLang="en-US"/>
              <a:t>是地球两极处的重力加速度。</a:t>
            </a:r>
          </a:p>
        </p:txBody>
      </p:sp>
      <p:grpSp>
        <p:nvGrpSpPr>
          <p:cNvPr id="3" name="Group 43"/>
          <p:cNvGrpSpPr>
            <a:grpSpLocks/>
          </p:cNvGrpSpPr>
          <p:nvPr/>
        </p:nvGrpSpPr>
        <p:grpSpPr bwMode="auto">
          <a:xfrm>
            <a:off x="5753100" y="2422525"/>
            <a:ext cx="3163888" cy="3382963"/>
            <a:chOff x="3624" y="1526"/>
            <a:chExt cx="1993" cy="2131"/>
          </a:xfrm>
        </p:grpSpPr>
        <p:sp>
          <p:nvSpPr>
            <p:cNvPr id="7180" name="Oval 32" descr="云中峭壁"/>
            <p:cNvSpPr>
              <a:spLocks noChangeArrowheads="1"/>
            </p:cNvSpPr>
            <p:nvPr/>
          </p:nvSpPr>
          <p:spPr bwMode="auto">
            <a:xfrm>
              <a:off x="3624" y="1798"/>
              <a:ext cx="1723" cy="1678"/>
            </a:xfrm>
            <a:prstGeom prst="ellipse">
              <a:avLst/>
            </a:prstGeom>
            <a:blipFill dpi="0" rotWithShape="0">
              <a:blip r:embed="rId5"/>
              <a:srcRect/>
              <a:stretch>
                <a:fillRect/>
              </a:stretch>
            </a:blipFill>
            <a:ln w="19050">
              <a:noFill/>
              <a:round/>
              <a:headEnd/>
              <a:tailEnd/>
            </a:ln>
          </p:spPr>
          <p:txBody>
            <a:bodyPr wrap="none" anchor="ctr"/>
            <a:lstStyle/>
            <a:p>
              <a:endParaRPr lang="zh-CN" altLang="en-US"/>
            </a:p>
          </p:txBody>
        </p:sp>
        <p:sp>
          <p:nvSpPr>
            <p:cNvPr id="7181" name="Oval 9"/>
            <p:cNvSpPr>
              <a:spLocks noChangeArrowheads="1"/>
            </p:cNvSpPr>
            <p:nvPr/>
          </p:nvSpPr>
          <p:spPr bwMode="auto">
            <a:xfrm>
              <a:off x="4963" y="1845"/>
              <a:ext cx="153" cy="153"/>
            </a:xfrm>
            <a:prstGeom prst="ellipse">
              <a:avLst/>
            </a:prstGeom>
            <a:gradFill rotWithShape="1">
              <a:gsLst>
                <a:gs pos="0">
                  <a:srgbClr val="FF6600"/>
                </a:gs>
                <a:gs pos="100000">
                  <a:srgbClr val="762F00"/>
                </a:gs>
              </a:gsLst>
              <a:path path="shape">
                <a:fillToRect l="50000" t="50000" r="50000" b="50000"/>
              </a:path>
            </a:gradFill>
            <a:ln w="9525">
              <a:noFill/>
              <a:round/>
              <a:headEnd/>
              <a:tailEnd/>
            </a:ln>
          </p:spPr>
          <p:txBody>
            <a:bodyPr wrap="none" anchor="ctr"/>
            <a:lstStyle/>
            <a:p>
              <a:endParaRPr lang="zh-CN" altLang="en-US"/>
            </a:p>
          </p:txBody>
        </p:sp>
        <p:sp>
          <p:nvSpPr>
            <p:cNvPr id="7182" name="Line 10"/>
            <p:cNvSpPr>
              <a:spLocks noChangeShapeType="1"/>
            </p:cNvSpPr>
            <p:nvPr/>
          </p:nvSpPr>
          <p:spPr bwMode="auto">
            <a:xfrm flipH="1">
              <a:off x="4615" y="1938"/>
              <a:ext cx="408" cy="610"/>
            </a:xfrm>
            <a:prstGeom prst="line">
              <a:avLst/>
            </a:prstGeom>
            <a:noFill/>
            <a:ln w="28575">
              <a:solidFill>
                <a:srgbClr val="FF9900"/>
              </a:solidFill>
              <a:round/>
              <a:headEnd/>
              <a:tailEnd type="triangle" w="med" len="lg"/>
            </a:ln>
          </p:spPr>
          <p:txBody>
            <a:bodyPr wrap="none" anchor="ctr"/>
            <a:lstStyle/>
            <a:p>
              <a:endParaRPr lang="en-US"/>
            </a:p>
          </p:txBody>
        </p:sp>
        <p:sp>
          <p:nvSpPr>
            <p:cNvPr id="7183" name="Line 11"/>
            <p:cNvSpPr>
              <a:spLocks noChangeShapeType="1"/>
            </p:cNvSpPr>
            <p:nvPr/>
          </p:nvSpPr>
          <p:spPr bwMode="auto">
            <a:xfrm flipH="1">
              <a:off x="4819" y="1938"/>
              <a:ext cx="204" cy="0"/>
            </a:xfrm>
            <a:prstGeom prst="line">
              <a:avLst/>
            </a:prstGeom>
            <a:noFill/>
            <a:ln w="28575">
              <a:solidFill>
                <a:srgbClr val="FFFF00"/>
              </a:solidFill>
              <a:round/>
              <a:headEnd/>
              <a:tailEnd type="triangle" w="med" len="med"/>
            </a:ln>
          </p:spPr>
          <p:txBody>
            <a:bodyPr wrap="none" anchor="ctr"/>
            <a:lstStyle/>
            <a:p>
              <a:endParaRPr lang="en-US"/>
            </a:p>
          </p:txBody>
        </p:sp>
        <p:sp>
          <p:nvSpPr>
            <p:cNvPr id="7184" name="Line 12"/>
            <p:cNvSpPr>
              <a:spLocks noChangeShapeType="1"/>
            </p:cNvSpPr>
            <p:nvPr/>
          </p:nvSpPr>
          <p:spPr bwMode="auto">
            <a:xfrm flipH="1">
              <a:off x="4819" y="1938"/>
              <a:ext cx="204" cy="610"/>
            </a:xfrm>
            <a:prstGeom prst="line">
              <a:avLst/>
            </a:prstGeom>
            <a:noFill/>
            <a:ln w="38100">
              <a:solidFill>
                <a:srgbClr val="FF3300"/>
              </a:solidFill>
              <a:round/>
              <a:headEnd/>
              <a:tailEnd type="triangle" w="med" len="med"/>
            </a:ln>
          </p:spPr>
          <p:txBody>
            <a:bodyPr wrap="none" anchor="ctr"/>
            <a:lstStyle/>
            <a:p>
              <a:endParaRPr lang="en-US"/>
            </a:p>
          </p:txBody>
        </p:sp>
        <p:sp>
          <p:nvSpPr>
            <p:cNvPr id="7185" name="Line 13"/>
            <p:cNvSpPr>
              <a:spLocks noChangeShapeType="1"/>
            </p:cNvSpPr>
            <p:nvPr/>
          </p:nvSpPr>
          <p:spPr bwMode="auto">
            <a:xfrm>
              <a:off x="4615" y="2548"/>
              <a:ext cx="204" cy="0"/>
            </a:xfrm>
            <a:prstGeom prst="line">
              <a:avLst/>
            </a:prstGeom>
            <a:noFill/>
            <a:ln w="9525" cap="rnd">
              <a:solidFill>
                <a:srgbClr val="FFFF00"/>
              </a:solidFill>
              <a:prstDash val="sysDot"/>
              <a:round/>
              <a:headEnd/>
              <a:tailEnd/>
            </a:ln>
          </p:spPr>
          <p:txBody>
            <a:bodyPr wrap="none" anchor="ctr"/>
            <a:lstStyle/>
            <a:p>
              <a:endParaRPr lang="en-US"/>
            </a:p>
          </p:txBody>
        </p:sp>
        <p:sp>
          <p:nvSpPr>
            <p:cNvPr id="7186" name="Line 14"/>
            <p:cNvSpPr>
              <a:spLocks noChangeShapeType="1"/>
            </p:cNvSpPr>
            <p:nvPr/>
          </p:nvSpPr>
          <p:spPr bwMode="auto">
            <a:xfrm flipH="1">
              <a:off x="4615" y="1938"/>
              <a:ext cx="204" cy="610"/>
            </a:xfrm>
            <a:prstGeom prst="line">
              <a:avLst/>
            </a:prstGeom>
            <a:noFill/>
            <a:ln w="9525" cap="rnd">
              <a:solidFill>
                <a:srgbClr val="FFFF00"/>
              </a:solidFill>
              <a:prstDash val="sysDot"/>
              <a:round/>
              <a:headEnd/>
              <a:tailEnd/>
            </a:ln>
          </p:spPr>
          <p:txBody>
            <a:bodyPr wrap="none" anchor="ctr"/>
            <a:lstStyle/>
            <a:p>
              <a:endParaRPr lang="en-US"/>
            </a:p>
          </p:txBody>
        </p:sp>
        <p:sp>
          <p:nvSpPr>
            <p:cNvPr id="7187" name="Rectangle 15"/>
            <p:cNvSpPr>
              <a:spLocks noChangeArrowheads="1"/>
            </p:cNvSpPr>
            <p:nvPr/>
          </p:nvSpPr>
          <p:spPr bwMode="auto">
            <a:xfrm>
              <a:off x="4308" y="2599"/>
              <a:ext cx="307" cy="153"/>
            </a:xfrm>
            <a:prstGeom prst="rect">
              <a:avLst/>
            </a:prstGeom>
            <a:noFill/>
            <a:ln w="9525">
              <a:noFill/>
              <a:miter lim="800000"/>
              <a:headEnd/>
              <a:tailEnd/>
            </a:ln>
          </p:spPr>
          <p:txBody>
            <a:bodyPr wrap="none" anchor="ctr"/>
            <a:lstStyle/>
            <a:p>
              <a:pPr algn="ctr"/>
              <a:r>
                <a:rPr kumimoji="1" lang="zh-CN" altLang="en-US" sz="2400">
                  <a:solidFill>
                    <a:srgbClr val="FF9900"/>
                  </a:solidFill>
                </a:rPr>
                <a:t>引力</a:t>
              </a:r>
              <a:endParaRPr kumimoji="1" lang="zh-CN" altLang="en-US" sz="2400" b="0"/>
            </a:p>
          </p:txBody>
        </p:sp>
        <p:sp>
          <p:nvSpPr>
            <p:cNvPr id="7188" name="Rectangle 16"/>
            <p:cNvSpPr>
              <a:spLocks noChangeArrowheads="1"/>
            </p:cNvSpPr>
            <p:nvPr/>
          </p:nvSpPr>
          <p:spPr bwMode="auto">
            <a:xfrm>
              <a:off x="4921" y="2345"/>
              <a:ext cx="306" cy="153"/>
            </a:xfrm>
            <a:prstGeom prst="rect">
              <a:avLst/>
            </a:prstGeom>
            <a:noFill/>
            <a:ln w="9525">
              <a:noFill/>
              <a:miter lim="800000"/>
              <a:headEnd/>
              <a:tailEnd/>
            </a:ln>
          </p:spPr>
          <p:txBody>
            <a:bodyPr wrap="none" anchor="ctr"/>
            <a:lstStyle/>
            <a:p>
              <a:pPr algn="ctr"/>
              <a:r>
                <a:rPr kumimoji="1" lang="zh-CN" altLang="en-US" sz="2400">
                  <a:solidFill>
                    <a:srgbClr val="FF3300"/>
                  </a:solidFill>
                </a:rPr>
                <a:t>重力</a:t>
              </a:r>
              <a:endParaRPr kumimoji="1" lang="zh-CN" altLang="en-US" sz="2400" b="0"/>
            </a:p>
          </p:txBody>
        </p:sp>
        <p:sp>
          <p:nvSpPr>
            <p:cNvPr id="7189" name="Line 22"/>
            <p:cNvSpPr>
              <a:spLocks noChangeShapeType="1"/>
            </p:cNvSpPr>
            <p:nvPr/>
          </p:nvSpPr>
          <p:spPr bwMode="auto">
            <a:xfrm>
              <a:off x="4513" y="2660"/>
              <a:ext cx="1104" cy="0"/>
            </a:xfrm>
            <a:prstGeom prst="line">
              <a:avLst/>
            </a:prstGeom>
            <a:noFill/>
            <a:ln w="9525">
              <a:solidFill>
                <a:schemeClr val="accent2"/>
              </a:solidFill>
              <a:prstDash val="dash"/>
              <a:round/>
              <a:headEnd/>
              <a:tailEnd/>
            </a:ln>
          </p:spPr>
          <p:txBody>
            <a:bodyPr wrap="none" anchor="ctr"/>
            <a:lstStyle/>
            <a:p>
              <a:endParaRPr lang="en-US"/>
            </a:p>
          </p:txBody>
        </p:sp>
        <p:sp>
          <p:nvSpPr>
            <p:cNvPr id="7190" name="Line 23"/>
            <p:cNvSpPr>
              <a:spLocks noChangeShapeType="1"/>
            </p:cNvSpPr>
            <p:nvPr/>
          </p:nvSpPr>
          <p:spPr bwMode="auto">
            <a:xfrm flipV="1">
              <a:off x="5012" y="1616"/>
              <a:ext cx="288" cy="384"/>
            </a:xfrm>
            <a:prstGeom prst="line">
              <a:avLst/>
            </a:prstGeom>
            <a:noFill/>
            <a:ln w="9525">
              <a:solidFill>
                <a:schemeClr val="accent2"/>
              </a:solidFill>
              <a:prstDash val="dash"/>
              <a:round/>
              <a:headEnd/>
              <a:tailEnd/>
            </a:ln>
          </p:spPr>
          <p:txBody>
            <a:bodyPr wrap="none" anchor="ctr"/>
            <a:lstStyle/>
            <a:p>
              <a:endParaRPr lang="en-US"/>
            </a:p>
          </p:txBody>
        </p:sp>
        <p:sp>
          <p:nvSpPr>
            <p:cNvPr id="7191" name="Line 17"/>
            <p:cNvSpPr>
              <a:spLocks noChangeShapeType="1"/>
            </p:cNvSpPr>
            <p:nvPr/>
          </p:nvSpPr>
          <p:spPr bwMode="auto">
            <a:xfrm>
              <a:off x="4513" y="1571"/>
              <a:ext cx="0" cy="2086"/>
            </a:xfrm>
            <a:prstGeom prst="line">
              <a:avLst/>
            </a:prstGeom>
            <a:noFill/>
            <a:ln w="28575">
              <a:solidFill>
                <a:srgbClr val="FF3300"/>
              </a:solidFill>
              <a:prstDash val="dash"/>
              <a:round/>
              <a:headEnd type="triangle" w="med" len="med"/>
              <a:tailEnd/>
            </a:ln>
          </p:spPr>
          <p:txBody>
            <a:bodyPr wrap="none" anchor="ctr"/>
            <a:lstStyle/>
            <a:p>
              <a:endParaRPr lang="en-US"/>
            </a:p>
          </p:txBody>
        </p:sp>
        <p:sp>
          <p:nvSpPr>
            <p:cNvPr id="7192" name="AutoShape 18"/>
            <p:cNvSpPr>
              <a:spLocks noChangeArrowheads="1"/>
            </p:cNvSpPr>
            <p:nvPr/>
          </p:nvSpPr>
          <p:spPr bwMode="auto">
            <a:xfrm>
              <a:off x="4410" y="1526"/>
              <a:ext cx="256" cy="203"/>
            </a:xfrm>
            <a:prstGeom prst="curvedLeftArrow">
              <a:avLst>
                <a:gd name="adj1" fmla="val 20000"/>
                <a:gd name="adj2" fmla="val 40000"/>
                <a:gd name="adj3" fmla="val 42036"/>
              </a:avLst>
            </a:prstGeom>
            <a:solidFill>
              <a:schemeClr val="hlink"/>
            </a:solidFill>
            <a:ln w="9525">
              <a:noFill/>
              <a:miter lim="800000"/>
              <a:headEnd/>
              <a:tailEnd/>
            </a:ln>
          </p:spPr>
          <p:txBody>
            <a:bodyPr wrap="none" anchor="ctr"/>
            <a:lstStyle/>
            <a:p>
              <a:endParaRPr lang="zh-CN" altLang="en-US"/>
            </a:p>
          </p:txBody>
        </p:sp>
        <p:sp>
          <p:nvSpPr>
            <p:cNvPr id="7193" name="Arc 42"/>
            <p:cNvSpPr>
              <a:spLocks/>
            </p:cNvSpPr>
            <p:nvPr/>
          </p:nvSpPr>
          <p:spPr bwMode="auto">
            <a:xfrm rot="380397">
              <a:off x="5049" y="1887"/>
              <a:ext cx="499" cy="741"/>
            </a:xfrm>
            <a:custGeom>
              <a:avLst/>
              <a:gdLst>
                <a:gd name="T0" fmla="*/ 0 w 21600"/>
                <a:gd name="T1" fmla="*/ 0 h 27000"/>
                <a:gd name="T2" fmla="*/ 0 w 21600"/>
                <a:gd name="T3" fmla="*/ 0 h 27000"/>
                <a:gd name="T4" fmla="*/ 0 w 21600"/>
                <a:gd name="T5" fmla="*/ 0 h 27000"/>
                <a:gd name="T6" fmla="*/ 0 60000 65536"/>
                <a:gd name="T7" fmla="*/ 0 60000 65536"/>
                <a:gd name="T8" fmla="*/ 0 60000 65536"/>
                <a:gd name="T9" fmla="*/ 0 w 21600"/>
                <a:gd name="T10" fmla="*/ 0 h 27000"/>
                <a:gd name="T11" fmla="*/ 21600 w 21600"/>
                <a:gd name="T12" fmla="*/ 27000 h 27000"/>
              </a:gdLst>
              <a:ahLst/>
              <a:cxnLst>
                <a:cxn ang="T6">
                  <a:pos x="T0" y="T1"/>
                </a:cxn>
                <a:cxn ang="T7">
                  <a:pos x="T2" y="T3"/>
                </a:cxn>
                <a:cxn ang="T8">
                  <a:pos x="T4" y="T5"/>
                </a:cxn>
              </a:cxnLst>
              <a:rect l="T9" t="T10" r="T11" b="T12"/>
              <a:pathLst>
                <a:path w="21600" h="27000" fill="none" extrusionOk="0">
                  <a:moveTo>
                    <a:pt x="1424" y="0"/>
                  </a:moveTo>
                  <a:cubicBezTo>
                    <a:pt x="12776" y="750"/>
                    <a:pt x="21600" y="10176"/>
                    <a:pt x="21600" y="21553"/>
                  </a:cubicBezTo>
                  <a:cubicBezTo>
                    <a:pt x="21600" y="23390"/>
                    <a:pt x="21365" y="25221"/>
                    <a:pt x="20901" y="26999"/>
                  </a:cubicBezTo>
                </a:path>
                <a:path w="21600" h="27000" stroke="0" extrusionOk="0">
                  <a:moveTo>
                    <a:pt x="1424" y="0"/>
                  </a:moveTo>
                  <a:cubicBezTo>
                    <a:pt x="12776" y="750"/>
                    <a:pt x="21600" y="10176"/>
                    <a:pt x="21600" y="21553"/>
                  </a:cubicBezTo>
                  <a:cubicBezTo>
                    <a:pt x="21600" y="23390"/>
                    <a:pt x="21365" y="25221"/>
                    <a:pt x="20901" y="26999"/>
                  </a:cubicBezTo>
                  <a:lnTo>
                    <a:pt x="0" y="21553"/>
                  </a:lnTo>
                  <a:lnTo>
                    <a:pt x="1424" y="0"/>
                  </a:lnTo>
                  <a:close/>
                </a:path>
              </a:pathLst>
            </a:custGeom>
            <a:noFill/>
            <a:ln w="9525">
              <a:solidFill>
                <a:schemeClr val="tx1"/>
              </a:solidFill>
              <a:round/>
              <a:headEnd/>
              <a:tailEnd/>
            </a:ln>
          </p:spPr>
          <p:txBody>
            <a:bodyPr wrap="none" anchor="ctr"/>
            <a:lstStyle/>
            <a:p>
              <a:endParaRPr lang="en-US"/>
            </a:p>
          </p:txBody>
        </p:sp>
        <p:graphicFrame>
          <p:nvGraphicFramePr>
            <p:cNvPr id="7194" name="Object 26"/>
            <p:cNvGraphicFramePr>
              <a:graphicFrameLocks noChangeAspect="1"/>
            </p:cNvGraphicFramePr>
            <p:nvPr/>
          </p:nvGraphicFramePr>
          <p:xfrm>
            <a:off x="5365" y="2069"/>
            <a:ext cx="232" cy="272"/>
          </p:xfrm>
          <a:graphic>
            <a:graphicData uri="http://schemas.openxmlformats.org/presentationml/2006/ole">
              <mc:AlternateContent xmlns:mc="http://schemas.openxmlformats.org/markup-compatibility/2006">
                <mc:Choice xmlns:v="urn:schemas-microsoft-com:vml" Requires="v">
                  <p:oleObj spid="_x0000_s7409" name="公式" r:id="rId6" imgW="139579" imgH="164957" progId="Equation.3">
                    <p:embed/>
                  </p:oleObj>
                </mc:Choice>
                <mc:Fallback>
                  <p:oleObj name="公式" r:id="rId6" imgW="139579" imgH="164957"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5" y="2069"/>
                          <a:ext cx="232" cy="272"/>
                        </a:xfrm>
                        <a:prstGeom prst="rect">
                          <a:avLst/>
                        </a:prstGeom>
                        <a:solidFill>
                          <a:srgbClr val="FFFFFF"/>
                        </a:solidFill>
                      </p:spPr>
                    </p:pic>
                  </p:oleObj>
                </mc:Fallback>
              </mc:AlternateContent>
            </a:graphicData>
          </a:graphic>
        </p:graphicFrame>
      </p:grpSp>
      <p:graphicFrame>
        <p:nvGraphicFramePr>
          <p:cNvPr id="797791" name="Object 95"/>
          <p:cNvGraphicFramePr>
            <a:graphicFrameLocks noChangeAspect="1"/>
          </p:cNvGraphicFramePr>
          <p:nvPr/>
        </p:nvGraphicFramePr>
        <p:xfrm>
          <a:off x="1000125" y="4602163"/>
          <a:ext cx="1943100" cy="469900"/>
        </p:xfrm>
        <a:graphic>
          <a:graphicData uri="http://schemas.openxmlformats.org/presentationml/2006/ole">
            <mc:AlternateContent xmlns:mc="http://schemas.openxmlformats.org/markup-compatibility/2006">
              <mc:Choice xmlns:v="urn:schemas-microsoft-com:vml" Requires="v">
                <p:oleObj spid="_x0000_s7410" name="公式" r:id="rId8" imgW="1766520" imgH="354600" progId="Equation.3">
                  <p:embed/>
                </p:oleObj>
              </mc:Choice>
              <mc:Fallback>
                <p:oleObj name="公式" r:id="rId8" imgW="1766520" imgH="354600" progId="Equation.3">
                  <p:embed/>
                  <p:pic>
                    <p:nvPicPr>
                      <p:cNvPr id="0" name="Object 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0125" y="4602163"/>
                        <a:ext cx="1943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74" name="Object 50"/>
          <p:cNvGraphicFramePr>
            <a:graphicFrameLocks noChangeAspect="1"/>
          </p:cNvGraphicFramePr>
          <p:nvPr/>
        </p:nvGraphicFramePr>
        <p:xfrm>
          <a:off x="539750" y="765175"/>
          <a:ext cx="4648200" cy="1270000"/>
        </p:xfrm>
        <a:graphic>
          <a:graphicData uri="http://schemas.openxmlformats.org/presentationml/2006/ole">
            <mc:AlternateContent xmlns:mc="http://schemas.openxmlformats.org/markup-compatibility/2006">
              <mc:Choice xmlns:v="urn:schemas-microsoft-com:vml" Requires="v">
                <p:oleObj spid="_x0000_s33788" name="Equation" r:id="rId3" imgW="1536700" imgH="419100" progId="Equation.3">
                  <p:embed/>
                </p:oleObj>
              </mc:Choice>
              <mc:Fallback>
                <p:oleObj name="Equation" r:id="rId3" imgW="1536700" imgH="419100" progId="Equation.3">
                  <p:embed/>
                  <p:pic>
                    <p:nvPicPr>
                      <p:cNvPr id="0" name="Object 5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39750" y="765175"/>
                        <a:ext cx="4648200" cy="12700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nvGrpSpPr>
          <p:cNvPr id="2" name="Group 93"/>
          <p:cNvGrpSpPr>
            <a:grpSpLocks/>
          </p:cNvGrpSpPr>
          <p:nvPr/>
        </p:nvGrpSpPr>
        <p:grpSpPr bwMode="auto">
          <a:xfrm>
            <a:off x="6588125" y="2132013"/>
            <a:ext cx="2112963" cy="1944687"/>
            <a:chOff x="4150" y="845"/>
            <a:chExt cx="1331" cy="1225"/>
          </a:xfrm>
        </p:grpSpPr>
        <p:sp>
          <p:nvSpPr>
            <p:cNvPr id="32783" name="Arc 53"/>
            <p:cNvSpPr>
              <a:spLocks/>
            </p:cNvSpPr>
            <p:nvPr/>
          </p:nvSpPr>
          <p:spPr bwMode="auto">
            <a:xfrm>
              <a:off x="4379" y="848"/>
              <a:ext cx="1063" cy="1082"/>
            </a:xfrm>
            <a:custGeom>
              <a:avLst/>
              <a:gdLst>
                <a:gd name="T0" fmla="*/ 0 w 22287"/>
                <a:gd name="T1" fmla="*/ 0 h 22111"/>
                <a:gd name="T2" fmla="*/ 0 w 22287"/>
                <a:gd name="T3" fmla="*/ 0 h 22111"/>
                <a:gd name="T4" fmla="*/ 0 w 22287"/>
                <a:gd name="T5" fmla="*/ 0 h 22111"/>
                <a:gd name="T6" fmla="*/ 0 60000 65536"/>
                <a:gd name="T7" fmla="*/ 0 60000 65536"/>
                <a:gd name="T8" fmla="*/ 0 60000 65536"/>
                <a:gd name="T9" fmla="*/ 0 w 22287"/>
                <a:gd name="T10" fmla="*/ 0 h 22111"/>
                <a:gd name="T11" fmla="*/ 22287 w 22287"/>
                <a:gd name="T12" fmla="*/ 22111 h 22111"/>
              </a:gdLst>
              <a:ahLst/>
              <a:cxnLst>
                <a:cxn ang="T6">
                  <a:pos x="T0" y="T1"/>
                </a:cxn>
                <a:cxn ang="T7">
                  <a:pos x="T2" y="T3"/>
                </a:cxn>
                <a:cxn ang="T8">
                  <a:pos x="T4" y="T5"/>
                </a:cxn>
              </a:cxnLst>
              <a:rect l="T9" t="T10" r="T11" b="T12"/>
              <a:pathLst>
                <a:path w="22287" h="22111" fill="none" extrusionOk="0">
                  <a:moveTo>
                    <a:pt x="-1" y="10"/>
                  </a:moveTo>
                  <a:cubicBezTo>
                    <a:pt x="228" y="3"/>
                    <a:pt x="457" y="-1"/>
                    <a:pt x="687" y="0"/>
                  </a:cubicBezTo>
                  <a:cubicBezTo>
                    <a:pt x="12616" y="0"/>
                    <a:pt x="22287" y="9670"/>
                    <a:pt x="22287" y="21600"/>
                  </a:cubicBezTo>
                  <a:cubicBezTo>
                    <a:pt x="22287" y="21770"/>
                    <a:pt x="22284" y="21940"/>
                    <a:pt x="22280" y="22110"/>
                  </a:cubicBezTo>
                </a:path>
                <a:path w="22287" h="22111" stroke="0" extrusionOk="0">
                  <a:moveTo>
                    <a:pt x="-1" y="10"/>
                  </a:moveTo>
                  <a:cubicBezTo>
                    <a:pt x="228" y="3"/>
                    <a:pt x="457" y="-1"/>
                    <a:pt x="687" y="0"/>
                  </a:cubicBezTo>
                  <a:cubicBezTo>
                    <a:pt x="12616" y="0"/>
                    <a:pt x="22287" y="9670"/>
                    <a:pt x="22287" y="21600"/>
                  </a:cubicBezTo>
                  <a:cubicBezTo>
                    <a:pt x="22287" y="21770"/>
                    <a:pt x="22284" y="21940"/>
                    <a:pt x="22280" y="22110"/>
                  </a:cubicBezTo>
                  <a:lnTo>
                    <a:pt x="687" y="21600"/>
                  </a:lnTo>
                  <a:lnTo>
                    <a:pt x="-1" y="10"/>
                  </a:lnTo>
                  <a:close/>
                </a:path>
              </a:pathLst>
            </a:custGeom>
            <a:noFill/>
            <a:ln w="38100">
              <a:solidFill>
                <a:schemeClr val="tx1"/>
              </a:solidFill>
              <a:round/>
              <a:headEnd/>
              <a:tailEnd type="none" w="sm" len="lg"/>
            </a:ln>
          </p:spPr>
          <p:txBody>
            <a:bodyPr wrap="none" anchor="ctr"/>
            <a:lstStyle/>
            <a:p>
              <a:endParaRPr lang="en-US"/>
            </a:p>
          </p:txBody>
        </p:sp>
        <p:sp>
          <p:nvSpPr>
            <p:cNvPr id="32784" name="Line 54"/>
            <p:cNvSpPr>
              <a:spLocks noChangeShapeType="1"/>
            </p:cNvSpPr>
            <p:nvPr/>
          </p:nvSpPr>
          <p:spPr bwMode="auto">
            <a:xfrm>
              <a:off x="4379" y="845"/>
              <a:ext cx="0" cy="1076"/>
            </a:xfrm>
            <a:prstGeom prst="line">
              <a:avLst/>
            </a:prstGeom>
            <a:noFill/>
            <a:ln w="38100" cap="rnd">
              <a:solidFill>
                <a:schemeClr val="tx1"/>
              </a:solidFill>
              <a:prstDash val="sysDot"/>
              <a:round/>
              <a:headEnd/>
              <a:tailEnd type="none" w="sm" len="lg"/>
            </a:ln>
          </p:spPr>
          <p:txBody>
            <a:bodyPr/>
            <a:lstStyle/>
            <a:p>
              <a:endParaRPr lang="en-US"/>
            </a:p>
          </p:txBody>
        </p:sp>
        <p:sp>
          <p:nvSpPr>
            <p:cNvPr id="32785" name="Line 55"/>
            <p:cNvSpPr>
              <a:spLocks noChangeShapeType="1"/>
            </p:cNvSpPr>
            <p:nvPr/>
          </p:nvSpPr>
          <p:spPr bwMode="auto">
            <a:xfrm flipH="1">
              <a:off x="4347" y="1921"/>
              <a:ext cx="1091" cy="0"/>
            </a:xfrm>
            <a:prstGeom prst="line">
              <a:avLst/>
            </a:prstGeom>
            <a:noFill/>
            <a:ln w="38100" cap="rnd">
              <a:solidFill>
                <a:schemeClr val="tx1"/>
              </a:solidFill>
              <a:prstDash val="sysDot"/>
              <a:round/>
              <a:headEnd/>
              <a:tailEnd type="none" w="sm" len="lg"/>
            </a:ln>
          </p:spPr>
          <p:txBody>
            <a:bodyPr/>
            <a:lstStyle/>
            <a:p>
              <a:endParaRPr lang="en-US"/>
            </a:p>
          </p:txBody>
        </p:sp>
        <p:sp>
          <p:nvSpPr>
            <p:cNvPr id="32786" name="Line 56"/>
            <p:cNvSpPr>
              <a:spLocks noChangeShapeType="1"/>
            </p:cNvSpPr>
            <p:nvPr/>
          </p:nvSpPr>
          <p:spPr bwMode="auto">
            <a:xfrm flipH="1">
              <a:off x="4379" y="1135"/>
              <a:ext cx="736" cy="786"/>
            </a:xfrm>
            <a:prstGeom prst="line">
              <a:avLst/>
            </a:prstGeom>
            <a:noFill/>
            <a:ln w="38100">
              <a:solidFill>
                <a:schemeClr val="tx1"/>
              </a:solidFill>
              <a:round/>
              <a:headEnd/>
              <a:tailEnd type="none" w="sm" len="lg"/>
            </a:ln>
          </p:spPr>
          <p:txBody>
            <a:bodyPr/>
            <a:lstStyle/>
            <a:p>
              <a:endParaRPr lang="en-US"/>
            </a:p>
          </p:txBody>
        </p:sp>
        <p:sp>
          <p:nvSpPr>
            <p:cNvPr id="32787" name="Line 57"/>
            <p:cNvSpPr>
              <a:spLocks noChangeShapeType="1"/>
            </p:cNvSpPr>
            <p:nvPr/>
          </p:nvSpPr>
          <p:spPr bwMode="auto">
            <a:xfrm flipV="1">
              <a:off x="4387" y="1411"/>
              <a:ext cx="936" cy="510"/>
            </a:xfrm>
            <a:prstGeom prst="line">
              <a:avLst/>
            </a:prstGeom>
            <a:noFill/>
            <a:ln w="38100">
              <a:solidFill>
                <a:schemeClr val="tx1"/>
              </a:solidFill>
              <a:round/>
              <a:headEnd/>
              <a:tailEnd type="none" w="sm" len="lg"/>
            </a:ln>
          </p:spPr>
          <p:txBody>
            <a:bodyPr/>
            <a:lstStyle/>
            <a:p>
              <a:endParaRPr lang="en-US"/>
            </a:p>
          </p:txBody>
        </p:sp>
        <p:graphicFrame>
          <p:nvGraphicFramePr>
            <p:cNvPr id="32788" name="Object 58"/>
            <p:cNvGraphicFramePr>
              <a:graphicFrameLocks noChangeAspect="1"/>
            </p:cNvGraphicFramePr>
            <p:nvPr/>
          </p:nvGraphicFramePr>
          <p:xfrm>
            <a:off x="4150" y="1825"/>
            <a:ext cx="221" cy="245"/>
          </p:xfrm>
          <a:graphic>
            <a:graphicData uri="http://schemas.openxmlformats.org/presentationml/2006/ole">
              <mc:AlternateContent xmlns:mc="http://schemas.openxmlformats.org/markup-compatibility/2006">
                <mc:Choice xmlns:v="urn:schemas-microsoft-com:vml" Requires="v">
                  <p:oleObj spid="_x0000_s33789" name="公式" r:id="rId5" imgW="164814" imgH="177492" progId="Equation.3">
                    <p:embed/>
                  </p:oleObj>
                </mc:Choice>
                <mc:Fallback>
                  <p:oleObj name="公式" r:id="rId5" imgW="164814" imgH="177492" progId="Equation.3">
                    <p:embed/>
                    <p:pic>
                      <p:nvPicPr>
                        <p:cNvPr id="0" name="Object 58"/>
                        <p:cNvPicPr>
                          <a:picLocks noChangeAspect="1" noChangeArrowheads="1"/>
                        </p:cNvPicPr>
                        <p:nvPr/>
                      </p:nvPicPr>
                      <p:blipFill>
                        <a:blip r:embed="rId6">
                          <a:lum bright="-26000"/>
                          <a:extLst>
                            <a:ext uri="{28A0092B-C50C-407E-A947-70E740481C1C}">
                              <a14:useLocalDpi xmlns:a14="http://schemas.microsoft.com/office/drawing/2010/main" val="0"/>
                            </a:ext>
                          </a:extLst>
                        </a:blip>
                        <a:srcRect/>
                        <a:stretch>
                          <a:fillRect/>
                        </a:stretch>
                      </p:blipFill>
                      <p:spPr bwMode="auto">
                        <a:xfrm>
                          <a:off x="4150" y="1825"/>
                          <a:ext cx="221"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89" name="Object 59"/>
            <p:cNvGraphicFramePr>
              <a:graphicFrameLocks noChangeAspect="1"/>
            </p:cNvGraphicFramePr>
            <p:nvPr/>
          </p:nvGraphicFramePr>
          <p:xfrm>
            <a:off x="4731" y="1456"/>
            <a:ext cx="239" cy="221"/>
          </p:xfrm>
          <a:graphic>
            <a:graphicData uri="http://schemas.openxmlformats.org/presentationml/2006/ole">
              <mc:AlternateContent xmlns:mc="http://schemas.openxmlformats.org/markup-compatibility/2006">
                <mc:Choice xmlns:v="urn:schemas-microsoft-com:vml" Requires="v">
                  <p:oleObj spid="_x0000_s33790" name="Equation" r:id="rId7" imgW="228402" imgH="177646" progId="Equation.3">
                    <p:embed/>
                  </p:oleObj>
                </mc:Choice>
                <mc:Fallback>
                  <p:oleObj name="Equation" r:id="rId7" imgW="228402" imgH="177646" progId="Equation.3">
                    <p:embed/>
                    <p:pic>
                      <p:nvPicPr>
                        <p:cNvPr id="0" name="Object 59"/>
                        <p:cNvPicPr>
                          <a:picLocks noChangeAspect="1" noChangeArrowheads="1"/>
                        </p:cNvPicPr>
                        <p:nvPr/>
                      </p:nvPicPr>
                      <p:blipFill>
                        <a:blip r:embed="rId8">
                          <a:lum bright="-26000"/>
                          <a:extLst>
                            <a:ext uri="{28A0092B-C50C-407E-A947-70E740481C1C}">
                              <a14:useLocalDpi xmlns:a14="http://schemas.microsoft.com/office/drawing/2010/main" val="0"/>
                            </a:ext>
                          </a:extLst>
                        </a:blip>
                        <a:srcRect/>
                        <a:stretch>
                          <a:fillRect/>
                        </a:stretch>
                      </p:blipFill>
                      <p:spPr bwMode="auto">
                        <a:xfrm>
                          <a:off x="4731" y="1456"/>
                          <a:ext cx="23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90" name="Freeform 60"/>
            <p:cNvSpPr>
              <a:spLocks/>
            </p:cNvSpPr>
            <p:nvPr/>
          </p:nvSpPr>
          <p:spPr bwMode="auto">
            <a:xfrm>
              <a:off x="4656" y="1615"/>
              <a:ext cx="96" cy="112"/>
            </a:xfrm>
            <a:custGeom>
              <a:avLst/>
              <a:gdLst>
                <a:gd name="T0" fmla="*/ 0 w 96"/>
                <a:gd name="T1" fmla="*/ 16 h 112"/>
                <a:gd name="T2" fmla="*/ 48 w 96"/>
                <a:gd name="T3" fmla="*/ 16 h 112"/>
                <a:gd name="T4" fmla="*/ 96 w 96"/>
                <a:gd name="T5" fmla="*/ 112 h 112"/>
                <a:gd name="T6" fmla="*/ 0 60000 65536"/>
                <a:gd name="T7" fmla="*/ 0 60000 65536"/>
                <a:gd name="T8" fmla="*/ 0 60000 65536"/>
                <a:gd name="T9" fmla="*/ 0 w 96"/>
                <a:gd name="T10" fmla="*/ 0 h 112"/>
                <a:gd name="T11" fmla="*/ 96 w 96"/>
                <a:gd name="T12" fmla="*/ 112 h 112"/>
              </a:gdLst>
              <a:ahLst/>
              <a:cxnLst>
                <a:cxn ang="T6">
                  <a:pos x="T0" y="T1"/>
                </a:cxn>
                <a:cxn ang="T7">
                  <a:pos x="T2" y="T3"/>
                </a:cxn>
                <a:cxn ang="T8">
                  <a:pos x="T4" y="T5"/>
                </a:cxn>
              </a:cxnLst>
              <a:rect l="T9" t="T10" r="T11" b="T12"/>
              <a:pathLst>
                <a:path w="96" h="112">
                  <a:moveTo>
                    <a:pt x="0" y="16"/>
                  </a:moveTo>
                  <a:cubicBezTo>
                    <a:pt x="16" y="8"/>
                    <a:pt x="32" y="0"/>
                    <a:pt x="48" y="16"/>
                  </a:cubicBezTo>
                  <a:cubicBezTo>
                    <a:pt x="64" y="32"/>
                    <a:pt x="80" y="72"/>
                    <a:pt x="96" y="112"/>
                  </a:cubicBezTo>
                </a:path>
              </a:pathLst>
            </a:custGeom>
            <a:noFill/>
            <a:ln w="28575">
              <a:solidFill>
                <a:schemeClr val="tx1"/>
              </a:solidFill>
              <a:round/>
              <a:headEnd/>
              <a:tailEnd type="none" w="sm" len="lg"/>
            </a:ln>
          </p:spPr>
          <p:txBody>
            <a:bodyPr/>
            <a:lstStyle/>
            <a:p>
              <a:endParaRPr lang="en-US"/>
            </a:p>
          </p:txBody>
        </p:sp>
        <p:graphicFrame>
          <p:nvGraphicFramePr>
            <p:cNvPr id="32791" name="Object 61"/>
            <p:cNvGraphicFramePr>
              <a:graphicFrameLocks noChangeAspect="1"/>
            </p:cNvGraphicFramePr>
            <p:nvPr/>
          </p:nvGraphicFramePr>
          <p:xfrm>
            <a:off x="4315" y="1845"/>
            <a:ext cx="133" cy="158"/>
          </p:xfrm>
          <a:graphic>
            <a:graphicData uri="http://schemas.openxmlformats.org/presentationml/2006/ole">
              <mc:AlternateContent xmlns:mc="http://schemas.openxmlformats.org/markup-compatibility/2006">
                <mc:Choice xmlns:v="urn:schemas-microsoft-com:vml" Requires="v">
                  <p:oleObj spid="_x0000_s33791" name="Equation" r:id="rId9" imgW="114102" imgH="114102" progId="Equation.3">
                    <p:embed/>
                  </p:oleObj>
                </mc:Choice>
                <mc:Fallback>
                  <p:oleObj name="Equation" r:id="rId9" imgW="114102" imgH="114102" progId="Equation.3">
                    <p:embed/>
                    <p:pic>
                      <p:nvPicPr>
                        <p:cNvPr id="0" name="Object 61"/>
                        <p:cNvPicPr>
                          <a:picLocks noChangeAspect="1" noChangeArrowheads="1"/>
                        </p:cNvPicPr>
                        <p:nvPr/>
                      </p:nvPicPr>
                      <p:blipFill>
                        <a:blip r:embed="rId10">
                          <a:lum bright="-26000"/>
                          <a:extLst>
                            <a:ext uri="{28A0092B-C50C-407E-A947-70E740481C1C}">
                              <a14:useLocalDpi xmlns:a14="http://schemas.microsoft.com/office/drawing/2010/main" val="0"/>
                            </a:ext>
                          </a:extLst>
                        </a:blip>
                        <a:srcRect/>
                        <a:stretch>
                          <a:fillRect/>
                        </a:stretch>
                      </p:blipFill>
                      <p:spPr bwMode="auto">
                        <a:xfrm>
                          <a:off x="4315" y="1845"/>
                          <a:ext cx="133"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92" name="Object 62"/>
            <p:cNvGraphicFramePr>
              <a:graphicFrameLocks noChangeAspect="1"/>
            </p:cNvGraphicFramePr>
            <p:nvPr/>
          </p:nvGraphicFramePr>
          <p:xfrm>
            <a:off x="5235" y="1091"/>
            <a:ext cx="246" cy="274"/>
          </p:xfrm>
          <a:graphic>
            <a:graphicData uri="http://schemas.openxmlformats.org/presentationml/2006/ole">
              <mc:AlternateContent xmlns:mc="http://schemas.openxmlformats.org/markup-compatibility/2006">
                <mc:Choice xmlns:v="urn:schemas-microsoft-com:vml" Requires="v">
                  <p:oleObj spid="_x0000_s46080" name="Equation" r:id="rId11" imgW="190335" imgH="177646" progId="Equation.3">
                    <p:embed/>
                  </p:oleObj>
                </mc:Choice>
                <mc:Fallback>
                  <p:oleObj name="Equation" r:id="rId11" imgW="190335" imgH="177646" progId="Equation.3">
                    <p:embed/>
                    <p:pic>
                      <p:nvPicPr>
                        <p:cNvPr id="0" name="Object 62"/>
                        <p:cNvPicPr>
                          <a:picLocks noChangeAspect="1" noChangeArrowheads="1"/>
                        </p:cNvPicPr>
                        <p:nvPr/>
                      </p:nvPicPr>
                      <p:blipFill>
                        <a:blip r:embed="rId12">
                          <a:lum bright="-26000"/>
                          <a:extLst>
                            <a:ext uri="{28A0092B-C50C-407E-A947-70E740481C1C}">
                              <a14:useLocalDpi xmlns:a14="http://schemas.microsoft.com/office/drawing/2010/main" val="0"/>
                            </a:ext>
                          </a:extLst>
                        </a:blip>
                        <a:srcRect/>
                        <a:stretch>
                          <a:fillRect/>
                        </a:stretch>
                      </p:blipFill>
                      <p:spPr bwMode="auto">
                        <a:xfrm>
                          <a:off x="5235" y="1091"/>
                          <a:ext cx="246"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93" name="Object 63"/>
            <p:cNvGraphicFramePr>
              <a:graphicFrameLocks noChangeAspect="1"/>
            </p:cNvGraphicFramePr>
            <p:nvPr/>
          </p:nvGraphicFramePr>
          <p:xfrm>
            <a:off x="4635" y="1229"/>
            <a:ext cx="197" cy="235"/>
          </p:xfrm>
          <a:graphic>
            <a:graphicData uri="http://schemas.openxmlformats.org/presentationml/2006/ole">
              <mc:AlternateContent xmlns:mc="http://schemas.openxmlformats.org/markup-compatibility/2006">
                <mc:Choice xmlns:v="urn:schemas-microsoft-com:vml" Requires="v">
                  <p:oleObj spid="_x0000_s46081" name="Equation" r:id="rId13" imgW="152268" imgH="152268" progId="Equation.3">
                    <p:embed/>
                  </p:oleObj>
                </mc:Choice>
                <mc:Fallback>
                  <p:oleObj name="Equation" r:id="rId13" imgW="152268" imgH="152268" progId="Equation.3">
                    <p:embed/>
                    <p:pic>
                      <p:nvPicPr>
                        <p:cNvPr id="0" name="Object 63"/>
                        <p:cNvPicPr>
                          <a:picLocks noChangeAspect="1" noChangeArrowheads="1"/>
                        </p:cNvPicPr>
                        <p:nvPr/>
                      </p:nvPicPr>
                      <p:blipFill>
                        <a:blip r:embed="rId14">
                          <a:lum bright="-26000"/>
                          <a:extLst>
                            <a:ext uri="{28A0092B-C50C-407E-A947-70E740481C1C}">
                              <a14:useLocalDpi xmlns:a14="http://schemas.microsoft.com/office/drawing/2010/main" val="0"/>
                            </a:ext>
                          </a:extLst>
                        </a:blip>
                        <a:srcRect/>
                        <a:stretch>
                          <a:fillRect/>
                        </a:stretch>
                      </p:blipFill>
                      <p:spPr bwMode="auto">
                        <a:xfrm>
                          <a:off x="4635" y="1229"/>
                          <a:ext cx="197"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3488" name="Object 64"/>
          <p:cNvGraphicFramePr>
            <a:graphicFrameLocks noChangeAspect="1"/>
          </p:cNvGraphicFramePr>
          <p:nvPr/>
        </p:nvGraphicFramePr>
        <p:xfrm>
          <a:off x="468313" y="2205038"/>
          <a:ext cx="2232025" cy="1111250"/>
        </p:xfrm>
        <a:graphic>
          <a:graphicData uri="http://schemas.openxmlformats.org/presentationml/2006/ole">
            <mc:AlternateContent xmlns:mc="http://schemas.openxmlformats.org/markup-compatibility/2006">
              <mc:Choice xmlns:v="urn:schemas-microsoft-com:vml" Requires="v">
                <p:oleObj spid="_x0000_s46082" name="Equation" r:id="rId15" imgW="787058" imgH="393529" progId="Equation.3">
                  <p:embed/>
                </p:oleObj>
              </mc:Choice>
              <mc:Fallback>
                <p:oleObj name="Equation" r:id="rId15" imgW="787058" imgH="393529" progId="Equation.3">
                  <p:embed/>
                  <p:pic>
                    <p:nvPicPr>
                      <p:cNvPr id="0" name="Object 64"/>
                      <p:cNvPicPr>
                        <a:picLocks noChangeAspect="1" noChangeArrowheads="1"/>
                      </p:cNvPicPr>
                      <p:nvPr/>
                    </p:nvPicPr>
                    <p:blipFill>
                      <a:blip r:embed="rId16">
                        <a:lum bright="-38000"/>
                        <a:extLst>
                          <a:ext uri="{28A0092B-C50C-407E-A947-70E740481C1C}">
                            <a14:useLocalDpi xmlns:a14="http://schemas.microsoft.com/office/drawing/2010/main" val="0"/>
                          </a:ext>
                        </a:extLst>
                      </a:blip>
                      <a:srcRect/>
                      <a:stretch>
                        <a:fillRect/>
                      </a:stretch>
                    </p:blipFill>
                    <p:spPr bwMode="auto">
                      <a:xfrm>
                        <a:off x="468313" y="2205038"/>
                        <a:ext cx="2232025"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89" name="Object 65"/>
          <p:cNvGraphicFramePr>
            <a:graphicFrameLocks noChangeAspect="1"/>
          </p:cNvGraphicFramePr>
          <p:nvPr/>
        </p:nvGraphicFramePr>
        <p:xfrm>
          <a:off x="4211638" y="2205038"/>
          <a:ext cx="1873250" cy="1133475"/>
        </p:xfrm>
        <a:graphic>
          <a:graphicData uri="http://schemas.openxmlformats.org/presentationml/2006/ole">
            <mc:AlternateContent xmlns:mc="http://schemas.openxmlformats.org/markup-compatibility/2006">
              <mc:Choice xmlns:v="urn:schemas-microsoft-com:vml" Requires="v">
                <p:oleObj spid="_x0000_s46083" name="Equation" r:id="rId17" imgW="647419" imgH="393529" progId="Equation.3">
                  <p:embed/>
                </p:oleObj>
              </mc:Choice>
              <mc:Fallback>
                <p:oleObj name="Equation" r:id="rId17" imgW="647419" imgH="393529" progId="Equation.3">
                  <p:embed/>
                  <p:pic>
                    <p:nvPicPr>
                      <p:cNvPr id="0" name="Object 65"/>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4211638" y="2205038"/>
                        <a:ext cx="1873250" cy="113347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90" name="Object 66"/>
          <p:cNvGraphicFramePr>
            <a:graphicFrameLocks noChangeAspect="1"/>
          </p:cNvGraphicFramePr>
          <p:nvPr/>
        </p:nvGraphicFramePr>
        <p:xfrm>
          <a:off x="2771775" y="2205038"/>
          <a:ext cx="1420813" cy="1125537"/>
        </p:xfrm>
        <a:graphic>
          <a:graphicData uri="http://schemas.openxmlformats.org/presentationml/2006/ole">
            <mc:AlternateContent xmlns:mc="http://schemas.openxmlformats.org/markup-compatibility/2006">
              <mc:Choice xmlns:v="urn:schemas-microsoft-com:vml" Requires="v">
                <p:oleObj spid="_x0000_s46084" name="Equation" r:id="rId19" imgW="495085" imgH="393529" progId="Equation.3">
                  <p:embed/>
                </p:oleObj>
              </mc:Choice>
              <mc:Fallback>
                <p:oleObj name="Equation" r:id="rId19" imgW="495085" imgH="393529" progId="Equation.3">
                  <p:embed/>
                  <p:pic>
                    <p:nvPicPr>
                      <p:cNvPr id="0" name="Object 66"/>
                      <p:cNvPicPr>
                        <a:picLocks noChangeAspect="1" noChangeArrowheads="1"/>
                      </p:cNvPicPr>
                      <p:nvPr/>
                    </p:nvPicPr>
                    <p:blipFill>
                      <a:blip r:embed="rId20">
                        <a:lum bright="-38000"/>
                        <a:extLst>
                          <a:ext uri="{28A0092B-C50C-407E-A947-70E740481C1C}">
                            <a14:useLocalDpi xmlns:a14="http://schemas.microsoft.com/office/drawing/2010/main" val="0"/>
                          </a:ext>
                        </a:extLst>
                      </a:blip>
                      <a:srcRect/>
                      <a:stretch>
                        <a:fillRect/>
                      </a:stretch>
                    </p:blipFill>
                    <p:spPr bwMode="auto">
                      <a:xfrm>
                        <a:off x="2771775" y="2205038"/>
                        <a:ext cx="1420813"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91" name="Object 67"/>
          <p:cNvGraphicFramePr>
            <a:graphicFrameLocks noChangeAspect="1"/>
          </p:cNvGraphicFramePr>
          <p:nvPr/>
        </p:nvGraphicFramePr>
        <p:xfrm>
          <a:off x="4284663" y="3284538"/>
          <a:ext cx="1708150" cy="603250"/>
        </p:xfrm>
        <a:graphic>
          <a:graphicData uri="http://schemas.openxmlformats.org/presentationml/2006/ole">
            <mc:AlternateContent xmlns:mc="http://schemas.openxmlformats.org/markup-compatibility/2006">
              <mc:Choice xmlns:v="urn:schemas-microsoft-com:vml" Requires="v">
                <p:oleObj spid="_x0000_s46085" name="Equation" r:id="rId21" imgW="558558" imgH="203112" progId="Equation.3">
                  <p:embed/>
                </p:oleObj>
              </mc:Choice>
              <mc:Fallback>
                <p:oleObj name="Equation" r:id="rId21" imgW="558558" imgH="203112" progId="Equation.3">
                  <p:embed/>
                  <p:pic>
                    <p:nvPicPr>
                      <p:cNvPr id="0" name="Object 67"/>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284663" y="3284538"/>
                        <a:ext cx="1708150" cy="60325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03492" name="Object 68"/>
          <p:cNvGraphicFramePr>
            <a:graphicFrameLocks noChangeAspect="1"/>
          </p:cNvGraphicFramePr>
          <p:nvPr/>
        </p:nvGraphicFramePr>
        <p:xfrm>
          <a:off x="1403350" y="3979863"/>
          <a:ext cx="3271838" cy="584200"/>
        </p:xfrm>
        <a:graphic>
          <a:graphicData uri="http://schemas.openxmlformats.org/presentationml/2006/ole">
            <mc:AlternateContent xmlns:mc="http://schemas.openxmlformats.org/markup-compatibility/2006">
              <mc:Choice xmlns:v="urn:schemas-microsoft-com:vml" Requires="v">
                <p:oleObj spid="_x0000_s46086" name="Equation" r:id="rId23" imgW="1104900" imgH="203200" progId="Equation.3">
                  <p:embed/>
                </p:oleObj>
              </mc:Choice>
              <mc:Fallback>
                <p:oleObj name="Equation" r:id="rId23" imgW="1104900" imgH="203200" progId="Equation.3">
                  <p:embed/>
                  <p:pic>
                    <p:nvPicPr>
                      <p:cNvPr id="0" name="Object 68"/>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1403350" y="3979863"/>
                        <a:ext cx="3271838" cy="5842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03494" name="Text Box 70"/>
          <p:cNvSpPr txBox="1">
            <a:spLocks noChangeArrowheads="1"/>
          </p:cNvSpPr>
          <p:nvPr/>
        </p:nvSpPr>
        <p:spPr bwMode="auto">
          <a:xfrm>
            <a:off x="971550" y="260350"/>
            <a:ext cx="4587875" cy="519113"/>
          </a:xfrm>
          <a:prstGeom prst="rect">
            <a:avLst/>
          </a:prstGeom>
          <a:noFill/>
          <a:ln w="38100">
            <a:noFill/>
            <a:miter lim="800000"/>
            <a:headEnd/>
            <a:tailEnd type="none" w="sm" len="lg"/>
          </a:ln>
        </p:spPr>
        <p:txBody>
          <a:bodyPr>
            <a:spAutoFit/>
          </a:bodyPr>
          <a:lstStyle/>
          <a:p>
            <a:r>
              <a:rPr kumimoji="1" lang="zh-CN" altLang="en-US">
                <a:latin typeface="宋体" charset="-122"/>
              </a:rPr>
              <a:t>小球对圆柱体的压力为：</a:t>
            </a:r>
          </a:p>
        </p:txBody>
      </p:sp>
      <p:sp>
        <p:nvSpPr>
          <p:cNvPr id="32778" name="AutoShape 87"/>
          <p:cNvSpPr>
            <a:spLocks noChangeArrowheads="1"/>
          </p:cNvSpPr>
          <p:nvPr/>
        </p:nvSpPr>
        <p:spPr bwMode="auto">
          <a:xfrm>
            <a:off x="395288" y="476250"/>
            <a:ext cx="647700" cy="144463"/>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sp>
        <p:nvSpPr>
          <p:cNvPr id="103512" name="AutoShape 88"/>
          <p:cNvSpPr>
            <a:spLocks noChangeArrowheads="1"/>
          </p:cNvSpPr>
          <p:nvPr/>
        </p:nvSpPr>
        <p:spPr bwMode="auto">
          <a:xfrm>
            <a:off x="611188" y="4221163"/>
            <a:ext cx="647700" cy="144462"/>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03513" name="Object 89"/>
          <p:cNvGraphicFramePr>
            <a:graphicFrameLocks noChangeAspect="1"/>
          </p:cNvGraphicFramePr>
          <p:nvPr/>
        </p:nvGraphicFramePr>
        <p:xfrm>
          <a:off x="1331913" y="4581525"/>
          <a:ext cx="3671887" cy="931863"/>
        </p:xfrm>
        <a:graphic>
          <a:graphicData uri="http://schemas.openxmlformats.org/presentationml/2006/ole">
            <mc:AlternateContent xmlns:mc="http://schemas.openxmlformats.org/markup-compatibility/2006">
              <mc:Choice xmlns:v="urn:schemas-microsoft-com:vml" Requires="v">
                <p:oleObj spid="_x0000_s46087" name="Equation" r:id="rId25" imgW="1229400" imgH="227520" progId="Equation.3">
                  <p:embed/>
                </p:oleObj>
              </mc:Choice>
              <mc:Fallback>
                <p:oleObj name="Equation" r:id="rId25" imgW="1229400" imgH="227520" progId="Equation.3">
                  <p:embed/>
                  <p:pic>
                    <p:nvPicPr>
                      <p:cNvPr id="0" name="Object 89"/>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1331913" y="4581525"/>
                        <a:ext cx="3671887"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14" name="Object 90"/>
          <p:cNvGraphicFramePr>
            <a:graphicFrameLocks noChangeAspect="1"/>
          </p:cNvGraphicFramePr>
          <p:nvPr/>
        </p:nvGraphicFramePr>
        <p:xfrm>
          <a:off x="1331913" y="5373688"/>
          <a:ext cx="4464050" cy="1066800"/>
        </p:xfrm>
        <a:graphic>
          <a:graphicData uri="http://schemas.openxmlformats.org/presentationml/2006/ole">
            <mc:AlternateContent xmlns:mc="http://schemas.openxmlformats.org/markup-compatibility/2006">
              <mc:Choice xmlns:v="urn:schemas-microsoft-com:vml" Requires="v">
                <p:oleObj spid="_x0000_s46088" name="Equation" r:id="rId27" imgW="1393200" imgH="281880" progId="Equation.3">
                  <p:embed/>
                </p:oleObj>
              </mc:Choice>
              <mc:Fallback>
                <p:oleObj name="Equation" r:id="rId27" imgW="1393200" imgH="281880" progId="Equation.3">
                  <p:embed/>
                  <p:pic>
                    <p:nvPicPr>
                      <p:cNvPr id="0" name="Object 90"/>
                      <p:cNvPicPr>
                        <a:picLocks noChangeAspect="1" noChangeArrowheads="1"/>
                      </p:cNvPicPr>
                      <p:nvPr/>
                    </p:nvPicPr>
                    <p:blipFill>
                      <a:blip r:embed="rId28">
                        <a:lum bright="-100000"/>
                        <a:extLst>
                          <a:ext uri="{28A0092B-C50C-407E-A947-70E740481C1C}">
                            <a14:useLocalDpi xmlns:a14="http://schemas.microsoft.com/office/drawing/2010/main" val="0"/>
                          </a:ext>
                        </a:extLst>
                      </a:blip>
                      <a:srcRect/>
                      <a:stretch>
                        <a:fillRect/>
                      </a:stretch>
                    </p:blipFill>
                    <p:spPr bwMode="auto">
                      <a:xfrm>
                        <a:off x="1331913" y="5373688"/>
                        <a:ext cx="44640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6" name="Object 4"/>
          <p:cNvGraphicFramePr>
            <a:graphicFrameLocks noChangeAspect="1"/>
          </p:cNvGraphicFramePr>
          <p:nvPr/>
        </p:nvGraphicFramePr>
        <p:xfrm>
          <a:off x="5795963" y="295275"/>
          <a:ext cx="3097212" cy="1046163"/>
        </p:xfrm>
        <a:graphic>
          <a:graphicData uri="http://schemas.openxmlformats.org/presentationml/2006/ole">
            <mc:AlternateContent xmlns:mc="http://schemas.openxmlformats.org/markup-compatibility/2006">
              <mc:Choice xmlns:v="urn:schemas-microsoft-com:vml" Requires="v">
                <p:oleObj spid="_x0000_s46089" name="公式" r:id="rId29" imgW="1129810" imgH="393529" progId="Equation.3">
                  <p:embed/>
                </p:oleObj>
              </mc:Choice>
              <mc:Fallback>
                <p:oleObj name="公式" r:id="rId29" imgW="1129810" imgH="393529" progId="Equation.3">
                  <p:embed/>
                  <p:pic>
                    <p:nvPicPr>
                      <p:cNvPr id="0" name="Object 4"/>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5795963" y="295275"/>
                        <a:ext cx="3097212" cy="1046163"/>
                      </a:xfrm>
                      <a:prstGeom prst="rect">
                        <a:avLst/>
                      </a:prstGeom>
                      <a:noFill/>
                      <a:ln w="19050">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92"/>
                                        </p:tgtEl>
                                        <p:attrNameLst>
                                          <p:attrName>style.visibility</p:attrName>
                                        </p:attrNameLst>
                                      </p:cBhvr>
                                      <p:to>
                                        <p:strVal val="visible"/>
                                      </p:to>
                                    </p:set>
                                    <p:anim calcmode="lin" valueType="num">
                                      <p:cBhvr additive="base">
                                        <p:cTn id="7" dur="500" fill="hold"/>
                                        <p:tgtEl>
                                          <p:spTgt spid="103492"/>
                                        </p:tgtEl>
                                        <p:attrNameLst>
                                          <p:attrName>ppt_x</p:attrName>
                                        </p:attrNameLst>
                                      </p:cBhvr>
                                      <p:tavLst>
                                        <p:tav tm="0">
                                          <p:val>
                                            <p:strVal val="#ppt_x"/>
                                          </p:val>
                                        </p:tav>
                                        <p:tav tm="100000">
                                          <p:val>
                                            <p:strVal val="#ppt_x"/>
                                          </p:val>
                                        </p:tav>
                                      </p:tavLst>
                                    </p:anim>
                                    <p:anim calcmode="lin" valueType="num">
                                      <p:cBhvr additive="base">
                                        <p:cTn id="8" dur="500" fill="hold"/>
                                        <p:tgtEl>
                                          <p:spTgt spid="10349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3512"/>
                                        </p:tgtEl>
                                        <p:attrNameLst>
                                          <p:attrName>style.visibility</p:attrName>
                                        </p:attrNameLst>
                                      </p:cBhvr>
                                      <p:to>
                                        <p:strVal val="visible"/>
                                      </p:to>
                                    </p:set>
                                    <p:anim calcmode="lin" valueType="num">
                                      <p:cBhvr additive="base">
                                        <p:cTn id="11" dur="500" fill="hold"/>
                                        <p:tgtEl>
                                          <p:spTgt spid="103512"/>
                                        </p:tgtEl>
                                        <p:attrNameLst>
                                          <p:attrName>ppt_x</p:attrName>
                                        </p:attrNameLst>
                                      </p:cBhvr>
                                      <p:tavLst>
                                        <p:tav tm="0">
                                          <p:val>
                                            <p:strVal val="#ppt_x"/>
                                          </p:val>
                                        </p:tav>
                                        <p:tav tm="100000">
                                          <p:val>
                                            <p:strVal val="#ppt_x"/>
                                          </p:val>
                                        </p:tav>
                                      </p:tavLst>
                                    </p:anim>
                                    <p:anim calcmode="lin" valueType="num">
                                      <p:cBhvr additive="base">
                                        <p:cTn id="12" dur="500" fill="hold"/>
                                        <p:tgtEl>
                                          <p:spTgt spid="1035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513"/>
                                        </p:tgtEl>
                                        <p:attrNameLst>
                                          <p:attrName>style.visibility</p:attrName>
                                        </p:attrNameLst>
                                      </p:cBhvr>
                                      <p:to>
                                        <p:strVal val="visible"/>
                                      </p:to>
                                    </p:set>
                                    <p:anim calcmode="lin" valueType="num">
                                      <p:cBhvr additive="base">
                                        <p:cTn id="15" dur="500" fill="hold"/>
                                        <p:tgtEl>
                                          <p:spTgt spid="103513"/>
                                        </p:tgtEl>
                                        <p:attrNameLst>
                                          <p:attrName>ppt_x</p:attrName>
                                        </p:attrNameLst>
                                      </p:cBhvr>
                                      <p:tavLst>
                                        <p:tav tm="0">
                                          <p:val>
                                            <p:strVal val="#ppt_x"/>
                                          </p:val>
                                        </p:tav>
                                        <p:tav tm="100000">
                                          <p:val>
                                            <p:strVal val="#ppt_x"/>
                                          </p:val>
                                        </p:tav>
                                      </p:tavLst>
                                    </p:anim>
                                    <p:anim calcmode="lin" valueType="num">
                                      <p:cBhvr additive="base">
                                        <p:cTn id="16" dur="500" fill="hold"/>
                                        <p:tgtEl>
                                          <p:spTgt spid="1035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3514"/>
                                        </p:tgtEl>
                                        <p:attrNameLst>
                                          <p:attrName>style.visibility</p:attrName>
                                        </p:attrNameLst>
                                      </p:cBhvr>
                                      <p:to>
                                        <p:strVal val="visible"/>
                                      </p:to>
                                    </p:set>
                                    <p:anim calcmode="lin" valueType="num">
                                      <p:cBhvr additive="base">
                                        <p:cTn id="19" dur="500" fill="hold"/>
                                        <p:tgtEl>
                                          <p:spTgt spid="103514"/>
                                        </p:tgtEl>
                                        <p:attrNameLst>
                                          <p:attrName>ppt_x</p:attrName>
                                        </p:attrNameLst>
                                      </p:cBhvr>
                                      <p:tavLst>
                                        <p:tav tm="0">
                                          <p:val>
                                            <p:strVal val="#ppt_x"/>
                                          </p:val>
                                        </p:tav>
                                        <p:tav tm="100000">
                                          <p:val>
                                            <p:strVal val="#ppt_x"/>
                                          </p:val>
                                        </p:tav>
                                      </p:tavLst>
                                    </p:anim>
                                    <p:anim calcmode="lin" valueType="num">
                                      <p:cBhvr additive="base">
                                        <p:cTn id="20" dur="500" fill="hold"/>
                                        <p:tgtEl>
                                          <p:spTgt spid="1035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1" name="Object 3"/>
          <p:cNvGraphicFramePr>
            <a:graphicFrameLocks noChangeAspect="1"/>
          </p:cNvGraphicFramePr>
          <p:nvPr/>
        </p:nvGraphicFramePr>
        <p:xfrm>
          <a:off x="611188" y="1989138"/>
          <a:ext cx="4968875" cy="593725"/>
        </p:xfrm>
        <a:graphic>
          <a:graphicData uri="http://schemas.openxmlformats.org/presentationml/2006/ole">
            <mc:AlternateContent xmlns:mc="http://schemas.openxmlformats.org/markup-compatibility/2006">
              <mc:Choice xmlns:v="urn:schemas-microsoft-com:vml" Requires="v">
                <p:oleObj spid="_x0000_s34314" name="Equation" r:id="rId3" imgW="1688367" imgH="203112" progId="Equation.3">
                  <p:embed/>
                </p:oleObj>
              </mc:Choice>
              <mc:Fallback>
                <p:oleObj name="Equation" r:id="rId3" imgW="1688367" imgH="203112" progId="Equation.3">
                  <p:embed/>
                  <p:pic>
                    <p:nvPicPr>
                      <p:cNvPr id="0" name="Object 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611188" y="1989138"/>
                        <a:ext cx="4968875" cy="59372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04452" name="Object 4"/>
          <p:cNvGraphicFramePr>
            <a:graphicFrameLocks noChangeAspect="1"/>
          </p:cNvGraphicFramePr>
          <p:nvPr/>
        </p:nvGraphicFramePr>
        <p:xfrm>
          <a:off x="611188" y="2781300"/>
          <a:ext cx="2952750" cy="577850"/>
        </p:xfrm>
        <a:graphic>
          <a:graphicData uri="http://schemas.openxmlformats.org/presentationml/2006/ole">
            <mc:AlternateContent xmlns:mc="http://schemas.openxmlformats.org/markup-compatibility/2006">
              <mc:Choice xmlns:v="urn:schemas-microsoft-com:vml" Requires="v">
                <p:oleObj spid="_x0000_s34315" name="Equation" r:id="rId5" imgW="1079032" imgH="203112" progId="Equation.3">
                  <p:embed/>
                </p:oleObj>
              </mc:Choice>
              <mc:Fallback>
                <p:oleObj name="Equation" r:id="rId5" imgW="1079032" imgH="203112" progId="Equation.3">
                  <p:embed/>
                  <p:pic>
                    <p:nvPicPr>
                      <p:cNvPr id="0" name="Object 4"/>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11188" y="2781300"/>
                        <a:ext cx="2952750" cy="5778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468313" y="692150"/>
          <a:ext cx="4537075" cy="1239838"/>
        </p:xfrm>
        <a:graphic>
          <a:graphicData uri="http://schemas.openxmlformats.org/presentationml/2006/ole">
            <mc:AlternateContent xmlns:mc="http://schemas.openxmlformats.org/markup-compatibility/2006">
              <mc:Choice xmlns:v="urn:schemas-microsoft-com:vml" Requires="v">
                <p:oleObj spid="_x0000_s34316" name="Equation" r:id="rId7" imgW="1536700" imgH="419100" progId="Equation.3">
                  <p:embed/>
                </p:oleObj>
              </mc:Choice>
              <mc:Fallback>
                <p:oleObj name="Equation" r:id="rId7" imgW="1536700" imgH="419100" progId="Equation.3">
                  <p:embed/>
                  <p:pic>
                    <p:nvPicPr>
                      <p:cNvPr id="0" name="Object 5"/>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68313" y="692150"/>
                        <a:ext cx="4537075" cy="123983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04454" name="Text Box 6"/>
          <p:cNvSpPr txBox="1">
            <a:spLocks noChangeArrowheads="1"/>
          </p:cNvSpPr>
          <p:nvPr/>
        </p:nvSpPr>
        <p:spPr bwMode="auto">
          <a:xfrm>
            <a:off x="1116013" y="188913"/>
            <a:ext cx="4587875" cy="519112"/>
          </a:xfrm>
          <a:prstGeom prst="rect">
            <a:avLst/>
          </a:prstGeom>
          <a:noFill/>
          <a:ln w="38100">
            <a:noFill/>
            <a:miter lim="800000"/>
            <a:headEnd/>
            <a:tailEnd type="none" w="sm" len="lg"/>
          </a:ln>
        </p:spPr>
        <p:txBody>
          <a:bodyPr>
            <a:spAutoFit/>
          </a:bodyPr>
          <a:lstStyle/>
          <a:p>
            <a:r>
              <a:rPr kumimoji="1" lang="zh-CN" altLang="en-US">
                <a:latin typeface="宋体" charset="-122"/>
              </a:rPr>
              <a:t>小球对圆柱体的压力为：</a:t>
            </a:r>
          </a:p>
        </p:txBody>
      </p:sp>
      <p:sp>
        <p:nvSpPr>
          <p:cNvPr id="104455" name="AutoShape 7"/>
          <p:cNvSpPr>
            <a:spLocks noChangeArrowheads="1"/>
          </p:cNvSpPr>
          <p:nvPr/>
        </p:nvSpPr>
        <p:spPr bwMode="auto">
          <a:xfrm>
            <a:off x="539750" y="404813"/>
            <a:ext cx="647700" cy="144462"/>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sp>
        <p:nvSpPr>
          <p:cNvPr id="104456" name="Text Box 8"/>
          <p:cNvSpPr txBox="1">
            <a:spLocks noChangeArrowheads="1"/>
          </p:cNvSpPr>
          <p:nvPr/>
        </p:nvSpPr>
        <p:spPr bwMode="auto">
          <a:xfrm>
            <a:off x="1835150" y="3573463"/>
            <a:ext cx="7129463" cy="1117600"/>
          </a:xfrm>
          <a:prstGeom prst="rect">
            <a:avLst/>
          </a:prstGeom>
          <a:noFill/>
          <a:ln w="28575">
            <a:noFill/>
            <a:miter lim="800000"/>
            <a:headEnd/>
            <a:tailEnd/>
          </a:ln>
        </p:spPr>
        <p:txBody>
          <a:bodyPr anchor="ctr">
            <a:spAutoFit/>
          </a:bodyPr>
          <a:lstStyle/>
          <a:p>
            <a:pPr>
              <a:lnSpc>
                <a:spcPct val="120000"/>
              </a:lnSpc>
              <a:buFont typeface="Symbol" pitchFamily="18" charset="2"/>
              <a:buChar char="·"/>
            </a:pPr>
            <a:r>
              <a:rPr kumimoji="1" lang="en-US" altLang="zh-CN"/>
              <a:t> </a:t>
            </a:r>
            <a:r>
              <a:rPr kumimoji="1" lang="zh-CN" altLang="en-US"/>
              <a:t>随着小球下滑，</a:t>
            </a:r>
            <a:r>
              <a:rPr kumimoji="1" lang="en-US" altLang="zh-CN" i="1">
                <a:latin typeface="Symbol" pitchFamily="18" charset="2"/>
              </a:rPr>
              <a:t>q </a:t>
            </a:r>
            <a:r>
              <a:rPr kumimoji="1" lang="zh-CN" altLang="en-US">
                <a:latin typeface="Symbol" pitchFamily="18" charset="2"/>
              </a:rPr>
              <a:t>从 </a:t>
            </a:r>
            <a:r>
              <a:rPr kumimoji="1" lang="en-US" altLang="zh-CN">
                <a:latin typeface="Symbol" pitchFamily="18" charset="2"/>
              </a:rPr>
              <a:t>0 </a:t>
            </a:r>
            <a:r>
              <a:rPr kumimoji="1" lang="zh-CN" altLang="en-US">
                <a:latin typeface="Symbol" pitchFamily="18" charset="2"/>
              </a:rPr>
              <a:t>开始增大。</a:t>
            </a:r>
            <a:r>
              <a:rPr kumimoji="1" lang="zh-CN" altLang="en-US"/>
              <a:t>  </a:t>
            </a:r>
            <a:r>
              <a:rPr kumimoji="1" lang="en-US" altLang="zh-CN"/>
              <a:t>cos </a:t>
            </a:r>
            <a:r>
              <a:rPr kumimoji="1" lang="en-US" altLang="zh-CN" i="1">
                <a:latin typeface="Symbol" pitchFamily="18" charset="2"/>
              </a:rPr>
              <a:t>q </a:t>
            </a:r>
            <a:r>
              <a:rPr kumimoji="1" lang="zh-CN" altLang="en-US">
                <a:latin typeface="Symbol" pitchFamily="18" charset="2"/>
              </a:rPr>
              <a:t>逐渐减小， </a:t>
            </a:r>
            <a:r>
              <a:rPr kumimoji="1" lang="en-US" altLang="zh-CN" i="1"/>
              <a:t>N </a:t>
            </a:r>
            <a:r>
              <a:rPr kumimoji="1" lang="en-US" altLang="zh-CN">
                <a:cs typeface="Times New Roman" pitchFamily="18" charset="0"/>
                <a:sym typeface="Symbol" pitchFamily="18" charset="2"/>
              </a:rPr>
              <a:t></a:t>
            </a:r>
            <a:r>
              <a:rPr kumimoji="1" lang="zh-CN" altLang="zh-CN">
                <a:latin typeface="Symbol" pitchFamily="18" charset="2"/>
              </a:rPr>
              <a:t>逐渐减小。</a:t>
            </a:r>
            <a:endParaRPr kumimoji="1" lang="zh-CN" altLang="en-US">
              <a:latin typeface="Symbol" pitchFamily="18" charset="2"/>
            </a:endParaRPr>
          </a:p>
        </p:txBody>
      </p:sp>
      <p:sp>
        <p:nvSpPr>
          <p:cNvPr id="104458" name="AutoShape 10"/>
          <p:cNvSpPr>
            <a:spLocks noChangeArrowheads="1"/>
          </p:cNvSpPr>
          <p:nvPr/>
        </p:nvSpPr>
        <p:spPr bwMode="auto">
          <a:xfrm>
            <a:off x="539750" y="3429000"/>
            <a:ext cx="1152525" cy="863600"/>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a:solidFill>
                  <a:srgbClr val="FF0000"/>
                </a:solidFill>
              </a:rPr>
              <a:t>讨论</a:t>
            </a:r>
            <a:endParaRPr kumimoji="1" lang="zh-CN" altLang="en-US">
              <a:solidFill>
                <a:srgbClr val="0000FF"/>
              </a:solidFill>
            </a:endParaRPr>
          </a:p>
        </p:txBody>
      </p:sp>
      <p:sp>
        <p:nvSpPr>
          <p:cNvPr id="104472" name="Text Box 24"/>
          <p:cNvSpPr txBox="1">
            <a:spLocks noChangeArrowheads="1"/>
          </p:cNvSpPr>
          <p:nvPr/>
        </p:nvSpPr>
        <p:spPr bwMode="auto">
          <a:xfrm>
            <a:off x="468313" y="4797425"/>
            <a:ext cx="8064500" cy="519113"/>
          </a:xfrm>
          <a:prstGeom prst="rect">
            <a:avLst/>
          </a:prstGeom>
          <a:noFill/>
          <a:ln w="28575">
            <a:noFill/>
            <a:miter lim="800000"/>
            <a:headEnd/>
            <a:tailEnd/>
          </a:ln>
        </p:spPr>
        <p:txBody>
          <a:bodyPr anchor="ctr">
            <a:spAutoFit/>
          </a:bodyPr>
          <a:lstStyle/>
          <a:p>
            <a:pPr>
              <a:buFont typeface="Symbol" pitchFamily="18" charset="2"/>
              <a:buChar char="·"/>
            </a:pPr>
            <a:r>
              <a:rPr kumimoji="1" lang="en-US" altLang="zh-CN">
                <a:latin typeface="Symbol" pitchFamily="18" charset="2"/>
              </a:rPr>
              <a:t> </a:t>
            </a:r>
            <a:r>
              <a:rPr kumimoji="1" lang="zh-CN" altLang="en-US">
                <a:latin typeface="Symbol" pitchFamily="18" charset="2"/>
              </a:rPr>
              <a:t>当 </a:t>
            </a:r>
            <a:r>
              <a:rPr kumimoji="1" lang="en-US" altLang="zh-CN"/>
              <a:t>cos</a:t>
            </a:r>
            <a:r>
              <a:rPr kumimoji="1" lang="en-US" altLang="zh-CN" i="1"/>
              <a:t> </a:t>
            </a:r>
            <a:r>
              <a:rPr kumimoji="1" lang="en-US" altLang="zh-CN" i="1">
                <a:latin typeface="Symbol" pitchFamily="18" charset="2"/>
              </a:rPr>
              <a:t>q</a:t>
            </a:r>
            <a:r>
              <a:rPr kumimoji="1" lang="en-US" altLang="zh-CN">
                <a:latin typeface="Symbol" pitchFamily="18" charset="2"/>
              </a:rPr>
              <a:t> &lt; 2/3 </a:t>
            </a:r>
            <a:r>
              <a:rPr kumimoji="1" lang="zh-CN" altLang="en-US">
                <a:latin typeface="Symbol" pitchFamily="18" charset="2"/>
              </a:rPr>
              <a:t>时， </a:t>
            </a:r>
            <a:r>
              <a:rPr kumimoji="1" lang="en-US" altLang="zh-CN" i="1"/>
              <a:t>N </a:t>
            </a:r>
            <a:r>
              <a:rPr kumimoji="1" lang="en-US" altLang="zh-CN">
                <a:cs typeface="Times New Roman" pitchFamily="18" charset="0"/>
                <a:sym typeface="Symbol" pitchFamily="18" charset="2"/>
              </a:rPr>
              <a:t></a:t>
            </a:r>
            <a:r>
              <a:rPr kumimoji="1" lang="en-US" altLang="zh-CN"/>
              <a:t>&lt;</a:t>
            </a:r>
            <a:r>
              <a:rPr kumimoji="1" lang="en-US" altLang="zh-CN">
                <a:latin typeface="Symbol" pitchFamily="18" charset="2"/>
              </a:rPr>
              <a:t> </a:t>
            </a:r>
            <a:r>
              <a:rPr kumimoji="1" lang="en-US" altLang="zh-CN"/>
              <a:t>0, </a:t>
            </a:r>
            <a:r>
              <a:rPr kumimoji="1" lang="zh-CN" altLang="zh-CN">
                <a:latin typeface="Symbol" pitchFamily="18" charset="2"/>
              </a:rPr>
              <a:t>这可能吗？为什么？</a:t>
            </a:r>
            <a:endParaRPr kumimoji="1" lang="zh-CN" altLang="en-US">
              <a:latin typeface="Symbol" pitchFamily="18" charset="2"/>
            </a:endParaRPr>
          </a:p>
        </p:txBody>
      </p:sp>
      <p:sp>
        <p:nvSpPr>
          <p:cNvPr id="104473" name="Text Box 25"/>
          <p:cNvSpPr txBox="1">
            <a:spLocks noChangeArrowheads="1"/>
          </p:cNvSpPr>
          <p:nvPr/>
        </p:nvSpPr>
        <p:spPr bwMode="auto">
          <a:xfrm>
            <a:off x="468313" y="5335588"/>
            <a:ext cx="8424862" cy="1117600"/>
          </a:xfrm>
          <a:prstGeom prst="rect">
            <a:avLst/>
          </a:prstGeom>
          <a:noFill/>
          <a:ln w="28575">
            <a:noFill/>
            <a:miter lim="800000"/>
            <a:headEnd/>
            <a:tailEnd/>
          </a:ln>
        </p:spPr>
        <p:txBody>
          <a:bodyPr anchor="ctr">
            <a:spAutoFit/>
          </a:bodyPr>
          <a:lstStyle/>
          <a:p>
            <a:pPr>
              <a:lnSpc>
                <a:spcPct val="120000"/>
              </a:lnSpc>
            </a:pPr>
            <a:r>
              <a:rPr kumimoji="1" lang="zh-CN" altLang="en-US"/>
              <a:t>这是因为：当 </a:t>
            </a:r>
            <a:r>
              <a:rPr kumimoji="1" lang="en-US" altLang="zh-CN"/>
              <a:t>cos </a:t>
            </a:r>
            <a:r>
              <a:rPr kumimoji="1" lang="en-US" altLang="zh-CN" i="1">
                <a:latin typeface="Symbol" pitchFamily="18" charset="2"/>
              </a:rPr>
              <a:t>q</a:t>
            </a:r>
            <a:r>
              <a:rPr kumimoji="1" lang="en-US" altLang="zh-CN">
                <a:latin typeface="Symbol" pitchFamily="18" charset="2"/>
              </a:rPr>
              <a:t> </a:t>
            </a:r>
            <a:r>
              <a:rPr kumimoji="1" lang="zh-CN" altLang="en-US">
                <a:latin typeface="Symbol" pitchFamily="18" charset="2"/>
              </a:rPr>
              <a:t>＝ </a:t>
            </a:r>
            <a:r>
              <a:rPr kumimoji="1" lang="en-US" altLang="zh-CN">
                <a:latin typeface="Symbol" pitchFamily="18" charset="2"/>
              </a:rPr>
              <a:t>2/3 </a:t>
            </a:r>
            <a:r>
              <a:rPr kumimoji="1" lang="zh-CN" altLang="en-US">
                <a:latin typeface="Symbol" pitchFamily="18" charset="2"/>
              </a:rPr>
              <a:t>时，</a:t>
            </a:r>
            <a:r>
              <a:rPr kumimoji="1" lang="en-US" altLang="zh-CN" i="1">
                <a:latin typeface="Symbol" pitchFamily="18" charset="2"/>
              </a:rPr>
              <a:t>N</a:t>
            </a:r>
            <a:r>
              <a:rPr kumimoji="1" lang="en-US" altLang="zh-CN">
                <a:latin typeface="Symbol" pitchFamily="18" charset="2"/>
              </a:rPr>
              <a:t> = 0</a:t>
            </a:r>
            <a:r>
              <a:rPr kumimoji="1" lang="zh-CN" altLang="en-US">
                <a:latin typeface="Symbol" pitchFamily="18" charset="2"/>
              </a:rPr>
              <a:t>。</a:t>
            </a:r>
            <a:r>
              <a:rPr kumimoji="1" lang="zh-CN" altLang="zh-CN">
                <a:latin typeface="Symbol" pitchFamily="18" charset="2"/>
              </a:rPr>
              <a:t>此时，小球将离开圆柱体。</a:t>
            </a:r>
            <a:r>
              <a:rPr kumimoji="1" lang="zh-CN" altLang="en-US"/>
              <a:t>此后，小球将做抛物运动！</a:t>
            </a:r>
          </a:p>
        </p:txBody>
      </p:sp>
      <p:grpSp>
        <p:nvGrpSpPr>
          <p:cNvPr id="2" name="Group 27"/>
          <p:cNvGrpSpPr>
            <a:grpSpLocks/>
          </p:cNvGrpSpPr>
          <p:nvPr/>
        </p:nvGrpSpPr>
        <p:grpSpPr bwMode="auto">
          <a:xfrm>
            <a:off x="5795963" y="115888"/>
            <a:ext cx="3113087" cy="2884487"/>
            <a:chOff x="3642" y="618"/>
            <a:chExt cx="1961" cy="1817"/>
          </a:xfrm>
        </p:grpSpPr>
        <p:sp>
          <p:nvSpPr>
            <p:cNvPr id="33804" name="Oval 28"/>
            <p:cNvSpPr>
              <a:spLocks noChangeArrowheads="1"/>
            </p:cNvSpPr>
            <p:nvPr/>
          </p:nvSpPr>
          <p:spPr bwMode="auto">
            <a:xfrm>
              <a:off x="3642" y="1153"/>
              <a:ext cx="1325" cy="1282"/>
            </a:xfrm>
            <a:prstGeom prst="ellipse">
              <a:avLst/>
            </a:prstGeom>
            <a:solidFill>
              <a:schemeClr val="accent1"/>
            </a:solidFill>
            <a:ln w="9525">
              <a:solidFill>
                <a:schemeClr val="tx1"/>
              </a:solidFill>
              <a:round/>
              <a:headEnd/>
              <a:tailEnd/>
            </a:ln>
          </p:spPr>
          <p:txBody>
            <a:bodyPr wrap="none" anchor="ctr"/>
            <a:lstStyle/>
            <a:p>
              <a:pPr algn="ctr"/>
              <a:endParaRPr kumimoji="1" lang="zh-CN" altLang="zh-CN" sz="2400" i="1"/>
            </a:p>
          </p:txBody>
        </p:sp>
        <p:sp>
          <p:nvSpPr>
            <p:cNvPr id="33805" name="Line 29"/>
            <p:cNvSpPr>
              <a:spLocks noChangeShapeType="1"/>
            </p:cNvSpPr>
            <p:nvPr/>
          </p:nvSpPr>
          <p:spPr bwMode="auto">
            <a:xfrm>
              <a:off x="4779" y="1291"/>
              <a:ext cx="265" cy="255"/>
            </a:xfrm>
            <a:prstGeom prst="line">
              <a:avLst/>
            </a:prstGeom>
            <a:noFill/>
            <a:ln w="28575">
              <a:solidFill>
                <a:schemeClr val="tx1"/>
              </a:solidFill>
              <a:round/>
              <a:headEnd/>
              <a:tailEnd type="triangle" w="sm" len="lg"/>
            </a:ln>
          </p:spPr>
          <p:txBody>
            <a:bodyPr wrap="none" anchor="ctr"/>
            <a:lstStyle/>
            <a:p>
              <a:endParaRPr lang="en-US"/>
            </a:p>
          </p:txBody>
        </p:sp>
        <p:sp>
          <p:nvSpPr>
            <p:cNvPr id="33806" name="Line 30"/>
            <p:cNvSpPr>
              <a:spLocks noChangeShapeType="1"/>
            </p:cNvSpPr>
            <p:nvPr/>
          </p:nvSpPr>
          <p:spPr bwMode="auto">
            <a:xfrm flipV="1">
              <a:off x="4313" y="712"/>
              <a:ext cx="0" cy="1089"/>
            </a:xfrm>
            <a:prstGeom prst="line">
              <a:avLst/>
            </a:prstGeom>
            <a:noFill/>
            <a:ln w="38100">
              <a:solidFill>
                <a:schemeClr val="tx1"/>
              </a:solidFill>
              <a:round/>
              <a:headEnd/>
              <a:tailEnd type="triangle" w="sm" len="lg"/>
            </a:ln>
          </p:spPr>
          <p:txBody>
            <a:bodyPr wrap="none" anchor="ctr"/>
            <a:lstStyle/>
            <a:p>
              <a:endParaRPr lang="en-US"/>
            </a:p>
          </p:txBody>
        </p:sp>
        <p:sp>
          <p:nvSpPr>
            <p:cNvPr id="33807" name="Line 31"/>
            <p:cNvSpPr>
              <a:spLocks noChangeShapeType="1"/>
            </p:cNvSpPr>
            <p:nvPr/>
          </p:nvSpPr>
          <p:spPr bwMode="auto">
            <a:xfrm>
              <a:off x="4315" y="1803"/>
              <a:ext cx="1259" cy="0"/>
            </a:xfrm>
            <a:prstGeom prst="line">
              <a:avLst/>
            </a:prstGeom>
            <a:noFill/>
            <a:ln w="38100">
              <a:solidFill>
                <a:schemeClr val="tx1"/>
              </a:solidFill>
              <a:round/>
              <a:headEnd/>
              <a:tailEnd type="triangle" w="sm" len="lg"/>
            </a:ln>
          </p:spPr>
          <p:txBody>
            <a:bodyPr wrap="none" anchor="ctr"/>
            <a:lstStyle/>
            <a:p>
              <a:endParaRPr lang="en-US"/>
            </a:p>
          </p:txBody>
        </p:sp>
        <p:sp>
          <p:nvSpPr>
            <p:cNvPr id="33808" name="Text Box 32"/>
            <p:cNvSpPr txBox="1">
              <a:spLocks noChangeArrowheads="1"/>
            </p:cNvSpPr>
            <p:nvPr/>
          </p:nvSpPr>
          <p:spPr bwMode="auto">
            <a:xfrm>
              <a:off x="4079" y="618"/>
              <a:ext cx="215" cy="327"/>
            </a:xfrm>
            <a:prstGeom prst="rect">
              <a:avLst/>
            </a:prstGeom>
            <a:noFill/>
            <a:ln w="28575">
              <a:noFill/>
              <a:miter lim="800000"/>
              <a:headEnd/>
              <a:tailEnd/>
            </a:ln>
          </p:spPr>
          <p:txBody>
            <a:bodyPr wrap="none" anchor="ctr">
              <a:spAutoFit/>
            </a:bodyPr>
            <a:lstStyle/>
            <a:p>
              <a:pPr algn="ctr"/>
              <a:r>
                <a:rPr kumimoji="1" lang="en-US" altLang="zh-CN" i="1"/>
                <a:t>y</a:t>
              </a:r>
            </a:p>
          </p:txBody>
        </p:sp>
        <p:sp>
          <p:nvSpPr>
            <p:cNvPr id="33809" name="Text Box 33"/>
            <p:cNvSpPr txBox="1">
              <a:spLocks noChangeArrowheads="1"/>
            </p:cNvSpPr>
            <p:nvPr/>
          </p:nvSpPr>
          <p:spPr bwMode="auto">
            <a:xfrm>
              <a:off x="5375" y="1742"/>
              <a:ext cx="228" cy="327"/>
            </a:xfrm>
            <a:prstGeom prst="rect">
              <a:avLst/>
            </a:prstGeom>
            <a:noFill/>
            <a:ln w="28575">
              <a:noFill/>
              <a:miter lim="800000"/>
              <a:headEnd/>
              <a:tailEnd/>
            </a:ln>
          </p:spPr>
          <p:txBody>
            <a:bodyPr wrap="none" anchor="ctr">
              <a:spAutoFit/>
            </a:bodyPr>
            <a:lstStyle/>
            <a:p>
              <a:pPr algn="ctr"/>
              <a:r>
                <a:rPr kumimoji="1" lang="en-US" altLang="zh-CN" i="1"/>
                <a:t>x</a:t>
              </a:r>
            </a:p>
          </p:txBody>
        </p:sp>
        <p:sp>
          <p:nvSpPr>
            <p:cNvPr id="33810" name="Line 34"/>
            <p:cNvSpPr>
              <a:spLocks noChangeShapeType="1"/>
            </p:cNvSpPr>
            <p:nvPr/>
          </p:nvSpPr>
          <p:spPr bwMode="auto">
            <a:xfrm flipV="1">
              <a:off x="4324" y="1346"/>
              <a:ext cx="397" cy="448"/>
            </a:xfrm>
            <a:prstGeom prst="line">
              <a:avLst/>
            </a:prstGeom>
            <a:noFill/>
            <a:ln w="38100">
              <a:solidFill>
                <a:schemeClr val="tx1"/>
              </a:solidFill>
              <a:round/>
              <a:headEnd/>
              <a:tailEnd/>
            </a:ln>
          </p:spPr>
          <p:txBody>
            <a:bodyPr wrap="none" anchor="ctr"/>
            <a:lstStyle/>
            <a:p>
              <a:endParaRPr lang="en-US"/>
            </a:p>
          </p:txBody>
        </p:sp>
        <p:sp>
          <p:nvSpPr>
            <p:cNvPr id="33811" name="Oval 35"/>
            <p:cNvSpPr>
              <a:spLocks noChangeArrowheads="1"/>
            </p:cNvSpPr>
            <p:nvPr/>
          </p:nvSpPr>
          <p:spPr bwMode="auto">
            <a:xfrm>
              <a:off x="4712" y="1226"/>
              <a:ext cx="133" cy="129"/>
            </a:xfrm>
            <a:prstGeom prst="ellipse">
              <a:avLst/>
            </a:prstGeom>
            <a:solidFill>
              <a:srgbClr val="0000FF"/>
            </a:solidFill>
            <a:ln w="38100">
              <a:solidFill>
                <a:schemeClr val="tx1"/>
              </a:solidFill>
              <a:round/>
              <a:headEnd/>
              <a:tailEnd/>
            </a:ln>
          </p:spPr>
          <p:txBody>
            <a:bodyPr wrap="none" anchor="ctr"/>
            <a:lstStyle/>
            <a:p>
              <a:endParaRPr lang="zh-CN" altLang="en-US"/>
            </a:p>
          </p:txBody>
        </p:sp>
        <p:graphicFrame>
          <p:nvGraphicFramePr>
            <p:cNvPr id="33812" name="Object 36"/>
            <p:cNvGraphicFramePr>
              <a:graphicFrameLocks noChangeAspect="1"/>
            </p:cNvGraphicFramePr>
            <p:nvPr/>
          </p:nvGraphicFramePr>
          <p:xfrm>
            <a:off x="5003" y="1251"/>
            <a:ext cx="226" cy="310"/>
          </p:xfrm>
          <a:graphic>
            <a:graphicData uri="http://schemas.openxmlformats.org/presentationml/2006/ole">
              <mc:AlternateContent xmlns:mc="http://schemas.openxmlformats.org/markup-compatibility/2006">
                <mc:Choice xmlns:v="urn:schemas-microsoft-com:vml" Requires="v">
                  <p:oleObj spid="_x0000_s34317" name="公式" r:id="rId9" imgW="126725" imgH="177415" progId="Equation.3">
                    <p:embed/>
                  </p:oleObj>
                </mc:Choice>
                <mc:Fallback>
                  <p:oleObj name="公式" r:id="rId9" imgW="126725" imgH="177415" progId="Equation.3">
                    <p:embed/>
                    <p:pic>
                      <p:nvPicPr>
                        <p:cNvPr id="0" name="Object 36"/>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5003" y="1251"/>
                          <a:ext cx="226" cy="310"/>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33813" name="Object 37"/>
            <p:cNvGraphicFramePr>
              <a:graphicFrameLocks noChangeAspect="1"/>
            </p:cNvGraphicFramePr>
            <p:nvPr/>
          </p:nvGraphicFramePr>
          <p:xfrm>
            <a:off x="4341" y="1392"/>
            <a:ext cx="176" cy="241"/>
          </p:xfrm>
          <a:graphic>
            <a:graphicData uri="http://schemas.openxmlformats.org/presentationml/2006/ole">
              <mc:AlternateContent xmlns:mc="http://schemas.openxmlformats.org/markup-compatibility/2006">
                <mc:Choice xmlns:v="urn:schemas-microsoft-com:vml" Requires="v">
                  <p:oleObj spid="_x0000_s34318" name="公式" r:id="rId11" imgW="139579" imgH="177646" progId="Equation.3">
                    <p:embed/>
                  </p:oleObj>
                </mc:Choice>
                <mc:Fallback>
                  <p:oleObj name="公式" r:id="rId11" imgW="139579" imgH="177646" progId="Equation.3">
                    <p:embed/>
                    <p:pic>
                      <p:nvPicPr>
                        <p:cNvPr id="0" name="Object 37"/>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4341" y="1392"/>
                          <a:ext cx="17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33814" name="Object 38"/>
            <p:cNvGraphicFramePr>
              <a:graphicFrameLocks noChangeAspect="1"/>
            </p:cNvGraphicFramePr>
            <p:nvPr/>
          </p:nvGraphicFramePr>
          <p:xfrm>
            <a:off x="4540" y="1533"/>
            <a:ext cx="205" cy="199"/>
          </p:xfrm>
          <a:graphic>
            <a:graphicData uri="http://schemas.openxmlformats.org/presentationml/2006/ole">
              <mc:AlternateContent xmlns:mc="http://schemas.openxmlformats.org/markup-compatibility/2006">
                <mc:Choice xmlns:v="urn:schemas-microsoft-com:vml" Requires="v">
                  <p:oleObj spid="_x0000_s34319" name="Equation" r:id="rId13" imgW="152268" imgH="152268" progId="Equation.3">
                    <p:embed/>
                  </p:oleObj>
                </mc:Choice>
                <mc:Fallback>
                  <p:oleObj name="Equation" r:id="rId13" imgW="152268" imgH="152268" progId="Equation.3">
                    <p:embed/>
                    <p:pic>
                      <p:nvPicPr>
                        <p:cNvPr id="0" name="Object 38"/>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4540" y="1533"/>
                          <a:ext cx="20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33815" name="Arc 39"/>
            <p:cNvSpPr>
              <a:spLocks/>
            </p:cNvSpPr>
            <p:nvPr/>
          </p:nvSpPr>
          <p:spPr bwMode="auto">
            <a:xfrm rot="-669857">
              <a:off x="4305" y="1588"/>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p:spPr>
          <p:txBody>
            <a:bodyPr wrap="none" anchor="ctr"/>
            <a:lstStyle/>
            <a:p>
              <a:endParaRPr lang="en-US"/>
            </a:p>
          </p:txBody>
        </p:sp>
        <p:graphicFrame>
          <p:nvGraphicFramePr>
            <p:cNvPr id="33816" name="Object 40"/>
            <p:cNvGraphicFramePr>
              <a:graphicFrameLocks noChangeAspect="1"/>
            </p:cNvGraphicFramePr>
            <p:nvPr/>
          </p:nvGraphicFramePr>
          <p:xfrm>
            <a:off x="4150" y="1770"/>
            <a:ext cx="220" cy="237"/>
          </p:xfrm>
          <a:graphic>
            <a:graphicData uri="http://schemas.openxmlformats.org/presentationml/2006/ole">
              <mc:AlternateContent xmlns:mc="http://schemas.openxmlformats.org/markup-compatibility/2006">
                <mc:Choice xmlns:v="urn:schemas-microsoft-com:vml" Requires="v">
                  <p:oleObj spid="_x0000_s34320" name="公式" r:id="rId15" imgW="164814" imgH="177492" progId="Equation.3">
                    <p:embed/>
                  </p:oleObj>
                </mc:Choice>
                <mc:Fallback>
                  <p:oleObj name="公式" r:id="rId15" imgW="164814" imgH="177492"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0" y="1770"/>
                          <a:ext cx="220"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6"/>
                                        </p:tgtEl>
                                        <p:attrNameLst>
                                          <p:attrName>style.visibility</p:attrName>
                                        </p:attrNameLst>
                                      </p:cBhvr>
                                      <p:to>
                                        <p:strVal val="visible"/>
                                      </p:to>
                                    </p:set>
                                    <p:anim calcmode="lin" valueType="num">
                                      <p:cBhvr additive="base">
                                        <p:cTn id="7" dur="500" fill="hold"/>
                                        <p:tgtEl>
                                          <p:spTgt spid="104456"/>
                                        </p:tgtEl>
                                        <p:attrNameLst>
                                          <p:attrName>ppt_x</p:attrName>
                                        </p:attrNameLst>
                                      </p:cBhvr>
                                      <p:tavLst>
                                        <p:tav tm="0">
                                          <p:val>
                                            <p:strVal val="#ppt_x"/>
                                          </p:val>
                                        </p:tav>
                                        <p:tav tm="100000">
                                          <p:val>
                                            <p:strVal val="#ppt_x"/>
                                          </p:val>
                                        </p:tav>
                                      </p:tavLst>
                                    </p:anim>
                                    <p:anim calcmode="lin" valueType="num">
                                      <p:cBhvr additive="base">
                                        <p:cTn id="8" dur="500" fill="hold"/>
                                        <p:tgtEl>
                                          <p:spTgt spid="1044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458"/>
                                        </p:tgtEl>
                                        <p:attrNameLst>
                                          <p:attrName>style.visibility</p:attrName>
                                        </p:attrNameLst>
                                      </p:cBhvr>
                                      <p:to>
                                        <p:strVal val="visible"/>
                                      </p:to>
                                    </p:set>
                                    <p:anim calcmode="lin" valueType="num">
                                      <p:cBhvr additive="base">
                                        <p:cTn id="11" dur="500" fill="hold"/>
                                        <p:tgtEl>
                                          <p:spTgt spid="104458"/>
                                        </p:tgtEl>
                                        <p:attrNameLst>
                                          <p:attrName>ppt_x</p:attrName>
                                        </p:attrNameLst>
                                      </p:cBhvr>
                                      <p:tavLst>
                                        <p:tav tm="0">
                                          <p:val>
                                            <p:strVal val="#ppt_x"/>
                                          </p:val>
                                        </p:tav>
                                        <p:tav tm="100000">
                                          <p:val>
                                            <p:strVal val="#ppt_x"/>
                                          </p:val>
                                        </p:tav>
                                      </p:tavLst>
                                    </p:anim>
                                    <p:anim calcmode="lin" valueType="num">
                                      <p:cBhvr additive="base">
                                        <p:cTn id="12" dur="500" fill="hold"/>
                                        <p:tgtEl>
                                          <p:spTgt spid="1044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472"/>
                                        </p:tgtEl>
                                        <p:attrNameLst>
                                          <p:attrName>style.visibility</p:attrName>
                                        </p:attrNameLst>
                                      </p:cBhvr>
                                      <p:to>
                                        <p:strVal val="visible"/>
                                      </p:to>
                                    </p:set>
                                    <p:anim calcmode="lin" valueType="num">
                                      <p:cBhvr additive="base">
                                        <p:cTn id="15" dur="500" fill="hold"/>
                                        <p:tgtEl>
                                          <p:spTgt spid="104472"/>
                                        </p:tgtEl>
                                        <p:attrNameLst>
                                          <p:attrName>ppt_x</p:attrName>
                                        </p:attrNameLst>
                                      </p:cBhvr>
                                      <p:tavLst>
                                        <p:tav tm="0">
                                          <p:val>
                                            <p:strVal val="#ppt_x"/>
                                          </p:val>
                                        </p:tav>
                                        <p:tav tm="100000">
                                          <p:val>
                                            <p:strVal val="#ppt_x"/>
                                          </p:val>
                                        </p:tav>
                                      </p:tavLst>
                                    </p:anim>
                                    <p:anim calcmode="lin" valueType="num">
                                      <p:cBhvr additive="base">
                                        <p:cTn id="16" dur="500" fill="hold"/>
                                        <p:tgtEl>
                                          <p:spTgt spid="10447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473"/>
                                        </p:tgtEl>
                                        <p:attrNameLst>
                                          <p:attrName>style.visibility</p:attrName>
                                        </p:attrNameLst>
                                      </p:cBhvr>
                                      <p:to>
                                        <p:strVal val="visible"/>
                                      </p:to>
                                    </p:set>
                                    <p:anim calcmode="lin" valueType="num">
                                      <p:cBhvr additive="base">
                                        <p:cTn id="19" dur="500" fill="hold"/>
                                        <p:tgtEl>
                                          <p:spTgt spid="104473"/>
                                        </p:tgtEl>
                                        <p:attrNameLst>
                                          <p:attrName>ppt_x</p:attrName>
                                        </p:attrNameLst>
                                      </p:cBhvr>
                                      <p:tavLst>
                                        <p:tav tm="0">
                                          <p:val>
                                            <p:strVal val="#ppt_x"/>
                                          </p:val>
                                        </p:tav>
                                        <p:tav tm="100000">
                                          <p:val>
                                            <p:strVal val="#ppt_x"/>
                                          </p:val>
                                        </p:tav>
                                      </p:tavLst>
                                    </p:anim>
                                    <p:anim calcmode="lin" valueType="num">
                                      <p:cBhvr additive="base">
                                        <p:cTn id="20" dur="500" fill="hold"/>
                                        <p:tgtEl>
                                          <p:spTgt spid="104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6" grpId="0"/>
      <p:bldP spid="104458" grpId="0" animBg="1"/>
      <p:bldP spid="104472" grpId="0"/>
      <p:bldP spid="10447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602555" y="1932905"/>
            <a:ext cx="8137525" cy="1117600"/>
          </a:xfrm>
          <a:prstGeom prst="rect">
            <a:avLst/>
          </a:prstGeom>
          <a:noFill/>
          <a:ln w="9525">
            <a:noFill/>
            <a:miter lim="800000"/>
            <a:headEnd/>
            <a:tailEnd/>
          </a:ln>
        </p:spPr>
        <p:txBody>
          <a:bodyPr>
            <a:spAutoFit/>
          </a:bodyPr>
          <a:lstStyle/>
          <a:p>
            <a:pPr>
              <a:lnSpc>
                <a:spcPct val="120000"/>
              </a:lnSpc>
              <a:spcBef>
                <a:spcPct val="50000"/>
              </a:spcBef>
            </a:pPr>
            <a:r>
              <a:rPr lang="en-US" altLang="zh-CN"/>
              <a:t>        </a:t>
            </a:r>
            <a:r>
              <a:rPr lang="zh-CN" altLang="en-US"/>
              <a:t>一切彼此作匀速直线运动的惯性系，对于描写机械运动的力学规律来说是完全等价的。 </a:t>
            </a:r>
          </a:p>
        </p:txBody>
      </p:sp>
      <p:sp>
        <p:nvSpPr>
          <p:cNvPr id="106500" name="Text Box 4"/>
          <p:cNvSpPr txBox="1">
            <a:spLocks noChangeArrowheads="1"/>
          </p:cNvSpPr>
          <p:nvPr/>
        </p:nvSpPr>
        <p:spPr bwMode="auto">
          <a:xfrm>
            <a:off x="520824" y="1055017"/>
            <a:ext cx="4267200" cy="519113"/>
          </a:xfrm>
          <a:prstGeom prst="rect">
            <a:avLst/>
          </a:prstGeom>
          <a:noFill/>
          <a:ln w="9525">
            <a:noFill/>
            <a:miter lim="800000"/>
            <a:headEnd/>
            <a:tailEnd/>
          </a:ln>
        </p:spPr>
        <p:txBody>
          <a:bodyPr>
            <a:spAutoFit/>
          </a:bodyPr>
          <a:lstStyle/>
          <a:p>
            <a:r>
              <a:rPr lang="zh-CN" altLang="en-US" dirty="0"/>
              <a:t>一、伽里略相对性原理 </a:t>
            </a:r>
          </a:p>
        </p:txBody>
      </p:sp>
      <p:sp>
        <p:nvSpPr>
          <p:cNvPr id="106501" name="Text Box 5"/>
          <p:cNvSpPr txBox="1">
            <a:spLocks noChangeArrowheads="1"/>
          </p:cNvSpPr>
          <p:nvPr/>
        </p:nvSpPr>
        <p:spPr bwMode="auto">
          <a:xfrm>
            <a:off x="612080" y="3806155"/>
            <a:ext cx="8280400" cy="2143125"/>
          </a:xfrm>
          <a:prstGeom prst="rect">
            <a:avLst/>
          </a:prstGeom>
          <a:noFill/>
          <a:ln w="9525">
            <a:noFill/>
            <a:miter lim="800000"/>
            <a:headEnd/>
            <a:tailEnd/>
          </a:ln>
        </p:spPr>
        <p:txBody>
          <a:bodyPr>
            <a:spAutoFit/>
          </a:bodyPr>
          <a:lstStyle/>
          <a:p>
            <a:pPr>
              <a:lnSpc>
                <a:spcPct val="120000"/>
              </a:lnSpc>
              <a:spcBef>
                <a:spcPct val="50000"/>
              </a:spcBef>
            </a:pPr>
            <a:r>
              <a:rPr lang="en-US" altLang="zh-CN" dirty="0"/>
              <a:t>        </a:t>
            </a:r>
            <a:r>
              <a:rPr lang="zh-CN" altLang="en-US" dirty="0"/>
              <a:t>在一个惯性系的内部所作的任何力学的实验都不能够确定这一惯性系本身是在静止状态，还是在作匀速直线运动，称为</a:t>
            </a:r>
            <a:r>
              <a:rPr lang="zh-CN" altLang="en-US" dirty="0">
                <a:solidFill>
                  <a:srgbClr val="0000FF"/>
                </a:solidFill>
              </a:rPr>
              <a:t>力学的相对性原理</a:t>
            </a:r>
            <a:r>
              <a:rPr lang="zh-CN" altLang="en-US" dirty="0"/>
              <a:t>，或</a:t>
            </a:r>
            <a:r>
              <a:rPr lang="zh-CN" altLang="en-US" dirty="0">
                <a:solidFill>
                  <a:srgbClr val="0000FF"/>
                </a:solidFill>
              </a:rPr>
              <a:t>伽利略相对性原理（</a:t>
            </a:r>
            <a:r>
              <a:rPr lang="en-US" altLang="zh-CN" dirty="0">
                <a:solidFill>
                  <a:srgbClr val="0000FF"/>
                </a:solidFill>
              </a:rPr>
              <a:t>Galilean principle of relativity</a:t>
            </a:r>
            <a:r>
              <a:rPr lang="zh-CN" altLang="en-US" dirty="0">
                <a:solidFill>
                  <a:srgbClr val="0000FF"/>
                </a:solidFill>
              </a:rPr>
              <a:t>）</a:t>
            </a:r>
            <a:r>
              <a:rPr lang="zh-CN" altLang="en-US" dirty="0"/>
              <a:t>。 </a:t>
            </a:r>
          </a:p>
        </p:txBody>
      </p:sp>
      <p:sp>
        <p:nvSpPr>
          <p:cNvPr id="34821" name="Text Box 14"/>
          <p:cNvSpPr txBox="1">
            <a:spLocks noChangeArrowheads="1"/>
          </p:cNvSpPr>
          <p:nvPr/>
        </p:nvSpPr>
        <p:spPr bwMode="auto">
          <a:xfrm>
            <a:off x="315217" y="334292"/>
            <a:ext cx="7620000" cy="519113"/>
          </a:xfrm>
          <a:prstGeom prst="rect">
            <a:avLst/>
          </a:prstGeom>
          <a:noFill/>
          <a:ln w="9525">
            <a:noFill/>
            <a:miter lim="800000"/>
            <a:headEnd/>
            <a:tailEnd/>
          </a:ln>
        </p:spPr>
        <p:txBody>
          <a:bodyPr>
            <a:spAutoFit/>
          </a:bodyPr>
          <a:lstStyle/>
          <a:p>
            <a:pPr>
              <a:spcBef>
                <a:spcPct val="50000"/>
              </a:spcBef>
            </a:pPr>
            <a:r>
              <a:rPr lang="en-US" altLang="zh-CN"/>
              <a:t>§2-3 </a:t>
            </a:r>
            <a:r>
              <a:rPr lang="zh-CN" altLang="en-US"/>
              <a:t>伽里略相对性原理 非惯性系 惯性力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 calcmode="lin" valueType="num">
                                      <p:cBhvr additive="base">
                                        <p:cTn id="7" dur="500" fill="hold"/>
                                        <p:tgtEl>
                                          <p:spTgt spid="106501"/>
                                        </p:tgtEl>
                                        <p:attrNameLst>
                                          <p:attrName>ppt_x</p:attrName>
                                        </p:attrNameLst>
                                      </p:cBhvr>
                                      <p:tavLst>
                                        <p:tav tm="0">
                                          <p:val>
                                            <p:strVal val="#ppt_x"/>
                                          </p:val>
                                        </p:tav>
                                        <p:tav tm="100000">
                                          <p:val>
                                            <p:strVal val="#ppt_x"/>
                                          </p:val>
                                        </p:tav>
                                      </p:tavLst>
                                    </p:anim>
                                    <p:anim calcmode="lin" valueType="num">
                                      <p:cBhvr additive="base">
                                        <p:cTn id="8" dur="500" fill="hold"/>
                                        <p:tgtEl>
                                          <p:spTgt spid="106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p:cNvSpPr txBox="1">
            <a:spLocks noChangeArrowheads="1"/>
          </p:cNvSpPr>
          <p:nvPr/>
        </p:nvSpPr>
        <p:spPr bwMode="auto">
          <a:xfrm>
            <a:off x="468313" y="836613"/>
            <a:ext cx="8208962" cy="1630362"/>
          </a:xfrm>
          <a:prstGeom prst="rect">
            <a:avLst/>
          </a:prstGeom>
          <a:noFill/>
          <a:ln w="9525">
            <a:noFill/>
            <a:miter lim="800000"/>
            <a:headEnd/>
            <a:tailEnd/>
          </a:ln>
        </p:spPr>
        <p:txBody>
          <a:bodyPr>
            <a:spAutoFit/>
          </a:bodyPr>
          <a:lstStyle/>
          <a:p>
            <a:pPr>
              <a:lnSpc>
                <a:spcPct val="120000"/>
              </a:lnSpc>
              <a:spcBef>
                <a:spcPct val="50000"/>
              </a:spcBef>
            </a:pPr>
            <a:r>
              <a:rPr lang="en-US" altLang="zh-CN"/>
              <a:t>         </a:t>
            </a:r>
            <a:r>
              <a:rPr lang="zh-CN" altLang="en-US"/>
              <a:t>以经典力学的时空观为基础，伽利略坐标变换指出了质点的加速度对于相对作匀速运动的不同惯性系</a:t>
            </a:r>
            <a:r>
              <a:rPr lang="en-US" altLang="zh-CN"/>
              <a:t>K</a:t>
            </a:r>
            <a:r>
              <a:rPr lang="zh-CN" altLang="en-US"/>
              <a:t>与</a:t>
            </a:r>
            <a:r>
              <a:rPr lang="en-US" altLang="zh-CN"/>
              <a:t>K′</a:t>
            </a:r>
            <a:r>
              <a:rPr lang="zh-CN" altLang="en-US"/>
              <a:t>来说是个绝对量，即： </a:t>
            </a:r>
          </a:p>
        </p:txBody>
      </p:sp>
      <p:graphicFrame>
        <p:nvGraphicFramePr>
          <p:cNvPr id="128005" name="Object 5"/>
          <p:cNvGraphicFramePr>
            <a:graphicFrameLocks noChangeAspect="1"/>
          </p:cNvGraphicFramePr>
          <p:nvPr/>
        </p:nvGraphicFramePr>
        <p:xfrm>
          <a:off x="2987675" y="2563813"/>
          <a:ext cx="1223963" cy="534987"/>
        </p:xfrm>
        <a:graphic>
          <a:graphicData uri="http://schemas.openxmlformats.org/presentationml/2006/ole">
            <mc:AlternateContent xmlns:mc="http://schemas.openxmlformats.org/markup-compatibility/2006">
              <mc:Choice xmlns:v="urn:schemas-microsoft-com:vml" Requires="v">
                <p:oleObj spid="_x0000_s36205" name="公式" r:id="rId3" imgW="405872" imgH="177569" progId="Equation.3">
                  <p:embed/>
                </p:oleObj>
              </mc:Choice>
              <mc:Fallback>
                <p:oleObj name="公式" r:id="rId3" imgW="405872" imgH="17756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563813"/>
                        <a:ext cx="1223963"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6" name="Text Box 6"/>
          <p:cNvSpPr txBox="1">
            <a:spLocks noChangeArrowheads="1"/>
          </p:cNvSpPr>
          <p:nvPr/>
        </p:nvSpPr>
        <p:spPr bwMode="auto">
          <a:xfrm>
            <a:off x="468313" y="3355975"/>
            <a:ext cx="2676525" cy="519113"/>
          </a:xfrm>
          <a:prstGeom prst="rect">
            <a:avLst/>
          </a:prstGeom>
          <a:noFill/>
          <a:ln w="12699">
            <a:noFill/>
            <a:miter lim="800000"/>
            <a:headEnd type="none" w="sm" len="sm"/>
            <a:tailEnd type="none" w="sm" len="sm"/>
          </a:ln>
        </p:spPr>
        <p:txBody>
          <a:bodyPr>
            <a:spAutoFit/>
          </a:bodyPr>
          <a:lstStyle/>
          <a:p>
            <a:pPr defTabSz="762000" eaLnBrk="0" hangingPunct="0">
              <a:spcBef>
                <a:spcPct val="50000"/>
              </a:spcBef>
            </a:pPr>
            <a:r>
              <a:rPr kumimoji="1" lang="zh-CN" altLang="en-US"/>
              <a:t>牛顿力学中：</a:t>
            </a:r>
          </a:p>
        </p:txBody>
      </p:sp>
      <p:graphicFrame>
        <p:nvGraphicFramePr>
          <p:cNvPr id="128007" name="Object 7"/>
          <p:cNvGraphicFramePr>
            <a:graphicFrameLocks noChangeAspect="1"/>
          </p:cNvGraphicFramePr>
          <p:nvPr/>
        </p:nvGraphicFramePr>
        <p:xfrm>
          <a:off x="2771775" y="3932238"/>
          <a:ext cx="1468438" cy="625475"/>
        </p:xfrm>
        <a:graphic>
          <a:graphicData uri="http://schemas.openxmlformats.org/presentationml/2006/ole">
            <mc:AlternateContent xmlns:mc="http://schemas.openxmlformats.org/markup-compatibility/2006">
              <mc:Choice xmlns:v="urn:schemas-microsoft-com:vml" Requires="v">
                <p:oleObj spid="_x0000_s36206" name="公式" r:id="rId5" imgW="507780" imgH="215806" progId="Equation.3">
                  <p:embed/>
                </p:oleObj>
              </mc:Choice>
              <mc:Fallback>
                <p:oleObj name="公式" r:id="rId5" imgW="507780" imgH="21580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932238"/>
                        <a:ext cx="1468438" cy="62547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28008" name="Object 8"/>
          <p:cNvGraphicFramePr>
            <a:graphicFrameLocks noChangeAspect="1"/>
          </p:cNvGraphicFramePr>
          <p:nvPr/>
        </p:nvGraphicFramePr>
        <p:xfrm>
          <a:off x="2916238" y="3284538"/>
          <a:ext cx="1296987" cy="576262"/>
        </p:xfrm>
        <a:graphic>
          <a:graphicData uri="http://schemas.openxmlformats.org/presentationml/2006/ole">
            <mc:AlternateContent xmlns:mc="http://schemas.openxmlformats.org/markup-compatibility/2006">
              <mc:Choice xmlns:v="urn:schemas-microsoft-com:vml" Requires="v">
                <p:oleObj spid="_x0000_s36207" name="公式" r:id="rId7" imgW="457002" imgH="203112" progId="Equation.3">
                  <p:embed/>
                </p:oleObj>
              </mc:Choice>
              <mc:Fallback>
                <p:oleObj name="公式" r:id="rId7" imgW="457002"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3284538"/>
                        <a:ext cx="12969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9"/>
          <p:cNvGraphicFramePr>
            <a:graphicFrameLocks noChangeAspect="1"/>
          </p:cNvGraphicFramePr>
          <p:nvPr/>
        </p:nvGraphicFramePr>
        <p:xfrm>
          <a:off x="4964113" y="3305175"/>
          <a:ext cx="1295400" cy="503238"/>
        </p:xfrm>
        <a:graphic>
          <a:graphicData uri="http://schemas.openxmlformats.org/presentationml/2006/ole">
            <mc:AlternateContent xmlns:mc="http://schemas.openxmlformats.org/markup-compatibility/2006">
              <mc:Choice xmlns:v="urn:schemas-microsoft-com:vml" Requires="v">
                <p:oleObj spid="_x0000_s36208" name="公式" r:id="rId9" imgW="457002" imgH="177723" progId="Equation.3">
                  <p:embed/>
                </p:oleObj>
              </mc:Choice>
              <mc:Fallback>
                <p:oleObj name="公式" r:id="rId9" imgW="457002" imgH="17772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4113" y="3305175"/>
                        <a:ext cx="12954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0" name="Text Box 10"/>
          <p:cNvSpPr txBox="1">
            <a:spLocks noChangeArrowheads="1"/>
          </p:cNvSpPr>
          <p:nvPr/>
        </p:nvSpPr>
        <p:spPr bwMode="auto">
          <a:xfrm>
            <a:off x="468313" y="4003675"/>
            <a:ext cx="1612900" cy="519113"/>
          </a:xfrm>
          <a:prstGeom prst="rect">
            <a:avLst/>
          </a:prstGeom>
          <a:noFill/>
          <a:ln w="9525">
            <a:noFill/>
            <a:miter lim="800000"/>
            <a:headEnd/>
            <a:tailEnd/>
          </a:ln>
        </p:spPr>
        <p:txBody>
          <a:bodyPr wrap="none">
            <a:spAutoFit/>
          </a:bodyPr>
          <a:lstStyle/>
          <a:p>
            <a:r>
              <a:rPr lang="zh-CN" altLang="en-US"/>
              <a:t>因此有：</a:t>
            </a:r>
          </a:p>
        </p:txBody>
      </p:sp>
      <p:graphicFrame>
        <p:nvGraphicFramePr>
          <p:cNvPr id="128011" name="Object 11"/>
          <p:cNvGraphicFramePr>
            <a:graphicFrameLocks noChangeAspect="1"/>
          </p:cNvGraphicFramePr>
          <p:nvPr/>
        </p:nvGraphicFramePr>
        <p:xfrm>
          <a:off x="4932363" y="3932238"/>
          <a:ext cx="1727200" cy="611187"/>
        </p:xfrm>
        <a:graphic>
          <a:graphicData uri="http://schemas.openxmlformats.org/presentationml/2006/ole">
            <mc:AlternateContent xmlns:mc="http://schemas.openxmlformats.org/markup-compatibility/2006">
              <mc:Choice xmlns:v="urn:schemas-microsoft-com:vml" Requires="v">
                <p:oleObj spid="_x0000_s36209" name="公式" r:id="rId11" imgW="609336" imgH="215806" progId="Equation.3">
                  <p:embed/>
                </p:oleObj>
              </mc:Choice>
              <mc:Fallback>
                <p:oleObj name="公式" r:id="rId11" imgW="609336" imgH="21580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3932238"/>
                        <a:ext cx="1727200" cy="611187"/>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28012" name="Rectangle 12"/>
          <p:cNvSpPr>
            <a:spLocks noChangeArrowheads="1"/>
          </p:cNvSpPr>
          <p:nvPr/>
        </p:nvSpPr>
        <p:spPr bwMode="auto">
          <a:xfrm>
            <a:off x="467544" y="245592"/>
            <a:ext cx="4768850" cy="519112"/>
          </a:xfrm>
          <a:prstGeom prst="rect">
            <a:avLst/>
          </a:prstGeom>
          <a:noFill/>
          <a:ln w="9525">
            <a:noFill/>
            <a:miter lim="800000"/>
            <a:headEnd/>
            <a:tailEnd/>
          </a:ln>
        </p:spPr>
        <p:txBody>
          <a:bodyPr>
            <a:spAutoFit/>
          </a:bodyPr>
          <a:lstStyle/>
          <a:p>
            <a:r>
              <a:rPr lang="zh-CN" altLang="en-US" dirty="0"/>
              <a:t>二、经典力学的时空观</a:t>
            </a:r>
          </a:p>
        </p:txBody>
      </p:sp>
      <p:sp>
        <p:nvSpPr>
          <p:cNvPr id="128013" name="Text Box 13"/>
          <p:cNvSpPr txBox="1">
            <a:spLocks noChangeArrowheads="1"/>
          </p:cNvSpPr>
          <p:nvPr/>
        </p:nvSpPr>
        <p:spPr bwMode="auto">
          <a:xfrm>
            <a:off x="395288" y="4811713"/>
            <a:ext cx="8458200" cy="519112"/>
          </a:xfrm>
          <a:prstGeom prst="rect">
            <a:avLst/>
          </a:prstGeom>
          <a:noFill/>
          <a:ln w="12699">
            <a:noFill/>
            <a:miter lim="800000"/>
            <a:headEnd type="none" w="sm" len="sm"/>
            <a:tailEnd type="none" w="sm" len="sm"/>
          </a:ln>
        </p:spPr>
        <p:txBody>
          <a:bodyPr>
            <a:spAutoFit/>
          </a:bodyPr>
          <a:lstStyle/>
          <a:p>
            <a:pPr defTabSz="762000" eaLnBrk="0" hangingPunct="0">
              <a:spcBef>
                <a:spcPct val="50000"/>
              </a:spcBef>
            </a:pPr>
            <a:r>
              <a:rPr kumimoji="1" lang="zh-CN" altLang="en-US"/>
              <a:t>宏观低速物体的力学规律在任何惯性系中形式相同，</a:t>
            </a:r>
          </a:p>
        </p:txBody>
      </p:sp>
      <p:sp>
        <p:nvSpPr>
          <p:cNvPr id="128014" name="Text Box 14"/>
          <p:cNvSpPr txBox="1">
            <a:spLocks noChangeArrowheads="1"/>
          </p:cNvSpPr>
          <p:nvPr/>
        </p:nvSpPr>
        <p:spPr bwMode="auto">
          <a:xfrm>
            <a:off x="471488" y="5573713"/>
            <a:ext cx="8153400" cy="519112"/>
          </a:xfrm>
          <a:prstGeom prst="rect">
            <a:avLst/>
          </a:prstGeom>
          <a:noFill/>
          <a:ln w="12699">
            <a:noFill/>
            <a:miter lim="800000"/>
            <a:headEnd type="none" w="sm" len="sm"/>
            <a:tailEnd type="none" w="sm" len="sm"/>
          </a:ln>
        </p:spPr>
        <p:txBody>
          <a:bodyPr>
            <a:spAutoFit/>
          </a:bodyPr>
          <a:lstStyle/>
          <a:p>
            <a:pPr defTabSz="762000" eaLnBrk="0" hangingPunct="0">
              <a:spcBef>
                <a:spcPct val="50000"/>
              </a:spcBef>
            </a:pPr>
            <a:r>
              <a:rPr kumimoji="1" lang="zh-CN" altLang="en-US"/>
              <a:t>或牛顿力学规律在伽利略变换下形式不变。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 calcmode="lin" valueType="num">
                                      <p:cBhvr additive="base">
                                        <p:cTn id="7" dur="500" fill="hold"/>
                                        <p:tgtEl>
                                          <p:spTgt spid="128006"/>
                                        </p:tgtEl>
                                        <p:attrNameLst>
                                          <p:attrName>ppt_x</p:attrName>
                                        </p:attrNameLst>
                                      </p:cBhvr>
                                      <p:tavLst>
                                        <p:tav tm="0">
                                          <p:val>
                                            <p:strVal val="#ppt_x"/>
                                          </p:val>
                                        </p:tav>
                                        <p:tav tm="100000">
                                          <p:val>
                                            <p:strVal val="#ppt_x"/>
                                          </p:val>
                                        </p:tav>
                                      </p:tavLst>
                                    </p:anim>
                                    <p:anim calcmode="lin" valueType="num">
                                      <p:cBhvr additive="base">
                                        <p:cTn id="8" dur="500" fill="hold"/>
                                        <p:tgtEl>
                                          <p:spTgt spid="1280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7"/>
                                        </p:tgtEl>
                                        <p:attrNameLst>
                                          <p:attrName>style.visibility</p:attrName>
                                        </p:attrNameLst>
                                      </p:cBhvr>
                                      <p:to>
                                        <p:strVal val="visible"/>
                                      </p:to>
                                    </p:set>
                                    <p:anim calcmode="lin" valueType="num">
                                      <p:cBhvr additive="base">
                                        <p:cTn id="11" dur="500" fill="hold"/>
                                        <p:tgtEl>
                                          <p:spTgt spid="128007"/>
                                        </p:tgtEl>
                                        <p:attrNameLst>
                                          <p:attrName>ppt_x</p:attrName>
                                        </p:attrNameLst>
                                      </p:cBhvr>
                                      <p:tavLst>
                                        <p:tav tm="0">
                                          <p:val>
                                            <p:strVal val="#ppt_x"/>
                                          </p:val>
                                        </p:tav>
                                        <p:tav tm="100000">
                                          <p:val>
                                            <p:strVal val="#ppt_x"/>
                                          </p:val>
                                        </p:tav>
                                      </p:tavLst>
                                    </p:anim>
                                    <p:anim calcmode="lin" valueType="num">
                                      <p:cBhvr additive="base">
                                        <p:cTn id="12" dur="500" fill="hold"/>
                                        <p:tgtEl>
                                          <p:spTgt spid="12800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8008"/>
                                        </p:tgtEl>
                                        <p:attrNameLst>
                                          <p:attrName>style.visibility</p:attrName>
                                        </p:attrNameLst>
                                      </p:cBhvr>
                                      <p:to>
                                        <p:strVal val="visible"/>
                                      </p:to>
                                    </p:set>
                                    <p:anim calcmode="lin" valueType="num">
                                      <p:cBhvr additive="base">
                                        <p:cTn id="15" dur="500" fill="hold"/>
                                        <p:tgtEl>
                                          <p:spTgt spid="128008"/>
                                        </p:tgtEl>
                                        <p:attrNameLst>
                                          <p:attrName>ppt_x</p:attrName>
                                        </p:attrNameLst>
                                      </p:cBhvr>
                                      <p:tavLst>
                                        <p:tav tm="0">
                                          <p:val>
                                            <p:strVal val="#ppt_x"/>
                                          </p:val>
                                        </p:tav>
                                        <p:tav tm="100000">
                                          <p:val>
                                            <p:strVal val="#ppt_x"/>
                                          </p:val>
                                        </p:tav>
                                      </p:tavLst>
                                    </p:anim>
                                    <p:anim calcmode="lin" valueType="num">
                                      <p:cBhvr additive="base">
                                        <p:cTn id="16" dur="500" fill="hold"/>
                                        <p:tgtEl>
                                          <p:spTgt spid="12800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8009"/>
                                        </p:tgtEl>
                                        <p:attrNameLst>
                                          <p:attrName>style.visibility</p:attrName>
                                        </p:attrNameLst>
                                      </p:cBhvr>
                                      <p:to>
                                        <p:strVal val="visible"/>
                                      </p:to>
                                    </p:set>
                                    <p:anim calcmode="lin" valueType="num">
                                      <p:cBhvr additive="base">
                                        <p:cTn id="19" dur="500" fill="hold"/>
                                        <p:tgtEl>
                                          <p:spTgt spid="128009"/>
                                        </p:tgtEl>
                                        <p:attrNameLst>
                                          <p:attrName>ppt_x</p:attrName>
                                        </p:attrNameLst>
                                      </p:cBhvr>
                                      <p:tavLst>
                                        <p:tav tm="0">
                                          <p:val>
                                            <p:strVal val="#ppt_x"/>
                                          </p:val>
                                        </p:tav>
                                        <p:tav tm="100000">
                                          <p:val>
                                            <p:strVal val="#ppt_x"/>
                                          </p:val>
                                        </p:tav>
                                      </p:tavLst>
                                    </p:anim>
                                    <p:anim calcmode="lin" valueType="num">
                                      <p:cBhvr additive="base">
                                        <p:cTn id="20" dur="500" fill="hold"/>
                                        <p:tgtEl>
                                          <p:spTgt spid="12800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8010"/>
                                        </p:tgtEl>
                                        <p:attrNameLst>
                                          <p:attrName>style.visibility</p:attrName>
                                        </p:attrNameLst>
                                      </p:cBhvr>
                                      <p:to>
                                        <p:strVal val="visible"/>
                                      </p:to>
                                    </p:set>
                                    <p:anim calcmode="lin" valueType="num">
                                      <p:cBhvr additive="base">
                                        <p:cTn id="23" dur="500" fill="hold"/>
                                        <p:tgtEl>
                                          <p:spTgt spid="128010"/>
                                        </p:tgtEl>
                                        <p:attrNameLst>
                                          <p:attrName>ppt_x</p:attrName>
                                        </p:attrNameLst>
                                      </p:cBhvr>
                                      <p:tavLst>
                                        <p:tav tm="0">
                                          <p:val>
                                            <p:strVal val="#ppt_x"/>
                                          </p:val>
                                        </p:tav>
                                        <p:tav tm="100000">
                                          <p:val>
                                            <p:strVal val="#ppt_x"/>
                                          </p:val>
                                        </p:tav>
                                      </p:tavLst>
                                    </p:anim>
                                    <p:anim calcmode="lin" valueType="num">
                                      <p:cBhvr additive="base">
                                        <p:cTn id="24" dur="500" fill="hold"/>
                                        <p:tgtEl>
                                          <p:spTgt spid="1280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8011"/>
                                        </p:tgtEl>
                                        <p:attrNameLst>
                                          <p:attrName>style.visibility</p:attrName>
                                        </p:attrNameLst>
                                      </p:cBhvr>
                                      <p:to>
                                        <p:strVal val="visible"/>
                                      </p:to>
                                    </p:set>
                                    <p:anim calcmode="lin" valueType="num">
                                      <p:cBhvr additive="base">
                                        <p:cTn id="27" dur="500" fill="hold"/>
                                        <p:tgtEl>
                                          <p:spTgt spid="128011"/>
                                        </p:tgtEl>
                                        <p:attrNameLst>
                                          <p:attrName>ppt_x</p:attrName>
                                        </p:attrNameLst>
                                      </p:cBhvr>
                                      <p:tavLst>
                                        <p:tav tm="0">
                                          <p:val>
                                            <p:strVal val="#ppt_x"/>
                                          </p:val>
                                        </p:tav>
                                        <p:tav tm="100000">
                                          <p:val>
                                            <p:strVal val="#ppt_x"/>
                                          </p:val>
                                        </p:tav>
                                      </p:tavLst>
                                    </p:anim>
                                    <p:anim calcmode="lin" valueType="num">
                                      <p:cBhvr additive="base">
                                        <p:cTn id="28" dur="500" fill="hold"/>
                                        <p:tgtEl>
                                          <p:spTgt spid="1280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8013"/>
                                        </p:tgtEl>
                                        <p:attrNameLst>
                                          <p:attrName>style.visibility</p:attrName>
                                        </p:attrNameLst>
                                      </p:cBhvr>
                                      <p:to>
                                        <p:strVal val="visible"/>
                                      </p:to>
                                    </p:set>
                                    <p:anim calcmode="lin" valueType="num">
                                      <p:cBhvr additive="base">
                                        <p:cTn id="31" dur="500" fill="hold"/>
                                        <p:tgtEl>
                                          <p:spTgt spid="128013"/>
                                        </p:tgtEl>
                                        <p:attrNameLst>
                                          <p:attrName>ppt_x</p:attrName>
                                        </p:attrNameLst>
                                      </p:cBhvr>
                                      <p:tavLst>
                                        <p:tav tm="0">
                                          <p:val>
                                            <p:strVal val="#ppt_x"/>
                                          </p:val>
                                        </p:tav>
                                        <p:tav tm="100000">
                                          <p:val>
                                            <p:strVal val="#ppt_x"/>
                                          </p:val>
                                        </p:tav>
                                      </p:tavLst>
                                    </p:anim>
                                    <p:anim calcmode="lin" valueType="num">
                                      <p:cBhvr additive="base">
                                        <p:cTn id="32" dur="500" fill="hold"/>
                                        <p:tgtEl>
                                          <p:spTgt spid="1280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8014"/>
                                        </p:tgtEl>
                                        <p:attrNameLst>
                                          <p:attrName>style.visibility</p:attrName>
                                        </p:attrNameLst>
                                      </p:cBhvr>
                                      <p:to>
                                        <p:strVal val="visible"/>
                                      </p:to>
                                    </p:set>
                                    <p:anim calcmode="lin" valueType="num">
                                      <p:cBhvr additive="base">
                                        <p:cTn id="35" dur="500" fill="hold"/>
                                        <p:tgtEl>
                                          <p:spTgt spid="128014"/>
                                        </p:tgtEl>
                                        <p:attrNameLst>
                                          <p:attrName>ppt_x</p:attrName>
                                        </p:attrNameLst>
                                      </p:cBhvr>
                                      <p:tavLst>
                                        <p:tav tm="0">
                                          <p:val>
                                            <p:strVal val="#ppt_x"/>
                                          </p:val>
                                        </p:tav>
                                        <p:tav tm="100000">
                                          <p:val>
                                            <p:strVal val="#ppt_x"/>
                                          </p:val>
                                        </p:tav>
                                      </p:tavLst>
                                    </p:anim>
                                    <p:anim calcmode="lin" valueType="num">
                                      <p:cBhvr additive="base">
                                        <p:cTn id="36" dur="500" fill="hold"/>
                                        <p:tgtEl>
                                          <p:spTgt spid="128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p:bldP spid="128010" grpId="0"/>
      <p:bldP spid="128013" grpId="0"/>
      <p:bldP spid="1280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52" name="Object 8"/>
          <p:cNvGraphicFramePr>
            <a:graphicFrameLocks noChangeAspect="1"/>
          </p:cNvGraphicFramePr>
          <p:nvPr>
            <p:extLst>
              <p:ext uri="{D42A27DB-BD31-4B8C-83A1-F6EECF244321}">
                <p14:modId xmlns:p14="http://schemas.microsoft.com/office/powerpoint/2010/main" val="2565310237"/>
              </p:ext>
            </p:extLst>
          </p:nvPr>
        </p:nvGraphicFramePr>
        <p:xfrm>
          <a:off x="1443881" y="2547168"/>
          <a:ext cx="798512" cy="447675"/>
        </p:xfrm>
        <a:graphic>
          <a:graphicData uri="http://schemas.openxmlformats.org/presentationml/2006/ole">
            <mc:AlternateContent xmlns:mc="http://schemas.openxmlformats.org/markup-compatibility/2006">
              <mc:Choice xmlns:v="urn:schemas-microsoft-com:vml" Requires="v">
                <p:oleObj spid="_x0000_s37154" name="公式" r:id="rId3" imgW="253780" imgH="203024" progId="Equation.3">
                  <p:embed/>
                </p:oleObj>
              </mc:Choice>
              <mc:Fallback>
                <p:oleObj name="公式" r:id="rId3" imgW="253780" imgH="20302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881" y="2547168"/>
                        <a:ext cx="798512" cy="44767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08553" name="Object 9"/>
          <p:cNvGraphicFramePr>
            <a:graphicFrameLocks noChangeAspect="1"/>
          </p:cNvGraphicFramePr>
          <p:nvPr>
            <p:extLst>
              <p:ext uri="{D42A27DB-BD31-4B8C-83A1-F6EECF244321}">
                <p14:modId xmlns:p14="http://schemas.microsoft.com/office/powerpoint/2010/main" val="3703530596"/>
              </p:ext>
            </p:extLst>
          </p:nvPr>
        </p:nvGraphicFramePr>
        <p:xfrm>
          <a:off x="2864693" y="2475731"/>
          <a:ext cx="4962525" cy="520700"/>
        </p:xfrm>
        <a:graphic>
          <a:graphicData uri="http://schemas.openxmlformats.org/presentationml/2006/ole">
            <mc:AlternateContent xmlns:mc="http://schemas.openxmlformats.org/markup-compatibility/2006">
              <mc:Choice xmlns:v="urn:schemas-microsoft-com:vml" Requires="v">
                <p:oleObj spid="_x0000_s37155" name="Equation" r:id="rId5" imgW="4610100" imgH="520700" progId="Equation.3">
                  <p:embed/>
                </p:oleObj>
              </mc:Choice>
              <mc:Fallback>
                <p:oleObj name="Equation" r:id="rId5" imgW="4610100" imgH="520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4693" y="2475731"/>
                        <a:ext cx="4962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108555" name="Object 11"/>
          <p:cNvGraphicFramePr>
            <a:graphicFrameLocks noChangeAspect="1"/>
          </p:cNvGraphicFramePr>
          <p:nvPr>
            <p:extLst>
              <p:ext uri="{D42A27DB-BD31-4B8C-83A1-F6EECF244321}">
                <p14:modId xmlns:p14="http://schemas.microsoft.com/office/powerpoint/2010/main" val="1338194200"/>
              </p:ext>
            </p:extLst>
          </p:nvPr>
        </p:nvGraphicFramePr>
        <p:xfrm>
          <a:off x="1506761" y="3410768"/>
          <a:ext cx="688975" cy="460375"/>
        </p:xfrm>
        <a:graphic>
          <a:graphicData uri="http://schemas.openxmlformats.org/presentationml/2006/ole">
            <mc:AlternateContent xmlns:mc="http://schemas.openxmlformats.org/markup-compatibility/2006">
              <mc:Choice xmlns:v="urn:schemas-microsoft-com:vml" Requires="v">
                <p:oleObj spid="_x0000_s37156" name="公式" r:id="rId7" imgW="279279" imgH="203112" progId="Equation.3">
                  <p:embed/>
                </p:oleObj>
              </mc:Choice>
              <mc:Fallback>
                <p:oleObj name="公式" r:id="rId7" imgW="279279" imgH="20311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6761" y="3410768"/>
                        <a:ext cx="688975" cy="46037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08556" name="Object 12"/>
          <p:cNvGraphicFramePr>
            <a:graphicFrameLocks noChangeAspect="1"/>
          </p:cNvGraphicFramePr>
          <p:nvPr>
            <p:extLst>
              <p:ext uri="{D42A27DB-BD31-4B8C-83A1-F6EECF244321}">
                <p14:modId xmlns:p14="http://schemas.microsoft.com/office/powerpoint/2010/main" val="2353162094"/>
              </p:ext>
            </p:extLst>
          </p:nvPr>
        </p:nvGraphicFramePr>
        <p:xfrm>
          <a:off x="2864693" y="3410768"/>
          <a:ext cx="5019675" cy="522288"/>
        </p:xfrm>
        <a:graphic>
          <a:graphicData uri="http://schemas.openxmlformats.org/presentationml/2006/ole">
            <mc:AlternateContent xmlns:mc="http://schemas.openxmlformats.org/markup-compatibility/2006">
              <mc:Choice xmlns:v="urn:schemas-microsoft-com:vml" Requires="v">
                <p:oleObj spid="_x0000_s37157" name="Equation" r:id="rId9" imgW="4610100" imgH="520700" progId="Equation.3">
                  <p:embed/>
                </p:oleObj>
              </mc:Choice>
              <mc:Fallback>
                <p:oleObj name="Equation" r:id="rId9" imgW="4610100" imgH="5207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4693" y="3410768"/>
                        <a:ext cx="5019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108557" name="Text Box 13"/>
          <p:cNvSpPr txBox="1">
            <a:spLocks noChangeArrowheads="1"/>
          </p:cNvSpPr>
          <p:nvPr/>
        </p:nvSpPr>
        <p:spPr bwMode="auto">
          <a:xfrm>
            <a:off x="993031" y="1610543"/>
            <a:ext cx="3733800" cy="519113"/>
          </a:xfrm>
          <a:prstGeom prst="rect">
            <a:avLst/>
          </a:prstGeom>
          <a:noFill/>
          <a:ln w="12699">
            <a:noFill/>
            <a:miter lim="800000"/>
            <a:headEnd type="none" w="sm" len="sm"/>
            <a:tailEnd type="none" w="sm" len="sm"/>
          </a:ln>
        </p:spPr>
        <p:txBody>
          <a:bodyPr>
            <a:spAutoFit/>
          </a:bodyPr>
          <a:lstStyle/>
          <a:p>
            <a:pPr defTabSz="762000" eaLnBrk="0" hangingPunct="0">
              <a:spcBef>
                <a:spcPct val="50000"/>
              </a:spcBef>
            </a:pPr>
            <a:r>
              <a:rPr kumimoji="1" lang="zh-CN" altLang="en-US"/>
              <a:t>又如：动量守恒定律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107950" y="115888"/>
            <a:ext cx="5616575" cy="519112"/>
          </a:xfrm>
          <a:prstGeom prst="rect">
            <a:avLst/>
          </a:prstGeom>
          <a:noFill/>
          <a:ln w="9525">
            <a:noFill/>
            <a:miter lim="800000"/>
            <a:headEnd/>
            <a:tailEnd/>
          </a:ln>
        </p:spPr>
        <p:txBody>
          <a:bodyPr>
            <a:spAutoFit/>
          </a:bodyPr>
          <a:lstStyle/>
          <a:p>
            <a:pPr>
              <a:spcBef>
                <a:spcPct val="50000"/>
              </a:spcBef>
            </a:pPr>
            <a:r>
              <a:rPr lang="en-US" altLang="zh-CN"/>
              <a:t>*</a:t>
            </a:r>
            <a:r>
              <a:rPr lang="zh-CN" altLang="en-US"/>
              <a:t>三、非惯性系 </a:t>
            </a:r>
          </a:p>
        </p:txBody>
      </p:sp>
      <p:sp>
        <p:nvSpPr>
          <p:cNvPr id="37891" name="Text Box 4"/>
          <p:cNvSpPr txBox="1">
            <a:spLocks noChangeArrowheads="1"/>
          </p:cNvSpPr>
          <p:nvPr/>
        </p:nvSpPr>
        <p:spPr bwMode="auto">
          <a:xfrm>
            <a:off x="539750" y="1700213"/>
            <a:ext cx="8135938" cy="519112"/>
          </a:xfrm>
          <a:prstGeom prst="rect">
            <a:avLst/>
          </a:prstGeom>
          <a:noFill/>
          <a:ln w="9525">
            <a:noFill/>
            <a:miter lim="800000"/>
            <a:headEnd/>
            <a:tailEnd/>
          </a:ln>
        </p:spPr>
        <p:txBody>
          <a:bodyPr>
            <a:spAutoFit/>
          </a:bodyPr>
          <a:lstStyle/>
          <a:p>
            <a:pPr>
              <a:spcBef>
                <a:spcPct val="50000"/>
              </a:spcBef>
            </a:pPr>
            <a:endParaRPr lang="zh-CN" altLang="zh-CN"/>
          </a:p>
        </p:txBody>
      </p:sp>
      <p:sp>
        <p:nvSpPr>
          <p:cNvPr id="109573" name="Text Box 5"/>
          <p:cNvSpPr txBox="1">
            <a:spLocks noChangeArrowheads="1"/>
          </p:cNvSpPr>
          <p:nvPr/>
        </p:nvSpPr>
        <p:spPr bwMode="auto">
          <a:xfrm>
            <a:off x="395288" y="620713"/>
            <a:ext cx="8280400" cy="1630362"/>
          </a:xfrm>
          <a:prstGeom prst="rect">
            <a:avLst/>
          </a:prstGeom>
          <a:noFill/>
          <a:ln w="9525">
            <a:noFill/>
            <a:miter lim="800000"/>
            <a:headEnd/>
            <a:tailEnd/>
          </a:ln>
        </p:spPr>
        <p:txBody>
          <a:bodyPr>
            <a:spAutoFit/>
          </a:bodyPr>
          <a:lstStyle/>
          <a:p>
            <a:pPr>
              <a:lnSpc>
                <a:spcPct val="120000"/>
              </a:lnSpc>
              <a:spcBef>
                <a:spcPct val="50000"/>
              </a:spcBef>
            </a:pPr>
            <a:r>
              <a:rPr kumimoji="1" lang="en-US" altLang="zh-CN"/>
              <a:t>        </a:t>
            </a:r>
            <a:r>
              <a:rPr kumimoji="1" lang="zh-CN" altLang="en-US"/>
              <a:t>牛顿定律成立的参考系是惯性系。一切相对于惯性系（如地面系）作匀速直线运动的参考系也是惯性系。</a:t>
            </a:r>
          </a:p>
        </p:txBody>
      </p:sp>
      <p:sp>
        <p:nvSpPr>
          <p:cNvPr id="109575" name="Rectangle 7"/>
          <p:cNvSpPr>
            <a:spLocks noChangeArrowheads="1"/>
          </p:cNvSpPr>
          <p:nvPr/>
        </p:nvSpPr>
        <p:spPr bwMode="auto">
          <a:xfrm>
            <a:off x="395288" y="2205038"/>
            <a:ext cx="7696200" cy="1117600"/>
          </a:xfrm>
          <a:prstGeom prst="rect">
            <a:avLst/>
          </a:prstGeom>
          <a:noFill/>
          <a:ln w="9525">
            <a:noFill/>
            <a:miter lim="800000"/>
            <a:headEnd/>
            <a:tailEnd/>
          </a:ln>
        </p:spPr>
        <p:txBody>
          <a:bodyPr>
            <a:spAutoFit/>
          </a:bodyPr>
          <a:lstStyle/>
          <a:p>
            <a:pPr algn="just" eaLnBrk="0" hangingPunct="0">
              <a:lnSpc>
                <a:spcPct val="120000"/>
              </a:lnSpc>
            </a:pPr>
            <a:r>
              <a:rPr kumimoji="1" lang="zh-CN" altLang="en-US">
                <a:solidFill>
                  <a:srgbClr val="0000FF"/>
                </a:solidFill>
              </a:rPr>
              <a:t>非惯性系（</a:t>
            </a:r>
            <a:r>
              <a:rPr kumimoji="1" lang="en-US" altLang="zh-CN">
                <a:solidFill>
                  <a:srgbClr val="0000FF"/>
                </a:solidFill>
              </a:rPr>
              <a:t>noninertia system</a:t>
            </a:r>
            <a:r>
              <a:rPr kumimoji="1" lang="zh-CN" altLang="en-US">
                <a:solidFill>
                  <a:srgbClr val="0000FF"/>
                </a:solidFill>
              </a:rPr>
              <a:t>）：</a:t>
            </a:r>
            <a:r>
              <a:rPr kumimoji="1" lang="zh-CN" altLang="en-US"/>
              <a:t>相对（地面）惯性系做加速运动的物体。</a:t>
            </a:r>
          </a:p>
        </p:txBody>
      </p:sp>
      <p:sp>
        <p:nvSpPr>
          <p:cNvPr id="109576" name="Text Box 8"/>
          <p:cNvSpPr txBox="1">
            <a:spLocks noChangeArrowheads="1"/>
          </p:cNvSpPr>
          <p:nvPr/>
        </p:nvSpPr>
        <p:spPr bwMode="auto">
          <a:xfrm>
            <a:off x="1187450" y="3486150"/>
            <a:ext cx="5976938" cy="519113"/>
          </a:xfrm>
          <a:prstGeom prst="rect">
            <a:avLst/>
          </a:prstGeom>
          <a:noFill/>
          <a:ln w="9525">
            <a:noFill/>
            <a:miter lim="800000"/>
            <a:headEnd/>
            <a:tailEnd/>
          </a:ln>
        </p:spPr>
        <p:txBody>
          <a:bodyPr>
            <a:spAutoFit/>
          </a:bodyPr>
          <a:lstStyle/>
          <a:p>
            <a:pPr>
              <a:spcBef>
                <a:spcPct val="50000"/>
              </a:spcBef>
            </a:pPr>
            <a:r>
              <a:rPr kumimoji="1" lang="zh-CN" altLang="en-US"/>
              <a:t>在非惯性系内牛顿定律不成立。</a:t>
            </a:r>
          </a:p>
        </p:txBody>
      </p:sp>
      <p:grpSp>
        <p:nvGrpSpPr>
          <p:cNvPr id="2" name="Group 70"/>
          <p:cNvGrpSpPr>
            <a:grpSpLocks/>
          </p:cNvGrpSpPr>
          <p:nvPr/>
        </p:nvGrpSpPr>
        <p:grpSpPr bwMode="auto">
          <a:xfrm>
            <a:off x="755650" y="4437063"/>
            <a:ext cx="4316413" cy="1885950"/>
            <a:chOff x="930" y="2795"/>
            <a:chExt cx="2719" cy="1188"/>
          </a:xfrm>
        </p:grpSpPr>
        <p:sp>
          <p:nvSpPr>
            <p:cNvPr id="37905" name="Rectangle 22"/>
            <p:cNvSpPr>
              <a:spLocks noChangeArrowheads="1"/>
            </p:cNvSpPr>
            <p:nvPr/>
          </p:nvSpPr>
          <p:spPr bwMode="auto">
            <a:xfrm>
              <a:off x="1198" y="3717"/>
              <a:ext cx="1632" cy="115"/>
            </a:xfrm>
            <a:prstGeom prst="rect">
              <a:avLst/>
            </a:prstGeom>
            <a:solidFill>
              <a:schemeClr val="accent1"/>
            </a:solidFill>
            <a:ln w="9525">
              <a:solidFill>
                <a:srgbClr val="009900"/>
              </a:solidFill>
              <a:miter lim="800000"/>
              <a:headEnd/>
              <a:tailEnd/>
            </a:ln>
          </p:spPr>
          <p:txBody>
            <a:bodyPr wrap="none" anchor="ctr"/>
            <a:lstStyle/>
            <a:p>
              <a:endParaRPr lang="zh-CN" altLang="en-US"/>
            </a:p>
          </p:txBody>
        </p:sp>
        <p:sp>
          <p:nvSpPr>
            <p:cNvPr id="37906" name="Oval 23"/>
            <p:cNvSpPr>
              <a:spLocks noChangeArrowheads="1"/>
            </p:cNvSpPr>
            <p:nvPr/>
          </p:nvSpPr>
          <p:spPr bwMode="auto">
            <a:xfrm>
              <a:off x="1548" y="3832"/>
              <a:ext cx="116" cy="115"/>
            </a:xfrm>
            <a:prstGeom prst="ellipse">
              <a:avLst/>
            </a:prstGeom>
            <a:solidFill>
              <a:schemeClr val="accent1"/>
            </a:solidFill>
            <a:ln w="9525">
              <a:solidFill>
                <a:srgbClr val="009900"/>
              </a:solidFill>
              <a:round/>
              <a:headEnd/>
              <a:tailEnd/>
            </a:ln>
          </p:spPr>
          <p:txBody>
            <a:bodyPr wrap="none" anchor="ctr"/>
            <a:lstStyle/>
            <a:p>
              <a:endParaRPr lang="zh-CN" altLang="en-US"/>
            </a:p>
          </p:txBody>
        </p:sp>
        <p:sp>
          <p:nvSpPr>
            <p:cNvPr id="37907" name="Oval 24"/>
            <p:cNvSpPr>
              <a:spLocks noChangeArrowheads="1"/>
            </p:cNvSpPr>
            <p:nvPr/>
          </p:nvSpPr>
          <p:spPr bwMode="auto">
            <a:xfrm>
              <a:off x="2364" y="3832"/>
              <a:ext cx="116" cy="115"/>
            </a:xfrm>
            <a:prstGeom prst="ellipse">
              <a:avLst/>
            </a:prstGeom>
            <a:solidFill>
              <a:schemeClr val="accent1"/>
            </a:solidFill>
            <a:ln w="9525">
              <a:solidFill>
                <a:srgbClr val="009900"/>
              </a:solidFill>
              <a:round/>
              <a:headEnd/>
              <a:tailEnd/>
            </a:ln>
          </p:spPr>
          <p:txBody>
            <a:bodyPr wrap="none" anchor="ctr"/>
            <a:lstStyle/>
            <a:p>
              <a:endParaRPr lang="zh-CN" altLang="en-US"/>
            </a:p>
          </p:txBody>
        </p:sp>
        <p:sp>
          <p:nvSpPr>
            <p:cNvPr id="37908" name="Line 25"/>
            <p:cNvSpPr>
              <a:spLocks noChangeShapeType="1"/>
            </p:cNvSpPr>
            <p:nvPr/>
          </p:nvSpPr>
          <p:spPr bwMode="auto">
            <a:xfrm>
              <a:off x="978" y="3974"/>
              <a:ext cx="2448" cy="0"/>
            </a:xfrm>
            <a:prstGeom prst="line">
              <a:avLst/>
            </a:prstGeom>
            <a:noFill/>
            <a:ln w="76200" cmpd="tri">
              <a:solidFill>
                <a:schemeClr val="tx1"/>
              </a:solidFill>
              <a:round/>
              <a:headEnd/>
              <a:tailEnd/>
            </a:ln>
          </p:spPr>
          <p:txBody>
            <a:bodyPr wrap="none" anchor="ctr"/>
            <a:lstStyle/>
            <a:p>
              <a:endParaRPr lang="en-US"/>
            </a:p>
          </p:txBody>
        </p:sp>
        <p:sp>
          <p:nvSpPr>
            <p:cNvPr id="37909" name="Line 29"/>
            <p:cNvSpPr>
              <a:spLocks noChangeShapeType="1"/>
            </p:cNvSpPr>
            <p:nvPr/>
          </p:nvSpPr>
          <p:spPr bwMode="auto">
            <a:xfrm>
              <a:off x="2245" y="3339"/>
              <a:ext cx="466" cy="0"/>
            </a:xfrm>
            <a:prstGeom prst="line">
              <a:avLst/>
            </a:prstGeom>
            <a:noFill/>
            <a:ln w="28575">
              <a:solidFill>
                <a:schemeClr val="accent2"/>
              </a:solidFill>
              <a:round/>
              <a:headEnd/>
              <a:tailEnd type="triangle" w="med" len="lg"/>
            </a:ln>
          </p:spPr>
          <p:txBody>
            <a:bodyPr wrap="none" anchor="ctr"/>
            <a:lstStyle/>
            <a:p>
              <a:endParaRPr lang="en-US"/>
            </a:p>
          </p:txBody>
        </p:sp>
        <p:graphicFrame>
          <p:nvGraphicFramePr>
            <p:cNvPr id="37910" name="Object 30"/>
            <p:cNvGraphicFramePr>
              <a:graphicFrameLocks noChangeAspect="1"/>
            </p:cNvGraphicFramePr>
            <p:nvPr/>
          </p:nvGraphicFramePr>
          <p:xfrm>
            <a:off x="2336" y="2931"/>
            <a:ext cx="290" cy="399"/>
          </p:xfrm>
          <a:graphic>
            <a:graphicData uri="http://schemas.openxmlformats.org/presentationml/2006/ole">
              <mc:AlternateContent xmlns:mc="http://schemas.openxmlformats.org/markup-compatibility/2006">
                <mc:Choice xmlns:v="urn:schemas-microsoft-com:vml" Requires="v">
                  <p:oleObj spid="_x0000_s38053" name="公式" r:id="rId3" imgW="165028" imgH="228501" progId="Equation.3">
                    <p:embed/>
                  </p:oleObj>
                </mc:Choice>
                <mc:Fallback>
                  <p:oleObj name="公式" r:id="rId3" imgW="165028" imgH="228501"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2931"/>
                          <a:ext cx="290" cy="399"/>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7911" name="Line 32"/>
            <p:cNvSpPr>
              <a:spLocks noChangeShapeType="1"/>
            </p:cNvSpPr>
            <p:nvPr/>
          </p:nvSpPr>
          <p:spPr bwMode="auto">
            <a:xfrm flipV="1">
              <a:off x="930" y="2952"/>
              <a:ext cx="0" cy="1031"/>
            </a:xfrm>
            <a:prstGeom prst="line">
              <a:avLst/>
            </a:prstGeom>
            <a:noFill/>
            <a:ln w="19050">
              <a:solidFill>
                <a:schemeClr val="accent2"/>
              </a:solidFill>
              <a:round/>
              <a:headEnd/>
              <a:tailEnd type="triangle" w="med" len="med"/>
            </a:ln>
          </p:spPr>
          <p:txBody>
            <a:bodyPr wrap="none" anchor="ctr"/>
            <a:lstStyle/>
            <a:p>
              <a:endParaRPr lang="en-US"/>
            </a:p>
          </p:txBody>
        </p:sp>
        <p:sp>
          <p:nvSpPr>
            <p:cNvPr id="37912" name="Line 33"/>
            <p:cNvSpPr>
              <a:spLocks noChangeShapeType="1"/>
            </p:cNvSpPr>
            <p:nvPr/>
          </p:nvSpPr>
          <p:spPr bwMode="auto">
            <a:xfrm>
              <a:off x="930" y="3974"/>
              <a:ext cx="2677" cy="0"/>
            </a:xfrm>
            <a:prstGeom prst="line">
              <a:avLst/>
            </a:prstGeom>
            <a:noFill/>
            <a:ln w="19050">
              <a:solidFill>
                <a:schemeClr val="accent2"/>
              </a:solidFill>
              <a:round/>
              <a:headEnd/>
              <a:tailEnd type="triangle" w="med" len="med"/>
            </a:ln>
          </p:spPr>
          <p:txBody>
            <a:bodyPr wrap="none" anchor="ctr"/>
            <a:lstStyle/>
            <a:p>
              <a:endParaRPr lang="en-US"/>
            </a:p>
          </p:txBody>
        </p:sp>
        <p:sp>
          <p:nvSpPr>
            <p:cNvPr id="37913" name="Rectangle 34"/>
            <p:cNvSpPr>
              <a:spLocks noChangeArrowheads="1"/>
            </p:cNvSpPr>
            <p:nvPr/>
          </p:nvSpPr>
          <p:spPr bwMode="auto">
            <a:xfrm>
              <a:off x="3438" y="3583"/>
              <a:ext cx="211" cy="288"/>
            </a:xfrm>
            <a:prstGeom prst="rect">
              <a:avLst/>
            </a:prstGeom>
            <a:noFill/>
            <a:ln w="9525">
              <a:noFill/>
              <a:miter lim="800000"/>
              <a:headEnd/>
              <a:tailEnd/>
            </a:ln>
          </p:spPr>
          <p:txBody>
            <a:bodyPr wrap="none">
              <a:spAutoFit/>
            </a:bodyPr>
            <a:lstStyle/>
            <a:p>
              <a:r>
                <a:rPr kumimoji="1" lang="en-US" altLang="zh-CN" sz="2400" i="1">
                  <a:solidFill>
                    <a:schemeClr val="accent2"/>
                  </a:solidFill>
                </a:rPr>
                <a:t>x</a:t>
              </a:r>
              <a:endParaRPr kumimoji="1" lang="en-US" altLang="zh-CN" sz="2400" i="1">
                <a:solidFill>
                  <a:srgbClr val="FF3300"/>
                </a:solidFill>
              </a:endParaRPr>
            </a:p>
          </p:txBody>
        </p:sp>
        <p:sp>
          <p:nvSpPr>
            <p:cNvPr id="37914" name="Rectangle 35"/>
            <p:cNvSpPr>
              <a:spLocks noChangeArrowheads="1"/>
            </p:cNvSpPr>
            <p:nvPr/>
          </p:nvSpPr>
          <p:spPr bwMode="auto">
            <a:xfrm>
              <a:off x="930" y="2795"/>
              <a:ext cx="201" cy="288"/>
            </a:xfrm>
            <a:prstGeom prst="rect">
              <a:avLst/>
            </a:prstGeom>
            <a:noFill/>
            <a:ln w="9525">
              <a:noFill/>
              <a:miter lim="800000"/>
              <a:headEnd/>
              <a:tailEnd/>
            </a:ln>
          </p:spPr>
          <p:txBody>
            <a:bodyPr wrap="none">
              <a:spAutoFit/>
            </a:bodyPr>
            <a:lstStyle/>
            <a:p>
              <a:r>
                <a:rPr kumimoji="1" lang="en-US" altLang="zh-CN" sz="2400" i="1">
                  <a:solidFill>
                    <a:schemeClr val="accent2"/>
                  </a:solidFill>
                </a:rPr>
                <a:t>y</a:t>
              </a:r>
              <a:endParaRPr kumimoji="1" lang="en-US" altLang="zh-CN" sz="2400" i="1">
                <a:solidFill>
                  <a:srgbClr val="FF3300"/>
                </a:solidFill>
              </a:endParaRPr>
            </a:p>
          </p:txBody>
        </p:sp>
        <p:grpSp>
          <p:nvGrpSpPr>
            <p:cNvPr id="37915" name="Group 36"/>
            <p:cNvGrpSpPr>
              <a:grpSpLocks/>
            </p:cNvGrpSpPr>
            <p:nvPr/>
          </p:nvGrpSpPr>
          <p:grpSpPr bwMode="auto">
            <a:xfrm>
              <a:off x="1474" y="3022"/>
              <a:ext cx="1653" cy="816"/>
              <a:chOff x="2112" y="1584"/>
              <a:chExt cx="1653" cy="816"/>
            </a:xfrm>
          </p:grpSpPr>
          <p:grpSp>
            <p:nvGrpSpPr>
              <p:cNvPr id="37939" name="Group 37"/>
              <p:cNvGrpSpPr>
                <a:grpSpLocks/>
              </p:cNvGrpSpPr>
              <p:nvPr/>
            </p:nvGrpSpPr>
            <p:grpSpPr bwMode="auto">
              <a:xfrm>
                <a:off x="2112" y="1680"/>
                <a:ext cx="1392" cy="672"/>
                <a:chOff x="2928" y="1488"/>
                <a:chExt cx="1392" cy="672"/>
              </a:xfrm>
            </p:grpSpPr>
            <p:sp>
              <p:nvSpPr>
                <p:cNvPr id="37942" name="Line 38"/>
                <p:cNvSpPr>
                  <a:spLocks noChangeShapeType="1"/>
                </p:cNvSpPr>
                <p:nvPr/>
              </p:nvSpPr>
              <p:spPr bwMode="auto">
                <a:xfrm flipV="1">
                  <a:off x="2928" y="1488"/>
                  <a:ext cx="0" cy="672"/>
                </a:xfrm>
                <a:prstGeom prst="line">
                  <a:avLst/>
                </a:prstGeom>
                <a:noFill/>
                <a:ln w="19050">
                  <a:solidFill>
                    <a:srgbClr val="FF3300"/>
                  </a:solidFill>
                  <a:round/>
                  <a:headEnd/>
                  <a:tailEnd type="triangle" w="med" len="lg"/>
                </a:ln>
              </p:spPr>
              <p:txBody>
                <a:bodyPr wrap="none" anchor="ctr"/>
                <a:lstStyle/>
                <a:p>
                  <a:endParaRPr lang="en-US"/>
                </a:p>
              </p:txBody>
            </p:sp>
            <p:sp>
              <p:nvSpPr>
                <p:cNvPr id="37943" name="Line 39"/>
                <p:cNvSpPr>
                  <a:spLocks noChangeShapeType="1"/>
                </p:cNvSpPr>
                <p:nvPr/>
              </p:nvSpPr>
              <p:spPr bwMode="auto">
                <a:xfrm>
                  <a:off x="2928" y="2160"/>
                  <a:ext cx="1392" cy="0"/>
                </a:xfrm>
                <a:prstGeom prst="line">
                  <a:avLst/>
                </a:prstGeom>
                <a:noFill/>
                <a:ln w="19050">
                  <a:solidFill>
                    <a:srgbClr val="FF3300"/>
                  </a:solidFill>
                  <a:round/>
                  <a:headEnd/>
                  <a:tailEnd type="triangle" w="med" len="lg"/>
                </a:ln>
              </p:spPr>
              <p:txBody>
                <a:bodyPr wrap="none" anchor="ctr"/>
                <a:lstStyle/>
                <a:p>
                  <a:endParaRPr lang="en-US"/>
                </a:p>
              </p:txBody>
            </p:sp>
          </p:grpSp>
          <p:sp>
            <p:nvSpPr>
              <p:cNvPr id="37940" name="Rectangle 40"/>
              <p:cNvSpPr>
                <a:spLocks noChangeArrowheads="1"/>
              </p:cNvSpPr>
              <p:nvPr/>
            </p:nvSpPr>
            <p:spPr bwMode="auto">
              <a:xfrm>
                <a:off x="2112" y="1584"/>
                <a:ext cx="297" cy="288"/>
              </a:xfrm>
              <a:prstGeom prst="rect">
                <a:avLst/>
              </a:prstGeom>
              <a:noFill/>
              <a:ln w="9525">
                <a:noFill/>
                <a:miter lim="800000"/>
                <a:headEnd/>
                <a:tailEnd/>
              </a:ln>
            </p:spPr>
            <p:txBody>
              <a:bodyPr wrap="none">
                <a:spAutoFit/>
              </a:bodyPr>
              <a:lstStyle/>
              <a:p>
                <a:r>
                  <a:rPr kumimoji="1" lang="en-US" altLang="zh-CN" sz="2400" i="1">
                    <a:solidFill>
                      <a:srgbClr val="FF3300"/>
                    </a:solidFill>
                  </a:rPr>
                  <a:t>y</a:t>
                </a:r>
                <a:r>
                  <a:rPr kumimoji="1" lang="en-US" altLang="zh-CN" sz="2400">
                    <a:solidFill>
                      <a:srgbClr val="FF3300"/>
                    </a:solidFill>
                  </a:rPr>
                  <a:t>´</a:t>
                </a:r>
              </a:p>
            </p:txBody>
          </p:sp>
          <p:sp>
            <p:nvSpPr>
              <p:cNvPr id="37941" name="Rectangle 41"/>
              <p:cNvSpPr>
                <a:spLocks noChangeArrowheads="1"/>
              </p:cNvSpPr>
              <p:nvPr/>
            </p:nvSpPr>
            <p:spPr bwMode="auto">
              <a:xfrm>
                <a:off x="3456" y="2112"/>
                <a:ext cx="309" cy="288"/>
              </a:xfrm>
              <a:prstGeom prst="rect">
                <a:avLst/>
              </a:prstGeom>
              <a:noFill/>
              <a:ln w="9525">
                <a:noFill/>
                <a:miter lim="800000"/>
                <a:headEnd/>
                <a:tailEnd/>
              </a:ln>
            </p:spPr>
            <p:txBody>
              <a:bodyPr wrap="none">
                <a:spAutoFit/>
              </a:bodyPr>
              <a:lstStyle/>
              <a:p>
                <a:r>
                  <a:rPr kumimoji="1" lang="en-US" altLang="zh-CN" sz="2400" i="1">
                    <a:solidFill>
                      <a:srgbClr val="FF3300"/>
                    </a:solidFill>
                  </a:rPr>
                  <a:t>x</a:t>
                </a:r>
                <a:r>
                  <a:rPr kumimoji="1" lang="en-US" altLang="zh-CN" sz="2400">
                    <a:solidFill>
                      <a:srgbClr val="FF3300"/>
                    </a:solidFill>
                  </a:rPr>
                  <a:t>´</a:t>
                </a:r>
                <a:endParaRPr kumimoji="1" lang="en-US" altLang="zh-CN" sz="2400" b="0"/>
              </a:p>
            </p:txBody>
          </p:sp>
        </p:grpSp>
        <p:sp>
          <p:nvSpPr>
            <p:cNvPr id="37916" name="Line 42"/>
            <p:cNvSpPr>
              <a:spLocks noChangeShapeType="1"/>
            </p:cNvSpPr>
            <p:nvPr/>
          </p:nvSpPr>
          <p:spPr bwMode="auto">
            <a:xfrm>
              <a:off x="2699" y="3521"/>
              <a:ext cx="0" cy="190"/>
            </a:xfrm>
            <a:prstGeom prst="line">
              <a:avLst/>
            </a:prstGeom>
            <a:noFill/>
            <a:ln w="57150">
              <a:solidFill>
                <a:schemeClr val="tx1"/>
              </a:solidFill>
              <a:round/>
              <a:headEnd/>
              <a:tailEnd/>
            </a:ln>
          </p:spPr>
          <p:txBody>
            <a:bodyPr/>
            <a:lstStyle/>
            <a:p>
              <a:endParaRPr lang="en-US"/>
            </a:p>
          </p:txBody>
        </p:sp>
        <p:grpSp>
          <p:nvGrpSpPr>
            <p:cNvPr id="37917" name="Group 47"/>
            <p:cNvGrpSpPr>
              <a:grpSpLocks/>
            </p:cNvGrpSpPr>
            <p:nvPr/>
          </p:nvGrpSpPr>
          <p:grpSpPr bwMode="auto">
            <a:xfrm>
              <a:off x="1837" y="3521"/>
              <a:ext cx="862" cy="181"/>
              <a:chOff x="1728" y="1152"/>
              <a:chExt cx="1488" cy="291"/>
            </a:xfrm>
          </p:grpSpPr>
          <p:sp>
            <p:nvSpPr>
              <p:cNvPr id="37919" name="Arc 48"/>
              <p:cNvSpPr>
                <a:spLocks/>
              </p:cNvSpPr>
              <p:nvPr/>
            </p:nvSpPr>
            <p:spPr bwMode="auto">
              <a:xfrm>
                <a:off x="1965" y="1154"/>
                <a:ext cx="182" cy="288"/>
              </a:xfrm>
              <a:custGeom>
                <a:avLst/>
                <a:gdLst>
                  <a:gd name="T0" fmla="*/ 0 w 43121"/>
                  <a:gd name="T1" fmla="*/ 0 h 43180"/>
                  <a:gd name="T2" fmla="*/ 0 w 43121"/>
                  <a:gd name="T3" fmla="*/ 0 h 43180"/>
                  <a:gd name="T4" fmla="*/ 0 w 43121"/>
                  <a:gd name="T5" fmla="*/ 0 h 43180"/>
                  <a:gd name="T6" fmla="*/ 0 60000 65536"/>
                  <a:gd name="T7" fmla="*/ 0 60000 65536"/>
                  <a:gd name="T8" fmla="*/ 0 60000 65536"/>
                  <a:gd name="T9" fmla="*/ 0 w 43121"/>
                  <a:gd name="T10" fmla="*/ 0 h 43180"/>
                  <a:gd name="T11" fmla="*/ 43121 w 43121"/>
                  <a:gd name="T12" fmla="*/ 43180 h 43180"/>
                </a:gdLst>
                <a:ahLst/>
                <a:cxnLst>
                  <a:cxn ang="T6">
                    <a:pos x="T0" y="T1"/>
                  </a:cxn>
                  <a:cxn ang="T7">
                    <a:pos x="T2" y="T3"/>
                  </a:cxn>
                  <a:cxn ang="T8">
                    <a:pos x="T4" y="T5"/>
                  </a:cxn>
                </a:cxnLst>
                <a:rect l="T9" t="T10" r="T11" b="T12"/>
                <a:pathLst>
                  <a:path w="43121" h="43180" fill="none" extrusionOk="0">
                    <a:moveTo>
                      <a:pt x="-1" y="19759"/>
                    </a:moveTo>
                    <a:cubicBezTo>
                      <a:pt x="954" y="8584"/>
                      <a:pt x="10304" y="-1"/>
                      <a:pt x="21521" y="0"/>
                    </a:cubicBezTo>
                    <a:cubicBezTo>
                      <a:pt x="33450" y="0"/>
                      <a:pt x="43121" y="9670"/>
                      <a:pt x="43121" y="21600"/>
                    </a:cubicBezTo>
                    <a:cubicBezTo>
                      <a:pt x="43121" y="33168"/>
                      <a:pt x="34006" y="42683"/>
                      <a:pt x="22448" y="43180"/>
                    </a:cubicBezTo>
                  </a:path>
                  <a:path w="43121" h="43180" stroke="0" extrusionOk="0">
                    <a:moveTo>
                      <a:pt x="-1" y="19759"/>
                    </a:moveTo>
                    <a:cubicBezTo>
                      <a:pt x="954" y="8584"/>
                      <a:pt x="10304" y="-1"/>
                      <a:pt x="21521" y="0"/>
                    </a:cubicBezTo>
                    <a:cubicBezTo>
                      <a:pt x="33450" y="0"/>
                      <a:pt x="43121" y="9670"/>
                      <a:pt x="43121" y="21600"/>
                    </a:cubicBezTo>
                    <a:cubicBezTo>
                      <a:pt x="43121" y="33168"/>
                      <a:pt x="34006" y="42683"/>
                      <a:pt x="22448" y="43180"/>
                    </a:cubicBezTo>
                    <a:lnTo>
                      <a:pt x="21521" y="21600"/>
                    </a:lnTo>
                    <a:lnTo>
                      <a:pt x="-1" y="19759"/>
                    </a:lnTo>
                    <a:close/>
                  </a:path>
                </a:pathLst>
              </a:custGeom>
              <a:noFill/>
              <a:ln w="28575">
                <a:solidFill>
                  <a:schemeClr val="tx2"/>
                </a:solidFill>
                <a:round/>
                <a:headEnd/>
                <a:tailEnd/>
              </a:ln>
            </p:spPr>
            <p:txBody>
              <a:bodyPr wrap="none" anchor="ctr"/>
              <a:lstStyle/>
              <a:p>
                <a:endParaRPr lang="en-US"/>
              </a:p>
            </p:txBody>
          </p:sp>
          <p:sp>
            <p:nvSpPr>
              <p:cNvPr id="37920" name="Arc 49"/>
              <p:cNvSpPr>
                <a:spLocks/>
              </p:cNvSpPr>
              <p:nvPr/>
            </p:nvSpPr>
            <p:spPr bwMode="auto">
              <a:xfrm>
                <a:off x="2017" y="1202"/>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nvGrpSpPr>
              <p:cNvPr id="37921" name="Group 50"/>
              <p:cNvGrpSpPr>
                <a:grpSpLocks/>
              </p:cNvGrpSpPr>
              <p:nvPr/>
            </p:nvGrpSpPr>
            <p:grpSpPr bwMode="auto">
              <a:xfrm>
                <a:off x="2112" y="1152"/>
                <a:ext cx="385" cy="289"/>
                <a:chOff x="2784" y="1248"/>
                <a:chExt cx="385" cy="289"/>
              </a:xfrm>
            </p:grpSpPr>
            <p:sp>
              <p:nvSpPr>
                <p:cNvPr id="37937" name="Arc 51"/>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7938" name="Arc 52"/>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7922" name="Group 53"/>
              <p:cNvGrpSpPr>
                <a:grpSpLocks/>
              </p:cNvGrpSpPr>
              <p:nvPr/>
            </p:nvGrpSpPr>
            <p:grpSpPr bwMode="auto">
              <a:xfrm>
                <a:off x="2256" y="1152"/>
                <a:ext cx="385" cy="289"/>
                <a:chOff x="2784" y="1248"/>
                <a:chExt cx="385" cy="289"/>
              </a:xfrm>
            </p:grpSpPr>
            <p:sp>
              <p:nvSpPr>
                <p:cNvPr id="37935" name="Arc 54"/>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7936" name="Arc 55"/>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7923" name="Group 56"/>
              <p:cNvGrpSpPr>
                <a:grpSpLocks/>
              </p:cNvGrpSpPr>
              <p:nvPr/>
            </p:nvGrpSpPr>
            <p:grpSpPr bwMode="auto">
              <a:xfrm>
                <a:off x="2400" y="1152"/>
                <a:ext cx="385" cy="289"/>
                <a:chOff x="2784" y="1248"/>
                <a:chExt cx="385" cy="289"/>
              </a:xfrm>
            </p:grpSpPr>
            <p:sp>
              <p:nvSpPr>
                <p:cNvPr id="37933" name="Arc 57"/>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7934" name="Arc 58"/>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7924" name="Group 59"/>
              <p:cNvGrpSpPr>
                <a:grpSpLocks/>
              </p:cNvGrpSpPr>
              <p:nvPr/>
            </p:nvGrpSpPr>
            <p:grpSpPr bwMode="auto">
              <a:xfrm>
                <a:off x="2544" y="1152"/>
                <a:ext cx="385" cy="289"/>
                <a:chOff x="2784" y="1248"/>
                <a:chExt cx="385" cy="289"/>
              </a:xfrm>
            </p:grpSpPr>
            <p:sp>
              <p:nvSpPr>
                <p:cNvPr id="37931" name="Arc 60"/>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7932" name="Arc 61"/>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7925" name="Group 62"/>
              <p:cNvGrpSpPr>
                <a:grpSpLocks/>
              </p:cNvGrpSpPr>
              <p:nvPr/>
            </p:nvGrpSpPr>
            <p:grpSpPr bwMode="auto">
              <a:xfrm>
                <a:off x="2688" y="1152"/>
                <a:ext cx="385" cy="289"/>
                <a:chOff x="2784" y="1248"/>
                <a:chExt cx="385" cy="289"/>
              </a:xfrm>
            </p:grpSpPr>
            <p:sp>
              <p:nvSpPr>
                <p:cNvPr id="37929" name="Arc 63"/>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7930" name="Arc 64"/>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sp>
            <p:nvSpPr>
              <p:cNvPr id="37926" name="Line 65"/>
              <p:cNvSpPr>
                <a:spLocks noChangeShapeType="1"/>
              </p:cNvSpPr>
              <p:nvPr/>
            </p:nvSpPr>
            <p:spPr bwMode="auto">
              <a:xfrm>
                <a:off x="1728" y="1296"/>
                <a:ext cx="240" cy="0"/>
              </a:xfrm>
              <a:prstGeom prst="line">
                <a:avLst/>
              </a:prstGeom>
              <a:noFill/>
              <a:ln w="28575">
                <a:solidFill>
                  <a:schemeClr val="tx2"/>
                </a:solidFill>
                <a:round/>
                <a:headEnd/>
                <a:tailEnd/>
              </a:ln>
            </p:spPr>
            <p:txBody>
              <a:bodyPr/>
              <a:lstStyle/>
              <a:p>
                <a:endParaRPr lang="en-US"/>
              </a:p>
            </p:txBody>
          </p:sp>
          <p:sp>
            <p:nvSpPr>
              <p:cNvPr id="37927" name="Arc 66"/>
              <p:cNvSpPr>
                <a:spLocks/>
              </p:cNvSpPr>
              <p:nvPr/>
            </p:nvSpPr>
            <p:spPr bwMode="auto">
              <a:xfrm>
                <a:off x="2832" y="1156"/>
                <a:ext cx="149" cy="142"/>
              </a:xfrm>
              <a:custGeom>
                <a:avLst/>
                <a:gdLst>
                  <a:gd name="T0" fmla="*/ 0 w 38467"/>
                  <a:gd name="T1" fmla="*/ 0 h 21600"/>
                  <a:gd name="T2" fmla="*/ 0 w 38467"/>
                  <a:gd name="T3" fmla="*/ 0 h 21600"/>
                  <a:gd name="T4" fmla="*/ 0 w 38467"/>
                  <a:gd name="T5" fmla="*/ 0 h 21600"/>
                  <a:gd name="T6" fmla="*/ 0 60000 65536"/>
                  <a:gd name="T7" fmla="*/ 0 60000 65536"/>
                  <a:gd name="T8" fmla="*/ 0 60000 65536"/>
                  <a:gd name="T9" fmla="*/ 0 w 38467"/>
                  <a:gd name="T10" fmla="*/ 0 h 21600"/>
                  <a:gd name="T11" fmla="*/ 38467 w 38467"/>
                  <a:gd name="T12" fmla="*/ 21600 h 21600"/>
                </a:gdLst>
                <a:ahLst/>
                <a:cxnLst>
                  <a:cxn ang="T6">
                    <a:pos x="T0" y="T1"/>
                  </a:cxn>
                  <a:cxn ang="T7">
                    <a:pos x="T2" y="T3"/>
                  </a:cxn>
                  <a:cxn ang="T8">
                    <a:pos x="T4" y="T5"/>
                  </a:cxn>
                </a:cxnLst>
                <a:rect l="T9" t="T10" r="T11" b="T12"/>
                <a:pathLst>
                  <a:path w="38467" h="21600" fill="none" extrusionOk="0">
                    <a:moveTo>
                      <a:pt x="-1" y="8106"/>
                    </a:moveTo>
                    <a:cubicBezTo>
                      <a:pt x="4099" y="2982"/>
                      <a:pt x="10305" y="-1"/>
                      <a:pt x="16867" y="0"/>
                    </a:cubicBezTo>
                    <a:cubicBezTo>
                      <a:pt x="28776" y="0"/>
                      <a:pt x="38438" y="9639"/>
                      <a:pt x="38466" y="21549"/>
                    </a:cubicBezTo>
                  </a:path>
                  <a:path w="38467" h="21600" stroke="0" extrusionOk="0">
                    <a:moveTo>
                      <a:pt x="-1" y="8106"/>
                    </a:moveTo>
                    <a:cubicBezTo>
                      <a:pt x="4099" y="2982"/>
                      <a:pt x="10305" y="-1"/>
                      <a:pt x="16867" y="0"/>
                    </a:cubicBezTo>
                    <a:cubicBezTo>
                      <a:pt x="28776" y="0"/>
                      <a:pt x="38438" y="9639"/>
                      <a:pt x="38466" y="21549"/>
                    </a:cubicBezTo>
                    <a:lnTo>
                      <a:pt x="16867" y="21600"/>
                    </a:lnTo>
                    <a:lnTo>
                      <a:pt x="-1" y="8106"/>
                    </a:lnTo>
                    <a:close/>
                  </a:path>
                </a:pathLst>
              </a:custGeom>
              <a:noFill/>
              <a:ln w="28575">
                <a:solidFill>
                  <a:schemeClr val="tx2"/>
                </a:solidFill>
                <a:round/>
                <a:headEnd/>
                <a:tailEnd/>
              </a:ln>
            </p:spPr>
            <p:txBody>
              <a:bodyPr wrap="none" anchor="ctr"/>
              <a:lstStyle/>
              <a:p>
                <a:endParaRPr lang="en-US"/>
              </a:p>
            </p:txBody>
          </p:sp>
          <p:sp>
            <p:nvSpPr>
              <p:cNvPr id="37928" name="Line 67"/>
              <p:cNvSpPr>
                <a:spLocks noChangeShapeType="1"/>
              </p:cNvSpPr>
              <p:nvPr/>
            </p:nvSpPr>
            <p:spPr bwMode="auto">
              <a:xfrm>
                <a:off x="2976" y="1296"/>
                <a:ext cx="240" cy="0"/>
              </a:xfrm>
              <a:prstGeom prst="line">
                <a:avLst/>
              </a:prstGeom>
              <a:noFill/>
              <a:ln w="28575">
                <a:solidFill>
                  <a:schemeClr val="tx2"/>
                </a:solidFill>
                <a:round/>
                <a:headEnd/>
                <a:tailEnd/>
              </a:ln>
            </p:spPr>
            <p:txBody>
              <a:bodyPr/>
              <a:lstStyle/>
              <a:p>
                <a:endParaRPr lang="en-US"/>
              </a:p>
            </p:txBody>
          </p:sp>
        </p:grpSp>
        <p:sp>
          <p:nvSpPr>
            <p:cNvPr id="37918" name="Oval 27"/>
            <p:cNvSpPr>
              <a:spLocks noChangeArrowheads="1"/>
            </p:cNvSpPr>
            <p:nvPr/>
          </p:nvSpPr>
          <p:spPr bwMode="auto">
            <a:xfrm>
              <a:off x="1682" y="3530"/>
              <a:ext cx="182" cy="181"/>
            </a:xfrm>
            <a:prstGeom prst="ellipse">
              <a:avLst/>
            </a:prstGeom>
            <a:gradFill rotWithShape="1">
              <a:gsLst>
                <a:gs pos="0">
                  <a:srgbClr val="FF3300"/>
                </a:gs>
                <a:gs pos="100000">
                  <a:srgbClr val="761800"/>
                </a:gs>
              </a:gsLst>
              <a:path path="shape">
                <a:fillToRect l="50000" t="50000" r="50000" b="50000"/>
              </a:path>
            </a:gradFill>
            <a:ln w="9525">
              <a:noFill/>
              <a:round/>
              <a:headEnd/>
              <a:tailEnd/>
            </a:ln>
          </p:spPr>
          <p:txBody>
            <a:bodyPr wrap="none" anchor="ctr"/>
            <a:lstStyle/>
            <a:p>
              <a:endParaRPr lang="zh-CN" altLang="en-US"/>
            </a:p>
          </p:txBody>
        </p:sp>
      </p:grpSp>
      <p:grpSp>
        <p:nvGrpSpPr>
          <p:cNvPr id="11" name="Group 71"/>
          <p:cNvGrpSpPr>
            <a:grpSpLocks/>
          </p:cNvGrpSpPr>
          <p:nvPr/>
        </p:nvGrpSpPr>
        <p:grpSpPr bwMode="auto">
          <a:xfrm>
            <a:off x="6156325" y="3860800"/>
            <a:ext cx="2276475" cy="2486025"/>
            <a:chOff x="3923" y="2341"/>
            <a:chExt cx="1434" cy="1566"/>
          </a:xfrm>
        </p:grpSpPr>
        <p:sp>
          <p:nvSpPr>
            <p:cNvPr id="37898" name="Line 13"/>
            <p:cNvSpPr>
              <a:spLocks noChangeShapeType="1"/>
            </p:cNvSpPr>
            <p:nvPr/>
          </p:nvSpPr>
          <p:spPr bwMode="auto">
            <a:xfrm>
              <a:off x="4422" y="3326"/>
              <a:ext cx="0" cy="512"/>
            </a:xfrm>
            <a:prstGeom prst="line">
              <a:avLst/>
            </a:prstGeom>
            <a:noFill/>
            <a:ln w="28575">
              <a:solidFill>
                <a:schemeClr val="tx1"/>
              </a:solidFill>
              <a:round/>
              <a:headEnd/>
              <a:tailEnd type="triangle" w="med" len="med"/>
            </a:ln>
          </p:spPr>
          <p:txBody>
            <a:bodyPr wrap="none" anchor="ctr"/>
            <a:lstStyle/>
            <a:p>
              <a:endParaRPr lang="en-US"/>
            </a:p>
          </p:txBody>
        </p:sp>
        <p:sp>
          <p:nvSpPr>
            <p:cNvPr id="37899" name="Line 14"/>
            <p:cNvSpPr>
              <a:spLocks noChangeShapeType="1"/>
            </p:cNvSpPr>
            <p:nvPr/>
          </p:nvSpPr>
          <p:spPr bwMode="auto">
            <a:xfrm flipV="1">
              <a:off x="4422" y="2659"/>
              <a:ext cx="0" cy="549"/>
            </a:xfrm>
            <a:prstGeom prst="line">
              <a:avLst/>
            </a:prstGeom>
            <a:noFill/>
            <a:ln w="28575">
              <a:solidFill>
                <a:schemeClr val="tx1"/>
              </a:solidFill>
              <a:round/>
              <a:headEnd/>
              <a:tailEnd type="triangle" w="med" len="med"/>
            </a:ln>
          </p:spPr>
          <p:txBody>
            <a:bodyPr wrap="none" anchor="ctr"/>
            <a:lstStyle/>
            <a:p>
              <a:endParaRPr lang="en-US"/>
            </a:p>
          </p:txBody>
        </p:sp>
        <p:sp>
          <p:nvSpPr>
            <p:cNvPr id="37900" name="Line 17"/>
            <p:cNvSpPr>
              <a:spLocks noChangeShapeType="1"/>
            </p:cNvSpPr>
            <p:nvPr/>
          </p:nvSpPr>
          <p:spPr bwMode="auto">
            <a:xfrm flipV="1">
              <a:off x="4468" y="3249"/>
              <a:ext cx="544" cy="0"/>
            </a:xfrm>
            <a:prstGeom prst="line">
              <a:avLst/>
            </a:prstGeom>
            <a:noFill/>
            <a:ln w="28575">
              <a:solidFill>
                <a:srgbClr val="FF3300"/>
              </a:solidFill>
              <a:round/>
              <a:headEnd/>
              <a:tailEnd type="triangle" w="med" len="med"/>
            </a:ln>
          </p:spPr>
          <p:txBody>
            <a:bodyPr wrap="none" anchor="ctr"/>
            <a:lstStyle/>
            <a:p>
              <a:endParaRPr lang="en-US"/>
            </a:p>
          </p:txBody>
        </p:sp>
        <p:sp>
          <p:nvSpPr>
            <p:cNvPr id="37901" name="Rectangle 18"/>
            <p:cNvSpPr>
              <a:spLocks noChangeArrowheads="1"/>
            </p:cNvSpPr>
            <p:nvPr/>
          </p:nvSpPr>
          <p:spPr bwMode="auto">
            <a:xfrm>
              <a:off x="3923" y="3619"/>
              <a:ext cx="361" cy="288"/>
            </a:xfrm>
            <a:prstGeom prst="rect">
              <a:avLst/>
            </a:prstGeom>
            <a:noFill/>
            <a:ln w="9525">
              <a:noFill/>
              <a:miter lim="800000"/>
              <a:headEnd/>
              <a:tailEnd/>
            </a:ln>
          </p:spPr>
          <p:txBody>
            <a:bodyPr wrap="none">
              <a:spAutoFit/>
            </a:bodyPr>
            <a:lstStyle/>
            <a:p>
              <a:r>
                <a:rPr kumimoji="1" lang="en-US" altLang="zh-CN" sz="2400" i="1"/>
                <a:t>mg</a:t>
              </a:r>
              <a:endParaRPr kumimoji="1" lang="en-US" altLang="zh-CN" sz="2400" b="0" i="1"/>
            </a:p>
          </p:txBody>
        </p:sp>
        <p:sp>
          <p:nvSpPr>
            <p:cNvPr id="37902" name="Rectangle 19"/>
            <p:cNvSpPr>
              <a:spLocks noChangeArrowheads="1"/>
            </p:cNvSpPr>
            <p:nvPr/>
          </p:nvSpPr>
          <p:spPr bwMode="auto">
            <a:xfrm>
              <a:off x="4694" y="3294"/>
              <a:ext cx="663" cy="288"/>
            </a:xfrm>
            <a:prstGeom prst="rect">
              <a:avLst/>
            </a:prstGeom>
            <a:noFill/>
            <a:ln w="9525">
              <a:noFill/>
              <a:miter lim="800000"/>
              <a:headEnd/>
              <a:tailEnd/>
            </a:ln>
          </p:spPr>
          <p:txBody>
            <a:bodyPr wrap="none">
              <a:spAutoFit/>
            </a:bodyPr>
            <a:lstStyle/>
            <a:p>
              <a:r>
                <a:rPr kumimoji="1" lang="en-US" altLang="zh-CN" sz="2400" i="1">
                  <a:solidFill>
                    <a:schemeClr val="accent2"/>
                  </a:solidFill>
                </a:rPr>
                <a:t>F=k</a:t>
              </a:r>
              <a:r>
                <a:rPr kumimoji="1" lang="en-US" altLang="zh-CN" sz="2400">
                  <a:solidFill>
                    <a:schemeClr val="accent2"/>
                  </a:solidFill>
                  <a:sym typeface="Symbol" pitchFamily="18" charset="2"/>
                </a:rPr>
                <a:t></a:t>
              </a:r>
              <a:r>
                <a:rPr kumimoji="1" lang="en-US" altLang="zh-CN" sz="2400" i="1">
                  <a:solidFill>
                    <a:schemeClr val="accent2"/>
                  </a:solidFill>
                </a:rPr>
                <a:t>x</a:t>
              </a:r>
              <a:endParaRPr kumimoji="1" lang="en-US" altLang="zh-CN" sz="2400" b="0" i="1">
                <a:solidFill>
                  <a:schemeClr val="accent2"/>
                </a:solidFill>
              </a:endParaRPr>
            </a:p>
          </p:txBody>
        </p:sp>
        <p:sp>
          <p:nvSpPr>
            <p:cNvPr id="37903" name="Rectangle 20"/>
            <p:cNvSpPr>
              <a:spLocks noChangeArrowheads="1"/>
            </p:cNvSpPr>
            <p:nvPr/>
          </p:nvSpPr>
          <p:spPr bwMode="auto">
            <a:xfrm>
              <a:off x="4468" y="2341"/>
              <a:ext cx="255" cy="288"/>
            </a:xfrm>
            <a:prstGeom prst="rect">
              <a:avLst/>
            </a:prstGeom>
            <a:noFill/>
            <a:ln w="9525">
              <a:noFill/>
              <a:miter lim="800000"/>
              <a:headEnd/>
              <a:tailEnd/>
            </a:ln>
          </p:spPr>
          <p:txBody>
            <a:bodyPr wrap="none">
              <a:spAutoFit/>
            </a:bodyPr>
            <a:lstStyle/>
            <a:p>
              <a:r>
                <a:rPr kumimoji="1" lang="en-US" altLang="zh-CN" sz="2400" i="1"/>
                <a:t>N</a:t>
              </a:r>
              <a:endParaRPr kumimoji="1" lang="en-US" altLang="zh-CN" sz="2400" b="0" i="1"/>
            </a:p>
          </p:txBody>
        </p:sp>
        <p:sp>
          <p:nvSpPr>
            <p:cNvPr id="37904" name="Oval 12"/>
            <p:cNvSpPr>
              <a:spLocks noChangeArrowheads="1"/>
            </p:cNvSpPr>
            <p:nvPr/>
          </p:nvSpPr>
          <p:spPr bwMode="auto">
            <a:xfrm>
              <a:off x="4322" y="3158"/>
              <a:ext cx="182" cy="181"/>
            </a:xfrm>
            <a:prstGeom prst="ellipse">
              <a:avLst/>
            </a:prstGeom>
            <a:gradFill rotWithShape="1">
              <a:gsLst>
                <a:gs pos="0">
                  <a:srgbClr val="FF3300"/>
                </a:gs>
                <a:gs pos="100000">
                  <a:srgbClr val="761800"/>
                </a:gs>
              </a:gsLst>
              <a:path path="shape">
                <a:fillToRect l="50000" t="50000" r="50000" b="50000"/>
              </a:path>
            </a:gradFill>
            <a:ln w="9525">
              <a:noFill/>
              <a:round/>
              <a:headEnd/>
              <a:tailEnd/>
            </a:ln>
          </p:spPr>
          <p:txBody>
            <a:bodyPr wrap="none" anchor="ctr"/>
            <a:lstStyle/>
            <a:p>
              <a:endParaRPr lang="zh-CN" altLang="en-US"/>
            </a:p>
          </p:txBody>
        </p:sp>
      </p:grpSp>
      <p:graphicFrame>
        <p:nvGraphicFramePr>
          <p:cNvPr id="109641" name="Object 73"/>
          <p:cNvGraphicFramePr>
            <a:graphicFrameLocks noChangeAspect="1"/>
          </p:cNvGraphicFramePr>
          <p:nvPr>
            <p:extLst>
              <p:ext uri="{D42A27DB-BD31-4B8C-83A1-F6EECF244321}">
                <p14:modId xmlns:p14="http://schemas.microsoft.com/office/powerpoint/2010/main" val="3225403469"/>
              </p:ext>
            </p:extLst>
          </p:nvPr>
        </p:nvGraphicFramePr>
        <p:xfrm>
          <a:off x="2411413" y="4076700"/>
          <a:ext cx="3365500" cy="544513"/>
        </p:xfrm>
        <a:graphic>
          <a:graphicData uri="http://schemas.openxmlformats.org/presentationml/2006/ole">
            <mc:AlternateContent xmlns:mc="http://schemas.openxmlformats.org/markup-compatibility/2006">
              <mc:Choice xmlns:v="urn:schemas-microsoft-com:vml" Requires="v">
                <p:oleObj spid="_x0000_s38054" name="Equation" r:id="rId5" imgW="1257120" imgH="203040" progId="Equation.DSMT4">
                  <p:embed/>
                </p:oleObj>
              </mc:Choice>
              <mc:Fallback>
                <p:oleObj name="Equation" r:id="rId5" imgW="1257120" imgH="203040" progId="Equation.DSMT4">
                  <p:embed/>
                  <p:pic>
                    <p:nvPicPr>
                      <p:cNvPr id="0" name="Object 73"/>
                      <p:cNvPicPr>
                        <a:picLocks noChangeAspect="1" noChangeArrowheads="1"/>
                      </p:cNvPicPr>
                      <p:nvPr/>
                    </p:nvPicPr>
                    <p:blipFill>
                      <a:blip r:embed="rId6"/>
                      <a:srcRect/>
                      <a:stretch>
                        <a:fillRect/>
                      </a:stretch>
                    </p:blipFill>
                    <p:spPr bwMode="auto">
                      <a:xfrm>
                        <a:off x="2411413" y="4076700"/>
                        <a:ext cx="33655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323850" y="260350"/>
            <a:ext cx="8058150" cy="1630363"/>
          </a:xfrm>
          <a:prstGeom prst="rect">
            <a:avLst/>
          </a:prstGeom>
          <a:noFill/>
          <a:ln w="9525">
            <a:noFill/>
            <a:miter lim="800000"/>
            <a:headEnd/>
            <a:tailEnd/>
          </a:ln>
        </p:spPr>
        <p:txBody>
          <a:bodyPr>
            <a:spAutoFit/>
          </a:bodyPr>
          <a:lstStyle/>
          <a:p>
            <a:pPr>
              <a:lnSpc>
                <a:spcPct val="120000"/>
              </a:lnSpc>
              <a:spcBef>
                <a:spcPct val="50000"/>
              </a:spcBef>
            </a:pPr>
            <a:r>
              <a:rPr kumimoji="1" lang="zh-CN" altLang="en-US">
                <a:solidFill>
                  <a:srgbClr val="0000FF"/>
                </a:solidFill>
              </a:rPr>
              <a:t>平动加速系</a:t>
            </a:r>
            <a:r>
              <a:rPr kumimoji="1" lang="zh-CN" altLang="en-US"/>
              <a:t>：相对于惯性系作加速直线运动，但是本身没有转动的物体。例如：在平直轨道上加速运动的火车。</a:t>
            </a:r>
          </a:p>
        </p:txBody>
      </p:sp>
      <p:sp>
        <p:nvSpPr>
          <p:cNvPr id="110596" name="Text Box 4"/>
          <p:cNvSpPr txBox="1">
            <a:spLocks noChangeArrowheads="1"/>
          </p:cNvSpPr>
          <p:nvPr/>
        </p:nvSpPr>
        <p:spPr bwMode="auto">
          <a:xfrm>
            <a:off x="395288" y="2205038"/>
            <a:ext cx="8280400" cy="1117600"/>
          </a:xfrm>
          <a:prstGeom prst="rect">
            <a:avLst/>
          </a:prstGeom>
          <a:noFill/>
          <a:ln w="9525">
            <a:noFill/>
            <a:miter lim="800000"/>
            <a:headEnd/>
            <a:tailEnd/>
          </a:ln>
        </p:spPr>
        <p:txBody>
          <a:bodyPr>
            <a:spAutoFit/>
          </a:bodyPr>
          <a:lstStyle/>
          <a:p>
            <a:pPr>
              <a:lnSpc>
                <a:spcPct val="120000"/>
              </a:lnSpc>
              <a:spcBef>
                <a:spcPct val="50000"/>
              </a:spcBef>
            </a:pPr>
            <a:r>
              <a:rPr kumimoji="1" lang="zh-CN" altLang="en-US">
                <a:solidFill>
                  <a:srgbClr val="0000FF"/>
                </a:solidFill>
              </a:rPr>
              <a:t>转动参考系：</a:t>
            </a:r>
            <a:r>
              <a:rPr kumimoji="1" lang="zh-CN" altLang="en-US"/>
              <a:t>相对惯性系转动的物体。例如：在水平面匀速转动转盘。</a:t>
            </a:r>
          </a:p>
        </p:txBody>
      </p:sp>
      <p:grpSp>
        <p:nvGrpSpPr>
          <p:cNvPr id="2" name="Group 68"/>
          <p:cNvGrpSpPr>
            <a:grpSpLocks/>
          </p:cNvGrpSpPr>
          <p:nvPr/>
        </p:nvGrpSpPr>
        <p:grpSpPr bwMode="auto">
          <a:xfrm>
            <a:off x="1042988" y="4149725"/>
            <a:ext cx="2590800" cy="1612900"/>
            <a:chOff x="699" y="2659"/>
            <a:chExt cx="1632" cy="1016"/>
          </a:xfrm>
        </p:grpSpPr>
        <p:sp>
          <p:nvSpPr>
            <p:cNvPr id="38918" name="Rectangle 29"/>
            <p:cNvSpPr>
              <a:spLocks noChangeArrowheads="1"/>
            </p:cNvSpPr>
            <p:nvPr/>
          </p:nvSpPr>
          <p:spPr bwMode="auto">
            <a:xfrm>
              <a:off x="699" y="3445"/>
              <a:ext cx="1632" cy="115"/>
            </a:xfrm>
            <a:prstGeom prst="rect">
              <a:avLst/>
            </a:prstGeom>
            <a:solidFill>
              <a:schemeClr val="accent1"/>
            </a:solidFill>
            <a:ln w="9525">
              <a:solidFill>
                <a:srgbClr val="009900"/>
              </a:solidFill>
              <a:miter lim="800000"/>
              <a:headEnd/>
              <a:tailEnd/>
            </a:ln>
          </p:spPr>
          <p:txBody>
            <a:bodyPr wrap="none" anchor="ctr"/>
            <a:lstStyle/>
            <a:p>
              <a:endParaRPr lang="zh-CN" altLang="en-US"/>
            </a:p>
          </p:txBody>
        </p:sp>
        <p:sp>
          <p:nvSpPr>
            <p:cNvPr id="38919" name="Oval 30"/>
            <p:cNvSpPr>
              <a:spLocks noChangeArrowheads="1"/>
            </p:cNvSpPr>
            <p:nvPr/>
          </p:nvSpPr>
          <p:spPr bwMode="auto">
            <a:xfrm>
              <a:off x="1049" y="3560"/>
              <a:ext cx="116" cy="115"/>
            </a:xfrm>
            <a:prstGeom prst="ellipse">
              <a:avLst/>
            </a:prstGeom>
            <a:solidFill>
              <a:schemeClr val="accent1"/>
            </a:solidFill>
            <a:ln w="9525">
              <a:solidFill>
                <a:srgbClr val="009900"/>
              </a:solidFill>
              <a:round/>
              <a:headEnd/>
              <a:tailEnd/>
            </a:ln>
          </p:spPr>
          <p:txBody>
            <a:bodyPr wrap="none" anchor="ctr"/>
            <a:lstStyle/>
            <a:p>
              <a:endParaRPr lang="zh-CN" altLang="en-US"/>
            </a:p>
          </p:txBody>
        </p:sp>
        <p:sp>
          <p:nvSpPr>
            <p:cNvPr id="38920" name="Oval 31"/>
            <p:cNvSpPr>
              <a:spLocks noChangeArrowheads="1"/>
            </p:cNvSpPr>
            <p:nvPr/>
          </p:nvSpPr>
          <p:spPr bwMode="auto">
            <a:xfrm>
              <a:off x="1865" y="3560"/>
              <a:ext cx="116" cy="115"/>
            </a:xfrm>
            <a:prstGeom prst="ellipse">
              <a:avLst/>
            </a:prstGeom>
            <a:solidFill>
              <a:schemeClr val="accent1"/>
            </a:solidFill>
            <a:ln w="9525">
              <a:solidFill>
                <a:srgbClr val="009900"/>
              </a:solidFill>
              <a:round/>
              <a:headEnd/>
              <a:tailEnd/>
            </a:ln>
          </p:spPr>
          <p:txBody>
            <a:bodyPr wrap="none" anchor="ctr"/>
            <a:lstStyle/>
            <a:p>
              <a:endParaRPr lang="zh-CN" altLang="en-US"/>
            </a:p>
          </p:txBody>
        </p:sp>
        <p:sp>
          <p:nvSpPr>
            <p:cNvPr id="38921" name="Line 33"/>
            <p:cNvSpPr>
              <a:spLocks noChangeShapeType="1"/>
            </p:cNvSpPr>
            <p:nvPr/>
          </p:nvSpPr>
          <p:spPr bwMode="auto">
            <a:xfrm>
              <a:off x="1746" y="3067"/>
              <a:ext cx="466" cy="0"/>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38922" name="Object 34"/>
            <p:cNvGraphicFramePr>
              <a:graphicFrameLocks noChangeAspect="1"/>
            </p:cNvGraphicFramePr>
            <p:nvPr/>
          </p:nvGraphicFramePr>
          <p:xfrm>
            <a:off x="1837" y="2659"/>
            <a:ext cx="290" cy="399"/>
          </p:xfrm>
          <a:graphic>
            <a:graphicData uri="http://schemas.openxmlformats.org/presentationml/2006/ole">
              <mc:AlternateContent xmlns:mc="http://schemas.openxmlformats.org/markup-compatibility/2006">
                <mc:Choice xmlns:v="urn:schemas-microsoft-com:vml" Requires="v">
                  <p:oleObj spid="_x0000_s38994" name="公式" r:id="rId3" imgW="165028" imgH="228501" progId="Equation.3">
                    <p:embed/>
                  </p:oleObj>
                </mc:Choice>
                <mc:Fallback>
                  <p:oleObj name="公式" r:id="rId3" imgW="165028" imgH="228501"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659"/>
                          <a:ext cx="290" cy="399"/>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8923" name="Line 45"/>
            <p:cNvSpPr>
              <a:spLocks noChangeShapeType="1"/>
            </p:cNvSpPr>
            <p:nvPr/>
          </p:nvSpPr>
          <p:spPr bwMode="auto">
            <a:xfrm>
              <a:off x="2200" y="3249"/>
              <a:ext cx="0" cy="190"/>
            </a:xfrm>
            <a:prstGeom prst="line">
              <a:avLst/>
            </a:prstGeom>
            <a:noFill/>
            <a:ln w="57150">
              <a:solidFill>
                <a:schemeClr val="tx1"/>
              </a:solidFill>
              <a:round/>
              <a:headEnd/>
              <a:tailEnd/>
            </a:ln>
          </p:spPr>
          <p:txBody>
            <a:bodyPr/>
            <a:lstStyle/>
            <a:p>
              <a:endParaRPr lang="en-US"/>
            </a:p>
          </p:txBody>
        </p:sp>
        <p:grpSp>
          <p:nvGrpSpPr>
            <p:cNvPr id="38924" name="Group 46"/>
            <p:cNvGrpSpPr>
              <a:grpSpLocks/>
            </p:cNvGrpSpPr>
            <p:nvPr/>
          </p:nvGrpSpPr>
          <p:grpSpPr bwMode="auto">
            <a:xfrm>
              <a:off x="1338" y="3249"/>
              <a:ext cx="862" cy="181"/>
              <a:chOff x="1728" y="1152"/>
              <a:chExt cx="1488" cy="291"/>
            </a:xfrm>
          </p:grpSpPr>
          <p:sp>
            <p:nvSpPr>
              <p:cNvPr id="38926" name="Arc 47"/>
              <p:cNvSpPr>
                <a:spLocks/>
              </p:cNvSpPr>
              <p:nvPr/>
            </p:nvSpPr>
            <p:spPr bwMode="auto">
              <a:xfrm>
                <a:off x="1965" y="1154"/>
                <a:ext cx="182" cy="288"/>
              </a:xfrm>
              <a:custGeom>
                <a:avLst/>
                <a:gdLst>
                  <a:gd name="T0" fmla="*/ 0 w 43121"/>
                  <a:gd name="T1" fmla="*/ 0 h 43180"/>
                  <a:gd name="T2" fmla="*/ 0 w 43121"/>
                  <a:gd name="T3" fmla="*/ 0 h 43180"/>
                  <a:gd name="T4" fmla="*/ 0 w 43121"/>
                  <a:gd name="T5" fmla="*/ 0 h 43180"/>
                  <a:gd name="T6" fmla="*/ 0 60000 65536"/>
                  <a:gd name="T7" fmla="*/ 0 60000 65536"/>
                  <a:gd name="T8" fmla="*/ 0 60000 65536"/>
                  <a:gd name="T9" fmla="*/ 0 w 43121"/>
                  <a:gd name="T10" fmla="*/ 0 h 43180"/>
                  <a:gd name="T11" fmla="*/ 43121 w 43121"/>
                  <a:gd name="T12" fmla="*/ 43180 h 43180"/>
                </a:gdLst>
                <a:ahLst/>
                <a:cxnLst>
                  <a:cxn ang="T6">
                    <a:pos x="T0" y="T1"/>
                  </a:cxn>
                  <a:cxn ang="T7">
                    <a:pos x="T2" y="T3"/>
                  </a:cxn>
                  <a:cxn ang="T8">
                    <a:pos x="T4" y="T5"/>
                  </a:cxn>
                </a:cxnLst>
                <a:rect l="T9" t="T10" r="T11" b="T12"/>
                <a:pathLst>
                  <a:path w="43121" h="43180" fill="none" extrusionOk="0">
                    <a:moveTo>
                      <a:pt x="-1" y="19759"/>
                    </a:moveTo>
                    <a:cubicBezTo>
                      <a:pt x="954" y="8584"/>
                      <a:pt x="10304" y="-1"/>
                      <a:pt x="21521" y="0"/>
                    </a:cubicBezTo>
                    <a:cubicBezTo>
                      <a:pt x="33450" y="0"/>
                      <a:pt x="43121" y="9670"/>
                      <a:pt x="43121" y="21600"/>
                    </a:cubicBezTo>
                    <a:cubicBezTo>
                      <a:pt x="43121" y="33168"/>
                      <a:pt x="34006" y="42683"/>
                      <a:pt x="22448" y="43180"/>
                    </a:cubicBezTo>
                  </a:path>
                  <a:path w="43121" h="43180" stroke="0" extrusionOk="0">
                    <a:moveTo>
                      <a:pt x="-1" y="19759"/>
                    </a:moveTo>
                    <a:cubicBezTo>
                      <a:pt x="954" y="8584"/>
                      <a:pt x="10304" y="-1"/>
                      <a:pt x="21521" y="0"/>
                    </a:cubicBezTo>
                    <a:cubicBezTo>
                      <a:pt x="33450" y="0"/>
                      <a:pt x="43121" y="9670"/>
                      <a:pt x="43121" y="21600"/>
                    </a:cubicBezTo>
                    <a:cubicBezTo>
                      <a:pt x="43121" y="33168"/>
                      <a:pt x="34006" y="42683"/>
                      <a:pt x="22448" y="43180"/>
                    </a:cubicBezTo>
                    <a:lnTo>
                      <a:pt x="21521" y="21600"/>
                    </a:lnTo>
                    <a:lnTo>
                      <a:pt x="-1" y="19759"/>
                    </a:lnTo>
                    <a:close/>
                  </a:path>
                </a:pathLst>
              </a:custGeom>
              <a:noFill/>
              <a:ln w="28575">
                <a:solidFill>
                  <a:schemeClr val="tx2"/>
                </a:solidFill>
                <a:round/>
                <a:headEnd/>
                <a:tailEnd/>
              </a:ln>
            </p:spPr>
            <p:txBody>
              <a:bodyPr wrap="none" anchor="ctr"/>
              <a:lstStyle/>
              <a:p>
                <a:endParaRPr lang="en-US"/>
              </a:p>
            </p:txBody>
          </p:sp>
          <p:sp>
            <p:nvSpPr>
              <p:cNvPr id="38927" name="Arc 48"/>
              <p:cNvSpPr>
                <a:spLocks/>
              </p:cNvSpPr>
              <p:nvPr/>
            </p:nvSpPr>
            <p:spPr bwMode="auto">
              <a:xfrm>
                <a:off x="2017" y="1202"/>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nvGrpSpPr>
              <p:cNvPr id="38928" name="Group 49"/>
              <p:cNvGrpSpPr>
                <a:grpSpLocks/>
              </p:cNvGrpSpPr>
              <p:nvPr/>
            </p:nvGrpSpPr>
            <p:grpSpPr bwMode="auto">
              <a:xfrm>
                <a:off x="2112" y="1152"/>
                <a:ext cx="385" cy="289"/>
                <a:chOff x="2784" y="1248"/>
                <a:chExt cx="385" cy="289"/>
              </a:xfrm>
            </p:grpSpPr>
            <p:sp>
              <p:nvSpPr>
                <p:cNvPr id="38944" name="Arc 50"/>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8945" name="Arc 51"/>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8929" name="Group 52"/>
              <p:cNvGrpSpPr>
                <a:grpSpLocks/>
              </p:cNvGrpSpPr>
              <p:nvPr/>
            </p:nvGrpSpPr>
            <p:grpSpPr bwMode="auto">
              <a:xfrm>
                <a:off x="2256" y="1152"/>
                <a:ext cx="385" cy="289"/>
                <a:chOff x="2784" y="1248"/>
                <a:chExt cx="385" cy="289"/>
              </a:xfrm>
            </p:grpSpPr>
            <p:sp>
              <p:nvSpPr>
                <p:cNvPr id="38942" name="Arc 53"/>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8943" name="Arc 54"/>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8930" name="Group 55"/>
              <p:cNvGrpSpPr>
                <a:grpSpLocks/>
              </p:cNvGrpSpPr>
              <p:nvPr/>
            </p:nvGrpSpPr>
            <p:grpSpPr bwMode="auto">
              <a:xfrm>
                <a:off x="2400" y="1152"/>
                <a:ext cx="385" cy="289"/>
                <a:chOff x="2784" y="1248"/>
                <a:chExt cx="385" cy="289"/>
              </a:xfrm>
            </p:grpSpPr>
            <p:sp>
              <p:nvSpPr>
                <p:cNvPr id="38940" name="Arc 56"/>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8941" name="Arc 57"/>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8931" name="Group 58"/>
              <p:cNvGrpSpPr>
                <a:grpSpLocks/>
              </p:cNvGrpSpPr>
              <p:nvPr/>
            </p:nvGrpSpPr>
            <p:grpSpPr bwMode="auto">
              <a:xfrm>
                <a:off x="2544" y="1152"/>
                <a:ext cx="385" cy="289"/>
                <a:chOff x="2784" y="1248"/>
                <a:chExt cx="385" cy="289"/>
              </a:xfrm>
            </p:grpSpPr>
            <p:sp>
              <p:nvSpPr>
                <p:cNvPr id="38938" name="Arc 59"/>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8939" name="Arc 60"/>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grpSp>
            <p:nvGrpSpPr>
              <p:cNvPr id="38932" name="Group 61"/>
              <p:cNvGrpSpPr>
                <a:grpSpLocks/>
              </p:cNvGrpSpPr>
              <p:nvPr/>
            </p:nvGrpSpPr>
            <p:grpSpPr bwMode="auto">
              <a:xfrm>
                <a:off x="2688" y="1152"/>
                <a:ext cx="385" cy="289"/>
                <a:chOff x="2784" y="1248"/>
                <a:chExt cx="385" cy="289"/>
              </a:xfrm>
            </p:grpSpPr>
            <p:sp>
              <p:nvSpPr>
                <p:cNvPr id="38936" name="Arc 62"/>
                <p:cNvSpPr>
                  <a:spLocks/>
                </p:cNvSpPr>
                <p:nvPr/>
              </p:nvSpPr>
              <p:spPr bwMode="auto">
                <a:xfrm>
                  <a:off x="2784" y="1248"/>
                  <a:ext cx="178" cy="288"/>
                </a:xfrm>
                <a:custGeom>
                  <a:avLst/>
                  <a:gdLst>
                    <a:gd name="T0" fmla="*/ 0 w 38759"/>
                    <a:gd name="T1" fmla="*/ 0 h 43180"/>
                    <a:gd name="T2" fmla="*/ 0 w 38759"/>
                    <a:gd name="T3" fmla="*/ 0 h 43180"/>
                    <a:gd name="T4" fmla="*/ 0 w 38759"/>
                    <a:gd name="T5" fmla="*/ 0 h 43180"/>
                    <a:gd name="T6" fmla="*/ 0 60000 65536"/>
                    <a:gd name="T7" fmla="*/ 0 60000 65536"/>
                    <a:gd name="T8" fmla="*/ 0 60000 65536"/>
                    <a:gd name="T9" fmla="*/ 0 w 38759"/>
                    <a:gd name="T10" fmla="*/ 0 h 43180"/>
                    <a:gd name="T11" fmla="*/ 38759 w 38759"/>
                    <a:gd name="T12" fmla="*/ 43180 h 43180"/>
                  </a:gdLst>
                  <a:ahLst/>
                  <a:cxnLst>
                    <a:cxn ang="T6">
                      <a:pos x="T0" y="T1"/>
                    </a:cxn>
                    <a:cxn ang="T7">
                      <a:pos x="T2" y="T3"/>
                    </a:cxn>
                    <a:cxn ang="T8">
                      <a:pos x="T4" y="T5"/>
                    </a:cxn>
                  </a:cxnLst>
                  <a:rect l="T9" t="T10" r="T11" b="T12"/>
                  <a:pathLst>
                    <a:path w="38759" h="43180" fill="none" extrusionOk="0">
                      <a:moveTo>
                        <a:pt x="-1" y="8480"/>
                      </a:moveTo>
                      <a:cubicBezTo>
                        <a:pt x="4086" y="3135"/>
                        <a:pt x="10430" y="-1"/>
                        <a:pt x="17159" y="0"/>
                      </a:cubicBezTo>
                      <a:cubicBezTo>
                        <a:pt x="29088" y="0"/>
                        <a:pt x="38759" y="9670"/>
                        <a:pt x="38759" y="21600"/>
                      </a:cubicBezTo>
                      <a:cubicBezTo>
                        <a:pt x="38759" y="33168"/>
                        <a:pt x="29644" y="42683"/>
                        <a:pt x="18086" y="43180"/>
                      </a:cubicBezTo>
                    </a:path>
                    <a:path w="38759" h="43180" stroke="0" extrusionOk="0">
                      <a:moveTo>
                        <a:pt x="-1" y="8480"/>
                      </a:moveTo>
                      <a:cubicBezTo>
                        <a:pt x="4086" y="3135"/>
                        <a:pt x="10430" y="-1"/>
                        <a:pt x="17159" y="0"/>
                      </a:cubicBezTo>
                      <a:cubicBezTo>
                        <a:pt x="29088" y="0"/>
                        <a:pt x="38759" y="9670"/>
                        <a:pt x="38759" y="21600"/>
                      </a:cubicBezTo>
                      <a:cubicBezTo>
                        <a:pt x="38759" y="33168"/>
                        <a:pt x="29644" y="42683"/>
                        <a:pt x="18086" y="43180"/>
                      </a:cubicBezTo>
                      <a:lnTo>
                        <a:pt x="17159" y="21600"/>
                      </a:lnTo>
                      <a:lnTo>
                        <a:pt x="-1" y="8480"/>
                      </a:lnTo>
                      <a:close/>
                    </a:path>
                  </a:pathLst>
                </a:custGeom>
                <a:noFill/>
                <a:ln w="28575">
                  <a:solidFill>
                    <a:schemeClr val="tx2"/>
                  </a:solidFill>
                  <a:round/>
                  <a:headEnd/>
                  <a:tailEnd/>
                </a:ln>
              </p:spPr>
              <p:txBody>
                <a:bodyPr wrap="none" anchor="ctr"/>
                <a:lstStyle/>
                <a:p>
                  <a:endParaRPr lang="en-US"/>
                </a:p>
              </p:txBody>
            </p:sp>
            <p:sp>
              <p:nvSpPr>
                <p:cNvPr id="38937" name="Arc 63"/>
                <p:cNvSpPr>
                  <a:spLocks/>
                </p:cNvSpPr>
                <p:nvPr/>
              </p:nvSpPr>
              <p:spPr bwMode="auto">
                <a:xfrm>
                  <a:off x="2832" y="1296"/>
                  <a:ext cx="337" cy="241"/>
                </a:xfrm>
                <a:custGeom>
                  <a:avLst/>
                  <a:gdLst>
                    <a:gd name="T0" fmla="*/ 0 w 21600"/>
                    <a:gd name="T1" fmla="*/ 0 h 26142"/>
                    <a:gd name="T2" fmla="*/ 0 w 21600"/>
                    <a:gd name="T3" fmla="*/ 0 h 26142"/>
                    <a:gd name="T4" fmla="*/ 0 w 21600"/>
                    <a:gd name="T5" fmla="*/ 0 h 26142"/>
                    <a:gd name="T6" fmla="*/ 0 60000 65536"/>
                    <a:gd name="T7" fmla="*/ 0 60000 65536"/>
                    <a:gd name="T8" fmla="*/ 0 60000 65536"/>
                    <a:gd name="T9" fmla="*/ 0 w 21600"/>
                    <a:gd name="T10" fmla="*/ 0 h 26142"/>
                    <a:gd name="T11" fmla="*/ 21600 w 21600"/>
                    <a:gd name="T12" fmla="*/ 26142 h 26142"/>
                  </a:gdLst>
                  <a:ahLst/>
                  <a:cxnLst>
                    <a:cxn ang="T6">
                      <a:pos x="T0" y="T1"/>
                    </a:cxn>
                    <a:cxn ang="T7">
                      <a:pos x="T2" y="T3"/>
                    </a:cxn>
                    <a:cxn ang="T8">
                      <a:pos x="T4" y="T5"/>
                    </a:cxn>
                  </a:cxnLst>
                  <a:rect l="T9" t="T10" r="T11" b="T12"/>
                  <a:pathLst>
                    <a:path w="21600" h="26142" fill="none" extrusionOk="0">
                      <a:moveTo>
                        <a:pt x="2762" y="26142"/>
                      </a:moveTo>
                      <a:cubicBezTo>
                        <a:pt x="951" y="22914"/>
                        <a:pt x="0" y="19274"/>
                        <a:pt x="0" y="15573"/>
                      </a:cubicBezTo>
                      <a:cubicBezTo>
                        <a:pt x="-1" y="9695"/>
                        <a:pt x="2394" y="4072"/>
                        <a:pt x="6631" y="-1"/>
                      </a:cubicBezTo>
                    </a:path>
                    <a:path w="21600" h="26142" stroke="0" extrusionOk="0">
                      <a:moveTo>
                        <a:pt x="2762" y="26142"/>
                      </a:moveTo>
                      <a:cubicBezTo>
                        <a:pt x="951" y="22914"/>
                        <a:pt x="0" y="19274"/>
                        <a:pt x="0" y="15573"/>
                      </a:cubicBezTo>
                      <a:cubicBezTo>
                        <a:pt x="-1" y="9695"/>
                        <a:pt x="2394" y="4072"/>
                        <a:pt x="6631" y="-1"/>
                      </a:cubicBezTo>
                      <a:lnTo>
                        <a:pt x="21600" y="15573"/>
                      </a:lnTo>
                      <a:lnTo>
                        <a:pt x="2762" y="26142"/>
                      </a:lnTo>
                      <a:close/>
                    </a:path>
                  </a:pathLst>
                </a:custGeom>
                <a:noFill/>
                <a:ln w="28575">
                  <a:solidFill>
                    <a:schemeClr val="tx2"/>
                  </a:solidFill>
                  <a:prstDash val="dash"/>
                  <a:round/>
                  <a:headEnd/>
                  <a:tailEnd/>
                </a:ln>
              </p:spPr>
              <p:txBody>
                <a:bodyPr wrap="none" anchor="ctr"/>
                <a:lstStyle/>
                <a:p>
                  <a:endParaRPr lang="en-US"/>
                </a:p>
              </p:txBody>
            </p:sp>
          </p:grpSp>
          <p:sp>
            <p:nvSpPr>
              <p:cNvPr id="38933" name="Line 64"/>
              <p:cNvSpPr>
                <a:spLocks noChangeShapeType="1"/>
              </p:cNvSpPr>
              <p:nvPr/>
            </p:nvSpPr>
            <p:spPr bwMode="auto">
              <a:xfrm>
                <a:off x="1728" y="1296"/>
                <a:ext cx="240" cy="0"/>
              </a:xfrm>
              <a:prstGeom prst="line">
                <a:avLst/>
              </a:prstGeom>
              <a:noFill/>
              <a:ln w="28575">
                <a:solidFill>
                  <a:schemeClr val="tx2"/>
                </a:solidFill>
                <a:round/>
                <a:headEnd/>
                <a:tailEnd/>
              </a:ln>
            </p:spPr>
            <p:txBody>
              <a:bodyPr/>
              <a:lstStyle/>
              <a:p>
                <a:endParaRPr lang="en-US"/>
              </a:p>
            </p:txBody>
          </p:sp>
          <p:sp>
            <p:nvSpPr>
              <p:cNvPr id="38934" name="Arc 65"/>
              <p:cNvSpPr>
                <a:spLocks/>
              </p:cNvSpPr>
              <p:nvPr/>
            </p:nvSpPr>
            <p:spPr bwMode="auto">
              <a:xfrm>
                <a:off x="2832" y="1156"/>
                <a:ext cx="149" cy="142"/>
              </a:xfrm>
              <a:custGeom>
                <a:avLst/>
                <a:gdLst>
                  <a:gd name="T0" fmla="*/ 0 w 38467"/>
                  <a:gd name="T1" fmla="*/ 0 h 21600"/>
                  <a:gd name="T2" fmla="*/ 0 w 38467"/>
                  <a:gd name="T3" fmla="*/ 0 h 21600"/>
                  <a:gd name="T4" fmla="*/ 0 w 38467"/>
                  <a:gd name="T5" fmla="*/ 0 h 21600"/>
                  <a:gd name="T6" fmla="*/ 0 60000 65536"/>
                  <a:gd name="T7" fmla="*/ 0 60000 65536"/>
                  <a:gd name="T8" fmla="*/ 0 60000 65536"/>
                  <a:gd name="T9" fmla="*/ 0 w 38467"/>
                  <a:gd name="T10" fmla="*/ 0 h 21600"/>
                  <a:gd name="T11" fmla="*/ 38467 w 38467"/>
                  <a:gd name="T12" fmla="*/ 21600 h 21600"/>
                </a:gdLst>
                <a:ahLst/>
                <a:cxnLst>
                  <a:cxn ang="T6">
                    <a:pos x="T0" y="T1"/>
                  </a:cxn>
                  <a:cxn ang="T7">
                    <a:pos x="T2" y="T3"/>
                  </a:cxn>
                  <a:cxn ang="T8">
                    <a:pos x="T4" y="T5"/>
                  </a:cxn>
                </a:cxnLst>
                <a:rect l="T9" t="T10" r="T11" b="T12"/>
                <a:pathLst>
                  <a:path w="38467" h="21600" fill="none" extrusionOk="0">
                    <a:moveTo>
                      <a:pt x="-1" y="8106"/>
                    </a:moveTo>
                    <a:cubicBezTo>
                      <a:pt x="4099" y="2982"/>
                      <a:pt x="10305" y="-1"/>
                      <a:pt x="16867" y="0"/>
                    </a:cubicBezTo>
                    <a:cubicBezTo>
                      <a:pt x="28776" y="0"/>
                      <a:pt x="38438" y="9639"/>
                      <a:pt x="38466" y="21549"/>
                    </a:cubicBezTo>
                  </a:path>
                  <a:path w="38467" h="21600" stroke="0" extrusionOk="0">
                    <a:moveTo>
                      <a:pt x="-1" y="8106"/>
                    </a:moveTo>
                    <a:cubicBezTo>
                      <a:pt x="4099" y="2982"/>
                      <a:pt x="10305" y="-1"/>
                      <a:pt x="16867" y="0"/>
                    </a:cubicBezTo>
                    <a:cubicBezTo>
                      <a:pt x="28776" y="0"/>
                      <a:pt x="38438" y="9639"/>
                      <a:pt x="38466" y="21549"/>
                    </a:cubicBezTo>
                    <a:lnTo>
                      <a:pt x="16867" y="21600"/>
                    </a:lnTo>
                    <a:lnTo>
                      <a:pt x="-1" y="8106"/>
                    </a:lnTo>
                    <a:close/>
                  </a:path>
                </a:pathLst>
              </a:custGeom>
              <a:noFill/>
              <a:ln w="28575">
                <a:solidFill>
                  <a:schemeClr val="tx2"/>
                </a:solidFill>
                <a:round/>
                <a:headEnd/>
                <a:tailEnd/>
              </a:ln>
            </p:spPr>
            <p:txBody>
              <a:bodyPr wrap="none" anchor="ctr"/>
              <a:lstStyle/>
              <a:p>
                <a:endParaRPr lang="en-US"/>
              </a:p>
            </p:txBody>
          </p:sp>
          <p:sp>
            <p:nvSpPr>
              <p:cNvPr id="38935" name="Line 66"/>
              <p:cNvSpPr>
                <a:spLocks noChangeShapeType="1"/>
              </p:cNvSpPr>
              <p:nvPr/>
            </p:nvSpPr>
            <p:spPr bwMode="auto">
              <a:xfrm>
                <a:off x="2976" y="1296"/>
                <a:ext cx="240" cy="0"/>
              </a:xfrm>
              <a:prstGeom prst="line">
                <a:avLst/>
              </a:prstGeom>
              <a:noFill/>
              <a:ln w="28575">
                <a:solidFill>
                  <a:schemeClr val="tx2"/>
                </a:solidFill>
                <a:round/>
                <a:headEnd/>
                <a:tailEnd/>
              </a:ln>
            </p:spPr>
            <p:txBody>
              <a:bodyPr/>
              <a:lstStyle/>
              <a:p>
                <a:endParaRPr lang="en-US"/>
              </a:p>
            </p:txBody>
          </p:sp>
        </p:grpSp>
        <p:sp>
          <p:nvSpPr>
            <p:cNvPr id="38925" name="Oval 67"/>
            <p:cNvSpPr>
              <a:spLocks noChangeArrowheads="1"/>
            </p:cNvSpPr>
            <p:nvPr/>
          </p:nvSpPr>
          <p:spPr bwMode="auto">
            <a:xfrm>
              <a:off x="1183" y="3258"/>
              <a:ext cx="182" cy="181"/>
            </a:xfrm>
            <a:prstGeom prst="ellipse">
              <a:avLst/>
            </a:prstGeom>
            <a:gradFill rotWithShape="1">
              <a:gsLst>
                <a:gs pos="0">
                  <a:srgbClr val="FF3300"/>
                </a:gs>
                <a:gs pos="100000">
                  <a:srgbClr val="761800"/>
                </a:gs>
              </a:gsLst>
              <a:path path="shape">
                <a:fillToRect l="50000" t="50000" r="50000" b="50000"/>
              </a:path>
            </a:gradFill>
            <a:ln w="9525">
              <a:noFill/>
              <a:round/>
              <a:headEnd/>
              <a:tailEnd/>
            </a:ln>
          </p:spPr>
          <p:txBody>
            <a:bodyPr wrap="none" anchor="ctr"/>
            <a:lstStyle/>
            <a:p>
              <a:endParaRPr lang="zh-CN" altLang="en-US"/>
            </a:p>
          </p:txBody>
        </p:sp>
      </p:grpSp>
      <p:pic>
        <p:nvPicPr>
          <p:cNvPr id="65542" name="Picture 69" descr="T1-33"/>
          <p:cNvPicPr>
            <a:picLocks noChangeAspect="1" noChangeArrowheads="1"/>
          </p:cNvPicPr>
          <p:nvPr/>
        </p:nvPicPr>
        <p:blipFill>
          <a:blip r:embed="rId5"/>
          <a:srcRect/>
          <a:stretch>
            <a:fillRect/>
          </a:stretch>
        </p:blipFill>
        <p:spPr bwMode="auto">
          <a:xfrm>
            <a:off x="5005388" y="3832225"/>
            <a:ext cx="2735262" cy="204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107950" y="260350"/>
            <a:ext cx="5616575" cy="519113"/>
          </a:xfrm>
          <a:prstGeom prst="rect">
            <a:avLst/>
          </a:prstGeom>
          <a:noFill/>
          <a:ln w="9525">
            <a:noFill/>
            <a:miter lim="800000"/>
            <a:headEnd/>
            <a:tailEnd/>
          </a:ln>
        </p:spPr>
        <p:txBody>
          <a:bodyPr>
            <a:spAutoFit/>
          </a:bodyPr>
          <a:lstStyle/>
          <a:p>
            <a:pPr>
              <a:spcBef>
                <a:spcPct val="50000"/>
              </a:spcBef>
            </a:pPr>
            <a:r>
              <a:rPr lang="en-US" altLang="zh-CN"/>
              <a:t>*</a:t>
            </a:r>
            <a:r>
              <a:rPr lang="zh-CN" altLang="en-US"/>
              <a:t>四、惯性力 </a:t>
            </a:r>
          </a:p>
        </p:txBody>
      </p:sp>
      <p:sp>
        <p:nvSpPr>
          <p:cNvPr id="111620" name="Rectangle 4"/>
          <p:cNvSpPr>
            <a:spLocks noChangeArrowheads="1"/>
          </p:cNvSpPr>
          <p:nvPr/>
        </p:nvSpPr>
        <p:spPr bwMode="auto">
          <a:xfrm>
            <a:off x="538163" y="765175"/>
            <a:ext cx="2667000" cy="1117600"/>
          </a:xfrm>
          <a:prstGeom prst="rect">
            <a:avLst/>
          </a:prstGeom>
          <a:noFill/>
          <a:ln w="9525">
            <a:noFill/>
            <a:miter lim="800000"/>
            <a:headEnd/>
            <a:tailEnd/>
          </a:ln>
        </p:spPr>
        <p:txBody>
          <a:bodyPr>
            <a:spAutoFit/>
          </a:bodyPr>
          <a:lstStyle/>
          <a:p>
            <a:pPr>
              <a:lnSpc>
                <a:spcPct val="120000"/>
              </a:lnSpc>
              <a:spcBef>
                <a:spcPct val="50000"/>
              </a:spcBef>
            </a:pPr>
            <a:r>
              <a:rPr kumimoji="1" lang="zh-CN" altLang="zh-CN">
                <a:solidFill>
                  <a:srgbClr val="0000FF"/>
                </a:solidFill>
              </a:rPr>
              <a:t>惯性力：</a:t>
            </a:r>
            <a:r>
              <a:rPr kumimoji="1" lang="en-US" altLang="zh-CN">
                <a:solidFill>
                  <a:srgbClr val="0000FF"/>
                </a:solidFill>
              </a:rPr>
              <a:t>(Inertial force)</a:t>
            </a:r>
            <a:endParaRPr kumimoji="1" lang="en-US" altLang="zh-CN" sz="2400" b="0">
              <a:solidFill>
                <a:srgbClr val="0000FF"/>
              </a:solidFill>
            </a:endParaRPr>
          </a:p>
        </p:txBody>
      </p:sp>
      <p:sp>
        <p:nvSpPr>
          <p:cNvPr id="111621" name="Text Box 5"/>
          <p:cNvSpPr txBox="1">
            <a:spLocks noChangeArrowheads="1"/>
          </p:cNvSpPr>
          <p:nvPr/>
        </p:nvSpPr>
        <p:spPr bwMode="auto">
          <a:xfrm>
            <a:off x="2627313" y="765175"/>
            <a:ext cx="5943600" cy="1117600"/>
          </a:xfrm>
          <a:prstGeom prst="rect">
            <a:avLst/>
          </a:prstGeom>
          <a:noFill/>
          <a:ln w="9525">
            <a:noFill/>
            <a:miter lim="800000"/>
            <a:headEnd/>
            <a:tailEnd/>
          </a:ln>
        </p:spPr>
        <p:txBody>
          <a:bodyPr>
            <a:spAutoFit/>
          </a:bodyPr>
          <a:lstStyle/>
          <a:p>
            <a:pPr algn="r">
              <a:lnSpc>
                <a:spcPct val="120000"/>
              </a:lnSpc>
              <a:spcBef>
                <a:spcPct val="50000"/>
              </a:spcBef>
            </a:pPr>
            <a:r>
              <a:rPr kumimoji="1" lang="zh-CN" altLang="en-US"/>
              <a:t>为了使牛顿第二定律的形式在非惯性              系内成立而引进的一个虚构的力。</a:t>
            </a:r>
          </a:p>
        </p:txBody>
      </p:sp>
      <p:graphicFrame>
        <p:nvGraphicFramePr>
          <p:cNvPr id="111622" name="Object 6"/>
          <p:cNvGraphicFramePr>
            <a:graphicFrameLocks noChangeAspect="1"/>
          </p:cNvGraphicFramePr>
          <p:nvPr/>
        </p:nvGraphicFramePr>
        <p:xfrm>
          <a:off x="2627313" y="1989138"/>
          <a:ext cx="1874837" cy="708025"/>
        </p:xfrm>
        <a:graphic>
          <a:graphicData uri="http://schemas.openxmlformats.org/presentationml/2006/ole">
            <mc:AlternateContent xmlns:mc="http://schemas.openxmlformats.org/markup-compatibility/2006">
              <mc:Choice xmlns:v="urn:schemas-microsoft-com:vml" Requires="v">
                <p:oleObj spid="_x0000_s40161" name="公式" r:id="rId3" imgW="672808" imgH="253890" progId="Equation.3">
                  <p:embed/>
                </p:oleObj>
              </mc:Choice>
              <mc:Fallback>
                <p:oleObj name="公式" r:id="rId3" imgW="672808" imgH="25389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989138"/>
                        <a:ext cx="1874837" cy="7080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827088" y="2708275"/>
            <a:ext cx="6624637" cy="647700"/>
            <a:chOff x="521" y="1979"/>
            <a:chExt cx="4173" cy="408"/>
          </a:xfrm>
        </p:grpSpPr>
        <p:sp>
          <p:nvSpPr>
            <p:cNvPr id="39946" name="Text Box 7"/>
            <p:cNvSpPr txBox="1">
              <a:spLocks noChangeArrowheads="1"/>
            </p:cNvSpPr>
            <p:nvPr/>
          </p:nvSpPr>
          <p:spPr bwMode="auto">
            <a:xfrm>
              <a:off x="521" y="2024"/>
              <a:ext cx="4173" cy="327"/>
            </a:xfrm>
            <a:prstGeom prst="rect">
              <a:avLst/>
            </a:prstGeom>
            <a:noFill/>
            <a:ln w="9525">
              <a:noFill/>
              <a:miter lim="800000"/>
              <a:headEnd/>
              <a:tailEnd/>
            </a:ln>
          </p:spPr>
          <p:txBody>
            <a:bodyPr>
              <a:spAutoFit/>
            </a:bodyPr>
            <a:lstStyle/>
            <a:p>
              <a:pPr>
                <a:spcBef>
                  <a:spcPct val="50000"/>
                </a:spcBef>
              </a:pPr>
              <a:r>
                <a:rPr kumimoji="1" lang="en-US" altLang="zh-CN"/>
                <a:t>           </a:t>
              </a:r>
              <a:r>
                <a:rPr kumimoji="1" lang="zh-CN" altLang="en-US"/>
                <a:t>是非惯性系相对惯性系的加速度。</a:t>
              </a:r>
            </a:p>
          </p:txBody>
        </p:sp>
        <p:graphicFrame>
          <p:nvGraphicFramePr>
            <p:cNvPr id="39947" name="Object 8"/>
            <p:cNvGraphicFramePr>
              <a:graphicFrameLocks noChangeAspect="1"/>
            </p:cNvGraphicFramePr>
            <p:nvPr/>
          </p:nvGraphicFramePr>
          <p:xfrm>
            <a:off x="852" y="1979"/>
            <a:ext cx="294" cy="408"/>
          </p:xfrm>
          <a:graphic>
            <a:graphicData uri="http://schemas.openxmlformats.org/presentationml/2006/ole">
              <mc:AlternateContent xmlns:mc="http://schemas.openxmlformats.org/markup-compatibility/2006">
                <mc:Choice xmlns:v="urn:schemas-microsoft-com:vml" Requires="v">
                  <p:oleObj spid="_x0000_s40162" name="公式" r:id="rId5" imgW="165028" imgH="228501" progId="Equation.3">
                    <p:embed/>
                  </p:oleObj>
                </mc:Choice>
                <mc:Fallback>
                  <p:oleObj name="公式" r:id="rId5" imgW="165028"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 y="1979"/>
                          <a:ext cx="29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1626" name="Text Box 10"/>
          <p:cNvSpPr txBox="1">
            <a:spLocks noChangeArrowheads="1"/>
          </p:cNvSpPr>
          <p:nvPr/>
        </p:nvSpPr>
        <p:spPr bwMode="auto">
          <a:xfrm>
            <a:off x="611188" y="3429000"/>
            <a:ext cx="6629400" cy="519113"/>
          </a:xfrm>
          <a:prstGeom prst="rect">
            <a:avLst/>
          </a:prstGeom>
          <a:noFill/>
          <a:ln w="9525">
            <a:noFill/>
            <a:miter lim="800000"/>
            <a:headEnd/>
            <a:tailEnd/>
          </a:ln>
        </p:spPr>
        <p:txBody>
          <a:bodyPr>
            <a:spAutoFit/>
          </a:bodyPr>
          <a:lstStyle/>
          <a:p>
            <a:pPr>
              <a:spcBef>
                <a:spcPct val="50000"/>
              </a:spcBef>
            </a:pPr>
            <a:r>
              <a:rPr kumimoji="1" lang="zh-CN" altLang="en-US"/>
              <a:t>在非惯性系中，动力学方程表示为：</a:t>
            </a:r>
            <a:endParaRPr kumimoji="1" lang="zh-CN" altLang="en-US" b="0"/>
          </a:p>
        </p:txBody>
      </p:sp>
      <p:graphicFrame>
        <p:nvGraphicFramePr>
          <p:cNvPr id="111627" name="Object 11"/>
          <p:cNvGraphicFramePr>
            <a:graphicFrameLocks noChangeAspect="1"/>
          </p:cNvGraphicFramePr>
          <p:nvPr/>
        </p:nvGraphicFramePr>
        <p:xfrm>
          <a:off x="2555875" y="4005263"/>
          <a:ext cx="2303463" cy="673100"/>
        </p:xfrm>
        <a:graphic>
          <a:graphicData uri="http://schemas.openxmlformats.org/presentationml/2006/ole">
            <mc:AlternateContent xmlns:mc="http://schemas.openxmlformats.org/markup-compatibility/2006">
              <mc:Choice xmlns:v="urn:schemas-microsoft-com:vml" Requires="v">
                <p:oleObj spid="_x0000_s40163" name="公式" r:id="rId7" imgW="825500" imgH="241300" progId="Equation.3">
                  <p:embed/>
                </p:oleObj>
              </mc:Choice>
              <mc:Fallback>
                <p:oleObj name="公式" r:id="rId7" imgW="825500" imgH="241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005263"/>
                        <a:ext cx="2303463" cy="673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11628" name="Text Box 12"/>
          <p:cNvSpPr txBox="1">
            <a:spLocks noChangeArrowheads="1"/>
          </p:cNvSpPr>
          <p:nvPr/>
        </p:nvSpPr>
        <p:spPr bwMode="auto">
          <a:xfrm>
            <a:off x="539750" y="4797425"/>
            <a:ext cx="8353425" cy="1630363"/>
          </a:xfrm>
          <a:prstGeom prst="rect">
            <a:avLst/>
          </a:prstGeom>
          <a:noFill/>
          <a:ln w="28575">
            <a:noFill/>
            <a:miter lim="800000"/>
            <a:headEnd/>
            <a:tailEnd/>
          </a:ln>
        </p:spPr>
        <p:txBody>
          <a:bodyPr>
            <a:spAutoFit/>
          </a:bodyPr>
          <a:lstStyle/>
          <a:p>
            <a:pPr>
              <a:lnSpc>
                <a:spcPct val="120000"/>
              </a:lnSpc>
            </a:pPr>
            <a:r>
              <a:rPr kumimoji="1" lang="zh-CN" altLang="en-US">
                <a:solidFill>
                  <a:srgbClr val="FF0000"/>
                </a:solidFill>
              </a:rPr>
              <a:t>注意：</a:t>
            </a:r>
            <a:r>
              <a:rPr kumimoji="1" lang="zh-CN" altLang="en-US"/>
              <a:t>惯性力不是真正作用在物体上的力！</a:t>
            </a:r>
          </a:p>
          <a:p>
            <a:pPr>
              <a:lnSpc>
                <a:spcPct val="120000"/>
              </a:lnSpc>
            </a:pPr>
            <a:r>
              <a:rPr kumimoji="1" lang="zh-CN" altLang="en-US"/>
              <a:t>            惯性力无施力者，也无反作用力。</a:t>
            </a:r>
          </a:p>
          <a:p>
            <a:pPr>
              <a:lnSpc>
                <a:spcPct val="120000"/>
              </a:lnSpc>
            </a:pPr>
            <a:r>
              <a:rPr kumimoji="1" lang="zh-CN" altLang="en-US"/>
              <a:t>惯性力的实质是物体的惯性在非惯性系中的表现。</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107950" y="2347913"/>
            <a:ext cx="1081088" cy="604837"/>
          </a:xfrm>
          <a:prstGeom prst="rect">
            <a:avLst/>
          </a:prstGeom>
          <a:noFill/>
          <a:ln w="9525">
            <a:noFill/>
            <a:miter lim="800000"/>
            <a:headEnd/>
            <a:tailEnd/>
          </a:ln>
        </p:spPr>
        <p:txBody>
          <a:bodyPr>
            <a:spAutoFit/>
          </a:bodyPr>
          <a:lstStyle/>
          <a:p>
            <a:pPr>
              <a:lnSpc>
                <a:spcPct val="120000"/>
              </a:lnSpc>
            </a:pPr>
            <a:r>
              <a:rPr kumimoji="1" lang="en-US" altLang="zh-CN">
                <a:solidFill>
                  <a:srgbClr val="FF0000"/>
                </a:solidFill>
              </a:rPr>
              <a:t> </a:t>
            </a:r>
            <a:r>
              <a:rPr kumimoji="1" lang="zh-CN" altLang="en-US">
                <a:solidFill>
                  <a:srgbClr val="0000FF"/>
                </a:solidFill>
              </a:rPr>
              <a:t>解：</a:t>
            </a:r>
            <a:endParaRPr kumimoji="1" lang="zh-CN" altLang="en-US"/>
          </a:p>
        </p:txBody>
      </p:sp>
      <p:sp>
        <p:nvSpPr>
          <p:cNvPr id="113668" name="Text Box 4"/>
          <p:cNvSpPr txBox="1">
            <a:spLocks noChangeArrowheads="1"/>
          </p:cNvSpPr>
          <p:nvPr/>
        </p:nvSpPr>
        <p:spPr bwMode="auto">
          <a:xfrm>
            <a:off x="250825" y="115888"/>
            <a:ext cx="8531225" cy="2143125"/>
          </a:xfrm>
          <a:prstGeom prst="rect">
            <a:avLst/>
          </a:prstGeom>
          <a:noFill/>
          <a:ln w="9525">
            <a:noFill/>
            <a:miter lim="800000"/>
            <a:headEnd/>
            <a:tailEnd/>
          </a:ln>
        </p:spPr>
        <p:txBody>
          <a:bodyPr>
            <a:spAutoFit/>
          </a:bodyPr>
          <a:lstStyle/>
          <a:p>
            <a:pPr>
              <a:lnSpc>
                <a:spcPct val="120000"/>
              </a:lnSpc>
            </a:pPr>
            <a:r>
              <a:rPr kumimoji="1" lang="zh-CN" altLang="en-US">
                <a:solidFill>
                  <a:srgbClr val="0000FF"/>
                </a:solidFill>
              </a:rPr>
              <a:t>例</a:t>
            </a:r>
            <a:r>
              <a:rPr kumimoji="1" lang="en-US" altLang="zh-CN">
                <a:solidFill>
                  <a:srgbClr val="0000FF"/>
                </a:solidFill>
              </a:rPr>
              <a:t>2-6</a:t>
            </a:r>
            <a:r>
              <a:rPr kumimoji="1" lang="en-US" altLang="zh-CN">
                <a:solidFill>
                  <a:srgbClr val="FF0000"/>
                </a:solidFill>
              </a:rPr>
              <a:t> </a:t>
            </a:r>
            <a:r>
              <a:rPr kumimoji="1" lang="zh-CN" altLang="en-US"/>
              <a:t>一质量为</a:t>
            </a:r>
            <a:r>
              <a:rPr kumimoji="1" lang="en-US" altLang="zh-CN" i="1"/>
              <a:t>M</a:t>
            </a:r>
            <a:r>
              <a:rPr kumimoji="1" lang="zh-CN" altLang="en-US"/>
              <a:t>、顶角为</a:t>
            </a:r>
            <a:r>
              <a:rPr kumimoji="1" lang="zh-CN" altLang="en-US" i="1">
                <a:cs typeface="Times New Roman" pitchFamily="18" charset="0"/>
                <a:sym typeface="Symbol" pitchFamily="18" charset="2"/>
              </a:rPr>
              <a:t></a:t>
            </a:r>
            <a:r>
              <a:rPr kumimoji="1" lang="zh-CN" altLang="en-US"/>
              <a:t>的三角形光滑物体上。放有一质量为</a:t>
            </a:r>
            <a:r>
              <a:rPr kumimoji="1" lang="en-US" altLang="zh-CN" i="1"/>
              <a:t>m</a:t>
            </a:r>
            <a:r>
              <a:rPr kumimoji="1" lang="zh-CN" altLang="en-US"/>
              <a:t>的物块。设各面间的摩擦力均可忽略不计。试用非惯性系中力学定律求解三角形物块的加速度。</a:t>
            </a:r>
          </a:p>
        </p:txBody>
      </p:sp>
      <p:grpSp>
        <p:nvGrpSpPr>
          <p:cNvPr id="2" name="Group 11"/>
          <p:cNvGrpSpPr>
            <a:grpSpLocks/>
          </p:cNvGrpSpPr>
          <p:nvPr/>
        </p:nvGrpSpPr>
        <p:grpSpPr bwMode="auto">
          <a:xfrm>
            <a:off x="6588125" y="5084763"/>
            <a:ext cx="2098675" cy="936625"/>
            <a:chOff x="4007" y="3203"/>
            <a:chExt cx="1322" cy="590"/>
          </a:xfrm>
        </p:grpSpPr>
        <p:sp>
          <p:nvSpPr>
            <p:cNvPr id="42020" name="Rectangle 12"/>
            <p:cNvSpPr>
              <a:spLocks noChangeArrowheads="1"/>
            </p:cNvSpPr>
            <p:nvPr/>
          </p:nvSpPr>
          <p:spPr bwMode="auto">
            <a:xfrm>
              <a:off x="4150" y="3203"/>
              <a:ext cx="998" cy="272"/>
            </a:xfrm>
            <a:prstGeom prst="rect">
              <a:avLst/>
            </a:prstGeom>
            <a:solidFill>
              <a:schemeClr val="bg1"/>
            </a:solidFill>
            <a:ln w="9525">
              <a:noFill/>
              <a:miter lim="800000"/>
              <a:headEnd/>
              <a:tailEnd/>
            </a:ln>
          </p:spPr>
          <p:txBody>
            <a:bodyPr wrap="none" anchor="ctr"/>
            <a:lstStyle/>
            <a:p>
              <a:endParaRPr lang="zh-CN" altLang="en-US"/>
            </a:p>
          </p:txBody>
        </p:sp>
        <p:sp>
          <p:nvSpPr>
            <p:cNvPr id="42021" name="Line 13"/>
            <p:cNvSpPr>
              <a:spLocks noChangeShapeType="1"/>
            </p:cNvSpPr>
            <p:nvPr/>
          </p:nvSpPr>
          <p:spPr bwMode="auto">
            <a:xfrm flipH="1">
              <a:off x="4241" y="3249"/>
              <a:ext cx="1088" cy="544"/>
            </a:xfrm>
            <a:prstGeom prst="line">
              <a:avLst/>
            </a:prstGeom>
            <a:noFill/>
            <a:ln w="28575">
              <a:solidFill>
                <a:schemeClr val="tx1"/>
              </a:solidFill>
              <a:round/>
              <a:headEnd/>
              <a:tailEnd/>
            </a:ln>
          </p:spPr>
          <p:txBody>
            <a:bodyPr/>
            <a:lstStyle/>
            <a:p>
              <a:endParaRPr lang="en-US"/>
            </a:p>
          </p:txBody>
        </p:sp>
        <p:sp>
          <p:nvSpPr>
            <p:cNvPr id="42022" name="Line 14"/>
            <p:cNvSpPr>
              <a:spLocks noChangeShapeType="1"/>
            </p:cNvSpPr>
            <p:nvPr/>
          </p:nvSpPr>
          <p:spPr bwMode="auto">
            <a:xfrm>
              <a:off x="4241" y="3793"/>
              <a:ext cx="1088" cy="0"/>
            </a:xfrm>
            <a:prstGeom prst="line">
              <a:avLst/>
            </a:prstGeom>
            <a:noFill/>
            <a:ln w="28575">
              <a:solidFill>
                <a:schemeClr val="tx1"/>
              </a:solidFill>
              <a:round/>
              <a:headEnd/>
              <a:tailEnd/>
            </a:ln>
          </p:spPr>
          <p:txBody>
            <a:bodyPr/>
            <a:lstStyle/>
            <a:p>
              <a:endParaRPr lang="en-US"/>
            </a:p>
          </p:txBody>
        </p:sp>
        <p:sp>
          <p:nvSpPr>
            <p:cNvPr id="42023" name="Line 15"/>
            <p:cNvSpPr>
              <a:spLocks noChangeShapeType="1"/>
            </p:cNvSpPr>
            <p:nvPr/>
          </p:nvSpPr>
          <p:spPr bwMode="auto">
            <a:xfrm flipH="1">
              <a:off x="5329" y="3249"/>
              <a:ext cx="0" cy="544"/>
            </a:xfrm>
            <a:prstGeom prst="line">
              <a:avLst/>
            </a:prstGeom>
            <a:noFill/>
            <a:ln w="28575">
              <a:solidFill>
                <a:schemeClr val="tx1"/>
              </a:solidFill>
              <a:round/>
              <a:headEnd/>
              <a:tailEnd/>
            </a:ln>
          </p:spPr>
          <p:txBody>
            <a:bodyPr/>
            <a:lstStyle/>
            <a:p>
              <a:endParaRPr lang="en-US"/>
            </a:p>
          </p:txBody>
        </p:sp>
        <p:sp>
          <p:nvSpPr>
            <p:cNvPr id="42024" name="Line 16"/>
            <p:cNvSpPr>
              <a:spLocks noChangeShapeType="1"/>
            </p:cNvSpPr>
            <p:nvPr/>
          </p:nvSpPr>
          <p:spPr bwMode="auto">
            <a:xfrm>
              <a:off x="4785" y="3203"/>
              <a:ext cx="136" cy="272"/>
            </a:xfrm>
            <a:prstGeom prst="line">
              <a:avLst/>
            </a:prstGeom>
            <a:noFill/>
            <a:ln w="28575">
              <a:solidFill>
                <a:schemeClr val="tx1"/>
              </a:solidFill>
              <a:round/>
              <a:headEnd/>
              <a:tailEnd type="triangle" w="med" len="lg"/>
            </a:ln>
          </p:spPr>
          <p:txBody>
            <a:bodyPr/>
            <a:lstStyle/>
            <a:p>
              <a:endParaRPr lang="en-US"/>
            </a:p>
          </p:txBody>
        </p:sp>
        <p:sp>
          <p:nvSpPr>
            <p:cNvPr id="42025" name="Line 17"/>
            <p:cNvSpPr>
              <a:spLocks noChangeShapeType="1"/>
            </p:cNvSpPr>
            <p:nvPr/>
          </p:nvSpPr>
          <p:spPr bwMode="auto">
            <a:xfrm flipH="1">
              <a:off x="4377" y="3566"/>
              <a:ext cx="635" cy="0"/>
            </a:xfrm>
            <a:prstGeom prst="line">
              <a:avLst/>
            </a:prstGeom>
            <a:noFill/>
            <a:ln w="28575">
              <a:solidFill>
                <a:schemeClr val="tx1"/>
              </a:solidFill>
              <a:round/>
              <a:headEnd/>
              <a:tailEnd type="triangle" w="med" len="lg"/>
            </a:ln>
          </p:spPr>
          <p:txBody>
            <a:bodyPr/>
            <a:lstStyle/>
            <a:p>
              <a:endParaRPr lang="en-US"/>
            </a:p>
          </p:txBody>
        </p:sp>
        <p:graphicFrame>
          <p:nvGraphicFramePr>
            <p:cNvPr id="42026" name="Object 18"/>
            <p:cNvGraphicFramePr>
              <a:graphicFrameLocks noChangeAspect="1"/>
            </p:cNvGraphicFramePr>
            <p:nvPr/>
          </p:nvGraphicFramePr>
          <p:xfrm>
            <a:off x="4915" y="3209"/>
            <a:ext cx="200" cy="214"/>
          </p:xfrm>
          <a:graphic>
            <a:graphicData uri="http://schemas.openxmlformats.org/presentationml/2006/ole">
              <mc:AlternateContent xmlns:mc="http://schemas.openxmlformats.org/markup-compatibility/2006">
                <mc:Choice xmlns:v="urn:schemas-microsoft-com:vml" Requires="v">
                  <p:oleObj spid="_x0000_s42951" name="公式" r:id="rId3" imgW="190417" imgH="203112" progId="Equation.3">
                    <p:embed/>
                  </p:oleObj>
                </mc:Choice>
                <mc:Fallback>
                  <p:oleObj name="公式" r:id="rId3" imgW="190417" imgH="203112"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5" y="3209"/>
                          <a:ext cx="200"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27" name="Object 19"/>
            <p:cNvGraphicFramePr>
              <a:graphicFrameLocks noChangeAspect="1"/>
            </p:cNvGraphicFramePr>
            <p:nvPr/>
          </p:nvGraphicFramePr>
          <p:xfrm>
            <a:off x="4007" y="3475"/>
            <a:ext cx="424" cy="248"/>
          </p:xfrm>
          <a:graphic>
            <a:graphicData uri="http://schemas.openxmlformats.org/presentationml/2006/ole">
              <mc:AlternateContent xmlns:mc="http://schemas.openxmlformats.org/markup-compatibility/2006">
                <mc:Choice xmlns:v="urn:schemas-microsoft-com:vml" Requires="v">
                  <p:oleObj spid="_x0000_s42952" name="公式" r:id="rId5" imgW="368140" imgH="215806" progId="Equation.3">
                    <p:embed/>
                  </p:oleObj>
                </mc:Choice>
                <mc:Fallback>
                  <p:oleObj name="公式" r:id="rId5" imgW="368140" imgH="215806"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7" y="3475"/>
                          <a:ext cx="42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3687" name="Object 23"/>
          <p:cNvGraphicFramePr>
            <a:graphicFrameLocks noChangeAspect="1"/>
          </p:cNvGraphicFramePr>
          <p:nvPr/>
        </p:nvGraphicFramePr>
        <p:xfrm>
          <a:off x="323850" y="4233863"/>
          <a:ext cx="4321175" cy="563562"/>
        </p:xfrm>
        <a:graphic>
          <a:graphicData uri="http://schemas.openxmlformats.org/presentationml/2006/ole">
            <mc:AlternateContent xmlns:mc="http://schemas.openxmlformats.org/markup-compatibility/2006">
              <mc:Choice xmlns:v="urn:schemas-microsoft-com:vml" Requires="v">
                <p:oleObj spid="_x0000_s42953" name="公式" r:id="rId7" imgW="1651000" imgH="215900" progId="Equation.3">
                  <p:embed/>
                </p:oleObj>
              </mc:Choice>
              <mc:Fallback>
                <p:oleObj name="公式" r:id="rId7" imgW="1651000" imgH="21590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233863"/>
                        <a:ext cx="43211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88" name="Object 24"/>
          <p:cNvGraphicFramePr>
            <a:graphicFrameLocks noChangeAspect="1"/>
          </p:cNvGraphicFramePr>
          <p:nvPr>
            <p:extLst>
              <p:ext uri="{D42A27DB-BD31-4B8C-83A1-F6EECF244321}">
                <p14:modId xmlns:p14="http://schemas.microsoft.com/office/powerpoint/2010/main" val="1992553081"/>
              </p:ext>
            </p:extLst>
          </p:nvPr>
        </p:nvGraphicFramePr>
        <p:xfrm>
          <a:off x="457200" y="5229225"/>
          <a:ext cx="4897438" cy="598488"/>
        </p:xfrm>
        <a:graphic>
          <a:graphicData uri="http://schemas.openxmlformats.org/presentationml/2006/ole">
            <mc:AlternateContent xmlns:mc="http://schemas.openxmlformats.org/markup-compatibility/2006">
              <mc:Choice xmlns:v="urn:schemas-microsoft-com:vml" Requires="v">
                <p:oleObj spid="_x0000_s42954" name="Equation" r:id="rId9" imgW="1854000" imgH="228600" progId="Equation.DSMT4">
                  <p:embed/>
                </p:oleObj>
              </mc:Choice>
              <mc:Fallback>
                <p:oleObj name="Equation" r:id="rId9" imgW="1854000" imgH="228600" progId="Equation.DSMT4">
                  <p:embed/>
                  <p:pic>
                    <p:nvPicPr>
                      <p:cNvPr id="0" name="Object 24"/>
                      <p:cNvPicPr>
                        <a:picLocks noChangeAspect="1" noChangeArrowheads="1"/>
                      </p:cNvPicPr>
                      <p:nvPr/>
                    </p:nvPicPr>
                    <p:blipFill>
                      <a:blip r:embed="rId10"/>
                      <a:srcRect/>
                      <a:stretch>
                        <a:fillRect/>
                      </a:stretch>
                    </p:blipFill>
                    <p:spPr bwMode="auto">
                      <a:xfrm>
                        <a:off x="457200" y="5229225"/>
                        <a:ext cx="489743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89" name="Object 25"/>
          <p:cNvGraphicFramePr>
            <a:graphicFrameLocks noChangeAspect="1"/>
          </p:cNvGraphicFramePr>
          <p:nvPr/>
        </p:nvGraphicFramePr>
        <p:xfrm>
          <a:off x="1116013" y="5876925"/>
          <a:ext cx="4265612" cy="604838"/>
        </p:xfrm>
        <a:graphic>
          <a:graphicData uri="http://schemas.openxmlformats.org/presentationml/2006/ole">
            <mc:AlternateContent xmlns:mc="http://schemas.openxmlformats.org/markup-compatibility/2006">
              <mc:Choice xmlns:v="urn:schemas-microsoft-com:vml" Requires="v">
                <p:oleObj spid="_x0000_s42955" name="公式" r:id="rId11" imgW="1600200" imgH="228600" progId="Equation.3">
                  <p:embed/>
                </p:oleObj>
              </mc:Choice>
              <mc:Fallback>
                <p:oleObj name="公式" r:id="rId11" imgW="1600200" imgH="22860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5876925"/>
                        <a:ext cx="426561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90" name="Oval 26"/>
          <p:cNvSpPr>
            <a:spLocks noChangeArrowheads="1"/>
          </p:cNvSpPr>
          <p:nvPr/>
        </p:nvSpPr>
        <p:spPr bwMode="auto">
          <a:xfrm>
            <a:off x="3060700" y="4149725"/>
            <a:ext cx="936625" cy="574675"/>
          </a:xfrm>
          <a:prstGeom prst="ellipse">
            <a:avLst/>
          </a:prstGeom>
          <a:noFill/>
          <a:ln w="9525">
            <a:solidFill>
              <a:srgbClr val="FF0000"/>
            </a:solidFill>
            <a:round/>
            <a:headEnd/>
            <a:tailEnd/>
          </a:ln>
        </p:spPr>
        <p:txBody>
          <a:bodyPr wrap="none" anchor="ctr"/>
          <a:lstStyle/>
          <a:p>
            <a:endParaRPr lang="zh-CN" altLang="en-US"/>
          </a:p>
        </p:txBody>
      </p:sp>
      <p:sp>
        <p:nvSpPr>
          <p:cNvPr id="113691" name="Oval 27"/>
          <p:cNvSpPr>
            <a:spLocks noChangeArrowheads="1"/>
          </p:cNvSpPr>
          <p:nvPr/>
        </p:nvSpPr>
        <p:spPr bwMode="auto">
          <a:xfrm>
            <a:off x="2690813" y="5272088"/>
            <a:ext cx="935037" cy="503237"/>
          </a:xfrm>
          <a:prstGeom prst="ellipse">
            <a:avLst/>
          </a:prstGeom>
          <a:noFill/>
          <a:ln w="9525">
            <a:solidFill>
              <a:srgbClr val="FF0000"/>
            </a:solidFill>
            <a:round/>
            <a:headEnd/>
            <a:tailEnd/>
          </a:ln>
        </p:spPr>
        <p:txBody>
          <a:bodyPr wrap="none" anchor="ctr"/>
          <a:lstStyle/>
          <a:p>
            <a:endParaRPr lang="zh-CN" altLang="en-US"/>
          </a:p>
        </p:txBody>
      </p:sp>
      <p:sp>
        <p:nvSpPr>
          <p:cNvPr id="113692" name="AutoShape 28"/>
          <p:cNvSpPr>
            <a:spLocks noChangeArrowheads="1"/>
          </p:cNvSpPr>
          <p:nvPr/>
        </p:nvSpPr>
        <p:spPr bwMode="auto">
          <a:xfrm>
            <a:off x="4787900" y="4221163"/>
            <a:ext cx="1943100" cy="609600"/>
          </a:xfrm>
          <a:prstGeom prst="cloudCallout">
            <a:avLst>
              <a:gd name="adj1" fmla="val -101389"/>
              <a:gd name="adj2" fmla="val 59375"/>
            </a:avLst>
          </a:prstGeom>
          <a:noFill/>
          <a:ln w="9525">
            <a:solidFill>
              <a:srgbClr val="FF0000"/>
            </a:solidFill>
            <a:round/>
            <a:headEnd/>
            <a:tailEnd/>
          </a:ln>
        </p:spPr>
        <p:txBody>
          <a:bodyPr/>
          <a:lstStyle/>
          <a:p>
            <a:pPr algn="ctr"/>
            <a:r>
              <a:rPr kumimoji="1" lang="zh-CN" altLang="en-US"/>
              <a:t>惯性力</a:t>
            </a:r>
          </a:p>
        </p:txBody>
      </p:sp>
      <p:grpSp>
        <p:nvGrpSpPr>
          <p:cNvPr id="3" name="Group 31"/>
          <p:cNvGrpSpPr>
            <a:grpSpLocks/>
          </p:cNvGrpSpPr>
          <p:nvPr/>
        </p:nvGrpSpPr>
        <p:grpSpPr bwMode="auto">
          <a:xfrm>
            <a:off x="8186738" y="3141663"/>
            <a:ext cx="922337" cy="446087"/>
            <a:chOff x="5057" y="1815"/>
            <a:chExt cx="581" cy="281"/>
          </a:xfrm>
        </p:grpSpPr>
        <p:sp>
          <p:nvSpPr>
            <p:cNvPr id="42018" name="Line 32"/>
            <p:cNvSpPr>
              <a:spLocks noChangeShapeType="1"/>
            </p:cNvSpPr>
            <p:nvPr/>
          </p:nvSpPr>
          <p:spPr bwMode="auto">
            <a:xfrm>
              <a:off x="5057" y="2096"/>
              <a:ext cx="454" cy="0"/>
            </a:xfrm>
            <a:prstGeom prst="line">
              <a:avLst/>
            </a:prstGeom>
            <a:noFill/>
            <a:ln w="28575">
              <a:solidFill>
                <a:schemeClr val="tx1"/>
              </a:solidFill>
              <a:round/>
              <a:headEnd/>
              <a:tailEnd type="triangle" w="med" len="lg"/>
            </a:ln>
          </p:spPr>
          <p:txBody>
            <a:bodyPr/>
            <a:lstStyle/>
            <a:p>
              <a:endParaRPr lang="en-US"/>
            </a:p>
          </p:txBody>
        </p:sp>
        <p:graphicFrame>
          <p:nvGraphicFramePr>
            <p:cNvPr id="42019" name="Object 33"/>
            <p:cNvGraphicFramePr>
              <a:graphicFrameLocks noChangeAspect="1"/>
            </p:cNvGraphicFramePr>
            <p:nvPr/>
          </p:nvGraphicFramePr>
          <p:xfrm>
            <a:off x="5375" y="1815"/>
            <a:ext cx="263" cy="248"/>
          </p:xfrm>
          <a:graphic>
            <a:graphicData uri="http://schemas.openxmlformats.org/presentationml/2006/ole">
              <mc:AlternateContent xmlns:mc="http://schemas.openxmlformats.org/markup-compatibility/2006">
                <mc:Choice xmlns:v="urn:schemas-microsoft-com:vml" Requires="v">
                  <p:oleObj spid="_x0000_s42956" name="公式" r:id="rId13" imgW="228501" imgH="215806" progId="Equation.3">
                    <p:embed/>
                  </p:oleObj>
                </mc:Choice>
                <mc:Fallback>
                  <p:oleObj name="公式" r:id="rId13" imgW="228501" imgH="215806"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5" y="1815"/>
                          <a:ext cx="263"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3717" name="Rectangle 53"/>
          <p:cNvSpPr>
            <a:spLocks noChangeArrowheads="1"/>
          </p:cNvSpPr>
          <p:nvPr/>
        </p:nvSpPr>
        <p:spPr bwMode="auto">
          <a:xfrm>
            <a:off x="812800" y="2411413"/>
            <a:ext cx="5399088" cy="1406525"/>
          </a:xfrm>
          <a:prstGeom prst="rect">
            <a:avLst/>
          </a:prstGeom>
          <a:noFill/>
          <a:ln w="9525">
            <a:noFill/>
            <a:miter lim="800000"/>
            <a:headEnd/>
            <a:tailEnd/>
          </a:ln>
        </p:spPr>
        <p:txBody>
          <a:bodyPr>
            <a:spAutoFit/>
          </a:bodyPr>
          <a:lstStyle/>
          <a:p>
            <a:pPr>
              <a:lnSpc>
                <a:spcPct val="120000"/>
              </a:lnSpc>
            </a:pPr>
            <a:r>
              <a:rPr kumimoji="1" lang="zh-CN" altLang="en-US" sz="2400"/>
              <a:t>将坐标系建立在三角形物块上，方向如图，在该非惯性系中，应用非惯性系的力学定律，</a:t>
            </a:r>
            <a:r>
              <a:rPr kumimoji="1" lang="en-US" altLang="zh-CN" sz="2400" i="1"/>
              <a:t>M</a:t>
            </a:r>
            <a:r>
              <a:rPr kumimoji="1" lang="zh-CN" altLang="en-US" sz="2400"/>
              <a:t>与</a:t>
            </a:r>
            <a:r>
              <a:rPr kumimoji="1" lang="en-US" altLang="zh-CN" sz="2400" i="1"/>
              <a:t>m</a:t>
            </a:r>
            <a:r>
              <a:rPr kumimoji="1" lang="zh-CN" altLang="en-US" sz="2400"/>
              <a:t>的动力学方程如下：</a:t>
            </a:r>
          </a:p>
        </p:txBody>
      </p:sp>
      <p:grpSp>
        <p:nvGrpSpPr>
          <p:cNvPr id="4" name="Group 55"/>
          <p:cNvGrpSpPr>
            <a:grpSpLocks/>
          </p:cNvGrpSpPr>
          <p:nvPr/>
        </p:nvGrpSpPr>
        <p:grpSpPr bwMode="auto">
          <a:xfrm>
            <a:off x="6062663" y="1916113"/>
            <a:ext cx="2938462" cy="2144712"/>
            <a:chOff x="3819" y="1207"/>
            <a:chExt cx="1851" cy="1351"/>
          </a:xfrm>
        </p:grpSpPr>
        <p:grpSp>
          <p:nvGrpSpPr>
            <p:cNvPr id="41998" name="Group 34"/>
            <p:cNvGrpSpPr>
              <a:grpSpLocks/>
            </p:cNvGrpSpPr>
            <p:nvPr/>
          </p:nvGrpSpPr>
          <p:grpSpPr bwMode="auto">
            <a:xfrm>
              <a:off x="3819" y="1207"/>
              <a:ext cx="1851" cy="1351"/>
              <a:chOff x="3719" y="1040"/>
              <a:chExt cx="1851" cy="1351"/>
            </a:xfrm>
          </p:grpSpPr>
          <p:sp>
            <p:nvSpPr>
              <p:cNvPr id="42000" name="Rectangle 35"/>
              <p:cNvSpPr>
                <a:spLocks noChangeArrowheads="1"/>
              </p:cNvSpPr>
              <p:nvPr/>
            </p:nvSpPr>
            <p:spPr bwMode="auto">
              <a:xfrm>
                <a:off x="4156" y="1570"/>
                <a:ext cx="998" cy="272"/>
              </a:xfrm>
              <a:prstGeom prst="rect">
                <a:avLst/>
              </a:prstGeom>
              <a:solidFill>
                <a:schemeClr val="bg1"/>
              </a:solidFill>
              <a:ln w="9525">
                <a:noFill/>
                <a:miter lim="800000"/>
                <a:headEnd/>
                <a:tailEnd/>
              </a:ln>
            </p:spPr>
            <p:txBody>
              <a:bodyPr wrap="none" anchor="ctr"/>
              <a:lstStyle/>
              <a:p>
                <a:endParaRPr lang="zh-CN" altLang="en-US"/>
              </a:p>
            </p:txBody>
          </p:sp>
          <p:sp>
            <p:nvSpPr>
              <p:cNvPr id="42001" name="Line 36"/>
              <p:cNvSpPr>
                <a:spLocks noChangeShapeType="1"/>
              </p:cNvSpPr>
              <p:nvPr/>
            </p:nvSpPr>
            <p:spPr bwMode="auto">
              <a:xfrm flipH="1">
                <a:off x="4247" y="1616"/>
                <a:ext cx="1088" cy="544"/>
              </a:xfrm>
              <a:prstGeom prst="line">
                <a:avLst/>
              </a:prstGeom>
              <a:noFill/>
              <a:ln w="28575">
                <a:solidFill>
                  <a:schemeClr val="tx1"/>
                </a:solidFill>
                <a:round/>
                <a:headEnd/>
                <a:tailEnd/>
              </a:ln>
            </p:spPr>
            <p:txBody>
              <a:bodyPr/>
              <a:lstStyle/>
              <a:p>
                <a:endParaRPr lang="en-US"/>
              </a:p>
            </p:txBody>
          </p:sp>
          <p:sp>
            <p:nvSpPr>
              <p:cNvPr id="42002" name="Line 37"/>
              <p:cNvSpPr>
                <a:spLocks noChangeShapeType="1"/>
              </p:cNvSpPr>
              <p:nvPr/>
            </p:nvSpPr>
            <p:spPr bwMode="auto">
              <a:xfrm>
                <a:off x="4247" y="2160"/>
                <a:ext cx="1088" cy="0"/>
              </a:xfrm>
              <a:prstGeom prst="line">
                <a:avLst/>
              </a:prstGeom>
              <a:noFill/>
              <a:ln w="28575">
                <a:solidFill>
                  <a:schemeClr val="tx1"/>
                </a:solidFill>
                <a:round/>
                <a:headEnd/>
                <a:tailEnd/>
              </a:ln>
            </p:spPr>
            <p:txBody>
              <a:bodyPr/>
              <a:lstStyle/>
              <a:p>
                <a:endParaRPr lang="en-US"/>
              </a:p>
            </p:txBody>
          </p:sp>
          <p:sp>
            <p:nvSpPr>
              <p:cNvPr id="42003" name="Line 38"/>
              <p:cNvSpPr>
                <a:spLocks noChangeShapeType="1"/>
              </p:cNvSpPr>
              <p:nvPr/>
            </p:nvSpPr>
            <p:spPr bwMode="auto">
              <a:xfrm flipH="1">
                <a:off x="5335" y="1616"/>
                <a:ext cx="0" cy="544"/>
              </a:xfrm>
              <a:prstGeom prst="line">
                <a:avLst/>
              </a:prstGeom>
              <a:noFill/>
              <a:ln w="28575">
                <a:solidFill>
                  <a:schemeClr val="tx1"/>
                </a:solidFill>
                <a:round/>
                <a:headEnd/>
                <a:tailEnd/>
              </a:ln>
            </p:spPr>
            <p:txBody>
              <a:bodyPr/>
              <a:lstStyle/>
              <a:p>
                <a:endParaRPr lang="en-US"/>
              </a:p>
            </p:txBody>
          </p:sp>
          <p:sp>
            <p:nvSpPr>
              <p:cNvPr id="42004" name="Line 39"/>
              <p:cNvSpPr>
                <a:spLocks noChangeShapeType="1"/>
              </p:cNvSpPr>
              <p:nvPr/>
            </p:nvSpPr>
            <p:spPr bwMode="auto">
              <a:xfrm>
                <a:off x="4746" y="1525"/>
                <a:ext cx="136" cy="272"/>
              </a:xfrm>
              <a:prstGeom prst="line">
                <a:avLst/>
              </a:prstGeom>
              <a:noFill/>
              <a:ln w="28575">
                <a:solidFill>
                  <a:schemeClr val="tx1"/>
                </a:solidFill>
                <a:round/>
                <a:headEnd type="triangle" w="med" len="lg"/>
                <a:tailEnd type="none" w="med" len="lg"/>
              </a:ln>
            </p:spPr>
            <p:txBody>
              <a:bodyPr/>
              <a:lstStyle/>
              <a:p>
                <a:endParaRPr lang="en-US"/>
              </a:p>
            </p:txBody>
          </p:sp>
          <p:graphicFrame>
            <p:nvGraphicFramePr>
              <p:cNvPr id="42005" name="Object 40"/>
              <p:cNvGraphicFramePr>
                <a:graphicFrameLocks noChangeAspect="1"/>
              </p:cNvGraphicFramePr>
              <p:nvPr/>
            </p:nvGraphicFramePr>
            <p:xfrm>
              <a:off x="4758" y="1353"/>
              <a:ext cx="200" cy="214"/>
            </p:xfrm>
            <a:graphic>
              <a:graphicData uri="http://schemas.openxmlformats.org/presentationml/2006/ole">
                <mc:AlternateContent xmlns:mc="http://schemas.openxmlformats.org/markup-compatibility/2006">
                  <mc:Choice xmlns:v="urn:schemas-microsoft-com:vml" Requires="v">
                    <p:oleObj spid="_x0000_s42957" name="公式" r:id="rId15" imgW="190417" imgH="203112" progId="Equation.3">
                      <p:embed/>
                    </p:oleObj>
                  </mc:Choice>
                  <mc:Fallback>
                    <p:oleObj name="公式" r:id="rId15" imgW="190417" imgH="203112"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 y="1353"/>
                            <a:ext cx="200"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6" name="Object 41"/>
              <p:cNvGraphicFramePr>
                <a:graphicFrameLocks noChangeAspect="1"/>
              </p:cNvGraphicFramePr>
              <p:nvPr/>
            </p:nvGraphicFramePr>
            <p:xfrm>
              <a:off x="4020" y="1525"/>
              <a:ext cx="409" cy="248"/>
            </p:xfrm>
            <a:graphic>
              <a:graphicData uri="http://schemas.openxmlformats.org/presentationml/2006/ole">
                <mc:AlternateContent xmlns:mc="http://schemas.openxmlformats.org/markup-compatibility/2006">
                  <mc:Choice xmlns:v="urn:schemas-microsoft-com:vml" Requires="v">
                    <p:oleObj spid="_x0000_s42958" name="公式" r:id="rId16" imgW="355292" imgH="215713" progId="Equation.3">
                      <p:embed/>
                    </p:oleObj>
                  </mc:Choice>
                  <mc:Fallback>
                    <p:oleObj name="公式" r:id="rId16" imgW="355292" imgH="215713" progId="Equation.3">
                      <p:embed/>
                      <p:pic>
                        <p:nvPicPr>
                          <p:cNvPr id="0"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20" y="1525"/>
                            <a:ext cx="40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7" name="Line 42"/>
              <p:cNvSpPr>
                <a:spLocks noChangeShapeType="1"/>
              </p:cNvSpPr>
              <p:nvPr/>
            </p:nvSpPr>
            <p:spPr bwMode="auto">
              <a:xfrm flipV="1">
                <a:off x="5329" y="1162"/>
                <a:ext cx="0" cy="998"/>
              </a:xfrm>
              <a:prstGeom prst="line">
                <a:avLst/>
              </a:prstGeom>
              <a:noFill/>
              <a:ln w="28575">
                <a:solidFill>
                  <a:schemeClr val="tx1"/>
                </a:solidFill>
                <a:round/>
                <a:headEnd/>
                <a:tailEnd type="triangle" w="med" len="lg"/>
              </a:ln>
            </p:spPr>
            <p:txBody>
              <a:bodyPr/>
              <a:lstStyle/>
              <a:p>
                <a:endParaRPr lang="en-US"/>
              </a:p>
            </p:txBody>
          </p:sp>
          <p:sp>
            <p:nvSpPr>
              <p:cNvPr id="42008" name="Line 43"/>
              <p:cNvSpPr>
                <a:spLocks noChangeShapeType="1"/>
              </p:cNvSpPr>
              <p:nvPr/>
            </p:nvSpPr>
            <p:spPr bwMode="auto">
              <a:xfrm flipH="1">
                <a:off x="3787" y="2160"/>
                <a:ext cx="1542" cy="0"/>
              </a:xfrm>
              <a:prstGeom prst="line">
                <a:avLst/>
              </a:prstGeom>
              <a:noFill/>
              <a:ln w="28575">
                <a:solidFill>
                  <a:schemeClr val="tx1"/>
                </a:solidFill>
                <a:round/>
                <a:headEnd/>
                <a:tailEnd type="triangle" w="med" len="lg"/>
              </a:ln>
            </p:spPr>
            <p:txBody>
              <a:bodyPr/>
              <a:lstStyle/>
              <a:p>
                <a:endParaRPr lang="en-US"/>
              </a:p>
            </p:txBody>
          </p:sp>
          <p:sp>
            <p:nvSpPr>
              <p:cNvPr id="42009" name="Rectangle 44"/>
              <p:cNvSpPr>
                <a:spLocks noChangeArrowheads="1"/>
              </p:cNvSpPr>
              <p:nvPr/>
            </p:nvSpPr>
            <p:spPr bwMode="auto">
              <a:xfrm rot="-1773005">
                <a:off x="4784" y="1742"/>
                <a:ext cx="181" cy="91"/>
              </a:xfrm>
              <a:prstGeom prst="rect">
                <a:avLst/>
              </a:prstGeom>
              <a:noFill/>
              <a:ln w="28575">
                <a:solidFill>
                  <a:schemeClr val="tx1"/>
                </a:solidFill>
                <a:miter lim="800000"/>
                <a:headEnd/>
                <a:tailEnd/>
              </a:ln>
            </p:spPr>
            <p:txBody>
              <a:bodyPr wrap="none" anchor="ctr"/>
              <a:lstStyle/>
              <a:p>
                <a:endParaRPr lang="zh-CN" altLang="en-US"/>
              </a:p>
            </p:txBody>
          </p:sp>
          <p:sp>
            <p:nvSpPr>
              <p:cNvPr id="42010" name="Line 45"/>
              <p:cNvSpPr>
                <a:spLocks noChangeShapeType="1"/>
              </p:cNvSpPr>
              <p:nvPr/>
            </p:nvSpPr>
            <p:spPr bwMode="auto">
              <a:xfrm flipH="1">
                <a:off x="4422" y="1797"/>
                <a:ext cx="463" cy="0"/>
              </a:xfrm>
              <a:prstGeom prst="line">
                <a:avLst/>
              </a:prstGeom>
              <a:noFill/>
              <a:ln w="28575">
                <a:solidFill>
                  <a:schemeClr val="tx1"/>
                </a:solidFill>
                <a:round/>
                <a:headEnd/>
                <a:tailEnd type="triangle" w="med" len="lg"/>
              </a:ln>
            </p:spPr>
            <p:txBody>
              <a:bodyPr/>
              <a:lstStyle/>
              <a:p>
                <a:endParaRPr lang="en-US"/>
              </a:p>
            </p:txBody>
          </p:sp>
          <p:sp>
            <p:nvSpPr>
              <p:cNvPr id="42011" name="Line 46"/>
              <p:cNvSpPr>
                <a:spLocks noChangeShapeType="1"/>
              </p:cNvSpPr>
              <p:nvPr/>
            </p:nvSpPr>
            <p:spPr bwMode="auto">
              <a:xfrm flipH="1">
                <a:off x="4431" y="1797"/>
                <a:ext cx="453" cy="227"/>
              </a:xfrm>
              <a:prstGeom prst="line">
                <a:avLst/>
              </a:prstGeom>
              <a:noFill/>
              <a:ln w="28575">
                <a:solidFill>
                  <a:schemeClr val="tx1"/>
                </a:solidFill>
                <a:round/>
                <a:headEnd/>
                <a:tailEnd type="triangle" w="med" len="med"/>
              </a:ln>
            </p:spPr>
            <p:txBody>
              <a:bodyPr/>
              <a:lstStyle/>
              <a:p>
                <a:endParaRPr lang="en-US"/>
              </a:p>
            </p:txBody>
          </p:sp>
          <p:sp>
            <p:nvSpPr>
              <p:cNvPr id="42012" name="Line 47"/>
              <p:cNvSpPr>
                <a:spLocks noChangeShapeType="1"/>
              </p:cNvSpPr>
              <p:nvPr/>
            </p:nvSpPr>
            <p:spPr bwMode="auto">
              <a:xfrm>
                <a:off x="4875" y="1797"/>
                <a:ext cx="0" cy="227"/>
              </a:xfrm>
              <a:prstGeom prst="line">
                <a:avLst/>
              </a:prstGeom>
              <a:noFill/>
              <a:ln w="28575">
                <a:solidFill>
                  <a:schemeClr val="tx1"/>
                </a:solidFill>
                <a:round/>
                <a:headEnd/>
                <a:tailEnd type="triangle" w="med" len="med"/>
              </a:ln>
            </p:spPr>
            <p:txBody>
              <a:bodyPr/>
              <a:lstStyle/>
              <a:p>
                <a:endParaRPr lang="en-US"/>
              </a:p>
            </p:txBody>
          </p:sp>
          <p:graphicFrame>
            <p:nvGraphicFramePr>
              <p:cNvPr id="42013" name="Object 48"/>
              <p:cNvGraphicFramePr>
                <a:graphicFrameLocks noChangeAspect="1"/>
              </p:cNvGraphicFramePr>
              <p:nvPr/>
            </p:nvGraphicFramePr>
            <p:xfrm>
              <a:off x="4613" y="1964"/>
              <a:ext cx="272" cy="218"/>
            </p:xfrm>
            <a:graphic>
              <a:graphicData uri="http://schemas.openxmlformats.org/presentationml/2006/ole">
                <mc:AlternateContent xmlns:mc="http://schemas.openxmlformats.org/markup-compatibility/2006">
                  <mc:Choice xmlns:v="urn:schemas-microsoft-com:vml" Requires="v">
                    <p:oleObj spid="_x0000_s42959" name="公式" r:id="rId18" imgW="253780" imgH="203024" progId="Equation.3">
                      <p:embed/>
                    </p:oleObj>
                  </mc:Choice>
                  <mc:Fallback>
                    <p:oleObj name="公式" r:id="rId18" imgW="253780" imgH="203024" progId="Equation.3">
                      <p:embed/>
                      <p:pic>
                        <p:nvPicPr>
                          <p:cNvPr id="0" name="Object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3" y="1964"/>
                            <a:ext cx="272"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14" name="Object 49"/>
              <p:cNvGraphicFramePr>
                <a:graphicFrameLocks noChangeAspect="1"/>
              </p:cNvGraphicFramePr>
              <p:nvPr/>
            </p:nvGraphicFramePr>
            <p:xfrm>
              <a:off x="4213" y="1842"/>
              <a:ext cx="264" cy="249"/>
            </p:xfrm>
            <a:graphic>
              <a:graphicData uri="http://schemas.openxmlformats.org/presentationml/2006/ole">
                <mc:AlternateContent xmlns:mc="http://schemas.openxmlformats.org/markup-compatibility/2006">
                  <mc:Choice xmlns:v="urn:schemas-microsoft-com:vml" Requires="v">
                    <p:oleObj spid="_x0000_s42960" name="公式" r:id="rId20" imgW="228501" imgH="215806" progId="Equation.3">
                      <p:embed/>
                    </p:oleObj>
                  </mc:Choice>
                  <mc:Fallback>
                    <p:oleObj name="公式" r:id="rId20" imgW="228501" imgH="215806" progId="Equation.3">
                      <p:embed/>
                      <p:pic>
                        <p:nvPicPr>
                          <p:cNvPr id="0" name="Object 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13" y="1842"/>
                            <a:ext cx="26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15" name="Object 50"/>
              <p:cNvGraphicFramePr>
                <a:graphicFrameLocks noChangeAspect="1"/>
              </p:cNvGraphicFramePr>
              <p:nvPr/>
            </p:nvGraphicFramePr>
            <p:xfrm>
              <a:off x="3719" y="2187"/>
              <a:ext cx="204" cy="204"/>
            </p:xfrm>
            <a:graphic>
              <a:graphicData uri="http://schemas.openxmlformats.org/presentationml/2006/ole">
                <mc:AlternateContent xmlns:mc="http://schemas.openxmlformats.org/markup-compatibility/2006">
                  <mc:Choice xmlns:v="urn:schemas-microsoft-com:vml" Requires="v">
                    <p:oleObj spid="_x0000_s42961" name="公式" r:id="rId22" imgW="177492" imgH="177492" progId="Equation.3">
                      <p:embed/>
                    </p:oleObj>
                  </mc:Choice>
                  <mc:Fallback>
                    <p:oleObj name="公式" r:id="rId22" imgW="177492" imgH="177492" progId="Equation.3">
                      <p:embed/>
                      <p:pic>
                        <p:nvPicPr>
                          <p:cNvPr id="0" name="Object 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19" y="2187"/>
                            <a:ext cx="20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16" name="Object 51"/>
              <p:cNvGraphicFramePr>
                <a:graphicFrameLocks noChangeAspect="1"/>
              </p:cNvGraphicFramePr>
              <p:nvPr/>
            </p:nvGraphicFramePr>
            <p:xfrm>
              <a:off x="5366" y="1040"/>
              <a:ext cx="204" cy="233"/>
            </p:xfrm>
            <a:graphic>
              <a:graphicData uri="http://schemas.openxmlformats.org/presentationml/2006/ole">
                <mc:AlternateContent xmlns:mc="http://schemas.openxmlformats.org/markup-compatibility/2006">
                  <mc:Choice xmlns:v="urn:schemas-microsoft-com:vml" Requires="v">
                    <p:oleObj spid="_x0000_s42962" name="公式" r:id="rId24" imgW="177569" imgH="202936" progId="Equation.3">
                      <p:embed/>
                    </p:oleObj>
                  </mc:Choice>
                  <mc:Fallback>
                    <p:oleObj name="公式" r:id="rId24" imgW="177569" imgH="202936" progId="Equation.3">
                      <p:embed/>
                      <p:pic>
                        <p:nvPicPr>
                          <p:cNvPr id="0" name="Object 5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66" y="1040"/>
                            <a:ext cx="204"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7" name="Arc 52"/>
              <p:cNvSpPr>
                <a:spLocks/>
              </p:cNvSpPr>
              <p:nvPr/>
            </p:nvSpPr>
            <p:spPr bwMode="auto">
              <a:xfrm>
                <a:off x="4413" y="2078"/>
                <a:ext cx="45"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a:p>
            </p:txBody>
          </p:sp>
        </p:grpSp>
        <p:graphicFrame>
          <p:nvGraphicFramePr>
            <p:cNvPr id="41999" name="Object 54"/>
            <p:cNvGraphicFramePr>
              <a:graphicFrameLocks noChangeAspect="1"/>
            </p:cNvGraphicFramePr>
            <p:nvPr/>
          </p:nvGraphicFramePr>
          <p:xfrm>
            <a:off x="4550" y="2205"/>
            <a:ext cx="136" cy="124"/>
          </p:xfrm>
          <a:graphic>
            <a:graphicData uri="http://schemas.openxmlformats.org/presentationml/2006/ole">
              <mc:AlternateContent xmlns:mc="http://schemas.openxmlformats.org/markup-compatibility/2006">
                <mc:Choice xmlns:v="urn:schemas-microsoft-com:vml" Requires="v">
                  <p:oleObj spid="_x0000_s42963" name="公式" r:id="rId26" imgW="152334" imgH="139639" progId="Equation.3">
                    <p:embed/>
                  </p:oleObj>
                </mc:Choice>
                <mc:Fallback>
                  <p:oleObj name="公式" r:id="rId26" imgW="152334" imgH="139639" progId="Equation.3">
                    <p:embed/>
                    <p:pic>
                      <p:nvPicPr>
                        <p:cNvPr id="0" name="Object 5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50" y="2205"/>
                          <a:ext cx="136" cy="1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 calcmode="lin" valueType="num">
                                      <p:cBhvr additive="base">
                                        <p:cTn id="7" dur="500" fill="hold"/>
                                        <p:tgtEl>
                                          <p:spTgt spid="113667"/>
                                        </p:tgtEl>
                                        <p:attrNameLst>
                                          <p:attrName>ppt_x</p:attrName>
                                        </p:attrNameLst>
                                      </p:cBhvr>
                                      <p:tavLst>
                                        <p:tav tm="0">
                                          <p:val>
                                            <p:strVal val="#ppt_x"/>
                                          </p:val>
                                        </p:tav>
                                        <p:tav tm="100000">
                                          <p:val>
                                            <p:strVal val="#ppt_x"/>
                                          </p:val>
                                        </p:tav>
                                      </p:tavLst>
                                    </p:anim>
                                    <p:anim calcmode="lin" valueType="num">
                                      <p:cBhvr additive="base">
                                        <p:cTn id="8" dur="500" fill="hold"/>
                                        <p:tgtEl>
                                          <p:spTgt spid="11366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3689"/>
                                        </p:tgtEl>
                                        <p:attrNameLst>
                                          <p:attrName>style.visibility</p:attrName>
                                        </p:attrNameLst>
                                      </p:cBhvr>
                                      <p:to>
                                        <p:strVal val="visible"/>
                                      </p:to>
                                    </p:set>
                                    <p:anim calcmode="lin" valueType="num">
                                      <p:cBhvr additive="base">
                                        <p:cTn id="15" dur="500" fill="hold"/>
                                        <p:tgtEl>
                                          <p:spTgt spid="113689"/>
                                        </p:tgtEl>
                                        <p:attrNameLst>
                                          <p:attrName>ppt_x</p:attrName>
                                        </p:attrNameLst>
                                      </p:cBhvr>
                                      <p:tavLst>
                                        <p:tav tm="0">
                                          <p:val>
                                            <p:strVal val="#ppt_x"/>
                                          </p:val>
                                        </p:tav>
                                        <p:tav tm="100000">
                                          <p:val>
                                            <p:strVal val="#ppt_x"/>
                                          </p:val>
                                        </p:tav>
                                      </p:tavLst>
                                    </p:anim>
                                    <p:anim calcmode="lin" valueType="num">
                                      <p:cBhvr additive="base">
                                        <p:cTn id="16" dur="500" fill="hold"/>
                                        <p:tgtEl>
                                          <p:spTgt spid="1136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717"/>
                                        </p:tgtEl>
                                        <p:attrNameLst>
                                          <p:attrName>style.visibility</p:attrName>
                                        </p:attrNameLst>
                                      </p:cBhvr>
                                      <p:to>
                                        <p:strVal val="visible"/>
                                      </p:to>
                                    </p:set>
                                    <p:anim calcmode="lin" valueType="num">
                                      <p:cBhvr additive="base">
                                        <p:cTn id="19" dur="500" fill="hold"/>
                                        <p:tgtEl>
                                          <p:spTgt spid="113717"/>
                                        </p:tgtEl>
                                        <p:attrNameLst>
                                          <p:attrName>ppt_x</p:attrName>
                                        </p:attrNameLst>
                                      </p:cBhvr>
                                      <p:tavLst>
                                        <p:tav tm="0">
                                          <p:val>
                                            <p:strVal val="#ppt_x"/>
                                          </p:val>
                                        </p:tav>
                                        <p:tav tm="100000">
                                          <p:val>
                                            <p:strVal val="#ppt_x"/>
                                          </p:val>
                                        </p:tav>
                                      </p:tavLst>
                                    </p:anim>
                                    <p:anim calcmode="lin" valueType="num">
                                      <p:cBhvr additive="base">
                                        <p:cTn id="20" dur="500" fill="hold"/>
                                        <p:tgtEl>
                                          <p:spTgt spid="1137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3687"/>
                                        </p:tgtEl>
                                        <p:attrNameLst>
                                          <p:attrName>style.visibility</p:attrName>
                                        </p:attrNameLst>
                                      </p:cBhvr>
                                      <p:to>
                                        <p:strVal val="visible"/>
                                      </p:to>
                                    </p:set>
                                    <p:anim calcmode="lin" valueType="num">
                                      <p:cBhvr additive="base">
                                        <p:cTn id="23" dur="500" fill="hold"/>
                                        <p:tgtEl>
                                          <p:spTgt spid="113687"/>
                                        </p:tgtEl>
                                        <p:attrNameLst>
                                          <p:attrName>ppt_x</p:attrName>
                                        </p:attrNameLst>
                                      </p:cBhvr>
                                      <p:tavLst>
                                        <p:tav tm="0">
                                          <p:val>
                                            <p:strVal val="#ppt_x"/>
                                          </p:val>
                                        </p:tav>
                                        <p:tav tm="100000">
                                          <p:val>
                                            <p:strVal val="#ppt_x"/>
                                          </p:val>
                                        </p:tav>
                                      </p:tavLst>
                                    </p:anim>
                                    <p:anim calcmode="lin" valueType="num">
                                      <p:cBhvr additive="base">
                                        <p:cTn id="24" dur="500" fill="hold"/>
                                        <p:tgtEl>
                                          <p:spTgt spid="11368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3688"/>
                                        </p:tgtEl>
                                        <p:attrNameLst>
                                          <p:attrName>style.visibility</p:attrName>
                                        </p:attrNameLst>
                                      </p:cBhvr>
                                      <p:to>
                                        <p:strVal val="visible"/>
                                      </p:to>
                                    </p:set>
                                    <p:anim calcmode="lin" valueType="num">
                                      <p:cBhvr additive="base">
                                        <p:cTn id="27" dur="500" fill="hold"/>
                                        <p:tgtEl>
                                          <p:spTgt spid="113688"/>
                                        </p:tgtEl>
                                        <p:attrNameLst>
                                          <p:attrName>ppt_x</p:attrName>
                                        </p:attrNameLst>
                                      </p:cBhvr>
                                      <p:tavLst>
                                        <p:tav tm="0">
                                          <p:val>
                                            <p:strVal val="#ppt_x"/>
                                          </p:val>
                                        </p:tav>
                                        <p:tav tm="100000">
                                          <p:val>
                                            <p:strVal val="#ppt_x"/>
                                          </p:val>
                                        </p:tav>
                                      </p:tavLst>
                                    </p:anim>
                                    <p:anim calcmode="lin" valueType="num">
                                      <p:cBhvr additive="base">
                                        <p:cTn id="28" dur="500" fill="hold"/>
                                        <p:tgtEl>
                                          <p:spTgt spid="11368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3692"/>
                                        </p:tgtEl>
                                        <p:attrNameLst>
                                          <p:attrName>style.visibility</p:attrName>
                                        </p:attrNameLst>
                                      </p:cBhvr>
                                      <p:to>
                                        <p:strVal val="visible"/>
                                      </p:to>
                                    </p:set>
                                    <p:anim calcmode="lin" valueType="num">
                                      <p:cBhvr additive="base">
                                        <p:cTn id="33" dur="500" fill="hold"/>
                                        <p:tgtEl>
                                          <p:spTgt spid="113692"/>
                                        </p:tgtEl>
                                        <p:attrNameLst>
                                          <p:attrName>ppt_x</p:attrName>
                                        </p:attrNameLst>
                                      </p:cBhvr>
                                      <p:tavLst>
                                        <p:tav tm="0">
                                          <p:val>
                                            <p:strVal val="#ppt_x"/>
                                          </p:val>
                                        </p:tav>
                                        <p:tav tm="100000">
                                          <p:val>
                                            <p:strVal val="#ppt_x"/>
                                          </p:val>
                                        </p:tav>
                                      </p:tavLst>
                                    </p:anim>
                                    <p:anim calcmode="lin" valueType="num">
                                      <p:cBhvr additive="base">
                                        <p:cTn id="34" dur="500" fill="hold"/>
                                        <p:tgtEl>
                                          <p:spTgt spid="11369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3690"/>
                                        </p:tgtEl>
                                        <p:attrNameLst>
                                          <p:attrName>style.visibility</p:attrName>
                                        </p:attrNameLst>
                                      </p:cBhvr>
                                      <p:to>
                                        <p:strVal val="visible"/>
                                      </p:to>
                                    </p:set>
                                    <p:anim calcmode="lin" valueType="num">
                                      <p:cBhvr additive="base">
                                        <p:cTn id="37" dur="500" fill="hold"/>
                                        <p:tgtEl>
                                          <p:spTgt spid="113690"/>
                                        </p:tgtEl>
                                        <p:attrNameLst>
                                          <p:attrName>ppt_x</p:attrName>
                                        </p:attrNameLst>
                                      </p:cBhvr>
                                      <p:tavLst>
                                        <p:tav tm="0">
                                          <p:val>
                                            <p:strVal val="#ppt_x"/>
                                          </p:val>
                                        </p:tav>
                                        <p:tav tm="100000">
                                          <p:val>
                                            <p:strVal val="#ppt_x"/>
                                          </p:val>
                                        </p:tav>
                                      </p:tavLst>
                                    </p:anim>
                                    <p:anim calcmode="lin" valueType="num">
                                      <p:cBhvr additive="base">
                                        <p:cTn id="38" dur="500" fill="hold"/>
                                        <p:tgtEl>
                                          <p:spTgt spid="11369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3691"/>
                                        </p:tgtEl>
                                        <p:attrNameLst>
                                          <p:attrName>style.visibility</p:attrName>
                                        </p:attrNameLst>
                                      </p:cBhvr>
                                      <p:to>
                                        <p:strVal val="visible"/>
                                      </p:to>
                                    </p:set>
                                    <p:anim calcmode="lin" valueType="num">
                                      <p:cBhvr additive="base">
                                        <p:cTn id="41" dur="500" fill="hold"/>
                                        <p:tgtEl>
                                          <p:spTgt spid="113691"/>
                                        </p:tgtEl>
                                        <p:attrNameLst>
                                          <p:attrName>ppt_x</p:attrName>
                                        </p:attrNameLst>
                                      </p:cBhvr>
                                      <p:tavLst>
                                        <p:tav tm="0">
                                          <p:val>
                                            <p:strVal val="#ppt_x"/>
                                          </p:val>
                                        </p:tav>
                                        <p:tav tm="100000">
                                          <p:val>
                                            <p:strVal val="#ppt_x"/>
                                          </p:val>
                                        </p:tav>
                                      </p:tavLst>
                                    </p:anim>
                                    <p:anim calcmode="lin" valueType="num">
                                      <p:cBhvr additive="base">
                                        <p:cTn id="42" dur="500" fill="hold"/>
                                        <p:tgtEl>
                                          <p:spTgt spid="113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P spid="113690" grpId="0" animBg="1"/>
      <p:bldP spid="113691" grpId="0" animBg="1"/>
      <p:bldP spid="113692" grpId="0" animBg="1"/>
      <p:bldP spid="1137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119" name="Object 23"/>
          <p:cNvGraphicFramePr>
            <a:graphicFrameLocks noChangeAspect="1"/>
          </p:cNvGraphicFramePr>
          <p:nvPr>
            <p:extLst>
              <p:ext uri="{D42A27DB-BD31-4B8C-83A1-F6EECF244321}">
                <p14:modId xmlns:p14="http://schemas.microsoft.com/office/powerpoint/2010/main" val="956216987"/>
              </p:ext>
            </p:extLst>
          </p:nvPr>
        </p:nvGraphicFramePr>
        <p:xfrm>
          <a:off x="1764085" y="5157192"/>
          <a:ext cx="3455987" cy="1112837"/>
        </p:xfrm>
        <a:graphic>
          <a:graphicData uri="http://schemas.openxmlformats.org/presentationml/2006/ole">
            <mc:AlternateContent xmlns:mc="http://schemas.openxmlformats.org/markup-compatibility/2006">
              <mc:Choice xmlns:v="urn:schemas-microsoft-com:vml" Requires="v">
                <p:oleObj spid="_x0000_s45069" name="公式" r:id="rId3" imgW="1218671" imgH="393529" progId="Equation.3">
                  <p:embed/>
                </p:oleObj>
              </mc:Choice>
              <mc:Fallback>
                <p:oleObj name="公式" r:id="rId3" imgW="1218671" imgH="393529"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085" y="5157192"/>
                        <a:ext cx="3455987"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20" name="AutoShape 24"/>
          <p:cNvSpPr>
            <a:spLocks noChangeArrowheads="1"/>
          </p:cNvSpPr>
          <p:nvPr/>
        </p:nvSpPr>
        <p:spPr bwMode="auto">
          <a:xfrm>
            <a:off x="898897" y="5662017"/>
            <a:ext cx="647700" cy="144462"/>
          </a:xfrm>
          <a:prstGeom prst="rightArrow">
            <a:avLst>
              <a:gd name="adj1" fmla="val 50000"/>
              <a:gd name="adj2" fmla="val 112088"/>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3012" name="Group 25"/>
          <p:cNvGrpSpPr>
            <a:grpSpLocks/>
          </p:cNvGrpSpPr>
          <p:nvPr/>
        </p:nvGrpSpPr>
        <p:grpSpPr bwMode="auto">
          <a:xfrm>
            <a:off x="5580063" y="836613"/>
            <a:ext cx="2098675" cy="936625"/>
            <a:chOff x="4007" y="3203"/>
            <a:chExt cx="1322" cy="590"/>
          </a:xfrm>
        </p:grpSpPr>
        <p:sp>
          <p:nvSpPr>
            <p:cNvPr id="43043" name="Rectangle 26"/>
            <p:cNvSpPr>
              <a:spLocks noChangeArrowheads="1"/>
            </p:cNvSpPr>
            <p:nvPr/>
          </p:nvSpPr>
          <p:spPr bwMode="auto">
            <a:xfrm>
              <a:off x="4150" y="3203"/>
              <a:ext cx="998" cy="272"/>
            </a:xfrm>
            <a:prstGeom prst="rect">
              <a:avLst/>
            </a:prstGeom>
            <a:solidFill>
              <a:schemeClr val="bg1"/>
            </a:solidFill>
            <a:ln w="9525">
              <a:noFill/>
              <a:miter lim="800000"/>
              <a:headEnd/>
              <a:tailEnd/>
            </a:ln>
          </p:spPr>
          <p:txBody>
            <a:bodyPr wrap="none" anchor="ctr"/>
            <a:lstStyle/>
            <a:p>
              <a:endParaRPr lang="zh-CN" altLang="en-US"/>
            </a:p>
          </p:txBody>
        </p:sp>
        <p:sp>
          <p:nvSpPr>
            <p:cNvPr id="43044" name="Line 27"/>
            <p:cNvSpPr>
              <a:spLocks noChangeShapeType="1"/>
            </p:cNvSpPr>
            <p:nvPr/>
          </p:nvSpPr>
          <p:spPr bwMode="auto">
            <a:xfrm flipH="1">
              <a:off x="4241" y="3249"/>
              <a:ext cx="1088" cy="544"/>
            </a:xfrm>
            <a:prstGeom prst="line">
              <a:avLst/>
            </a:prstGeom>
            <a:noFill/>
            <a:ln w="28575">
              <a:solidFill>
                <a:schemeClr val="tx1"/>
              </a:solidFill>
              <a:round/>
              <a:headEnd/>
              <a:tailEnd/>
            </a:ln>
          </p:spPr>
          <p:txBody>
            <a:bodyPr/>
            <a:lstStyle/>
            <a:p>
              <a:endParaRPr lang="en-US"/>
            </a:p>
          </p:txBody>
        </p:sp>
        <p:sp>
          <p:nvSpPr>
            <p:cNvPr id="43045" name="Line 28"/>
            <p:cNvSpPr>
              <a:spLocks noChangeShapeType="1"/>
            </p:cNvSpPr>
            <p:nvPr/>
          </p:nvSpPr>
          <p:spPr bwMode="auto">
            <a:xfrm>
              <a:off x="4241" y="3793"/>
              <a:ext cx="1088" cy="0"/>
            </a:xfrm>
            <a:prstGeom prst="line">
              <a:avLst/>
            </a:prstGeom>
            <a:noFill/>
            <a:ln w="28575">
              <a:solidFill>
                <a:schemeClr val="tx1"/>
              </a:solidFill>
              <a:round/>
              <a:headEnd/>
              <a:tailEnd/>
            </a:ln>
          </p:spPr>
          <p:txBody>
            <a:bodyPr/>
            <a:lstStyle/>
            <a:p>
              <a:endParaRPr lang="en-US"/>
            </a:p>
          </p:txBody>
        </p:sp>
        <p:sp>
          <p:nvSpPr>
            <p:cNvPr id="43046" name="Line 29"/>
            <p:cNvSpPr>
              <a:spLocks noChangeShapeType="1"/>
            </p:cNvSpPr>
            <p:nvPr/>
          </p:nvSpPr>
          <p:spPr bwMode="auto">
            <a:xfrm flipH="1">
              <a:off x="5329" y="3249"/>
              <a:ext cx="0" cy="544"/>
            </a:xfrm>
            <a:prstGeom prst="line">
              <a:avLst/>
            </a:prstGeom>
            <a:noFill/>
            <a:ln w="28575">
              <a:solidFill>
                <a:schemeClr val="tx1"/>
              </a:solidFill>
              <a:round/>
              <a:headEnd/>
              <a:tailEnd/>
            </a:ln>
          </p:spPr>
          <p:txBody>
            <a:bodyPr/>
            <a:lstStyle/>
            <a:p>
              <a:endParaRPr lang="en-US"/>
            </a:p>
          </p:txBody>
        </p:sp>
        <p:sp>
          <p:nvSpPr>
            <p:cNvPr id="43047" name="Line 30"/>
            <p:cNvSpPr>
              <a:spLocks noChangeShapeType="1"/>
            </p:cNvSpPr>
            <p:nvPr/>
          </p:nvSpPr>
          <p:spPr bwMode="auto">
            <a:xfrm>
              <a:off x="4785" y="3203"/>
              <a:ext cx="136" cy="272"/>
            </a:xfrm>
            <a:prstGeom prst="line">
              <a:avLst/>
            </a:prstGeom>
            <a:noFill/>
            <a:ln w="28575">
              <a:solidFill>
                <a:schemeClr val="tx1"/>
              </a:solidFill>
              <a:round/>
              <a:headEnd/>
              <a:tailEnd type="triangle" w="med" len="lg"/>
            </a:ln>
          </p:spPr>
          <p:txBody>
            <a:bodyPr/>
            <a:lstStyle/>
            <a:p>
              <a:endParaRPr lang="en-US"/>
            </a:p>
          </p:txBody>
        </p:sp>
        <p:sp>
          <p:nvSpPr>
            <p:cNvPr id="43048" name="Line 31"/>
            <p:cNvSpPr>
              <a:spLocks noChangeShapeType="1"/>
            </p:cNvSpPr>
            <p:nvPr/>
          </p:nvSpPr>
          <p:spPr bwMode="auto">
            <a:xfrm flipH="1">
              <a:off x="4377" y="3566"/>
              <a:ext cx="635" cy="0"/>
            </a:xfrm>
            <a:prstGeom prst="line">
              <a:avLst/>
            </a:prstGeom>
            <a:noFill/>
            <a:ln w="28575">
              <a:solidFill>
                <a:schemeClr val="tx1"/>
              </a:solidFill>
              <a:round/>
              <a:headEnd/>
              <a:tailEnd type="triangle" w="med" len="lg"/>
            </a:ln>
          </p:spPr>
          <p:txBody>
            <a:bodyPr/>
            <a:lstStyle/>
            <a:p>
              <a:endParaRPr lang="en-US"/>
            </a:p>
          </p:txBody>
        </p:sp>
        <p:graphicFrame>
          <p:nvGraphicFramePr>
            <p:cNvPr id="43049" name="Object 32"/>
            <p:cNvGraphicFramePr>
              <a:graphicFrameLocks noChangeAspect="1"/>
            </p:cNvGraphicFramePr>
            <p:nvPr/>
          </p:nvGraphicFramePr>
          <p:xfrm>
            <a:off x="4915" y="3209"/>
            <a:ext cx="200" cy="214"/>
          </p:xfrm>
          <a:graphic>
            <a:graphicData uri="http://schemas.openxmlformats.org/presentationml/2006/ole">
              <mc:AlternateContent xmlns:mc="http://schemas.openxmlformats.org/markup-compatibility/2006">
                <mc:Choice xmlns:v="urn:schemas-microsoft-com:vml" Requires="v">
                  <p:oleObj spid="_x0000_s45070" name="公式" r:id="rId5" imgW="190417" imgH="203112" progId="Equation.3">
                    <p:embed/>
                  </p:oleObj>
                </mc:Choice>
                <mc:Fallback>
                  <p:oleObj name="公式" r:id="rId5" imgW="190417" imgH="203112"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5" y="3209"/>
                          <a:ext cx="200"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0" name="Object 33"/>
            <p:cNvGraphicFramePr>
              <a:graphicFrameLocks noChangeAspect="1"/>
            </p:cNvGraphicFramePr>
            <p:nvPr/>
          </p:nvGraphicFramePr>
          <p:xfrm>
            <a:off x="4007" y="3475"/>
            <a:ext cx="424" cy="248"/>
          </p:xfrm>
          <a:graphic>
            <a:graphicData uri="http://schemas.openxmlformats.org/presentationml/2006/ole">
              <mc:AlternateContent xmlns:mc="http://schemas.openxmlformats.org/markup-compatibility/2006">
                <mc:Choice xmlns:v="urn:schemas-microsoft-com:vml" Requires="v">
                  <p:oleObj spid="_x0000_s45071" name="公式" r:id="rId7" imgW="368140" imgH="215806" progId="Equation.3">
                    <p:embed/>
                  </p:oleObj>
                </mc:Choice>
                <mc:Fallback>
                  <p:oleObj name="公式" r:id="rId7" imgW="368140" imgH="215806"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7" y="3475"/>
                          <a:ext cx="42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013" name="Group 59"/>
          <p:cNvGrpSpPr>
            <a:grpSpLocks/>
          </p:cNvGrpSpPr>
          <p:nvPr/>
        </p:nvGrpSpPr>
        <p:grpSpPr bwMode="auto">
          <a:xfrm>
            <a:off x="900113" y="188913"/>
            <a:ext cx="3046412" cy="2144712"/>
            <a:chOff x="734" y="2533"/>
            <a:chExt cx="1919" cy="1351"/>
          </a:xfrm>
        </p:grpSpPr>
        <p:grpSp>
          <p:nvGrpSpPr>
            <p:cNvPr id="43020" name="Group 56"/>
            <p:cNvGrpSpPr>
              <a:grpSpLocks/>
            </p:cNvGrpSpPr>
            <p:nvPr/>
          </p:nvGrpSpPr>
          <p:grpSpPr bwMode="auto">
            <a:xfrm>
              <a:off x="2072" y="3308"/>
              <a:ext cx="581" cy="281"/>
              <a:chOff x="5057" y="1815"/>
              <a:chExt cx="581" cy="281"/>
            </a:xfrm>
          </p:grpSpPr>
          <p:sp>
            <p:nvSpPr>
              <p:cNvPr id="43041" name="Line 49"/>
              <p:cNvSpPr>
                <a:spLocks noChangeShapeType="1"/>
              </p:cNvSpPr>
              <p:nvPr/>
            </p:nvSpPr>
            <p:spPr bwMode="auto">
              <a:xfrm>
                <a:off x="5057" y="2096"/>
                <a:ext cx="454" cy="0"/>
              </a:xfrm>
              <a:prstGeom prst="line">
                <a:avLst/>
              </a:prstGeom>
              <a:noFill/>
              <a:ln w="28575">
                <a:solidFill>
                  <a:schemeClr val="tx1"/>
                </a:solidFill>
                <a:round/>
                <a:headEnd/>
                <a:tailEnd type="triangle" w="med" len="lg"/>
              </a:ln>
            </p:spPr>
            <p:txBody>
              <a:bodyPr/>
              <a:lstStyle/>
              <a:p>
                <a:endParaRPr lang="en-US"/>
              </a:p>
            </p:txBody>
          </p:sp>
          <p:graphicFrame>
            <p:nvGraphicFramePr>
              <p:cNvPr id="43042" name="Object 50"/>
              <p:cNvGraphicFramePr>
                <a:graphicFrameLocks noChangeAspect="1"/>
              </p:cNvGraphicFramePr>
              <p:nvPr/>
            </p:nvGraphicFramePr>
            <p:xfrm>
              <a:off x="5375" y="1815"/>
              <a:ext cx="263" cy="248"/>
            </p:xfrm>
            <a:graphic>
              <a:graphicData uri="http://schemas.openxmlformats.org/presentationml/2006/ole">
                <mc:AlternateContent xmlns:mc="http://schemas.openxmlformats.org/markup-compatibility/2006">
                  <mc:Choice xmlns:v="urn:schemas-microsoft-com:vml" Requires="v">
                    <p:oleObj spid="_x0000_s45072" name="公式" r:id="rId9" imgW="228501" imgH="215806" progId="Equation.3">
                      <p:embed/>
                    </p:oleObj>
                  </mc:Choice>
                  <mc:Fallback>
                    <p:oleObj name="公式" r:id="rId9" imgW="228501" imgH="215806"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5" y="1815"/>
                            <a:ext cx="263"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021" name="Group 57"/>
            <p:cNvGrpSpPr>
              <a:grpSpLocks/>
            </p:cNvGrpSpPr>
            <p:nvPr/>
          </p:nvGrpSpPr>
          <p:grpSpPr bwMode="auto">
            <a:xfrm>
              <a:off x="734" y="2533"/>
              <a:ext cx="1851" cy="1351"/>
              <a:chOff x="3719" y="1040"/>
              <a:chExt cx="1851" cy="1351"/>
            </a:xfrm>
          </p:grpSpPr>
          <p:sp>
            <p:nvSpPr>
              <p:cNvPr id="43023" name="Rectangle 35"/>
              <p:cNvSpPr>
                <a:spLocks noChangeArrowheads="1"/>
              </p:cNvSpPr>
              <p:nvPr/>
            </p:nvSpPr>
            <p:spPr bwMode="auto">
              <a:xfrm>
                <a:off x="4156" y="1570"/>
                <a:ext cx="998" cy="272"/>
              </a:xfrm>
              <a:prstGeom prst="rect">
                <a:avLst/>
              </a:prstGeom>
              <a:solidFill>
                <a:schemeClr val="bg1"/>
              </a:solidFill>
              <a:ln w="9525">
                <a:noFill/>
                <a:miter lim="800000"/>
                <a:headEnd/>
                <a:tailEnd/>
              </a:ln>
            </p:spPr>
            <p:txBody>
              <a:bodyPr wrap="none" anchor="ctr"/>
              <a:lstStyle/>
              <a:p>
                <a:endParaRPr lang="zh-CN" altLang="en-US"/>
              </a:p>
            </p:txBody>
          </p:sp>
          <p:sp>
            <p:nvSpPr>
              <p:cNvPr id="43024" name="Line 36"/>
              <p:cNvSpPr>
                <a:spLocks noChangeShapeType="1"/>
              </p:cNvSpPr>
              <p:nvPr/>
            </p:nvSpPr>
            <p:spPr bwMode="auto">
              <a:xfrm flipH="1">
                <a:off x="4247" y="1616"/>
                <a:ext cx="1088" cy="544"/>
              </a:xfrm>
              <a:prstGeom prst="line">
                <a:avLst/>
              </a:prstGeom>
              <a:noFill/>
              <a:ln w="28575">
                <a:solidFill>
                  <a:schemeClr val="tx1"/>
                </a:solidFill>
                <a:round/>
                <a:headEnd/>
                <a:tailEnd/>
              </a:ln>
            </p:spPr>
            <p:txBody>
              <a:bodyPr/>
              <a:lstStyle/>
              <a:p>
                <a:endParaRPr lang="en-US"/>
              </a:p>
            </p:txBody>
          </p:sp>
          <p:sp>
            <p:nvSpPr>
              <p:cNvPr id="43025" name="Line 37"/>
              <p:cNvSpPr>
                <a:spLocks noChangeShapeType="1"/>
              </p:cNvSpPr>
              <p:nvPr/>
            </p:nvSpPr>
            <p:spPr bwMode="auto">
              <a:xfrm>
                <a:off x="4247" y="2160"/>
                <a:ext cx="1088" cy="0"/>
              </a:xfrm>
              <a:prstGeom prst="line">
                <a:avLst/>
              </a:prstGeom>
              <a:noFill/>
              <a:ln w="28575">
                <a:solidFill>
                  <a:schemeClr val="tx1"/>
                </a:solidFill>
                <a:round/>
                <a:headEnd/>
                <a:tailEnd/>
              </a:ln>
            </p:spPr>
            <p:txBody>
              <a:bodyPr/>
              <a:lstStyle/>
              <a:p>
                <a:endParaRPr lang="en-US"/>
              </a:p>
            </p:txBody>
          </p:sp>
          <p:sp>
            <p:nvSpPr>
              <p:cNvPr id="43026" name="Line 38"/>
              <p:cNvSpPr>
                <a:spLocks noChangeShapeType="1"/>
              </p:cNvSpPr>
              <p:nvPr/>
            </p:nvSpPr>
            <p:spPr bwMode="auto">
              <a:xfrm flipH="1">
                <a:off x="5335" y="1616"/>
                <a:ext cx="0" cy="544"/>
              </a:xfrm>
              <a:prstGeom prst="line">
                <a:avLst/>
              </a:prstGeom>
              <a:noFill/>
              <a:ln w="28575">
                <a:solidFill>
                  <a:schemeClr val="tx1"/>
                </a:solidFill>
                <a:round/>
                <a:headEnd/>
                <a:tailEnd/>
              </a:ln>
            </p:spPr>
            <p:txBody>
              <a:bodyPr/>
              <a:lstStyle/>
              <a:p>
                <a:endParaRPr lang="en-US"/>
              </a:p>
            </p:txBody>
          </p:sp>
          <p:sp>
            <p:nvSpPr>
              <p:cNvPr id="43027" name="Line 39"/>
              <p:cNvSpPr>
                <a:spLocks noChangeShapeType="1"/>
              </p:cNvSpPr>
              <p:nvPr/>
            </p:nvSpPr>
            <p:spPr bwMode="auto">
              <a:xfrm>
                <a:off x="4746" y="1525"/>
                <a:ext cx="136" cy="272"/>
              </a:xfrm>
              <a:prstGeom prst="line">
                <a:avLst/>
              </a:prstGeom>
              <a:noFill/>
              <a:ln w="28575">
                <a:solidFill>
                  <a:schemeClr val="tx1"/>
                </a:solidFill>
                <a:round/>
                <a:headEnd type="triangle" w="med" len="lg"/>
                <a:tailEnd type="none" w="med" len="lg"/>
              </a:ln>
            </p:spPr>
            <p:txBody>
              <a:bodyPr/>
              <a:lstStyle/>
              <a:p>
                <a:endParaRPr lang="en-US"/>
              </a:p>
            </p:txBody>
          </p:sp>
          <p:graphicFrame>
            <p:nvGraphicFramePr>
              <p:cNvPr id="43028" name="Object 41"/>
              <p:cNvGraphicFramePr>
                <a:graphicFrameLocks noChangeAspect="1"/>
              </p:cNvGraphicFramePr>
              <p:nvPr/>
            </p:nvGraphicFramePr>
            <p:xfrm>
              <a:off x="4758" y="1353"/>
              <a:ext cx="200" cy="214"/>
            </p:xfrm>
            <a:graphic>
              <a:graphicData uri="http://schemas.openxmlformats.org/presentationml/2006/ole">
                <mc:AlternateContent xmlns:mc="http://schemas.openxmlformats.org/markup-compatibility/2006">
                  <mc:Choice xmlns:v="urn:schemas-microsoft-com:vml" Requires="v">
                    <p:oleObj spid="_x0000_s45073" name="公式" r:id="rId11" imgW="190417" imgH="203112" progId="Equation.3">
                      <p:embed/>
                    </p:oleObj>
                  </mc:Choice>
                  <mc:Fallback>
                    <p:oleObj name="公式" r:id="rId11" imgW="190417" imgH="203112"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8" y="1353"/>
                            <a:ext cx="200"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9" name="Object 42"/>
              <p:cNvGraphicFramePr>
                <a:graphicFrameLocks noChangeAspect="1"/>
              </p:cNvGraphicFramePr>
              <p:nvPr/>
            </p:nvGraphicFramePr>
            <p:xfrm>
              <a:off x="4020" y="1525"/>
              <a:ext cx="409" cy="248"/>
            </p:xfrm>
            <a:graphic>
              <a:graphicData uri="http://schemas.openxmlformats.org/presentationml/2006/ole">
                <mc:AlternateContent xmlns:mc="http://schemas.openxmlformats.org/markup-compatibility/2006">
                  <mc:Choice xmlns:v="urn:schemas-microsoft-com:vml" Requires="v">
                    <p:oleObj spid="_x0000_s45074" name="公式" r:id="rId12" imgW="355292" imgH="215713" progId="Equation.3">
                      <p:embed/>
                    </p:oleObj>
                  </mc:Choice>
                  <mc:Fallback>
                    <p:oleObj name="公式" r:id="rId12" imgW="355292" imgH="215713" progId="Equation.3">
                      <p:embed/>
                      <p:pic>
                        <p:nvPicPr>
                          <p:cNvPr id="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0" y="1525"/>
                            <a:ext cx="40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30" name="Line 43"/>
              <p:cNvSpPr>
                <a:spLocks noChangeShapeType="1"/>
              </p:cNvSpPr>
              <p:nvPr/>
            </p:nvSpPr>
            <p:spPr bwMode="auto">
              <a:xfrm flipV="1">
                <a:off x="5329" y="1162"/>
                <a:ext cx="0" cy="998"/>
              </a:xfrm>
              <a:prstGeom prst="line">
                <a:avLst/>
              </a:prstGeom>
              <a:noFill/>
              <a:ln w="28575">
                <a:solidFill>
                  <a:schemeClr val="tx1"/>
                </a:solidFill>
                <a:round/>
                <a:headEnd/>
                <a:tailEnd type="triangle" w="med" len="lg"/>
              </a:ln>
            </p:spPr>
            <p:txBody>
              <a:bodyPr/>
              <a:lstStyle/>
              <a:p>
                <a:endParaRPr lang="en-US"/>
              </a:p>
            </p:txBody>
          </p:sp>
          <p:sp>
            <p:nvSpPr>
              <p:cNvPr id="43031" name="Line 44"/>
              <p:cNvSpPr>
                <a:spLocks noChangeShapeType="1"/>
              </p:cNvSpPr>
              <p:nvPr/>
            </p:nvSpPr>
            <p:spPr bwMode="auto">
              <a:xfrm flipH="1">
                <a:off x="3787" y="2160"/>
                <a:ext cx="1542" cy="0"/>
              </a:xfrm>
              <a:prstGeom prst="line">
                <a:avLst/>
              </a:prstGeom>
              <a:noFill/>
              <a:ln w="28575">
                <a:solidFill>
                  <a:schemeClr val="tx1"/>
                </a:solidFill>
                <a:round/>
                <a:headEnd/>
                <a:tailEnd type="triangle" w="med" len="lg"/>
              </a:ln>
            </p:spPr>
            <p:txBody>
              <a:bodyPr/>
              <a:lstStyle/>
              <a:p>
                <a:endParaRPr lang="en-US"/>
              </a:p>
            </p:txBody>
          </p:sp>
          <p:sp>
            <p:nvSpPr>
              <p:cNvPr id="43032" name="Rectangle 45"/>
              <p:cNvSpPr>
                <a:spLocks noChangeArrowheads="1"/>
              </p:cNvSpPr>
              <p:nvPr/>
            </p:nvSpPr>
            <p:spPr bwMode="auto">
              <a:xfrm rot="-1773005">
                <a:off x="4784" y="1742"/>
                <a:ext cx="181" cy="91"/>
              </a:xfrm>
              <a:prstGeom prst="rect">
                <a:avLst/>
              </a:prstGeom>
              <a:noFill/>
              <a:ln w="28575">
                <a:solidFill>
                  <a:schemeClr val="tx1"/>
                </a:solidFill>
                <a:miter lim="800000"/>
                <a:headEnd/>
                <a:tailEnd/>
              </a:ln>
            </p:spPr>
            <p:txBody>
              <a:bodyPr wrap="none" anchor="ctr"/>
              <a:lstStyle/>
              <a:p>
                <a:endParaRPr lang="zh-CN" altLang="en-US"/>
              </a:p>
            </p:txBody>
          </p:sp>
          <p:sp>
            <p:nvSpPr>
              <p:cNvPr id="43033" name="Line 46"/>
              <p:cNvSpPr>
                <a:spLocks noChangeShapeType="1"/>
              </p:cNvSpPr>
              <p:nvPr/>
            </p:nvSpPr>
            <p:spPr bwMode="auto">
              <a:xfrm flipH="1">
                <a:off x="4422" y="1797"/>
                <a:ext cx="463" cy="0"/>
              </a:xfrm>
              <a:prstGeom prst="line">
                <a:avLst/>
              </a:prstGeom>
              <a:noFill/>
              <a:ln w="28575">
                <a:solidFill>
                  <a:schemeClr val="tx1"/>
                </a:solidFill>
                <a:round/>
                <a:headEnd/>
                <a:tailEnd type="triangle" w="med" len="lg"/>
              </a:ln>
            </p:spPr>
            <p:txBody>
              <a:bodyPr/>
              <a:lstStyle/>
              <a:p>
                <a:endParaRPr lang="en-US"/>
              </a:p>
            </p:txBody>
          </p:sp>
          <p:sp>
            <p:nvSpPr>
              <p:cNvPr id="43034" name="Line 47"/>
              <p:cNvSpPr>
                <a:spLocks noChangeShapeType="1"/>
              </p:cNvSpPr>
              <p:nvPr/>
            </p:nvSpPr>
            <p:spPr bwMode="auto">
              <a:xfrm flipH="1">
                <a:off x="4431" y="1797"/>
                <a:ext cx="453" cy="227"/>
              </a:xfrm>
              <a:prstGeom prst="line">
                <a:avLst/>
              </a:prstGeom>
              <a:noFill/>
              <a:ln w="28575">
                <a:solidFill>
                  <a:schemeClr val="tx1"/>
                </a:solidFill>
                <a:round/>
                <a:headEnd/>
                <a:tailEnd type="triangle" w="med" len="med"/>
              </a:ln>
            </p:spPr>
            <p:txBody>
              <a:bodyPr/>
              <a:lstStyle/>
              <a:p>
                <a:endParaRPr lang="en-US"/>
              </a:p>
            </p:txBody>
          </p:sp>
          <p:sp>
            <p:nvSpPr>
              <p:cNvPr id="43035" name="Line 48"/>
              <p:cNvSpPr>
                <a:spLocks noChangeShapeType="1"/>
              </p:cNvSpPr>
              <p:nvPr/>
            </p:nvSpPr>
            <p:spPr bwMode="auto">
              <a:xfrm>
                <a:off x="4875" y="1797"/>
                <a:ext cx="0" cy="227"/>
              </a:xfrm>
              <a:prstGeom prst="line">
                <a:avLst/>
              </a:prstGeom>
              <a:noFill/>
              <a:ln w="28575">
                <a:solidFill>
                  <a:schemeClr val="tx1"/>
                </a:solidFill>
                <a:round/>
                <a:headEnd/>
                <a:tailEnd type="triangle" w="med" len="med"/>
              </a:ln>
            </p:spPr>
            <p:txBody>
              <a:bodyPr/>
              <a:lstStyle/>
              <a:p>
                <a:endParaRPr lang="en-US"/>
              </a:p>
            </p:txBody>
          </p:sp>
          <p:graphicFrame>
            <p:nvGraphicFramePr>
              <p:cNvPr id="43036" name="Object 51"/>
              <p:cNvGraphicFramePr>
                <a:graphicFrameLocks noChangeAspect="1"/>
              </p:cNvGraphicFramePr>
              <p:nvPr/>
            </p:nvGraphicFramePr>
            <p:xfrm>
              <a:off x="4613" y="1964"/>
              <a:ext cx="272" cy="218"/>
            </p:xfrm>
            <a:graphic>
              <a:graphicData uri="http://schemas.openxmlformats.org/presentationml/2006/ole">
                <mc:AlternateContent xmlns:mc="http://schemas.openxmlformats.org/markup-compatibility/2006">
                  <mc:Choice xmlns:v="urn:schemas-microsoft-com:vml" Requires="v">
                    <p:oleObj spid="_x0000_s45075" name="公式" r:id="rId14" imgW="253780" imgH="203024" progId="Equation.3">
                      <p:embed/>
                    </p:oleObj>
                  </mc:Choice>
                  <mc:Fallback>
                    <p:oleObj name="公式" r:id="rId14" imgW="253780" imgH="203024" progId="Equation.3">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13" y="1964"/>
                            <a:ext cx="272"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37" name="Object 52"/>
              <p:cNvGraphicFramePr>
                <a:graphicFrameLocks noChangeAspect="1"/>
              </p:cNvGraphicFramePr>
              <p:nvPr/>
            </p:nvGraphicFramePr>
            <p:xfrm>
              <a:off x="4213" y="1842"/>
              <a:ext cx="264" cy="249"/>
            </p:xfrm>
            <a:graphic>
              <a:graphicData uri="http://schemas.openxmlformats.org/presentationml/2006/ole">
                <mc:AlternateContent xmlns:mc="http://schemas.openxmlformats.org/markup-compatibility/2006">
                  <mc:Choice xmlns:v="urn:schemas-microsoft-com:vml" Requires="v">
                    <p:oleObj spid="_x0000_s45076" name="公式" r:id="rId16" imgW="228501" imgH="215806" progId="Equation.3">
                      <p:embed/>
                    </p:oleObj>
                  </mc:Choice>
                  <mc:Fallback>
                    <p:oleObj name="公式" r:id="rId16" imgW="228501" imgH="215806" progId="Equation.3">
                      <p:embed/>
                      <p:pic>
                        <p:nvPicPr>
                          <p:cNvPr id="0" name="Object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13" y="1842"/>
                            <a:ext cx="26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38" name="Object 53"/>
              <p:cNvGraphicFramePr>
                <a:graphicFrameLocks noChangeAspect="1"/>
              </p:cNvGraphicFramePr>
              <p:nvPr/>
            </p:nvGraphicFramePr>
            <p:xfrm>
              <a:off x="3719" y="2187"/>
              <a:ext cx="204" cy="204"/>
            </p:xfrm>
            <a:graphic>
              <a:graphicData uri="http://schemas.openxmlformats.org/presentationml/2006/ole">
                <mc:AlternateContent xmlns:mc="http://schemas.openxmlformats.org/markup-compatibility/2006">
                  <mc:Choice xmlns:v="urn:schemas-microsoft-com:vml" Requires="v">
                    <p:oleObj spid="_x0000_s45077" name="公式" r:id="rId18" imgW="177492" imgH="177492" progId="Equation.3">
                      <p:embed/>
                    </p:oleObj>
                  </mc:Choice>
                  <mc:Fallback>
                    <p:oleObj name="公式" r:id="rId18" imgW="177492" imgH="177492" progId="Equation.3">
                      <p:embed/>
                      <p:pic>
                        <p:nvPicPr>
                          <p:cNvPr id="0" name="Object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19" y="2187"/>
                            <a:ext cx="20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39" name="Object 54"/>
              <p:cNvGraphicFramePr>
                <a:graphicFrameLocks noChangeAspect="1"/>
              </p:cNvGraphicFramePr>
              <p:nvPr/>
            </p:nvGraphicFramePr>
            <p:xfrm>
              <a:off x="5366" y="1040"/>
              <a:ext cx="204" cy="233"/>
            </p:xfrm>
            <a:graphic>
              <a:graphicData uri="http://schemas.openxmlformats.org/presentationml/2006/ole">
                <mc:AlternateContent xmlns:mc="http://schemas.openxmlformats.org/markup-compatibility/2006">
                  <mc:Choice xmlns:v="urn:schemas-microsoft-com:vml" Requires="v">
                    <p:oleObj spid="_x0000_s45078" name="公式" r:id="rId20" imgW="177569" imgH="202936" progId="Equation.3">
                      <p:embed/>
                    </p:oleObj>
                  </mc:Choice>
                  <mc:Fallback>
                    <p:oleObj name="公式" r:id="rId20" imgW="177569" imgH="202936" progId="Equation.3">
                      <p:embed/>
                      <p:pic>
                        <p:nvPicPr>
                          <p:cNvPr id="0"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66" y="1040"/>
                            <a:ext cx="204"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40" name="Arc 55"/>
              <p:cNvSpPr>
                <a:spLocks/>
              </p:cNvSpPr>
              <p:nvPr/>
            </p:nvSpPr>
            <p:spPr bwMode="auto">
              <a:xfrm>
                <a:off x="4413" y="2078"/>
                <a:ext cx="45"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a:p>
            </p:txBody>
          </p:sp>
        </p:grpSp>
        <p:graphicFrame>
          <p:nvGraphicFramePr>
            <p:cNvPr id="43022" name="Object 58"/>
            <p:cNvGraphicFramePr>
              <a:graphicFrameLocks noChangeAspect="1"/>
            </p:cNvGraphicFramePr>
            <p:nvPr/>
          </p:nvGraphicFramePr>
          <p:xfrm>
            <a:off x="1465" y="3539"/>
            <a:ext cx="136" cy="125"/>
          </p:xfrm>
          <a:graphic>
            <a:graphicData uri="http://schemas.openxmlformats.org/presentationml/2006/ole">
              <mc:AlternateContent xmlns:mc="http://schemas.openxmlformats.org/markup-compatibility/2006">
                <mc:Choice xmlns:v="urn:schemas-microsoft-com:vml" Requires="v">
                  <p:oleObj spid="_x0000_s45079" name="公式" r:id="rId22" imgW="152334" imgH="139639" progId="Equation.3">
                    <p:embed/>
                  </p:oleObj>
                </mc:Choice>
                <mc:Fallback>
                  <p:oleObj name="公式" r:id="rId22" imgW="152334" imgH="139639" progId="Equation.3">
                    <p:embed/>
                    <p:pic>
                      <p:nvPicPr>
                        <p:cNvPr id="0" name="Object 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65" y="3539"/>
                          <a:ext cx="136" cy="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32156" name="Object 60"/>
          <p:cNvGraphicFramePr>
            <a:graphicFrameLocks noChangeAspect="1"/>
          </p:cNvGraphicFramePr>
          <p:nvPr/>
        </p:nvGraphicFramePr>
        <p:xfrm>
          <a:off x="541338" y="2720975"/>
          <a:ext cx="4321175" cy="563563"/>
        </p:xfrm>
        <a:graphic>
          <a:graphicData uri="http://schemas.openxmlformats.org/presentationml/2006/ole">
            <mc:AlternateContent xmlns:mc="http://schemas.openxmlformats.org/markup-compatibility/2006">
              <mc:Choice xmlns:v="urn:schemas-microsoft-com:vml" Requires="v">
                <p:oleObj spid="_x0000_s45080" name="公式" r:id="rId24" imgW="1651000" imgH="215900" progId="Equation.3">
                  <p:embed/>
                </p:oleObj>
              </mc:Choice>
              <mc:Fallback>
                <p:oleObj name="公式" r:id="rId24" imgW="1651000" imgH="215900" progId="Equation.3">
                  <p:embed/>
                  <p:pic>
                    <p:nvPicPr>
                      <p:cNvPr id="0" name="Object 6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1338" y="2720975"/>
                        <a:ext cx="432117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57" name="Object 61"/>
          <p:cNvGraphicFramePr>
            <a:graphicFrameLocks noChangeAspect="1"/>
          </p:cNvGraphicFramePr>
          <p:nvPr>
            <p:extLst>
              <p:ext uri="{D42A27DB-BD31-4B8C-83A1-F6EECF244321}">
                <p14:modId xmlns:p14="http://schemas.microsoft.com/office/powerpoint/2010/main" val="795290084"/>
              </p:ext>
            </p:extLst>
          </p:nvPr>
        </p:nvGraphicFramePr>
        <p:xfrm>
          <a:off x="674688" y="3573463"/>
          <a:ext cx="4895850" cy="598487"/>
        </p:xfrm>
        <a:graphic>
          <a:graphicData uri="http://schemas.openxmlformats.org/presentationml/2006/ole">
            <mc:AlternateContent xmlns:mc="http://schemas.openxmlformats.org/markup-compatibility/2006">
              <mc:Choice xmlns:v="urn:schemas-microsoft-com:vml" Requires="v">
                <p:oleObj spid="_x0000_s45081" name="Equation" r:id="rId26" imgW="1854000" imgH="228600" progId="Equation.DSMT4">
                  <p:embed/>
                </p:oleObj>
              </mc:Choice>
              <mc:Fallback>
                <p:oleObj name="Equation" r:id="rId26" imgW="1854000" imgH="228600" progId="Equation.DSMT4">
                  <p:embed/>
                  <p:pic>
                    <p:nvPicPr>
                      <p:cNvPr id="0" name="Object 61"/>
                      <p:cNvPicPr>
                        <a:picLocks noChangeAspect="1" noChangeArrowheads="1"/>
                      </p:cNvPicPr>
                      <p:nvPr/>
                    </p:nvPicPr>
                    <p:blipFill>
                      <a:blip r:embed="rId27"/>
                      <a:srcRect/>
                      <a:stretch>
                        <a:fillRect/>
                      </a:stretch>
                    </p:blipFill>
                    <p:spPr bwMode="auto">
                      <a:xfrm>
                        <a:off x="674688" y="3573463"/>
                        <a:ext cx="4895850" cy="59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58" name="Object 62"/>
          <p:cNvGraphicFramePr>
            <a:graphicFrameLocks noChangeAspect="1"/>
          </p:cNvGraphicFramePr>
          <p:nvPr/>
        </p:nvGraphicFramePr>
        <p:xfrm>
          <a:off x="1333500" y="4337050"/>
          <a:ext cx="4265613" cy="604838"/>
        </p:xfrm>
        <a:graphic>
          <a:graphicData uri="http://schemas.openxmlformats.org/presentationml/2006/ole">
            <mc:AlternateContent xmlns:mc="http://schemas.openxmlformats.org/markup-compatibility/2006">
              <mc:Choice xmlns:v="urn:schemas-microsoft-com:vml" Requires="v">
                <p:oleObj spid="_x0000_s45082" name="公式" r:id="rId28" imgW="1600200" imgH="228600" progId="Equation.3">
                  <p:embed/>
                </p:oleObj>
              </mc:Choice>
              <mc:Fallback>
                <p:oleObj name="公式" r:id="rId28" imgW="1600200" imgH="228600" progId="Equation.3">
                  <p:embed/>
                  <p:pic>
                    <p:nvPicPr>
                      <p:cNvPr id="0" name="Object 6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33500" y="4337050"/>
                        <a:ext cx="426561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59" name="Oval 63"/>
          <p:cNvSpPr>
            <a:spLocks noChangeArrowheads="1"/>
          </p:cNvSpPr>
          <p:nvPr/>
        </p:nvSpPr>
        <p:spPr bwMode="auto">
          <a:xfrm>
            <a:off x="3286125" y="2714625"/>
            <a:ext cx="936625" cy="574675"/>
          </a:xfrm>
          <a:prstGeom prst="ellipse">
            <a:avLst/>
          </a:prstGeom>
          <a:noFill/>
          <a:ln w="9525">
            <a:solidFill>
              <a:srgbClr val="FF0000"/>
            </a:solidFill>
            <a:round/>
            <a:headEnd/>
            <a:tailEnd/>
          </a:ln>
        </p:spPr>
        <p:txBody>
          <a:bodyPr wrap="none" anchor="ctr"/>
          <a:lstStyle/>
          <a:p>
            <a:endParaRPr lang="zh-CN" altLang="en-US"/>
          </a:p>
        </p:txBody>
      </p:sp>
      <p:sp>
        <p:nvSpPr>
          <p:cNvPr id="132160" name="Oval 64"/>
          <p:cNvSpPr>
            <a:spLocks noChangeArrowheads="1"/>
          </p:cNvSpPr>
          <p:nvPr/>
        </p:nvSpPr>
        <p:spPr bwMode="auto">
          <a:xfrm>
            <a:off x="2779713" y="3616325"/>
            <a:ext cx="935037" cy="503238"/>
          </a:xfrm>
          <a:prstGeom prst="ellipse">
            <a:avLst/>
          </a:prstGeom>
          <a:noFill/>
          <a:ln w="9525">
            <a:solidFill>
              <a:srgbClr val="FF0000"/>
            </a:solidFill>
            <a:round/>
            <a:headEnd/>
            <a:tailEnd/>
          </a:ln>
        </p:spPr>
        <p:txBody>
          <a:bodyPr wrap="none" anchor="ctr"/>
          <a:lstStyle/>
          <a:p>
            <a:endParaRPr lang="zh-CN" altLang="en-US"/>
          </a:p>
        </p:txBody>
      </p:sp>
      <p:sp>
        <p:nvSpPr>
          <p:cNvPr id="132161" name="AutoShape 65"/>
          <p:cNvSpPr>
            <a:spLocks noChangeArrowheads="1"/>
          </p:cNvSpPr>
          <p:nvPr/>
        </p:nvSpPr>
        <p:spPr bwMode="auto">
          <a:xfrm>
            <a:off x="5005388" y="2708275"/>
            <a:ext cx="1943100" cy="609600"/>
          </a:xfrm>
          <a:prstGeom prst="cloudCallout">
            <a:avLst>
              <a:gd name="adj1" fmla="val -101389"/>
              <a:gd name="adj2" fmla="val 59375"/>
            </a:avLst>
          </a:prstGeom>
          <a:noFill/>
          <a:ln w="9525">
            <a:solidFill>
              <a:srgbClr val="FF0000"/>
            </a:solidFill>
            <a:round/>
            <a:headEnd/>
            <a:tailEnd/>
          </a:ln>
        </p:spPr>
        <p:txBody>
          <a:bodyPr/>
          <a:lstStyle/>
          <a:p>
            <a:pPr algn="ctr"/>
            <a:r>
              <a:rPr kumimoji="1" lang="zh-CN" altLang="en-US"/>
              <a:t>惯性力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20"/>
                                        </p:tgtEl>
                                        <p:attrNameLst>
                                          <p:attrName>style.visibility</p:attrName>
                                        </p:attrNameLst>
                                      </p:cBhvr>
                                      <p:to>
                                        <p:strVal val="visible"/>
                                      </p:to>
                                    </p:set>
                                    <p:animEffect transition="in" filter="wipe(left)">
                                      <p:cBhvr>
                                        <p:cTn id="7" dur="500"/>
                                        <p:tgtEl>
                                          <p:spTgt spid="13212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2119"/>
                                        </p:tgtEl>
                                        <p:attrNameLst>
                                          <p:attrName>style.visibility</p:attrName>
                                        </p:attrNameLst>
                                      </p:cBhvr>
                                      <p:to>
                                        <p:strVal val="visible"/>
                                      </p:to>
                                    </p:set>
                                    <p:animEffect transition="in" filter="wipe(left)">
                                      <p:cBhvr>
                                        <p:cTn id="11" dur="500"/>
                                        <p:tgtEl>
                                          <p:spTgt spid="132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539750" y="260350"/>
            <a:ext cx="4752975" cy="519113"/>
          </a:xfrm>
          <a:prstGeom prst="rect">
            <a:avLst/>
          </a:prstGeom>
          <a:noFill/>
          <a:ln w="9525">
            <a:noFill/>
            <a:miter lim="800000"/>
            <a:headEnd/>
            <a:tailEnd/>
          </a:ln>
        </p:spPr>
        <p:txBody>
          <a:bodyPr>
            <a:spAutoFit/>
          </a:bodyPr>
          <a:lstStyle/>
          <a:p>
            <a:pPr>
              <a:spcBef>
                <a:spcPct val="50000"/>
              </a:spcBef>
            </a:pPr>
            <a:r>
              <a:rPr kumimoji="1" lang="en-US" altLang="zh-CN"/>
              <a:t>2. </a:t>
            </a:r>
            <a:r>
              <a:rPr kumimoji="1" lang="zh-CN" altLang="en-US"/>
              <a:t>弹力（</a:t>
            </a:r>
            <a:r>
              <a:rPr kumimoji="1" lang="en-US" altLang="zh-CN"/>
              <a:t>elastic force</a:t>
            </a:r>
            <a:r>
              <a:rPr kumimoji="1" lang="zh-CN" altLang="en-US"/>
              <a:t>）</a:t>
            </a:r>
            <a:endParaRPr kumimoji="1" lang="zh-CN" altLang="en-US" sz="2400" b="0"/>
          </a:p>
        </p:txBody>
      </p:sp>
      <p:sp>
        <p:nvSpPr>
          <p:cNvPr id="76804" name="Text Box 4"/>
          <p:cNvSpPr txBox="1">
            <a:spLocks noChangeArrowheads="1"/>
          </p:cNvSpPr>
          <p:nvPr/>
        </p:nvSpPr>
        <p:spPr bwMode="auto">
          <a:xfrm>
            <a:off x="539750" y="836613"/>
            <a:ext cx="8131175" cy="946150"/>
          </a:xfrm>
          <a:prstGeom prst="rect">
            <a:avLst/>
          </a:prstGeom>
          <a:noFill/>
          <a:ln w="9525">
            <a:noFill/>
            <a:miter lim="800000"/>
            <a:headEnd/>
            <a:tailEnd/>
          </a:ln>
        </p:spPr>
        <p:txBody>
          <a:bodyPr>
            <a:spAutoFit/>
          </a:bodyPr>
          <a:lstStyle/>
          <a:p>
            <a:pPr>
              <a:spcBef>
                <a:spcPct val="50000"/>
              </a:spcBef>
            </a:pPr>
            <a:r>
              <a:rPr kumimoji="1" lang="zh-CN" altLang="en-US" dirty="0" smtClean="0"/>
              <a:t>发生</a:t>
            </a:r>
            <a:r>
              <a:rPr kumimoji="1" lang="zh-CN" altLang="en-US" dirty="0"/>
              <a:t>形变的物体，由于要恢复原状，对与它接触的物体会产生力的作用。</a:t>
            </a:r>
          </a:p>
        </p:txBody>
      </p:sp>
      <p:graphicFrame>
        <p:nvGraphicFramePr>
          <p:cNvPr id="76805" name="Object 5"/>
          <p:cNvGraphicFramePr>
            <a:graphicFrameLocks noChangeAspect="1"/>
          </p:cNvGraphicFramePr>
          <p:nvPr/>
        </p:nvGraphicFramePr>
        <p:xfrm>
          <a:off x="3146425" y="1989138"/>
          <a:ext cx="1347788" cy="639762"/>
        </p:xfrm>
        <a:graphic>
          <a:graphicData uri="http://schemas.openxmlformats.org/presentationml/2006/ole">
            <mc:AlternateContent xmlns:mc="http://schemas.openxmlformats.org/markup-compatibility/2006">
              <mc:Choice xmlns:v="urn:schemas-microsoft-com:vml" Requires="v">
                <p:oleObj spid="_x0000_s8760" name="公式" r:id="rId3" imgW="583947" imgH="241195" progId="Equation.3">
                  <p:embed/>
                </p:oleObj>
              </mc:Choice>
              <mc:Fallback>
                <p:oleObj name="公式" r:id="rId3" imgW="583947"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425" y="1989138"/>
                        <a:ext cx="1347788" cy="63976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76806" name="Text Box 6"/>
          <p:cNvSpPr txBox="1">
            <a:spLocks noChangeArrowheads="1"/>
          </p:cNvSpPr>
          <p:nvPr/>
        </p:nvSpPr>
        <p:spPr bwMode="auto">
          <a:xfrm>
            <a:off x="609600" y="2055813"/>
            <a:ext cx="3170238" cy="519112"/>
          </a:xfrm>
          <a:prstGeom prst="rect">
            <a:avLst/>
          </a:prstGeom>
          <a:noFill/>
          <a:ln w="9525">
            <a:noFill/>
            <a:miter lim="800000"/>
            <a:headEnd/>
            <a:tailEnd/>
          </a:ln>
        </p:spPr>
        <p:txBody>
          <a:bodyPr>
            <a:spAutoFit/>
          </a:bodyPr>
          <a:lstStyle/>
          <a:p>
            <a:r>
              <a:rPr kumimoji="1" lang="en-US" altLang="zh-CN"/>
              <a:t>* </a:t>
            </a:r>
            <a:r>
              <a:rPr kumimoji="1" lang="zh-CN" altLang="en-US"/>
              <a:t>弹簧的弹力： </a:t>
            </a:r>
          </a:p>
        </p:txBody>
      </p:sp>
      <p:sp>
        <p:nvSpPr>
          <p:cNvPr id="76807" name="Text Box 7"/>
          <p:cNvSpPr txBox="1">
            <a:spLocks noChangeArrowheads="1"/>
          </p:cNvSpPr>
          <p:nvPr/>
        </p:nvSpPr>
        <p:spPr bwMode="auto">
          <a:xfrm>
            <a:off x="609600" y="2665413"/>
            <a:ext cx="6122988" cy="519112"/>
          </a:xfrm>
          <a:prstGeom prst="rect">
            <a:avLst/>
          </a:prstGeom>
          <a:noFill/>
          <a:ln w="9525">
            <a:noFill/>
            <a:miter lim="800000"/>
            <a:headEnd/>
            <a:tailEnd/>
          </a:ln>
        </p:spPr>
        <p:txBody>
          <a:bodyPr>
            <a:spAutoFit/>
          </a:bodyPr>
          <a:lstStyle/>
          <a:p>
            <a:r>
              <a:rPr kumimoji="1" lang="en-US" altLang="zh-CN"/>
              <a:t>* </a:t>
            </a:r>
            <a:r>
              <a:rPr kumimoji="1" lang="zh-CN" altLang="en-US"/>
              <a:t>绳子的张力， 杆的张力或压力。</a:t>
            </a:r>
          </a:p>
        </p:txBody>
      </p:sp>
      <p:sp>
        <p:nvSpPr>
          <p:cNvPr id="76808" name="Text Box 8"/>
          <p:cNvSpPr txBox="1">
            <a:spLocks noChangeArrowheads="1"/>
          </p:cNvSpPr>
          <p:nvPr/>
        </p:nvSpPr>
        <p:spPr bwMode="auto">
          <a:xfrm>
            <a:off x="900113" y="3270250"/>
            <a:ext cx="6940550" cy="519113"/>
          </a:xfrm>
          <a:prstGeom prst="rect">
            <a:avLst/>
          </a:prstGeom>
          <a:noFill/>
          <a:ln w="9525">
            <a:noFill/>
            <a:miter lim="800000"/>
            <a:headEnd/>
            <a:tailEnd/>
          </a:ln>
        </p:spPr>
        <p:txBody>
          <a:bodyPr wrap="none">
            <a:spAutoFit/>
          </a:bodyPr>
          <a:lstStyle/>
          <a:p>
            <a:r>
              <a:rPr kumimoji="1" lang="zh-CN" altLang="en-US"/>
              <a:t>只有不受摩擦的轻绳上的张力才处处相等。</a:t>
            </a:r>
          </a:p>
        </p:txBody>
      </p:sp>
      <p:sp>
        <p:nvSpPr>
          <p:cNvPr id="76809" name="Text Box 9"/>
          <p:cNvSpPr txBox="1">
            <a:spLocks noChangeArrowheads="1"/>
          </p:cNvSpPr>
          <p:nvPr/>
        </p:nvSpPr>
        <p:spPr bwMode="auto">
          <a:xfrm>
            <a:off x="5292725" y="2060575"/>
            <a:ext cx="3527425" cy="519113"/>
          </a:xfrm>
          <a:prstGeom prst="rect">
            <a:avLst/>
          </a:prstGeom>
          <a:noFill/>
          <a:ln w="9525">
            <a:noFill/>
            <a:miter lim="800000"/>
            <a:headEnd/>
            <a:tailEnd/>
          </a:ln>
        </p:spPr>
        <p:txBody>
          <a:bodyPr>
            <a:spAutoFit/>
          </a:bodyPr>
          <a:lstStyle/>
          <a:p>
            <a:r>
              <a:rPr kumimoji="1" lang="zh-CN" altLang="en-US"/>
              <a:t>（</a:t>
            </a:r>
            <a:r>
              <a:rPr kumimoji="1" lang="en-US" altLang="zh-CN" i="1"/>
              <a:t>k</a:t>
            </a:r>
            <a:r>
              <a:rPr kumimoji="1" lang="zh-CN" altLang="en-US"/>
              <a:t>称为劲度系数）</a:t>
            </a:r>
          </a:p>
        </p:txBody>
      </p:sp>
      <p:sp>
        <p:nvSpPr>
          <p:cNvPr id="76872" name="Text Box 72"/>
          <p:cNvSpPr txBox="1">
            <a:spLocks noChangeArrowheads="1"/>
          </p:cNvSpPr>
          <p:nvPr/>
        </p:nvSpPr>
        <p:spPr bwMode="auto">
          <a:xfrm>
            <a:off x="611188" y="5913438"/>
            <a:ext cx="7129462" cy="519112"/>
          </a:xfrm>
          <a:prstGeom prst="rect">
            <a:avLst/>
          </a:prstGeom>
          <a:noFill/>
          <a:ln w="9525">
            <a:noFill/>
            <a:miter lim="800000"/>
            <a:headEnd/>
            <a:tailEnd/>
          </a:ln>
        </p:spPr>
        <p:txBody>
          <a:bodyPr>
            <a:spAutoFit/>
          </a:bodyPr>
          <a:lstStyle/>
          <a:p>
            <a:r>
              <a:rPr kumimoji="1" lang="en-US" altLang="zh-CN"/>
              <a:t>* </a:t>
            </a:r>
            <a:r>
              <a:rPr kumimoji="1" lang="zh-CN" altLang="en-US"/>
              <a:t>物体间的正压力（</a:t>
            </a:r>
            <a:r>
              <a:rPr kumimoji="1" lang="en-US" altLang="zh-CN"/>
              <a:t>normal force</a:t>
            </a:r>
            <a:r>
              <a:rPr kumimoji="1" lang="zh-CN" altLang="en-US"/>
              <a:t>）。</a:t>
            </a:r>
          </a:p>
        </p:txBody>
      </p:sp>
      <p:graphicFrame>
        <p:nvGraphicFramePr>
          <p:cNvPr id="76878" name="Object 78"/>
          <p:cNvGraphicFramePr>
            <a:graphicFrameLocks noChangeAspect="1"/>
          </p:cNvGraphicFramePr>
          <p:nvPr/>
        </p:nvGraphicFramePr>
        <p:xfrm>
          <a:off x="2562241" y="5373688"/>
          <a:ext cx="966788" cy="358775"/>
        </p:xfrm>
        <a:graphic>
          <a:graphicData uri="http://schemas.openxmlformats.org/presentationml/2006/ole">
            <mc:AlternateContent xmlns:mc="http://schemas.openxmlformats.org/markup-compatibility/2006">
              <mc:Choice xmlns:v="urn:schemas-microsoft-com:vml" Requires="v">
                <p:oleObj spid="_x0000_s8761" name="公式" r:id="rId5" imgW="444114" imgH="164957" progId="Equation.3">
                  <p:embed/>
                </p:oleObj>
              </mc:Choice>
              <mc:Fallback>
                <p:oleObj name="公式" r:id="rId5" imgW="444114" imgH="164957" progId="Equation.3">
                  <p:embed/>
                  <p:pic>
                    <p:nvPicPr>
                      <p:cNvPr id="0"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241" y="5373688"/>
                        <a:ext cx="9667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0"/>
          <p:cNvGrpSpPr>
            <a:grpSpLocks/>
          </p:cNvGrpSpPr>
          <p:nvPr/>
        </p:nvGrpSpPr>
        <p:grpSpPr bwMode="auto">
          <a:xfrm>
            <a:off x="2567004" y="3946525"/>
            <a:ext cx="1106487" cy="1385888"/>
            <a:chOff x="641" y="2486"/>
            <a:chExt cx="697" cy="873"/>
          </a:xfrm>
        </p:grpSpPr>
        <p:sp>
          <p:nvSpPr>
            <p:cNvPr id="8247" name="Line 11"/>
            <p:cNvSpPr>
              <a:spLocks noChangeShapeType="1"/>
            </p:cNvSpPr>
            <p:nvPr/>
          </p:nvSpPr>
          <p:spPr bwMode="auto">
            <a:xfrm>
              <a:off x="684" y="2543"/>
              <a:ext cx="528" cy="0"/>
            </a:xfrm>
            <a:prstGeom prst="line">
              <a:avLst/>
            </a:prstGeom>
            <a:noFill/>
            <a:ln w="9525">
              <a:solidFill>
                <a:schemeClr val="tx1"/>
              </a:solidFill>
              <a:round/>
              <a:headEnd/>
              <a:tailEnd/>
            </a:ln>
          </p:spPr>
          <p:txBody>
            <a:bodyPr/>
            <a:lstStyle/>
            <a:p>
              <a:endParaRPr lang="en-US"/>
            </a:p>
          </p:txBody>
        </p:sp>
        <p:sp>
          <p:nvSpPr>
            <p:cNvPr id="8248" name="Line 12"/>
            <p:cNvSpPr>
              <a:spLocks noChangeShapeType="1"/>
            </p:cNvSpPr>
            <p:nvPr/>
          </p:nvSpPr>
          <p:spPr bwMode="auto">
            <a:xfrm flipV="1">
              <a:off x="717" y="2486"/>
              <a:ext cx="96" cy="48"/>
            </a:xfrm>
            <a:prstGeom prst="line">
              <a:avLst/>
            </a:prstGeom>
            <a:noFill/>
            <a:ln w="9525">
              <a:solidFill>
                <a:schemeClr val="tx1"/>
              </a:solidFill>
              <a:round/>
              <a:headEnd/>
              <a:tailEnd/>
            </a:ln>
          </p:spPr>
          <p:txBody>
            <a:bodyPr/>
            <a:lstStyle/>
            <a:p>
              <a:endParaRPr lang="en-US"/>
            </a:p>
          </p:txBody>
        </p:sp>
        <p:sp>
          <p:nvSpPr>
            <p:cNvPr id="8249" name="Line 16"/>
            <p:cNvSpPr>
              <a:spLocks noChangeShapeType="1"/>
            </p:cNvSpPr>
            <p:nvPr/>
          </p:nvSpPr>
          <p:spPr bwMode="auto">
            <a:xfrm>
              <a:off x="912" y="2543"/>
              <a:ext cx="0" cy="816"/>
            </a:xfrm>
            <a:prstGeom prst="line">
              <a:avLst/>
            </a:prstGeom>
            <a:noFill/>
            <a:ln w="9525">
              <a:solidFill>
                <a:schemeClr val="tx1"/>
              </a:solidFill>
              <a:round/>
              <a:headEnd/>
              <a:tailEnd/>
            </a:ln>
          </p:spPr>
          <p:txBody>
            <a:bodyPr/>
            <a:lstStyle/>
            <a:p>
              <a:endParaRPr lang="en-US"/>
            </a:p>
          </p:txBody>
        </p:sp>
        <p:sp>
          <p:nvSpPr>
            <p:cNvPr id="8250" name="Line 17"/>
            <p:cNvSpPr>
              <a:spLocks noChangeShapeType="1"/>
            </p:cNvSpPr>
            <p:nvPr/>
          </p:nvSpPr>
          <p:spPr bwMode="auto">
            <a:xfrm>
              <a:off x="960" y="2543"/>
              <a:ext cx="0" cy="816"/>
            </a:xfrm>
            <a:prstGeom prst="line">
              <a:avLst/>
            </a:prstGeom>
            <a:noFill/>
            <a:ln w="9525">
              <a:solidFill>
                <a:schemeClr val="tx1"/>
              </a:solidFill>
              <a:round/>
              <a:headEnd/>
              <a:tailEnd/>
            </a:ln>
          </p:spPr>
          <p:txBody>
            <a:bodyPr/>
            <a:lstStyle/>
            <a:p>
              <a:endParaRPr lang="en-US"/>
            </a:p>
          </p:txBody>
        </p:sp>
        <p:sp>
          <p:nvSpPr>
            <p:cNvPr id="8251" name="Line 19"/>
            <p:cNvSpPr>
              <a:spLocks noChangeShapeType="1"/>
            </p:cNvSpPr>
            <p:nvPr/>
          </p:nvSpPr>
          <p:spPr bwMode="auto">
            <a:xfrm>
              <a:off x="912" y="2591"/>
              <a:ext cx="48" cy="96"/>
            </a:xfrm>
            <a:prstGeom prst="line">
              <a:avLst/>
            </a:prstGeom>
            <a:noFill/>
            <a:ln w="9525">
              <a:solidFill>
                <a:schemeClr val="tx1"/>
              </a:solidFill>
              <a:round/>
              <a:headEnd/>
              <a:tailEnd/>
            </a:ln>
          </p:spPr>
          <p:txBody>
            <a:bodyPr/>
            <a:lstStyle/>
            <a:p>
              <a:endParaRPr lang="en-US"/>
            </a:p>
          </p:txBody>
        </p:sp>
        <p:sp>
          <p:nvSpPr>
            <p:cNvPr id="8252" name="Line 20"/>
            <p:cNvSpPr>
              <a:spLocks noChangeShapeType="1"/>
            </p:cNvSpPr>
            <p:nvPr/>
          </p:nvSpPr>
          <p:spPr bwMode="auto">
            <a:xfrm flipH="1">
              <a:off x="912" y="2591"/>
              <a:ext cx="48" cy="96"/>
            </a:xfrm>
            <a:prstGeom prst="line">
              <a:avLst/>
            </a:prstGeom>
            <a:noFill/>
            <a:ln w="9525">
              <a:solidFill>
                <a:schemeClr val="tx1"/>
              </a:solidFill>
              <a:round/>
              <a:headEnd/>
              <a:tailEnd/>
            </a:ln>
          </p:spPr>
          <p:txBody>
            <a:bodyPr/>
            <a:lstStyle/>
            <a:p>
              <a:endParaRPr lang="en-US"/>
            </a:p>
          </p:txBody>
        </p:sp>
        <p:sp>
          <p:nvSpPr>
            <p:cNvPr id="8253" name="Line 21"/>
            <p:cNvSpPr>
              <a:spLocks noChangeShapeType="1"/>
            </p:cNvSpPr>
            <p:nvPr/>
          </p:nvSpPr>
          <p:spPr bwMode="auto">
            <a:xfrm flipH="1">
              <a:off x="912" y="2783"/>
              <a:ext cx="48" cy="96"/>
            </a:xfrm>
            <a:prstGeom prst="line">
              <a:avLst/>
            </a:prstGeom>
            <a:noFill/>
            <a:ln w="9525">
              <a:solidFill>
                <a:schemeClr val="tx1"/>
              </a:solidFill>
              <a:round/>
              <a:headEnd/>
              <a:tailEnd/>
            </a:ln>
          </p:spPr>
          <p:txBody>
            <a:bodyPr/>
            <a:lstStyle/>
            <a:p>
              <a:endParaRPr lang="en-US"/>
            </a:p>
          </p:txBody>
        </p:sp>
        <p:sp>
          <p:nvSpPr>
            <p:cNvPr id="8254" name="Line 22"/>
            <p:cNvSpPr>
              <a:spLocks noChangeShapeType="1"/>
            </p:cNvSpPr>
            <p:nvPr/>
          </p:nvSpPr>
          <p:spPr bwMode="auto">
            <a:xfrm>
              <a:off x="912" y="2783"/>
              <a:ext cx="48" cy="96"/>
            </a:xfrm>
            <a:prstGeom prst="line">
              <a:avLst/>
            </a:prstGeom>
            <a:noFill/>
            <a:ln w="9525">
              <a:solidFill>
                <a:schemeClr val="tx1"/>
              </a:solidFill>
              <a:round/>
              <a:headEnd/>
              <a:tailEnd/>
            </a:ln>
          </p:spPr>
          <p:txBody>
            <a:bodyPr/>
            <a:lstStyle/>
            <a:p>
              <a:endParaRPr lang="en-US"/>
            </a:p>
          </p:txBody>
        </p:sp>
        <p:sp>
          <p:nvSpPr>
            <p:cNvPr id="8255" name="Line 23"/>
            <p:cNvSpPr>
              <a:spLocks noChangeShapeType="1"/>
            </p:cNvSpPr>
            <p:nvPr/>
          </p:nvSpPr>
          <p:spPr bwMode="auto">
            <a:xfrm flipH="1">
              <a:off x="912" y="3023"/>
              <a:ext cx="48" cy="96"/>
            </a:xfrm>
            <a:prstGeom prst="line">
              <a:avLst/>
            </a:prstGeom>
            <a:noFill/>
            <a:ln w="9525">
              <a:solidFill>
                <a:schemeClr val="tx1"/>
              </a:solidFill>
              <a:round/>
              <a:headEnd/>
              <a:tailEnd/>
            </a:ln>
          </p:spPr>
          <p:txBody>
            <a:bodyPr/>
            <a:lstStyle/>
            <a:p>
              <a:endParaRPr lang="en-US"/>
            </a:p>
          </p:txBody>
        </p:sp>
        <p:sp>
          <p:nvSpPr>
            <p:cNvPr id="8256" name="Line 24"/>
            <p:cNvSpPr>
              <a:spLocks noChangeShapeType="1"/>
            </p:cNvSpPr>
            <p:nvPr/>
          </p:nvSpPr>
          <p:spPr bwMode="auto">
            <a:xfrm>
              <a:off x="912" y="3023"/>
              <a:ext cx="48" cy="96"/>
            </a:xfrm>
            <a:prstGeom prst="line">
              <a:avLst/>
            </a:prstGeom>
            <a:noFill/>
            <a:ln w="9525">
              <a:solidFill>
                <a:schemeClr val="tx1"/>
              </a:solidFill>
              <a:round/>
              <a:headEnd/>
              <a:tailEnd/>
            </a:ln>
          </p:spPr>
          <p:txBody>
            <a:bodyPr/>
            <a:lstStyle/>
            <a:p>
              <a:endParaRPr lang="en-US"/>
            </a:p>
          </p:txBody>
        </p:sp>
        <p:sp>
          <p:nvSpPr>
            <p:cNvPr id="8257" name="Line 25"/>
            <p:cNvSpPr>
              <a:spLocks noChangeShapeType="1"/>
            </p:cNvSpPr>
            <p:nvPr/>
          </p:nvSpPr>
          <p:spPr bwMode="auto">
            <a:xfrm flipH="1">
              <a:off x="912" y="3215"/>
              <a:ext cx="48" cy="96"/>
            </a:xfrm>
            <a:prstGeom prst="line">
              <a:avLst/>
            </a:prstGeom>
            <a:noFill/>
            <a:ln w="9525">
              <a:solidFill>
                <a:schemeClr val="tx1"/>
              </a:solidFill>
              <a:round/>
              <a:headEnd/>
              <a:tailEnd/>
            </a:ln>
          </p:spPr>
          <p:txBody>
            <a:bodyPr/>
            <a:lstStyle/>
            <a:p>
              <a:endParaRPr lang="en-US"/>
            </a:p>
          </p:txBody>
        </p:sp>
        <p:sp>
          <p:nvSpPr>
            <p:cNvPr id="8258" name="Line 26"/>
            <p:cNvSpPr>
              <a:spLocks noChangeShapeType="1"/>
            </p:cNvSpPr>
            <p:nvPr/>
          </p:nvSpPr>
          <p:spPr bwMode="auto">
            <a:xfrm>
              <a:off x="912" y="3167"/>
              <a:ext cx="48" cy="144"/>
            </a:xfrm>
            <a:prstGeom prst="line">
              <a:avLst/>
            </a:prstGeom>
            <a:noFill/>
            <a:ln w="9525">
              <a:solidFill>
                <a:schemeClr val="tx1"/>
              </a:solidFill>
              <a:round/>
              <a:headEnd/>
              <a:tailEnd/>
            </a:ln>
          </p:spPr>
          <p:txBody>
            <a:bodyPr/>
            <a:lstStyle/>
            <a:p>
              <a:endParaRPr lang="en-US"/>
            </a:p>
          </p:txBody>
        </p:sp>
        <p:sp>
          <p:nvSpPr>
            <p:cNvPr id="8259" name="Line 27"/>
            <p:cNvSpPr>
              <a:spLocks noChangeShapeType="1"/>
            </p:cNvSpPr>
            <p:nvPr/>
          </p:nvSpPr>
          <p:spPr bwMode="auto">
            <a:xfrm flipH="1" flipV="1">
              <a:off x="932" y="2696"/>
              <a:ext cx="0" cy="240"/>
            </a:xfrm>
            <a:prstGeom prst="line">
              <a:avLst/>
            </a:prstGeom>
            <a:noFill/>
            <a:ln w="38100">
              <a:solidFill>
                <a:srgbClr val="FF6600"/>
              </a:solidFill>
              <a:round/>
              <a:headEnd/>
              <a:tailEnd type="triangle" w="med" len="med"/>
            </a:ln>
          </p:spPr>
          <p:txBody>
            <a:bodyPr/>
            <a:lstStyle/>
            <a:p>
              <a:endParaRPr lang="en-US"/>
            </a:p>
          </p:txBody>
        </p:sp>
        <p:sp>
          <p:nvSpPr>
            <p:cNvPr id="8260" name="Line 28"/>
            <p:cNvSpPr>
              <a:spLocks noChangeShapeType="1"/>
            </p:cNvSpPr>
            <p:nvPr/>
          </p:nvSpPr>
          <p:spPr bwMode="auto">
            <a:xfrm>
              <a:off x="932" y="2957"/>
              <a:ext cx="0" cy="240"/>
            </a:xfrm>
            <a:prstGeom prst="line">
              <a:avLst/>
            </a:prstGeom>
            <a:noFill/>
            <a:ln w="38100">
              <a:solidFill>
                <a:srgbClr val="FF6600"/>
              </a:solidFill>
              <a:round/>
              <a:headEnd/>
              <a:tailEnd type="triangle" w="med" len="med"/>
            </a:ln>
          </p:spPr>
          <p:txBody>
            <a:bodyPr/>
            <a:lstStyle/>
            <a:p>
              <a:endParaRPr lang="en-US"/>
            </a:p>
          </p:txBody>
        </p:sp>
        <p:graphicFrame>
          <p:nvGraphicFramePr>
            <p:cNvPr id="8261" name="Object 76"/>
            <p:cNvGraphicFramePr>
              <a:graphicFrameLocks noChangeAspect="1"/>
            </p:cNvGraphicFramePr>
            <p:nvPr/>
          </p:nvGraphicFramePr>
          <p:xfrm>
            <a:off x="657" y="2678"/>
            <a:ext cx="209" cy="226"/>
          </p:xfrm>
          <a:graphic>
            <a:graphicData uri="http://schemas.openxmlformats.org/presentationml/2006/ole">
              <mc:AlternateContent xmlns:mc="http://schemas.openxmlformats.org/markup-compatibility/2006">
                <mc:Choice xmlns:v="urn:schemas-microsoft-com:vml" Requires="v">
                  <p:oleObj spid="_x0000_s8762" name="公式" r:id="rId7" imgW="152268" imgH="164957" progId="Equation.3">
                    <p:embed/>
                  </p:oleObj>
                </mc:Choice>
                <mc:Fallback>
                  <p:oleObj name="公式" r:id="rId7" imgW="152268" imgH="164957" progId="Equation.3">
                    <p:embed/>
                    <p:pic>
                      <p:nvPicPr>
                        <p:cNvPr id="0" name="Object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2678"/>
                          <a:ext cx="20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62" name="Object 77"/>
            <p:cNvGraphicFramePr>
              <a:graphicFrameLocks noChangeAspect="1"/>
            </p:cNvGraphicFramePr>
            <p:nvPr/>
          </p:nvGraphicFramePr>
          <p:xfrm>
            <a:off x="641" y="3022"/>
            <a:ext cx="261" cy="226"/>
          </p:xfrm>
          <a:graphic>
            <a:graphicData uri="http://schemas.openxmlformats.org/presentationml/2006/ole">
              <mc:AlternateContent xmlns:mc="http://schemas.openxmlformats.org/markup-compatibility/2006">
                <mc:Choice xmlns:v="urn:schemas-microsoft-com:vml" Requires="v">
                  <p:oleObj spid="_x0000_s8763" name="公式" r:id="rId9" imgW="190335" imgH="164957" progId="Equation.3">
                    <p:embed/>
                  </p:oleObj>
                </mc:Choice>
                <mc:Fallback>
                  <p:oleObj name="公式" r:id="rId9" imgW="190335" imgH="164957" progId="Equation.3">
                    <p:embed/>
                    <p:pic>
                      <p:nvPicPr>
                        <p:cNvPr id="0" name="Object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 y="3022"/>
                          <a:ext cx="261"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63" name="Line 79"/>
            <p:cNvSpPr>
              <a:spLocks noChangeShapeType="1"/>
            </p:cNvSpPr>
            <p:nvPr/>
          </p:nvSpPr>
          <p:spPr bwMode="auto">
            <a:xfrm flipV="1">
              <a:off x="1170" y="2487"/>
              <a:ext cx="96" cy="48"/>
            </a:xfrm>
            <a:prstGeom prst="line">
              <a:avLst/>
            </a:prstGeom>
            <a:noFill/>
            <a:ln w="9525">
              <a:solidFill>
                <a:schemeClr val="tx1"/>
              </a:solidFill>
              <a:round/>
              <a:headEnd/>
              <a:tailEnd/>
            </a:ln>
          </p:spPr>
          <p:txBody>
            <a:bodyPr/>
            <a:lstStyle/>
            <a:p>
              <a:endParaRPr lang="en-US"/>
            </a:p>
          </p:txBody>
        </p:sp>
        <p:sp>
          <p:nvSpPr>
            <p:cNvPr id="8264" name="Line 80"/>
            <p:cNvSpPr>
              <a:spLocks noChangeShapeType="1"/>
            </p:cNvSpPr>
            <p:nvPr/>
          </p:nvSpPr>
          <p:spPr bwMode="auto">
            <a:xfrm flipV="1">
              <a:off x="834" y="2487"/>
              <a:ext cx="96" cy="48"/>
            </a:xfrm>
            <a:prstGeom prst="line">
              <a:avLst/>
            </a:prstGeom>
            <a:noFill/>
            <a:ln w="9525">
              <a:solidFill>
                <a:schemeClr val="tx1"/>
              </a:solidFill>
              <a:round/>
              <a:headEnd/>
              <a:tailEnd/>
            </a:ln>
          </p:spPr>
          <p:txBody>
            <a:bodyPr/>
            <a:lstStyle/>
            <a:p>
              <a:endParaRPr lang="en-US"/>
            </a:p>
          </p:txBody>
        </p:sp>
        <p:sp>
          <p:nvSpPr>
            <p:cNvPr id="8265" name="Line 81"/>
            <p:cNvSpPr>
              <a:spLocks noChangeShapeType="1"/>
            </p:cNvSpPr>
            <p:nvPr/>
          </p:nvSpPr>
          <p:spPr bwMode="auto">
            <a:xfrm flipV="1">
              <a:off x="948" y="2487"/>
              <a:ext cx="96" cy="48"/>
            </a:xfrm>
            <a:prstGeom prst="line">
              <a:avLst/>
            </a:prstGeom>
            <a:noFill/>
            <a:ln w="9525">
              <a:solidFill>
                <a:schemeClr val="tx1"/>
              </a:solidFill>
              <a:round/>
              <a:headEnd/>
              <a:tailEnd/>
            </a:ln>
          </p:spPr>
          <p:txBody>
            <a:bodyPr/>
            <a:lstStyle/>
            <a:p>
              <a:endParaRPr lang="en-US"/>
            </a:p>
          </p:txBody>
        </p:sp>
        <p:sp>
          <p:nvSpPr>
            <p:cNvPr id="8266" name="Line 82"/>
            <p:cNvSpPr>
              <a:spLocks noChangeShapeType="1"/>
            </p:cNvSpPr>
            <p:nvPr/>
          </p:nvSpPr>
          <p:spPr bwMode="auto">
            <a:xfrm flipV="1">
              <a:off x="1066" y="2487"/>
              <a:ext cx="96" cy="48"/>
            </a:xfrm>
            <a:prstGeom prst="line">
              <a:avLst/>
            </a:prstGeom>
            <a:noFill/>
            <a:ln w="9525">
              <a:solidFill>
                <a:schemeClr val="tx1"/>
              </a:solidFill>
              <a:round/>
              <a:headEnd/>
              <a:tailEnd/>
            </a:ln>
          </p:spPr>
          <p:txBody>
            <a:bodyPr/>
            <a:lstStyle/>
            <a:p>
              <a:endParaRPr lang="en-US"/>
            </a:p>
          </p:txBody>
        </p:sp>
        <p:sp>
          <p:nvSpPr>
            <p:cNvPr id="8267" name="Line 91"/>
            <p:cNvSpPr>
              <a:spLocks noChangeShapeType="1"/>
            </p:cNvSpPr>
            <p:nvPr/>
          </p:nvSpPr>
          <p:spPr bwMode="auto">
            <a:xfrm>
              <a:off x="1338" y="3249"/>
              <a:ext cx="0" cy="0"/>
            </a:xfrm>
            <a:prstGeom prst="line">
              <a:avLst/>
            </a:prstGeom>
            <a:noFill/>
            <a:ln w="9525">
              <a:solidFill>
                <a:schemeClr val="tx1"/>
              </a:solidFill>
              <a:round/>
              <a:headEnd/>
              <a:tailEnd/>
            </a:ln>
          </p:spPr>
          <p:txBody>
            <a:bodyPr/>
            <a:lstStyle/>
            <a:p>
              <a:endParaRPr lang="en-US"/>
            </a:p>
          </p:txBody>
        </p:sp>
        <p:sp>
          <p:nvSpPr>
            <p:cNvPr id="8268" name="Line 92"/>
            <p:cNvSpPr>
              <a:spLocks noChangeShapeType="1"/>
            </p:cNvSpPr>
            <p:nvPr/>
          </p:nvSpPr>
          <p:spPr bwMode="auto">
            <a:xfrm>
              <a:off x="903" y="2949"/>
              <a:ext cx="57" cy="0"/>
            </a:xfrm>
            <a:prstGeom prst="line">
              <a:avLst/>
            </a:prstGeom>
            <a:noFill/>
            <a:ln w="38100">
              <a:solidFill>
                <a:srgbClr val="009900"/>
              </a:solidFill>
              <a:round/>
              <a:headEnd/>
              <a:tailEnd/>
            </a:ln>
          </p:spPr>
          <p:txBody>
            <a:bodyPr/>
            <a:lstStyle/>
            <a:p>
              <a:endParaRPr lang="en-US"/>
            </a:p>
          </p:txBody>
        </p:sp>
      </p:grpSp>
      <p:graphicFrame>
        <p:nvGraphicFramePr>
          <p:cNvPr id="76897" name="Object 97"/>
          <p:cNvGraphicFramePr>
            <a:graphicFrameLocks noChangeAspect="1"/>
          </p:cNvGraphicFramePr>
          <p:nvPr/>
        </p:nvGraphicFramePr>
        <p:xfrm>
          <a:off x="4938729" y="5300663"/>
          <a:ext cx="966787" cy="358775"/>
        </p:xfrm>
        <a:graphic>
          <a:graphicData uri="http://schemas.openxmlformats.org/presentationml/2006/ole">
            <mc:AlternateContent xmlns:mc="http://schemas.openxmlformats.org/markup-compatibility/2006">
              <mc:Choice xmlns:v="urn:schemas-microsoft-com:vml" Requires="v">
                <p:oleObj spid="_x0000_s8764" name="公式" r:id="rId11" imgW="444114" imgH="164957" progId="Equation.3">
                  <p:embed/>
                </p:oleObj>
              </mc:Choice>
              <mc:Fallback>
                <p:oleObj name="公式" r:id="rId11" imgW="444114" imgH="164957" progId="Equation.3">
                  <p:embed/>
                  <p:pic>
                    <p:nvPicPr>
                      <p:cNvPr id="0" name="Object 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8729" y="5300663"/>
                        <a:ext cx="96678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02"/>
          <p:cNvGrpSpPr>
            <a:grpSpLocks/>
          </p:cNvGrpSpPr>
          <p:nvPr/>
        </p:nvGrpSpPr>
        <p:grpSpPr bwMode="auto">
          <a:xfrm>
            <a:off x="4216416" y="4037013"/>
            <a:ext cx="2713038" cy="1076325"/>
            <a:chOff x="1680" y="2543"/>
            <a:chExt cx="1709" cy="678"/>
          </a:xfrm>
        </p:grpSpPr>
        <p:sp>
          <p:nvSpPr>
            <p:cNvPr id="8208" name="Line 32"/>
            <p:cNvSpPr>
              <a:spLocks noChangeShapeType="1"/>
            </p:cNvSpPr>
            <p:nvPr/>
          </p:nvSpPr>
          <p:spPr bwMode="auto">
            <a:xfrm rot="-5382360" flipH="1" flipV="1">
              <a:off x="2375" y="2523"/>
              <a:ext cx="1" cy="1392"/>
            </a:xfrm>
            <a:prstGeom prst="line">
              <a:avLst/>
            </a:prstGeom>
            <a:noFill/>
            <a:ln w="76200">
              <a:solidFill>
                <a:schemeClr val="folHlink"/>
              </a:solidFill>
              <a:round/>
              <a:headEnd/>
              <a:tailEnd/>
            </a:ln>
          </p:spPr>
          <p:txBody>
            <a:bodyPr/>
            <a:lstStyle/>
            <a:p>
              <a:endParaRPr lang="en-US"/>
            </a:p>
          </p:txBody>
        </p:sp>
        <p:sp>
          <p:nvSpPr>
            <p:cNvPr id="8209" name="Line 33"/>
            <p:cNvSpPr>
              <a:spLocks noChangeShapeType="1"/>
            </p:cNvSpPr>
            <p:nvPr/>
          </p:nvSpPr>
          <p:spPr bwMode="auto">
            <a:xfrm rot="-5382360">
              <a:off x="2520" y="2669"/>
              <a:ext cx="0" cy="816"/>
            </a:xfrm>
            <a:prstGeom prst="line">
              <a:avLst/>
            </a:prstGeom>
            <a:noFill/>
            <a:ln w="9525">
              <a:solidFill>
                <a:schemeClr val="tx1"/>
              </a:solidFill>
              <a:round/>
              <a:headEnd/>
              <a:tailEnd/>
            </a:ln>
          </p:spPr>
          <p:txBody>
            <a:bodyPr/>
            <a:lstStyle/>
            <a:p>
              <a:endParaRPr lang="en-US"/>
            </a:p>
          </p:txBody>
        </p:sp>
        <p:sp>
          <p:nvSpPr>
            <p:cNvPr id="8210" name="Line 34"/>
            <p:cNvSpPr>
              <a:spLocks noChangeShapeType="1"/>
            </p:cNvSpPr>
            <p:nvPr/>
          </p:nvSpPr>
          <p:spPr bwMode="auto">
            <a:xfrm rot="-5382360">
              <a:off x="2521" y="2621"/>
              <a:ext cx="0" cy="816"/>
            </a:xfrm>
            <a:prstGeom prst="line">
              <a:avLst/>
            </a:prstGeom>
            <a:noFill/>
            <a:ln w="9525">
              <a:solidFill>
                <a:schemeClr val="tx1"/>
              </a:solidFill>
              <a:round/>
              <a:headEnd/>
              <a:tailEnd/>
            </a:ln>
          </p:spPr>
          <p:txBody>
            <a:bodyPr/>
            <a:lstStyle/>
            <a:p>
              <a:endParaRPr lang="en-US"/>
            </a:p>
          </p:txBody>
        </p:sp>
        <p:sp>
          <p:nvSpPr>
            <p:cNvPr id="8211" name="Line 36"/>
            <p:cNvSpPr>
              <a:spLocks noChangeShapeType="1"/>
            </p:cNvSpPr>
            <p:nvPr/>
          </p:nvSpPr>
          <p:spPr bwMode="auto">
            <a:xfrm rot="-5382360">
              <a:off x="2185" y="3003"/>
              <a:ext cx="48" cy="96"/>
            </a:xfrm>
            <a:prstGeom prst="line">
              <a:avLst/>
            </a:prstGeom>
            <a:noFill/>
            <a:ln w="9525">
              <a:solidFill>
                <a:schemeClr val="tx1"/>
              </a:solidFill>
              <a:round/>
              <a:headEnd/>
              <a:tailEnd/>
            </a:ln>
          </p:spPr>
          <p:txBody>
            <a:bodyPr/>
            <a:lstStyle/>
            <a:p>
              <a:endParaRPr lang="en-US"/>
            </a:p>
          </p:txBody>
        </p:sp>
        <p:sp>
          <p:nvSpPr>
            <p:cNvPr id="8212" name="Line 37"/>
            <p:cNvSpPr>
              <a:spLocks noChangeShapeType="1"/>
            </p:cNvSpPr>
            <p:nvPr/>
          </p:nvSpPr>
          <p:spPr bwMode="auto">
            <a:xfrm rot="16217640" flipH="1">
              <a:off x="2185" y="3003"/>
              <a:ext cx="48" cy="96"/>
            </a:xfrm>
            <a:prstGeom prst="line">
              <a:avLst/>
            </a:prstGeom>
            <a:noFill/>
            <a:ln w="9525">
              <a:solidFill>
                <a:schemeClr val="tx1"/>
              </a:solidFill>
              <a:round/>
              <a:headEnd/>
              <a:tailEnd/>
            </a:ln>
          </p:spPr>
          <p:txBody>
            <a:bodyPr/>
            <a:lstStyle/>
            <a:p>
              <a:endParaRPr lang="en-US"/>
            </a:p>
          </p:txBody>
        </p:sp>
        <p:sp>
          <p:nvSpPr>
            <p:cNvPr id="8213" name="Line 38"/>
            <p:cNvSpPr>
              <a:spLocks noChangeShapeType="1"/>
            </p:cNvSpPr>
            <p:nvPr/>
          </p:nvSpPr>
          <p:spPr bwMode="auto">
            <a:xfrm rot="16217640" flipH="1">
              <a:off x="2377" y="3004"/>
              <a:ext cx="48" cy="96"/>
            </a:xfrm>
            <a:prstGeom prst="line">
              <a:avLst/>
            </a:prstGeom>
            <a:noFill/>
            <a:ln w="9525">
              <a:solidFill>
                <a:schemeClr val="tx1"/>
              </a:solidFill>
              <a:round/>
              <a:headEnd/>
              <a:tailEnd/>
            </a:ln>
          </p:spPr>
          <p:txBody>
            <a:bodyPr/>
            <a:lstStyle/>
            <a:p>
              <a:endParaRPr lang="en-US"/>
            </a:p>
          </p:txBody>
        </p:sp>
        <p:sp>
          <p:nvSpPr>
            <p:cNvPr id="8214" name="Line 39"/>
            <p:cNvSpPr>
              <a:spLocks noChangeShapeType="1"/>
            </p:cNvSpPr>
            <p:nvPr/>
          </p:nvSpPr>
          <p:spPr bwMode="auto">
            <a:xfrm rot="-5382360">
              <a:off x="2377" y="3004"/>
              <a:ext cx="48" cy="96"/>
            </a:xfrm>
            <a:prstGeom prst="line">
              <a:avLst/>
            </a:prstGeom>
            <a:noFill/>
            <a:ln w="9525">
              <a:solidFill>
                <a:schemeClr val="tx1"/>
              </a:solidFill>
              <a:round/>
              <a:headEnd/>
              <a:tailEnd/>
            </a:ln>
          </p:spPr>
          <p:txBody>
            <a:bodyPr/>
            <a:lstStyle/>
            <a:p>
              <a:endParaRPr lang="en-US"/>
            </a:p>
          </p:txBody>
        </p:sp>
        <p:sp>
          <p:nvSpPr>
            <p:cNvPr id="8215" name="Line 40"/>
            <p:cNvSpPr>
              <a:spLocks noChangeShapeType="1"/>
            </p:cNvSpPr>
            <p:nvPr/>
          </p:nvSpPr>
          <p:spPr bwMode="auto">
            <a:xfrm rot="16217640" flipH="1">
              <a:off x="2617" y="3005"/>
              <a:ext cx="48" cy="96"/>
            </a:xfrm>
            <a:prstGeom prst="line">
              <a:avLst/>
            </a:prstGeom>
            <a:noFill/>
            <a:ln w="9525">
              <a:solidFill>
                <a:schemeClr val="tx1"/>
              </a:solidFill>
              <a:round/>
              <a:headEnd/>
              <a:tailEnd/>
            </a:ln>
          </p:spPr>
          <p:txBody>
            <a:bodyPr/>
            <a:lstStyle/>
            <a:p>
              <a:endParaRPr lang="en-US"/>
            </a:p>
          </p:txBody>
        </p:sp>
        <p:sp>
          <p:nvSpPr>
            <p:cNvPr id="8216" name="Line 41"/>
            <p:cNvSpPr>
              <a:spLocks noChangeShapeType="1"/>
            </p:cNvSpPr>
            <p:nvPr/>
          </p:nvSpPr>
          <p:spPr bwMode="auto">
            <a:xfrm rot="-5382360">
              <a:off x="2617" y="3005"/>
              <a:ext cx="48" cy="96"/>
            </a:xfrm>
            <a:prstGeom prst="line">
              <a:avLst/>
            </a:prstGeom>
            <a:noFill/>
            <a:ln w="9525">
              <a:solidFill>
                <a:schemeClr val="tx1"/>
              </a:solidFill>
              <a:round/>
              <a:headEnd/>
              <a:tailEnd/>
            </a:ln>
          </p:spPr>
          <p:txBody>
            <a:bodyPr/>
            <a:lstStyle/>
            <a:p>
              <a:endParaRPr lang="en-US"/>
            </a:p>
          </p:txBody>
        </p:sp>
        <p:sp>
          <p:nvSpPr>
            <p:cNvPr id="8217" name="Line 42"/>
            <p:cNvSpPr>
              <a:spLocks noChangeShapeType="1"/>
            </p:cNvSpPr>
            <p:nvPr/>
          </p:nvSpPr>
          <p:spPr bwMode="auto">
            <a:xfrm rot="16217640" flipH="1">
              <a:off x="2809" y="3006"/>
              <a:ext cx="48" cy="96"/>
            </a:xfrm>
            <a:prstGeom prst="line">
              <a:avLst/>
            </a:prstGeom>
            <a:noFill/>
            <a:ln w="9525">
              <a:solidFill>
                <a:schemeClr val="tx1"/>
              </a:solidFill>
              <a:round/>
              <a:headEnd/>
              <a:tailEnd/>
            </a:ln>
          </p:spPr>
          <p:txBody>
            <a:bodyPr/>
            <a:lstStyle/>
            <a:p>
              <a:endParaRPr lang="en-US"/>
            </a:p>
          </p:txBody>
        </p:sp>
        <p:sp>
          <p:nvSpPr>
            <p:cNvPr id="8218" name="Line 43"/>
            <p:cNvSpPr>
              <a:spLocks noChangeShapeType="1"/>
            </p:cNvSpPr>
            <p:nvPr/>
          </p:nvSpPr>
          <p:spPr bwMode="auto">
            <a:xfrm rot="-5382360">
              <a:off x="2785" y="2982"/>
              <a:ext cx="48" cy="144"/>
            </a:xfrm>
            <a:prstGeom prst="line">
              <a:avLst/>
            </a:prstGeom>
            <a:noFill/>
            <a:ln w="9525">
              <a:solidFill>
                <a:schemeClr val="tx1"/>
              </a:solidFill>
              <a:round/>
              <a:headEnd/>
              <a:tailEnd/>
            </a:ln>
          </p:spPr>
          <p:txBody>
            <a:bodyPr/>
            <a:lstStyle/>
            <a:p>
              <a:endParaRPr lang="en-US"/>
            </a:p>
          </p:txBody>
        </p:sp>
        <p:sp>
          <p:nvSpPr>
            <p:cNvPr id="8219" name="Line 44"/>
            <p:cNvSpPr>
              <a:spLocks noChangeShapeType="1"/>
            </p:cNvSpPr>
            <p:nvPr/>
          </p:nvSpPr>
          <p:spPr bwMode="auto">
            <a:xfrm rot="-5382360" flipH="1" flipV="1">
              <a:off x="2395" y="2940"/>
              <a:ext cx="0" cy="240"/>
            </a:xfrm>
            <a:prstGeom prst="line">
              <a:avLst/>
            </a:prstGeom>
            <a:noFill/>
            <a:ln w="38100">
              <a:solidFill>
                <a:srgbClr val="FF6600"/>
              </a:solidFill>
              <a:round/>
              <a:headEnd/>
              <a:tailEnd type="triangle" w="med" len="med"/>
            </a:ln>
          </p:spPr>
          <p:txBody>
            <a:bodyPr/>
            <a:lstStyle/>
            <a:p>
              <a:endParaRPr lang="en-US"/>
            </a:p>
          </p:txBody>
        </p:sp>
        <p:sp>
          <p:nvSpPr>
            <p:cNvPr id="8220" name="Line 45"/>
            <p:cNvSpPr>
              <a:spLocks noChangeShapeType="1"/>
            </p:cNvSpPr>
            <p:nvPr/>
          </p:nvSpPr>
          <p:spPr bwMode="auto">
            <a:xfrm rot="-5382360">
              <a:off x="2679" y="2916"/>
              <a:ext cx="0" cy="289"/>
            </a:xfrm>
            <a:prstGeom prst="line">
              <a:avLst/>
            </a:prstGeom>
            <a:noFill/>
            <a:ln w="38100">
              <a:solidFill>
                <a:srgbClr val="FF6600"/>
              </a:solidFill>
              <a:round/>
              <a:headEnd/>
              <a:tailEnd type="triangle" w="med" len="med"/>
            </a:ln>
          </p:spPr>
          <p:txBody>
            <a:bodyPr/>
            <a:lstStyle/>
            <a:p>
              <a:endParaRPr lang="en-US"/>
            </a:p>
          </p:txBody>
        </p:sp>
        <p:sp>
          <p:nvSpPr>
            <p:cNvPr id="8221" name="Rectangle 48"/>
            <p:cNvSpPr>
              <a:spLocks noChangeArrowheads="1"/>
            </p:cNvSpPr>
            <p:nvPr/>
          </p:nvSpPr>
          <p:spPr bwMode="auto">
            <a:xfrm>
              <a:off x="1825" y="2933"/>
              <a:ext cx="288" cy="2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222" name="Line 49"/>
            <p:cNvSpPr>
              <a:spLocks noChangeShapeType="1"/>
            </p:cNvSpPr>
            <p:nvPr/>
          </p:nvSpPr>
          <p:spPr bwMode="auto">
            <a:xfrm>
              <a:off x="2881" y="3047"/>
              <a:ext cx="288" cy="0"/>
            </a:xfrm>
            <a:prstGeom prst="line">
              <a:avLst/>
            </a:prstGeom>
            <a:noFill/>
            <a:ln w="28575">
              <a:solidFill>
                <a:srgbClr val="FF9900"/>
              </a:solidFill>
              <a:round/>
              <a:headEnd/>
              <a:tailEnd type="triangle" w="med" len="med"/>
            </a:ln>
          </p:spPr>
          <p:txBody>
            <a:bodyPr/>
            <a:lstStyle/>
            <a:p>
              <a:endParaRPr lang="en-US"/>
            </a:p>
          </p:txBody>
        </p:sp>
        <p:sp>
          <p:nvSpPr>
            <p:cNvPr id="8223" name="Text Box 50"/>
            <p:cNvSpPr txBox="1">
              <a:spLocks noChangeArrowheads="1"/>
            </p:cNvSpPr>
            <p:nvPr/>
          </p:nvSpPr>
          <p:spPr bwMode="auto">
            <a:xfrm>
              <a:off x="3124" y="2855"/>
              <a:ext cx="265" cy="327"/>
            </a:xfrm>
            <a:prstGeom prst="rect">
              <a:avLst/>
            </a:prstGeom>
            <a:noFill/>
            <a:ln w="9525">
              <a:noFill/>
              <a:miter lim="800000"/>
              <a:headEnd/>
              <a:tailEnd/>
            </a:ln>
          </p:spPr>
          <p:txBody>
            <a:bodyPr wrap="none">
              <a:spAutoFit/>
            </a:bodyPr>
            <a:lstStyle/>
            <a:p>
              <a:r>
                <a:rPr kumimoji="1" lang="en-US" altLang="zh-CN" i="1">
                  <a:solidFill>
                    <a:srgbClr val="CC3300"/>
                  </a:solidFill>
                </a:rPr>
                <a:t>F</a:t>
              </a:r>
            </a:p>
          </p:txBody>
        </p:sp>
        <p:sp>
          <p:nvSpPr>
            <p:cNvPr id="8224" name="Line 51"/>
            <p:cNvSpPr>
              <a:spLocks noChangeShapeType="1"/>
            </p:cNvSpPr>
            <p:nvPr/>
          </p:nvSpPr>
          <p:spPr bwMode="auto">
            <a:xfrm>
              <a:off x="1825" y="2837"/>
              <a:ext cx="336" cy="0"/>
            </a:xfrm>
            <a:prstGeom prst="line">
              <a:avLst/>
            </a:prstGeom>
            <a:noFill/>
            <a:ln w="28575">
              <a:solidFill>
                <a:srgbClr val="FF9900"/>
              </a:solidFill>
              <a:round/>
              <a:headEnd/>
              <a:tailEnd type="triangle" w="med" len="med"/>
            </a:ln>
          </p:spPr>
          <p:txBody>
            <a:bodyPr/>
            <a:lstStyle/>
            <a:p>
              <a:endParaRPr lang="en-US"/>
            </a:p>
          </p:txBody>
        </p:sp>
        <p:sp>
          <p:nvSpPr>
            <p:cNvPr id="8225" name="Text Box 52"/>
            <p:cNvSpPr txBox="1">
              <a:spLocks noChangeArrowheads="1"/>
            </p:cNvSpPr>
            <p:nvPr/>
          </p:nvSpPr>
          <p:spPr bwMode="auto">
            <a:xfrm>
              <a:off x="1815" y="2543"/>
              <a:ext cx="228" cy="327"/>
            </a:xfrm>
            <a:prstGeom prst="rect">
              <a:avLst/>
            </a:prstGeom>
            <a:noFill/>
            <a:ln w="9525">
              <a:noFill/>
              <a:miter lim="800000"/>
              <a:headEnd/>
              <a:tailEnd/>
            </a:ln>
          </p:spPr>
          <p:txBody>
            <a:bodyPr wrap="none">
              <a:spAutoFit/>
            </a:bodyPr>
            <a:lstStyle/>
            <a:p>
              <a:r>
                <a:rPr kumimoji="1" lang="en-US" altLang="zh-CN" i="1">
                  <a:solidFill>
                    <a:srgbClr val="CC3300"/>
                  </a:solidFill>
                </a:rPr>
                <a:t>a</a:t>
              </a:r>
            </a:p>
          </p:txBody>
        </p:sp>
        <p:graphicFrame>
          <p:nvGraphicFramePr>
            <p:cNvPr id="8226" name="Object 94"/>
            <p:cNvGraphicFramePr>
              <a:graphicFrameLocks noChangeAspect="1"/>
            </p:cNvGraphicFramePr>
            <p:nvPr/>
          </p:nvGraphicFramePr>
          <p:xfrm>
            <a:off x="2619" y="2750"/>
            <a:ext cx="261" cy="226"/>
          </p:xfrm>
          <a:graphic>
            <a:graphicData uri="http://schemas.openxmlformats.org/presentationml/2006/ole">
              <mc:AlternateContent xmlns:mc="http://schemas.openxmlformats.org/markup-compatibility/2006">
                <mc:Choice xmlns:v="urn:schemas-microsoft-com:vml" Requires="v">
                  <p:oleObj spid="_x0000_s8765" name="公式" r:id="rId13" imgW="190335" imgH="164957" progId="Equation.3">
                    <p:embed/>
                  </p:oleObj>
                </mc:Choice>
                <mc:Fallback>
                  <p:oleObj name="公式" r:id="rId13" imgW="190335" imgH="164957" progId="Equation.3">
                    <p:embed/>
                    <p:pic>
                      <p:nvPicPr>
                        <p:cNvPr id="0" name="Object 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9" y="2750"/>
                          <a:ext cx="261"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27" name="Object 96"/>
            <p:cNvGraphicFramePr>
              <a:graphicFrameLocks noChangeAspect="1"/>
            </p:cNvGraphicFramePr>
            <p:nvPr/>
          </p:nvGraphicFramePr>
          <p:xfrm>
            <a:off x="2244" y="2750"/>
            <a:ext cx="209" cy="226"/>
          </p:xfrm>
          <a:graphic>
            <a:graphicData uri="http://schemas.openxmlformats.org/presentationml/2006/ole">
              <mc:AlternateContent xmlns:mc="http://schemas.openxmlformats.org/markup-compatibility/2006">
                <mc:Choice xmlns:v="urn:schemas-microsoft-com:vml" Requires="v">
                  <p:oleObj spid="_x0000_s8766" name="公式" r:id="rId14" imgW="152268" imgH="164957" progId="Equation.3">
                    <p:embed/>
                  </p:oleObj>
                </mc:Choice>
                <mc:Fallback>
                  <p:oleObj name="公式" r:id="rId14" imgW="152268" imgH="164957" progId="Equation.3">
                    <p:embed/>
                    <p:pic>
                      <p:nvPicPr>
                        <p:cNvPr id="0"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4" y="2750"/>
                          <a:ext cx="20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8" name="Line 101"/>
            <p:cNvSpPr>
              <a:spLocks noChangeShapeType="1"/>
            </p:cNvSpPr>
            <p:nvPr/>
          </p:nvSpPr>
          <p:spPr bwMode="auto">
            <a:xfrm>
              <a:off x="2526" y="3031"/>
              <a:ext cx="0" cy="57"/>
            </a:xfrm>
            <a:prstGeom prst="line">
              <a:avLst/>
            </a:prstGeom>
            <a:noFill/>
            <a:ln w="28575">
              <a:solidFill>
                <a:srgbClr val="0099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 calcmode="lin" valueType="num">
                                      <p:cBhvr additive="base">
                                        <p:cTn id="7" dur="500" fill="hold"/>
                                        <p:tgtEl>
                                          <p:spTgt spid="76807"/>
                                        </p:tgtEl>
                                        <p:attrNameLst>
                                          <p:attrName>ppt_x</p:attrName>
                                        </p:attrNameLst>
                                      </p:cBhvr>
                                      <p:tavLst>
                                        <p:tav tm="0">
                                          <p:val>
                                            <p:strVal val="#ppt_x"/>
                                          </p:val>
                                        </p:tav>
                                        <p:tav tm="100000">
                                          <p:val>
                                            <p:strVal val="#ppt_x"/>
                                          </p:val>
                                        </p:tav>
                                      </p:tavLst>
                                    </p:anim>
                                    <p:anim calcmode="lin" valueType="num">
                                      <p:cBhvr additive="base">
                                        <p:cTn id="8" dur="500" fill="hold"/>
                                        <p:tgtEl>
                                          <p:spTgt spid="7680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808"/>
                                        </p:tgtEl>
                                        <p:attrNameLst>
                                          <p:attrName>style.visibility</p:attrName>
                                        </p:attrNameLst>
                                      </p:cBhvr>
                                      <p:to>
                                        <p:strVal val="visible"/>
                                      </p:to>
                                    </p:set>
                                    <p:anim calcmode="lin" valueType="num">
                                      <p:cBhvr additive="base">
                                        <p:cTn id="11" dur="500" fill="hold"/>
                                        <p:tgtEl>
                                          <p:spTgt spid="76808"/>
                                        </p:tgtEl>
                                        <p:attrNameLst>
                                          <p:attrName>ppt_x</p:attrName>
                                        </p:attrNameLst>
                                      </p:cBhvr>
                                      <p:tavLst>
                                        <p:tav tm="0">
                                          <p:val>
                                            <p:strVal val="#ppt_x"/>
                                          </p:val>
                                        </p:tav>
                                        <p:tav tm="100000">
                                          <p:val>
                                            <p:strVal val="#ppt_x"/>
                                          </p:val>
                                        </p:tav>
                                      </p:tavLst>
                                    </p:anim>
                                    <p:anim calcmode="lin" valueType="num">
                                      <p:cBhvr additive="base">
                                        <p:cTn id="12" dur="500" fill="hold"/>
                                        <p:tgtEl>
                                          <p:spTgt spid="7680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6872"/>
                                        </p:tgtEl>
                                        <p:attrNameLst>
                                          <p:attrName>style.visibility</p:attrName>
                                        </p:attrNameLst>
                                      </p:cBhvr>
                                      <p:to>
                                        <p:strVal val="visible"/>
                                      </p:to>
                                    </p:set>
                                    <p:anim calcmode="lin" valueType="num">
                                      <p:cBhvr additive="base">
                                        <p:cTn id="15" dur="500" fill="hold"/>
                                        <p:tgtEl>
                                          <p:spTgt spid="76872"/>
                                        </p:tgtEl>
                                        <p:attrNameLst>
                                          <p:attrName>ppt_x</p:attrName>
                                        </p:attrNameLst>
                                      </p:cBhvr>
                                      <p:tavLst>
                                        <p:tav tm="0">
                                          <p:val>
                                            <p:strVal val="#ppt_x"/>
                                          </p:val>
                                        </p:tav>
                                        <p:tav tm="100000">
                                          <p:val>
                                            <p:strVal val="#ppt_x"/>
                                          </p:val>
                                        </p:tav>
                                      </p:tavLst>
                                    </p:anim>
                                    <p:anim calcmode="lin" valueType="num">
                                      <p:cBhvr additive="base">
                                        <p:cTn id="16" dur="500" fill="hold"/>
                                        <p:tgtEl>
                                          <p:spTgt spid="7687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6878"/>
                                        </p:tgtEl>
                                        <p:attrNameLst>
                                          <p:attrName>style.visibility</p:attrName>
                                        </p:attrNameLst>
                                      </p:cBhvr>
                                      <p:to>
                                        <p:strVal val="visible"/>
                                      </p:to>
                                    </p:set>
                                    <p:anim calcmode="lin" valueType="num">
                                      <p:cBhvr additive="base">
                                        <p:cTn id="19" dur="500" fill="hold"/>
                                        <p:tgtEl>
                                          <p:spTgt spid="76878"/>
                                        </p:tgtEl>
                                        <p:attrNameLst>
                                          <p:attrName>ppt_x</p:attrName>
                                        </p:attrNameLst>
                                      </p:cBhvr>
                                      <p:tavLst>
                                        <p:tav tm="0">
                                          <p:val>
                                            <p:strVal val="#ppt_x"/>
                                          </p:val>
                                        </p:tav>
                                        <p:tav tm="100000">
                                          <p:val>
                                            <p:strVal val="#ppt_x"/>
                                          </p:val>
                                        </p:tav>
                                      </p:tavLst>
                                    </p:anim>
                                    <p:anim calcmode="lin" valueType="num">
                                      <p:cBhvr additive="base">
                                        <p:cTn id="20" dur="500" fill="hold"/>
                                        <p:tgtEl>
                                          <p:spTgt spid="7687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6897"/>
                                        </p:tgtEl>
                                        <p:attrNameLst>
                                          <p:attrName>style.visibility</p:attrName>
                                        </p:attrNameLst>
                                      </p:cBhvr>
                                      <p:to>
                                        <p:strVal val="visible"/>
                                      </p:to>
                                    </p:set>
                                    <p:anim calcmode="lin" valueType="num">
                                      <p:cBhvr additive="base">
                                        <p:cTn id="27" dur="500" fill="hold"/>
                                        <p:tgtEl>
                                          <p:spTgt spid="76897"/>
                                        </p:tgtEl>
                                        <p:attrNameLst>
                                          <p:attrName>ppt_x</p:attrName>
                                        </p:attrNameLst>
                                      </p:cBhvr>
                                      <p:tavLst>
                                        <p:tav tm="0">
                                          <p:val>
                                            <p:strVal val="#ppt_x"/>
                                          </p:val>
                                        </p:tav>
                                        <p:tav tm="100000">
                                          <p:val>
                                            <p:strVal val="#ppt_x"/>
                                          </p:val>
                                        </p:tav>
                                      </p:tavLst>
                                    </p:anim>
                                    <p:anim calcmode="lin" valueType="num">
                                      <p:cBhvr additive="base">
                                        <p:cTn id="28" dur="500" fill="hold"/>
                                        <p:tgtEl>
                                          <p:spTgt spid="7689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p:bldP spid="76808" grpId="0"/>
      <p:bldP spid="768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3"/>
          <p:cNvSpPr txBox="1">
            <a:spLocks noChangeArrowheads="1"/>
          </p:cNvSpPr>
          <p:nvPr/>
        </p:nvSpPr>
        <p:spPr bwMode="auto">
          <a:xfrm>
            <a:off x="1691680" y="2213610"/>
            <a:ext cx="5929312" cy="1015663"/>
          </a:xfrm>
          <a:prstGeom prst="rect">
            <a:avLst/>
          </a:prstGeom>
          <a:noFill/>
          <a:ln w="9525">
            <a:noFill/>
            <a:miter lim="800000"/>
            <a:headEnd/>
            <a:tailEnd/>
          </a:ln>
        </p:spPr>
        <p:txBody>
          <a:bodyPr>
            <a:spAutoFit/>
          </a:bodyPr>
          <a:lstStyle/>
          <a:p>
            <a:pPr>
              <a:spcBef>
                <a:spcPct val="50000"/>
              </a:spcBef>
            </a:pPr>
            <a:r>
              <a:rPr lang="en-US" altLang="zh-CN" sz="6000" b="0" dirty="0">
                <a:latin typeface="微软雅黑" pitchFamily="34" charset="-122"/>
                <a:ea typeface="微软雅黑" pitchFamily="34" charset="-122"/>
              </a:rPr>
              <a:t>§</a:t>
            </a:r>
            <a:r>
              <a:rPr lang="en-US" altLang="zh-CN" sz="6000" b="0" dirty="0" smtClean="0">
                <a:latin typeface="微软雅黑" pitchFamily="34" charset="-122"/>
                <a:ea typeface="微软雅黑" pitchFamily="34" charset="-122"/>
              </a:rPr>
              <a:t>2-4 </a:t>
            </a:r>
            <a:r>
              <a:rPr lang="zh-CN" altLang="en-US" sz="6000" b="0" dirty="0" smtClean="0">
                <a:latin typeface="微软雅黑" pitchFamily="34" charset="-122"/>
                <a:ea typeface="微软雅黑" pitchFamily="34" charset="-122"/>
              </a:rPr>
              <a:t>科里奥利力</a:t>
            </a:r>
            <a:endParaRPr lang="zh-CN" altLang="en-US" sz="6000" b="0" dirty="0">
              <a:latin typeface="微软雅黑" pitchFamily="34" charset="-122"/>
              <a:ea typeface="微软雅黑" pitchFamily="34" charset="-122"/>
            </a:endParaRPr>
          </a:p>
        </p:txBody>
      </p:sp>
    </p:spTree>
    <p:extLst>
      <p:ext uri="{BB962C8B-B14F-4D97-AF65-F5344CB8AC3E}">
        <p14:creationId xmlns:p14="http://schemas.microsoft.com/office/powerpoint/2010/main" val="3969532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8264453" cy="5955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1588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14818"/>
            <a:ext cx="8568952" cy="5678478"/>
          </a:xfrm>
          <a:prstGeom prst="rect">
            <a:avLst/>
          </a:prstGeom>
        </p:spPr>
        <p:txBody>
          <a:bodyPr wrap="square">
            <a:spAutoFit/>
          </a:bodyPr>
          <a:lstStyle/>
          <a:p>
            <a:pPr marL="457200" indent="-457200">
              <a:lnSpc>
                <a:spcPct val="110000"/>
              </a:lnSpc>
              <a:buFont typeface="Wingdings" pitchFamily="2" charset="2"/>
              <a:buChar char="Ø"/>
            </a:pPr>
            <a:r>
              <a:rPr lang="zh-CN" altLang="en-US" sz="3000" dirty="0">
                <a:solidFill>
                  <a:srgbClr val="FF0000"/>
                </a:solidFill>
                <a:latin typeface="微软雅黑" pitchFamily="34" charset="-122"/>
                <a:ea typeface="微软雅黑" pitchFamily="34" charset="-122"/>
              </a:rPr>
              <a:t>科里奥利力</a:t>
            </a:r>
            <a:r>
              <a:rPr lang="zh-CN" altLang="en-US" sz="3000" b="0" dirty="0" smtClean="0">
                <a:latin typeface="微软雅黑" pitchFamily="34" charset="-122"/>
                <a:ea typeface="微软雅黑" pitchFamily="34" charset="-122"/>
              </a:rPr>
              <a:t>（</a:t>
            </a:r>
            <a:r>
              <a:rPr lang="en-US" altLang="zh-CN" sz="3000" dirty="0" err="1" smtClean="0">
                <a:solidFill>
                  <a:srgbClr val="FF0000"/>
                </a:solidFill>
                <a:latin typeface="微软雅黑" pitchFamily="34" charset="-122"/>
                <a:ea typeface="微软雅黑" pitchFamily="34" charset="-122"/>
              </a:rPr>
              <a:t>Coriolis</a:t>
            </a:r>
            <a:r>
              <a:rPr lang="en-US" altLang="zh-CN" sz="3000" dirty="0" smtClean="0">
                <a:solidFill>
                  <a:srgbClr val="FF0000"/>
                </a:solidFill>
                <a:latin typeface="微软雅黑" pitchFamily="34" charset="-122"/>
                <a:ea typeface="微软雅黑" pitchFamily="34" charset="-122"/>
              </a:rPr>
              <a:t> </a:t>
            </a:r>
            <a:r>
              <a:rPr lang="en-US" altLang="zh-CN" sz="3000" dirty="0">
                <a:solidFill>
                  <a:srgbClr val="FF0000"/>
                </a:solidFill>
                <a:latin typeface="微软雅黑" pitchFamily="34" charset="-122"/>
                <a:ea typeface="微软雅黑" pitchFamily="34" charset="-122"/>
              </a:rPr>
              <a:t>Force</a:t>
            </a:r>
            <a:r>
              <a:rPr lang="zh-CN" altLang="en-US" sz="3000" b="0" dirty="0">
                <a:latin typeface="微软雅黑" pitchFamily="34" charset="-122"/>
                <a:ea typeface="微软雅黑" pitchFamily="34" charset="-122"/>
              </a:rPr>
              <a:t>；简称：科氏力）是一种</a:t>
            </a:r>
            <a:r>
              <a:rPr lang="zh-CN" altLang="en-US" sz="3000" dirty="0">
                <a:solidFill>
                  <a:srgbClr val="FF0000"/>
                </a:solidFill>
                <a:latin typeface="微软雅黑" pitchFamily="34" charset="-122"/>
                <a:ea typeface="微软雅黑" pitchFamily="34" charset="-122"/>
              </a:rPr>
              <a:t>假想力</a:t>
            </a:r>
            <a:r>
              <a:rPr lang="zh-CN" altLang="en-US" sz="3000" b="0" dirty="0">
                <a:latin typeface="微软雅黑" pitchFamily="34" charset="-122"/>
                <a:ea typeface="微软雅黑" pitchFamily="34" charset="-122"/>
              </a:rPr>
              <a:t>，是对旋转体系中进行直线运动的质点由于惯性相对于旋转体系产生的直线运动的偏移的一种描述</a:t>
            </a:r>
            <a:r>
              <a:rPr lang="zh-CN" altLang="en-US" sz="3000" b="0" dirty="0" smtClean="0">
                <a:latin typeface="微软雅黑" pitchFamily="34" charset="-122"/>
                <a:ea typeface="微软雅黑" pitchFamily="34" charset="-122"/>
              </a:rPr>
              <a:t>。</a:t>
            </a:r>
            <a:endParaRPr lang="en-US" altLang="zh-CN" sz="3000" b="0" dirty="0" smtClean="0">
              <a:latin typeface="微软雅黑" pitchFamily="34" charset="-122"/>
              <a:ea typeface="微软雅黑" pitchFamily="34" charset="-122"/>
            </a:endParaRPr>
          </a:p>
          <a:p>
            <a:pPr marL="457200" indent="-457200">
              <a:lnSpc>
                <a:spcPct val="110000"/>
              </a:lnSpc>
              <a:buFont typeface="Wingdings" pitchFamily="2" charset="2"/>
              <a:buChar char="Ø"/>
            </a:pPr>
            <a:r>
              <a:rPr lang="zh-CN" altLang="en-US" sz="3000" b="0" dirty="0">
                <a:solidFill>
                  <a:srgbClr val="0000FF"/>
                </a:solidFill>
                <a:latin typeface="微软雅黑" pitchFamily="34" charset="-122"/>
                <a:ea typeface="微软雅黑" pitchFamily="34" charset="-122"/>
              </a:rPr>
              <a:t>科里奥利力来自于物体运动所具有的惯性</a:t>
            </a:r>
            <a:r>
              <a:rPr lang="zh-CN" altLang="en-US" sz="3000" b="0" dirty="0">
                <a:latin typeface="微软雅黑" pitchFamily="34" charset="-122"/>
                <a:ea typeface="微软雅黑" pitchFamily="34" charset="-122"/>
              </a:rPr>
              <a:t>，在旋转体系中进行直线运动的质点，由于惯性的作用，有沿着原有运动方向继续运动的趋势，但是由于体系本身是旋转的，在经历了一段时间的运动之后，体系中质点的位置会有所变化，而它原有的运动趋势的方向，如果以旋转体系的视角去观察，就会发生一定程度的偏离。</a:t>
            </a:r>
          </a:p>
        </p:txBody>
      </p:sp>
    </p:spTree>
    <p:extLst>
      <p:ext uri="{BB962C8B-B14F-4D97-AF65-F5344CB8AC3E}">
        <p14:creationId xmlns:p14="http://schemas.microsoft.com/office/powerpoint/2010/main" val="1639407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admin\Documents\YChen\教学课程\大学物理2018\2018大学物理课件\Corioliskraftanim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4664"/>
            <a:ext cx="4020234" cy="568863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076056" y="1401738"/>
            <a:ext cx="3816424" cy="3539430"/>
          </a:xfrm>
          <a:prstGeom prst="rect">
            <a:avLst/>
          </a:prstGeom>
        </p:spPr>
        <p:txBody>
          <a:bodyPr wrap="square">
            <a:spAutoFit/>
          </a:bodyPr>
          <a:lstStyle/>
          <a:p>
            <a:r>
              <a:rPr lang="zh-CN" altLang="en-US" b="0" dirty="0">
                <a:latin typeface="微软雅黑" pitchFamily="34" charset="-122"/>
                <a:ea typeface="微软雅黑" pitchFamily="34" charset="-122"/>
              </a:rPr>
              <a:t>当一个质点相对于惯性系做</a:t>
            </a:r>
            <a:r>
              <a:rPr lang="zh-CN" altLang="en-US" b="0" dirty="0">
                <a:solidFill>
                  <a:srgbClr val="009900"/>
                </a:solidFill>
                <a:latin typeface="微软雅黑" pitchFamily="34" charset="-122"/>
                <a:ea typeface="微软雅黑" pitchFamily="34" charset="-122"/>
              </a:rPr>
              <a:t>直线运动</a:t>
            </a:r>
            <a:r>
              <a:rPr lang="zh-CN" altLang="en-US" b="0" dirty="0">
                <a:latin typeface="微软雅黑" pitchFamily="34" charset="-122"/>
                <a:ea typeface="微软雅黑" pitchFamily="34" charset="-122"/>
              </a:rPr>
              <a:t>时，相对于旋转体系，其轨迹是一条</a:t>
            </a:r>
            <a:r>
              <a:rPr lang="zh-CN" altLang="en-US" b="0" dirty="0">
                <a:solidFill>
                  <a:srgbClr val="009900"/>
                </a:solidFill>
                <a:latin typeface="微软雅黑" pitchFamily="34" charset="-122"/>
                <a:ea typeface="微软雅黑" pitchFamily="34" charset="-122"/>
              </a:rPr>
              <a:t>曲线</a:t>
            </a:r>
            <a:r>
              <a:rPr lang="zh-CN" altLang="en-US" b="0" dirty="0">
                <a:latin typeface="微软雅黑" pitchFamily="34" charset="-122"/>
                <a:ea typeface="微软雅黑" pitchFamily="34" charset="-122"/>
              </a:rPr>
              <a:t>。立足于旋转体系，我们认为有一个力驱使质点运动轨迹形成曲线，这个力就是</a:t>
            </a:r>
            <a:r>
              <a:rPr lang="zh-CN" altLang="en-US" b="0" dirty="0">
                <a:solidFill>
                  <a:srgbClr val="009900"/>
                </a:solidFill>
                <a:latin typeface="微软雅黑" pitchFamily="34" charset="-122"/>
                <a:ea typeface="微软雅黑" pitchFamily="34" charset="-122"/>
              </a:rPr>
              <a:t>科里奥利力</a:t>
            </a:r>
            <a:r>
              <a:rPr lang="zh-CN" altLang="en-US" b="0" dirty="0">
                <a:latin typeface="微软雅黑" pitchFamily="34" charset="-122"/>
                <a:ea typeface="微软雅黑" pitchFamily="34" charset="-122"/>
              </a:rPr>
              <a:t>。</a:t>
            </a:r>
          </a:p>
        </p:txBody>
      </p:sp>
    </p:spTree>
    <p:extLst>
      <p:ext uri="{BB962C8B-B14F-4D97-AF65-F5344CB8AC3E}">
        <p14:creationId xmlns:p14="http://schemas.microsoft.com/office/powerpoint/2010/main" val="3104252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731241"/>
            <a:ext cx="8136904" cy="2633863"/>
          </a:xfrm>
          <a:prstGeom prst="rect">
            <a:avLst/>
          </a:prstGeom>
          <a:solidFill>
            <a:srgbClr val="FFFF00"/>
          </a:solidFill>
        </p:spPr>
        <p:txBody>
          <a:bodyPr wrap="square">
            <a:spAutoFit/>
          </a:bodyPr>
          <a:lstStyle/>
          <a:p>
            <a:pPr>
              <a:lnSpc>
                <a:spcPct val="120000"/>
              </a:lnSpc>
            </a:pPr>
            <a:r>
              <a:rPr lang="zh-CN" altLang="en-US" b="0" dirty="0">
                <a:latin typeface="微软雅黑" pitchFamily="34" charset="-122"/>
                <a:ea typeface="微软雅黑" pitchFamily="34" charset="-122"/>
              </a:rPr>
              <a:t>根据牛顿力学的理论，</a:t>
            </a:r>
            <a:r>
              <a:rPr lang="zh-CN" altLang="en-US" b="0" dirty="0">
                <a:solidFill>
                  <a:srgbClr val="009900"/>
                </a:solidFill>
                <a:latin typeface="微软雅黑" pitchFamily="34" charset="-122"/>
                <a:ea typeface="微软雅黑" pitchFamily="34" charset="-122"/>
              </a:rPr>
              <a:t>以旋转体系为参照系</a:t>
            </a:r>
            <a:r>
              <a:rPr lang="zh-CN" altLang="en-US" b="0" dirty="0">
                <a:latin typeface="微软雅黑" pitchFamily="34" charset="-122"/>
                <a:ea typeface="微软雅黑" pitchFamily="34" charset="-122"/>
              </a:rPr>
              <a:t>，这种质点的直线运动偏离原有方向的倾向被归结为一个外加力的作用，这就是科里奥利力。从物理学的角度考虑，</a:t>
            </a:r>
            <a:r>
              <a:rPr lang="zh-CN" altLang="en-US" b="0" dirty="0">
                <a:solidFill>
                  <a:srgbClr val="009900"/>
                </a:solidFill>
                <a:latin typeface="微软雅黑" pitchFamily="34" charset="-122"/>
                <a:ea typeface="微软雅黑" pitchFamily="34" charset="-122"/>
              </a:rPr>
              <a:t>科里奥利力与离心力</a:t>
            </a:r>
            <a:r>
              <a:rPr lang="zh-CN" altLang="en-US" b="0" dirty="0">
                <a:latin typeface="微软雅黑" pitchFamily="34" charset="-122"/>
                <a:ea typeface="微软雅黑" pitchFamily="34" charset="-122"/>
              </a:rPr>
              <a:t>一样，都不是真实存在的力，而是</a:t>
            </a:r>
            <a:r>
              <a:rPr lang="zh-CN" altLang="en-US" b="0" dirty="0">
                <a:solidFill>
                  <a:srgbClr val="FF0000"/>
                </a:solidFill>
                <a:latin typeface="微软雅黑" pitchFamily="34" charset="-122"/>
                <a:ea typeface="微软雅黑" pitchFamily="34" charset="-122"/>
              </a:rPr>
              <a:t>惯性作用在非惯性系内的体现</a:t>
            </a:r>
            <a:r>
              <a:rPr lang="zh-CN" altLang="en-US" b="0" dirty="0">
                <a:latin typeface="微软雅黑" pitchFamily="34" charset="-122"/>
                <a:ea typeface="微软雅黑" pitchFamily="34" charset="-122"/>
              </a:rPr>
              <a:t>。</a:t>
            </a:r>
          </a:p>
        </p:txBody>
      </p:sp>
    </p:spTree>
    <p:extLst>
      <p:ext uri="{BB962C8B-B14F-4D97-AF65-F5344CB8AC3E}">
        <p14:creationId xmlns:p14="http://schemas.microsoft.com/office/powerpoint/2010/main" val="20388882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7920000" cy="281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870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7920000" cy="4102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954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735" b="23873"/>
          <a:stretch/>
        </p:blipFill>
        <p:spPr bwMode="auto">
          <a:xfrm>
            <a:off x="683568" y="620688"/>
            <a:ext cx="7920000" cy="523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051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1555204"/>
            <a:ext cx="7648575"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9"/>
          <p:cNvSpPr txBox="1">
            <a:spLocks noChangeArrowheads="1"/>
          </p:cNvSpPr>
          <p:nvPr/>
        </p:nvSpPr>
        <p:spPr bwMode="auto">
          <a:xfrm>
            <a:off x="870744" y="541129"/>
            <a:ext cx="7402512" cy="1015663"/>
          </a:xfrm>
          <a:prstGeom prst="rect">
            <a:avLst/>
          </a:prstGeom>
          <a:noFill/>
          <a:ln w="9525">
            <a:noFill/>
            <a:miter lim="800000"/>
            <a:headEnd/>
            <a:tailEnd/>
          </a:ln>
        </p:spPr>
        <p:txBody>
          <a:bodyPr>
            <a:spAutoFit/>
          </a:bodyPr>
          <a:lstStyle/>
          <a:p>
            <a:pPr algn="ctr">
              <a:spcBef>
                <a:spcPct val="50000"/>
              </a:spcBef>
            </a:pPr>
            <a:r>
              <a:rPr lang="en-US" altLang="zh-CN" sz="6000" b="0" dirty="0">
                <a:latin typeface="微软雅黑" pitchFamily="34" charset="-122"/>
                <a:ea typeface="微软雅黑" pitchFamily="34" charset="-122"/>
              </a:rPr>
              <a:t>§2-5 </a:t>
            </a:r>
            <a:r>
              <a:rPr lang="zh-CN" altLang="en-US" sz="6000" b="0" dirty="0" smtClean="0">
                <a:latin typeface="微软雅黑" pitchFamily="34" charset="-122"/>
                <a:ea typeface="微软雅黑" pitchFamily="34" charset="-122"/>
              </a:rPr>
              <a:t>潮汐*</a:t>
            </a:r>
            <a:endParaRPr lang="zh-CN" altLang="en-US" sz="6000" b="0" dirty="0">
              <a:latin typeface="微软雅黑" pitchFamily="34" charset="-122"/>
              <a:ea typeface="微软雅黑" pitchFamily="34" charset="-122"/>
            </a:endParaRPr>
          </a:p>
        </p:txBody>
      </p:sp>
    </p:spTree>
    <p:extLst>
      <p:ext uri="{BB962C8B-B14F-4D97-AF65-F5344CB8AC3E}">
        <p14:creationId xmlns:p14="http://schemas.microsoft.com/office/powerpoint/2010/main" val="251298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0648"/>
            <a:ext cx="7178427" cy="6010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758075" y="5949280"/>
            <a:ext cx="457200"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6747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468313" y="979488"/>
            <a:ext cx="8351837" cy="1373187"/>
          </a:xfrm>
          <a:prstGeom prst="rect">
            <a:avLst/>
          </a:prstGeom>
          <a:noFill/>
          <a:ln w="9525">
            <a:noFill/>
            <a:miter lim="800000"/>
            <a:headEnd/>
            <a:tailEnd/>
          </a:ln>
        </p:spPr>
        <p:txBody>
          <a:bodyPr>
            <a:spAutoFit/>
          </a:bodyPr>
          <a:lstStyle/>
          <a:p>
            <a:pPr>
              <a:spcBef>
                <a:spcPct val="50000"/>
              </a:spcBef>
            </a:pPr>
            <a:r>
              <a:rPr kumimoji="1" lang="en-US" altLang="zh-CN"/>
              <a:t>                                                            </a:t>
            </a:r>
            <a:r>
              <a:rPr kumimoji="1" lang="zh-CN" altLang="en-US"/>
              <a:t>当物体与接触面存在相对滑动趋势时，物体所受到接触面对它的阻力，其方向与相对滑动趋势方向相反。</a:t>
            </a:r>
          </a:p>
        </p:txBody>
      </p:sp>
      <p:sp>
        <p:nvSpPr>
          <p:cNvPr id="77829" name="Text Box 5"/>
          <p:cNvSpPr txBox="1">
            <a:spLocks noChangeArrowheads="1"/>
          </p:cNvSpPr>
          <p:nvPr/>
        </p:nvSpPr>
        <p:spPr bwMode="auto">
          <a:xfrm>
            <a:off x="539750" y="2419350"/>
            <a:ext cx="7477125" cy="519113"/>
          </a:xfrm>
          <a:prstGeom prst="rect">
            <a:avLst/>
          </a:prstGeom>
          <a:noFill/>
          <a:ln w="9525">
            <a:noFill/>
            <a:miter lim="800000"/>
            <a:headEnd/>
            <a:tailEnd/>
          </a:ln>
        </p:spPr>
        <p:txBody>
          <a:bodyPr>
            <a:spAutoFit/>
          </a:bodyPr>
          <a:lstStyle/>
          <a:p>
            <a:pPr>
              <a:spcBef>
                <a:spcPct val="50000"/>
              </a:spcBef>
            </a:pPr>
            <a:r>
              <a:rPr kumimoji="1" lang="zh-CN" altLang="en-US"/>
              <a:t>注：静摩擦力的大小随外力的变化而变化。</a:t>
            </a:r>
          </a:p>
        </p:txBody>
      </p:sp>
      <p:sp>
        <p:nvSpPr>
          <p:cNvPr id="77830" name="Text Box 6"/>
          <p:cNvSpPr txBox="1">
            <a:spLocks noChangeArrowheads="1"/>
          </p:cNvSpPr>
          <p:nvPr/>
        </p:nvSpPr>
        <p:spPr bwMode="auto">
          <a:xfrm>
            <a:off x="523875" y="2995613"/>
            <a:ext cx="2819400" cy="519112"/>
          </a:xfrm>
          <a:prstGeom prst="rect">
            <a:avLst/>
          </a:prstGeom>
          <a:noFill/>
          <a:ln w="9525">
            <a:noFill/>
            <a:miter lim="800000"/>
            <a:headEnd/>
            <a:tailEnd/>
          </a:ln>
        </p:spPr>
        <p:txBody>
          <a:bodyPr>
            <a:spAutoFit/>
          </a:bodyPr>
          <a:lstStyle/>
          <a:p>
            <a:pPr>
              <a:spcBef>
                <a:spcPct val="50000"/>
              </a:spcBef>
            </a:pPr>
            <a:r>
              <a:rPr kumimoji="1" lang="zh-CN" altLang="en-US"/>
              <a:t>最大静摩擦力：</a:t>
            </a:r>
            <a:endParaRPr kumimoji="1" lang="zh-CN" altLang="en-US" sz="2400" b="0"/>
          </a:p>
        </p:txBody>
      </p:sp>
      <p:graphicFrame>
        <p:nvGraphicFramePr>
          <p:cNvPr id="77831" name="Object 7"/>
          <p:cNvGraphicFramePr>
            <a:graphicFrameLocks noChangeAspect="1"/>
          </p:cNvGraphicFramePr>
          <p:nvPr/>
        </p:nvGraphicFramePr>
        <p:xfrm>
          <a:off x="3254375" y="2995613"/>
          <a:ext cx="1752600" cy="619125"/>
        </p:xfrm>
        <a:graphic>
          <a:graphicData uri="http://schemas.openxmlformats.org/presentationml/2006/ole">
            <mc:AlternateContent xmlns:mc="http://schemas.openxmlformats.org/markup-compatibility/2006">
              <mc:Choice xmlns:v="urn:schemas-microsoft-com:vml" Requires="v">
                <p:oleObj spid="_x0000_s9444" name="公式" r:id="rId3" imgW="660400" imgH="228600" progId="Equation.3">
                  <p:embed/>
                </p:oleObj>
              </mc:Choice>
              <mc:Fallback>
                <p:oleObj name="公式" r:id="rId3" imgW="6604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2995613"/>
                        <a:ext cx="1752600" cy="6191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77832" name="Rectangle 8"/>
          <p:cNvSpPr>
            <a:spLocks noChangeArrowheads="1"/>
          </p:cNvSpPr>
          <p:nvPr/>
        </p:nvSpPr>
        <p:spPr bwMode="auto">
          <a:xfrm>
            <a:off x="5203825" y="3067050"/>
            <a:ext cx="3689350" cy="519113"/>
          </a:xfrm>
          <a:prstGeom prst="rect">
            <a:avLst/>
          </a:prstGeom>
          <a:noFill/>
          <a:ln w="9525">
            <a:noFill/>
            <a:miter lim="800000"/>
            <a:headEnd/>
            <a:tailEnd/>
          </a:ln>
        </p:spPr>
        <p:txBody>
          <a:bodyPr>
            <a:spAutoFit/>
          </a:bodyPr>
          <a:lstStyle/>
          <a:p>
            <a:r>
              <a:rPr kumimoji="1" lang="zh-CN" altLang="en-US">
                <a:sym typeface="Symbol" pitchFamily="18" charset="2"/>
              </a:rPr>
              <a:t>（</a:t>
            </a:r>
            <a:r>
              <a:rPr kumimoji="1" lang="zh-CN" altLang="en-US" i="1">
                <a:sym typeface="Symbol" pitchFamily="18" charset="2"/>
              </a:rPr>
              <a:t></a:t>
            </a:r>
            <a:r>
              <a:rPr kumimoji="1" lang="en-US" altLang="zh-CN" baseline="-25000">
                <a:sym typeface="Symbol" pitchFamily="18" charset="2"/>
              </a:rPr>
              <a:t>s </a:t>
            </a:r>
            <a:r>
              <a:rPr kumimoji="1" lang="zh-CN" altLang="en-US">
                <a:sym typeface="Symbol" pitchFamily="18" charset="2"/>
              </a:rPr>
              <a:t>为静摩擦系数）</a:t>
            </a:r>
            <a:endParaRPr kumimoji="1" lang="zh-CN" altLang="en-US" b="0">
              <a:sym typeface="Symbol" pitchFamily="18" charset="2"/>
            </a:endParaRPr>
          </a:p>
        </p:txBody>
      </p:sp>
      <p:graphicFrame>
        <p:nvGraphicFramePr>
          <p:cNvPr id="77833" name="Object 9"/>
          <p:cNvGraphicFramePr>
            <a:graphicFrameLocks noChangeAspect="1"/>
          </p:cNvGraphicFramePr>
          <p:nvPr/>
        </p:nvGraphicFramePr>
        <p:xfrm>
          <a:off x="2449513" y="5157788"/>
          <a:ext cx="1978025" cy="654050"/>
        </p:xfrm>
        <a:graphic>
          <a:graphicData uri="http://schemas.openxmlformats.org/presentationml/2006/ole">
            <mc:AlternateContent xmlns:mc="http://schemas.openxmlformats.org/markup-compatibility/2006">
              <mc:Choice xmlns:v="urn:schemas-microsoft-com:vml" Requires="v">
                <p:oleObj spid="_x0000_s9445" name="公式" r:id="rId5" imgW="685800" imgH="228600" progId="Equation.3">
                  <p:embed/>
                </p:oleObj>
              </mc:Choice>
              <mc:Fallback>
                <p:oleObj name="公式" r:id="rId5" imgW="68580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9513" y="5157788"/>
                        <a:ext cx="1978025" cy="6540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77834" name="Text Box 10"/>
          <p:cNvSpPr txBox="1">
            <a:spLocks noChangeArrowheads="1"/>
          </p:cNvSpPr>
          <p:nvPr/>
        </p:nvSpPr>
        <p:spPr bwMode="auto">
          <a:xfrm>
            <a:off x="539750" y="3716338"/>
            <a:ext cx="6840538" cy="519112"/>
          </a:xfrm>
          <a:prstGeom prst="rect">
            <a:avLst/>
          </a:prstGeom>
          <a:noFill/>
          <a:ln w="9525">
            <a:noFill/>
            <a:miter lim="800000"/>
            <a:headEnd/>
            <a:tailEnd/>
          </a:ln>
        </p:spPr>
        <p:txBody>
          <a:bodyPr>
            <a:spAutoFit/>
          </a:bodyPr>
          <a:lstStyle/>
          <a:p>
            <a:pPr>
              <a:spcBef>
                <a:spcPct val="50000"/>
              </a:spcBef>
            </a:pPr>
            <a:r>
              <a:rPr kumimoji="1" lang="zh-CN" altLang="en-US">
                <a:solidFill>
                  <a:srgbClr val="0000FF"/>
                </a:solidFill>
              </a:rPr>
              <a:t>滑动摩擦力（</a:t>
            </a:r>
            <a:r>
              <a:rPr kumimoji="1" lang="en-US" altLang="zh-CN">
                <a:solidFill>
                  <a:srgbClr val="0000FF"/>
                </a:solidFill>
              </a:rPr>
              <a:t>sliding friction force</a:t>
            </a:r>
            <a:r>
              <a:rPr kumimoji="1" lang="zh-CN" altLang="en-US">
                <a:solidFill>
                  <a:srgbClr val="0000FF"/>
                </a:solidFill>
              </a:rPr>
              <a:t>）</a:t>
            </a:r>
          </a:p>
        </p:txBody>
      </p:sp>
      <p:sp>
        <p:nvSpPr>
          <p:cNvPr id="77835" name="Text Box 11"/>
          <p:cNvSpPr txBox="1">
            <a:spLocks noChangeArrowheads="1"/>
          </p:cNvSpPr>
          <p:nvPr/>
        </p:nvSpPr>
        <p:spPr bwMode="auto">
          <a:xfrm>
            <a:off x="519113" y="3789363"/>
            <a:ext cx="8229600" cy="1373187"/>
          </a:xfrm>
          <a:prstGeom prst="rect">
            <a:avLst/>
          </a:prstGeom>
          <a:noFill/>
          <a:ln w="9525">
            <a:noFill/>
            <a:miter lim="800000"/>
            <a:headEnd/>
            <a:tailEnd/>
          </a:ln>
        </p:spPr>
        <p:txBody>
          <a:bodyPr>
            <a:spAutoFit/>
          </a:bodyPr>
          <a:lstStyle/>
          <a:p>
            <a:pPr>
              <a:spcBef>
                <a:spcPct val="50000"/>
              </a:spcBef>
            </a:pPr>
            <a:r>
              <a:rPr kumimoji="1" lang="en-US" altLang="zh-CN"/>
              <a:t>                                                                </a:t>
            </a:r>
            <a:r>
              <a:rPr kumimoji="1" lang="zh-CN" altLang="en-US"/>
              <a:t>当物体相对于接触面滑动时，物体所受到接触面对它的阻力，其方向与滑动方向相反。</a:t>
            </a:r>
            <a:endParaRPr kumimoji="1" lang="zh-CN" altLang="en-US" b="0"/>
          </a:p>
        </p:txBody>
      </p:sp>
      <p:sp>
        <p:nvSpPr>
          <p:cNvPr id="77836" name="Text Box 12"/>
          <p:cNvSpPr txBox="1">
            <a:spLocks noChangeArrowheads="1"/>
          </p:cNvSpPr>
          <p:nvPr/>
        </p:nvSpPr>
        <p:spPr bwMode="auto">
          <a:xfrm>
            <a:off x="4572000" y="5229225"/>
            <a:ext cx="4248150" cy="519113"/>
          </a:xfrm>
          <a:prstGeom prst="rect">
            <a:avLst/>
          </a:prstGeom>
          <a:noFill/>
          <a:ln w="9525">
            <a:noFill/>
            <a:miter lim="800000"/>
            <a:headEnd/>
            <a:tailEnd/>
          </a:ln>
        </p:spPr>
        <p:txBody>
          <a:bodyPr>
            <a:spAutoFit/>
          </a:bodyPr>
          <a:lstStyle/>
          <a:p>
            <a:r>
              <a:rPr kumimoji="1" lang="zh-CN" altLang="en-US">
                <a:sym typeface="Symbol" pitchFamily="18" charset="2"/>
              </a:rPr>
              <a:t>（</a:t>
            </a:r>
            <a:r>
              <a:rPr kumimoji="1" lang="zh-CN" altLang="en-US" i="1">
                <a:sym typeface="Symbol" pitchFamily="18" charset="2"/>
              </a:rPr>
              <a:t></a:t>
            </a:r>
            <a:r>
              <a:rPr kumimoji="1" lang="en-US" altLang="zh-CN" baseline="-25000">
                <a:sym typeface="Symbol" pitchFamily="18" charset="2"/>
              </a:rPr>
              <a:t>k </a:t>
            </a:r>
            <a:r>
              <a:rPr kumimoji="1" lang="zh-CN" altLang="en-US">
                <a:sym typeface="Symbol" pitchFamily="18" charset="2"/>
              </a:rPr>
              <a:t>为滑动摩擦系数）</a:t>
            </a:r>
          </a:p>
        </p:txBody>
      </p:sp>
      <p:sp>
        <p:nvSpPr>
          <p:cNvPr id="77837" name="Text Box 13"/>
          <p:cNvSpPr txBox="1">
            <a:spLocks noChangeArrowheads="1"/>
          </p:cNvSpPr>
          <p:nvPr/>
        </p:nvSpPr>
        <p:spPr bwMode="auto">
          <a:xfrm>
            <a:off x="539750" y="260350"/>
            <a:ext cx="5832475" cy="519113"/>
          </a:xfrm>
          <a:prstGeom prst="rect">
            <a:avLst/>
          </a:prstGeom>
          <a:noFill/>
          <a:ln w="9525">
            <a:noFill/>
            <a:miter lim="800000"/>
            <a:headEnd/>
            <a:tailEnd/>
          </a:ln>
        </p:spPr>
        <p:txBody>
          <a:bodyPr>
            <a:spAutoFit/>
          </a:bodyPr>
          <a:lstStyle/>
          <a:p>
            <a:pPr>
              <a:spcBef>
                <a:spcPct val="50000"/>
              </a:spcBef>
            </a:pPr>
            <a:r>
              <a:rPr kumimoji="1" lang="en-US" altLang="zh-CN"/>
              <a:t>3. </a:t>
            </a:r>
            <a:r>
              <a:rPr kumimoji="1" lang="zh-CN" altLang="en-US"/>
              <a:t>摩擦力（</a:t>
            </a:r>
            <a:r>
              <a:rPr kumimoji="1" lang="en-US" altLang="zh-CN"/>
              <a:t>friction force</a:t>
            </a:r>
            <a:r>
              <a:rPr kumimoji="1" lang="zh-CN" altLang="en-US"/>
              <a:t>）</a:t>
            </a:r>
            <a:endParaRPr kumimoji="1" lang="zh-CN" altLang="en-US" sz="2400" b="0"/>
          </a:p>
        </p:txBody>
      </p:sp>
      <p:sp>
        <p:nvSpPr>
          <p:cNvPr id="77827" name="Text Box 3"/>
          <p:cNvSpPr txBox="1">
            <a:spLocks noChangeArrowheads="1"/>
          </p:cNvSpPr>
          <p:nvPr/>
        </p:nvSpPr>
        <p:spPr bwMode="auto">
          <a:xfrm>
            <a:off x="352425" y="962025"/>
            <a:ext cx="5614988" cy="519113"/>
          </a:xfrm>
          <a:prstGeom prst="rect">
            <a:avLst/>
          </a:prstGeom>
          <a:noFill/>
          <a:ln w="9525">
            <a:noFill/>
            <a:miter lim="800000"/>
            <a:headEnd/>
            <a:tailEnd/>
          </a:ln>
        </p:spPr>
        <p:txBody>
          <a:bodyPr>
            <a:spAutoFit/>
          </a:bodyPr>
          <a:lstStyle/>
          <a:p>
            <a:pPr>
              <a:spcBef>
                <a:spcPct val="50000"/>
              </a:spcBef>
            </a:pPr>
            <a:r>
              <a:rPr kumimoji="1" lang="en-US" altLang="zh-CN">
                <a:solidFill>
                  <a:srgbClr val="0000FF"/>
                </a:solidFill>
                <a:latin typeface="宋体" charset="-122"/>
              </a:rPr>
              <a:t> </a:t>
            </a:r>
            <a:r>
              <a:rPr kumimoji="1" lang="zh-CN" altLang="en-US">
                <a:solidFill>
                  <a:srgbClr val="0000FF"/>
                </a:solidFill>
                <a:latin typeface="宋体" charset="-122"/>
              </a:rPr>
              <a:t>静摩擦力（</a:t>
            </a:r>
            <a:r>
              <a:rPr kumimoji="1" lang="en-US" altLang="zh-CN">
                <a:solidFill>
                  <a:srgbClr val="0000FF"/>
                </a:solidFill>
              </a:rPr>
              <a:t>static friction force</a:t>
            </a:r>
            <a:r>
              <a:rPr kumimoji="1" lang="zh-CN" altLang="en-US">
                <a:solidFill>
                  <a:srgbClr val="0000FF"/>
                </a:solidFill>
                <a:latin typeface="宋体" charset="-122"/>
              </a:rPr>
              <a:t>）</a:t>
            </a:r>
            <a:endParaRPr kumimoji="1" lang="zh-CN" altLang="en-US" sz="2400" b="0">
              <a:solidFill>
                <a:srgbClr val="0000FF"/>
              </a:solidFill>
              <a:latin typeface="宋体" charset="-122"/>
            </a:endParaRPr>
          </a:p>
        </p:txBody>
      </p:sp>
      <p:sp>
        <p:nvSpPr>
          <p:cNvPr id="77839" name="Text Box 15"/>
          <p:cNvSpPr txBox="1">
            <a:spLocks noChangeArrowheads="1"/>
          </p:cNvSpPr>
          <p:nvPr/>
        </p:nvSpPr>
        <p:spPr bwMode="auto">
          <a:xfrm>
            <a:off x="539750" y="5948363"/>
            <a:ext cx="6192838" cy="519112"/>
          </a:xfrm>
          <a:prstGeom prst="rect">
            <a:avLst/>
          </a:prstGeom>
          <a:noFill/>
          <a:ln w="9525">
            <a:noFill/>
            <a:miter lim="800000"/>
            <a:headEnd/>
            <a:tailEnd/>
          </a:ln>
        </p:spPr>
        <p:txBody>
          <a:bodyPr>
            <a:spAutoFit/>
          </a:bodyPr>
          <a:lstStyle/>
          <a:p>
            <a:pPr>
              <a:spcBef>
                <a:spcPct val="50000"/>
              </a:spcBef>
            </a:pPr>
            <a:r>
              <a:rPr lang="zh-CN" altLang="en-US"/>
              <a:t>对于给定的一对接触面 ，有</a:t>
            </a:r>
          </a:p>
        </p:txBody>
      </p:sp>
      <p:graphicFrame>
        <p:nvGraphicFramePr>
          <p:cNvPr id="77840" name="Object 16"/>
          <p:cNvGraphicFramePr>
            <a:graphicFrameLocks noChangeAspect="1"/>
          </p:cNvGraphicFramePr>
          <p:nvPr/>
        </p:nvGraphicFramePr>
        <p:xfrm>
          <a:off x="5364163" y="5876925"/>
          <a:ext cx="1800225" cy="595313"/>
        </p:xfrm>
        <a:graphic>
          <a:graphicData uri="http://schemas.openxmlformats.org/presentationml/2006/ole">
            <mc:AlternateContent xmlns:mc="http://schemas.openxmlformats.org/markup-compatibility/2006">
              <mc:Choice xmlns:v="urn:schemas-microsoft-com:vml" Requires="v">
                <p:oleObj spid="_x0000_s9446" name="公式" r:id="rId7" imgW="685800" imgH="228600" progId="Equation.3">
                  <p:embed/>
                </p:oleObj>
              </mc:Choice>
              <mc:Fallback>
                <p:oleObj name="公式" r:id="rId7" imgW="6858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5876925"/>
                        <a:ext cx="1800225" cy="59531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33"/>
                                        </p:tgtEl>
                                        <p:attrNameLst>
                                          <p:attrName>style.visibility</p:attrName>
                                        </p:attrNameLst>
                                      </p:cBhvr>
                                      <p:to>
                                        <p:strVal val="visible"/>
                                      </p:to>
                                    </p:set>
                                    <p:anim calcmode="lin" valueType="num">
                                      <p:cBhvr additive="base">
                                        <p:cTn id="7" dur="500" fill="hold"/>
                                        <p:tgtEl>
                                          <p:spTgt spid="77833"/>
                                        </p:tgtEl>
                                        <p:attrNameLst>
                                          <p:attrName>ppt_x</p:attrName>
                                        </p:attrNameLst>
                                      </p:cBhvr>
                                      <p:tavLst>
                                        <p:tav tm="0">
                                          <p:val>
                                            <p:strVal val="#ppt_x"/>
                                          </p:val>
                                        </p:tav>
                                        <p:tav tm="100000">
                                          <p:val>
                                            <p:strVal val="#ppt_x"/>
                                          </p:val>
                                        </p:tav>
                                      </p:tavLst>
                                    </p:anim>
                                    <p:anim calcmode="lin" valueType="num">
                                      <p:cBhvr additive="base">
                                        <p:cTn id="8" dur="500" fill="hold"/>
                                        <p:tgtEl>
                                          <p:spTgt spid="778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7834"/>
                                        </p:tgtEl>
                                        <p:attrNameLst>
                                          <p:attrName>style.visibility</p:attrName>
                                        </p:attrNameLst>
                                      </p:cBhvr>
                                      <p:to>
                                        <p:strVal val="visible"/>
                                      </p:to>
                                    </p:set>
                                    <p:anim calcmode="lin" valueType="num">
                                      <p:cBhvr additive="base">
                                        <p:cTn id="11" dur="500" fill="hold"/>
                                        <p:tgtEl>
                                          <p:spTgt spid="77834"/>
                                        </p:tgtEl>
                                        <p:attrNameLst>
                                          <p:attrName>ppt_x</p:attrName>
                                        </p:attrNameLst>
                                      </p:cBhvr>
                                      <p:tavLst>
                                        <p:tav tm="0">
                                          <p:val>
                                            <p:strVal val="#ppt_x"/>
                                          </p:val>
                                        </p:tav>
                                        <p:tav tm="100000">
                                          <p:val>
                                            <p:strVal val="#ppt_x"/>
                                          </p:val>
                                        </p:tav>
                                      </p:tavLst>
                                    </p:anim>
                                    <p:anim calcmode="lin" valueType="num">
                                      <p:cBhvr additive="base">
                                        <p:cTn id="12" dur="500" fill="hold"/>
                                        <p:tgtEl>
                                          <p:spTgt spid="778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7835"/>
                                        </p:tgtEl>
                                        <p:attrNameLst>
                                          <p:attrName>style.visibility</p:attrName>
                                        </p:attrNameLst>
                                      </p:cBhvr>
                                      <p:to>
                                        <p:strVal val="visible"/>
                                      </p:to>
                                    </p:set>
                                    <p:anim calcmode="lin" valueType="num">
                                      <p:cBhvr additive="base">
                                        <p:cTn id="15" dur="500" fill="hold"/>
                                        <p:tgtEl>
                                          <p:spTgt spid="77835"/>
                                        </p:tgtEl>
                                        <p:attrNameLst>
                                          <p:attrName>ppt_x</p:attrName>
                                        </p:attrNameLst>
                                      </p:cBhvr>
                                      <p:tavLst>
                                        <p:tav tm="0">
                                          <p:val>
                                            <p:strVal val="#ppt_x"/>
                                          </p:val>
                                        </p:tav>
                                        <p:tav tm="100000">
                                          <p:val>
                                            <p:strVal val="#ppt_x"/>
                                          </p:val>
                                        </p:tav>
                                      </p:tavLst>
                                    </p:anim>
                                    <p:anim calcmode="lin" valueType="num">
                                      <p:cBhvr additive="base">
                                        <p:cTn id="16" dur="500" fill="hold"/>
                                        <p:tgtEl>
                                          <p:spTgt spid="778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7836"/>
                                        </p:tgtEl>
                                        <p:attrNameLst>
                                          <p:attrName>style.visibility</p:attrName>
                                        </p:attrNameLst>
                                      </p:cBhvr>
                                      <p:to>
                                        <p:strVal val="visible"/>
                                      </p:to>
                                    </p:set>
                                    <p:anim calcmode="lin" valueType="num">
                                      <p:cBhvr additive="base">
                                        <p:cTn id="19" dur="500" fill="hold"/>
                                        <p:tgtEl>
                                          <p:spTgt spid="77836"/>
                                        </p:tgtEl>
                                        <p:attrNameLst>
                                          <p:attrName>ppt_x</p:attrName>
                                        </p:attrNameLst>
                                      </p:cBhvr>
                                      <p:tavLst>
                                        <p:tav tm="0">
                                          <p:val>
                                            <p:strVal val="#ppt_x"/>
                                          </p:val>
                                        </p:tav>
                                        <p:tav tm="100000">
                                          <p:val>
                                            <p:strVal val="#ppt_x"/>
                                          </p:val>
                                        </p:tav>
                                      </p:tavLst>
                                    </p:anim>
                                    <p:anim calcmode="lin" valueType="num">
                                      <p:cBhvr additive="base">
                                        <p:cTn id="20" dur="500" fill="hold"/>
                                        <p:tgtEl>
                                          <p:spTgt spid="778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7839"/>
                                        </p:tgtEl>
                                        <p:attrNameLst>
                                          <p:attrName>style.visibility</p:attrName>
                                        </p:attrNameLst>
                                      </p:cBhvr>
                                      <p:to>
                                        <p:strVal val="visible"/>
                                      </p:to>
                                    </p:set>
                                    <p:anim calcmode="lin" valueType="num">
                                      <p:cBhvr additive="base">
                                        <p:cTn id="23" dur="500" fill="hold"/>
                                        <p:tgtEl>
                                          <p:spTgt spid="77839"/>
                                        </p:tgtEl>
                                        <p:attrNameLst>
                                          <p:attrName>ppt_x</p:attrName>
                                        </p:attrNameLst>
                                      </p:cBhvr>
                                      <p:tavLst>
                                        <p:tav tm="0">
                                          <p:val>
                                            <p:strVal val="#ppt_x"/>
                                          </p:val>
                                        </p:tav>
                                        <p:tav tm="100000">
                                          <p:val>
                                            <p:strVal val="#ppt_x"/>
                                          </p:val>
                                        </p:tav>
                                      </p:tavLst>
                                    </p:anim>
                                    <p:anim calcmode="lin" valueType="num">
                                      <p:cBhvr additive="base">
                                        <p:cTn id="24" dur="500" fill="hold"/>
                                        <p:tgtEl>
                                          <p:spTgt spid="778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7840"/>
                                        </p:tgtEl>
                                        <p:attrNameLst>
                                          <p:attrName>style.visibility</p:attrName>
                                        </p:attrNameLst>
                                      </p:cBhvr>
                                      <p:to>
                                        <p:strVal val="visible"/>
                                      </p:to>
                                    </p:set>
                                    <p:anim calcmode="lin" valueType="num">
                                      <p:cBhvr additive="base">
                                        <p:cTn id="27" dur="500" fill="hold"/>
                                        <p:tgtEl>
                                          <p:spTgt spid="77840"/>
                                        </p:tgtEl>
                                        <p:attrNameLst>
                                          <p:attrName>ppt_x</p:attrName>
                                        </p:attrNameLst>
                                      </p:cBhvr>
                                      <p:tavLst>
                                        <p:tav tm="0">
                                          <p:val>
                                            <p:strVal val="#ppt_x"/>
                                          </p:val>
                                        </p:tav>
                                        <p:tav tm="100000">
                                          <p:val>
                                            <p:strVal val="#ppt_x"/>
                                          </p:val>
                                        </p:tav>
                                      </p:tavLst>
                                    </p:anim>
                                    <p:anim calcmode="lin" valueType="num">
                                      <p:cBhvr additive="base">
                                        <p:cTn id="28" dur="500" fill="hold"/>
                                        <p:tgtEl>
                                          <p:spTgt spid="778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p:bldP spid="77835" grpId="0"/>
      <p:bldP spid="77836" grpId="0"/>
      <p:bldP spid="778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4" name="Rectangle 16"/>
          <p:cNvSpPr>
            <a:spLocks noChangeArrowheads="1"/>
          </p:cNvSpPr>
          <p:nvPr/>
        </p:nvSpPr>
        <p:spPr bwMode="auto">
          <a:xfrm>
            <a:off x="539750" y="260350"/>
            <a:ext cx="6551613" cy="519113"/>
          </a:xfrm>
          <a:prstGeom prst="rect">
            <a:avLst/>
          </a:prstGeom>
          <a:noFill/>
          <a:ln w="9525">
            <a:noFill/>
            <a:miter lim="800000"/>
            <a:headEnd/>
            <a:tailEnd/>
          </a:ln>
        </p:spPr>
        <p:txBody>
          <a:bodyPr>
            <a:spAutoFit/>
          </a:bodyPr>
          <a:lstStyle/>
          <a:p>
            <a:r>
              <a:rPr kumimoji="1" lang="en-US" altLang="zh-CN"/>
              <a:t>4. </a:t>
            </a:r>
            <a:r>
              <a:rPr kumimoji="1" lang="zh-CN" altLang="en-US"/>
              <a:t>万有引力（</a:t>
            </a:r>
            <a:r>
              <a:rPr kumimoji="1" lang="en-US" altLang="zh-CN"/>
              <a:t>universal gravition</a:t>
            </a:r>
            <a:r>
              <a:rPr kumimoji="1" lang="zh-CN" altLang="en-US"/>
              <a:t>）</a:t>
            </a:r>
          </a:p>
        </p:txBody>
      </p:sp>
      <p:sp>
        <p:nvSpPr>
          <p:cNvPr id="78865" name="Text Box 17"/>
          <p:cNvSpPr txBox="1">
            <a:spLocks noChangeArrowheads="1"/>
          </p:cNvSpPr>
          <p:nvPr/>
        </p:nvSpPr>
        <p:spPr bwMode="auto">
          <a:xfrm>
            <a:off x="539750" y="908050"/>
            <a:ext cx="7488238" cy="519113"/>
          </a:xfrm>
          <a:prstGeom prst="rect">
            <a:avLst/>
          </a:prstGeom>
          <a:noFill/>
          <a:ln w="9525">
            <a:noFill/>
            <a:miter lim="800000"/>
            <a:headEnd/>
            <a:tailEnd/>
          </a:ln>
        </p:spPr>
        <p:txBody>
          <a:bodyPr>
            <a:spAutoFit/>
          </a:bodyPr>
          <a:lstStyle/>
          <a:p>
            <a:pPr>
              <a:spcBef>
                <a:spcPct val="50000"/>
              </a:spcBef>
            </a:pPr>
            <a:r>
              <a:rPr kumimoji="1" lang="zh-CN" altLang="en-US"/>
              <a:t>存在于任何 两个物体间的相互吸引力。</a:t>
            </a:r>
          </a:p>
        </p:txBody>
      </p:sp>
      <p:sp>
        <p:nvSpPr>
          <p:cNvPr id="78868" name="Rectangle 20"/>
          <p:cNvSpPr>
            <a:spLocks noChangeArrowheads="1"/>
          </p:cNvSpPr>
          <p:nvPr/>
        </p:nvSpPr>
        <p:spPr bwMode="auto">
          <a:xfrm>
            <a:off x="539750" y="1628775"/>
            <a:ext cx="4103688" cy="519113"/>
          </a:xfrm>
          <a:prstGeom prst="rect">
            <a:avLst/>
          </a:prstGeom>
          <a:noFill/>
          <a:ln w="9525">
            <a:noFill/>
            <a:miter lim="800000"/>
            <a:headEnd/>
            <a:tailEnd/>
          </a:ln>
        </p:spPr>
        <p:txBody>
          <a:bodyPr>
            <a:spAutoFit/>
          </a:bodyPr>
          <a:lstStyle/>
          <a:p>
            <a:r>
              <a:rPr kumimoji="1" lang="zh-CN" altLang="en-US"/>
              <a:t>牛顿万有引力定律：</a:t>
            </a:r>
          </a:p>
        </p:txBody>
      </p:sp>
      <p:sp>
        <p:nvSpPr>
          <p:cNvPr id="78869" name="Rectangle 21"/>
          <p:cNvSpPr>
            <a:spLocks noChangeArrowheads="1"/>
          </p:cNvSpPr>
          <p:nvPr/>
        </p:nvSpPr>
        <p:spPr bwMode="auto">
          <a:xfrm>
            <a:off x="539750" y="2420938"/>
            <a:ext cx="7920038" cy="946150"/>
          </a:xfrm>
          <a:prstGeom prst="rect">
            <a:avLst/>
          </a:prstGeom>
          <a:noFill/>
          <a:ln w="9525">
            <a:noFill/>
            <a:miter lim="800000"/>
            <a:headEnd/>
            <a:tailEnd/>
          </a:ln>
        </p:spPr>
        <p:txBody>
          <a:bodyPr>
            <a:spAutoFit/>
          </a:bodyPr>
          <a:lstStyle/>
          <a:p>
            <a:pPr algn="just"/>
            <a:r>
              <a:rPr kumimoji="1" lang="zh-CN" altLang="en-US"/>
              <a:t>其中</a:t>
            </a:r>
            <a:r>
              <a:rPr kumimoji="1" lang="en-US" altLang="zh-CN" i="1"/>
              <a:t>m</a:t>
            </a:r>
            <a:r>
              <a:rPr kumimoji="1" lang="en-US" altLang="zh-CN" baseline="-25000"/>
              <a:t>1</a:t>
            </a:r>
            <a:r>
              <a:rPr kumimoji="1" lang="zh-CN" altLang="en-US"/>
              <a:t>和</a:t>
            </a:r>
            <a:r>
              <a:rPr kumimoji="1" lang="en-US" altLang="zh-CN" i="1"/>
              <a:t>m</a:t>
            </a:r>
            <a:r>
              <a:rPr kumimoji="1" lang="en-US" altLang="zh-CN" baseline="-25000"/>
              <a:t>2</a:t>
            </a:r>
            <a:r>
              <a:rPr kumimoji="1" lang="zh-CN" altLang="en-US"/>
              <a:t>为两个质点的质量，</a:t>
            </a:r>
            <a:r>
              <a:rPr kumimoji="1" lang="en-US" altLang="zh-CN" i="1"/>
              <a:t>r</a:t>
            </a:r>
            <a:r>
              <a:rPr kumimoji="1" lang="zh-CN" altLang="en-US"/>
              <a:t>为两个质点的距离，</a:t>
            </a:r>
            <a:r>
              <a:rPr kumimoji="1" lang="en-US" altLang="zh-CN" i="1"/>
              <a:t>G</a:t>
            </a:r>
            <a:r>
              <a:rPr kumimoji="1" lang="zh-CN" altLang="en-US"/>
              <a:t>叫做引力常量。</a:t>
            </a:r>
          </a:p>
        </p:txBody>
      </p:sp>
      <p:sp>
        <p:nvSpPr>
          <p:cNvPr id="78870" name="Rectangle 22"/>
          <p:cNvSpPr>
            <a:spLocks noChangeArrowheads="1"/>
          </p:cNvSpPr>
          <p:nvPr/>
        </p:nvSpPr>
        <p:spPr bwMode="auto">
          <a:xfrm>
            <a:off x="684213" y="4076700"/>
            <a:ext cx="7905750" cy="946150"/>
          </a:xfrm>
          <a:prstGeom prst="rect">
            <a:avLst/>
          </a:prstGeom>
          <a:noFill/>
          <a:ln w="9525">
            <a:noFill/>
            <a:miter lim="800000"/>
            <a:headEnd/>
            <a:tailEnd/>
          </a:ln>
        </p:spPr>
        <p:txBody>
          <a:bodyPr>
            <a:spAutoFit/>
          </a:bodyPr>
          <a:lstStyle/>
          <a:p>
            <a:r>
              <a:rPr kumimoji="1" lang="en-US" altLang="zh-CN"/>
              <a:t>        </a:t>
            </a:r>
            <a:r>
              <a:rPr kumimoji="1" lang="zh-CN" altLang="en-US"/>
              <a:t>引力质量与惯性质量在物理意义上不同，但是二者相等，因此不必区分。</a:t>
            </a:r>
          </a:p>
        </p:txBody>
      </p:sp>
      <p:graphicFrame>
        <p:nvGraphicFramePr>
          <p:cNvPr id="78871" name="Object 23"/>
          <p:cNvGraphicFramePr>
            <a:graphicFrameLocks noChangeAspect="1"/>
          </p:cNvGraphicFramePr>
          <p:nvPr/>
        </p:nvGraphicFramePr>
        <p:xfrm>
          <a:off x="4067175" y="1377950"/>
          <a:ext cx="2160588" cy="1036638"/>
        </p:xfrm>
        <a:graphic>
          <a:graphicData uri="http://schemas.openxmlformats.org/presentationml/2006/ole">
            <mc:AlternateContent xmlns:mc="http://schemas.openxmlformats.org/markup-compatibility/2006">
              <mc:Choice xmlns:v="urn:schemas-microsoft-com:vml" Requires="v">
                <p:oleObj spid="_x0000_s10464" name="公式" r:id="rId3" imgW="787058" imgH="393529" progId="Equation.3">
                  <p:embed/>
                </p:oleObj>
              </mc:Choice>
              <mc:Fallback>
                <p:oleObj name="公式" r:id="rId3" imgW="787058" imgH="393529"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377950"/>
                        <a:ext cx="2160588" cy="103663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78872" name="Object 24"/>
          <p:cNvGraphicFramePr>
            <a:graphicFrameLocks noChangeAspect="1"/>
          </p:cNvGraphicFramePr>
          <p:nvPr/>
        </p:nvGraphicFramePr>
        <p:xfrm>
          <a:off x="1763713" y="3357563"/>
          <a:ext cx="4968875" cy="588962"/>
        </p:xfrm>
        <a:graphic>
          <a:graphicData uri="http://schemas.openxmlformats.org/presentationml/2006/ole">
            <mc:AlternateContent xmlns:mc="http://schemas.openxmlformats.org/markup-compatibility/2006">
              <mc:Choice xmlns:v="urn:schemas-microsoft-com:vml" Requires="v">
                <p:oleObj spid="_x0000_s10465" name="公式" r:id="rId5" imgW="1917700" imgH="228600" progId="Equation.3">
                  <p:embed/>
                </p:oleObj>
              </mc:Choice>
              <mc:Fallback>
                <p:oleObj name="公式" r:id="rId5" imgW="1917700" imgH="2286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357563"/>
                        <a:ext cx="4968875"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3" name="Text Box 25"/>
          <p:cNvSpPr txBox="1">
            <a:spLocks noChangeArrowheads="1"/>
          </p:cNvSpPr>
          <p:nvPr/>
        </p:nvSpPr>
        <p:spPr bwMode="auto">
          <a:xfrm>
            <a:off x="611188" y="5084763"/>
            <a:ext cx="7848600" cy="946150"/>
          </a:xfrm>
          <a:prstGeom prst="rect">
            <a:avLst/>
          </a:prstGeom>
          <a:noFill/>
          <a:ln w="9525">
            <a:noFill/>
            <a:miter lim="800000"/>
            <a:headEnd/>
            <a:tailEnd/>
          </a:ln>
        </p:spPr>
        <p:txBody>
          <a:bodyPr>
            <a:spAutoFit/>
          </a:bodyPr>
          <a:lstStyle/>
          <a:p>
            <a:pPr>
              <a:spcBef>
                <a:spcPct val="50000"/>
              </a:spcBef>
            </a:pPr>
            <a:r>
              <a:rPr lang="en-US" altLang="zh-CN"/>
              <a:t>         </a:t>
            </a:r>
            <a:r>
              <a:rPr lang="zh-CN" altLang="en-US"/>
              <a:t>忽略地球自转的影响物体所受的重力就等于它所受的万有引力：</a:t>
            </a:r>
          </a:p>
        </p:txBody>
      </p:sp>
      <p:graphicFrame>
        <p:nvGraphicFramePr>
          <p:cNvPr id="78874" name="Object 26"/>
          <p:cNvGraphicFramePr>
            <a:graphicFrameLocks noChangeAspect="1"/>
          </p:cNvGraphicFramePr>
          <p:nvPr/>
        </p:nvGraphicFramePr>
        <p:xfrm>
          <a:off x="4140200" y="5576888"/>
          <a:ext cx="2232025" cy="1090612"/>
        </p:xfrm>
        <a:graphic>
          <a:graphicData uri="http://schemas.openxmlformats.org/presentationml/2006/ole">
            <mc:AlternateContent xmlns:mc="http://schemas.openxmlformats.org/markup-compatibility/2006">
              <mc:Choice xmlns:v="urn:schemas-microsoft-com:vml" Requires="v">
                <p:oleObj spid="_x0000_s10466" name="公式" r:id="rId7" imgW="799753" imgH="393529" progId="Equation.3">
                  <p:embed/>
                </p:oleObj>
              </mc:Choice>
              <mc:Fallback>
                <p:oleObj name="公式" r:id="rId7" imgW="799753" imgH="393529"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5576888"/>
                        <a:ext cx="2232025" cy="1090612"/>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pic>
        <p:nvPicPr>
          <p:cNvPr id="10251" name="Picture 10" descr="c:\users\jie ma\appdata\roaming\360se6\User Data\temp\u=2916718190,3259284740&amp;fm=21&amp;gp=0.jpg"/>
          <p:cNvPicPr>
            <a:picLocks noChangeAspect="1" noChangeArrowheads="1"/>
          </p:cNvPicPr>
          <p:nvPr/>
        </p:nvPicPr>
        <p:blipFill>
          <a:blip r:embed="rId9"/>
          <a:srcRect/>
          <a:stretch>
            <a:fillRect/>
          </a:stretch>
        </p:blipFill>
        <p:spPr bwMode="auto">
          <a:xfrm>
            <a:off x="6659563" y="620713"/>
            <a:ext cx="2214562" cy="1590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70"/>
                                        </p:tgtEl>
                                        <p:attrNameLst>
                                          <p:attrName>style.visibility</p:attrName>
                                        </p:attrNameLst>
                                      </p:cBhvr>
                                      <p:to>
                                        <p:strVal val="visible"/>
                                      </p:to>
                                    </p:set>
                                    <p:anim calcmode="lin" valueType="num">
                                      <p:cBhvr additive="base">
                                        <p:cTn id="7" dur="500" fill="hold"/>
                                        <p:tgtEl>
                                          <p:spTgt spid="78870"/>
                                        </p:tgtEl>
                                        <p:attrNameLst>
                                          <p:attrName>ppt_x</p:attrName>
                                        </p:attrNameLst>
                                      </p:cBhvr>
                                      <p:tavLst>
                                        <p:tav tm="0">
                                          <p:val>
                                            <p:strVal val="#ppt_x"/>
                                          </p:val>
                                        </p:tav>
                                        <p:tav tm="100000">
                                          <p:val>
                                            <p:strVal val="#ppt_x"/>
                                          </p:val>
                                        </p:tav>
                                      </p:tavLst>
                                    </p:anim>
                                    <p:anim calcmode="lin" valueType="num">
                                      <p:cBhvr additive="base">
                                        <p:cTn id="8" dur="500" fill="hold"/>
                                        <p:tgtEl>
                                          <p:spTgt spid="788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873"/>
                                        </p:tgtEl>
                                        <p:attrNameLst>
                                          <p:attrName>style.visibility</p:attrName>
                                        </p:attrNameLst>
                                      </p:cBhvr>
                                      <p:to>
                                        <p:strVal val="visible"/>
                                      </p:to>
                                    </p:set>
                                    <p:anim calcmode="lin" valueType="num">
                                      <p:cBhvr additive="base">
                                        <p:cTn id="11" dur="500" fill="hold"/>
                                        <p:tgtEl>
                                          <p:spTgt spid="78873"/>
                                        </p:tgtEl>
                                        <p:attrNameLst>
                                          <p:attrName>ppt_x</p:attrName>
                                        </p:attrNameLst>
                                      </p:cBhvr>
                                      <p:tavLst>
                                        <p:tav tm="0">
                                          <p:val>
                                            <p:strVal val="#ppt_x"/>
                                          </p:val>
                                        </p:tav>
                                        <p:tav tm="100000">
                                          <p:val>
                                            <p:strVal val="#ppt_x"/>
                                          </p:val>
                                        </p:tav>
                                      </p:tavLst>
                                    </p:anim>
                                    <p:anim calcmode="lin" valueType="num">
                                      <p:cBhvr additive="base">
                                        <p:cTn id="12" dur="500" fill="hold"/>
                                        <p:tgtEl>
                                          <p:spTgt spid="788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874"/>
                                        </p:tgtEl>
                                        <p:attrNameLst>
                                          <p:attrName>style.visibility</p:attrName>
                                        </p:attrNameLst>
                                      </p:cBhvr>
                                      <p:to>
                                        <p:strVal val="visible"/>
                                      </p:to>
                                    </p:set>
                                    <p:anim calcmode="lin" valueType="num">
                                      <p:cBhvr additive="base">
                                        <p:cTn id="15" dur="500" fill="hold"/>
                                        <p:tgtEl>
                                          <p:spTgt spid="78874"/>
                                        </p:tgtEl>
                                        <p:attrNameLst>
                                          <p:attrName>ppt_x</p:attrName>
                                        </p:attrNameLst>
                                      </p:cBhvr>
                                      <p:tavLst>
                                        <p:tav tm="0">
                                          <p:val>
                                            <p:strVal val="#ppt_x"/>
                                          </p:val>
                                        </p:tav>
                                        <p:tav tm="100000">
                                          <p:val>
                                            <p:strVal val="#ppt_x"/>
                                          </p:val>
                                        </p:tav>
                                      </p:tavLst>
                                    </p:anim>
                                    <p:anim calcmode="lin" valueType="num">
                                      <p:cBhvr additive="base">
                                        <p:cTn id="16" dur="500" fill="hold"/>
                                        <p:tgtEl>
                                          <p:spTgt spid="78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0" grpId="0"/>
      <p:bldP spid="788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107950" y="260350"/>
            <a:ext cx="3097213" cy="519113"/>
          </a:xfrm>
          <a:prstGeom prst="rect">
            <a:avLst/>
          </a:prstGeom>
          <a:noFill/>
          <a:ln w="9525">
            <a:noFill/>
            <a:miter lim="800000"/>
            <a:headEnd/>
            <a:tailEnd/>
          </a:ln>
        </p:spPr>
        <p:txBody>
          <a:bodyPr>
            <a:spAutoFit/>
          </a:bodyPr>
          <a:lstStyle/>
          <a:p>
            <a:pPr>
              <a:spcBef>
                <a:spcPct val="50000"/>
              </a:spcBef>
            </a:pPr>
            <a:r>
              <a:rPr kumimoji="1" lang="zh-CN" altLang="en-US"/>
              <a:t>二、基本力</a:t>
            </a:r>
          </a:p>
        </p:txBody>
      </p:sp>
      <p:sp>
        <p:nvSpPr>
          <p:cNvPr id="83972" name="Rectangle 4"/>
          <p:cNvSpPr>
            <a:spLocks noChangeArrowheads="1"/>
          </p:cNvSpPr>
          <p:nvPr/>
        </p:nvSpPr>
        <p:spPr bwMode="auto">
          <a:xfrm>
            <a:off x="539750" y="981075"/>
            <a:ext cx="5832475" cy="519113"/>
          </a:xfrm>
          <a:prstGeom prst="rect">
            <a:avLst/>
          </a:prstGeom>
          <a:noFill/>
          <a:ln w="9525">
            <a:noFill/>
            <a:miter lim="800000"/>
            <a:headEnd/>
            <a:tailEnd/>
          </a:ln>
        </p:spPr>
        <p:txBody>
          <a:bodyPr>
            <a:spAutoFit/>
          </a:bodyPr>
          <a:lstStyle/>
          <a:p>
            <a:r>
              <a:rPr kumimoji="1" lang="zh-CN" altLang="en-US"/>
              <a:t>四种基本力（或相互作用）：</a:t>
            </a:r>
          </a:p>
        </p:txBody>
      </p:sp>
      <p:sp>
        <p:nvSpPr>
          <p:cNvPr id="83973" name="Text Box 5"/>
          <p:cNvSpPr txBox="1">
            <a:spLocks noChangeArrowheads="1"/>
          </p:cNvSpPr>
          <p:nvPr/>
        </p:nvSpPr>
        <p:spPr bwMode="auto">
          <a:xfrm>
            <a:off x="1116013" y="1628775"/>
            <a:ext cx="6335712" cy="519113"/>
          </a:xfrm>
          <a:prstGeom prst="rect">
            <a:avLst/>
          </a:prstGeom>
          <a:noFill/>
          <a:ln w="9525">
            <a:noFill/>
            <a:miter lim="800000"/>
            <a:headEnd/>
            <a:tailEnd/>
          </a:ln>
        </p:spPr>
        <p:txBody>
          <a:bodyPr>
            <a:spAutoFit/>
          </a:bodyPr>
          <a:lstStyle/>
          <a:p>
            <a:pPr>
              <a:spcBef>
                <a:spcPct val="50000"/>
              </a:spcBef>
            </a:pPr>
            <a:r>
              <a:rPr kumimoji="1" lang="zh-CN" altLang="en-US"/>
              <a:t>万有引力、电磁力、强力、弱力</a:t>
            </a:r>
          </a:p>
        </p:txBody>
      </p:sp>
      <p:sp>
        <p:nvSpPr>
          <p:cNvPr id="83974" name="Rectangle 6"/>
          <p:cNvSpPr>
            <a:spLocks noChangeArrowheads="1"/>
          </p:cNvSpPr>
          <p:nvPr/>
        </p:nvSpPr>
        <p:spPr bwMode="auto">
          <a:xfrm>
            <a:off x="611188" y="2924175"/>
            <a:ext cx="7848600" cy="1373188"/>
          </a:xfrm>
          <a:prstGeom prst="rect">
            <a:avLst/>
          </a:prstGeom>
          <a:noFill/>
          <a:ln w="9525">
            <a:noFill/>
            <a:miter lim="800000"/>
            <a:headEnd/>
            <a:tailEnd/>
          </a:ln>
        </p:spPr>
        <p:txBody>
          <a:bodyPr>
            <a:spAutoFit/>
          </a:bodyPr>
          <a:lstStyle/>
          <a:p>
            <a:pPr algn="just"/>
            <a:r>
              <a:rPr kumimoji="1" lang="en-US" altLang="zh-CN"/>
              <a:t>        </a:t>
            </a:r>
            <a:r>
              <a:rPr kumimoji="1" lang="zh-CN" altLang="en-US"/>
              <a:t>存在于静止电荷之间的电力以及存在于运动电荷之间的磁力，本质上相互联系，总称为电磁力。</a:t>
            </a:r>
          </a:p>
        </p:txBody>
      </p:sp>
      <p:sp>
        <p:nvSpPr>
          <p:cNvPr id="83975" name="Rectangle 7"/>
          <p:cNvSpPr>
            <a:spLocks noChangeArrowheads="1"/>
          </p:cNvSpPr>
          <p:nvPr/>
        </p:nvSpPr>
        <p:spPr bwMode="auto">
          <a:xfrm>
            <a:off x="539750" y="4508500"/>
            <a:ext cx="7772400" cy="1373188"/>
          </a:xfrm>
          <a:prstGeom prst="rect">
            <a:avLst/>
          </a:prstGeom>
          <a:noFill/>
          <a:ln w="9525">
            <a:noFill/>
            <a:miter lim="800000"/>
            <a:headEnd/>
            <a:tailEnd/>
          </a:ln>
        </p:spPr>
        <p:txBody>
          <a:bodyPr>
            <a:spAutoFit/>
          </a:bodyPr>
          <a:lstStyle/>
          <a:p>
            <a:pPr algn="just"/>
            <a:r>
              <a:rPr kumimoji="1" lang="en-US" altLang="zh-CN"/>
              <a:t>         </a:t>
            </a:r>
            <a:r>
              <a:rPr kumimoji="1" lang="zh-CN" altLang="en-US"/>
              <a:t>除万有引力外，电磁力几乎是所有宏观力的缔造者。例如：物体间的弹力、摩擦力，气体的压力、浮力、粘滞阻力等本质上是电磁力。</a:t>
            </a:r>
          </a:p>
        </p:txBody>
      </p:sp>
      <p:sp>
        <p:nvSpPr>
          <p:cNvPr id="83976" name="Rectangle 8"/>
          <p:cNvSpPr>
            <a:spLocks noChangeArrowheads="1"/>
          </p:cNvSpPr>
          <p:nvPr/>
        </p:nvSpPr>
        <p:spPr bwMode="auto">
          <a:xfrm>
            <a:off x="539750" y="2276475"/>
            <a:ext cx="6911975" cy="519113"/>
          </a:xfrm>
          <a:prstGeom prst="rect">
            <a:avLst/>
          </a:prstGeom>
          <a:noFill/>
          <a:ln w="9525">
            <a:noFill/>
            <a:miter lim="800000"/>
            <a:headEnd/>
            <a:tailEnd/>
          </a:ln>
        </p:spPr>
        <p:txBody>
          <a:bodyPr>
            <a:spAutoFit/>
          </a:bodyPr>
          <a:lstStyle/>
          <a:p>
            <a:pPr>
              <a:buFontTx/>
              <a:buChar char="•"/>
            </a:pPr>
            <a:r>
              <a:rPr kumimoji="1" lang="en-US" altLang="zh-CN"/>
              <a:t> </a:t>
            </a:r>
            <a:r>
              <a:rPr kumimoji="1" lang="zh-CN" altLang="en-US"/>
              <a:t>电磁力（</a:t>
            </a:r>
            <a:r>
              <a:rPr kumimoji="1" lang="en-US" altLang="zh-CN"/>
              <a:t>electromagnetic force</a:t>
            </a:r>
            <a:r>
              <a:rPr kumimoji="1" lang="zh-CN" altLang="en-US"/>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250825" y="476250"/>
            <a:ext cx="5400675" cy="519113"/>
          </a:xfrm>
          <a:prstGeom prst="rect">
            <a:avLst/>
          </a:prstGeom>
          <a:noFill/>
          <a:ln w="9525">
            <a:noFill/>
            <a:miter lim="800000"/>
            <a:headEnd/>
            <a:tailEnd/>
          </a:ln>
        </p:spPr>
        <p:txBody>
          <a:bodyPr>
            <a:spAutoFit/>
          </a:bodyPr>
          <a:lstStyle/>
          <a:p>
            <a:pPr>
              <a:buFontTx/>
              <a:buChar char="•"/>
            </a:pPr>
            <a:r>
              <a:rPr kumimoji="1" lang="en-US" altLang="zh-CN"/>
              <a:t> </a:t>
            </a:r>
            <a:r>
              <a:rPr kumimoji="1" lang="zh-CN" altLang="en-US"/>
              <a:t>强力（</a:t>
            </a:r>
            <a:r>
              <a:rPr kumimoji="1" lang="en-US" altLang="zh-CN"/>
              <a:t>strong interaction</a:t>
            </a:r>
            <a:r>
              <a:rPr kumimoji="1" lang="zh-CN" altLang="en-US"/>
              <a:t>）</a:t>
            </a:r>
          </a:p>
        </p:txBody>
      </p:sp>
      <p:sp>
        <p:nvSpPr>
          <p:cNvPr id="84996" name="Text Box 4"/>
          <p:cNvSpPr txBox="1">
            <a:spLocks noChangeArrowheads="1"/>
          </p:cNvSpPr>
          <p:nvPr/>
        </p:nvSpPr>
        <p:spPr bwMode="auto">
          <a:xfrm>
            <a:off x="395288" y="1125538"/>
            <a:ext cx="8424862" cy="1373187"/>
          </a:xfrm>
          <a:prstGeom prst="rect">
            <a:avLst/>
          </a:prstGeom>
          <a:noFill/>
          <a:ln w="9525">
            <a:noFill/>
            <a:miter lim="800000"/>
            <a:headEnd/>
            <a:tailEnd/>
          </a:ln>
        </p:spPr>
        <p:txBody>
          <a:bodyPr>
            <a:spAutoFit/>
          </a:bodyPr>
          <a:lstStyle/>
          <a:p>
            <a:pPr>
              <a:spcBef>
                <a:spcPct val="50000"/>
              </a:spcBef>
            </a:pPr>
            <a:r>
              <a:rPr kumimoji="1" lang="en-US" altLang="zh-CN"/>
              <a:t>        </a:t>
            </a:r>
            <a:r>
              <a:rPr kumimoji="1" lang="zh-CN" altLang="en-US"/>
              <a:t>在原子核内（亚微观领域）才表现出来，存在于核子、介子和超子之间的、把原子内的一些质子和中子紧紧束缚在一起的一种力。</a:t>
            </a:r>
          </a:p>
        </p:txBody>
      </p:sp>
      <p:sp>
        <p:nvSpPr>
          <p:cNvPr id="84997" name="Text Box 5"/>
          <p:cNvSpPr txBox="1">
            <a:spLocks noChangeArrowheads="1"/>
          </p:cNvSpPr>
          <p:nvPr/>
        </p:nvSpPr>
        <p:spPr bwMode="auto">
          <a:xfrm>
            <a:off x="611188" y="2565400"/>
            <a:ext cx="8353425" cy="946150"/>
          </a:xfrm>
          <a:prstGeom prst="rect">
            <a:avLst/>
          </a:prstGeom>
          <a:noFill/>
          <a:ln w="9525">
            <a:noFill/>
            <a:miter lim="800000"/>
            <a:headEnd/>
            <a:tailEnd/>
          </a:ln>
        </p:spPr>
        <p:txBody>
          <a:bodyPr>
            <a:spAutoFit/>
          </a:bodyPr>
          <a:lstStyle/>
          <a:p>
            <a:pPr>
              <a:spcBef>
                <a:spcPct val="50000"/>
              </a:spcBef>
            </a:pPr>
            <a:r>
              <a:rPr kumimoji="1" lang="en-US" altLang="zh-CN"/>
              <a:t>     </a:t>
            </a:r>
            <a:r>
              <a:rPr kumimoji="1" lang="zh-CN" altLang="en-US"/>
              <a:t>其强度是电磁力的百倍，两个相邻质子之间的强力可达</a:t>
            </a:r>
            <a:r>
              <a:rPr kumimoji="1" lang="en-US" altLang="zh-CN"/>
              <a:t>10</a:t>
            </a:r>
            <a:r>
              <a:rPr kumimoji="1" lang="en-US" altLang="zh-CN" baseline="30000"/>
              <a:t>4</a:t>
            </a:r>
            <a:r>
              <a:rPr kumimoji="1" lang="en-US" altLang="zh-CN"/>
              <a:t>N </a:t>
            </a:r>
            <a:r>
              <a:rPr kumimoji="1" lang="zh-CN" altLang="en-US"/>
              <a:t>。力程：</a:t>
            </a:r>
            <a:r>
              <a:rPr kumimoji="1" lang="en-US" altLang="zh-CN"/>
              <a:t>&lt;10</a:t>
            </a:r>
            <a:r>
              <a:rPr kumimoji="1" lang="en-US" altLang="zh-CN" baseline="30000"/>
              <a:t>-15</a:t>
            </a:r>
            <a:r>
              <a:rPr kumimoji="1" lang="en-US" altLang="zh-CN"/>
              <a:t>m</a:t>
            </a:r>
          </a:p>
        </p:txBody>
      </p:sp>
      <p:sp>
        <p:nvSpPr>
          <p:cNvPr id="12293" name="Text Box 6"/>
          <p:cNvSpPr txBox="1">
            <a:spLocks noChangeArrowheads="1"/>
          </p:cNvSpPr>
          <p:nvPr/>
        </p:nvSpPr>
        <p:spPr bwMode="auto">
          <a:xfrm>
            <a:off x="468313" y="4292600"/>
            <a:ext cx="8353425" cy="519113"/>
          </a:xfrm>
          <a:prstGeom prst="rect">
            <a:avLst/>
          </a:prstGeom>
          <a:noFill/>
          <a:ln w="9525">
            <a:noFill/>
            <a:miter lim="800000"/>
            <a:headEnd/>
            <a:tailEnd/>
          </a:ln>
        </p:spPr>
        <p:txBody>
          <a:bodyPr>
            <a:spAutoFit/>
          </a:bodyPr>
          <a:lstStyle/>
          <a:p>
            <a:pPr>
              <a:spcBef>
                <a:spcPct val="50000"/>
              </a:spcBef>
            </a:pPr>
            <a:endParaRPr lang="zh-CN" altLang="zh-CN"/>
          </a:p>
        </p:txBody>
      </p:sp>
      <p:sp>
        <p:nvSpPr>
          <p:cNvPr id="84999" name="Rectangle 7"/>
          <p:cNvSpPr>
            <a:spLocks noChangeArrowheads="1"/>
          </p:cNvSpPr>
          <p:nvPr/>
        </p:nvSpPr>
        <p:spPr bwMode="auto">
          <a:xfrm>
            <a:off x="468313" y="4581525"/>
            <a:ext cx="8351837" cy="1373188"/>
          </a:xfrm>
          <a:prstGeom prst="rect">
            <a:avLst/>
          </a:prstGeom>
          <a:noFill/>
          <a:ln w="9525">
            <a:noFill/>
            <a:miter lim="800000"/>
            <a:headEnd/>
            <a:tailEnd/>
          </a:ln>
        </p:spPr>
        <p:txBody>
          <a:bodyPr>
            <a:spAutoFit/>
          </a:bodyPr>
          <a:lstStyle/>
          <a:p>
            <a:pPr algn="just"/>
            <a:r>
              <a:rPr kumimoji="1" lang="en-US" altLang="zh-CN"/>
              <a:t>        </a:t>
            </a:r>
            <a:r>
              <a:rPr kumimoji="1" lang="zh-CN" altLang="en-US"/>
              <a:t>亚微观领域内的另一种短程力。导致</a:t>
            </a:r>
            <a:r>
              <a:rPr kumimoji="1" lang="zh-CN" altLang="en-US" i="1">
                <a:sym typeface="Symbol" pitchFamily="18" charset="2"/>
              </a:rPr>
              <a:t></a:t>
            </a:r>
            <a:r>
              <a:rPr kumimoji="1" lang="zh-CN" altLang="en-US">
                <a:sym typeface="Symbol" pitchFamily="18" charset="2"/>
              </a:rPr>
              <a:t>衰变放出电子和中微子。两个相邻质子之间的弱力只有</a:t>
            </a:r>
            <a:r>
              <a:rPr kumimoji="1" lang="en-US" altLang="zh-CN"/>
              <a:t>10</a:t>
            </a:r>
            <a:r>
              <a:rPr kumimoji="1" lang="en-US" altLang="zh-CN" baseline="30000"/>
              <a:t>-2</a:t>
            </a:r>
            <a:r>
              <a:rPr kumimoji="1" lang="en-US" altLang="zh-CN"/>
              <a:t>N</a:t>
            </a:r>
            <a:r>
              <a:rPr kumimoji="1" lang="zh-CN" altLang="en-US">
                <a:sym typeface="Symbol" pitchFamily="18" charset="2"/>
              </a:rPr>
              <a:t>左右。 </a:t>
            </a:r>
          </a:p>
        </p:txBody>
      </p:sp>
      <p:sp>
        <p:nvSpPr>
          <p:cNvPr id="85000" name="Rectangle 8"/>
          <p:cNvSpPr>
            <a:spLocks noChangeArrowheads="1"/>
          </p:cNvSpPr>
          <p:nvPr/>
        </p:nvSpPr>
        <p:spPr bwMode="auto">
          <a:xfrm>
            <a:off x="252413" y="3787775"/>
            <a:ext cx="5256212" cy="519113"/>
          </a:xfrm>
          <a:prstGeom prst="rect">
            <a:avLst/>
          </a:prstGeom>
          <a:noFill/>
          <a:ln w="9525">
            <a:noFill/>
            <a:miter lim="800000"/>
            <a:headEnd/>
            <a:tailEnd/>
          </a:ln>
        </p:spPr>
        <p:txBody>
          <a:bodyPr>
            <a:spAutoFit/>
          </a:bodyPr>
          <a:lstStyle/>
          <a:p>
            <a:pPr>
              <a:buFontTx/>
              <a:buChar char="•"/>
            </a:pPr>
            <a:r>
              <a:rPr kumimoji="1" lang="en-US" altLang="zh-CN"/>
              <a:t> </a:t>
            </a:r>
            <a:r>
              <a:rPr kumimoji="1" lang="zh-CN" altLang="en-US"/>
              <a:t>弱力（</a:t>
            </a:r>
            <a:r>
              <a:rPr kumimoji="1" lang="en-US" altLang="zh-CN"/>
              <a:t>weak interaction</a:t>
            </a:r>
            <a:r>
              <a:rPr kumimoji="1" lang="zh-CN" altLang="en-US"/>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539750" y="188913"/>
            <a:ext cx="8120063" cy="522287"/>
          </a:xfrm>
          <a:prstGeom prst="rect">
            <a:avLst/>
          </a:prstGeom>
          <a:noFill/>
          <a:ln w="9525">
            <a:noFill/>
            <a:miter lim="800000"/>
            <a:headEnd/>
            <a:tailEnd/>
          </a:ln>
        </p:spPr>
        <p:txBody>
          <a:bodyPr wrap="none">
            <a:spAutoFit/>
          </a:bodyPr>
          <a:lstStyle/>
          <a:p>
            <a:r>
              <a:rPr lang="zh-CN" altLang="en-US"/>
              <a:t>大统一理论：用一组方程描述所有粒子和相互作用</a:t>
            </a:r>
          </a:p>
        </p:txBody>
      </p:sp>
      <p:pic>
        <p:nvPicPr>
          <p:cNvPr id="13315" name="Picture 3"/>
          <p:cNvPicPr>
            <a:picLocks noChangeAspect="1" noChangeArrowheads="1"/>
          </p:cNvPicPr>
          <p:nvPr/>
        </p:nvPicPr>
        <p:blipFill>
          <a:blip r:embed="rId2"/>
          <a:srcRect/>
          <a:stretch>
            <a:fillRect/>
          </a:stretch>
        </p:blipFill>
        <p:spPr bwMode="auto">
          <a:xfrm>
            <a:off x="1403350" y="981075"/>
            <a:ext cx="5976938" cy="3560763"/>
          </a:xfrm>
          <a:prstGeom prst="rect">
            <a:avLst/>
          </a:prstGeom>
          <a:noFill/>
          <a:ln w="9525">
            <a:noFill/>
            <a:miter lim="800000"/>
            <a:headEnd/>
            <a:tailEnd/>
          </a:ln>
        </p:spPr>
      </p:pic>
      <p:pic>
        <p:nvPicPr>
          <p:cNvPr id="13316" name="图片 12"/>
          <p:cNvPicPr>
            <a:picLocks noChangeAspect="1"/>
          </p:cNvPicPr>
          <p:nvPr/>
        </p:nvPicPr>
        <p:blipFill>
          <a:blip r:embed="rId3" cstate="print"/>
          <a:srcRect/>
          <a:stretch>
            <a:fillRect/>
          </a:stretch>
        </p:blipFill>
        <p:spPr bwMode="auto">
          <a:xfrm>
            <a:off x="7524750" y="3429000"/>
            <a:ext cx="1489075" cy="1489075"/>
          </a:xfrm>
          <a:prstGeom prst="rect">
            <a:avLst/>
          </a:prstGeom>
          <a:noFill/>
          <a:ln w="9525">
            <a:noFill/>
            <a:miter lim="800000"/>
            <a:headEnd/>
            <a:tailEnd/>
          </a:ln>
        </p:spPr>
      </p:pic>
      <p:pic>
        <p:nvPicPr>
          <p:cNvPr id="13317" name="Picture 11">
            <a:hlinkClick r:id="rId4"/>
          </p:cNvPr>
          <p:cNvPicPr>
            <a:picLocks noChangeAspect="1" noChangeArrowheads="1"/>
          </p:cNvPicPr>
          <p:nvPr/>
        </p:nvPicPr>
        <p:blipFill>
          <a:blip r:embed="rId5"/>
          <a:srcRect/>
          <a:stretch>
            <a:fillRect/>
          </a:stretch>
        </p:blipFill>
        <p:spPr bwMode="auto">
          <a:xfrm>
            <a:off x="395288" y="981075"/>
            <a:ext cx="1106487" cy="1343025"/>
          </a:xfrm>
          <a:prstGeom prst="rect">
            <a:avLst/>
          </a:prstGeom>
          <a:noFill/>
          <a:ln w="9525">
            <a:noFill/>
            <a:miter lim="800000"/>
            <a:headEnd/>
            <a:tailEnd/>
          </a:ln>
        </p:spPr>
      </p:pic>
      <p:sp>
        <p:nvSpPr>
          <p:cNvPr id="13318" name="矩形 5"/>
          <p:cNvSpPr>
            <a:spLocks noChangeArrowheads="1"/>
          </p:cNvSpPr>
          <p:nvPr/>
        </p:nvSpPr>
        <p:spPr bwMode="auto">
          <a:xfrm>
            <a:off x="552450" y="2349500"/>
            <a:ext cx="1011238" cy="338138"/>
          </a:xfrm>
          <a:prstGeom prst="rect">
            <a:avLst/>
          </a:prstGeom>
          <a:noFill/>
          <a:ln w="9525">
            <a:noFill/>
            <a:miter lim="800000"/>
            <a:headEnd/>
            <a:tailEnd/>
          </a:ln>
        </p:spPr>
        <p:txBody>
          <a:bodyPr wrap="none">
            <a:spAutoFit/>
          </a:bodyPr>
          <a:lstStyle/>
          <a:p>
            <a:r>
              <a:rPr lang="zh-CN" altLang="en-US" sz="1600"/>
              <a:t>麦克斯韦</a:t>
            </a:r>
          </a:p>
        </p:txBody>
      </p:sp>
      <p:pic>
        <p:nvPicPr>
          <p:cNvPr id="13319" name="图片 2"/>
          <p:cNvPicPr>
            <a:picLocks noChangeAspect="1"/>
          </p:cNvPicPr>
          <p:nvPr/>
        </p:nvPicPr>
        <p:blipFill>
          <a:blip r:embed="rId6"/>
          <a:srcRect/>
          <a:stretch>
            <a:fillRect/>
          </a:stretch>
        </p:blipFill>
        <p:spPr bwMode="auto">
          <a:xfrm>
            <a:off x="3297238" y="4581525"/>
            <a:ext cx="769937" cy="923925"/>
          </a:xfrm>
          <a:prstGeom prst="rect">
            <a:avLst/>
          </a:prstGeom>
          <a:noFill/>
          <a:ln w="9525">
            <a:noFill/>
            <a:miter lim="800000"/>
            <a:headEnd/>
            <a:tailEnd/>
          </a:ln>
        </p:spPr>
      </p:pic>
      <p:pic>
        <p:nvPicPr>
          <p:cNvPr id="13320" name="图片 3"/>
          <p:cNvPicPr>
            <a:picLocks noChangeAspect="1"/>
          </p:cNvPicPr>
          <p:nvPr/>
        </p:nvPicPr>
        <p:blipFill>
          <a:blip r:embed="rId7"/>
          <a:srcRect/>
          <a:stretch>
            <a:fillRect/>
          </a:stretch>
        </p:blipFill>
        <p:spPr bwMode="auto">
          <a:xfrm>
            <a:off x="4067175" y="4581525"/>
            <a:ext cx="755650" cy="942975"/>
          </a:xfrm>
          <a:prstGeom prst="rect">
            <a:avLst/>
          </a:prstGeom>
          <a:noFill/>
          <a:ln w="9525">
            <a:noFill/>
            <a:miter lim="800000"/>
            <a:headEnd/>
            <a:tailEnd/>
          </a:ln>
        </p:spPr>
      </p:pic>
      <p:sp>
        <p:nvSpPr>
          <p:cNvPr id="13321" name="矩形 9"/>
          <p:cNvSpPr>
            <a:spLocks noChangeArrowheads="1"/>
          </p:cNvSpPr>
          <p:nvPr/>
        </p:nvSpPr>
        <p:spPr bwMode="auto">
          <a:xfrm>
            <a:off x="3262313" y="5516563"/>
            <a:ext cx="804862" cy="339725"/>
          </a:xfrm>
          <a:prstGeom prst="rect">
            <a:avLst/>
          </a:prstGeom>
          <a:noFill/>
          <a:ln w="9525">
            <a:noFill/>
            <a:miter lim="800000"/>
            <a:headEnd/>
            <a:tailEnd/>
          </a:ln>
        </p:spPr>
        <p:txBody>
          <a:bodyPr wrap="none">
            <a:spAutoFit/>
          </a:bodyPr>
          <a:lstStyle/>
          <a:p>
            <a:r>
              <a:rPr lang="zh-CN" altLang="en-US" sz="1600"/>
              <a:t>格拉肖</a:t>
            </a:r>
          </a:p>
        </p:txBody>
      </p:sp>
      <p:sp>
        <p:nvSpPr>
          <p:cNvPr id="13322" name="矩形 10"/>
          <p:cNvSpPr>
            <a:spLocks noChangeArrowheads="1"/>
          </p:cNvSpPr>
          <p:nvPr/>
        </p:nvSpPr>
        <p:spPr bwMode="auto">
          <a:xfrm>
            <a:off x="4054475" y="5516563"/>
            <a:ext cx="804863" cy="339725"/>
          </a:xfrm>
          <a:prstGeom prst="rect">
            <a:avLst/>
          </a:prstGeom>
          <a:noFill/>
          <a:ln w="9525">
            <a:noFill/>
            <a:miter lim="800000"/>
            <a:headEnd/>
            <a:tailEnd/>
          </a:ln>
        </p:spPr>
        <p:txBody>
          <a:bodyPr wrap="none">
            <a:spAutoFit/>
          </a:bodyPr>
          <a:lstStyle/>
          <a:p>
            <a:r>
              <a:rPr lang="zh-CN" altLang="en-US" sz="1600"/>
              <a:t>萨拉姆</a:t>
            </a:r>
          </a:p>
        </p:txBody>
      </p:sp>
      <p:sp>
        <p:nvSpPr>
          <p:cNvPr id="13323" name="矩形 11"/>
          <p:cNvSpPr>
            <a:spLocks noChangeArrowheads="1"/>
          </p:cNvSpPr>
          <p:nvPr/>
        </p:nvSpPr>
        <p:spPr bwMode="auto">
          <a:xfrm>
            <a:off x="4859338" y="5516563"/>
            <a:ext cx="806450" cy="339725"/>
          </a:xfrm>
          <a:prstGeom prst="rect">
            <a:avLst/>
          </a:prstGeom>
          <a:noFill/>
          <a:ln w="9525">
            <a:noFill/>
            <a:miter lim="800000"/>
            <a:headEnd/>
            <a:tailEnd/>
          </a:ln>
        </p:spPr>
        <p:txBody>
          <a:bodyPr wrap="none">
            <a:spAutoFit/>
          </a:bodyPr>
          <a:lstStyle/>
          <a:p>
            <a:r>
              <a:rPr lang="zh-CN" altLang="en-US" sz="1600"/>
              <a:t>温伯格</a:t>
            </a:r>
          </a:p>
        </p:txBody>
      </p:sp>
      <p:pic>
        <p:nvPicPr>
          <p:cNvPr id="13324" name="Picture 5" descr="c:\users\jie ma\appdata\roaming\360se6\User Data\temp\10dfa9ec8a1363274eb30834918fa0ec08fac75f.jpg"/>
          <p:cNvPicPr>
            <a:picLocks noChangeAspect="1" noChangeArrowheads="1"/>
          </p:cNvPicPr>
          <p:nvPr/>
        </p:nvPicPr>
        <p:blipFill>
          <a:blip r:embed="rId8"/>
          <a:srcRect/>
          <a:stretch>
            <a:fillRect/>
          </a:stretch>
        </p:blipFill>
        <p:spPr bwMode="auto">
          <a:xfrm>
            <a:off x="4911725" y="4581525"/>
            <a:ext cx="684213" cy="966788"/>
          </a:xfrm>
          <a:prstGeom prst="rect">
            <a:avLst/>
          </a:prstGeom>
          <a:noFill/>
          <a:ln w="9525">
            <a:noFill/>
            <a:miter lim="800000"/>
            <a:headEnd/>
            <a:tailEnd/>
          </a:ln>
        </p:spPr>
      </p:pic>
      <p:sp>
        <p:nvSpPr>
          <p:cNvPr id="13325" name="TextBox 7"/>
          <p:cNvSpPr txBox="1">
            <a:spLocks noChangeArrowheads="1"/>
          </p:cNvSpPr>
          <p:nvPr/>
        </p:nvSpPr>
        <p:spPr bwMode="auto">
          <a:xfrm>
            <a:off x="3348038" y="5805488"/>
            <a:ext cx="2249487" cy="338137"/>
          </a:xfrm>
          <a:prstGeom prst="rect">
            <a:avLst/>
          </a:prstGeom>
          <a:noFill/>
          <a:ln w="9525">
            <a:noFill/>
            <a:miter lim="800000"/>
            <a:headEnd/>
            <a:tailEnd/>
          </a:ln>
        </p:spPr>
        <p:txBody>
          <a:bodyPr wrap="none">
            <a:spAutoFit/>
          </a:bodyPr>
          <a:lstStyle/>
          <a:p>
            <a:r>
              <a:rPr lang="en-US" altLang="zh-CN" sz="1600" dirty="0"/>
              <a:t>1979</a:t>
            </a:r>
            <a:r>
              <a:rPr lang="zh-CN" altLang="en-US" sz="1600" dirty="0"/>
              <a:t>年诺贝尔物理学奖</a:t>
            </a:r>
          </a:p>
        </p:txBody>
      </p:sp>
      <p:sp>
        <p:nvSpPr>
          <p:cNvPr id="13326" name="TextBox 8"/>
          <p:cNvSpPr txBox="1">
            <a:spLocks noChangeArrowheads="1"/>
          </p:cNvSpPr>
          <p:nvPr/>
        </p:nvSpPr>
        <p:spPr bwMode="auto">
          <a:xfrm>
            <a:off x="5435600" y="620713"/>
            <a:ext cx="3321050" cy="400050"/>
          </a:xfrm>
          <a:prstGeom prst="rect">
            <a:avLst/>
          </a:prstGeom>
          <a:noFill/>
          <a:ln w="9525">
            <a:noFill/>
            <a:miter lim="800000"/>
            <a:headEnd/>
            <a:tailEnd/>
          </a:ln>
        </p:spPr>
        <p:txBody>
          <a:bodyPr wrap="none">
            <a:spAutoFit/>
          </a:bodyPr>
          <a:lstStyle/>
          <a:p>
            <a:r>
              <a:rPr lang="en-US" altLang="zh-CN" sz="2000" dirty="0">
                <a:solidFill>
                  <a:srgbClr val="FF0000"/>
                </a:solidFill>
              </a:rPr>
              <a:t>Theory of Everything (TOE)</a:t>
            </a:r>
            <a:endParaRPr lang="zh-CN" altLang="en-US" sz="2000" dirty="0">
              <a:solidFill>
                <a:srgbClr val="FF0000"/>
              </a:solidFill>
            </a:endParaRPr>
          </a:p>
        </p:txBody>
      </p:sp>
      <p:pic>
        <p:nvPicPr>
          <p:cNvPr id="13327" name="Picture 8"/>
          <p:cNvPicPr>
            <a:picLocks noChangeAspect="1" noChangeArrowheads="1"/>
          </p:cNvPicPr>
          <p:nvPr/>
        </p:nvPicPr>
        <p:blipFill>
          <a:blip r:embed="rId9"/>
          <a:srcRect/>
          <a:stretch>
            <a:fillRect/>
          </a:stretch>
        </p:blipFill>
        <p:spPr bwMode="auto">
          <a:xfrm>
            <a:off x="7308850" y="2060575"/>
            <a:ext cx="1670050" cy="1250950"/>
          </a:xfrm>
          <a:prstGeom prst="rect">
            <a:avLst/>
          </a:prstGeom>
          <a:noFill/>
          <a:ln w="9525">
            <a:noFill/>
            <a:miter lim="800000"/>
            <a:headEnd/>
            <a:tailEnd/>
          </a:ln>
        </p:spPr>
      </p:pic>
      <p:sp>
        <p:nvSpPr>
          <p:cNvPr id="13328" name="矩形 17"/>
          <p:cNvSpPr>
            <a:spLocks noChangeArrowheads="1"/>
          </p:cNvSpPr>
          <p:nvPr/>
        </p:nvSpPr>
        <p:spPr bwMode="auto">
          <a:xfrm>
            <a:off x="6227763" y="4459288"/>
            <a:ext cx="1425575" cy="338137"/>
          </a:xfrm>
          <a:prstGeom prst="rect">
            <a:avLst/>
          </a:prstGeom>
          <a:noFill/>
          <a:ln w="9525">
            <a:noFill/>
            <a:miter lim="800000"/>
            <a:headEnd/>
            <a:tailEnd/>
          </a:ln>
        </p:spPr>
        <p:txBody>
          <a:bodyPr wrap="none">
            <a:spAutoFit/>
          </a:bodyPr>
          <a:lstStyle/>
          <a:p>
            <a:r>
              <a:rPr lang="zh-CN" altLang="en-US" sz="1600">
                <a:solidFill>
                  <a:srgbClr val="C00000"/>
                </a:solidFill>
              </a:rPr>
              <a:t>超弦理论？？</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4152</TotalTime>
  <Words>2357</Words>
  <Application>Microsoft Office PowerPoint</Application>
  <PresentationFormat>全屏显示(4:3)</PresentationFormat>
  <Paragraphs>245</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53" baseType="lpstr">
      <vt:lpstr>自定义设计方案</vt:lpstr>
      <vt:lpstr>公式</vt:lpstr>
      <vt:lpstr>Equation</vt:lpstr>
      <vt:lpstr>MathType 6.0 Equation</vt:lpstr>
      <vt:lpstr>第二章 运动与力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2ndSpAcE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 Xuchun</dc:creator>
  <cp:lastModifiedBy>CHEN</cp:lastModifiedBy>
  <cp:revision>214</cp:revision>
  <dcterms:created xsi:type="dcterms:W3CDTF">2006-06-04T02:31:12Z</dcterms:created>
  <dcterms:modified xsi:type="dcterms:W3CDTF">2019-02-20T06:33:44Z</dcterms:modified>
</cp:coreProperties>
</file>