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4"/>
  </p:notesMasterIdLst>
  <p:handoutMasterIdLst>
    <p:handoutMasterId r:id="rId65"/>
  </p:handoutMasterIdLst>
  <p:sldIdLst>
    <p:sldId id="337" r:id="rId2"/>
    <p:sldId id="504" r:id="rId3"/>
    <p:sldId id="505" r:id="rId4"/>
    <p:sldId id="506" r:id="rId5"/>
    <p:sldId id="509" r:id="rId6"/>
    <p:sldId id="510" r:id="rId7"/>
    <p:sldId id="522" r:id="rId8"/>
    <p:sldId id="523" r:id="rId9"/>
    <p:sldId id="511" r:id="rId10"/>
    <p:sldId id="512" r:id="rId11"/>
    <p:sldId id="513" r:id="rId12"/>
    <p:sldId id="514" r:id="rId13"/>
    <p:sldId id="400" r:id="rId14"/>
    <p:sldId id="401" r:id="rId15"/>
    <p:sldId id="402" r:id="rId16"/>
    <p:sldId id="403" r:id="rId17"/>
    <p:sldId id="404" r:id="rId18"/>
    <p:sldId id="405" r:id="rId19"/>
    <p:sldId id="406" r:id="rId20"/>
    <p:sldId id="407" r:id="rId21"/>
    <p:sldId id="408" r:id="rId22"/>
    <p:sldId id="409" r:id="rId23"/>
    <p:sldId id="462" r:id="rId24"/>
    <p:sldId id="419" r:id="rId25"/>
    <p:sldId id="420" r:id="rId26"/>
    <p:sldId id="421" r:id="rId27"/>
    <p:sldId id="422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40" r:id="rId42"/>
    <p:sldId id="441" r:id="rId43"/>
    <p:sldId id="442" r:id="rId44"/>
    <p:sldId id="443" r:id="rId45"/>
    <p:sldId id="444" r:id="rId46"/>
    <p:sldId id="446" r:id="rId47"/>
    <p:sldId id="447" r:id="rId48"/>
    <p:sldId id="448" r:id="rId49"/>
    <p:sldId id="449" r:id="rId50"/>
    <p:sldId id="450" r:id="rId51"/>
    <p:sldId id="451" r:id="rId52"/>
    <p:sldId id="517" r:id="rId53"/>
    <p:sldId id="518" r:id="rId54"/>
    <p:sldId id="516" r:id="rId55"/>
    <p:sldId id="520" r:id="rId56"/>
    <p:sldId id="524" r:id="rId57"/>
    <p:sldId id="525" r:id="rId58"/>
    <p:sldId id="526" r:id="rId59"/>
    <p:sldId id="528" r:id="rId60"/>
    <p:sldId id="527" r:id="rId61"/>
    <p:sldId id="529" r:id="rId62"/>
    <p:sldId id="530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33CC33"/>
    <a:srgbClr val="FF3300"/>
    <a:srgbClr val="00CCFF"/>
    <a:srgbClr val="FF66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9" autoAdjust="0"/>
    <p:restoredTop sz="94974" autoAdjust="0"/>
  </p:normalViewPr>
  <p:slideViewPr>
    <p:cSldViewPr>
      <p:cViewPr varScale="1">
        <p:scale>
          <a:sx n="63" d="100"/>
          <a:sy n="63" d="100"/>
        </p:scale>
        <p:origin x="1516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6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11" Type="http://schemas.openxmlformats.org/officeDocument/2006/relationships/image" Target="../media/image115.wmf"/><Relationship Id="rId5" Type="http://schemas.openxmlformats.org/officeDocument/2006/relationships/image" Target="../media/image128.wmf"/><Relationship Id="rId10" Type="http://schemas.openxmlformats.org/officeDocument/2006/relationships/image" Target="../media/image122.wmf"/><Relationship Id="rId4" Type="http://schemas.openxmlformats.org/officeDocument/2006/relationships/image" Target="../media/image127.wmf"/><Relationship Id="rId9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6.wmf"/><Relationship Id="rId6" Type="http://schemas.openxmlformats.org/officeDocument/2006/relationships/image" Target="../media/image139.wmf"/><Relationship Id="rId5" Type="http://schemas.openxmlformats.org/officeDocument/2006/relationships/image" Target="../media/image138.wmf"/><Relationship Id="rId4" Type="http://schemas.openxmlformats.org/officeDocument/2006/relationships/image" Target="../media/image13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e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6.wmf"/><Relationship Id="rId7" Type="http://schemas.openxmlformats.org/officeDocument/2006/relationships/image" Target="../media/image169.e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4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4" Type="http://schemas.openxmlformats.org/officeDocument/2006/relationships/image" Target="../media/image177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wmf"/><Relationship Id="rId1" Type="http://schemas.openxmlformats.org/officeDocument/2006/relationships/image" Target="../media/image17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image" Target="../media/image186.emf"/><Relationship Id="rId1" Type="http://schemas.openxmlformats.org/officeDocument/2006/relationships/image" Target="../media/image185.emf"/><Relationship Id="rId4" Type="http://schemas.openxmlformats.org/officeDocument/2006/relationships/image" Target="../media/image18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13" Type="http://schemas.openxmlformats.org/officeDocument/2006/relationships/image" Target="../media/image207.emf"/><Relationship Id="rId3" Type="http://schemas.openxmlformats.org/officeDocument/2006/relationships/image" Target="../media/image197.emf"/><Relationship Id="rId7" Type="http://schemas.openxmlformats.org/officeDocument/2006/relationships/image" Target="../media/image201.emf"/><Relationship Id="rId12" Type="http://schemas.openxmlformats.org/officeDocument/2006/relationships/image" Target="../media/image206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6" Type="http://schemas.openxmlformats.org/officeDocument/2006/relationships/image" Target="../media/image200.emf"/><Relationship Id="rId11" Type="http://schemas.openxmlformats.org/officeDocument/2006/relationships/image" Target="../media/image205.wmf"/><Relationship Id="rId5" Type="http://schemas.openxmlformats.org/officeDocument/2006/relationships/image" Target="../media/image199.emf"/><Relationship Id="rId15" Type="http://schemas.openxmlformats.org/officeDocument/2006/relationships/image" Target="../media/image209.emf"/><Relationship Id="rId10" Type="http://schemas.openxmlformats.org/officeDocument/2006/relationships/image" Target="../media/image204.wmf"/><Relationship Id="rId4" Type="http://schemas.openxmlformats.org/officeDocument/2006/relationships/image" Target="../media/image198.emf"/><Relationship Id="rId9" Type="http://schemas.openxmlformats.org/officeDocument/2006/relationships/image" Target="../media/image203.wmf"/><Relationship Id="rId14" Type="http://schemas.openxmlformats.org/officeDocument/2006/relationships/image" Target="../media/image20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image" Target="../media/image211.emf"/><Relationship Id="rId1" Type="http://schemas.openxmlformats.org/officeDocument/2006/relationships/image" Target="../media/image210.emf"/><Relationship Id="rId4" Type="http://schemas.openxmlformats.org/officeDocument/2006/relationships/image" Target="../media/image213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26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25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24.emf"/><Relationship Id="rId5" Type="http://schemas.openxmlformats.org/officeDocument/2006/relationships/image" Target="../media/image218.emf"/><Relationship Id="rId10" Type="http://schemas.openxmlformats.org/officeDocument/2006/relationships/image" Target="../media/image223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27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8.png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png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28.png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3.png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1961DF6C-834D-4868-9318-552B89E09D15}" type="datetimeFigureOut">
              <a:rPr lang="zh-CN" altLang="en-US"/>
              <a:pPr>
                <a:defRPr/>
              </a:pPr>
              <a:t>2022/02/26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AA02517-1D58-4F6E-A452-B3ABF83C2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99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3C2FBF27-EFBE-442C-B94E-89060386AAC9}" type="datetimeFigureOut">
              <a:rPr lang="zh-CN" altLang="en-US"/>
              <a:pPr>
                <a:defRPr/>
              </a:pPr>
              <a:t>2022/02/26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D63FCEFD-5766-4AAC-8E9E-E5A5C6F19F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369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7F9D83-B754-4E4D-A53F-57D0971BD4CF}" type="slidenum">
              <a:rPr lang="en-US" altLang="zh-CN" b="0" smtClean="0">
                <a:latin typeface="Arial" charset="0"/>
                <a:ea typeface="宋体" charset="-122"/>
              </a:rPr>
              <a:pPr/>
              <a:t>2</a:t>
            </a:fld>
            <a:endParaRPr lang="en-US" altLang="zh-CN" b="0">
              <a:latin typeface="Arial" charset="0"/>
              <a:ea typeface="宋体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3FCEFD-5766-4AAC-8E9E-E5A5C6F19FEF}" type="slidenum">
              <a:rPr lang="zh-CN" altLang="en-US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11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429375"/>
            <a:ext cx="91440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5795963" y="6453188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800">
                <a:solidFill>
                  <a:srgbClr val="006600"/>
                </a:solidFill>
                <a:latin typeface="Calibri" pitchFamily="34" charset="0"/>
              </a:rPr>
              <a:t>SUN YAT-SEN UNIVERSITY</a:t>
            </a:r>
            <a:endParaRPr lang="zh-CN" altLang="en-US" sz="180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429375"/>
            <a:ext cx="91440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5795963" y="6453188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800">
                <a:solidFill>
                  <a:srgbClr val="006600"/>
                </a:solidFill>
                <a:latin typeface="Calibri" pitchFamily="34" charset="0"/>
              </a:rPr>
              <a:t>SUN YAT-SEN UNIVERSITY</a:t>
            </a:r>
            <a:endParaRPr lang="zh-CN" altLang="en-US" sz="1800">
              <a:solidFill>
                <a:srgbClr val="006600"/>
              </a:solidFill>
              <a:latin typeface="Calibri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0" y="6429375"/>
            <a:ext cx="91440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5795963" y="6453188"/>
            <a:ext cx="3384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1800">
                <a:solidFill>
                  <a:srgbClr val="006600"/>
                </a:solidFill>
                <a:latin typeface="Calibri" pitchFamily="34" charset="0"/>
              </a:rPr>
              <a:t>SUN YAT-SEN UNIVERSITY</a:t>
            </a:r>
            <a:endParaRPr lang="zh-CN" altLang="en-US" sz="1800">
              <a:solidFill>
                <a:srgbClr val="006600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0" y="6429375"/>
            <a:ext cx="91440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5148263" y="6488113"/>
            <a:ext cx="3995737" cy="369887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800" dirty="0">
                <a:solidFill>
                  <a:srgbClr val="006600"/>
                </a:solidFill>
                <a:latin typeface="+mn-lt"/>
                <a:ea typeface="+mn-ea"/>
              </a:rPr>
              <a:t>SUN YAT-SEN UNIVERSITY</a:t>
            </a:r>
            <a:endParaRPr lang="zh-CN" altLang="en-US" sz="1800" dirty="0">
              <a:solidFill>
                <a:srgbClr val="006600"/>
              </a:solidFill>
              <a:latin typeface="+mn-lt"/>
              <a:ea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92888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9C64D8DD-9231-4CAC-AAEC-E8AB8A74D21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35.wmf"/><Relationship Id="rId17" Type="http://schemas.openxmlformats.org/officeDocument/2006/relationships/image" Target="../media/image38.jpe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2.wmf"/><Relationship Id="rId19" Type="http://schemas.openxmlformats.org/officeDocument/2006/relationships/image" Target="../media/image47.png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3.wmf"/><Relationship Id="rId9" Type="http://schemas.openxmlformats.org/officeDocument/2006/relationships/image" Target="../media/image5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60.w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6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71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jpe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8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73.bin"/><Relationship Id="rId5" Type="http://schemas.openxmlformats.org/officeDocument/2006/relationships/oleObject" Target="../embeddings/oleObject70.bin"/><Relationship Id="rId15" Type="http://schemas.openxmlformats.org/officeDocument/2006/relationships/image" Target="../media/image94.jpeg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9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9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7.wmf"/><Relationship Id="rId9" Type="http://schemas.openxmlformats.org/officeDocument/2006/relationships/image" Target="../media/image100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10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10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4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jpeg"/><Relationship Id="rId5" Type="http://schemas.openxmlformats.org/officeDocument/2006/relationships/image" Target="../media/image116.jpeg"/><Relationship Id="rId4" Type="http://schemas.openxmlformats.org/officeDocument/2006/relationships/image" Target="../media/image11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1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20.wmf"/><Relationship Id="rId9" Type="http://schemas.openxmlformats.org/officeDocument/2006/relationships/image" Target="../media/image123.jpe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31.wmf"/><Relationship Id="rId26" Type="http://schemas.openxmlformats.org/officeDocument/2006/relationships/image" Target="../media/image123.jpeg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28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0.wmf"/><Relationship Id="rId20" Type="http://schemas.openxmlformats.org/officeDocument/2006/relationships/image" Target="../media/image13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5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29.wmf"/><Relationship Id="rId22" Type="http://schemas.openxmlformats.org/officeDocument/2006/relationships/image" Target="../media/image122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7" Type="http://schemas.openxmlformats.org/officeDocument/2006/relationships/image" Target="../media/image13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3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138.wmf"/><Relationship Id="rId3" Type="http://schemas.openxmlformats.org/officeDocument/2006/relationships/image" Target="../media/image135.jpeg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1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37.wmf"/><Relationship Id="rId5" Type="http://schemas.openxmlformats.org/officeDocument/2006/relationships/image" Target="../media/image136.wmf"/><Relationship Id="rId15" Type="http://schemas.openxmlformats.org/officeDocument/2006/relationships/image" Target="../media/image139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34.wmf"/><Relationship Id="rId14" Type="http://schemas.openxmlformats.org/officeDocument/2006/relationships/oleObject" Target="../embeddings/oleObject120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1.bin"/><Relationship Id="rId7" Type="http://schemas.openxmlformats.org/officeDocument/2006/relationships/image" Target="../media/image135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40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42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4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48.wmf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50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39.bin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57.w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13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2.wmf"/><Relationship Id="rId11" Type="http://schemas.openxmlformats.org/officeDocument/2006/relationships/image" Target="../media/image154.wmf"/><Relationship Id="rId5" Type="http://schemas.openxmlformats.org/officeDocument/2006/relationships/oleObject" Target="../embeddings/oleObject133.bin"/><Relationship Id="rId15" Type="http://schemas.openxmlformats.org/officeDocument/2006/relationships/image" Target="../media/image156.w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58.wmf"/><Relationship Id="rId4" Type="http://schemas.openxmlformats.org/officeDocument/2006/relationships/image" Target="../media/image151.wmf"/><Relationship Id="rId9" Type="http://schemas.openxmlformats.org/officeDocument/2006/relationships/image" Target="../media/image159.png"/><Relationship Id="rId14" Type="http://schemas.openxmlformats.org/officeDocument/2006/relationships/oleObject" Target="../embeddings/oleObject13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4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70.emf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51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69.e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4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2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71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oleObject" Target="../embeddings/oleObject155.bin"/><Relationship Id="rId7" Type="http://schemas.openxmlformats.org/officeDocument/2006/relationships/image" Target="../media/image15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5.wmf"/><Relationship Id="rId11" Type="http://schemas.openxmlformats.org/officeDocument/2006/relationships/image" Target="../media/image177.wmf"/><Relationship Id="rId5" Type="http://schemas.openxmlformats.org/officeDocument/2006/relationships/oleObject" Target="../embeddings/oleObject156.bin"/><Relationship Id="rId10" Type="http://schemas.openxmlformats.org/officeDocument/2006/relationships/oleObject" Target="../embeddings/oleObject158.bin"/><Relationship Id="rId4" Type="http://schemas.openxmlformats.org/officeDocument/2006/relationships/image" Target="../media/image174.wmf"/><Relationship Id="rId9" Type="http://schemas.openxmlformats.org/officeDocument/2006/relationships/image" Target="../media/image176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7" Type="http://schemas.openxmlformats.org/officeDocument/2006/relationships/image" Target="../media/image180.jpe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7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jpeg"/><Relationship Id="rId3" Type="http://schemas.openxmlformats.org/officeDocument/2006/relationships/oleObject" Target="../embeddings/oleObject161.bin"/><Relationship Id="rId7" Type="http://schemas.openxmlformats.org/officeDocument/2006/relationships/image" Target="../media/image183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8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image" Target="../media/image189.jpeg"/><Relationship Id="rId7" Type="http://schemas.openxmlformats.org/officeDocument/2006/relationships/image" Target="../media/image186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88.wmf"/><Relationship Id="rId5" Type="http://schemas.openxmlformats.org/officeDocument/2006/relationships/image" Target="../media/image185.e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87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94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9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93.e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170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oleObject" Target="../embeddings/oleObject177.bin"/><Relationship Id="rId18" Type="http://schemas.openxmlformats.org/officeDocument/2006/relationships/image" Target="../media/image202.wmf"/><Relationship Id="rId26" Type="http://schemas.openxmlformats.org/officeDocument/2006/relationships/image" Target="../media/image206.emf"/><Relationship Id="rId3" Type="http://schemas.openxmlformats.org/officeDocument/2006/relationships/oleObject" Target="../embeddings/oleObject172.bin"/><Relationship Id="rId21" Type="http://schemas.openxmlformats.org/officeDocument/2006/relationships/oleObject" Target="../embeddings/oleObject181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99.emf"/><Relationship Id="rId17" Type="http://schemas.openxmlformats.org/officeDocument/2006/relationships/oleObject" Target="../embeddings/oleObject179.bin"/><Relationship Id="rId25" Type="http://schemas.openxmlformats.org/officeDocument/2006/relationships/oleObject" Target="../embeddings/oleObject183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01.emf"/><Relationship Id="rId20" Type="http://schemas.openxmlformats.org/officeDocument/2006/relationships/image" Target="../media/image203.wmf"/><Relationship Id="rId29" Type="http://schemas.openxmlformats.org/officeDocument/2006/relationships/oleObject" Target="../embeddings/oleObject185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6.emf"/><Relationship Id="rId11" Type="http://schemas.openxmlformats.org/officeDocument/2006/relationships/oleObject" Target="../embeddings/oleObject176.bin"/><Relationship Id="rId24" Type="http://schemas.openxmlformats.org/officeDocument/2006/relationships/image" Target="../media/image205.wmf"/><Relationship Id="rId32" Type="http://schemas.openxmlformats.org/officeDocument/2006/relationships/image" Target="../media/image209.emf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23" Type="http://schemas.openxmlformats.org/officeDocument/2006/relationships/oleObject" Target="../embeddings/oleObject182.bin"/><Relationship Id="rId28" Type="http://schemas.openxmlformats.org/officeDocument/2006/relationships/image" Target="../media/image207.emf"/><Relationship Id="rId10" Type="http://schemas.openxmlformats.org/officeDocument/2006/relationships/image" Target="../media/image198.emf"/><Relationship Id="rId19" Type="http://schemas.openxmlformats.org/officeDocument/2006/relationships/oleObject" Target="../embeddings/oleObject180.bin"/><Relationship Id="rId31" Type="http://schemas.openxmlformats.org/officeDocument/2006/relationships/oleObject" Target="../embeddings/oleObject186.bin"/><Relationship Id="rId4" Type="http://schemas.openxmlformats.org/officeDocument/2006/relationships/image" Target="../media/image195.emf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200.emf"/><Relationship Id="rId22" Type="http://schemas.openxmlformats.org/officeDocument/2006/relationships/image" Target="../media/image204.wmf"/><Relationship Id="rId27" Type="http://schemas.openxmlformats.org/officeDocument/2006/relationships/oleObject" Target="../embeddings/oleObject184.bin"/><Relationship Id="rId30" Type="http://schemas.openxmlformats.org/officeDocument/2006/relationships/image" Target="../media/image208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e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11.emf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213.emf"/><Relationship Id="rId4" Type="http://schemas.openxmlformats.org/officeDocument/2006/relationships/image" Target="../media/image210.emf"/><Relationship Id="rId9" Type="http://schemas.openxmlformats.org/officeDocument/2006/relationships/oleObject" Target="../embeddings/oleObject19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21.emf"/><Relationship Id="rId26" Type="http://schemas.openxmlformats.org/officeDocument/2006/relationships/image" Target="../media/image225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20.emf"/><Relationship Id="rId20" Type="http://schemas.openxmlformats.org/officeDocument/2006/relationships/image" Target="../media/image222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224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226.emf"/><Relationship Id="rId10" Type="http://schemas.openxmlformats.org/officeDocument/2006/relationships/image" Target="../media/image217.emf"/><Relationship Id="rId19" Type="http://schemas.openxmlformats.org/officeDocument/2006/relationships/oleObject" Target="../embeddings/oleObject199.bin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19.emf"/><Relationship Id="rId22" Type="http://schemas.openxmlformats.org/officeDocument/2006/relationships/image" Target="../media/image223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22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22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22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wmf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2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1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28.png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232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2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14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18.bin"/><Relationship Id="rId5" Type="http://schemas.openxmlformats.org/officeDocument/2006/relationships/oleObject" Target="../embeddings/oleObject215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1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24.bin"/><Relationship Id="rId18" Type="http://schemas.openxmlformats.org/officeDocument/2006/relationships/image" Target="../media/image238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12" Type="http://schemas.openxmlformats.org/officeDocument/2006/relationships/image" Target="../media/image243.wmf"/><Relationship Id="rId17" Type="http://schemas.openxmlformats.org/officeDocument/2006/relationships/oleObject" Target="../embeddings/oleObject226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45.w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23.bin"/><Relationship Id="rId5" Type="http://schemas.openxmlformats.org/officeDocument/2006/relationships/oleObject" Target="../embeddings/oleObject220.bin"/><Relationship Id="rId15" Type="http://schemas.openxmlformats.org/officeDocument/2006/relationships/oleObject" Target="../embeddings/oleObject225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22.bin"/><Relationship Id="rId14" Type="http://schemas.openxmlformats.org/officeDocument/2006/relationships/image" Target="../media/image244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395288" y="1987550"/>
            <a:ext cx="6769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dirty="0"/>
              <a:t>§3-1 </a:t>
            </a:r>
            <a:r>
              <a:rPr lang="zh-CN" altLang="en-US" dirty="0"/>
              <a:t>动量定理</a:t>
            </a:r>
          </a:p>
        </p:txBody>
      </p:sp>
      <p:sp>
        <p:nvSpPr>
          <p:cNvPr id="6147" name="Text Box 6"/>
          <p:cNvSpPr txBox="1">
            <a:spLocks noChangeArrowheads="1"/>
          </p:cNvSpPr>
          <p:nvPr/>
        </p:nvSpPr>
        <p:spPr bwMode="auto">
          <a:xfrm>
            <a:off x="395288" y="2590800"/>
            <a:ext cx="583247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charset="0"/>
              <a:buNone/>
            </a:pPr>
            <a:r>
              <a:rPr lang="en-US" altLang="zh-CN" dirty="0"/>
              <a:t>§3-2 </a:t>
            </a:r>
            <a:r>
              <a:rPr lang="zh-CN" altLang="en-US" dirty="0"/>
              <a:t>火箭飞行原理</a:t>
            </a:r>
          </a:p>
        </p:txBody>
      </p:sp>
      <p:sp>
        <p:nvSpPr>
          <p:cNvPr id="6149" name="Text Box 10"/>
          <p:cNvSpPr txBox="1">
            <a:spLocks noChangeArrowheads="1"/>
          </p:cNvSpPr>
          <p:nvPr/>
        </p:nvSpPr>
        <p:spPr bwMode="auto">
          <a:xfrm>
            <a:off x="395288" y="1206500"/>
            <a:ext cx="46807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第三章  动量与角动量</a:t>
            </a:r>
          </a:p>
        </p:txBody>
      </p:sp>
      <p:pic>
        <p:nvPicPr>
          <p:cNvPr id="6150" name="Picture 5" descr="D:\我的文档\桌面\10_011.jpg"/>
          <p:cNvPicPr>
            <a:picLocks noChangeAspect="1" noChangeArrowheads="1"/>
          </p:cNvPicPr>
          <p:nvPr/>
        </p:nvPicPr>
        <p:blipFill>
          <a:blip r:embed="rId2"/>
          <a:srcRect l="5556" t="16519" r="43520" b="9145"/>
          <a:stretch>
            <a:fillRect/>
          </a:stretch>
        </p:blipFill>
        <p:spPr bwMode="auto">
          <a:xfrm>
            <a:off x="0" y="0"/>
            <a:ext cx="24003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矩形 8"/>
          <p:cNvSpPr>
            <a:spLocks noChangeArrowheads="1"/>
          </p:cNvSpPr>
          <p:nvPr/>
        </p:nvSpPr>
        <p:spPr bwMode="auto">
          <a:xfrm>
            <a:off x="0" y="857250"/>
            <a:ext cx="9144000" cy="88900"/>
          </a:xfrm>
          <a:prstGeom prst="rect">
            <a:avLst/>
          </a:prstGeom>
          <a:solidFill>
            <a:srgbClr val="008000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pPr algn="r"/>
            <a:endParaRPr lang="zh-CN" altLang="en-US" sz="1800" b="0">
              <a:latin typeface="Arial" charset="0"/>
            </a:endParaRPr>
          </a:p>
        </p:txBody>
      </p:sp>
      <p:sp>
        <p:nvSpPr>
          <p:cNvPr id="6152" name="Text Box 9"/>
          <p:cNvSpPr txBox="1">
            <a:spLocks noChangeArrowheads="1"/>
          </p:cNvSpPr>
          <p:nvPr/>
        </p:nvSpPr>
        <p:spPr bwMode="auto">
          <a:xfrm>
            <a:off x="395288" y="3789040"/>
            <a:ext cx="74025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§3-4 </a:t>
            </a:r>
            <a:r>
              <a:rPr lang="zh-CN" altLang="en-US" dirty="0"/>
              <a:t>质点系的动量定理和动量守恒定定律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5288" y="4365104"/>
            <a:ext cx="7402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§3-5 </a:t>
            </a:r>
            <a:r>
              <a:rPr lang="zh-CN" altLang="en-US" dirty="0"/>
              <a:t>质点的角动量和角动量定理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395288" y="3212976"/>
            <a:ext cx="826611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zh-CN" dirty="0"/>
              <a:t>§3-3 </a:t>
            </a:r>
            <a:r>
              <a:rPr lang="zh-CN" altLang="en-US" dirty="0">
                <a:latin typeface="Calibri" pitchFamily="34" charset="0"/>
                <a:cs typeface="Times New Roman" pitchFamily="18" charset="0"/>
              </a:rPr>
              <a:t>质点系的内力和外力  质心  质心运动定理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09848" y="4941168"/>
            <a:ext cx="74025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§3-6 </a:t>
            </a:r>
            <a:r>
              <a:rPr lang="zh-CN" altLang="en-US" dirty="0"/>
              <a:t>角动量守恒定律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0808"/>
            <a:ext cx="6076950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7950" y="133350"/>
            <a:ext cx="3278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§3-2 </a:t>
            </a:r>
            <a:r>
              <a:rPr lang="zh-CN" altLang="en-US" dirty="0">
                <a:cs typeface="Times New Roman" pitchFamily="18" charset="0"/>
              </a:rPr>
              <a:t>火箭飞行原理</a:t>
            </a:r>
          </a:p>
        </p:txBody>
      </p:sp>
      <p:pic>
        <p:nvPicPr>
          <p:cNvPr id="131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56570"/>
            <a:ext cx="22955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19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618172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656570"/>
            <a:ext cx="2295525" cy="561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747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10" y="476672"/>
            <a:ext cx="5781675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24" name="Picture 4" descr="https://ss2.bdstatic.com/70cFvnSh_Q1YnxGkpoWK1HF6hhy/it/u=2016321802,429539134&amp;fm=27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01" y="-27384"/>
            <a:ext cx="2765703" cy="64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0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107950" y="133350"/>
            <a:ext cx="76057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cs typeface="Times New Roman" pitchFamily="18" charset="0"/>
              </a:rPr>
              <a:t>§3-3 </a:t>
            </a:r>
            <a:r>
              <a:rPr lang="zh-CN" altLang="en-US" dirty="0">
                <a:cs typeface="Times New Roman" pitchFamily="18" charset="0"/>
              </a:rPr>
              <a:t>质点系的内力和外力  质心  质心运动定理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50825" y="765175"/>
            <a:ext cx="4968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一、质点系的内力与外力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971550" y="5084763"/>
            <a:ext cx="4875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600"/>
              <a:t>★系统内，内力是成对出现的。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23850" y="2205038"/>
            <a:ext cx="5518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质点系内各个质点间的相互作用。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395288" y="1484313"/>
            <a:ext cx="3668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内力（</a:t>
            </a:r>
            <a:r>
              <a:rPr kumimoji="1" lang="en-US" altLang="zh-CN">
                <a:solidFill>
                  <a:srgbClr val="0000FF"/>
                </a:solidFill>
              </a:rPr>
              <a:t>internal force</a:t>
            </a:r>
            <a:r>
              <a:rPr kumimoji="1" lang="zh-CN" altLang="en-US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395288" y="3213100"/>
            <a:ext cx="37068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外力（</a:t>
            </a:r>
            <a:r>
              <a:rPr kumimoji="1" lang="en-US" altLang="zh-CN">
                <a:solidFill>
                  <a:srgbClr val="0000FF"/>
                </a:solidFill>
              </a:rPr>
              <a:t>external force</a:t>
            </a:r>
            <a:r>
              <a:rPr kumimoji="1" lang="zh-CN" altLang="en-US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323850" y="4076700"/>
            <a:ext cx="6584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质点系外物体对系统内质点所施加的力。</a:t>
            </a:r>
          </a:p>
        </p:txBody>
      </p:sp>
      <p:pic>
        <p:nvPicPr>
          <p:cNvPr id="18472" name="Picture 40" descr="图片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995363"/>
            <a:ext cx="2901950" cy="293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5"/>
          <p:cNvSpPr txBox="1">
            <a:spLocks noChangeArrowheads="1"/>
          </p:cNvSpPr>
          <p:nvPr/>
        </p:nvSpPr>
        <p:spPr bwMode="auto">
          <a:xfrm>
            <a:off x="0" y="0"/>
            <a:ext cx="688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§2-1 </a:t>
            </a:r>
            <a:r>
              <a:rPr lang="zh-CN" altLang="en-US" sz="24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质点系的内力和外力  质心  质心运动定理</a:t>
            </a: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23850" y="333375"/>
            <a:ext cx="2447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二、质心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50825" y="5229225"/>
            <a:ext cx="85899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质心（</a:t>
            </a:r>
            <a:r>
              <a:rPr kumimoji="1" lang="en-US" altLang="zh-CN">
                <a:solidFill>
                  <a:srgbClr val="0000FF"/>
                </a:solidFill>
              </a:rPr>
              <a:t>center of mass</a:t>
            </a:r>
            <a:r>
              <a:rPr kumimoji="1" lang="zh-CN" altLang="en-US">
                <a:solidFill>
                  <a:srgbClr val="0000FF"/>
                </a:solidFill>
              </a:rPr>
              <a:t>）</a:t>
            </a:r>
            <a:r>
              <a:rPr kumimoji="1" lang="zh-CN" altLang="en-US"/>
              <a:t>是与质量分布有关的一个代表点，它的位置在平均意义上代表着质量分布的中心。</a:t>
            </a:r>
          </a:p>
        </p:txBody>
      </p:sp>
      <p:pic>
        <p:nvPicPr>
          <p:cNvPr id="19493" name="Picture 37" descr="图片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9613" y="1268413"/>
            <a:ext cx="51085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23850" y="260350"/>
            <a:ext cx="51117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对于</a:t>
            </a:r>
            <a:r>
              <a:rPr kumimoji="1" lang="en-US" altLang="zh-CN" i="1"/>
              <a:t>N</a:t>
            </a:r>
            <a:r>
              <a:rPr kumimoji="1" lang="zh-CN" altLang="en-US"/>
              <a:t>个质点组成的质点系：</a:t>
            </a:r>
          </a:p>
        </p:txBody>
      </p:sp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755650" y="765175"/>
          <a:ext cx="39624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6" name="Equation" r:id="rId3" imgW="1219200" imgH="228600" progId="Equation.3">
                  <p:embed/>
                </p:oleObj>
              </mc:Choice>
              <mc:Fallback>
                <p:oleObj name="Equation" r:id="rId3" imgW="1219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765175"/>
                        <a:ext cx="396240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827088" y="1604963"/>
          <a:ext cx="29527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7" name="公式" r:id="rId5" imgW="939800" imgH="228600" progId="Equation.3">
                  <p:embed/>
                </p:oleObj>
              </mc:Choice>
              <mc:Fallback>
                <p:oleObj name="公式" r:id="rId5" imgW="939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04963"/>
                        <a:ext cx="295275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827088" y="4652963"/>
          <a:ext cx="2305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8" name="公式" r:id="rId7" imgW="748975" imgH="253890" progId="Equation.3">
                  <p:embed/>
                </p:oleObj>
              </mc:Choice>
              <mc:Fallback>
                <p:oleObj name="公式" r:id="rId7" imgW="748975" imgH="25389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52963"/>
                        <a:ext cx="23050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17"/>
          <p:cNvGraphicFramePr>
            <a:graphicFrameLocks noChangeAspect="1"/>
          </p:cNvGraphicFramePr>
          <p:nvPr/>
        </p:nvGraphicFramePr>
        <p:xfrm>
          <a:off x="827088" y="3557588"/>
          <a:ext cx="26654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889" name="公式" r:id="rId9" imgW="783000" imgH="163800" progId="Equation.3">
                  <p:embed/>
                </p:oleObj>
              </mc:Choice>
              <mc:Fallback>
                <p:oleObj name="公式" r:id="rId9" imgW="783000" imgH="163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57588"/>
                        <a:ext cx="266541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4643438" y="3500438"/>
            <a:ext cx="42846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直角坐标系中的分量式：</a:t>
            </a: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323850" y="2779713"/>
            <a:ext cx="3095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质心的位矢：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4932363" y="4148138"/>
            <a:ext cx="3455987" cy="2200275"/>
            <a:chOff x="3107" y="2704"/>
            <a:chExt cx="2177" cy="1386"/>
          </a:xfrm>
        </p:grpSpPr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3288" y="2704"/>
            <a:ext cx="194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0" name="公式" r:id="rId11" imgW="965200" imgH="254000" progId="Equation.3">
                    <p:embed/>
                  </p:oleObj>
                </mc:Choice>
                <mc:Fallback>
                  <p:oleObj name="公式" r:id="rId11" imgW="965200" imgH="2540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704"/>
                          <a:ext cx="1944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3"/>
            <p:cNvGraphicFramePr>
              <a:graphicFrameLocks noChangeAspect="1"/>
            </p:cNvGraphicFramePr>
            <p:nvPr/>
          </p:nvGraphicFramePr>
          <p:xfrm>
            <a:off x="3288" y="3158"/>
            <a:ext cx="1996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1" name="公式" r:id="rId13" imgW="990170" imgH="253890" progId="Equation.3">
                    <p:embed/>
                  </p:oleObj>
                </mc:Choice>
                <mc:Fallback>
                  <p:oleObj name="公式" r:id="rId13" imgW="990170" imgH="25389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3158"/>
                          <a:ext cx="1996" cy="4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14"/>
            <p:cNvGraphicFramePr>
              <a:graphicFrameLocks noChangeAspect="1"/>
            </p:cNvGraphicFramePr>
            <p:nvPr/>
          </p:nvGraphicFramePr>
          <p:xfrm>
            <a:off x="3334" y="3612"/>
            <a:ext cx="1919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892" name="公式" r:id="rId15" imgW="952087" imgH="253890" progId="Equation.3">
                    <p:embed/>
                  </p:oleObj>
                </mc:Choice>
                <mc:Fallback>
                  <p:oleObj name="公式" r:id="rId15" imgW="952087" imgH="25389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612"/>
                          <a:ext cx="1919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AutoShape 41"/>
            <p:cNvSpPr>
              <a:spLocks/>
            </p:cNvSpPr>
            <p:nvPr/>
          </p:nvSpPr>
          <p:spPr bwMode="auto">
            <a:xfrm>
              <a:off x="3107" y="2886"/>
              <a:ext cx="136" cy="1043"/>
            </a:xfrm>
            <a:prstGeom prst="leftBrace">
              <a:avLst>
                <a:gd name="adj1" fmla="val 63909"/>
                <a:gd name="adj2" fmla="val 5187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21553" name="Picture 49" descr="图3-19N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076825" y="692150"/>
            <a:ext cx="374332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91" name="矩形 19"/>
          <p:cNvSpPr>
            <a:spLocks noChangeArrowheads="1"/>
          </p:cNvSpPr>
          <p:nvPr/>
        </p:nvSpPr>
        <p:spPr bwMode="auto">
          <a:xfrm>
            <a:off x="7643813" y="2786063"/>
            <a:ext cx="1214437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2" grpId="0"/>
      <p:bldP spid="215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2700338" y="1038225"/>
          <a:ext cx="280828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6" name="公式" r:id="rId3" imgW="783000" imgH="209160" progId="Equation.3">
                  <p:embed/>
                </p:oleObj>
              </mc:Choice>
              <mc:Fallback>
                <p:oleObj name="公式" r:id="rId3" imgW="783000" imgH="209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038225"/>
                        <a:ext cx="280828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9888" y="260350"/>
            <a:ext cx="5715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对于质量连续分布的物体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50825" y="2419350"/>
            <a:ext cx="1873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分量式：</a:t>
            </a:r>
            <a:endParaRPr kumimoji="1" lang="zh-CN" altLang="en-US" i="1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362575" y="2924175"/>
            <a:ext cx="1447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面分布</a:t>
            </a:r>
            <a:endParaRPr kumimoji="1" lang="zh-CN" altLang="en-US" i="1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362575" y="3427413"/>
            <a:ext cx="152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体分布</a:t>
            </a:r>
            <a:endParaRPr kumimoji="1" lang="zh-CN" altLang="en-US" i="1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5362575" y="2347913"/>
            <a:ext cx="158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线分布</a:t>
            </a:r>
            <a:endParaRPr kumimoji="1" lang="zh-CN" altLang="en-US" i="1"/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6731000" y="2347913"/>
          <a:ext cx="1905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7" name="Equation" r:id="rId5" imgW="660113" imgH="177723" progId="Equation.3">
                  <p:embed/>
                </p:oleObj>
              </mc:Choice>
              <mc:Fallback>
                <p:oleObj name="Equation" r:id="rId5" imgW="660113" imgH="17772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347913"/>
                        <a:ext cx="19050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/>
        </p:nvGraphicFramePr>
        <p:xfrm>
          <a:off x="6731000" y="2924175"/>
          <a:ext cx="20875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8" name="Equation" r:id="rId7" imgW="723272" imgH="177646" progId="Equation.3">
                  <p:embed/>
                </p:oleObj>
              </mc:Choice>
              <mc:Fallback>
                <p:oleObj name="Equation" r:id="rId7" imgW="723272" imgH="17764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2924175"/>
                        <a:ext cx="2087563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19"/>
          <p:cNvGraphicFramePr>
            <a:graphicFrameLocks noChangeAspect="1"/>
          </p:cNvGraphicFramePr>
          <p:nvPr/>
        </p:nvGraphicFramePr>
        <p:xfrm>
          <a:off x="6731000" y="3427413"/>
          <a:ext cx="212407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29" name="Equation" r:id="rId9" imgW="736600" imgH="203200" progId="Equation.3">
                  <p:embed/>
                </p:oleObj>
              </mc:Choice>
              <mc:Fallback>
                <p:oleObj name="Equation" r:id="rId9" imgW="736600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3427413"/>
                        <a:ext cx="2124075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20"/>
          <p:cNvGraphicFramePr>
            <a:graphicFrameLocks noChangeAspect="1"/>
          </p:cNvGraphicFramePr>
          <p:nvPr/>
        </p:nvGraphicFramePr>
        <p:xfrm>
          <a:off x="6372225" y="1052513"/>
          <a:ext cx="1944688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30" name="公式" r:id="rId11" imgW="698197" imgH="304668" progId="Equation.3">
                  <p:embed/>
                </p:oleObj>
              </mc:Choice>
              <mc:Fallback>
                <p:oleObj name="公式" r:id="rId11" imgW="698197" imgH="304668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052513"/>
                        <a:ext cx="1944688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762125" y="2060575"/>
            <a:ext cx="3121025" cy="2416175"/>
            <a:chOff x="2275" y="1253"/>
            <a:chExt cx="1966" cy="1522"/>
          </a:xfrm>
        </p:grpSpPr>
        <p:graphicFrame>
          <p:nvGraphicFramePr>
            <p:cNvPr id="47119" name="Object 11"/>
            <p:cNvGraphicFramePr>
              <a:graphicFrameLocks noChangeAspect="1"/>
            </p:cNvGraphicFramePr>
            <p:nvPr/>
          </p:nvGraphicFramePr>
          <p:xfrm>
            <a:off x="2381" y="1253"/>
            <a:ext cx="1814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31" name="公式" r:id="rId13" imgW="939392" imgH="304668" progId="Equation.3">
                    <p:embed/>
                  </p:oleObj>
                </mc:Choice>
                <mc:Fallback>
                  <p:oleObj name="公式" r:id="rId13" imgW="939392" imgH="304668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253"/>
                          <a:ext cx="1814" cy="5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12"/>
            <p:cNvGraphicFramePr>
              <a:graphicFrameLocks noChangeAspect="1"/>
            </p:cNvGraphicFramePr>
            <p:nvPr/>
          </p:nvGraphicFramePr>
          <p:xfrm>
            <a:off x="2381" y="1729"/>
            <a:ext cx="1860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32" name="公式" r:id="rId15" imgW="952087" imgH="279279" progId="Equation.3">
                    <p:embed/>
                  </p:oleObj>
                </mc:Choice>
                <mc:Fallback>
                  <p:oleObj name="公式" r:id="rId15" imgW="952087" imgH="27927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729"/>
                          <a:ext cx="1860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3"/>
            <p:cNvGraphicFramePr>
              <a:graphicFrameLocks noChangeAspect="1"/>
            </p:cNvGraphicFramePr>
            <p:nvPr/>
          </p:nvGraphicFramePr>
          <p:xfrm>
            <a:off x="2426" y="2205"/>
            <a:ext cx="1814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33" name="公式" r:id="rId17" imgW="914400" imgH="304800" progId="Equation.3">
                    <p:embed/>
                  </p:oleObj>
                </mc:Choice>
                <mc:Fallback>
                  <p:oleObj name="公式" r:id="rId17" imgW="914400" imgH="304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2205"/>
                          <a:ext cx="1814" cy="5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AutoShape 21"/>
            <p:cNvSpPr>
              <a:spLocks/>
            </p:cNvSpPr>
            <p:nvPr/>
          </p:nvSpPr>
          <p:spPr bwMode="auto">
            <a:xfrm>
              <a:off x="2275" y="1515"/>
              <a:ext cx="136" cy="998"/>
            </a:xfrm>
            <a:prstGeom prst="leftBrace">
              <a:avLst>
                <a:gd name="adj1" fmla="val 6115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323850" y="1123950"/>
            <a:ext cx="2519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质心的位矢：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396875" y="4724400"/>
            <a:ext cx="849630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0000FF"/>
              </a:buClr>
              <a:buSzPct val="120000"/>
              <a:buFont typeface="Wingdings" pitchFamily="2" charset="2"/>
              <a:buBlip>
                <a:blip r:embed="rId19"/>
              </a:buBlip>
            </a:pPr>
            <a:r>
              <a:rPr kumimoji="1" lang="en-US" altLang="zh-CN"/>
              <a:t>  </a:t>
            </a:r>
            <a:r>
              <a:rPr kumimoji="1" lang="zh-CN" altLang="en-US"/>
              <a:t>质心与重心（</a:t>
            </a:r>
            <a:r>
              <a:rPr kumimoji="1" lang="en-US" altLang="zh-CN"/>
              <a:t>center of gravity</a:t>
            </a:r>
            <a:r>
              <a:rPr kumimoji="1" lang="zh-CN" altLang="en-US"/>
              <a:t>）是两个不同的概念，重心是地球对物体各部分引力的合力</a:t>
            </a:r>
            <a:r>
              <a:rPr kumimoji="1" lang="en-US" altLang="zh-CN"/>
              <a:t>(</a:t>
            </a:r>
            <a:r>
              <a:rPr kumimoji="1" lang="zh-CN" altLang="en-US"/>
              <a:t>即重力</a:t>
            </a:r>
            <a:r>
              <a:rPr kumimoji="1" lang="en-US" altLang="zh-CN"/>
              <a:t>)</a:t>
            </a:r>
            <a:r>
              <a:rPr kumimoji="1" lang="zh-CN" altLang="en-US"/>
              <a:t>的作用点，质心与重心的位置不一定重合。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38150" y="228600"/>
            <a:ext cx="4476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0000FF"/>
                </a:solidFill>
              </a:rPr>
              <a:t>二</a:t>
            </a:r>
            <a:r>
              <a:rPr lang="en-US" altLang="zh-CN" sz="3200">
                <a:solidFill>
                  <a:srgbClr val="0000FF"/>
                </a:solidFill>
              </a:rPr>
              <a:t>.</a:t>
            </a:r>
            <a:r>
              <a:rPr lang="zh-CN" altLang="en-US" sz="3200">
                <a:solidFill>
                  <a:srgbClr val="0000FF"/>
                </a:solidFill>
              </a:rPr>
              <a:t>几种系统的质心</a:t>
            </a:r>
            <a:endParaRPr lang="zh-CN" altLang="en-US" sz="32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971550" y="800100"/>
            <a:ext cx="3635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rgbClr val="FF0000"/>
                </a:solidFill>
              </a:rPr>
              <a:t>● </a:t>
            </a:r>
            <a:r>
              <a:rPr lang="zh-CN" altLang="en-US" sz="3200">
                <a:solidFill>
                  <a:srgbClr val="0000FF"/>
                </a:solidFill>
              </a:rPr>
              <a:t>两质点系统</a:t>
            </a:r>
            <a:endParaRPr lang="zh-CN" altLang="en-US" sz="32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4838" y="1212850"/>
            <a:ext cx="3802062" cy="1574800"/>
            <a:chOff x="381" y="764"/>
            <a:chExt cx="2395" cy="992"/>
          </a:xfrm>
        </p:grpSpPr>
        <p:sp>
          <p:nvSpPr>
            <p:cNvPr id="48159" name="Text Box 21"/>
            <p:cNvSpPr txBox="1">
              <a:spLocks noChangeArrowheads="1"/>
            </p:cNvSpPr>
            <p:nvPr/>
          </p:nvSpPr>
          <p:spPr bwMode="auto">
            <a:xfrm>
              <a:off x="2083" y="804"/>
              <a:ext cx="693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m</a:t>
              </a:r>
              <a:r>
                <a:rPr lang="en-US" altLang="zh-CN" sz="3200" baseline="-25000"/>
                <a:t>2</a:t>
              </a:r>
            </a:p>
          </p:txBody>
        </p:sp>
        <p:sp>
          <p:nvSpPr>
            <p:cNvPr id="48160" name="Text Box 20"/>
            <p:cNvSpPr txBox="1">
              <a:spLocks noChangeArrowheads="1"/>
            </p:cNvSpPr>
            <p:nvPr/>
          </p:nvSpPr>
          <p:spPr bwMode="auto">
            <a:xfrm>
              <a:off x="381" y="845"/>
              <a:ext cx="693" cy="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m</a:t>
              </a:r>
              <a:r>
                <a:rPr lang="en-US" altLang="zh-CN" sz="3200" baseline="-25000"/>
                <a:t>1</a:t>
              </a:r>
            </a:p>
          </p:txBody>
        </p:sp>
        <p:sp>
          <p:nvSpPr>
            <p:cNvPr id="48161" name="Line 6"/>
            <p:cNvSpPr>
              <a:spLocks noChangeShapeType="1"/>
            </p:cNvSpPr>
            <p:nvPr/>
          </p:nvSpPr>
          <p:spPr bwMode="auto">
            <a:xfrm>
              <a:off x="578" y="1196"/>
              <a:ext cx="17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Text Box 7"/>
            <p:cNvSpPr txBox="1">
              <a:spLocks noChangeArrowheads="1"/>
            </p:cNvSpPr>
            <p:nvPr/>
          </p:nvSpPr>
          <p:spPr bwMode="auto">
            <a:xfrm>
              <a:off x="410" y="783"/>
              <a:ext cx="49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8000"/>
                <a:t>·</a:t>
              </a:r>
            </a:p>
          </p:txBody>
        </p:sp>
        <p:sp>
          <p:nvSpPr>
            <p:cNvPr id="48163" name="Text Box 8"/>
            <p:cNvSpPr txBox="1">
              <a:spLocks noChangeArrowheads="1"/>
            </p:cNvSpPr>
            <p:nvPr/>
          </p:nvSpPr>
          <p:spPr bwMode="auto">
            <a:xfrm>
              <a:off x="2188" y="764"/>
              <a:ext cx="49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8000"/>
                <a:t>·</a:t>
              </a:r>
            </a:p>
          </p:txBody>
        </p:sp>
        <p:sp>
          <p:nvSpPr>
            <p:cNvPr id="48164" name="Text Box 9"/>
            <p:cNvSpPr txBox="1">
              <a:spLocks noChangeArrowheads="1"/>
            </p:cNvSpPr>
            <p:nvPr/>
          </p:nvSpPr>
          <p:spPr bwMode="auto">
            <a:xfrm>
              <a:off x="1442" y="1026"/>
              <a:ext cx="496" cy="5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>
                  <a:solidFill>
                    <a:srgbClr val="FF0000"/>
                  </a:solidFill>
                  <a:latin typeface="宋体" charset="-122"/>
                </a:rPr>
                <a:t>×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8165" name="Line 10"/>
            <p:cNvSpPr>
              <a:spLocks noChangeShapeType="1"/>
            </p:cNvSpPr>
            <p:nvPr/>
          </p:nvSpPr>
          <p:spPr bwMode="auto">
            <a:xfrm>
              <a:off x="543" y="1196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6" name="Line 11"/>
            <p:cNvSpPr>
              <a:spLocks noChangeShapeType="1"/>
            </p:cNvSpPr>
            <p:nvPr/>
          </p:nvSpPr>
          <p:spPr bwMode="auto">
            <a:xfrm>
              <a:off x="1604" y="1204"/>
              <a:ext cx="0" cy="37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Line 12"/>
            <p:cNvSpPr>
              <a:spLocks noChangeShapeType="1"/>
            </p:cNvSpPr>
            <p:nvPr/>
          </p:nvSpPr>
          <p:spPr bwMode="auto">
            <a:xfrm>
              <a:off x="2323" y="1213"/>
              <a:ext cx="0" cy="3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Line 14"/>
            <p:cNvSpPr>
              <a:spLocks noChangeShapeType="1"/>
            </p:cNvSpPr>
            <p:nvPr/>
          </p:nvSpPr>
          <p:spPr bwMode="auto">
            <a:xfrm flipV="1">
              <a:off x="2066" y="1461"/>
              <a:ext cx="2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69" name="Line 15"/>
            <p:cNvSpPr>
              <a:spLocks noChangeShapeType="1"/>
            </p:cNvSpPr>
            <p:nvPr/>
          </p:nvSpPr>
          <p:spPr bwMode="auto">
            <a:xfrm flipH="1">
              <a:off x="1623" y="1464"/>
              <a:ext cx="24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Text Box 17"/>
            <p:cNvSpPr txBox="1">
              <a:spLocks noChangeArrowheads="1"/>
            </p:cNvSpPr>
            <p:nvPr/>
          </p:nvSpPr>
          <p:spPr bwMode="auto">
            <a:xfrm>
              <a:off x="956" y="1260"/>
              <a:ext cx="46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r</a:t>
              </a:r>
              <a:r>
                <a:rPr lang="en-US" altLang="zh-CN" sz="3200" baseline="-25000"/>
                <a:t>1</a:t>
              </a:r>
            </a:p>
          </p:txBody>
        </p:sp>
        <p:sp>
          <p:nvSpPr>
            <p:cNvPr id="48171" name="Text Box 18"/>
            <p:cNvSpPr txBox="1">
              <a:spLocks noChangeArrowheads="1"/>
            </p:cNvSpPr>
            <p:nvPr/>
          </p:nvSpPr>
          <p:spPr bwMode="auto">
            <a:xfrm>
              <a:off x="1849" y="1256"/>
              <a:ext cx="462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r</a:t>
              </a:r>
              <a:r>
                <a:rPr lang="en-US" altLang="zh-CN" sz="3200" baseline="-25000"/>
                <a:t>2</a:t>
              </a:r>
            </a:p>
          </p:txBody>
        </p:sp>
        <p:sp>
          <p:nvSpPr>
            <p:cNvPr id="48172" name="Text Box 19"/>
            <p:cNvSpPr txBox="1">
              <a:spLocks noChangeArrowheads="1"/>
            </p:cNvSpPr>
            <p:nvPr/>
          </p:nvSpPr>
          <p:spPr bwMode="auto">
            <a:xfrm>
              <a:off x="1349" y="846"/>
              <a:ext cx="573" cy="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8173" name="Line 22"/>
            <p:cNvSpPr>
              <a:spLocks noChangeShapeType="1"/>
            </p:cNvSpPr>
            <p:nvPr/>
          </p:nvSpPr>
          <p:spPr bwMode="auto">
            <a:xfrm flipH="1">
              <a:off x="552" y="1464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4" name="Line 23"/>
            <p:cNvSpPr>
              <a:spLocks noChangeShapeType="1"/>
            </p:cNvSpPr>
            <p:nvPr/>
          </p:nvSpPr>
          <p:spPr bwMode="auto">
            <a:xfrm>
              <a:off x="1176" y="1464"/>
              <a:ext cx="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5086350" y="1562100"/>
            <a:ext cx="281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600" i="1">
                <a:solidFill>
                  <a:srgbClr val="000000"/>
                </a:solidFill>
              </a:rPr>
              <a:t> m</a:t>
            </a:r>
            <a:r>
              <a:rPr lang="en-US" altLang="zh-CN" sz="3600" baseline="-25000">
                <a:solidFill>
                  <a:srgbClr val="000000"/>
                </a:solidFill>
              </a:rPr>
              <a:t>1</a:t>
            </a:r>
            <a:r>
              <a:rPr lang="en-US" altLang="zh-CN" sz="3600" i="1">
                <a:solidFill>
                  <a:srgbClr val="000000"/>
                </a:solidFill>
              </a:rPr>
              <a:t> r</a:t>
            </a:r>
            <a:r>
              <a:rPr lang="en-US" altLang="zh-CN" sz="3600" baseline="-25000">
                <a:solidFill>
                  <a:srgbClr val="000000"/>
                </a:solidFill>
              </a:rPr>
              <a:t>1 </a:t>
            </a:r>
            <a:r>
              <a:rPr lang="en-US" altLang="zh-CN" sz="3600" i="1">
                <a:solidFill>
                  <a:srgbClr val="000000"/>
                </a:solidFill>
              </a:rPr>
              <a:t>= m</a:t>
            </a:r>
            <a:r>
              <a:rPr lang="en-US" altLang="zh-CN" sz="3600" baseline="-25000">
                <a:solidFill>
                  <a:srgbClr val="000000"/>
                </a:solidFill>
              </a:rPr>
              <a:t>2</a:t>
            </a:r>
            <a:r>
              <a:rPr lang="en-US" altLang="zh-CN" sz="3600" i="1">
                <a:solidFill>
                  <a:srgbClr val="000000"/>
                </a:solidFill>
              </a:rPr>
              <a:t> r</a:t>
            </a:r>
            <a:r>
              <a:rPr lang="en-US" altLang="zh-CN" sz="3600" baseline="-25000">
                <a:solidFill>
                  <a:srgbClr val="000000"/>
                </a:solidFill>
              </a:rPr>
              <a:t>2</a:t>
            </a:r>
            <a:endParaRPr lang="en-US" altLang="zh-CN" sz="3600"/>
          </a:p>
        </p:txBody>
      </p:sp>
      <p:sp>
        <p:nvSpPr>
          <p:cNvPr id="12314" name="Text Box 26"/>
          <p:cNvSpPr txBox="1">
            <a:spLocks noChangeArrowheads="1"/>
          </p:cNvSpPr>
          <p:nvPr/>
        </p:nvSpPr>
        <p:spPr bwMode="auto">
          <a:xfrm>
            <a:off x="1009650" y="2667000"/>
            <a:ext cx="2628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rgbClr val="FF0000"/>
                </a:solidFill>
              </a:rPr>
              <a:t>● </a:t>
            </a:r>
            <a:r>
              <a:rPr lang="zh-CN" altLang="en-US" sz="3200">
                <a:solidFill>
                  <a:srgbClr val="0000FF"/>
                </a:solidFill>
              </a:rPr>
              <a:t>连续体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20700" y="3306763"/>
            <a:ext cx="3930650" cy="3286125"/>
            <a:chOff x="136" y="2083"/>
            <a:chExt cx="2476" cy="2070"/>
          </a:xfrm>
        </p:grpSpPr>
        <p:sp>
          <p:nvSpPr>
            <p:cNvPr id="48139" name="Freeform 28"/>
            <p:cNvSpPr>
              <a:spLocks/>
            </p:cNvSpPr>
            <p:nvPr/>
          </p:nvSpPr>
          <p:spPr bwMode="auto">
            <a:xfrm>
              <a:off x="1255" y="2083"/>
              <a:ext cx="1177" cy="1228"/>
            </a:xfrm>
            <a:custGeom>
              <a:avLst/>
              <a:gdLst>
                <a:gd name="T0" fmla="*/ 1 w 1882"/>
                <a:gd name="T1" fmla="*/ 1 h 2012"/>
                <a:gd name="T2" fmla="*/ 1 w 1882"/>
                <a:gd name="T3" fmla="*/ 1 h 2012"/>
                <a:gd name="T4" fmla="*/ 1 w 1882"/>
                <a:gd name="T5" fmla="*/ 1 h 2012"/>
                <a:gd name="T6" fmla="*/ 1 w 1882"/>
                <a:gd name="T7" fmla="*/ 1 h 2012"/>
                <a:gd name="T8" fmla="*/ 1 w 1882"/>
                <a:gd name="T9" fmla="*/ 1 h 2012"/>
                <a:gd name="T10" fmla="*/ 1 w 1882"/>
                <a:gd name="T11" fmla="*/ 1 h 2012"/>
                <a:gd name="T12" fmla="*/ 1 w 1882"/>
                <a:gd name="T13" fmla="*/ 1 h 2012"/>
                <a:gd name="T14" fmla="*/ 1 w 1882"/>
                <a:gd name="T15" fmla="*/ 1 h 2012"/>
                <a:gd name="T16" fmla="*/ 1 w 1882"/>
                <a:gd name="T17" fmla="*/ 1 h 2012"/>
                <a:gd name="T18" fmla="*/ 1 w 1882"/>
                <a:gd name="T19" fmla="*/ 1 h 2012"/>
                <a:gd name="T20" fmla="*/ 1 w 1882"/>
                <a:gd name="T21" fmla="*/ 1 h 2012"/>
                <a:gd name="T22" fmla="*/ 1 w 1882"/>
                <a:gd name="T23" fmla="*/ 1 h 2012"/>
                <a:gd name="T24" fmla="*/ 1 w 1882"/>
                <a:gd name="T25" fmla="*/ 1 h 2012"/>
                <a:gd name="T26" fmla="*/ 1 w 1882"/>
                <a:gd name="T27" fmla="*/ 1 h 20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82"/>
                <a:gd name="T43" fmla="*/ 0 h 2012"/>
                <a:gd name="T44" fmla="*/ 1882 w 1882"/>
                <a:gd name="T45" fmla="*/ 2012 h 20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82" h="2012">
                  <a:moveTo>
                    <a:pt x="280" y="402"/>
                  </a:moveTo>
                  <a:cubicBezTo>
                    <a:pt x="382" y="290"/>
                    <a:pt x="480" y="84"/>
                    <a:pt x="655" y="42"/>
                  </a:cubicBezTo>
                  <a:cubicBezTo>
                    <a:pt x="830" y="0"/>
                    <a:pt x="1152" y="49"/>
                    <a:pt x="1330" y="147"/>
                  </a:cubicBezTo>
                  <a:cubicBezTo>
                    <a:pt x="1508" y="245"/>
                    <a:pt x="1630" y="464"/>
                    <a:pt x="1720" y="627"/>
                  </a:cubicBezTo>
                  <a:cubicBezTo>
                    <a:pt x="1810" y="790"/>
                    <a:pt x="1858" y="945"/>
                    <a:pt x="1870" y="1122"/>
                  </a:cubicBezTo>
                  <a:cubicBezTo>
                    <a:pt x="1882" y="1299"/>
                    <a:pt x="1860" y="1582"/>
                    <a:pt x="1795" y="1692"/>
                  </a:cubicBezTo>
                  <a:cubicBezTo>
                    <a:pt x="1730" y="1802"/>
                    <a:pt x="1625" y="1732"/>
                    <a:pt x="1480" y="1782"/>
                  </a:cubicBezTo>
                  <a:cubicBezTo>
                    <a:pt x="1335" y="1832"/>
                    <a:pt x="1097" y="1972"/>
                    <a:pt x="925" y="1992"/>
                  </a:cubicBezTo>
                  <a:cubicBezTo>
                    <a:pt x="753" y="2012"/>
                    <a:pt x="577" y="1972"/>
                    <a:pt x="445" y="1902"/>
                  </a:cubicBezTo>
                  <a:cubicBezTo>
                    <a:pt x="313" y="1832"/>
                    <a:pt x="197" y="1687"/>
                    <a:pt x="130" y="1572"/>
                  </a:cubicBezTo>
                  <a:cubicBezTo>
                    <a:pt x="63" y="1457"/>
                    <a:pt x="57" y="1314"/>
                    <a:pt x="40" y="1212"/>
                  </a:cubicBezTo>
                  <a:cubicBezTo>
                    <a:pt x="23" y="1110"/>
                    <a:pt x="25" y="1039"/>
                    <a:pt x="25" y="957"/>
                  </a:cubicBezTo>
                  <a:cubicBezTo>
                    <a:pt x="25" y="875"/>
                    <a:pt x="0" y="812"/>
                    <a:pt x="40" y="717"/>
                  </a:cubicBezTo>
                  <a:cubicBezTo>
                    <a:pt x="80" y="622"/>
                    <a:pt x="178" y="514"/>
                    <a:pt x="280" y="402"/>
                  </a:cubicBezTo>
                  <a:close/>
                </a:path>
              </a:pathLst>
            </a:cu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Rectangle 29"/>
            <p:cNvSpPr>
              <a:spLocks noChangeArrowheads="1"/>
            </p:cNvSpPr>
            <p:nvPr/>
          </p:nvSpPr>
          <p:spPr bwMode="auto">
            <a:xfrm>
              <a:off x="1655" y="2374"/>
              <a:ext cx="85" cy="92"/>
            </a:xfrm>
            <a:prstGeom prst="rect">
              <a:avLst/>
            </a:prstGeom>
            <a:solidFill>
              <a:srgbClr val="FF99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Text Box 30"/>
            <p:cNvSpPr txBox="1">
              <a:spLocks noChangeArrowheads="1"/>
            </p:cNvSpPr>
            <p:nvPr/>
          </p:nvSpPr>
          <p:spPr bwMode="auto">
            <a:xfrm>
              <a:off x="1741" y="2564"/>
              <a:ext cx="441" cy="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>
                  <a:solidFill>
                    <a:srgbClr val="FF0000"/>
                  </a:solidFill>
                  <a:latin typeface="宋体" charset="-122"/>
                </a:rPr>
                <a:t>×</a:t>
              </a:r>
              <a:endParaRPr lang="en-US" altLang="zh-CN" sz="3200">
                <a:solidFill>
                  <a:srgbClr val="FF0000"/>
                </a:solidFill>
              </a:endParaRPr>
            </a:p>
          </p:txBody>
        </p:sp>
        <p:sp>
          <p:nvSpPr>
            <p:cNvPr id="48142" name="Line 31"/>
            <p:cNvSpPr>
              <a:spLocks noChangeShapeType="1"/>
            </p:cNvSpPr>
            <p:nvPr/>
          </p:nvSpPr>
          <p:spPr bwMode="auto">
            <a:xfrm flipV="1">
              <a:off x="652" y="2447"/>
              <a:ext cx="1022" cy="10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Line 32"/>
            <p:cNvSpPr>
              <a:spLocks noChangeShapeType="1"/>
            </p:cNvSpPr>
            <p:nvPr/>
          </p:nvSpPr>
          <p:spPr bwMode="auto">
            <a:xfrm flipV="1">
              <a:off x="652" y="2749"/>
              <a:ext cx="1294" cy="7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44" name="Group 48"/>
            <p:cNvGrpSpPr>
              <a:grpSpLocks/>
            </p:cNvGrpSpPr>
            <p:nvPr/>
          </p:nvGrpSpPr>
          <p:grpSpPr bwMode="auto">
            <a:xfrm>
              <a:off x="1000" y="2645"/>
              <a:ext cx="488" cy="549"/>
              <a:chOff x="1000" y="2645"/>
              <a:chExt cx="488" cy="549"/>
            </a:xfrm>
          </p:grpSpPr>
          <p:sp>
            <p:nvSpPr>
              <p:cNvPr id="48157" name="Text Box 34"/>
              <p:cNvSpPr txBox="1">
                <a:spLocks noChangeArrowheads="1"/>
              </p:cNvSpPr>
              <p:nvPr/>
            </p:nvSpPr>
            <p:spPr bwMode="auto">
              <a:xfrm>
                <a:off x="1000" y="2645"/>
                <a:ext cx="488" cy="5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3200" i="1"/>
                  <a:t>r</a:t>
                </a:r>
              </a:p>
            </p:txBody>
          </p:sp>
          <p:sp>
            <p:nvSpPr>
              <p:cNvPr id="48158" name="Line 35"/>
              <p:cNvSpPr>
                <a:spLocks noChangeShapeType="1"/>
              </p:cNvSpPr>
              <p:nvPr/>
            </p:nvSpPr>
            <p:spPr bwMode="auto">
              <a:xfrm>
                <a:off x="1036" y="2740"/>
                <a:ext cx="17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145" name="Text Box 36"/>
            <p:cNvSpPr txBox="1">
              <a:spLocks noChangeArrowheads="1"/>
            </p:cNvSpPr>
            <p:nvPr/>
          </p:nvSpPr>
          <p:spPr bwMode="auto">
            <a:xfrm>
              <a:off x="1540" y="2917"/>
              <a:ext cx="469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>
                  <a:solidFill>
                    <a:srgbClr val="FF0000"/>
                  </a:solidFill>
                </a:rPr>
                <a:t>r</a:t>
              </a:r>
              <a:r>
                <a:rPr lang="en-US" altLang="zh-CN" sz="3200" i="1" baseline="-250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48146" name="Line 37"/>
            <p:cNvSpPr>
              <a:spLocks noChangeShapeType="1"/>
            </p:cNvSpPr>
            <p:nvPr/>
          </p:nvSpPr>
          <p:spPr bwMode="auto">
            <a:xfrm>
              <a:off x="1580" y="3024"/>
              <a:ext cx="17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47" name="Text Box 38"/>
            <p:cNvSpPr txBox="1">
              <a:spLocks noChangeArrowheads="1"/>
            </p:cNvSpPr>
            <p:nvPr/>
          </p:nvSpPr>
          <p:spPr bwMode="auto">
            <a:xfrm>
              <a:off x="1732" y="2213"/>
              <a:ext cx="525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/>
                <a:t>d</a:t>
              </a:r>
              <a:r>
                <a:rPr lang="en-US" altLang="zh-CN" i="1"/>
                <a:t>m</a:t>
              </a:r>
              <a:endParaRPr lang="en-US" altLang="zh-CN" sz="3200" i="1"/>
            </a:p>
          </p:txBody>
        </p:sp>
        <p:sp>
          <p:nvSpPr>
            <p:cNvPr id="48148" name="Text Box 39"/>
            <p:cNvSpPr txBox="1">
              <a:spLocks noChangeArrowheads="1"/>
            </p:cNvSpPr>
            <p:nvPr/>
          </p:nvSpPr>
          <p:spPr bwMode="auto">
            <a:xfrm>
              <a:off x="1981" y="2621"/>
              <a:ext cx="422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>
                  <a:solidFill>
                    <a:srgbClr val="FF0000"/>
                  </a:solidFill>
                </a:rPr>
                <a:t>C</a:t>
              </a:r>
              <a:endParaRPr lang="en-US" altLang="zh-CN" sz="3200" i="1">
                <a:solidFill>
                  <a:srgbClr val="FF0000"/>
                </a:solidFill>
              </a:endParaRPr>
            </a:p>
          </p:txBody>
        </p:sp>
        <p:sp>
          <p:nvSpPr>
            <p:cNvPr id="48149" name="Text Box 40"/>
            <p:cNvSpPr txBox="1">
              <a:spLocks noChangeArrowheads="1"/>
            </p:cNvSpPr>
            <p:nvPr/>
          </p:nvSpPr>
          <p:spPr bwMode="auto">
            <a:xfrm>
              <a:off x="540" y="3472"/>
              <a:ext cx="422" cy="4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16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48150" name="Text Box 41"/>
            <p:cNvSpPr txBox="1">
              <a:spLocks noChangeArrowheads="1"/>
            </p:cNvSpPr>
            <p:nvPr/>
          </p:nvSpPr>
          <p:spPr bwMode="auto">
            <a:xfrm>
              <a:off x="1839" y="2822"/>
              <a:ext cx="628" cy="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/>
                <a:t>m</a:t>
              </a:r>
              <a:endParaRPr lang="en-US" altLang="zh-CN" sz="3200" i="1"/>
            </a:p>
          </p:txBody>
        </p:sp>
        <p:sp>
          <p:nvSpPr>
            <p:cNvPr id="48151" name="Line 42"/>
            <p:cNvSpPr>
              <a:spLocks noChangeShapeType="1"/>
            </p:cNvSpPr>
            <p:nvPr/>
          </p:nvSpPr>
          <p:spPr bwMode="auto">
            <a:xfrm flipV="1">
              <a:off x="652" y="2319"/>
              <a:ext cx="0" cy="12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Line 43"/>
            <p:cNvSpPr>
              <a:spLocks noChangeShapeType="1"/>
            </p:cNvSpPr>
            <p:nvPr/>
          </p:nvSpPr>
          <p:spPr bwMode="auto">
            <a:xfrm>
              <a:off x="652" y="3527"/>
              <a:ext cx="180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Line 44"/>
            <p:cNvSpPr>
              <a:spLocks noChangeShapeType="1"/>
            </p:cNvSpPr>
            <p:nvPr/>
          </p:nvSpPr>
          <p:spPr bwMode="auto">
            <a:xfrm flipH="1">
              <a:off x="136" y="3527"/>
              <a:ext cx="516" cy="31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154" name="Text Box 45"/>
            <p:cNvSpPr txBox="1">
              <a:spLocks noChangeArrowheads="1"/>
            </p:cNvSpPr>
            <p:nvPr/>
          </p:nvSpPr>
          <p:spPr bwMode="auto">
            <a:xfrm>
              <a:off x="346" y="2182"/>
              <a:ext cx="441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 z</a:t>
              </a:r>
            </a:p>
          </p:txBody>
        </p:sp>
        <p:sp>
          <p:nvSpPr>
            <p:cNvPr id="48155" name="Text Box 46"/>
            <p:cNvSpPr txBox="1">
              <a:spLocks noChangeArrowheads="1"/>
            </p:cNvSpPr>
            <p:nvPr/>
          </p:nvSpPr>
          <p:spPr bwMode="auto">
            <a:xfrm>
              <a:off x="188" y="3686"/>
              <a:ext cx="441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x</a:t>
              </a:r>
            </a:p>
          </p:txBody>
        </p:sp>
        <p:sp>
          <p:nvSpPr>
            <p:cNvPr id="48156" name="Text Box 47"/>
            <p:cNvSpPr txBox="1">
              <a:spLocks noChangeArrowheads="1"/>
            </p:cNvSpPr>
            <p:nvPr/>
          </p:nvSpPr>
          <p:spPr bwMode="auto">
            <a:xfrm>
              <a:off x="2171" y="3451"/>
              <a:ext cx="441" cy="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 y</a:t>
              </a:r>
            </a:p>
          </p:txBody>
        </p:sp>
      </p:grpSp>
      <p:graphicFrame>
        <p:nvGraphicFramePr>
          <p:cNvPr id="99328" name="Object 2"/>
          <p:cNvGraphicFramePr>
            <a:graphicFrameLocks noChangeAspect="1"/>
          </p:cNvGraphicFramePr>
          <p:nvPr/>
        </p:nvGraphicFramePr>
        <p:xfrm>
          <a:off x="5268913" y="3279775"/>
          <a:ext cx="2379662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公式" r:id="rId3" imgW="774364" imgH="418918" progId="Equation.3">
                  <p:embed/>
                </p:oleObj>
              </mc:Choice>
              <mc:Fallback>
                <p:oleObj name="公式" r:id="rId3" imgW="774364" imgH="41891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3279775"/>
                        <a:ext cx="2379662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29" name="Object 3"/>
          <p:cNvGraphicFramePr>
            <a:graphicFrameLocks noChangeAspect="1"/>
          </p:cNvGraphicFramePr>
          <p:nvPr/>
        </p:nvGraphicFramePr>
        <p:xfrm>
          <a:off x="5276850" y="4708525"/>
          <a:ext cx="237966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5" name="公式" r:id="rId5" imgW="838200" imgH="419100" progId="Equation.3">
                  <p:embed/>
                </p:oleObj>
              </mc:Choice>
              <mc:Fallback>
                <p:oleObj name="公式" r:id="rId5" imgW="838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4708525"/>
                        <a:ext cx="2379663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0" name="Text Box 52"/>
          <p:cNvSpPr txBox="1">
            <a:spLocks noChangeArrowheads="1"/>
          </p:cNvSpPr>
          <p:nvPr/>
        </p:nvSpPr>
        <p:spPr bwMode="auto">
          <a:xfrm>
            <a:off x="5715000" y="5657850"/>
            <a:ext cx="20383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rgbClr val="000000"/>
                </a:solidFill>
              </a:rPr>
              <a:t>……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525463" y="3484563"/>
            <a:ext cx="2546350" cy="2489200"/>
            <a:chOff x="331" y="1607"/>
            <a:chExt cx="1604" cy="1568"/>
          </a:xfrm>
        </p:grpSpPr>
        <p:sp>
          <p:nvSpPr>
            <p:cNvPr id="49201" name="Oval 6"/>
            <p:cNvSpPr>
              <a:spLocks noChangeArrowheads="1"/>
            </p:cNvSpPr>
            <p:nvPr/>
          </p:nvSpPr>
          <p:spPr bwMode="auto">
            <a:xfrm>
              <a:off x="331" y="1607"/>
              <a:ext cx="1604" cy="156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02" name="Line 25"/>
            <p:cNvSpPr>
              <a:spLocks noChangeShapeType="1"/>
            </p:cNvSpPr>
            <p:nvPr/>
          </p:nvSpPr>
          <p:spPr bwMode="auto">
            <a:xfrm flipV="1">
              <a:off x="1114" y="1757"/>
              <a:ext cx="460" cy="6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3" name="Text Box 29"/>
            <p:cNvSpPr txBox="1">
              <a:spLocks noChangeArrowheads="1"/>
            </p:cNvSpPr>
            <p:nvPr/>
          </p:nvSpPr>
          <p:spPr bwMode="auto">
            <a:xfrm>
              <a:off x="1141" y="1757"/>
              <a:ext cx="435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R</a:t>
              </a:r>
            </a:p>
          </p:txBody>
        </p:sp>
      </p:grp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04800" y="819150"/>
            <a:ext cx="8629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1400">
                <a:solidFill>
                  <a:srgbClr val="FF0000"/>
                </a:solidFill>
              </a:rPr>
              <a:t>● </a:t>
            </a:r>
            <a:r>
              <a:rPr lang="en-US" altLang="zh-CN" sz="3200">
                <a:solidFill>
                  <a:srgbClr val="3333FF"/>
                </a:solidFill>
              </a:rPr>
              <a:t>“</a:t>
            </a:r>
            <a:r>
              <a:rPr lang="zh-CN" altLang="en-US" sz="3200">
                <a:solidFill>
                  <a:srgbClr val="0000FF"/>
                </a:solidFill>
              </a:rPr>
              <a:t>小线度”物体的质心和重心是重合的。</a:t>
            </a:r>
            <a:endParaRPr lang="zh-CN" altLang="en-US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190500" y="1447800"/>
            <a:ext cx="3333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00FF"/>
                </a:solidFill>
              </a:rPr>
              <a:t>例</a:t>
            </a:r>
            <a:r>
              <a:rPr kumimoji="1" lang="en-US" altLang="zh-CN" sz="3200" dirty="0">
                <a:solidFill>
                  <a:srgbClr val="0000FF"/>
                </a:solidFill>
              </a:rPr>
              <a:t>3-1</a:t>
            </a:r>
            <a:r>
              <a:rPr lang="zh-CN" altLang="en-US" sz="3200" dirty="0">
                <a:solidFill>
                  <a:srgbClr val="000000"/>
                </a:solidFill>
              </a:rPr>
              <a:t>如图示，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1271588" y="4237038"/>
            <a:ext cx="849312" cy="69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i="1">
                <a:solidFill>
                  <a:srgbClr val="FF0000"/>
                </a:solidFill>
              </a:rPr>
              <a:t> C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331913" y="4665663"/>
            <a:ext cx="84772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3200" i="1">
                <a:solidFill>
                  <a:srgbClr val="FF0000"/>
                </a:solidFill>
              </a:rPr>
              <a:t>x</a:t>
            </a:r>
            <a:r>
              <a:rPr lang="en-US" altLang="zh-CN" sz="3200" i="1" baseline="-250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90538" y="4286250"/>
            <a:ext cx="1263650" cy="1063625"/>
            <a:chOff x="309" y="2112"/>
            <a:chExt cx="796" cy="670"/>
          </a:xfrm>
        </p:grpSpPr>
        <p:sp>
          <p:nvSpPr>
            <p:cNvPr id="49197" name="Text Box 24"/>
            <p:cNvSpPr txBox="1">
              <a:spLocks noChangeArrowheads="1"/>
            </p:cNvSpPr>
            <p:nvPr/>
          </p:nvSpPr>
          <p:spPr bwMode="auto">
            <a:xfrm>
              <a:off x="309" y="2130"/>
              <a:ext cx="796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/>
                <a:t> O</a:t>
              </a:r>
              <a:r>
                <a:rPr lang="en-US" altLang="zh-CN" i="1">
                  <a:latin typeface="宋体" charset="-122"/>
                </a:rPr>
                <a:t>″</a:t>
              </a:r>
              <a:endParaRPr lang="en-US" altLang="zh-CN" i="1"/>
            </a:p>
          </p:txBody>
        </p:sp>
        <p:sp>
          <p:nvSpPr>
            <p:cNvPr id="49198" name="Oval 18"/>
            <p:cNvSpPr>
              <a:spLocks noChangeArrowheads="1"/>
            </p:cNvSpPr>
            <p:nvPr/>
          </p:nvSpPr>
          <p:spPr bwMode="auto">
            <a:xfrm>
              <a:off x="393" y="2112"/>
              <a:ext cx="547" cy="53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9" name="Line 27"/>
            <p:cNvSpPr>
              <a:spLocks noChangeShapeType="1"/>
            </p:cNvSpPr>
            <p:nvPr/>
          </p:nvSpPr>
          <p:spPr bwMode="auto">
            <a:xfrm flipH="1">
              <a:off x="407" y="2401"/>
              <a:ext cx="235" cy="10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Text Box 28"/>
            <p:cNvSpPr txBox="1">
              <a:spLocks noChangeArrowheads="1"/>
            </p:cNvSpPr>
            <p:nvPr/>
          </p:nvSpPr>
          <p:spPr bwMode="auto">
            <a:xfrm>
              <a:off x="444" y="2322"/>
              <a:ext cx="43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r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103438" y="4286250"/>
            <a:ext cx="1263650" cy="1122363"/>
            <a:chOff x="1325" y="2112"/>
            <a:chExt cx="796" cy="707"/>
          </a:xfrm>
        </p:grpSpPr>
        <p:sp>
          <p:nvSpPr>
            <p:cNvPr id="49193" name="Oval 8"/>
            <p:cNvSpPr>
              <a:spLocks noChangeArrowheads="1"/>
            </p:cNvSpPr>
            <p:nvPr/>
          </p:nvSpPr>
          <p:spPr bwMode="auto">
            <a:xfrm>
              <a:off x="1326" y="2112"/>
              <a:ext cx="547" cy="54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4" name="Text Box 17"/>
            <p:cNvSpPr txBox="1">
              <a:spLocks noChangeArrowheads="1"/>
            </p:cNvSpPr>
            <p:nvPr/>
          </p:nvSpPr>
          <p:spPr bwMode="auto">
            <a:xfrm>
              <a:off x="1325" y="2129"/>
              <a:ext cx="796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/>
                <a:t> O</a:t>
              </a:r>
              <a:r>
                <a:rPr lang="en-US" altLang="zh-CN" i="1">
                  <a:latin typeface="宋体" charset="-122"/>
                </a:rPr>
                <a:t>′</a:t>
              </a:r>
              <a:endParaRPr lang="en-US" altLang="zh-CN" i="1"/>
            </a:p>
          </p:txBody>
        </p:sp>
        <p:sp>
          <p:nvSpPr>
            <p:cNvPr id="49195" name="Line 26"/>
            <p:cNvSpPr>
              <a:spLocks noChangeShapeType="1"/>
            </p:cNvSpPr>
            <p:nvPr/>
          </p:nvSpPr>
          <p:spPr bwMode="auto">
            <a:xfrm>
              <a:off x="1599" y="2401"/>
              <a:ext cx="259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Text Box 30"/>
            <p:cNvSpPr txBox="1">
              <a:spLocks noChangeArrowheads="1"/>
            </p:cNvSpPr>
            <p:nvPr/>
          </p:nvSpPr>
          <p:spPr bwMode="auto">
            <a:xfrm>
              <a:off x="1562" y="2359"/>
              <a:ext cx="436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r</a:t>
              </a:r>
            </a:p>
          </p:txBody>
        </p:sp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028700" y="4743450"/>
            <a:ext cx="1158875" cy="2000250"/>
            <a:chOff x="648" y="2400"/>
            <a:chExt cx="730" cy="1260"/>
          </a:xfrm>
        </p:grpSpPr>
        <p:sp>
          <p:nvSpPr>
            <p:cNvPr id="49190" name="Line 21"/>
            <p:cNvSpPr>
              <a:spLocks noChangeShapeType="1"/>
            </p:cNvSpPr>
            <p:nvPr/>
          </p:nvSpPr>
          <p:spPr bwMode="auto">
            <a:xfrm>
              <a:off x="654" y="3274"/>
              <a:ext cx="47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Text Box 22"/>
            <p:cNvSpPr txBox="1">
              <a:spLocks noChangeArrowheads="1"/>
            </p:cNvSpPr>
            <p:nvPr/>
          </p:nvSpPr>
          <p:spPr bwMode="auto">
            <a:xfrm>
              <a:off x="740" y="3212"/>
              <a:ext cx="638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d</a:t>
              </a:r>
            </a:p>
          </p:txBody>
        </p:sp>
        <p:sp>
          <p:nvSpPr>
            <p:cNvPr id="49192" name="Line 31"/>
            <p:cNvSpPr>
              <a:spLocks noChangeShapeType="1"/>
            </p:cNvSpPr>
            <p:nvPr/>
          </p:nvSpPr>
          <p:spPr bwMode="auto">
            <a:xfrm>
              <a:off x="648" y="2400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789113" y="4729163"/>
            <a:ext cx="823912" cy="2014537"/>
            <a:chOff x="1127" y="2391"/>
            <a:chExt cx="519" cy="1269"/>
          </a:xfrm>
        </p:grpSpPr>
        <p:sp>
          <p:nvSpPr>
            <p:cNvPr id="49187" name="Text Box 13"/>
            <p:cNvSpPr txBox="1">
              <a:spLocks noChangeArrowheads="1"/>
            </p:cNvSpPr>
            <p:nvPr/>
          </p:nvSpPr>
          <p:spPr bwMode="auto">
            <a:xfrm>
              <a:off x="1189" y="3212"/>
              <a:ext cx="457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d</a:t>
              </a:r>
            </a:p>
          </p:txBody>
        </p:sp>
        <p:sp>
          <p:nvSpPr>
            <p:cNvPr id="49188" name="Line 11"/>
            <p:cNvSpPr>
              <a:spLocks noChangeShapeType="1"/>
            </p:cNvSpPr>
            <p:nvPr/>
          </p:nvSpPr>
          <p:spPr bwMode="auto">
            <a:xfrm>
              <a:off x="1127" y="3274"/>
              <a:ext cx="4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10"/>
            <p:cNvSpPr>
              <a:spLocks noChangeShapeType="1"/>
            </p:cNvSpPr>
            <p:nvPr/>
          </p:nvSpPr>
          <p:spPr bwMode="auto">
            <a:xfrm>
              <a:off x="1599" y="2391"/>
              <a:ext cx="0" cy="98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190500" y="2719388"/>
            <a:ext cx="3770313" cy="3648075"/>
            <a:chOff x="132" y="1125"/>
            <a:chExt cx="2375" cy="2298"/>
          </a:xfrm>
        </p:grpSpPr>
        <p:sp>
          <p:nvSpPr>
            <p:cNvPr id="49182" name="Line 7"/>
            <p:cNvSpPr>
              <a:spLocks noChangeShapeType="1"/>
            </p:cNvSpPr>
            <p:nvPr/>
          </p:nvSpPr>
          <p:spPr bwMode="auto">
            <a:xfrm flipV="1">
              <a:off x="1127" y="1296"/>
              <a:ext cx="0" cy="21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9"/>
            <p:cNvSpPr>
              <a:spLocks noChangeShapeType="1"/>
            </p:cNvSpPr>
            <p:nvPr/>
          </p:nvSpPr>
          <p:spPr bwMode="auto">
            <a:xfrm>
              <a:off x="132" y="2403"/>
              <a:ext cx="2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Text Box 14"/>
            <p:cNvSpPr txBox="1">
              <a:spLocks noChangeArrowheads="1"/>
            </p:cNvSpPr>
            <p:nvPr/>
          </p:nvSpPr>
          <p:spPr bwMode="auto">
            <a:xfrm>
              <a:off x="2122" y="2316"/>
              <a:ext cx="38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x</a:t>
              </a:r>
            </a:p>
          </p:txBody>
        </p:sp>
        <p:sp>
          <p:nvSpPr>
            <p:cNvPr id="49185" name="Text Box 15"/>
            <p:cNvSpPr txBox="1">
              <a:spLocks noChangeArrowheads="1"/>
            </p:cNvSpPr>
            <p:nvPr/>
          </p:nvSpPr>
          <p:spPr bwMode="auto">
            <a:xfrm>
              <a:off x="1099" y="1125"/>
              <a:ext cx="535" cy="4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3200" i="1"/>
                <a:t> y</a:t>
              </a: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1012" y="2318"/>
              <a:ext cx="535" cy="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/>
                <a:t> O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228600" y="2990850"/>
            <a:ext cx="1790700" cy="914400"/>
            <a:chOff x="144" y="1296"/>
            <a:chExt cx="1128" cy="576"/>
          </a:xfrm>
        </p:grpSpPr>
        <p:sp>
          <p:nvSpPr>
            <p:cNvPr id="49180" name="Text Box 40"/>
            <p:cNvSpPr txBox="1">
              <a:spLocks noChangeArrowheads="1"/>
            </p:cNvSpPr>
            <p:nvPr/>
          </p:nvSpPr>
          <p:spPr bwMode="auto">
            <a:xfrm>
              <a:off x="144" y="1296"/>
              <a:ext cx="11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均质圆盘</a:t>
              </a:r>
            </a:p>
          </p:txBody>
        </p:sp>
        <p:sp>
          <p:nvSpPr>
            <p:cNvPr id="49181" name="Line 41"/>
            <p:cNvSpPr>
              <a:spLocks noChangeShapeType="1"/>
            </p:cNvSpPr>
            <p:nvPr/>
          </p:nvSpPr>
          <p:spPr bwMode="auto">
            <a:xfrm>
              <a:off x="576" y="1644"/>
              <a:ext cx="156" cy="2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2571750" y="1428750"/>
            <a:ext cx="6572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/>
              <a:t>求</a:t>
            </a:r>
            <a:r>
              <a:rPr lang="zh-CN" altLang="en-US" sz="3200" dirty="0">
                <a:solidFill>
                  <a:srgbClr val="000000"/>
                </a:solidFill>
              </a:rPr>
              <a:t>挖掉小圆盘后系统的质心坐标。</a:t>
            </a:r>
          </a:p>
        </p:txBody>
      </p:sp>
      <p:sp>
        <p:nvSpPr>
          <p:cNvPr id="13357" name="Text Box 45"/>
          <p:cNvSpPr txBox="1">
            <a:spLocks noChangeArrowheads="1"/>
          </p:cNvSpPr>
          <p:nvPr/>
        </p:nvSpPr>
        <p:spPr bwMode="auto">
          <a:xfrm>
            <a:off x="1752600" y="2000250"/>
            <a:ext cx="7391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</a:rPr>
              <a:t>由对称性分析，质心</a:t>
            </a:r>
            <a:r>
              <a:rPr lang="en-US" altLang="zh-CN" sz="3200" i="1" dirty="0">
                <a:solidFill>
                  <a:srgbClr val="000000"/>
                </a:solidFill>
              </a:rPr>
              <a:t>C</a:t>
            </a:r>
            <a:r>
              <a:rPr lang="zh-CN" altLang="en-US" sz="3200" dirty="0">
                <a:solidFill>
                  <a:srgbClr val="000000"/>
                </a:solidFill>
              </a:rPr>
              <a:t>应在</a:t>
            </a:r>
            <a:r>
              <a:rPr lang="en-US" altLang="zh-CN" sz="3200" i="1" dirty="0">
                <a:solidFill>
                  <a:srgbClr val="000000"/>
                </a:solidFill>
              </a:rPr>
              <a:t>x</a:t>
            </a:r>
            <a:r>
              <a:rPr lang="zh-CN" altLang="en-US" sz="3200" dirty="0">
                <a:solidFill>
                  <a:srgbClr val="000000"/>
                </a:solidFill>
              </a:rPr>
              <a:t>轴上。</a:t>
            </a:r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1047750" y="1973263"/>
            <a:ext cx="1924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FF"/>
                </a:solidFill>
              </a:rPr>
              <a:t>解：</a:t>
            </a:r>
          </a:p>
        </p:txBody>
      </p: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3676650" y="2533650"/>
            <a:ext cx="5238750" cy="1358900"/>
            <a:chOff x="2316" y="1596"/>
            <a:chExt cx="3300" cy="856"/>
          </a:xfrm>
        </p:grpSpPr>
        <p:sp>
          <p:nvSpPr>
            <p:cNvPr id="49178" name="Text Box 48"/>
            <p:cNvSpPr txBox="1">
              <a:spLocks noChangeArrowheads="1"/>
            </p:cNvSpPr>
            <p:nvPr/>
          </p:nvSpPr>
          <p:spPr bwMode="auto">
            <a:xfrm>
              <a:off x="2316" y="1596"/>
              <a:ext cx="3300" cy="8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000000"/>
                  </a:solidFill>
                </a:rPr>
                <a:t>    </a:t>
              </a:r>
              <a:r>
                <a:rPr lang="zh-CN" altLang="en-US" sz="3200" dirty="0">
                  <a:solidFill>
                    <a:srgbClr val="000000"/>
                  </a:solidFill>
                </a:rPr>
                <a:t>令    </a:t>
              </a:r>
              <a:r>
                <a:rPr lang="zh-CN" altLang="en-US" sz="3200" dirty="0">
                  <a:solidFill>
                    <a:srgbClr val="000000"/>
                  </a:solidFill>
                  <a:latin typeface="宋体" charset="-122"/>
                </a:rPr>
                <a:t>为质量的面密度，</a:t>
              </a:r>
              <a:r>
                <a:rPr lang="zh-CN" altLang="en-US" sz="3200" dirty="0">
                  <a:solidFill>
                    <a:srgbClr val="000000"/>
                  </a:solidFill>
                </a:rPr>
                <a:t>则质心坐标为：</a:t>
              </a:r>
              <a:endParaRPr lang="zh-CN" altLang="en-US" sz="3200" dirty="0"/>
            </a:p>
          </p:txBody>
        </p:sp>
        <p:graphicFrame>
          <p:nvGraphicFramePr>
            <p:cNvPr id="49179" name="Object 4"/>
            <p:cNvGraphicFramePr>
              <a:graphicFrameLocks noChangeAspect="1"/>
            </p:cNvGraphicFramePr>
            <p:nvPr/>
          </p:nvGraphicFramePr>
          <p:xfrm>
            <a:off x="2887" y="1757"/>
            <a:ext cx="267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19" name="公式" r:id="rId3" imgW="253780" imgH="203024" progId="Equation.3">
                    <p:embed/>
                  </p:oleObj>
                </mc:Choice>
                <mc:Fallback>
                  <p:oleObj name="公式" r:id="rId3" imgW="253780" imgH="203024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7" y="1757"/>
                          <a:ext cx="267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52" name="Object 2"/>
          <p:cNvGraphicFramePr>
            <a:graphicFrameLocks noChangeAspect="1"/>
          </p:cNvGraphicFramePr>
          <p:nvPr/>
        </p:nvGraphicFramePr>
        <p:xfrm>
          <a:off x="4241800" y="3816350"/>
          <a:ext cx="46069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0" name="公式" r:id="rId5" imgW="1447172" imgH="444307" progId="Equation.3">
                  <p:embed/>
                </p:oleObj>
              </mc:Choice>
              <mc:Fallback>
                <p:oleObj name="公式" r:id="rId5" imgW="1447172" imgH="44430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816350"/>
                        <a:ext cx="4606925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3" name="Object 3"/>
          <p:cNvGraphicFramePr>
            <a:graphicFrameLocks noChangeAspect="1"/>
          </p:cNvGraphicFramePr>
          <p:nvPr/>
        </p:nvGraphicFramePr>
        <p:xfrm>
          <a:off x="5064125" y="5146675"/>
          <a:ext cx="27701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21" name="公式" r:id="rId7" imgW="952087" imgH="444307" progId="Equation.3">
                  <p:embed/>
                </p:oleObj>
              </mc:Choice>
              <mc:Fallback>
                <p:oleObj name="公式" r:id="rId7" imgW="952087" imgH="444307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5146675"/>
                        <a:ext cx="27701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6"/>
          <p:cNvGrpSpPr>
            <a:grpSpLocks/>
          </p:cNvGrpSpPr>
          <p:nvPr/>
        </p:nvGrpSpPr>
        <p:grpSpPr bwMode="auto">
          <a:xfrm>
            <a:off x="2781300" y="5048250"/>
            <a:ext cx="1200150" cy="785813"/>
            <a:chOff x="1752" y="2964"/>
            <a:chExt cx="756" cy="495"/>
          </a:xfrm>
        </p:grpSpPr>
        <p:sp>
          <p:nvSpPr>
            <p:cNvPr id="49176" name="Text Box 54"/>
            <p:cNvSpPr txBox="1">
              <a:spLocks noChangeArrowheads="1"/>
            </p:cNvSpPr>
            <p:nvPr/>
          </p:nvSpPr>
          <p:spPr bwMode="auto">
            <a:xfrm>
              <a:off x="1836" y="3132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挖空</a:t>
              </a:r>
            </a:p>
          </p:txBody>
        </p:sp>
        <p:sp>
          <p:nvSpPr>
            <p:cNvPr id="49177" name="Line 55"/>
            <p:cNvSpPr>
              <a:spLocks noChangeShapeType="1"/>
            </p:cNvSpPr>
            <p:nvPr/>
          </p:nvSpPr>
          <p:spPr bwMode="auto">
            <a:xfrm>
              <a:off x="1752" y="2964"/>
              <a:ext cx="240" cy="2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193800" y="4167188"/>
            <a:ext cx="8477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6600" i="1">
                <a:solidFill>
                  <a:srgbClr val="FF0000"/>
                </a:solidFill>
              </a:rPr>
              <a:t> </a:t>
            </a:r>
            <a:r>
              <a:rPr lang="en-US" altLang="zh-CN" sz="6600">
                <a:solidFill>
                  <a:srgbClr val="FF0000"/>
                </a:solidFill>
              </a:rPr>
              <a:t>·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304800" y="220663"/>
            <a:ext cx="8877300" cy="587375"/>
            <a:chOff x="192" y="139"/>
            <a:chExt cx="5592" cy="370"/>
          </a:xfrm>
        </p:grpSpPr>
        <p:sp>
          <p:nvSpPr>
            <p:cNvPr id="49174" name="Text Box 2"/>
            <p:cNvSpPr txBox="1">
              <a:spLocks noChangeArrowheads="1"/>
            </p:cNvSpPr>
            <p:nvPr/>
          </p:nvSpPr>
          <p:spPr bwMode="auto">
            <a:xfrm>
              <a:off x="192" y="144"/>
              <a:ext cx="21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/>
              <a:r>
                <a:rPr lang="en-US" altLang="zh-CN" sz="1400">
                  <a:solidFill>
                    <a:srgbClr val="FF0000"/>
                  </a:solidFill>
                </a:rPr>
                <a:t>● </a:t>
              </a:r>
              <a:r>
                <a:rPr lang="zh-CN" altLang="en-US" sz="3200">
                  <a:solidFill>
                    <a:srgbClr val="0000FF"/>
                  </a:solidFill>
                </a:rPr>
                <a:t>均匀杆、圆盘、</a:t>
              </a:r>
            </a:p>
          </p:txBody>
        </p:sp>
        <p:sp>
          <p:nvSpPr>
            <p:cNvPr id="49175" name="Rectangle 57"/>
            <p:cNvSpPr>
              <a:spLocks noChangeArrowheads="1"/>
            </p:cNvSpPr>
            <p:nvPr/>
          </p:nvSpPr>
          <p:spPr bwMode="auto">
            <a:xfrm>
              <a:off x="2056" y="139"/>
              <a:ext cx="372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rgbClr val="0000FF"/>
                  </a:solidFill>
                </a:rPr>
                <a:t>圆环、球，质心为其几何中心。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7" grpId="0"/>
      <p:bldP spid="133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14313" y="115888"/>
            <a:ext cx="8461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3-2</a:t>
            </a:r>
            <a:r>
              <a:rPr kumimoji="1" lang="zh-CN" altLang="en-US" dirty="0"/>
              <a:t>求腰长为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的等腰直角三角形均匀薄板的质心位置。</a:t>
            </a:r>
          </a:p>
        </p:txBody>
      </p:sp>
      <p:sp>
        <p:nvSpPr>
          <p:cNvPr id="20542" name="Text Box 62"/>
          <p:cNvSpPr txBox="1">
            <a:spLocks noChangeArrowheads="1"/>
          </p:cNvSpPr>
          <p:nvPr/>
        </p:nvSpPr>
        <p:spPr bwMode="auto">
          <a:xfrm>
            <a:off x="250825" y="2611438"/>
            <a:ext cx="60499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/>
              <a:t>取宽度为</a:t>
            </a:r>
            <a:r>
              <a:rPr kumimoji="1" lang="en-US" altLang="zh-CN"/>
              <a:t>d</a:t>
            </a:r>
            <a:r>
              <a:rPr kumimoji="1" lang="en-US" altLang="zh-CN" i="1"/>
              <a:t>x</a:t>
            </a:r>
            <a:r>
              <a:rPr kumimoji="1" lang="zh-CN" altLang="en-US"/>
              <a:t>的面积元，设薄板每单位面积的质量为</a:t>
            </a:r>
            <a:r>
              <a:rPr kumimoji="1" lang="zh-CN" altLang="en-US">
                <a:sym typeface="Symbol" pitchFamily="18" charset="2"/>
              </a:rPr>
              <a:t></a:t>
            </a:r>
            <a:r>
              <a:rPr kumimoji="1" lang="zh-CN" altLang="en-US"/>
              <a:t>，则此面积元的质量为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203200" y="1268413"/>
            <a:ext cx="984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 </a:t>
            </a:r>
          </a:p>
        </p:txBody>
      </p:sp>
      <p:graphicFrame>
        <p:nvGraphicFramePr>
          <p:cNvPr id="20546" name="Object 66"/>
          <p:cNvGraphicFramePr>
            <a:graphicFrameLocks noChangeAspect="1"/>
          </p:cNvGraphicFramePr>
          <p:nvPr/>
        </p:nvGraphicFramePr>
        <p:xfrm>
          <a:off x="1187450" y="3854450"/>
          <a:ext cx="39243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4" name="公式" r:id="rId3" imgW="1384300" imgH="203200" progId="Equation.3">
                  <p:embed/>
                </p:oleObj>
              </mc:Choice>
              <mc:Fallback>
                <p:oleObj name="公式" r:id="rId3" imgW="1384300" imgH="2032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854450"/>
                        <a:ext cx="39243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7" name="Object 67"/>
          <p:cNvGraphicFramePr>
            <a:graphicFrameLocks noChangeAspect="1"/>
          </p:cNvGraphicFramePr>
          <p:nvPr/>
        </p:nvGraphicFramePr>
        <p:xfrm>
          <a:off x="2484438" y="1898650"/>
          <a:ext cx="12239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5" name="公式" r:id="rId5" imgW="419100" imgH="228600" progId="Equation.3">
                  <p:embed/>
                </p:oleObj>
              </mc:Choice>
              <mc:Fallback>
                <p:oleObj name="公式" r:id="rId5" imgW="419100" imgH="2286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98650"/>
                        <a:ext cx="1223962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900113" y="1196975"/>
            <a:ext cx="54006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/>
              <a:t>取坐标轴如图，根据对称性分析可知：</a:t>
            </a:r>
          </a:p>
        </p:txBody>
      </p:sp>
      <p:graphicFrame>
        <p:nvGraphicFramePr>
          <p:cNvPr id="20549" name="Object 69"/>
          <p:cNvGraphicFramePr>
            <a:graphicFrameLocks noChangeAspect="1"/>
          </p:cNvGraphicFramePr>
          <p:nvPr/>
        </p:nvGraphicFramePr>
        <p:xfrm>
          <a:off x="520700" y="4595813"/>
          <a:ext cx="6838950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26" name="公式" r:id="rId7" imgW="2108200" imgH="660400" progId="Equation.3">
                  <p:embed/>
                </p:oleObj>
              </mc:Choice>
              <mc:Fallback>
                <p:oleObj name="公式" r:id="rId7" imgW="2108200" imgH="6604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4595813"/>
                        <a:ext cx="6838950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62" name="Picture 82" descr="图3-2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56325" y="836613"/>
            <a:ext cx="2600325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6" name="矩形 13"/>
          <p:cNvSpPr>
            <a:spLocks noChangeArrowheads="1"/>
          </p:cNvSpPr>
          <p:nvPr/>
        </p:nvSpPr>
        <p:spPr bwMode="auto">
          <a:xfrm>
            <a:off x="7572375" y="3929063"/>
            <a:ext cx="1214438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2" grpId="0"/>
      <p:bldP spid="20544" grpId="0"/>
      <p:bldP spid="205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47950" y="2244725"/>
            <a:ext cx="64960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我们往往只关心过程中力的效果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4350" y="2925763"/>
            <a:ext cx="7524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200">
                <a:solidFill>
                  <a:srgbClr val="0000FF"/>
                </a:solidFill>
              </a:rPr>
              <a:t>——</a:t>
            </a:r>
            <a:r>
              <a:rPr lang="zh-CN" altLang="en-US" sz="3200">
                <a:solidFill>
                  <a:srgbClr val="0000FF"/>
                </a:solidFill>
              </a:rPr>
              <a:t>力对时间和空间的积累效应。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0" y="3478213"/>
            <a:ext cx="5772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FF0000"/>
                </a:solidFill>
              </a:rPr>
              <a:t>力在时间上的积累</a:t>
            </a:r>
            <a:r>
              <a:rPr lang="zh-CN" altLang="en-US" sz="3200">
                <a:solidFill>
                  <a:srgbClr val="FF3300"/>
                </a:solidFill>
              </a:rPr>
              <a:t>效应：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447800" y="408781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平动</a:t>
            </a:r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2514600" y="4316413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3714750" y="4087813"/>
            <a:ext cx="1695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FF"/>
                </a:solidFill>
              </a:rPr>
              <a:t>冲量</a:t>
            </a:r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4953000" y="4316413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5981700" y="4087813"/>
            <a:ext cx="297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</a:rPr>
              <a:t>动量的改变</a:t>
            </a:r>
          </a:p>
        </p:txBody>
      </p:sp>
      <p:sp>
        <p:nvSpPr>
          <p:cNvPr id="4109" name="Text Box 13"/>
          <p:cNvSpPr txBox="1">
            <a:spLocks noChangeArrowheads="1"/>
          </p:cNvSpPr>
          <p:nvPr/>
        </p:nvSpPr>
        <p:spPr bwMode="auto">
          <a:xfrm>
            <a:off x="1447800" y="4773613"/>
            <a:ext cx="1619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转动</a:t>
            </a:r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2514600" y="5002213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3505200" y="4773613"/>
            <a:ext cx="2133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3333FF"/>
                </a:solidFill>
              </a:rPr>
              <a:t>冲量矩</a:t>
            </a: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4953000" y="5002213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Text Box 17"/>
          <p:cNvSpPr txBox="1">
            <a:spLocks noChangeArrowheads="1"/>
          </p:cNvSpPr>
          <p:nvPr/>
        </p:nvSpPr>
        <p:spPr bwMode="auto">
          <a:xfrm>
            <a:off x="5943600" y="4773613"/>
            <a:ext cx="3200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</a:rPr>
              <a:t>角动量的改变</a:t>
            </a:r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38200" y="5370513"/>
            <a:ext cx="5543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FF0000"/>
                </a:solidFill>
              </a:rPr>
              <a:t>力在空间上的积累</a:t>
            </a:r>
            <a:r>
              <a:rPr lang="zh-CN" altLang="en-US" sz="3200">
                <a:solidFill>
                  <a:srgbClr val="FF3300"/>
                </a:solidFill>
              </a:rPr>
              <a:t>效应</a:t>
            </a:r>
            <a:endParaRPr lang="zh-CN" altLang="en-US" sz="3200">
              <a:solidFill>
                <a:srgbClr val="0000FF"/>
              </a:solidFill>
            </a:endParaRP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2514600" y="611028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3886200" y="5881688"/>
            <a:ext cx="1543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3333FF"/>
                </a:solidFill>
              </a:rPr>
              <a:t>功</a:t>
            </a:r>
          </a:p>
        </p:txBody>
      </p:sp>
      <p:sp>
        <p:nvSpPr>
          <p:cNvPr id="4117" name="Text Box 21"/>
          <p:cNvSpPr txBox="1">
            <a:spLocks noChangeArrowheads="1"/>
          </p:cNvSpPr>
          <p:nvPr/>
        </p:nvSpPr>
        <p:spPr bwMode="auto">
          <a:xfrm>
            <a:off x="6096000" y="5805488"/>
            <a:ext cx="259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</a:rPr>
              <a:t>改变能量</a:t>
            </a:r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5029200" y="6072188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66750" y="971550"/>
            <a:ext cx="5905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000000"/>
                </a:solidFill>
              </a:rPr>
              <a:t> </a:t>
            </a:r>
            <a:r>
              <a:rPr lang="zh-CN" altLang="en-US" sz="3200">
                <a:solidFill>
                  <a:srgbClr val="000000"/>
                </a:solidFill>
              </a:rPr>
              <a:t>牛顿定律是瞬时的规律。</a:t>
            </a:r>
          </a:p>
        </p:txBody>
      </p:sp>
      <p:sp>
        <p:nvSpPr>
          <p:cNvPr id="4120" name="AutoShape 24"/>
          <p:cNvSpPr>
            <a:spLocks/>
          </p:cNvSpPr>
          <p:nvPr/>
        </p:nvSpPr>
        <p:spPr bwMode="auto">
          <a:xfrm>
            <a:off x="1295400" y="4362450"/>
            <a:ext cx="114300" cy="762000"/>
          </a:xfrm>
          <a:prstGeom prst="leftBrace">
            <a:avLst>
              <a:gd name="adj1" fmla="val 55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727075" y="1649413"/>
            <a:ext cx="40259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在有些问题中，</a:t>
            </a:r>
          </a:p>
        </p:txBody>
      </p:sp>
      <p:sp>
        <p:nvSpPr>
          <p:cNvPr id="4122" name="Rectangle 26"/>
          <p:cNvSpPr>
            <a:spLocks noChangeArrowheads="1"/>
          </p:cNvSpPr>
          <p:nvPr/>
        </p:nvSpPr>
        <p:spPr bwMode="auto">
          <a:xfrm>
            <a:off x="3717925" y="1649413"/>
            <a:ext cx="4303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如：碰撞（宏观）、</a:t>
            </a:r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79375" y="2278063"/>
            <a:ext cx="2949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（微观）</a:t>
            </a:r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1812925" y="2209800"/>
            <a:ext cx="781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4126" name="Rectangle 30"/>
          <p:cNvSpPr>
            <a:spLocks noChangeArrowheads="1"/>
          </p:cNvSpPr>
          <p:nvPr/>
        </p:nvSpPr>
        <p:spPr bwMode="auto">
          <a:xfrm>
            <a:off x="7546975" y="1649413"/>
            <a:ext cx="1597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散射</a:t>
            </a:r>
          </a:p>
        </p:txBody>
      </p:sp>
      <p:sp>
        <p:nvSpPr>
          <p:cNvPr id="54299" name="Text Box 5"/>
          <p:cNvSpPr txBox="1">
            <a:spLocks noChangeArrowheads="1"/>
          </p:cNvSpPr>
          <p:nvPr/>
        </p:nvSpPr>
        <p:spPr bwMode="auto">
          <a:xfrm>
            <a:off x="107950" y="115888"/>
            <a:ext cx="5651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§3-1 </a:t>
            </a:r>
            <a:r>
              <a:rPr lang="zh-CN" altLang="en-US" dirty="0">
                <a:solidFill>
                  <a:srgbClr val="FF0000"/>
                </a:solidFill>
                <a:cs typeface="Times New Roman" pitchFamily="18" charset="0"/>
              </a:rPr>
              <a:t>动量定理</a:t>
            </a:r>
          </a:p>
        </p:txBody>
      </p:sp>
    </p:spTree>
    <p:extLst>
      <p:ext uri="{BB962C8B-B14F-4D97-AF65-F5344CB8AC3E}">
        <p14:creationId xmlns:p14="http://schemas.microsoft.com/office/powerpoint/2010/main" val="27529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4" grpId="0"/>
      <p:bldP spid="4105" grpId="0" animBg="1"/>
      <p:bldP spid="4106" grpId="0"/>
      <p:bldP spid="4107" grpId="0" animBg="1"/>
      <p:bldP spid="4108" grpId="0"/>
      <p:bldP spid="4109" grpId="0"/>
      <p:bldP spid="4110" grpId="0" animBg="1"/>
      <p:bldP spid="4111" grpId="0"/>
      <p:bldP spid="4112" grpId="0" animBg="1"/>
      <p:bldP spid="4113" grpId="0"/>
      <p:bldP spid="4114" grpId="0"/>
      <p:bldP spid="4115" grpId="0" animBg="1"/>
      <p:bldP spid="4116" grpId="0"/>
      <p:bldP spid="4117" grpId="0"/>
      <p:bldP spid="4118" grpId="0" animBg="1"/>
      <p:bldP spid="41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107950" y="115888"/>
            <a:ext cx="41767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三、质心运动定理</a:t>
            </a: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3563938" y="620713"/>
          <a:ext cx="2170112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4" name="公式" r:id="rId3" imgW="610200" imgH="381960" progId="Equation.3">
                  <p:embed/>
                </p:oleObj>
              </mc:Choice>
              <mc:Fallback>
                <p:oleObj name="公式" r:id="rId3" imgW="610200" imgH="381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20713"/>
                        <a:ext cx="2170112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611188" y="1052513"/>
            <a:ext cx="34559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/>
              <a:t>由质心位矢公式：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11188" y="2111375"/>
            <a:ext cx="3168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质心的速度为：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611188" y="4292600"/>
            <a:ext cx="35290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质心的加速度为：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1042988" y="5057775"/>
          <a:ext cx="18415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5" name="公式" r:id="rId5" imgW="583947" imgH="393529" progId="Equation.3">
                  <p:embed/>
                </p:oleObj>
              </mc:Choice>
              <mc:Fallback>
                <p:oleObj name="公式" r:id="rId5" imgW="583947" imgH="39352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057775"/>
                        <a:ext cx="18415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/>
        </p:nvGraphicFramePr>
        <p:xfrm>
          <a:off x="2916238" y="4581525"/>
          <a:ext cx="2520950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6" name="公式" r:id="rId7" imgW="774364" imgH="634725" progId="Equation.3">
                  <p:embed/>
                </p:oleObj>
              </mc:Choice>
              <mc:Fallback>
                <p:oleObj name="公式" r:id="rId7" imgW="774364" imgH="6347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2520950" cy="182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22"/>
          <p:cNvGraphicFramePr>
            <a:graphicFrameLocks noChangeAspect="1"/>
          </p:cNvGraphicFramePr>
          <p:nvPr/>
        </p:nvGraphicFramePr>
        <p:xfrm>
          <a:off x="5435600" y="5013325"/>
          <a:ext cx="194310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7" name="Equation" r:id="rId9" imgW="596900" imgH="431800" progId="Equation.3">
                  <p:embed/>
                </p:oleObj>
              </mc:Choice>
              <mc:Fallback>
                <p:oleObj name="Equation" r:id="rId9" imgW="5969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013325"/>
                        <a:ext cx="194310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23"/>
          <p:cNvGraphicFramePr>
            <a:graphicFrameLocks noChangeAspect="1"/>
          </p:cNvGraphicFramePr>
          <p:nvPr/>
        </p:nvGraphicFramePr>
        <p:xfrm>
          <a:off x="1042988" y="2903538"/>
          <a:ext cx="19446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8" name="Equation" r:id="rId11" imgW="545863" imgH="393529" progId="Equation.3">
                  <p:embed/>
                </p:oleObj>
              </mc:Choice>
              <mc:Fallback>
                <p:oleObj name="Equation" r:id="rId11" imgW="545863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03538"/>
                        <a:ext cx="1944687" cy="1185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/>
          <p:cNvGraphicFramePr>
            <a:graphicFrameLocks noChangeAspect="1"/>
          </p:cNvGraphicFramePr>
          <p:nvPr/>
        </p:nvGraphicFramePr>
        <p:xfrm>
          <a:off x="2987675" y="2433638"/>
          <a:ext cx="24479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9" name="Equation" r:id="rId13" imgW="710891" imgH="609336" progId="Equation.3">
                  <p:embed/>
                </p:oleObj>
              </mc:Choice>
              <mc:Fallback>
                <p:oleObj name="Equation" r:id="rId13" imgW="710891" imgH="60933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33638"/>
                        <a:ext cx="2447925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25"/>
          <p:cNvGraphicFramePr>
            <a:graphicFrameLocks noChangeAspect="1"/>
          </p:cNvGraphicFramePr>
          <p:nvPr/>
        </p:nvGraphicFramePr>
        <p:xfrm>
          <a:off x="5508625" y="2968625"/>
          <a:ext cx="208915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0" name="Equation" r:id="rId15" imgW="583947" imgH="431613" progId="Equation.3">
                  <p:embed/>
                </p:oleObj>
              </mc:Choice>
              <mc:Fallback>
                <p:oleObj name="Equation" r:id="rId15" imgW="583947" imgH="431613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68625"/>
                        <a:ext cx="2089150" cy="128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14313" y="116632"/>
            <a:ext cx="36369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由牛顿第二定律得</a:t>
            </a: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165586"/>
              </p:ext>
            </p:extLst>
          </p:nvPr>
        </p:nvGraphicFramePr>
        <p:xfrm>
          <a:off x="1187450" y="837357"/>
          <a:ext cx="5205413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0" name="公式" r:id="rId3" imgW="1803400" imgH="254000" progId="Equation.3">
                  <p:embed/>
                </p:oleObj>
              </mc:Choice>
              <mc:Fallback>
                <p:oleObj name="公式" r:id="rId3" imgW="18034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837357"/>
                        <a:ext cx="5205413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241308"/>
              </p:ext>
            </p:extLst>
          </p:nvPr>
        </p:nvGraphicFramePr>
        <p:xfrm>
          <a:off x="1187450" y="1558082"/>
          <a:ext cx="54260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1" name="公式" r:id="rId5" imgW="1879600" imgH="254000" progId="Equation.3">
                  <p:embed/>
                </p:oleObj>
              </mc:Choice>
              <mc:Fallback>
                <p:oleObj name="公式" r:id="rId5" imgW="18796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8082"/>
                        <a:ext cx="5426075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974"/>
              </p:ext>
            </p:extLst>
          </p:nvPr>
        </p:nvGraphicFramePr>
        <p:xfrm>
          <a:off x="1187450" y="2421682"/>
          <a:ext cx="546258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2" name="公式" r:id="rId7" imgW="1892300" imgH="254000" progId="Equation.3">
                  <p:embed/>
                </p:oleObj>
              </mc:Choice>
              <mc:Fallback>
                <p:oleObj name="公式" r:id="rId7" imgW="18923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1682"/>
                        <a:ext cx="5462588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89260"/>
              </p:ext>
            </p:extLst>
          </p:nvPr>
        </p:nvGraphicFramePr>
        <p:xfrm>
          <a:off x="1260475" y="2277220"/>
          <a:ext cx="5207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3" name="公式" r:id="rId9" imgW="177415" imgH="76035" progId="Equation.3">
                  <p:embed/>
                </p:oleObj>
              </mc:Choice>
              <mc:Fallback>
                <p:oleObj name="公式" r:id="rId9" imgW="177415" imgH="760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77220"/>
                        <a:ext cx="520700" cy="223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50825" y="3285282"/>
            <a:ext cx="482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对于</a:t>
            </a:r>
            <a:r>
              <a:rPr kumimoji="1" lang="zh-CN" altLang="en-US"/>
              <a:t>系统内成对的</a:t>
            </a:r>
            <a:r>
              <a:rPr kumimoji="1" lang="zh-CN" altLang="en-US">
                <a:solidFill>
                  <a:schemeClr val="tx2"/>
                </a:solidFill>
              </a:rPr>
              <a:t>内力</a:t>
            </a:r>
          </a:p>
        </p:txBody>
      </p:sp>
      <p:graphicFrame>
        <p:nvGraphicFramePr>
          <p:cNvPr id="286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453781"/>
              </p:ext>
            </p:extLst>
          </p:nvPr>
        </p:nvGraphicFramePr>
        <p:xfrm>
          <a:off x="1116013" y="4653707"/>
          <a:ext cx="3167062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4" name="Equation" r:id="rId11" imgW="1015559" imgH="253890" progId="Equation.3">
                  <p:embed/>
                </p:oleObj>
              </mc:Choice>
              <mc:Fallback>
                <p:oleObj name="Equation" r:id="rId11" imgW="1015559" imgH="2538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3707"/>
                        <a:ext cx="3167062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10881"/>
              </p:ext>
            </p:extLst>
          </p:nvPr>
        </p:nvGraphicFramePr>
        <p:xfrm>
          <a:off x="1116013" y="3932982"/>
          <a:ext cx="5499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5" name="Equation" r:id="rId13" imgW="1905000" imgH="254000" progId="Equation.3">
                  <p:embed/>
                </p:oleObj>
              </mc:Choice>
              <mc:Fallback>
                <p:oleObj name="Equation" r:id="rId13" imgW="1905000" imgH="254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2982"/>
                        <a:ext cx="54991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6714"/>
              </p:ext>
            </p:extLst>
          </p:nvPr>
        </p:nvGraphicFramePr>
        <p:xfrm>
          <a:off x="2124075" y="5301407"/>
          <a:ext cx="21272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6" name="Equation" r:id="rId15" imgW="761669" imgH="431613" progId="Equation.3">
                  <p:embed/>
                </p:oleObj>
              </mc:Choice>
              <mc:Fallback>
                <p:oleObj name="Equation" r:id="rId15" imgW="761669" imgH="4316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01407"/>
                        <a:ext cx="2127250" cy="1146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548446"/>
              </p:ext>
            </p:extLst>
          </p:nvPr>
        </p:nvGraphicFramePr>
        <p:xfrm>
          <a:off x="5724525" y="5085507"/>
          <a:ext cx="22304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7" name="公式" r:id="rId17" imgW="619200" imgH="172800" progId="Equation.3">
                  <p:embed/>
                </p:oleObj>
              </mc:Choice>
              <mc:Fallback>
                <p:oleObj name="公式" r:id="rId17" imgW="619200" imgH="172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85507"/>
                        <a:ext cx="223043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4859338" y="5445870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5" grpId="0"/>
      <p:bldP spid="286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395288" y="1418903"/>
            <a:ext cx="8280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/>
              <a:t>                             </a:t>
            </a:r>
            <a:r>
              <a:rPr kumimoji="1" lang="zh-CN" altLang="en-US"/>
              <a:t>质心的运动等同于一个质点的运动，这个质点具有质点系的总质量，它受到的外力为质点系所受的所有外力的矢量和。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20688" y="1466528"/>
            <a:ext cx="3276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质心运动定理：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440230"/>
              </p:ext>
            </p:extLst>
          </p:nvPr>
        </p:nvGraphicFramePr>
        <p:xfrm>
          <a:off x="3071813" y="574353"/>
          <a:ext cx="223043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公式" r:id="rId3" imgW="619200" imgH="172800" progId="Equation.3">
                  <p:embed/>
                </p:oleObj>
              </mc:Choice>
              <mc:Fallback>
                <p:oleObj name="公式" r:id="rId3" imgW="619200" imgH="172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74353"/>
                        <a:ext cx="223043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9"/>
          <p:cNvSpPr>
            <a:spLocks noChangeArrowheads="1"/>
          </p:cNvSpPr>
          <p:nvPr/>
        </p:nvSpPr>
        <p:spPr bwMode="auto">
          <a:xfrm>
            <a:off x="642938" y="3443139"/>
            <a:ext cx="780732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/>
              <a:t>在质点力学中所谓“物体”的运动，实际上是物体质心的运动。</a:t>
            </a:r>
          </a:p>
          <a:p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4438" y="4437063"/>
            <a:ext cx="48863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188" y="620713"/>
            <a:ext cx="3559175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92150"/>
            <a:ext cx="3463925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0903" name="Picture 7" descr="c:\users\jie ma\appdata\roaming\360se6\User Data\temp\u=2638874838,521276903&amp;fm=21&amp;gp=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6375" y="3062288"/>
            <a:ext cx="5924550" cy="129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1547813" y="3357563"/>
            <a:ext cx="5308600" cy="647700"/>
            <a:chOff x="1547664" y="3356992"/>
            <a:chExt cx="5309275" cy="648072"/>
          </a:xfrm>
        </p:grpSpPr>
        <p:sp>
          <p:nvSpPr>
            <p:cNvPr id="5" name="流程图: 联系 4"/>
            <p:cNvSpPr/>
            <p:nvPr/>
          </p:nvSpPr>
          <p:spPr>
            <a:xfrm>
              <a:off x="1547664" y="3933585"/>
              <a:ext cx="71446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" name="流程图: 联系 10"/>
            <p:cNvSpPr/>
            <p:nvPr/>
          </p:nvSpPr>
          <p:spPr>
            <a:xfrm>
              <a:off x="2050965" y="3933585"/>
              <a:ext cx="73034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流程图: 联系 11"/>
            <p:cNvSpPr/>
            <p:nvPr/>
          </p:nvSpPr>
          <p:spPr>
            <a:xfrm>
              <a:off x="2444715" y="3914524"/>
              <a:ext cx="71447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流程图: 联系 12"/>
            <p:cNvSpPr/>
            <p:nvPr/>
          </p:nvSpPr>
          <p:spPr>
            <a:xfrm>
              <a:off x="2987709" y="3920878"/>
              <a:ext cx="71447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流程图: 联系 13"/>
            <p:cNvSpPr/>
            <p:nvPr/>
          </p:nvSpPr>
          <p:spPr>
            <a:xfrm>
              <a:off x="3275084" y="3860518"/>
              <a:ext cx="73034" cy="7306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流程图: 联系 14"/>
            <p:cNvSpPr/>
            <p:nvPr/>
          </p:nvSpPr>
          <p:spPr>
            <a:xfrm>
              <a:off x="3557695" y="3776333"/>
              <a:ext cx="71446" cy="7147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流程图: 联系 15"/>
            <p:cNvSpPr/>
            <p:nvPr/>
          </p:nvSpPr>
          <p:spPr>
            <a:xfrm>
              <a:off x="3911752" y="3644494"/>
              <a:ext cx="71447" cy="7306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流程图: 联系 16"/>
            <p:cNvSpPr/>
            <p:nvPr/>
          </p:nvSpPr>
          <p:spPr>
            <a:xfrm>
              <a:off x="4218179" y="3514244"/>
              <a:ext cx="71446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流程图: 联系 17"/>
            <p:cNvSpPr/>
            <p:nvPr/>
          </p:nvSpPr>
          <p:spPr>
            <a:xfrm>
              <a:off x="4729419" y="3358580"/>
              <a:ext cx="71446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9" name="流程图: 联系 18"/>
            <p:cNvSpPr/>
            <p:nvPr/>
          </p:nvSpPr>
          <p:spPr>
            <a:xfrm>
              <a:off x="5312105" y="3356992"/>
              <a:ext cx="71447" cy="71478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流程图: 联系 19"/>
            <p:cNvSpPr/>
            <p:nvPr/>
          </p:nvSpPr>
          <p:spPr>
            <a:xfrm>
              <a:off x="5953536" y="3390348"/>
              <a:ext cx="71447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流程图: 联系 20"/>
            <p:cNvSpPr/>
            <p:nvPr/>
          </p:nvSpPr>
          <p:spPr>
            <a:xfrm>
              <a:off x="6312357" y="3514244"/>
              <a:ext cx="73034" cy="71479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流程图: 联系 21"/>
            <p:cNvSpPr/>
            <p:nvPr/>
          </p:nvSpPr>
          <p:spPr>
            <a:xfrm>
              <a:off x="6785492" y="3873225"/>
              <a:ext cx="71447" cy="73067"/>
            </a:xfrm>
            <a:prstGeom prst="flowChartConnecto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584181" y="3369699"/>
              <a:ext cx="5247355" cy="603596"/>
            </a:xfrm>
            <a:custGeom>
              <a:avLst/>
              <a:gdLst>
                <a:gd name="connsiteX0" fmla="*/ 0 w 5248141"/>
                <a:gd name="connsiteY0" fmla="*/ 603044 h 603044"/>
                <a:gd name="connsiteX1" fmla="*/ 508716 w 5248141"/>
                <a:gd name="connsiteY1" fmla="*/ 603044 h 603044"/>
                <a:gd name="connsiteX2" fmla="*/ 907961 w 5248141"/>
                <a:gd name="connsiteY2" fmla="*/ 590166 h 603044"/>
                <a:gd name="connsiteX3" fmla="*/ 1442434 w 5248141"/>
                <a:gd name="connsiteY3" fmla="*/ 577287 h 603044"/>
                <a:gd name="connsiteX4" fmla="*/ 1738648 w 5248141"/>
                <a:gd name="connsiteY4" fmla="*/ 532211 h 603044"/>
                <a:gd name="connsiteX5" fmla="*/ 2015544 w 5248141"/>
                <a:gd name="connsiteY5" fmla="*/ 448498 h 603044"/>
                <a:gd name="connsiteX6" fmla="*/ 2376153 w 5248141"/>
                <a:gd name="connsiteY6" fmla="*/ 319709 h 603044"/>
                <a:gd name="connsiteX7" fmla="*/ 2653048 w 5248141"/>
                <a:gd name="connsiteY7" fmla="*/ 184481 h 603044"/>
                <a:gd name="connsiteX8" fmla="*/ 3187522 w 5248141"/>
                <a:gd name="connsiteY8" fmla="*/ 23495 h 603044"/>
                <a:gd name="connsiteX9" fmla="*/ 3754192 w 5248141"/>
                <a:gd name="connsiteY9" fmla="*/ 4177 h 603044"/>
                <a:gd name="connsiteX10" fmla="*/ 4385257 w 5248141"/>
                <a:gd name="connsiteY10" fmla="*/ 55692 h 603044"/>
                <a:gd name="connsiteX11" fmla="*/ 4790941 w 5248141"/>
                <a:gd name="connsiteY11" fmla="*/ 184481 h 603044"/>
                <a:gd name="connsiteX12" fmla="*/ 5248141 w 5248141"/>
                <a:gd name="connsiteY12" fmla="*/ 538650 h 603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48141" h="603044">
                  <a:moveTo>
                    <a:pt x="0" y="603044"/>
                  </a:moveTo>
                  <a:lnTo>
                    <a:pt x="508716" y="603044"/>
                  </a:lnTo>
                  <a:cubicBezTo>
                    <a:pt x="660043" y="600898"/>
                    <a:pt x="907961" y="590166"/>
                    <a:pt x="907961" y="590166"/>
                  </a:cubicBezTo>
                  <a:cubicBezTo>
                    <a:pt x="1063581" y="585873"/>
                    <a:pt x="1303986" y="586946"/>
                    <a:pt x="1442434" y="577287"/>
                  </a:cubicBezTo>
                  <a:cubicBezTo>
                    <a:pt x="1580882" y="567628"/>
                    <a:pt x="1643130" y="553676"/>
                    <a:pt x="1738648" y="532211"/>
                  </a:cubicBezTo>
                  <a:cubicBezTo>
                    <a:pt x="1834166" y="510746"/>
                    <a:pt x="1909293" y="483915"/>
                    <a:pt x="2015544" y="448498"/>
                  </a:cubicBezTo>
                  <a:cubicBezTo>
                    <a:pt x="2121795" y="413081"/>
                    <a:pt x="2269902" y="363712"/>
                    <a:pt x="2376153" y="319709"/>
                  </a:cubicBezTo>
                  <a:cubicBezTo>
                    <a:pt x="2482404" y="275706"/>
                    <a:pt x="2517820" y="233850"/>
                    <a:pt x="2653048" y="184481"/>
                  </a:cubicBezTo>
                  <a:cubicBezTo>
                    <a:pt x="2788276" y="135112"/>
                    <a:pt x="3003998" y="53546"/>
                    <a:pt x="3187522" y="23495"/>
                  </a:cubicBezTo>
                  <a:cubicBezTo>
                    <a:pt x="3371046" y="-6556"/>
                    <a:pt x="3554570" y="-1189"/>
                    <a:pt x="3754192" y="4177"/>
                  </a:cubicBezTo>
                  <a:cubicBezTo>
                    <a:pt x="3953814" y="9543"/>
                    <a:pt x="4212465" y="25641"/>
                    <a:pt x="4385257" y="55692"/>
                  </a:cubicBezTo>
                  <a:cubicBezTo>
                    <a:pt x="4558049" y="85743"/>
                    <a:pt x="4647127" y="103988"/>
                    <a:pt x="4790941" y="184481"/>
                  </a:cubicBezTo>
                  <a:cubicBezTo>
                    <a:pt x="4934755" y="264974"/>
                    <a:pt x="5191259" y="476402"/>
                    <a:pt x="5248141" y="53865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09550" y="190381"/>
            <a:ext cx="87439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600" dirty="0">
                <a:cs typeface="Times New Roman" pitchFamily="18" charset="0"/>
              </a:rPr>
              <a:t>§3-4 </a:t>
            </a:r>
            <a:r>
              <a:rPr lang="zh-CN" altLang="en-US" sz="3600" dirty="0"/>
              <a:t>质点系动量定理与动量守恒定律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23838" y="2268538"/>
            <a:ext cx="1235075" cy="746125"/>
            <a:chOff x="141" y="1609"/>
            <a:chExt cx="778" cy="470"/>
          </a:xfrm>
        </p:grpSpPr>
        <p:sp>
          <p:nvSpPr>
            <p:cNvPr id="62516" name="Line 16"/>
            <p:cNvSpPr>
              <a:spLocks noChangeShapeType="1"/>
            </p:cNvSpPr>
            <p:nvPr/>
          </p:nvSpPr>
          <p:spPr bwMode="auto">
            <a:xfrm flipH="1">
              <a:off x="203" y="1609"/>
              <a:ext cx="71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17" name="Group 30"/>
            <p:cNvGrpSpPr>
              <a:grpSpLocks/>
            </p:cNvGrpSpPr>
            <p:nvPr/>
          </p:nvGrpSpPr>
          <p:grpSpPr bwMode="auto">
            <a:xfrm>
              <a:off x="141" y="1654"/>
              <a:ext cx="522" cy="425"/>
              <a:chOff x="141" y="1681"/>
              <a:chExt cx="522" cy="425"/>
            </a:xfrm>
          </p:grpSpPr>
          <p:sp>
            <p:nvSpPr>
              <p:cNvPr id="62518" name="Text Box 19"/>
              <p:cNvSpPr txBox="1">
                <a:spLocks noChangeArrowheads="1"/>
              </p:cNvSpPr>
              <p:nvPr/>
            </p:nvSpPr>
            <p:spPr bwMode="auto">
              <a:xfrm>
                <a:off x="141" y="1681"/>
                <a:ext cx="522" cy="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3200" i="1"/>
                  <a:t>F</a:t>
                </a:r>
                <a:r>
                  <a:rPr lang="en-US" altLang="zh-CN" sz="3200" i="1" baseline="-25000"/>
                  <a:t>i</a:t>
                </a:r>
              </a:p>
            </p:txBody>
          </p:sp>
          <p:sp>
            <p:nvSpPr>
              <p:cNvPr id="62519" name="Line 20"/>
              <p:cNvSpPr>
                <a:spLocks noChangeShapeType="1"/>
              </p:cNvSpPr>
              <p:nvPr/>
            </p:nvSpPr>
            <p:spPr bwMode="auto">
              <a:xfrm>
                <a:off x="220" y="1724"/>
                <a:ext cx="24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1501775" y="1225550"/>
            <a:ext cx="1289050" cy="1030288"/>
            <a:chOff x="946" y="952"/>
            <a:chExt cx="812" cy="649"/>
          </a:xfrm>
        </p:grpSpPr>
        <p:sp>
          <p:nvSpPr>
            <p:cNvPr id="62512" name="Line 12"/>
            <p:cNvSpPr>
              <a:spLocks noChangeShapeType="1"/>
            </p:cNvSpPr>
            <p:nvPr/>
          </p:nvSpPr>
          <p:spPr bwMode="auto">
            <a:xfrm flipV="1">
              <a:off x="946" y="1292"/>
              <a:ext cx="389" cy="3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13" name="Group 54"/>
            <p:cNvGrpSpPr>
              <a:grpSpLocks/>
            </p:cNvGrpSpPr>
            <p:nvPr/>
          </p:nvGrpSpPr>
          <p:grpSpPr bwMode="auto">
            <a:xfrm>
              <a:off x="1236" y="952"/>
              <a:ext cx="522" cy="580"/>
              <a:chOff x="1236" y="952"/>
              <a:chExt cx="522" cy="580"/>
            </a:xfrm>
          </p:grpSpPr>
          <p:sp>
            <p:nvSpPr>
              <p:cNvPr id="62514" name="Text Box 21"/>
              <p:cNvSpPr txBox="1">
                <a:spLocks noChangeArrowheads="1"/>
              </p:cNvSpPr>
              <p:nvPr/>
            </p:nvSpPr>
            <p:spPr bwMode="auto">
              <a:xfrm>
                <a:off x="1236" y="952"/>
                <a:ext cx="522" cy="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3200" i="1">
                    <a:solidFill>
                      <a:srgbClr val="0000FF"/>
                    </a:solidFill>
                  </a:rPr>
                  <a:t>p</a:t>
                </a:r>
                <a:r>
                  <a:rPr lang="en-US" altLang="zh-CN" sz="3200" i="1" baseline="-25000">
                    <a:solidFill>
                      <a:srgbClr val="0000FF"/>
                    </a:solidFill>
                  </a:rPr>
                  <a:t>i</a:t>
                </a:r>
              </a:p>
            </p:txBody>
          </p:sp>
          <p:sp>
            <p:nvSpPr>
              <p:cNvPr id="62515" name="Line 22"/>
              <p:cNvSpPr>
                <a:spLocks noChangeShapeType="1"/>
              </p:cNvSpPr>
              <p:nvPr/>
            </p:nvSpPr>
            <p:spPr bwMode="auto">
              <a:xfrm>
                <a:off x="1264" y="1060"/>
                <a:ext cx="24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093788" y="2284413"/>
            <a:ext cx="2051050" cy="1335087"/>
            <a:chOff x="689" y="1619"/>
            <a:chExt cx="1292" cy="841"/>
          </a:xfrm>
        </p:grpSpPr>
        <p:sp>
          <p:nvSpPr>
            <p:cNvPr id="62501" name="Line 13"/>
            <p:cNvSpPr>
              <a:spLocks noChangeShapeType="1"/>
            </p:cNvSpPr>
            <p:nvPr/>
          </p:nvSpPr>
          <p:spPr bwMode="auto">
            <a:xfrm>
              <a:off x="937" y="1628"/>
              <a:ext cx="1044" cy="4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502" name="Group 35"/>
            <p:cNvGrpSpPr>
              <a:grpSpLocks/>
            </p:cNvGrpSpPr>
            <p:nvPr/>
          </p:nvGrpSpPr>
          <p:grpSpPr bwMode="auto">
            <a:xfrm>
              <a:off x="1426" y="1947"/>
              <a:ext cx="522" cy="513"/>
              <a:chOff x="1426" y="1947"/>
              <a:chExt cx="522" cy="513"/>
            </a:xfrm>
          </p:grpSpPr>
          <p:sp>
            <p:nvSpPr>
              <p:cNvPr id="62508" name="Line 15"/>
              <p:cNvSpPr>
                <a:spLocks noChangeShapeType="1"/>
              </p:cNvSpPr>
              <p:nvPr/>
            </p:nvSpPr>
            <p:spPr bwMode="auto">
              <a:xfrm>
                <a:off x="1592" y="1947"/>
                <a:ext cx="318" cy="15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 w="sm" len="med"/>
                <a:tailEnd type="non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509" name="Group 29"/>
              <p:cNvGrpSpPr>
                <a:grpSpLocks/>
              </p:cNvGrpSpPr>
              <p:nvPr/>
            </p:nvGrpSpPr>
            <p:grpSpPr bwMode="auto">
              <a:xfrm>
                <a:off x="1426" y="2036"/>
                <a:ext cx="522" cy="424"/>
                <a:chOff x="1426" y="2036"/>
                <a:chExt cx="522" cy="424"/>
              </a:xfrm>
            </p:grpSpPr>
            <p:sp>
              <p:nvSpPr>
                <p:cNvPr id="62510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426" y="2036"/>
                  <a:ext cx="522" cy="4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3200" i="1">
                      <a:solidFill>
                        <a:srgbClr val="FF0000"/>
                      </a:solidFill>
                    </a:rPr>
                    <a:t> f</a:t>
                  </a:r>
                  <a:r>
                    <a:rPr lang="en-US" altLang="zh-CN" sz="3200" i="1" baseline="-25000">
                      <a:solidFill>
                        <a:srgbClr val="FF0000"/>
                      </a:solidFill>
                    </a:rPr>
                    <a:t>j i</a:t>
                  </a:r>
                </a:p>
              </p:txBody>
            </p:sp>
            <p:sp>
              <p:nvSpPr>
                <p:cNvPr id="62511" name="Line 26"/>
                <p:cNvSpPr>
                  <a:spLocks noChangeShapeType="1"/>
                </p:cNvSpPr>
                <p:nvPr/>
              </p:nvSpPr>
              <p:spPr bwMode="auto">
                <a:xfrm>
                  <a:off x="1531" y="2087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503" name="Group 34"/>
            <p:cNvGrpSpPr>
              <a:grpSpLocks/>
            </p:cNvGrpSpPr>
            <p:nvPr/>
          </p:nvGrpSpPr>
          <p:grpSpPr bwMode="auto">
            <a:xfrm>
              <a:off x="689" y="1619"/>
              <a:ext cx="557" cy="496"/>
              <a:chOff x="689" y="1619"/>
              <a:chExt cx="557" cy="496"/>
            </a:xfrm>
          </p:grpSpPr>
          <p:grpSp>
            <p:nvGrpSpPr>
              <p:cNvPr id="62504" name="Group 28"/>
              <p:cNvGrpSpPr>
                <a:grpSpLocks/>
              </p:cNvGrpSpPr>
              <p:nvPr/>
            </p:nvGrpSpPr>
            <p:grpSpPr bwMode="auto">
              <a:xfrm>
                <a:off x="689" y="1690"/>
                <a:ext cx="522" cy="425"/>
                <a:chOff x="689" y="1690"/>
                <a:chExt cx="522" cy="425"/>
              </a:xfrm>
            </p:grpSpPr>
            <p:sp>
              <p:nvSpPr>
                <p:cNvPr id="6250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89" y="1690"/>
                  <a:ext cx="5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just"/>
                  <a:r>
                    <a:rPr lang="en-US" altLang="zh-CN" sz="3200" i="1">
                      <a:solidFill>
                        <a:srgbClr val="FF0000"/>
                      </a:solidFill>
                    </a:rPr>
                    <a:t> f</a:t>
                  </a:r>
                  <a:r>
                    <a:rPr lang="en-US" altLang="zh-CN" sz="3200" i="1" baseline="-25000">
                      <a:solidFill>
                        <a:srgbClr val="FF0000"/>
                      </a:solidFill>
                    </a:rPr>
                    <a:t>i j</a:t>
                  </a:r>
                </a:p>
              </p:txBody>
            </p:sp>
            <p:sp>
              <p:nvSpPr>
                <p:cNvPr id="62507" name="Line 24"/>
                <p:cNvSpPr>
                  <a:spLocks noChangeShapeType="1"/>
                </p:cNvSpPr>
                <p:nvPr/>
              </p:nvSpPr>
              <p:spPr bwMode="auto">
                <a:xfrm>
                  <a:off x="794" y="1750"/>
                  <a:ext cx="24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2505" name="Line 14"/>
              <p:cNvSpPr>
                <a:spLocks noChangeShapeType="1"/>
              </p:cNvSpPr>
              <p:nvPr/>
            </p:nvSpPr>
            <p:spPr bwMode="auto">
              <a:xfrm>
                <a:off x="946" y="1619"/>
                <a:ext cx="300" cy="159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4140200" y="1484313"/>
            <a:ext cx="4468813" cy="692150"/>
            <a:chOff x="2608" y="1019"/>
            <a:chExt cx="2815" cy="436"/>
          </a:xfrm>
        </p:grpSpPr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2860" y="1019"/>
              <a:ext cx="256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00"/>
                  </a:solidFill>
                </a:rPr>
                <a:t>为质点 </a:t>
              </a:r>
              <a:r>
                <a:rPr lang="en-US" altLang="zh-CN" sz="3200" i="1">
                  <a:solidFill>
                    <a:srgbClr val="000000"/>
                  </a:solidFill>
                </a:rPr>
                <a:t>i </a:t>
              </a:r>
              <a:r>
                <a:rPr lang="zh-CN" altLang="en-US" sz="3200">
                  <a:solidFill>
                    <a:srgbClr val="000000"/>
                  </a:solidFill>
                </a:rPr>
                <a:t>受的</a:t>
              </a:r>
              <a:r>
                <a:rPr lang="zh-CN" altLang="en-US" sz="3200">
                  <a:solidFill>
                    <a:srgbClr val="0000FF"/>
                  </a:solidFill>
                </a:rPr>
                <a:t>合外力，</a:t>
              </a:r>
            </a:p>
          </p:txBody>
        </p:sp>
        <p:graphicFrame>
          <p:nvGraphicFramePr>
            <p:cNvPr id="62500" name="Object 7"/>
            <p:cNvGraphicFramePr>
              <a:graphicFrameLocks noChangeAspect="1"/>
            </p:cNvGraphicFramePr>
            <p:nvPr/>
          </p:nvGraphicFramePr>
          <p:xfrm>
            <a:off x="2608" y="1023"/>
            <a:ext cx="30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79" name="公式" r:id="rId3" imgW="177569" imgH="253670" progId="Equation.3">
                    <p:embed/>
                  </p:oleObj>
                </mc:Choice>
                <mc:Fallback>
                  <p:oleObj name="公式" r:id="rId3" imgW="177569" imgH="25367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023"/>
                          <a:ext cx="30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44"/>
          <p:cNvGrpSpPr>
            <a:grpSpLocks/>
          </p:cNvGrpSpPr>
          <p:nvPr/>
        </p:nvGrpSpPr>
        <p:grpSpPr bwMode="auto">
          <a:xfrm>
            <a:off x="0" y="1068388"/>
            <a:ext cx="3849688" cy="3040062"/>
            <a:chOff x="0" y="853"/>
            <a:chExt cx="2425" cy="1915"/>
          </a:xfrm>
        </p:grpSpPr>
        <p:grpSp>
          <p:nvGrpSpPr>
            <p:cNvPr id="62484" name="Group 32"/>
            <p:cNvGrpSpPr>
              <a:grpSpLocks/>
            </p:cNvGrpSpPr>
            <p:nvPr/>
          </p:nvGrpSpPr>
          <p:grpSpPr bwMode="auto">
            <a:xfrm>
              <a:off x="546" y="853"/>
              <a:ext cx="1879" cy="1915"/>
              <a:chOff x="546" y="853"/>
              <a:chExt cx="1879" cy="1915"/>
            </a:xfrm>
          </p:grpSpPr>
          <p:sp>
            <p:nvSpPr>
              <p:cNvPr id="62488" name="Text Box 4"/>
              <p:cNvSpPr txBox="1">
                <a:spLocks noChangeArrowheads="1"/>
              </p:cNvSpPr>
              <p:nvPr/>
            </p:nvSpPr>
            <p:spPr bwMode="auto">
              <a:xfrm>
                <a:off x="779" y="1183"/>
                <a:ext cx="469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89" name="Text Box 5"/>
              <p:cNvSpPr txBox="1">
                <a:spLocks noChangeArrowheads="1"/>
              </p:cNvSpPr>
              <p:nvPr/>
            </p:nvSpPr>
            <p:spPr bwMode="auto">
              <a:xfrm>
                <a:off x="1797" y="1678"/>
                <a:ext cx="469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0" name="Text Box 6"/>
              <p:cNvSpPr txBox="1">
                <a:spLocks noChangeArrowheads="1"/>
              </p:cNvSpPr>
              <p:nvPr/>
            </p:nvSpPr>
            <p:spPr bwMode="auto">
              <a:xfrm>
                <a:off x="1317" y="1215"/>
                <a:ext cx="469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1" name="Text Box 7"/>
              <p:cNvSpPr txBox="1">
                <a:spLocks noChangeArrowheads="1"/>
              </p:cNvSpPr>
              <p:nvPr/>
            </p:nvSpPr>
            <p:spPr bwMode="auto">
              <a:xfrm>
                <a:off x="1512" y="853"/>
                <a:ext cx="469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2" name="Text Box 8"/>
              <p:cNvSpPr txBox="1">
                <a:spLocks noChangeArrowheads="1"/>
              </p:cNvSpPr>
              <p:nvPr/>
            </p:nvSpPr>
            <p:spPr bwMode="auto">
              <a:xfrm>
                <a:off x="1777" y="1174"/>
                <a:ext cx="469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3" name="Text Box 9"/>
              <p:cNvSpPr txBox="1">
                <a:spLocks noChangeArrowheads="1"/>
              </p:cNvSpPr>
              <p:nvPr/>
            </p:nvSpPr>
            <p:spPr bwMode="auto">
              <a:xfrm>
                <a:off x="1043" y="1624"/>
                <a:ext cx="469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4" name="Text Box 10"/>
              <p:cNvSpPr txBox="1">
                <a:spLocks noChangeArrowheads="1"/>
              </p:cNvSpPr>
              <p:nvPr/>
            </p:nvSpPr>
            <p:spPr bwMode="auto">
              <a:xfrm>
                <a:off x="1309" y="1987"/>
                <a:ext cx="468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5" name="Text Box 11"/>
              <p:cNvSpPr txBox="1">
                <a:spLocks noChangeArrowheads="1"/>
              </p:cNvSpPr>
              <p:nvPr/>
            </p:nvSpPr>
            <p:spPr bwMode="auto">
              <a:xfrm>
                <a:off x="849" y="1801"/>
                <a:ext cx="468" cy="4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8000"/>
                  <a:t>·</a:t>
                </a:r>
              </a:p>
            </p:txBody>
          </p:sp>
          <p:sp>
            <p:nvSpPr>
              <p:cNvPr id="62496" name="Text Box 17"/>
              <p:cNvSpPr txBox="1">
                <a:spLocks noChangeArrowheads="1"/>
              </p:cNvSpPr>
              <p:nvPr/>
            </p:nvSpPr>
            <p:spPr bwMode="auto">
              <a:xfrm>
                <a:off x="787" y="1273"/>
                <a:ext cx="310" cy="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3200" i="1"/>
                  <a:t>i</a:t>
                </a:r>
              </a:p>
            </p:txBody>
          </p:sp>
          <p:sp>
            <p:nvSpPr>
              <p:cNvPr id="62497" name="Text Box 18"/>
              <p:cNvSpPr txBox="1">
                <a:spLocks noChangeArrowheads="1"/>
              </p:cNvSpPr>
              <p:nvPr/>
            </p:nvSpPr>
            <p:spPr bwMode="auto">
              <a:xfrm>
                <a:off x="1920" y="1903"/>
                <a:ext cx="504" cy="3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/>
                <a:r>
                  <a:rPr lang="en-US" altLang="zh-CN" sz="3200" i="1"/>
                  <a:t> j</a:t>
                </a:r>
              </a:p>
            </p:txBody>
          </p:sp>
          <p:sp>
            <p:nvSpPr>
              <p:cNvPr id="62498" name="Freeform 27"/>
              <p:cNvSpPr>
                <a:spLocks/>
              </p:cNvSpPr>
              <p:nvPr/>
            </p:nvSpPr>
            <p:spPr bwMode="auto">
              <a:xfrm>
                <a:off x="546" y="966"/>
                <a:ext cx="1879" cy="1802"/>
              </a:xfrm>
              <a:custGeom>
                <a:avLst/>
                <a:gdLst>
                  <a:gd name="T0" fmla="*/ 1 w 3186"/>
                  <a:gd name="T1" fmla="*/ 1 h 3054"/>
                  <a:gd name="T2" fmla="*/ 1 w 3186"/>
                  <a:gd name="T3" fmla="*/ 1 h 3054"/>
                  <a:gd name="T4" fmla="*/ 1 w 3186"/>
                  <a:gd name="T5" fmla="*/ 1 h 3054"/>
                  <a:gd name="T6" fmla="*/ 1 w 3186"/>
                  <a:gd name="T7" fmla="*/ 1 h 3054"/>
                  <a:gd name="T8" fmla="*/ 1 w 3186"/>
                  <a:gd name="T9" fmla="*/ 1 h 3054"/>
                  <a:gd name="T10" fmla="*/ 1 w 3186"/>
                  <a:gd name="T11" fmla="*/ 1 h 3054"/>
                  <a:gd name="T12" fmla="*/ 1 w 3186"/>
                  <a:gd name="T13" fmla="*/ 1 h 3054"/>
                  <a:gd name="T14" fmla="*/ 1 w 3186"/>
                  <a:gd name="T15" fmla="*/ 1 h 3054"/>
                  <a:gd name="T16" fmla="*/ 1 w 3186"/>
                  <a:gd name="T17" fmla="*/ 1 h 3054"/>
                  <a:gd name="T18" fmla="*/ 1 w 3186"/>
                  <a:gd name="T19" fmla="*/ 1 h 3054"/>
                  <a:gd name="T20" fmla="*/ 1 w 3186"/>
                  <a:gd name="T21" fmla="*/ 1 h 3054"/>
                  <a:gd name="T22" fmla="*/ 1 w 3186"/>
                  <a:gd name="T23" fmla="*/ 1 h 30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186"/>
                  <a:gd name="T37" fmla="*/ 0 h 3054"/>
                  <a:gd name="T38" fmla="*/ 3186 w 3186"/>
                  <a:gd name="T39" fmla="*/ 3054 h 3054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186" h="3054">
                    <a:moveTo>
                      <a:pt x="153" y="1902"/>
                    </a:moveTo>
                    <a:cubicBezTo>
                      <a:pt x="48" y="1577"/>
                      <a:pt x="0" y="1057"/>
                      <a:pt x="63" y="777"/>
                    </a:cubicBezTo>
                    <a:cubicBezTo>
                      <a:pt x="126" y="497"/>
                      <a:pt x="316" y="347"/>
                      <a:pt x="528" y="222"/>
                    </a:cubicBezTo>
                    <a:cubicBezTo>
                      <a:pt x="740" y="97"/>
                      <a:pt x="1111" y="54"/>
                      <a:pt x="1338" y="27"/>
                    </a:cubicBezTo>
                    <a:cubicBezTo>
                      <a:pt x="1565" y="0"/>
                      <a:pt x="1666" y="0"/>
                      <a:pt x="1893" y="57"/>
                    </a:cubicBezTo>
                    <a:cubicBezTo>
                      <a:pt x="2120" y="114"/>
                      <a:pt x="2496" y="167"/>
                      <a:pt x="2703" y="372"/>
                    </a:cubicBezTo>
                    <a:cubicBezTo>
                      <a:pt x="2910" y="577"/>
                      <a:pt x="3090" y="977"/>
                      <a:pt x="3138" y="1287"/>
                    </a:cubicBezTo>
                    <a:cubicBezTo>
                      <a:pt x="3186" y="1597"/>
                      <a:pt x="3076" y="1980"/>
                      <a:pt x="2988" y="2232"/>
                    </a:cubicBezTo>
                    <a:cubicBezTo>
                      <a:pt x="2900" y="2484"/>
                      <a:pt x="2788" y="2667"/>
                      <a:pt x="2613" y="2802"/>
                    </a:cubicBezTo>
                    <a:cubicBezTo>
                      <a:pt x="2438" y="2937"/>
                      <a:pt x="2258" y="3054"/>
                      <a:pt x="1938" y="3042"/>
                    </a:cubicBezTo>
                    <a:cubicBezTo>
                      <a:pt x="1618" y="3030"/>
                      <a:pt x="991" y="2915"/>
                      <a:pt x="693" y="2727"/>
                    </a:cubicBezTo>
                    <a:cubicBezTo>
                      <a:pt x="395" y="2539"/>
                      <a:pt x="258" y="2227"/>
                      <a:pt x="153" y="1902"/>
                    </a:cubicBez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485" name="Group 43"/>
            <p:cNvGrpSpPr>
              <a:grpSpLocks/>
            </p:cNvGrpSpPr>
            <p:nvPr/>
          </p:nvGrpSpPr>
          <p:grpSpPr bwMode="auto">
            <a:xfrm>
              <a:off x="0" y="2112"/>
              <a:ext cx="918" cy="615"/>
              <a:chOff x="0" y="2112"/>
              <a:chExt cx="918" cy="615"/>
            </a:xfrm>
          </p:grpSpPr>
          <p:sp>
            <p:nvSpPr>
              <p:cNvPr id="62486" name="Text Box 41"/>
              <p:cNvSpPr txBox="1">
                <a:spLocks noChangeArrowheads="1"/>
              </p:cNvSpPr>
              <p:nvPr/>
            </p:nvSpPr>
            <p:spPr bwMode="auto">
              <a:xfrm>
                <a:off x="0" y="2400"/>
                <a:ext cx="91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/>
                  <a:t>质点系</a:t>
                </a:r>
                <a:endParaRPr lang="zh-CN" altLang="en-US" sz="3200"/>
              </a:p>
            </p:txBody>
          </p:sp>
          <p:sp>
            <p:nvSpPr>
              <p:cNvPr id="62487" name="Line 42"/>
              <p:cNvSpPr>
                <a:spLocks noChangeShapeType="1"/>
              </p:cNvSpPr>
              <p:nvPr/>
            </p:nvSpPr>
            <p:spPr bwMode="auto">
              <a:xfrm flipV="1">
                <a:off x="418" y="2112"/>
                <a:ext cx="364" cy="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3954463" y="2265363"/>
            <a:ext cx="5189537" cy="671512"/>
            <a:chOff x="2491" y="1499"/>
            <a:chExt cx="3269" cy="423"/>
          </a:xfrm>
        </p:grpSpPr>
        <p:sp>
          <p:nvSpPr>
            <p:cNvPr id="62482" name="Text Box 46"/>
            <p:cNvSpPr txBox="1">
              <a:spLocks noChangeArrowheads="1"/>
            </p:cNvSpPr>
            <p:nvPr/>
          </p:nvSpPr>
          <p:spPr bwMode="auto">
            <a:xfrm>
              <a:off x="2491" y="1508"/>
              <a:ext cx="326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      </a:t>
              </a:r>
              <a:r>
                <a:rPr lang="zh-CN" altLang="en-US" sz="3200">
                  <a:solidFill>
                    <a:srgbClr val="000000"/>
                  </a:solidFill>
                </a:rPr>
                <a:t>为质点 </a:t>
              </a:r>
              <a:r>
                <a:rPr lang="en-US" altLang="zh-CN" sz="3200" i="1">
                  <a:solidFill>
                    <a:srgbClr val="000000"/>
                  </a:solidFill>
                </a:rPr>
                <a:t>i </a:t>
              </a:r>
              <a:r>
                <a:rPr lang="zh-CN" altLang="en-US" sz="3200">
                  <a:solidFill>
                    <a:srgbClr val="000000"/>
                  </a:solidFill>
                </a:rPr>
                <a:t>受质点 </a:t>
              </a:r>
              <a:r>
                <a:rPr lang="en-US" altLang="zh-CN" sz="3200" i="1">
                  <a:solidFill>
                    <a:srgbClr val="000000"/>
                  </a:solidFill>
                </a:rPr>
                <a:t>j </a:t>
              </a:r>
              <a:r>
                <a:rPr lang="zh-CN" altLang="en-US" sz="3200">
                  <a:solidFill>
                    <a:srgbClr val="000000"/>
                  </a:solidFill>
                </a:rPr>
                <a:t>的</a:t>
              </a:r>
              <a:r>
                <a:rPr lang="zh-CN" altLang="en-US" sz="3200">
                  <a:solidFill>
                    <a:srgbClr val="0000FF"/>
                  </a:solidFill>
                </a:rPr>
                <a:t>内力，</a:t>
              </a:r>
            </a:p>
          </p:txBody>
        </p:sp>
        <p:graphicFrame>
          <p:nvGraphicFramePr>
            <p:cNvPr id="62483" name="Object 6"/>
            <p:cNvGraphicFramePr>
              <a:graphicFrameLocks noChangeAspect="1"/>
            </p:cNvGraphicFramePr>
            <p:nvPr/>
          </p:nvGraphicFramePr>
          <p:xfrm>
            <a:off x="2512" y="1499"/>
            <a:ext cx="36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80" name="公式" r:id="rId5" imgW="215713" imgH="253780" progId="Equation.3">
                    <p:embed/>
                  </p:oleObj>
                </mc:Choice>
                <mc:Fallback>
                  <p:oleObj name="公式" r:id="rId5" imgW="215713" imgH="2537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499"/>
                          <a:ext cx="360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65"/>
          <p:cNvGrpSpPr>
            <a:grpSpLocks/>
          </p:cNvGrpSpPr>
          <p:nvPr/>
        </p:nvGrpSpPr>
        <p:grpSpPr bwMode="auto">
          <a:xfrm>
            <a:off x="4064000" y="3103563"/>
            <a:ext cx="4330700" cy="601662"/>
            <a:chOff x="2560" y="2027"/>
            <a:chExt cx="2728" cy="379"/>
          </a:xfrm>
        </p:grpSpPr>
        <p:graphicFrame>
          <p:nvGraphicFramePr>
            <p:cNvPr id="62480" name="Object 5"/>
            <p:cNvGraphicFramePr>
              <a:graphicFrameLocks noChangeAspect="1"/>
            </p:cNvGraphicFramePr>
            <p:nvPr/>
          </p:nvGraphicFramePr>
          <p:xfrm>
            <a:off x="2560" y="2027"/>
            <a:ext cx="31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81" name="公式" r:id="rId7" imgW="190500" imgH="228600" progId="Equation.3">
                    <p:embed/>
                  </p:oleObj>
                </mc:Choice>
                <mc:Fallback>
                  <p:oleObj name="公式" r:id="rId7" imgW="1905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2027"/>
                          <a:ext cx="319" cy="3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1" name="Text Box 50"/>
            <p:cNvSpPr txBox="1">
              <a:spLocks noChangeArrowheads="1"/>
            </p:cNvSpPr>
            <p:nvPr/>
          </p:nvSpPr>
          <p:spPr bwMode="auto">
            <a:xfrm>
              <a:off x="2818" y="2027"/>
              <a:ext cx="247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/>
                <a:t>为质点 </a:t>
              </a:r>
              <a:r>
                <a:rPr lang="en-US" altLang="zh-CN" sz="3200" i="1"/>
                <a:t>i </a:t>
              </a:r>
              <a:r>
                <a:rPr lang="zh-CN" altLang="en-US" sz="3200"/>
                <a:t>的动量。</a:t>
              </a:r>
            </a:p>
          </p:txBody>
        </p:sp>
      </p:grp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1201738" y="4075113"/>
            <a:ext cx="242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对质点 </a:t>
            </a:r>
            <a:r>
              <a:rPr lang="en-US" altLang="zh-CN" sz="3200" i="1">
                <a:solidFill>
                  <a:srgbClr val="0000FF"/>
                </a:solidFill>
              </a:rPr>
              <a:t>i</a:t>
            </a:r>
            <a:r>
              <a:rPr lang="en-US" altLang="zh-CN" sz="3200">
                <a:solidFill>
                  <a:srgbClr val="0000FF"/>
                </a:solidFill>
              </a:rPr>
              <a:t> </a:t>
            </a:r>
            <a:r>
              <a:rPr lang="zh-CN" altLang="en-US" sz="3200">
                <a:solidFill>
                  <a:srgbClr val="0000FF"/>
                </a:solidFill>
              </a:rPr>
              <a:t>：</a:t>
            </a:r>
          </a:p>
        </p:txBody>
      </p:sp>
      <p:graphicFrame>
        <p:nvGraphicFramePr>
          <p:cNvPr id="91136" name="Object 2"/>
          <p:cNvGraphicFramePr>
            <a:graphicFrameLocks noChangeAspect="1"/>
          </p:cNvGraphicFramePr>
          <p:nvPr/>
        </p:nvGraphicFramePr>
        <p:xfrm>
          <a:off x="3700463" y="3960813"/>
          <a:ext cx="39751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2" name="公式" r:id="rId9" imgW="1358900" imgH="368300" progId="Equation.3">
                  <p:embed/>
                </p:oleObj>
              </mc:Choice>
              <mc:Fallback>
                <p:oleObj name="公式" r:id="rId9" imgW="1358900" imgH="368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0463" y="3960813"/>
                        <a:ext cx="39751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4" name="Text Box 56"/>
          <p:cNvSpPr txBox="1">
            <a:spLocks noChangeArrowheads="1"/>
          </p:cNvSpPr>
          <p:nvPr/>
        </p:nvSpPr>
        <p:spPr bwMode="auto">
          <a:xfrm>
            <a:off x="1143000" y="4953000"/>
            <a:ext cx="2781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对质点系：</a:t>
            </a:r>
          </a:p>
        </p:txBody>
      </p:sp>
      <p:graphicFrame>
        <p:nvGraphicFramePr>
          <p:cNvPr id="91137" name="Object 3"/>
          <p:cNvGraphicFramePr>
            <a:graphicFrameLocks noChangeAspect="1"/>
          </p:cNvGraphicFramePr>
          <p:nvPr/>
        </p:nvGraphicFramePr>
        <p:xfrm>
          <a:off x="3586163" y="4929188"/>
          <a:ext cx="44894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3" name="公式" r:id="rId11" imgW="1651000" imgH="368300" progId="Equation.3">
                  <p:embed/>
                </p:oleObj>
              </mc:Choice>
              <mc:Fallback>
                <p:oleObj name="公式" r:id="rId11" imgW="16510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929188"/>
                        <a:ext cx="44894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4"/>
          <p:cNvGraphicFramePr>
            <a:graphicFrameLocks noChangeAspect="1"/>
          </p:cNvGraphicFramePr>
          <p:nvPr/>
        </p:nvGraphicFramePr>
        <p:xfrm>
          <a:off x="4953000" y="5805488"/>
          <a:ext cx="19764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84" name="公式" r:id="rId13" imgW="761669" imgH="368140" progId="Equation.3">
                  <p:embed/>
                </p:oleObj>
              </mc:Choice>
              <mc:Fallback>
                <p:oleObj name="公式" r:id="rId13" imgW="761669" imgH="368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805488"/>
                        <a:ext cx="19764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8" name="Text Box 60"/>
          <p:cNvSpPr txBox="1">
            <a:spLocks noChangeArrowheads="1"/>
          </p:cNvSpPr>
          <p:nvPr/>
        </p:nvSpPr>
        <p:spPr bwMode="auto">
          <a:xfrm>
            <a:off x="1123950" y="5867400"/>
            <a:ext cx="4610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由牛顿第三定律有：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0" grpId="0"/>
      <p:bldP spid="7224" grpId="0"/>
      <p:bldP spid="72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0" name="Object 2"/>
          <p:cNvGraphicFramePr>
            <a:graphicFrameLocks noChangeAspect="1"/>
          </p:cNvGraphicFramePr>
          <p:nvPr/>
        </p:nvGraphicFramePr>
        <p:xfrm>
          <a:off x="2682875" y="242888"/>
          <a:ext cx="3063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5" name="公式" r:id="rId3" imgW="1180588" imgH="342751" progId="Equation.3">
                  <p:embed/>
                </p:oleObj>
              </mc:Choice>
              <mc:Fallback>
                <p:oleObj name="公式" r:id="rId3" imgW="1180588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42888"/>
                        <a:ext cx="3063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742950" y="266700"/>
            <a:ext cx="2133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所以有：</a:t>
            </a:r>
          </a:p>
        </p:txBody>
      </p:sp>
      <p:graphicFrame>
        <p:nvGraphicFramePr>
          <p:cNvPr id="92161" name="Object 3"/>
          <p:cNvGraphicFramePr>
            <a:graphicFrameLocks noChangeAspect="1"/>
          </p:cNvGraphicFramePr>
          <p:nvPr/>
        </p:nvGraphicFramePr>
        <p:xfrm>
          <a:off x="2381250" y="1039813"/>
          <a:ext cx="38877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6" name="公式" r:id="rId5" imgW="1511300" imgH="342900" progId="Equation.3">
                  <p:embed/>
                </p:oleObj>
              </mc:Choice>
              <mc:Fallback>
                <p:oleObj name="公式" r:id="rId5" imgW="15113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039813"/>
                        <a:ext cx="3887788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62000" y="1047750"/>
            <a:ext cx="1085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令</a:t>
            </a:r>
          </a:p>
        </p:txBody>
      </p:sp>
      <p:graphicFrame>
        <p:nvGraphicFramePr>
          <p:cNvPr id="92162" name="Object 4"/>
          <p:cNvGraphicFramePr>
            <a:graphicFrameLocks noChangeAspect="1"/>
          </p:cNvGraphicFramePr>
          <p:nvPr/>
        </p:nvGraphicFramePr>
        <p:xfrm>
          <a:off x="2398713" y="2093913"/>
          <a:ext cx="20081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7" name="公式" r:id="rId7" imgW="812447" imgH="253890" progId="Equation.3">
                  <p:embed/>
                </p:oleObj>
              </mc:Choice>
              <mc:Fallback>
                <p:oleObj name="公式" r:id="rId7" imgW="812447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2093913"/>
                        <a:ext cx="2008187" cy="6270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85800" y="207645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则有：</a:t>
            </a:r>
          </a:p>
        </p:txBody>
      </p:sp>
      <p:graphicFrame>
        <p:nvGraphicFramePr>
          <p:cNvPr id="92163" name="Object 5"/>
          <p:cNvGraphicFramePr>
            <a:graphicFrameLocks noChangeAspect="1"/>
          </p:cNvGraphicFramePr>
          <p:nvPr/>
        </p:nvGraphicFramePr>
        <p:xfrm>
          <a:off x="2476500" y="3033713"/>
          <a:ext cx="1749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8" name="公式" r:id="rId9" imgW="660400" imgH="419100" progId="Equation.3">
                  <p:embed/>
                </p:oleObj>
              </mc:Choice>
              <mc:Fallback>
                <p:oleObj name="公式" r:id="rId9" imgW="6604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033713"/>
                        <a:ext cx="1749425" cy="10350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704850" y="3238500"/>
            <a:ext cx="819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或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991100" y="2209800"/>
            <a:ext cx="3657600" cy="1752600"/>
            <a:chOff x="3300" y="1608"/>
            <a:chExt cx="2304" cy="1104"/>
          </a:xfrm>
        </p:grpSpPr>
        <p:sp>
          <p:nvSpPr>
            <p:cNvPr id="63503" name="AutoShape 14"/>
            <p:cNvSpPr>
              <a:spLocks/>
            </p:cNvSpPr>
            <p:nvPr/>
          </p:nvSpPr>
          <p:spPr bwMode="auto">
            <a:xfrm>
              <a:off x="3300" y="1608"/>
              <a:ext cx="180" cy="1104"/>
            </a:xfrm>
            <a:prstGeom prst="rightBrace">
              <a:avLst>
                <a:gd name="adj1" fmla="val 51111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504" name="Text Box 15"/>
            <p:cNvSpPr txBox="1">
              <a:spLocks noChangeArrowheads="1"/>
            </p:cNvSpPr>
            <p:nvPr/>
          </p:nvSpPr>
          <p:spPr bwMode="auto">
            <a:xfrm>
              <a:off x="3504" y="1800"/>
              <a:ext cx="2100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FF"/>
                  </a:solidFill>
                </a:rPr>
                <a:t>质点系动量定理（微分形式）</a:t>
              </a:r>
            </a:p>
          </p:txBody>
        </p:sp>
      </p:grpSp>
      <p:graphicFrame>
        <p:nvGraphicFramePr>
          <p:cNvPr id="92164" name="Object 6"/>
          <p:cNvGraphicFramePr>
            <a:graphicFrameLocks noChangeAspect="1"/>
          </p:cNvGraphicFramePr>
          <p:nvPr/>
        </p:nvGraphicFramePr>
        <p:xfrm>
          <a:off x="1517650" y="4254500"/>
          <a:ext cx="344963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69" name="公式" r:id="rId11" imgW="1205977" imgH="317362" progId="Equation.3">
                  <p:embed/>
                </p:oleObj>
              </mc:Choice>
              <mc:Fallback>
                <p:oleObj name="公式" r:id="rId11" imgW="1205977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4254500"/>
                        <a:ext cx="3449638" cy="779463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5467350" y="4221163"/>
            <a:ext cx="33147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200">
                <a:solidFill>
                  <a:srgbClr val="0000FF"/>
                </a:solidFill>
              </a:rPr>
              <a:t>—</a:t>
            </a:r>
            <a:r>
              <a:rPr lang="zh-CN" altLang="en-US" sz="3200">
                <a:solidFill>
                  <a:srgbClr val="0000FF"/>
                </a:solidFill>
              </a:rPr>
              <a:t>质点系动量定理（积分形式）</a:t>
            </a:r>
            <a:endParaRPr lang="zh-CN" altLang="en-US" sz="3200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590550" y="5805488"/>
            <a:ext cx="7639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FF3300"/>
                </a:solidFill>
              </a:rPr>
              <a:t>用质点系动量定理处理问题可避开内力。</a:t>
            </a:r>
          </a:p>
        </p:txBody>
      </p: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571500" y="5300663"/>
            <a:ext cx="8553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</a:rPr>
              <a:t>系统总动量由外力的冲量决定，与内力无关。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468313" y="2781300"/>
            <a:ext cx="6624637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/>
              <a:t>             </a:t>
            </a:r>
            <a:r>
              <a:rPr kumimoji="1" lang="zh-CN" altLang="en-US"/>
              <a:t>研究锤对工件的作用过程，</a:t>
            </a:r>
            <a:r>
              <a:rPr kumimoji="1" lang="zh-CN" altLang="en-US">
                <a:latin typeface="宋体" charset="-122"/>
              </a:rPr>
              <a:t>在竖直方向利用动量定理，取竖直向上为正。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50825" y="115888"/>
            <a:ext cx="8569325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3-3</a:t>
            </a:r>
            <a:r>
              <a:rPr kumimoji="1" lang="en-US" altLang="zh-CN" dirty="0"/>
              <a:t> </a:t>
            </a:r>
            <a:r>
              <a:rPr kumimoji="1" lang="zh-CN" altLang="en-US" dirty="0"/>
              <a:t>质量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=0.3t</a:t>
            </a:r>
            <a:r>
              <a:rPr kumimoji="1" lang="zh-CN" altLang="en-US" dirty="0"/>
              <a:t>的重锤，从高度</a:t>
            </a:r>
            <a:r>
              <a:rPr kumimoji="1" lang="en-US" altLang="zh-CN" i="1" dirty="0"/>
              <a:t>h</a:t>
            </a:r>
            <a:r>
              <a:rPr kumimoji="1" lang="en-US" altLang="zh-CN" dirty="0"/>
              <a:t>=1.5m</a:t>
            </a:r>
            <a:r>
              <a:rPr kumimoji="1" lang="zh-CN" altLang="en-US" dirty="0"/>
              <a:t>处自由落到受锻压的工件上，工件发生形变。如果作用的时间</a:t>
            </a:r>
            <a:r>
              <a:rPr kumimoji="1" lang="en-US" altLang="zh-CN" dirty="0"/>
              <a:t>(1)</a:t>
            </a:r>
            <a:r>
              <a:rPr kumimoji="1" lang="en-US" altLang="zh-CN" i="1" dirty="0">
                <a:sym typeface="Symbol" pitchFamily="18" charset="2"/>
              </a:rPr>
              <a:t> </a:t>
            </a:r>
            <a:r>
              <a:rPr kumimoji="1" lang="en-US" altLang="zh-CN" dirty="0">
                <a:sym typeface="Symbol" pitchFamily="18" charset="2"/>
              </a:rPr>
              <a:t>=0.1s</a:t>
            </a:r>
            <a:r>
              <a:rPr kumimoji="1" lang="zh-CN" altLang="en-US" dirty="0">
                <a:sym typeface="Symbol" pitchFamily="18" charset="2"/>
              </a:rPr>
              <a:t>， </a:t>
            </a:r>
            <a:r>
              <a:rPr kumimoji="1" lang="en-US" altLang="zh-CN" dirty="0"/>
              <a:t>(2)</a:t>
            </a:r>
            <a:r>
              <a:rPr kumimoji="1" lang="en-US" altLang="zh-CN" i="1" dirty="0">
                <a:sym typeface="Symbol" pitchFamily="18" charset="2"/>
              </a:rPr>
              <a:t> </a:t>
            </a:r>
            <a:r>
              <a:rPr kumimoji="1" lang="en-US" altLang="zh-CN" dirty="0">
                <a:sym typeface="Symbol" pitchFamily="18" charset="2"/>
              </a:rPr>
              <a:t>=0.01s </a:t>
            </a:r>
            <a:r>
              <a:rPr kumimoji="1" lang="zh-CN" altLang="en-US" dirty="0"/>
              <a:t>。试求锤对工件的平均冲力。</a:t>
            </a:r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900113" y="1700213"/>
            <a:ext cx="49688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/>
              <a:t>以重锤为研究对象，分析受力，作受力图。</a:t>
            </a:r>
            <a:endParaRPr lang="zh-CN" alt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323850" y="1738313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50825" y="2838450"/>
            <a:ext cx="16129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解法一：</a:t>
            </a:r>
          </a:p>
        </p:txBody>
      </p:sp>
      <p:graphicFrame>
        <p:nvGraphicFramePr>
          <p:cNvPr id="33822" name="Object 30"/>
          <p:cNvGraphicFramePr>
            <a:graphicFrameLocks noChangeAspect="1"/>
          </p:cNvGraphicFramePr>
          <p:nvPr/>
        </p:nvGraphicFramePr>
        <p:xfrm>
          <a:off x="395288" y="4005263"/>
          <a:ext cx="43084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4" name="公式" r:id="rId3" imgW="1587500" imgH="241300" progId="Equation.3">
                  <p:embed/>
                </p:oleObj>
              </mc:Choice>
              <mc:Fallback>
                <p:oleObj name="公式" r:id="rId3" imgW="15875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005263"/>
                        <a:ext cx="430847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4716463" y="3948113"/>
          <a:ext cx="1584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5" name="公式" r:id="rId5" imgW="647419" imgH="253890" progId="Equation.3">
                  <p:embed/>
                </p:oleObj>
              </mc:Choice>
              <mc:Fallback>
                <p:oleObj name="公式" r:id="rId5" imgW="647419" imgH="25389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948113"/>
                        <a:ext cx="15843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/>
        </p:nvGraphicFramePr>
        <p:xfrm>
          <a:off x="1692275" y="4652963"/>
          <a:ext cx="34575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6" name="公式" r:id="rId7" imgW="1384300" imgH="254000" progId="Equation.3">
                  <p:embed/>
                </p:oleObj>
              </mc:Choice>
              <mc:Fallback>
                <p:oleObj name="公式" r:id="rId7" imgW="1384300" imgH="2540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345757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33"/>
          <p:cNvSpPr>
            <a:spLocks noChangeArrowheads="1"/>
          </p:cNvSpPr>
          <p:nvPr/>
        </p:nvSpPr>
        <p:spPr bwMode="auto">
          <a:xfrm>
            <a:off x="900113" y="4941888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826" name="Object 34"/>
          <p:cNvGraphicFramePr>
            <a:graphicFrameLocks noChangeAspect="1"/>
          </p:cNvGraphicFramePr>
          <p:nvPr/>
        </p:nvGraphicFramePr>
        <p:xfrm>
          <a:off x="468313" y="5373688"/>
          <a:ext cx="561657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7" name="公式" r:id="rId9" imgW="2095500" imgH="241300" progId="Equation.3">
                  <p:embed/>
                </p:oleObj>
              </mc:Choice>
              <mc:Fallback>
                <p:oleObj name="公式" r:id="rId9" imgW="2095500" imgH="241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373688"/>
                        <a:ext cx="5616575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5"/>
          <p:cNvGraphicFramePr>
            <a:graphicFrameLocks noChangeAspect="1"/>
          </p:cNvGraphicFramePr>
          <p:nvPr/>
        </p:nvGraphicFramePr>
        <p:xfrm>
          <a:off x="468313" y="5949950"/>
          <a:ext cx="568801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8" name="公式" r:id="rId11" imgW="2120900" imgH="241300" progId="Equation.3">
                  <p:embed/>
                </p:oleObj>
              </mc:Choice>
              <mc:Fallback>
                <p:oleObj name="公式" r:id="rId11" imgW="21209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949950"/>
                        <a:ext cx="5688012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9" name="Object 37"/>
          <p:cNvGraphicFramePr>
            <a:graphicFrameLocks noChangeAspect="1"/>
          </p:cNvGraphicFramePr>
          <p:nvPr/>
        </p:nvGraphicFramePr>
        <p:xfrm>
          <a:off x="6877050" y="5805488"/>
          <a:ext cx="1727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09" name="公式" r:id="rId13" imgW="672808" imgH="241195" progId="Equation.3">
                  <p:embed/>
                </p:oleObj>
              </mc:Choice>
              <mc:Fallback>
                <p:oleObj name="公式" r:id="rId13" imgW="672808" imgH="24119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5805488"/>
                        <a:ext cx="17272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35" name="Picture 43" descr="图片2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6948488" y="2060575"/>
            <a:ext cx="1925637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1" grpId="0"/>
      <p:bldP spid="33818" grpId="0"/>
      <p:bldP spid="33819" grpId="0"/>
      <p:bldP spid="33820" grpId="0"/>
      <p:bldP spid="338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95288" y="188913"/>
            <a:ext cx="7924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>
                <a:latin typeface="宋体" charset="-122"/>
              </a:rPr>
              <a:t>解法二：研究锤从自由下落到静止的整个过程，其动量变化为零。</a:t>
            </a: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1258888" y="4005263"/>
          <a:ext cx="460851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4" name="公式" r:id="rId3" imgW="1637589" imgH="253890" progId="Equation.3">
                  <p:embed/>
                </p:oleObj>
              </mc:Choice>
              <mc:Fallback>
                <p:oleObj name="公式" r:id="rId3" imgW="1637589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5263"/>
                        <a:ext cx="460851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116013" y="1628775"/>
            <a:ext cx="2673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latin typeface="宋体" charset="-122"/>
              </a:rPr>
              <a:t>重力作用时间为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3935413" y="1641475"/>
          <a:ext cx="1968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5" name="Equation" r:id="rId5" imgW="1968500" imgH="546100" progId="Equation.3">
                  <p:embed/>
                </p:oleObj>
              </mc:Choice>
              <mc:Fallback>
                <p:oleObj name="Equation" r:id="rId5" imgW="1968500" imgH="546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1641475"/>
                        <a:ext cx="19685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1116013" y="240347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latin typeface="宋体" charset="-122"/>
              </a:rPr>
              <a:t>支持力的作用时间为</a:t>
            </a:r>
            <a:r>
              <a:rPr kumimoji="1" lang="zh-CN" altLang="en-US" i="1">
                <a:latin typeface="宋体" charset="-122"/>
                <a:sym typeface="Symbol" pitchFamily="18" charset="2"/>
              </a:rPr>
              <a:t></a:t>
            </a:r>
            <a:endParaRPr kumimoji="1" lang="zh-CN" altLang="en-US" i="1">
              <a:latin typeface="宋体" charset="-122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95288" y="328453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由动量定理：</a:t>
            </a: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2051050" y="5132388"/>
          <a:ext cx="34575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6" name="公式" r:id="rId7" imgW="1384300" imgH="254000" progId="Equation.3">
                  <p:embed/>
                </p:oleObj>
              </mc:Choice>
              <mc:Fallback>
                <p:oleObj name="公式" r:id="rId7" imgW="13843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132388"/>
                        <a:ext cx="3457575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AutoShape 13"/>
          <p:cNvSpPr>
            <a:spLocks noChangeArrowheads="1"/>
          </p:cNvSpPr>
          <p:nvPr/>
        </p:nvSpPr>
        <p:spPr bwMode="auto">
          <a:xfrm>
            <a:off x="1258888" y="542131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50825" y="115888"/>
            <a:ext cx="8305800" cy="203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600" dirty="0">
                <a:solidFill>
                  <a:srgbClr val="0000FF"/>
                </a:solidFill>
              </a:rPr>
              <a:t>例</a:t>
            </a:r>
            <a:r>
              <a:rPr kumimoji="1" lang="en-US" altLang="zh-CN" sz="2600" dirty="0">
                <a:solidFill>
                  <a:srgbClr val="0000FF"/>
                </a:solidFill>
              </a:rPr>
              <a:t>3-4  </a:t>
            </a:r>
            <a:r>
              <a:rPr kumimoji="1" lang="zh-CN" altLang="en-US" sz="2600" dirty="0"/>
              <a:t>一绳跨过一定滑轮，两端分别拴有质量为</a:t>
            </a:r>
            <a:r>
              <a:rPr kumimoji="1" lang="en-US" altLang="zh-CN" sz="2600" i="1" dirty="0"/>
              <a:t>m</a:t>
            </a:r>
            <a:r>
              <a:rPr kumimoji="1" lang="zh-CN" altLang="en-US" sz="2600" dirty="0"/>
              <a:t>及</a:t>
            </a:r>
            <a:r>
              <a:rPr kumimoji="1" lang="en-US" altLang="zh-CN" sz="2600" i="1" dirty="0"/>
              <a:t>m</a:t>
            </a:r>
            <a:r>
              <a:rPr kumimoji="1" lang="en-US" altLang="zh-CN" sz="2600" i="1" dirty="0">
                <a:cs typeface="Times New Roman" pitchFamily="18" charset="0"/>
              </a:rPr>
              <a:t>'</a:t>
            </a:r>
            <a:r>
              <a:rPr kumimoji="1" lang="zh-CN" altLang="en-US" sz="2600" dirty="0"/>
              <a:t>的物体</a:t>
            </a:r>
            <a:r>
              <a:rPr kumimoji="1" lang="en-US" altLang="zh-CN" sz="2600" i="1" dirty="0"/>
              <a:t>A</a:t>
            </a:r>
            <a:r>
              <a:rPr kumimoji="1" lang="zh-CN" altLang="en-US" sz="2600" dirty="0"/>
              <a:t>和</a:t>
            </a:r>
            <a:r>
              <a:rPr kumimoji="1" lang="en-US" altLang="zh-CN" sz="2600" i="1" dirty="0"/>
              <a:t>B</a:t>
            </a:r>
            <a:r>
              <a:rPr kumimoji="1" lang="zh-CN" altLang="en-US" sz="2600" dirty="0"/>
              <a:t>， </a:t>
            </a:r>
            <a:r>
              <a:rPr kumimoji="1" lang="en-US" altLang="zh-CN" i="1" dirty="0"/>
              <a:t>m'</a:t>
            </a:r>
            <a:r>
              <a:rPr kumimoji="1" lang="zh-CN" altLang="en-US" sz="2600" dirty="0"/>
              <a:t>大于</a:t>
            </a:r>
            <a:r>
              <a:rPr kumimoji="1" lang="en-US" altLang="zh-CN" sz="2600" i="1" dirty="0"/>
              <a:t>m</a:t>
            </a:r>
            <a:r>
              <a:rPr kumimoji="1" lang="zh-CN" altLang="en-US" sz="2600" dirty="0"/>
              <a:t>。</a:t>
            </a:r>
            <a:r>
              <a:rPr kumimoji="1" lang="en-US" altLang="zh-CN" sz="2600" i="1" dirty="0"/>
              <a:t>B</a:t>
            </a:r>
            <a:r>
              <a:rPr kumimoji="1" lang="zh-CN" altLang="en-US" sz="2600" dirty="0"/>
              <a:t>静止在地面上，当</a:t>
            </a:r>
            <a:r>
              <a:rPr kumimoji="1" lang="en-US" altLang="zh-CN" sz="2600" i="1" dirty="0"/>
              <a:t>A</a:t>
            </a:r>
            <a:r>
              <a:rPr kumimoji="1" lang="zh-CN" altLang="en-US" sz="2600" dirty="0"/>
              <a:t>自由下落距离</a:t>
            </a:r>
            <a:r>
              <a:rPr kumimoji="1" lang="en-US" altLang="zh-CN" sz="2600" i="1" dirty="0"/>
              <a:t>h</a:t>
            </a:r>
            <a:r>
              <a:rPr kumimoji="1" lang="zh-CN" altLang="en-US" sz="2600" dirty="0"/>
              <a:t>后，绳子才被拉紧。求绳子刚被拉紧时两物体的速度，以及</a:t>
            </a:r>
            <a:r>
              <a:rPr kumimoji="1" lang="en-US" altLang="zh-CN" sz="2600" dirty="0"/>
              <a:t>B</a:t>
            </a:r>
            <a:r>
              <a:rPr kumimoji="1" lang="zh-CN" altLang="en-US" sz="2600" dirty="0"/>
              <a:t>能上升的最大高度。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323850" y="2205038"/>
            <a:ext cx="4876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en-US" altLang="zh-CN"/>
              <a:t>        </a:t>
            </a:r>
            <a:r>
              <a:rPr kumimoji="1" lang="zh-CN" altLang="en-US"/>
              <a:t>作绳拉紧时的受力图。</a:t>
            </a:r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250825" y="2636838"/>
            <a:ext cx="4876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>
                <a:solidFill>
                  <a:schemeClr val="tx2"/>
                </a:solidFill>
              </a:rPr>
              <a:t>绳子刚好拉紧前的瞬间，物体</a:t>
            </a:r>
            <a:r>
              <a:rPr kumimoji="1" lang="en-US" altLang="zh-CN" i="1">
                <a:solidFill>
                  <a:schemeClr val="tx2"/>
                </a:solidFill>
              </a:rPr>
              <a:t>A</a:t>
            </a:r>
            <a:r>
              <a:rPr kumimoji="1" lang="zh-CN" altLang="en-US">
                <a:solidFill>
                  <a:schemeClr val="tx2"/>
                </a:solidFill>
              </a:rPr>
              <a:t>的速度为：</a:t>
            </a:r>
          </a:p>
        </p:txBody>
      </p:sp>
      <p:graphicFrame>
        <p:nvGraphicFramePr>
          <p:cNvPr id="35892" name="Object 52"/>
          <p:cNvGraphicFramePr>
            <a:graphicFrameLocks noChangeAspect="1"/>
          </p:cNvGraphicFramePr>
          <p:nvPr/>
        </p:nvGraphicFramePr>
        <p:xfrm>
          <a:off x="2411413" y="3243263"/>
          <a:ext cx="1701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09" name="Equation" r:id="rId3" imgW="1701800" imgH="546100" progId="Equation.3">
                  <p:embed/>
                </p:oleObj>
              </mc:Choice>
              <mc:Fallback>
                <p:oleObj name="Equation" r:id="rId3" imgW="1701800" imgH="5461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43263"/>
                        <a:ext cx="1701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4" name="Rectangle 54"/>
          <p:cNvSpPr>
            <a:spLocks noChangeArrowheads="1"/>
          </p:cNvSpPr>
          <p:nvPr/>
        </p:nvSpPr>
        <p:spPr bwMode="auto">
          <a:xfrm>
            <a:off x="323850" y="213360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35895" name="Text Box 55"/>
          <p:cNvSpPr txBox="1">
            <a:spLocks noChangeArrowheads="1"/>
          </p:cNvSpPr>
          <p:nvPr/>
        </p:nvSpPr>
        <p:spPr bwMode="auto">
          <a:xfrm>
            <a:off x="250825" y="3789363"/>
            <a:ext cx="547211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tx2"/>
                </a:solidFill>
              </a:rPr>
              <a:t>经过短暂的冲击过程，两物体速率相等，对两物体分别应用动量定理（取向上为正）：</a:t>
            </a:r>
          </a:p>
        </p:txBody>
      </p:sp>
      <p:graphicFrame>
        <p:nvGraphicFramePr>
          <p:cNvPr id="35896" name="Object 56"/>
          <p:cNvGraphicFramePr>
            <a:graphicFrameLocks noChangeAspect="1"/>
          </p:cNvGraphicFramePr>
          <p:nvPr/>
        </p:nvGraphicFramePr>
        <p:xfrm>
          <a:off x="1206500" y="5373688"/>
          <a:ext cx="50022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10" name="公式" r:id="rId5" imgW="1726451" imgH="215806" progId="Equation.3">
                  <p:embed/>
                </p:oleObj>
              </mc:Choice>
              <mc:Fallback>
                <p:oleObj name="公式" r:id="rId5" imgW="1726451" imgH="215806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373688"/>
                        <a:ext cx="5002213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97" name="Object 57"/>
          <p:cNvGraphicFramePr>
            <a:graphicFrameLocks noChangeAspect="1"/>
          </p:cNvGraphicFramePr>
          <p:nvPr/>
        </p:nvGraphicFramePr>
        <p:xfrm>
          <a:off x="1225550" y="5949950"/>
          <a:ext cx="4103688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11" name="公式" r:id="rId7" imgW="1383699" imgH="215806" progId="Equation.3">
                  <p:embed/>
                </p:oleObj>
              </mc:Choice>
              <mc:Fallback>
                <p:oleObj name="公式" r:id="rId7" imgW="1383699" imgH="215806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5949950"/>
                        <a:ext cx="4103688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905" name="Picture 65" descr="图片21"/>
          <p:cNvPicPr>
            <a:picLocks noChangeAspect="1" noChangeArrowheads="1"/>
          </p:cNvPicPr>
          <p:nvPr/>
        </p:nvPicPr>
        <p:blipFill>
          <a:blip r:embed="rId9"/>
          <a:srcRect l="45108"/>
          <a:stretch>
            <a:fillRect/>
          </a:stretch>
        </p:blipFill>
        <p:spPr bwMode="auto">
          <a:xfrm>
            <a:off x="7283450" y="1989138"/>
            <a:ext cx="1752600" cy="323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1" name="矩形 11"/>
          <p:cNvSpPr>
            <a:spLocks noChangeArrowheads="1"/>
          </p:cNvSpPr>
          <p:nvPr/>
        </p:nvSpPr>
        <p:spPr bwMode="auto">
          <a:xfrm>
            <a:off x="7164388" y="3789363"/>
            <a:ext cx="466725" cy="431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kumimoji="1" lang="zh-CN" altLang="en-US" sz="2400" b="0"/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5580063" y="1844675"/>
            <a:ext cx="1871662" cy="3302000"/>
            <a:chOff x="9900592" y="1412776"/>
            <a:chExt cx="1872208" cy="3302570"/>
          </a:xfrm>
        </p:grpSpPr>
        <p:pic>
          <p:nvPicPr>
            <p:cNvPr id="66575" name="Picture 65" descr="图片21"/>
            <p:cNvPicPr>
              <a:picLocks noChangeAspect="1" noChangeArrowheads="1"/>
            </p:cNvPicPr>
            <p:nvPr/>
          </p:nvPicPr>
          <p:blipFill>
            <a:blip r:embed="rId9"/>
            <a:srcRect r="45892"/>
            <a:stretch>
              <a:fillRect/>
            </a:stretch>
          </p:blipFill>
          <p:spPr bwMode="auto">
            <a:xfrm>
              <a:off x="9900592" y="1484784"/>
              <a:ext cx="1728192" cy="3230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576" name="矩形 12"/>
            <p:cNvSpPr>
              <a:spLocks noChangeArrowheads="1"/>
            </p:cNvSpPr>
            <p:nvPr/>
          </p:nvSpPr>
          <p:spPr bwMode="auto">
            <a:xfrm>
              <a:off x="11305256" y="1412776"/>
              <a:ext cx="467544" cy="43204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 b="0"/>
            </a:p>
          </p:txBody>
        </p:sp>
      </p:grp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50825" y="5343525"/>
            <a:ext cx="4238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</a:rPr>
              <a:t>A</a:t>
            </a:r>
            <a:endParaRPr lang="zh-CN" alt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50825" y="5861050"/>
            <a:ext cx="4238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i="1">
                <a:solidFill>
                  <a:schemeClr val="tx2"/>
                </a:solidFill>
              </a:rPr>
              <a:t>B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76" grpId="0"/>
      <p:bldP spid="35891" grpId="0"/>
      <p:bldP spid="35894" grpId="0"/>
      <p:bldP spid="35895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850" y="1443038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>
                <a:solidFill>
                  <a:schemeClr val="tx2"/>
                </a:solidFill>
                <a:latin typeface="宋体" charset="-122"/>
              </a:rPr>
              <a:t>考虑到绳不可伸长，有：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95288" y="2019300"/>
            <a:ext cx="67135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平均冲力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 baseline="-25000">
                <a:solidFill>
                  <a:schemeClr val="tx2"/>
                </a:solidFill>
              </a:rPr>
              <a:t>1</a:t>
            </a:r>
            <a:r>
              <a:rPr kumimoji="1" lang="en-US" altLang="zh-CN">
                <a:solidFill>
                  <a:schemeClr val="tx2"/>
                </a:solidFill>
              </a:rPr>
              <a:t> </a:t>
            </a:r>
            <a:r>
              <a:rPr kumimoji="1" lang="zh-CN" altLang="en-US">
                <a:solidFill>
                  <a:schemeClr val="tx2"/>
                </a:solidFill>
              </a:rPr>
              <a:t>、</a:t>
            </a:r>
            <a:r>
              <a:rPr kumimoji="1" lang="en-US" altLang="zh-CN" i="1">
                <a:solidFill>
                  <a:schemeClr val="tx2"/>
                </a:solidFill>
              </a:rPr>
              <a:t>T</a:t>
            </a:r>
            <a:r>
              <a:rPr kumimoji="1" lang="en-US" altLang="zh-CN" baseline="-25000">
                <a:solidFill>
                  <a:schemeClr val="tx2"/>
                </a:solidFill>
              </a:rPr>
              <a:t>2</a:t>
            </a:r>
            <a:r>
              <a:rPr kumimoji="1" lang="en-US" altLang="zh-CN">
                <a:solidFill>
                  <a:schemeClr val="tx2"/>
                </a:solidFill>
              </a:rPr>
              <a:t>&gt;&gt;</a:t>
            </a:r>
            <a:r>
              <a:rPr kumimoji="1" lang="zh-CN" altLang="en-US">
                <a:solidFill>
                  <a:schemeClr val="tx2"/>
                </a:solidFill>
              </a:rPr>
              <a:t>重力，因而忽略重力。</a:t>
            </a:r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4356100" y="1514475"/>
          <a:ext cx="10795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6" name="Equation" r:id="rId3" imgW="1143000" imgH="508000" progId="Equation.3">
                  <p:embed/>
                </p:oleObj>
              </mc:Choice>
              <mc:Fallback>
                <p:oleObj name="Equation" r:id="rId3" imgW="1143000" imgH="50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514475"/>
                        <a:ext cx="10795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9"/>
          <p:cNvGraphicFramePr>
            <a:graphicFrameLocks noChangeAspect="1"/>
          </p:cNvGraphicFramePr>
          <p:nvPr/>
        </p:nvGraphicFramePr>
        <p:xfrm>
          <a:off x="1403350" y="2595563"/>
          <a:ext cx="20161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7" name="公式" r:id="rId5" imgW="723586" imgH="393529" progId="Equation.3">
                  <p:embed/>
                </p:oleObj>
              </mc:Choice>
              <mc:Fallback>
                <p:oleObj name="公式" r:id="rId5" imgW="723586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595563"/>
                        <a:ext cx="2016125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AutoShape 10"/>
          <p:cNvSpPr>
            <a:spLocks noChangeArrowheads="1"/>
          </p:cNvSpPr>
          <p:nvPr/>
        </p:nvSpPr>
        <p:spPr bwMode="auto">
          <a:xfrm>
            <a:off x="611188" y="30273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3492500" y="2522538"/>
          <a:ext cx="18716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8" name="公式" r:id="rId7" imgW="672808" imgH="431613" progId="Equation.3">
                  <p:embed/>
                </p:oleObj>
              </mc:Choice>
              <mc:Fallback>
                <p:oleObj name="公式" r:id="rId7" imgW="672808" imgH="43161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22538"/>
                        <a:ext cx="1871663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23850" y="3819525"/>
            <a:ext cx="633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绳子拉紧后，</a:t>
            </a:r>
            <a:r>
              <a:rPr kumimoji="1" lang="en-US" altLang="zh-CN">
                <a:solidFill>
                  <a:schemeClr val="tx2"/>
                </a:solidFill>
              </a:rPr>
              <a:t>A</a:t>
            </a:r>
            <a:r>
              <a:rPr kumimoji="1" lang="zh-CN" altLang="en-US">
                <a:solidFill>
                  <a:schemeClr val="tx2"/>
                </a:solidFill>
              </a:rPr>
              <a:t>、</a:t>
            </a:r>
            <a:r>
              <a:rPr kumimoji="1" lang="en-US" altLang="zh-CN">
                <a:solidFill>
                  <a:schemeClr val="tx2"/>
                </a:solidFill>
              </a:rPr>
              <a:t>B</a:t>
            </a:r>
            <a:r>
              <a:rPr kumimoji="1" lang="zh-CN" altLang="en-US">
                <a:solidFill>
                  <a:schemeClr val="tx2"/>
                </a:solidFill>
              </a:rPr>
              <a:t>系统的加速度为：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651500" y="2636838"/>
            <a:ext cx="30956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/>
              <a:t>即为绳子刚被拉紧时两物体的速度。</a:t>
            </a:r>
          </a:p>
        </p:txBody>
      </p:sp>
      <p:graphicFrame>
        <p:nvGraphicFramePr>
          <p:cNvPr id="36878" name="Object 14"/>
          <p:cNvGraphicFramePr>
            <a:graphicFrameLocks noChangeAspect="1"/>
          </p:cNvGraphicFramePr>
          <p:nvPr/>
        </p:nvGraphicFramePr>
        <p:xfrm>
          <a:off x="3708400" y="4264025"/>
          <a:ext cx="2232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09" name="公式" r:id="rId9" imgW="825500" imgH="393700" progId="Equation.3">
                  <p:embed/>
                </p:oleObj>
              </mc:Choice>
              <mc:Fallback>
                <p:oleObj name="公式" r:id="rId9" imgW="825500" imgH="3937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264025"/>
                        <a:ext cx="2232025" cy="106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50825" y="5445125"/>
            <a:ext cx="6264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tx2"/>
                </a:solidFill>
              </a:rPr>
              <a:t>速度为零时，物体</a:t>
            </a:r>
            <a:r>
              <a:rPr kumimoji="1" lang="en-US" altLang="zh-CN" i="1">
                <a:solidFill>
                  <a:schemeClr val="tx2"/>
                </a:solidFill>
              </a:rPr>
              <a:t>B</a:t>
            </a:r>
            <a:r>
              <a:rPr kumimoji="1" lang="zh-CN" altLang="en-US">
                <a:solidFill>
                  <a:schemeClr val="tx2"/>
                </a:solidFill>
              </a:rPr>
              <a:t>达到最大高度</a:t>
            </a:r>
            <a:r>
              <a:rPr kumimoji="1" lang="en-US" altLang="zh-CN" i="1">
                <a:solidFill>
                  <a:schemeClr val="tx2"/>
                </a:solidFill>
              </a:rPr>
              <a:t>H</a:t>
            </a:r>
            <a:r>
              <a:rPr kumimoji="1" lang="zh-CN" altLang="en-US">
                <a:solidFill>
                  <a:schemeClr val="tx2"/>
                </a:solidFill>
              </a:rPr>
              <a:t>：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3635375" y="5949950"/>
          <a:ext cx="23764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0" name="公式" r:id="rId11" imgW="863225" imgH="203112" progId="Equation.3">
                  <p:embed/>
                </p:oleObj>
              </mc:Choice>
              <mc:Fallback>
                <p:oleObj name="公式" r:id="rId11" imgW="863225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949950"/>
                        <a:ext cx="2376488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AutoShape 17"/>
          <p:cNvSpPr>
            <a:spLocks/>
          </p:cNvSpPr>
          <p:nvPr/>
        </p:nvSpPr>
        <p:spPr bwMode="auto">
          <a:xfrm>
            <a:off x="6011863" y="4797425"/>
            <a:ext cx="144462" cy="1512888"/>
          </a:xfrm>
          <a:prstGeom prst="rightBrace">
            <a:avLst>
              <a:gd name="adj1" fmla="val 8727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>
            <a:off x="6227763" y="55165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3" name="Object 19"/>
          <p:cNvGraphicFramePr>
            <a:graphicFrameLocks noChangeAspect="1"/>
          </p:cNvGraphicFramePr>
          <p:nvPr/>
        </p:nvGraphicFramePr>
        <p:xfrm>
          <a:off x="6804025" y="5084763"/>
          <a:ext cx="2159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1" name="公式" r:id="rId13" imgW="889000" imgH="419100" progId="Equation.3">
                  <p:embed/>
                </p:oleObj>
              </mc:Choice>
              <mc:Fallback>
                <p:oleObj name="公式" r:id="rId13" imgW="8890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084763"/>
                        <a:ext cx="2159000" cy="1017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0"/>
          <p:cNvGraphicFramePr>
            <a:graphicFrameLocks noChangeAspect="1"/>
          </p:cNvGraphicFramePr>
          <p:nvPr/>
        </p:nvGraphicFramePr>
        <p:xfrm>
          <a:off x="854075" y="115888"/>
          <a:ext cx="50038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2" name="公式" r:id="rId15" imgW="1726451" imgH="215806" progId="Equation.3">
                  <p:embed/>
                </p:oleObj>
              </mc:Choice>
              <mc:Fallback>
                <p:oleObj name="公式" r:id="rId15" imgW="1726451" imgH="21580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15888"/>
                        <a:ext cx="500380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863600" y="731838"/>
          <a:ext cx="4030663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513" name="公式" r:id="rId17" imgW="1383699" imgH="215806" progId="Equation.3">
                  <p:embed/>
                </p:oleObj>
              </mc:Choice>
              <mc:Fallback>
                <p:oleObj name="公式" r:id="rId17" imgW="1383699" imgH="215806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31838"/>
                        <a:ext cx="4030663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6" grpId="0"/>
      <p:bldP spid="36879" grpId="0"/>
      <p:bldP spid="36881" grpId="0" animBg="1"/>
      <p:bldP spid="368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7950" y="822325"/>
            <a:ext cx="3025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一、动量定理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95288" y="1473200"/>
            <a:ext cx="312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/>
              <a:t>由牛顿运动定律：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3563938" y="1268413"/>
          <a:ext cx="30241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69" name="Equation" r:id="rId3" imgW="910440" imgH="290880" progId="Equation.3">
                  <p:embed/>
                </p:oleObj>
              </mc:Choice>
              <mc:Fallback>
                <p:oleObj name="Equation" r:id="rId3" imgW="910440" imgH="29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268413"/>
                        <a:ext cx="3024187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1116013" y="2276475"/>
          <a:ext cx="1871662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0" name="公式" r:id="rId5" imgW="564480" imgH="145440" progId="Equation.3">
                  <p:embed/>
                </p:oleObj>
              </mc:Choice>
              <mc:Fallback>
                <p:oleObj name="公式" r:id="rId5" imgW="564480" imgH="145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276475"/>
                        <a:ext cx="1871662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7C8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971550" y="4652963"/>
            <a:ext cx="7491413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dirty="0"/>
              <a:t>                                      </a:t>
            </a:r>
            <a:r>
              <a:rPr kumimoji="1" lang="zh-CN" altLang="en-US" dirty="0"/>
              <a:t>表示力对时间的累积量，</a:t>
            </a:r>
          </a:p>
          <a:p>
            <a:pPr>
              <a:lnSpc>
                <a:spcPct val="140000"/>
              </a:lnSpc>
            </a:pPr>
            <a:r>
              <a:rPr kumimoji="1" lang="zh-CN" altLang="en-US" dirty="0"/>
              <a:t>叫做</a:t>
            </a:r>
            <a:r>
              <a:rPr kumimoji="1" lang="zh-CN" altLang="en-US" dirty="0">
                <a:solidFill>
                  <a:srgbClr val="0000FF"/>
                </a:solidFill>
              </a:rPr>
              <a:t>冲量（</a:t>
            </a:r>
            <a:r>
              <a:rPr kumimoji="1" lang="en-US" altLang="zh-CN" dirty="0">
                <a:solidFill>
                  <a:srgbClr val="0000FF"/>
                </a:solidFill>
              </a:rPr>
              <a:t>impulse of force)</a:t>
            </a:r>
            <a:r>
              <a:rPr kumimoji="1" lang="zh-CN" altLang="en-US" dirty="0"/>
              <a:t>。          </a:t>
            </a:r>
          </a:p>
        </p:txBody>
      </p:sp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971550" y="3141663"/>
          <a:ext cx="309721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1" name="公式" r:id="rId7" imgW="1028254" imgH="355446" progId="Equation.3">
                  <p:embed/>
                </p:oleObj>
              </mc:Choice>
              <mc:Fallback>
                <p:oleObj name="公式" r:id="rId7" imgW="1028254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141663"/>
                        <a:ext cx="3097213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Object 17"/>
          <p:cNvGraphicFramePr>
            <a:graphicFrameLocks noChangeAspect="1"/>
          </p:cNvGraphicFramePr>
          <p:nvPr/>
        </p:nvGraphicFramePr>
        <p:xfrm>
          <a:off x="4067175" y="3357563"/>
          <a:ext cx="17272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2" name="公式" r:id="rId9" imgW="583693" imgH="215713" progId="Equation.3">
                  <p:embed/>
                </p:oleObj>
              </mc:Choice>
              <mc:Fallback>
                <p:oleObj name="公式" r:id="rId9" imgW="583693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357563"/>
                        <a:ext cx="17272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99564"/>
              </p:ext>
            </p:extLst>
          </p:nvPr>
        </p:nvGraphicFramePr>
        <p:xfrm>
          <a:off x="2051050" y="4365104"/>
          <a:ext cx="21605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73" name="公式" r:id="rId11" imgW="610200" imgH="254520" progId="Equation.3">
                  <p:embed/>
                </p:oleObj>
              </mc:Choice>
              <mc:Fallback>
                <p:oleObj name="公式" r:id="rId11" imgW="610200" imgH="254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365104"/>
                        <a:ext cx="2160588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971550" y="4714875"/>
            <a:ext cx="1584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其中，</a:t>
            </a:r>
          </a:p>
        </p:txBody>
      </p:sp>
    </p:spTree>
    <p:extLst>
      <p:ext uri="{BB962C8B-B14F-4D97-AF65-F5344CB8AC3E}">
        <p14:creationId xmlns:p14="http://schemas.microsoft.com/office/powerpoint/2010/main" val="2019300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26" name="Object 2"/>
          <p:cNvGraphicFramePr>
            <a:graphicFrameLocks noChangeAspect="1"/>
          </p:cNvGraphicFramePr>
          <p:nvPr/>
        </p:nvGraphicFramePr>
        <p:xfrm>
          <a:off x="1757363" y="2505075"/>
          <a:ext cx="2814637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2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2505075"/>
                        <a:ext cx="2814637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7" name="Rectangle 67"/>
          <p:cNvSpPr>
            <a:spLocks noChangeArrowheads="1"/>
          </p:cNvSpPr>
          <p:nvPr/>
        </p:nvSpPr>
        <p:spPr bwMode="auto">
          <a:xfrm>
            <a:off x="4572000" y="2897188"/>
            <a:ext cx="19446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宋体" charset="-122"/>
              </a:rPr>
              <a:t>= </a:t>
            </a:r>
            <a:r>
              <a:rPr kumimoji="1" lang="zh-CN" altLang="en-US" sz="3200">
                <a:latin typeface="宋体" charset="-122"/>
              </a:rPr>
              <a:t>常矢量</a:t>
            </a:r>
          </a:p>
        </p:txBody>
      </p:sp>
      <p:graphicFrame>
        <p:nvGraphicFramePr>
          <p:cNvPr id="41028" name="Object 3"/>
          <p:cNvGraphicFramePr>
            <a:graphicFrameLocks noChangeAspect="1"/>
          </p:cNvGraphicFramePr>
          <p:nvPr/>
        </p:nvGraphicFramePr>
        <p:xfrm>
          <a:off x="1835150" y="3860800"/>
          <a:ext cx="25923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3" name="Equation" r:id="rId5" imgW="748975" imgH="355446" progId="Equation.3">
                  <p:embed/>
                </p:oleObj>
              </mc:Choice>
              <mc:Fallback>
                <p:oleObj name="Equation" r:id="rId5" imgW="748975" imgH="3554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60800"/>
                        <a:ext cx="2592388" cy="973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9" name="Object 4"/>
          <p:cNvGraphicFramePr>
            <a:graphicFrameLocks noChangeAspect="1"/>
          </p:cNvGraphicFramePr>
          <p:nvPr/>
        </p:nvGraphicFramePr>
        <p:xfrm>
          <a:off x="4333875" y="3908425"/>
          <a:ext cx="12461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4" name="公式" r:id="rId7" imgW="393529" imgH="228501" progId="Equation.3">
                  <p:embed/>
                </p:oleObj>
              </mc:Choice>
              <mc:Fallback>
                <p:oleObj name="公式" r:id="rId7" imgW="39352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3908425"/>
                        <a:ext cx="12461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0" name="Rectangle 70"/>
          <p:cNvSpPr>
            <a:spLocks noChangeArrowheads="1"/>
          </p:cNvSpPr>
          <p:nvPr/>
        </p:nvSpPr>
        <p:spPr bwMode="auto">
          <a:xfrm>
            <a:off x="5480050" y="3921125"/>
            <a:ext cx="2303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>
                <a:latin typeface="宋体" charset="-122"/>
              </a:rPr>
              <a:t>=</a:t>
            </a:r>
            <a:r>
              <a:rPr kumimoji="1" lang="zh-CN" altLang="en-US" sz="3200">
                <a:latin typeface="宋体" charset="-122"/>
              </a:rPr>
              <a:t>常矢量</a:t>
            </a:r>
          </a:p>
        </p:txBody>
      </p:sp>
      <p:sp>
        <p:nvSpPr>
          <p:cNvPr id="41032" name="Rectangle 72"/>
          <p:cNvSpPr>
            <a:spLocks noChangeArrowheads="1"/>
          </p:cNvSpPr>
          <p:nvPr/>
        </p:nvSpPr>
        <p:spPr bwMode="auto">
          <a:xfrm>
            <a:off x="395288" y="836613"/>
            <a:ext cx="640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kumimoji="1" lang="zh-CN" altLang="en-US"/>
              <a:t>根据质心运动定律：</a:t>
            </a:r>
            <a:endParaRPr kumimoji="1" lang="zh-CN" altLang="en-US">
              <a:latin typeface="宋体" charset="-122"/>
            </a:endParaRPr>
          </a:p>
        </p:txBody>
      </p:sp>
      <p:sp>
        <p:nvSpPr>
          <p:cNvPr id="41034" name="Rectangle 74"/>
          <p:cNvSpPr>
            <a:spLocks noChangeArrowheads="1"/>
          </p:cNvSpPr>
          <p:nvPr/>
        </p:nvSpPr>
        <p:spPr bwMode="auto">
          <a:xfrm>
            <a:off x="971550" y="1628775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latin typeface="宋体" charset="-122"/>
              </a:rPr>
              <a:t>若</a:t>
            </a:r>
          </a:p>
        </p:txBody>
      </p:sp>
      <p:graphicFrame>
        <p:nvGraphicFramePr>
          <p:cNvPr id="41035" name="Object 5"/>
          <p:cNvGraphicFramePr>
            <a:graphicFrameLocks noChangeAspect="1"/>
          </p:cNvGraphicFramePr>
          <p:nvPr/>
        </p:nvGraphicFramePr>
        <p:xfrm>
          <a:off x="1763713" y="1484313"/>
          <a:ext cx="16557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5" name="Equation" r:id="rId9" imgW="545626" imgH="253780" progId="Equation.3">
                  <p:embed/>
                </p:oleObj>
              </mc:Choice>
              <mc:Fallback>
                <p:oleObj name="Equation" r:id="rId9" imgW="545626" imgH="2537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484313"/>
                        <a:ext cx="1655762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7" name="Rectangle 77"/>
          <p:cNvSpPr>
            <a:spLocks noChangeArrowheads="1"/>
          </p:cNvSpPr>
          <p:nvPr/>
        </p:nvSpPr>
        <p:spPr bwMode="auto">
          <a:xfrm>
            <a:off x="107950" y="115888"/>
            <a:ext cx="3816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三、动量守恒定律</a:t>
            </a:r>
          </a:p>
        </p:txBody>
      </p:sp>
      <p:sp>
        <p:nvSpPr>
          <p:cNvPr id="41038" name="Rectangle 78"/>
          <p:cNvSpPr>
            <a:spLocks noChangeArrowheads="1"/>
          </p:cNvSpPr>
          <p:nvPr/>
        </p:nvSpPr>
        <p:spPr bwMode="auto">
          <a:xfrm>
            <a:off x="971550" y="2781300"/>
            <a:ext cx="541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即</a:t>
            </a: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468313" y="4797425"/>
            <a:ext cx="8281987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/>
              <a:t>        </a:t>
            </a:r>
            <a:r>
              <a:rPr kumimoji="1" lang="zh-CN" altLang="en-US"/>
              <a:t>如果系统所受的外力之和为零，则系统的总动量保持不变，这个结论叫做</a:t>
            </a:r>
            <a:r>
              <a:rPr kumimoji="1" lang="zh-CN" altLang="en-US">
                <a:solidFill>
                  <a:srgbClr val="0000FF"/>
                </a:solidFill>
              </a:rPr>
              <a:t>动量守恒定律（</a:t>
            </a:r>
            <a:r>
              <a:rPr kumimoji="1" lang="en-US" altLang="zh-CN">
                <a:solidFill>
                  <a:srgbClr val="0000FF"/>
                </a:solidFill>
              </a:rPr>
              <a:t>law of conservation of momentum</a:t>
            </a:r>
            <a:r>
              <a:rPr kumimoji="1" lang="zh-CN" altLang="en-US">
                <a:solidFill>
                  <a:srgbClr val="0000FF"/>
                </a:solidFill>
              </a:rPr>
              <a:t>）</a:t>
            </a:r>
            <a:r>
              <a:rPr kumimoji="1" lang="zh-CN" altLang="en-US"/>
              <a:t>。</a:t>
            </a:r>
            <a:endParaRPr lang="zh-CN" altLang="en-US"/>
          </a:p>
        </p:txBody>
      </p:sp>
      <p:graphicFrame>
        <p:nvGraphicFramePr>
          <p:cNvPr id="41040" name="Object 6"/>
          <p:cNvGraphicFramePr>
            <a:graphicFrameLocks noChangeAspect="1"/>
          </p:cNvGraphicFramePr>
          <p:nvPr/>
        </p:nvGraphicFramePr>
        <p:xfrm>
          <a:off x="3851275" y="741363"/>
          <a:ext cx="230505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6" name="公式" r:id="rId11" imgW="736280" imgH="266584" progId="Equation.3">
                  <p:embed/>
                </p:oleObj>
              </mc:Choice>
              <mc:Fallback>
                <p:oleObj name="公式" r:id="rId11" imgW="736280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741363"/>
                        <a:ext cx="230505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1" name="Text Box 81"/>
          <p:cNvSpPr txBox="1">
            <a:spLocks noChangeArrowheads="1"/>
          </p:cNvSpPr>
          <p:nvPr/>
        </p:nvSpPr>
        <p:spPr bwMode="auto">
          <a:xfrm>
            <a:off x="4284663" y="16287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则</a:t>
            </a:r>
          </a:p>
        </p:txBody>
      </p:sp>
      <p:graphicFrame>
        <p:nvGraphicFramePr>
          <p:cNvPr id="41042" name="Object 7"/>
          <p:cNvGraphicFramePr>
            <a:graphicFrameLocks noChangeAspect="1"/>
          </p:cNvGraphicFramePr>
          <p:nvPr/>
        </p:nvGraphicFramePr>
        <p:xfrm>
          <a:off x="5076825" y="1555750"/>
          <a:ext cx="12239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307" name="公式" r:id="rId13" imgW="406224" imgH="228501" progId="Equation.3">
                  <p:embed/>
                </p:oleObj>
              </mc:Choice>
              <mc:Fallback>
                <p:oleObj name="公式" r:id="rId13" imgW="40622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1555750"/>
                        <a:ext cx="1223963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3" name="AutoShape 83"/>
          <p:cNvSpPr>
            <a:spLocks noChangeArrowheads="1"/>
          </p:cNvSpPr>
          <p:nvPr/>
        </p:nvSpPr>
        <p:spPr bwMode="auto">
          <a:xfrm>
            <a:off x="1116013" y="4149725"/>
            <a:ext cx="576262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0" grpId="0"/>
      <p:bldP spid="41039" grpId="0"/>
      <p:bldP spid="410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74" name="Text Box 66"/>
          <p:cNvSpPr txBox="1">
            <a:spLocks noChangeArrowheads="1"/>
          </p:cNvSpPr>
          <p:nvPr/>
        </p:nvSpPr>
        <p:spPr bwMode="auto">
          <a:xfrm>
            <a:off x="323850" y="1600051"/>
            <a:ext cx="8382000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/>
              <a:t>1. </a:t>
            </a:r>
            <a:r>
              <a:rPr kumimoji="1" lang="zh-CN" altLang="en-US" sz="3200">
                <a:latin typeface="幼圆" pitchFamily="49" charset="-122"/>
              </a:rPr>
              <a:t>动量守恒是指系统动量总和不变，但系统内各个质点的动量可以变化</a:t>
            </a:r>
            <a:r>
              <a:rPr kumimoji="1" lang="en-US" altLang="zh-CN" sz="3200">
                <a:latin typeface="幼圆" pitchFamily="49" charset="-122"/>
              </a:rPr>
              <a:t>, </a:t>
            </a:r>
            <a:r>
              <a:rPr kumimoji="1" lang="zh-CN" altLang="en-US" sz="3200">
                <a:latin typeface="幼圆" pitchFamily="49" charset="-122"/>
              </a:rPr>
              <a:t>通过内力进行传递和交换。</a:t>
            </a:r>
          </a:p>
        </p:txBody>
      </p:sp>
      <p:sp>
        <p:nvSpPr>
          <p:cNvPr id="43075" name="AutoShape 67"/>
          <p:cNvSpPr>
            <a:spLocks noChangeArrowheads="1"/>
          </p:cNvSpPr>
          <p:nvPr/>
        </p:nvSpPr>
        <p:spPr bwMode="auto">
          <a:xfrm>
            <a:off x="468313" y="630088"/>
            <a:ext cx="1152525" cy="7207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说明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209550" y="3541563"/>
            <a:ext cx="8934450" cy="147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动量守恒定律是牛顿第三定律的必然推论。</a:t>
            </a:r>
          </a:p>
          <a:p>
            <a:pPr algn="just">
              <a:lnSpc>
                <a:spcPct val="14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动量定理及动量守恒定律只适用于惯性系。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85750" y="1524000"/>
            <a:ext cx="66294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/>
              <a:t>   5.</a:t>
            </a:r>
            <a:r>
              <a:rPr lang="zh-CN" altLang="en-US" sz="3200"/>
              <a:t>若某个方向上合外力为零，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7650" y="2743200"/>
            <a:ext cx="424815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/>
              <a:t>   6.</a:t>
            </a:r>
            <a:r>
              <a:rPr lang="zh-CN" altLang="en-US" sz="3200"/>
              <a:t>当外力</a:t>
            </a:r>
            <a:r>
              <a:rPr lang="en-US" altLang="zh-CN" sz="3200"/>
              <a:t>&lt;&lt;</a:t>
            </a:r>
            <a:r>
              <a:rPr lang="zh-CN" altLang="en-US" sz="3200"/>
              <a:t>内力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1450" y="4095750"/>
            <a:ext cx="897255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/>
              <a:t>     </a:t>
            </a:r>
            <a:r>
              <a:rPr lang="en-US" altLang="zh-CN" sz="3200"/>
              <a:t>7.</a:t>
            </a:r>
            <a:r>
              <a:rPr lang="zh-CN" altLang="en-US" sz="3200"/>
              <a:t>动量守恒定律是比牛顿定律更普遍、更基本</a:t>
            </a:r>
            <a:endParaRPr lang="zh-CN" altLang="en-US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5832475" y="1573213"/>
            <a:ext cx="3311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则该方向上动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479675" y="2081213"/>
            <a:ext cx="5948363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/>
              <a:t>尽管总动量可能并不守恒。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79475" y="2163763"/>
            <a:ext cx="28130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量守恒，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3317875" y="2811463"/>
            <a:ext cx="38369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且作用时间极短时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423025" y="2811463"/>
            <a:ext cx="2641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（如碰撞），</a:t>
            </a: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860425" y="3440113"/>
            <a:ext cx="50530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可认为动量近似守恒。</a:t>
            </a:r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784225" y="4754563"/>
            <a:ext cx="29194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的定律，</a:t>
            </a:r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2403475" y="4773613"/>
            <a:ext cx="6140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它在宏观和微观领域均适用。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495300" y="5372100"/>
            <a:ext cx="83058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/>
              <a:t>8.</a:t>
            </a:r>
            <a:r>
              <a:rPr lang="zh-CN" altLang="en-US" sz="3200"/>
              <a:t>用守恒定律作题，应注意分析 </a:t>
            </a:r>
            <a:r>
              <a:rPr lang="zh-CN" altLang="en-US" sz="3200">
                <a:solidFill>
                  <a:srgbClr val="FF0000"/>
                </a:solidFill>
              </a:rPr>
              <a:t>过程、系统   </a:t>
            </a:r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936625" y="906463"/>
            <a:ext cx="4814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切惯性系中均守恒。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12775" y="285750"/>
            <a:ext cx="6219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/>
              <a:t>4. </a:t>
            </a:r>
            <a:r>
              <a:rPr lang="zh-CN" altLang="en-US" sz="3200"/>
              <a:t>动量若在某一惯性系中守恒，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6346825" y="277813"/>
            <a:ext cx="2797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则在其它一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88988" y="5972175"/>
            <a:ext cx="23098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和条件。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0244" grpId="0"/>
      <p:bldP spid="10251" grpId="0"/>
      <p:bldP spid="10252" grpId="0"/>
      <p:bldP spid="10253" grpId="0"/>
      <p:bldP spid="10255" grpId="0"/>
      <p:bldP spid="10256" grpId="0"/>
      <p:bldP spid="10257" grpId="0"/>
      <p:bldP spid="102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250825" y="115888"/>
            <a:ext cx="8534400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3-5  </a:t>
            </a:r>
            <a:r>
              <a:rPr kumimoji="1" lang="en-US" altLang="zh-CN" dirty="0"/>
              <a:t> </a:t>
            </a:r>
            <a:r>
              <a:rPr kumimoji="1" lang="zh-CN" altLang="en-US" dirty="0"/>
              <a:t>如图所示</a:t>
            </a:r>
            <a:r>
              <a:rPr kumimoji="1" lang="en-US" altLang="zh-CN" dirty="0"/>
              <a:t>,</a:t>
            </a:r>
            <a:r>
              <a:rPr kumimoji="1" lang="zh-CN" altLang="en-US" dirty="0"/>
              <a:t>设炮车以仰角</a:t>
            </a:r>
            <a:r>
              <a:rPr kumimoji="1" lang="zh-CN" altLang="en-US" i="1" dirty="0">
                <a:sym typeface="Symbol" pitchFamily="18" charset="2"/>
              </a:rPr>
              <a:t> </a:t>
            </a:r>
            <a:r>
              <a:rPr kumimoji="1" lang="zh-CN" altLang="en-US" dirty="0"/>
              <a:t>发射一炮弹，炮车和炮弹的质量分别为</a:t>
            </a:r>
            <a:r>
              <a:rPr kumimoji="1" lang="en-US" altLang="zh-CN" i="1" dirty="0"/>
              <a:t>M </a:t>
            </a:r>
            <a:r>
              <a:rPr kumimoji="1" lang="zh-CN" altLang="en-US" dirty="0"/>
              <a:t>和</a:t>
            </a:r>
            <a:r>
              <a:rPr kumimoji="1" lang="en-US" altLang="zh-CN" i="1" dirty="0"/>
              <a:t>m </a:t>
            </a:r>
            <a:r>
              <a:rPr kumimoji="1" lang="zh-CN" altLang="en-US" dirty="0"/>
              <a:t>，炮弹的出口速度为</a:t>
            </a:r>
            <a:r>
              <a:rPr kumimoji="1" lang="en-US" altLang="zh-CN" i="1" dirty="0"/>
              <a:t>v</a:t>
            </a:r>
            <a:r>
              <a:rPr kumimoji="1" lang="zh-CN" altLang="en-US" dirty="0"/>
              <a:t>，求炮车的反冲速度</a:t>
            </a:r>
            <a:r>
              <a:rPr kumimoji="1" lang="en-US" altLang="zh-CN" i="1" dirty="0"/>
              <a:t>V</a:t>
            </a:r>
            <a:r>
              <a:rPr kumimoji="1" lang="zh-CN" altLang="en-US" dirty="0"/>
              <a:t>。炮车与地面间的摩擦力不计。</a:t>
            </a: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323850" y="4149725"/>
            <a:ext cx="89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971550" y="4149725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/>
              <a:t>选取炮车和炮弹组成系统</a:t>
            </a:r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971550" y="4797425"/>
            <a:ext cx="26844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/>
              <a:t>内、外力分析。</a:t>
            </a:r>
          </a:p>
        </p:txBody>
      </p:sp>
      <p:sp>
        <p:nvSpPr>
          <p:cNvPr id="47176" name="Text Box 72"/>
          <p:cNvSpPr txBox="1">
            <a:spLocks noChangeArrowheads="1"/>
          </p:cNvSpPr>
          <p:nvPr/>
        </p:nvSpPr>
        <p:spPr bwMode="auto">
          <a:xfrm>
            <a:off x="539750" y="5373688"/>
            <a:ext cx="50419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/>
              <a:t>炮车与地面间的摩擦力不计，系统水平方向动量守恒。</a:t>
            </a:r>
          </a:p>
        </p:txBody>
      </p:sp>
      <p:graphicFrame>
        <p:nvGraphicFramePr>
          <p:cNvPr id="71687" name="Object 10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1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215" name="Picture 111" descr="图3-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58888" y="1662113"/>
            <a:ext cx="5184775" cy="2271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216" name="Picture 112" descr="图片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80063" y="3848100"/>
            <a:ext cx="349250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90" name="矩形 13"/>
          <p:cNvSpPr>
            <a:spLocks noChangeArrowheads="1"/>
          </p:cNvSpPr>
          <p:nvPr/>
        </p:nvSpPr>
        <p:spPr bwMode="auto">
          <a:xfrm>
            <a:off x="4572000" y="3670300"/>
            <a:ext cx="1214438" cy="357188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2" grpId="0"/>
      <p:bldP spid="47173" grpId="0"/>
      <p:bldP spid="47174" grpId="0"/>
      <p:bldP spid="4717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195513" y="3284538"/>
          <a:ext cx="32067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5" name="公式" r:id="rId3" imgW="1155700" imgH="393700" progId="Equation.3">
                  <p:embed/>
                </p:oleObj>
              </mc:Choice>
              <mc:Fallback>
                <p:oleObj name="公式" r:id="rId3" imgW="1155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4538"/>
                        <a:ext cx="32067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827088" y="2565400"/>
            <a:ext cx="480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宋体" charset="-122"/>
              </a:rPr>
              <a:t>得炮车的反冲速度为：                         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1763713" y="1628775"/>
          <a:ext cx="44767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6" name="公式" r:id="rId5" imgW="1624895" imgH="215806" progId="Equation.3">
                  <p:embed/>
                </p:oleObj>
              </mc:Choice>
              <mc:Fallback>
                <p:oleObj name="公式" r:id="rId5" imgW="1624895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628775"/>
                        <a:ext cx="447675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971550" y="4941888"/>
            <a:ext cx="4827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/>
              <a:t>思考：竖直方向动量守恒吗？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684213" y="908050"/>
            <a:ext cx="41132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/>
              <a:t>系统水平方向动量守恒：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20688" y="2276475"/>
            <a:ext cx="818356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>
                <a:latin typeface="宋体" charset="-122"/>
              </a:rPr>
              <a:t>    </a:t>
            </a:r>
            <a:r>
              <a:rPr kumimoji="1" lang="zh-CN" altLang="en-US" dirty="0">
                <a:latin typeface="宋体" charset="-122"/>
              </a:rPr>
              <a:t>炸裂时爆炸力是物体内力，它远大于重力，故在爆炸中，可认为动量守恒。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323850" y="115888"/>
            <a:ext cx="8496300" cy="21431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3-6  </a:t>
            </a:r>
            <a:r>
              <a:rPr kumimoji="1" lang="en-US" altLang="zh-CN" dirty="0">
                <a:solidFill>
                  <a:schemeClr val="accent2"/>
                </a:solidFill>
              </a:rPr>
              <a:t> </a:t>
            </a:r>
            <a:r>
              <a:rPr kumimoji="1" lang="zh-CN" altLang="en-US" dirty="0"/>
              <a:t>一个静止物体炸成三块，其中两块质量相等，且以相同速度</a:t>
            </a:r>
            <a:r>
              <a:rPr kumimoji="1" lang="en-US" altLang="zh-CN" dirty="0"/>
              <a:t>30m/s</a:t>
            </a:r>
            <a:r>
              <a:rPr kumimoji="1" lang="zh-CN" altLang="en-US" dirty="0"/>
              <a:t>沿相互垂直的方向飞开，第三块的质量恰好等于这两块质量的总和。试求第三块的速度（大小和方向）。</a:t>
            </a:r>
          </a:p>
        </p:txBody>
      </p:sp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684213" y="3513138"/>
          <a:ext cx="4967287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6" name="公式" r:id="rId3" imgW="1371600" imgH="228600" progId="Equation.3">
                  <p:embed/>
                </p:oleObj>
              </mc:Choice>
              <mc:Fallback>
                <p:oleObj name="公式" r:id="rId3" imgW="1371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13138"/>
                        <a:ext cx="4967287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395288" y="2322513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49185" name="AutoShape 33"/>
          <p:cNvSpPr>
            <a:spLocks noChangeArrowheads="1"/>
          </p:cNvSpPr>
          <p:nvPr/>
        </p:nvSpPr>
        <p:spPr bwMode="auto">
          <a:xfrm>
            <a:off x="539750" y="4652963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86" name="Object 34"/>
          <p:cNvGraphicFramePr>
            <a:graphicFrameLocks noChangeAspect="1"/>
          </p:cNvGraphicFramePr>
          <p:nvPr/>
        </p:nvGraphicFramePr>
        <p:xfrm>
          <a:off x="1258888" y="4387850"/>
          <a:ext cx="4465637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7" name="公式" r:id="rId5" imgW="1257300" imgH="228600" progId="Equation.3">
                  <p:embed/>
                </p:oleObj>
              </mc:Choice>
              <mc:Fallback>
                <p:oleObj name="公式" r:id="rId5" imgW="1257300" imgH="2286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387850"/>
                        <a:ext cx="4465637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7" name="Object 35"/>
          <p:cNvGraphicFramePr>
            <a:graphicFrameLocks noChangeAspect="1"/>
          </p:cNvGraphicFramePr>
          <p:nvPr/>
        </p:nvGraphicFramePr>
        <p:xfrm>
          <a:off x="1258888" y="5373688"/>
          <a:ext cx="5545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78" name="公式" r:id="rId7" imgW="1651000" imgH="241300" progId="Equation.3">
                  <p:embed/>
                </p:oleObj>
              </mc:Choice>
              <mc:Fallback>
                <p:oleObj name="公式" r:id="rId7" imgW="16510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373688"/>
                        <a:ext cx="55451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8" name="AutoShape 36"/>
          <p:cNvSpPr>
            <a:spLocks noChangeArrowheads="1"/>
          </p:cNvSpPr>
          <p:nvPr/>
        </p:nvSpPr>
        <p:spPr bwMode="auto">
          <a:xfrm>
            <a:off x="539750" y="5661025"/>
            <a:ext cx="576263" cy="144463"/>
          </a:xfrm>
          <a:prstGeom prst="rightArrow">
            <a:avLst>
              <a:gd name="adj1" fmla="val 50000"/>
              <a:gd name="adj2" fmla="val 997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9194" name="Picture 42" descr="图3-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95963" y="3213100"/>
            <a:ext cx="3132137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9" name="矩形 14"/>
          <p:cNvSpPr>
            <a:spLocks noChangeArrowheads="1"/>
          </p:cNvSpPr>
          <p:nvPr/>
        </p:nvSpPr>
        <p:spPr bwMode="auto">
          <a:xfrm>
            <a:off x="5857875" y="5072063"/>
            <a:ext cx="1214438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49185" grpId="0" animBg="1"/>
      <p:bldP spid="4918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828675" y="1844675"/>
          <a:ext cx="80645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9" name="公式" r:id="rId3" imgW="2870200" imgH="393700" progId="Equation.3">
                  <p:embed/>
                </p:oleObj>
              </mc:Choice>
              <mc:Fallback>
                <p:oleObj name="公式" r:id="rId3" imgW="28702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844675"/>
                        <a:ext cx="80645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827088" y="3094038"/>
          <a:ext cx="2232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0" name="公式" r:id="rId5" imgW="799753" imgH="203112" progId="Equation.3">
                  <p:embed/>
                </p:oleObj>
              </mc:Choice>
              <mc:Fallback>
                <p:oleObj name="公式" r:id="rId5" imgW="79975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094038"/>
                        <a:ext cx="2232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/>
          <p:cNvGraphicFramePr>
            <a:graphicFrameLocks noChangeAspect="1"/>
          </p:cNvGraphicFramePr>
          <p:nvPr/>
        </p:nvGraphicFramePr>
        <p:xfrm>
          <a:off x="684213" y="3716338"/>
          <a:ext cx="3917950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1" name="公式" r:id="rId7" imgW="1409088" imgH="431613" progId="Equation.3">
                  <p:embed/>
                </p:oleObj>
              </mc:Choice>
              <mc:Fallback>
                <p:oleObj name="公式" r:id="rId7" imgW="1409088" imgH="4316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3917950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/>
        </p:nvGraphicFramePr>
        <p:xfrm>
          <a:off x="5445125" y="3573463"/>
          <a:ext cx="1431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2" name="公式" r:id="rId9" imgW="545626" imgH="203024" progId="Equation.3">
                  <p:embed/>
                </p:oleObj>
              </mc:Choice>
              <mc:Fallback>
                <p:oleObj name="公式" r:id="rId9" imgW="545626" imgH="2030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3573463"/>
                        <a:ext cx="14319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677863" y="4975225"/>
            <a:ext cx="4470400" cy="1117600"/>
            <a:chOff x="427" y="3067"/>
            <a:chExt cx="2816" cy="704"/>
          </a:xfrm>
        </p:grpSpPr>
        <p:sp>
          <p:nvSpPr>
            <p:cNvPr id="74768" name="Text Box 19"/>
            <p:cNvSpPr txBox="1">
              <a:spLocks noChangeArrowheads="1"/>
            </p:cNvSpPr>
            <p:nvPr/>
          </p:nvSpPr>
          <p:spPr bwMode="auto">
            <a:xfrm>
              <a:off x="427" y="3067"/>
              <a:ext cx="2816" cy="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>
                  <a:latin typeface="宋体" charset="-122"/>
                </a:rPr>
                <a:t>即  和  及  都成     ，且三者都在同一平面内</a:t>
              </a:r>
            </a:p>
          </p:txBody>
        </p:sp>
        <p:graphicFrame>
          <p:nvGraphicFramePr>
            <p:cNvPr id="74769" name="Object 20"/>
            <p:cNvGraphicFramePr>
              <a:graphicFrameLocks noChangeAspect="1"/>
            </p:cNvGraphicFramePr>
            <p:nvPr/>
          </p:nvGraphicFramePr>
          <p:xfrm>
            <a:off x="2336" y="3113"/>
            <a:ext cx="48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73" name="公式" r:id="rId11" imgW="291973" imgH="203112" progId="Equation.3">
                    <p:embed/>
                  </p:oleObj>
                </mc:Choice>
                <mc:Fallback>
                  <p:oleObj name="公式" r:id="rId11" imgW="291973" imgH="20311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113"/>
                          <a:ext cx="483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0" name="Object 21"/>
            <p:cNvGraphicFramePr>
              <a:graphicFrameLocks noChangeAspect="1"/>
            </p:cNvGraphicFramePr>
            <p:nvPr/>
          </p:nvGraphicFramePr>
          <p:xfrm>
            <a:off x="1194" y="3121"/>
            <a:ext cx="21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74" name="Equation" r:id="rId13" imgW="342751" imgH="520474" progId="Equation.3">
                    <p:embed/>
                  </p:oleObj>
                </mc:Choice>
                <mc:Fallback>
                  <p:oleObj name="Equation" r:id="rId13" imgW="342751" imgH="520474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121"/>
                          <a:ext cx="215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1" name="Object 22"/>
            <p:cNvGraphicFramePr>
              <a:graphicFrameLocks noChangeAspect="1"/>
            </p:cNvGraphicFramePr>
            <p:nvPr/>
          </p:nvGraphicFramePr>
          <p:xfrm>
            <a:off x="715" y="3129"/>
            <a:ext cx="19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75" name="Equation" r:id="rId15" imgW="304668" imgH="507780" progId="Equation.3">
                    <p:embed/>
                  </p:oleObj>
                </mc:Choice>
                <mc:Fallback>
                  <p:oleObj name="Equation" r:id="rId15" imgW="304668" imgH="5077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3129"/>
                          <a:ext cx="191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72" name="Object 23"/>
            <p:cNvGraphicFramePr>
              <a:graphicFrameLocks noChangeAspect="1"/>
            </p:cNvGraphicFramePr>
            <p:nvPr/>
          </p:nvGraphicFramePr>
          <p:xfrm>
            <a:off x="1610" y="3130"/>
            <a:ext cx="22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576" name="Equation" r:id="rId17" imgW="355446" imgH="507780" progId="Equation.3">
                    <p:embed/>
                  </p:oleObj>
                </mc:Choice>
                <mc:Fallback>
                  <p:oleObj name="Equation" r:id="rId17" imgW="355446" imgH="50778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3130"/>
                          <a:ext cx="224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3" name="Object 27"/>
          <p:cNvGraphicFramePr>
            <a:graphicFrameLocks noChangeAspect="1"/>
          </p:cNvGraphicFramePr>
          <p:nvPr/>
        </p:nvGraphicFramePr>
        <p:xfrm>
          <a:off x="857250" y="1074738"/>
          <a:ext cx="39306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7" name="公式" r:id="rId19" imgW="1473200" imgH="228600" progId="Equation.3">
                  <p:embed/>
                </p:oleObj>
              </mc:Choice>
              <mc:Fallback>
                <p:oleObj name="公式" r:id="rId19" imgW="1473200" imgH="228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4738"/>
                        <a:ext cx="3930650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4" name="Object 28"/>
          <p:cNvGraphicFramePr>
            <a:graphicFrameLocks noChangeAspect="1"/>
          </p:cNvGraphicFramePr>
          <p:nvPr/>
        </p:nvGraphicFramePr>
        <p:xfrm>
          <a:off x="827088" y="333375"/>
          <a:ext cx="5545137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8" name="公式" r:id="rId21" imgW="1651000" imgH="241300" progId="Equation.3">
                  <p:embed/>
                </p:oleObj>
              </mc:Choice>
              <mc:Fallback>
                <p:oleObj name="公式" r:id="rId21" imgW="16510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3375"/>
                        <a:ext cx="5545137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7" name="AutoShape 51"/>
          <p:cNvSpPr>
            <a:spLocks/>
          </p:cNvSpPr>
          <p:nvPr/>
        </p:nvSpPr>
        <p:spPr bwMode="auto">
          <a:xfrm>
            <a:off x="4565650" y="3284538"/>
            <a:ext cx="71438" cy="1152525"/>
          </a:xfrm>
          <a:prstGeom prst="rightBrace">
            <a:avLst>
              <a:gd name="adj1" fmla="val 134444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8" name="AutoShape 52"/>
          <p:cNvSpPr>
            <a:spLocks noChangeArrowheads="1"/>
          </p:cNvSpPr>
          <p:nvPr/>
        </p:nvSpPr>
        <p:spPr bwMode="auto">
          <a:xfrm>
            <a:off x="4710113" y="3789363"/>
            <a:ext cx="576262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4763" name="Object 53"/>
          <p:cNvGraphicFramePr>
            <a:graphicFrameLocks noChangeAspect="1"/>
          </p:cNvGraphicFramePr>
          <p:nvPr/>
        </p:nvGraphicFramePr>
        <p:xfrm>
          <a:off x="47244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9" name="公式" r:id="rId23" imgW="114151" imgH="215619" progId="Equation.3">
                  <p:embed/>
                </p:oleObj>
              </mc:Choice>
              <mc:Fallback>
                <p:oleObj name="公式" r:id="rId23" imgW="114151" imgH="21561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54"/>
          <p:cNvGraphicFramePr>
            <a:graphicFrameLocks noChangeAspect="1"/>
          </p:cNvGraphicFramePr>
          <p:nvPr/>
        </p:nvGraphicFramePr>
        <p:xfrm>
          <a:off x="472440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0" name="公式" r:id="rId25" imgW="114151" imgH="215619" progId="Equation.3">
                  <p:embed/>
                </p:oleObj>
              </mc:Choice>
              <mc:Fallback>
                <p:oleObj name="公式" r:id="rId25" imgW="114151" imgH="21561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65" name="组合 23"/>
          <p:cNvGrpSpPr>
            <a:grpSpLocks/>
          </p:cNvGrpSpPr>
          <p:nvPr/>
        </p:nvGrpSpPr>
        <p:grpSpPr bwMode="auto">
          <a:xfrm>
            <a:off x="5500688" y="4149725"/>
            <a:ext cx="3282950" cy="2208213"/>
            <a:chOff x="5500688" y="4292600"/>
            <a:chExt cx="3282950" cy="2208213"/>
          </a:xfrm>
        </p:grpSpPr>
        <p:pic>
          <p:nvPicPr>
            <p:cNvPr id="74766" name="Picture 62" descr="图3-23"/>
            <p:cNvPicPr>
              <a:picLocks noChangeAspect="1" noChangeArrowheads="1"/>
            </p:cNvPicPr>
            <p:nvPr/>
          </p:nvPicPr>
          <p:blipFill>
            <a:blip r:embed="rId26"/>
            <a:srcRect/>
            <a:stretch>
              <a:fillRect/>
            </a:stretch>
          </p:blipFill>
          <p:spPr bwMode="auto">
            <a:xfrm>
              <a:off x="5651500" y="4292600"/>
              <a:ext cx="3132138" cy="2130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67" name="矩形 22"/>
            <p:cNvSpPr>
              <a:spLocks noChangeArrowheads="1"/>
            </p:cNvSpPr>
            <p:nvPr/>
          </p:nvSpPr>
          <p:spPr bwMode="auto">
            <a:xfrm>
              <a:off x="5500688" y="6143625"/>
              <a:ext cx="1214437" cy="357188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107950" y="115888"/>
            <a:ext cx="8839200" cy="163036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3-7</a:t>
            </a:r>
            <a:r>
              <a:rPr kumimoji="1" lang="en-US" altLang="zh-CN" dirty="0"/>
              <a:t>  </a:t>
            </a:r>
            <a:r>
              <a:rPr kumimoji="1" lang="zh-CN" altLang="en-US" dirty="0"/>
              <a:t>质量为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2</a:t>
            </a:r>
            <a:r>
              <a:rPr kumimoji="1" lang="zh-CN" altLang="en-US" dirty="0"/>
              <a:t>的两个小孩，在光滑水平冰面上用绳彼此拉对方。开始时静止，相距为</a:t>
            </a:r>
            <a:r>
              <a:rPr kumimoji="1" lang="en-US" altLang="zh-CN" i="1" dirty="0"/>
              <a:t>l </a:t>
            </a:r>
            <a:r>
              <a:rPr kumimoji="1" lang="zh-CN" altLang="en-US" dirty="0"/>
              <a:t>。问他们将在何处相遇？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250825" y="1727200"/>
            <a:ext cx="47529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       </a:t>
            </a:r>
            <a:r>
              <a:rPr kumimoji="1" lang="zh-CN" altLang="en-US"/>
              <a:t>把两个小孩和绳看作一个系统，水平方向动量守恒。</a:t>
            </a:r>
            <a:endParaRPr kumimoji="1" lang="zh-CN" altLang="en-US" b="0"/>
          </a:p>
        </p:txBody>
      </p:sp>
      <p:sp>
        <p:nvSpPr>
          <p:cNvPr id="51209" name="Text Box 9"/>
          <p:cNvSpPr txBox="1">
            <a:spLocks noChangeArrowheads="1"/>
          </p:cNvSpPr>
          <p:nvPr/>
        </p:nvSpPr>
        <p:spPr bwMode="auto">
          <a:xfrm>
            <a:off x="250825" y="2852738"/>
            <a:ext cx="47164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/>
              <a:t>任取两个小孩连线上一点为原点，向右为</a:t>
            </a:r>
            <a:r>
              <a:rPr kumimoji="1" lang="en-US" altLang="zh-CN" i="1"/>
              <a:t>x</a:t>
            </a:r>
            <a:r>
              <a:rPr kumimoji="1" lang="zh-CN" altLang="en-US"/>
              <a:t>轴为正向。</a:t>
            </a:r>
            <a:endParaRPr kumimoji="1" lang="zh-CN" altLang="en-US" baseline="-25000"/>
          </a:p>
        </p:txBody>
      </p:sp>
      <p:sp>
        <p:nvSpPr>
          <p:cNvPr id="51247" name="Rectangle 47"/>
          <p:cNvSpPr>
            <a:spLocks noChangeArrowheads="1"/>
          </p:cNvSpPr>
          <p:nvPr/>
        </p:nvSpPr>
        <p:spPr bwMode="auto">
          <a:xfrm>
            <a:off x="250825" y="1773238"/>
            <a:ext cx="898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51248" name="Rectangle 48"/>
          <p:cNvSpPr>
            <a:spLocks noChangeArrowheads="1"/>
          </p:cNvSpPr>
          <p:nvPr/>
        </p:nvSpPr>
        <p:spPr bwMode="auto">
          <a:xfrm>
            <a:off x="231775" y="3933825"/>
            <a:ext cx="858837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/>
              <a:t>设开始时小孩的坐标分别为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10</a:t>
            </a:r>
            <a:r>
              <a:rPr kumimoji="1" lang="zh-CN" altLang="en-US"/>
              <a:t>、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20</a:t>
            </a:r>
            <a:r>
              <a:rPr kumimoji="1" lang="zh-CN" altLang="en-US"/>
              <a:t>，</a:t>
            </a:r>
          </a:p>
          <a:p>
            <a:pPr>
              <a:lnSpc>
                <a:spcPct val="120000"/>
              </a:lnSpc>
            </a:pPr>
            <a:r>
              <a:rPr kumimoji="1" lang="zh-CN" altLang="en-US"/>
              <a:t>在任意时刻的速度分别</a:t>
            </a:r>
            <a:r>
              <a:rPr kumimoji="1" lang="en-US" altLang="zh-CN" i="1"/>
              <a:t>v</a:t>
            </a:r>
            <a:r>
              <a:rPr kumimoji="1" lang="en-US" altLang="zh-CN" baseline="-25000"/>
              <a:t>1</a:t>
            </a:r>
            <a:r>
              <a:rPr kumimoji="1" lang="zh-CN" altLang="en-US"/>
              <a:t>为</a:t>
            </a:r>
            <a:r>
              <a:rPr kumimoji="1" lang="en-US" altLang="zh-CN" i="1"/>
              <a:t>v</a:t>
            </a:r>
            <a:r>
              <a:rPr kumimoji="1" lang="en-US" altLang="zh-CN" baseline="-25000"/>
              <a:t>2</a:t>
            </a:r>
            <a:r>
              <a:rPr kumimoji="1" lang="zh-CN" altLang="en-US"/>
              <a:t>，坐标为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zh-CN" altLang="en-US"/>
              <a:t>和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</a:t>
            </a:r>
            <a:r>
              <a:rPr kumimoji="1" lang="zh-CN" altLang="en-US"/>
              <a:t>。</a:t>
            </a:r>
          </a:p>
        </p:txBody>
      </p:sp>
      <p:graphicFrame>
        <p:nvGraphicFramePr>
          <p:cNvPr id="51249" name="Object 49"/>
          <p:cNvGraphicFramePr>
            <a:graphicFrameLocks noChangeAspect="1"/>
          </p:cNvGraphicFramePr>
          <p:nvPr/>
        </p:nvGraphicFramePr>
        <p:xfrm>
          <a:off x="1835150" y="5532438"/>
          <a:ext cx="28813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1" name="公式" r:id="rId3" imgW="990170" imgH="330057" progId="Equation.3">
                  <p:embed/>
                </p:oleObj>
              </mc:Choice>
              <mc:Fallback>
                <p:oleObj name="公式" r:id="rId3" imgW="990170" imgH="330057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532438"/>
                        <a:ext cx="28813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0" name="Object 50"/>
          <p:cNvGraphicFramePr>
            <a:graphicFrameLocks noChangeAspect="1"/>
          </p:cNvGraphicFramePr>
          <p:nvPr/>
        </p:nvGraphicFramePr>
        <p:xfrm>
          <a:off x="5508625" y="5516563"/>
          <a:ext cx="2735263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2" name="公式" r:id="rId5" imgW="1028700" imgH="330200" progId="Equation.3">
                  <p:embed/>
                </p:oleObj>
              </mc:Choice>
              <mc:Fallback>
                <p:oleObj name="公式" r:id="rId5" imgW="1028700" imgH="3302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516563"/>
                        <a:ext cx="2735263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1" name="Text Box 51"/>
          <p:cNvSpPr txBox="1">
            <a:spLocks noChangeArrowheads="1"/>
          </p:cNvSpPr>
          <p:nvPr/>
        </p:nvSpPr>
        <p:spPr bwMode="auto">
          <a:xfrm>
            <a:off x="250825" y="5084763"/>
            <a:ext cx="30972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由运动学关系：</a:t>
            </a:r>
          </a:p>
        </p:txBody>
      </p:sp>
      <p:pic>
        <p:nvPicPr>
          <p:cNvPr id="51258" name="Picture 58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76825" y="1628775"/>
            <a:ext cx="3816350" cy="205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8" grpId="0"/>
      <p:bldP spid="51209" grpId="0"/>
      <p:bldP spid="51247" grpId="0"/>
      <p:bldP spid="51248" grpId="0"/>
      <p:bldP spid="512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71" name="Picture 147" descr="图片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21325" y="1268413"/>
            <a:ext cx="3443288" cy="185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393700" y="1773238"/>
          <a:ext cx="48974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0" name="公式" r:id="rId4" imgW="1549400" imgH="330200" progId="Equation.3">
                  <p:embed/>
                </p:oleObj>
              </mc:Choice>
              <mc:Fallback>
                <p:oleObj name="公式" r:id="rId4" imgW="15494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773238"/>
                        <a:ext cx="48974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395288" y="214313"/>
          <a:ext cx="288131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1" name="公式" r:id="rId6" imgW="990170" imgH="330057" progId="Equation.3">
                  <p:embed/>
                </p:oleObj>
              </mc:Choice>
              <mc:Fallback>
                <p:oleObj name="公式" r:id="rId6" imgW="990170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4313"/>
                        <a:ext cx="288131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3851275" y="236538"/>
          <a:ext cx="259238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2" name="公式" r:id="rId8" imgW="1028700" imgH="330200" progId="Equation.3">
                  <p:embed/>
                </p:oleObj>
              </mc:Choice>
              <mc:Fallback>
                <p:oleObj name="公式" r:id="rId8" imgW="1028700" imgH="330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36538"/>
                        <a:ext cx="259238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23850" y="1268413"/>
            <a:ext cx="287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相遇时：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1</a:t>
            </a:r>
            <a:r>
              <a:rPr kumimoji="1" lang="en-US" altLang="zh-CN"/>
              <a:t>=</a:t>
            </a:r>
            <a:r>
              <a:rPr kumimoji="1" lang="en-US" altLang="zh-CN" i="1"/>
              <a:t>x</a:t>
            </a:r>
            <a:r>
              <a:rPr kumimoji="1" lang="en-US" altLang="zh-CN" baseline="-25000"/>
              <a:t>2</a:t>
            </a:r>
            <a:endParaRPr kumimoji="1" lang="en-US" altLang="zh-CN"/>
          </a:p>
        </p:txBody>
      </p:sp>
      <p:graphicFrame>
        <p:nvGraphicFramePr>
          <p:cNvPr id="52243" name="Object 19"/>
          <p:cNvGraphicFramePr>
            <a:graphicFrameLocks noChangeAspect="1"/>
          </p:cNvGraphicFramePr>
          <p:nvPr/>
        </p:nvGraphicFramePr>
        <p:xfrm>
          <a:off x="898525" y="3729038"/>
          <a:ext cx="80660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3" name="公式" r:id="rId10" imgW="2768600" imgH="431800" progId="Equation.3">
                  <p:embed/>
                </p:oleObj>
              </mc:Choice>
              <mc:Fallback>
                <p:oleObj name="公式" r:id="rId10" imgW="2768600" imgH="431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3729038"/>
                        <a:ext cx="8066088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2" name="Rectangle 58"/>
          <p:cNvSpPr>
            <a:spLocks noChangeArrowheads="1"/>
          </p:cNvSpPr>
          <p:nvPr/>
        </p:nvSpPr>
        <p:spPr bwMode="auto">
          <a:xfrm>
            <a:off x="309563" y="2808288"/>
            <a:ext cx="2327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/>
              <a:t>由动量守恒：</a:t>
            </a:r>
          </a:p>
        </p:txBody>
      </p:sp>
      <p:graphicFrame>
        <p:nvGraphicFramePr>
          <p:cNvPr id="52283" name="Object 59"/>
          <p:cNvGraphicFramePr>
            <a:graphicFrameLocks noChangeAspect="1"/>
          </p:cNvGraphicFramePr>
          <p:nvPr/>
        </p:nvGraphicFramePr>
        <p:xfrm>
          <a:off x="2482850" y="2808288"/>
          <a:ext cx="27368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4" name="公式" r:id="rId12" imgW="952087" imgH="215806" progId="Equation.3">
                  <p:embed/>
                </p:oleObj>
              </mc:Choice>
              <mc:Fallback>
                <p:oleObj name="公式" r:id="rId12" imgW="952087" imgH="215806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808288"/>
                        <a:ext cx="273685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85" name="AutoShape 61"/>
          <p:cNvSpPr>
            <a:spLocks noChangeArrowheads="1"/>
          </p:cNvSpPr>
          <p:nvPr/>
        </p:nvSpPr>
        <p:spPr bwMode="auto">
          <a:xfrm>
            <a:off x="323850" y="4160838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2323" name="Object 99"/>
          <p:cNvGraphicFramePr>
            <a:graphicFrameLocks noChangeAspect="1"/>
          </p:cNvGraphicFramePr>
          <p:nvPr/>
        </p:nvGraphicFramePr>
        <p:xfrm>
          <a:off x="971550" y="5133975"/>
          <a:ext cx="43926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495" name="公式" r:id="rId14" imgW="1384300" imgH="431800" progId="Equation.3">
                  <p:embed/>
                </p:oleObj>
              </mc:Choice>
              <mc:Fallback>
                <p:oleObj name="公式" r:id="rId14" imgW="1384300" imgH="4318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33975"/>
                        <a:ext cx="43926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24" name="AutoShape 100"/>
          <p:cNvSpPr>
            <a:spLocks noChangeArrowheads="1"/>
          </p:cNvSpPr>
          <p:nvPr/>
        </p:nvSpPr>
        <p:spPr bwMode="auto">
          <a:xfrm>
            <a:off x="323850" y="5529263"/>
            <a:ext cx="576263" cy="144462"/>
          </a:xfrm>
          <a:prstGeom prst="rightArrow">
            <a:avLst>
              <a:gd name="adj1" fmla="val 50000"/>
              <a:gd name="adj2" fmla="val 9972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25" name="AutoShape 101"/>
          <p:cNvSpPr>
            <a:spLocks/>
          </p:cNvSpPr>
          <p:nvPr/>
        </p:nvSpPr>
        <p:spPr bwMode="auto">
          <a:xfrm>
            <a:off x="5219700" y="2205038"/>
            <a:ext cx="144463" cy="863600"/>
          </a:xfrm>
          <a:prstGeom prst="rightBrace">
            <a:avLst>
              <a:gd name="adj1" fmla="val 4981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814" name="Text Box 102"/>
          <p:cNvSpPr txBox="1">
            <a:spLocks noChangeArrowheads="1"/>
          </p:cNvSpPr>
          <p:nvPr/>
        </p:nvSpPr>
        <p:spPr bwMode="auto">
          <a:xfrm>
            <a:off x="7019925" y="476250"/>
            <a:ext cx="1073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52327" name="Rectangle 103"/>
          <p:cNvSpPr>
            <a:spLocks noChangeArrowheads="1"/>
          </p:cNvSpPr>
          <p:nvPr/>
        </p:nvSpPr>
        <p:spPr bwMode="auto">
          <a:xfrm>
            <a:off x="5651500" y="5456238"/>
            <a:ext cx="31099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代入式（</a:t>
            </a:r>
            <a:r>
              <a:rPr kumimoji="1" lang="en-US" altLang="zh-CN"/>
              <a:t>1</a:t>
            </a:r>
            <a:r>
              <a:rPr kumimoji="1" lang="zh-CN" altLang="en-US"/>
              <a:t>）得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611188" y="188913"/>
          <a:ext cx="763270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5" name="公式" r:id="rId3" imgW="2438400" imgH="431800" progId="Equation.3">
                  <p:embed/>
                </p:oleObj>
              </mc:Choice>
              <mc:Fallback>
                <p:oleObj name="公式" r:id="rId3" imgW="2438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88913"/>
                        <a:ext cx="7632700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539750" y="3789363"/>
            <a:ext cx="7920038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/>
              <a:t>结果表明，两小孩在纯内力作用下，将在他们共同的质心相遇。上述结果也可直接由质心运动定律求出。</a:t>
            </a:r>
          </a:p>
        </p:txBody>
      </p: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1619250" y="2565400"/>
          <a:ext cx="20875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56" name="公式" r:id="rId5" imgW="736600" imgH="228600" progId="Equation.3">
                  <p:embed/>
                </p:oleObj>
              </mc:Choice>
              <mc:Fallback>
                <p:oleObj name="公式" r:id="rId5" imgW="7366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565400"/>
                        <a:ext cx="208756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611188" y="1700213"/>
            <a:ext cx="25923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相遇时有：</a:t>
            </a:r>
          </a:p>
        </p:txBody>
      </p:sp>
      <p:pic>
        <p:nvPicPr>
          <p:cNvPr id="53304" name="Picture 56" descr="图片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87900" y="1568450"/>
            <a:ext cx="3730625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0" name="Text Box 34"/>
          <p:cNvSpPr txBox="1">
            <a:spLocks noChangeArrowheads="1"/>
          </p:cNvSpPr>
          <p:nvPr/>
        </p:nvSpPr>
        <p:spPr bwMode="auto">
          <a:xfrm>
            <a:off x="539750" y="942975"/>
            <a:ext cx="8353425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                                                                    </a:t>
            </a:r>
            <a:r>
              <a:rPr kumimoji="1" lang="zh-CN" altLang="en-US"/>
              <a:t>质点在运动过程中，所受合外力的冲量等于质点动量的增量。 </a:t>
            </a:r>
          </a:p>
        </p:txBody>
      </p: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468313" y="2797175"/>
            <a:ext cx="1152525" cy="8636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zh-CN" altLang="en-US">
                <a:solidFill>
                  <a:srgbClr val="FF0000"/>
                </a:solidFill>
              </a:rPr>
              <a:t>说明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23850" y="3084513"/>
            <a:ext cx="8280400" cy="1630362"/>
            <a:chOff x="204" y="1570"/>
            <a:chExt cx="5216" cy="1027"/>
          </a:xfrm>
        </p:grpSpPr>
        <p:sp>
          <p:nvSpPr>
            <p:cNvPr id="56327" name="Text Box 20"/>
            <p:cNvSpPr txBox="1">
              <a:spLocks noChangeArrowheads="1"/>
            </p:cNvSpPr>
            <p:nvPr/>
          </p:nvSpPr>
          <p:spPr bwMode="auto">
            <a:xfrm>
              <a:off x="204" y="1570"/>
              <a:ext cx="5216" cy="10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/>
                <a:t>                (1)  </a:t>
              </a:r>
              <a:r>
                <a:rPr kumimoji="1" lang="zh-CN" altLang="en-US"/>
                <a:t>冲量     的方向是所有元冲量        的合矢量的方向</a:t>
              </a:r>
              <a:r>
                <a:rPr kumimoji="1" lang="zh-CN" altLang="en-US" b="0"/>
                <a:t>。</a:t>
              </a:r>
              <a:r>
                <a:rPr kumimoji="1" lang="zh-CN" altLang="en-US"/>
                <a:t>动量定理</a:t>
              </a:r>
              <a:r>
                <a:rPr kumimoji="1" lang="zh-CN" altLang="en-US">
                  <a:latin typeface="幼圆" pitchFamily="49" charset="-122"/>
                </a:rPr>
                <a:t>反映了力在时间上的累积作用对质点产生的效果。</a:t>
              </a:r>
            </a:p>
          </p:txBody>
        </p:sp>
        <p:graphicFrame>
          <p:nvGraphicFramePr>
            <p:cNvPr id="56328" name="Object 23"/>
            <p:cNvGraphicFramePr>
              <a:graphicFrameLocks noChangeAspect="1"/>
            </p:cNvGraphicFramePr>
            <p:nvPr/>
          </p:nvGraphicFramePr>
          <p:xfrm>
            <a:off x="2027" y="1597"/>
            <a:ext cx="21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7" name="公式" r:id="rId3" imgW="139639" imgH="203112" progId="Equation.3">
                    <p:embed/>
                  </p:oleObj>
                </mc:Choice>
                <mc:Fallback>
                  <p:oleObj name="公式" r:id="rId3" imgW="13963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1597"/>
                          <a:ext cx="218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9" name="Object 24"/>
            <p:cNvGraphicFramePr>
              <a:graphicFrameLocks noChangeAspect="1"/>
            </p:cNvGraphicFramePr>
            <p:nvPr/>
          </p:nvGraphicFramePr>
          <p:xfrm>
            <a:off x="4286" y="1570"/>
            <a:ext cx="45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88" name="公式" r:id="rId5" imgW="266353" imgH="215619" progId="Equation.3">
                    <p:embed/>
                  </p:oleObj>
                </mc:Choice>
                <mc:Fallback>
                  <p:oleObj name="公式" r:id="rId5" imgW="266353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570"/>
                          <a:ext cx="453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541338" y="1014413"/>
            <a:ext cx="8207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rgbClr val="0000FF"/>
                </a:solidFill>
              </a:rPr>
              <a:t>动量定理（</a:t>
            </a:r>
            <a:r>
              <a:rPr kumimoji="1" lang="en-US" altLang="zh-CN">
                <a:solidFill>
                  <a:srgbClr val="0000FF"/>
                </a:solidFill>
              </a:rPr>
              <a:t>theorem of momentum</a:t>
            </a:r>
            <a:r>
              <a:rPr kumimoji="1" lang="zh-CN" altLang="en-US">
                <a:solidFill>
                  <a:srgbClr val="0000FF"/>
                </a:solidFill>
              </a:rPr>
              <a:t>）：</a:t>
            </a:r>
          </a:p>
        </p:txBody>
      </p:sp>
      <p:graphicFrame>
        <p:nvGraphicFramePr>
          <p:cNvPr id="29731" name="Object 35"/>
          <p:cNvGraphicFramePr>
            <a:graphicFrameLocks noChangeAspect="1"/>
          </p:cNvGraphicFramePr>
          <p:nvPr/>
        </p:nvGraphicFramePr>
        <p:xfrm>
          <a:off x="2700338" y="333375"/>
          <a:ext cx="2087562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89" name="公式" r:id="rId7" imgW="600840" imgH="145440" progId="Equation.3">
                  <p:embed/>
                </p:oleObj>
              </mc:Choice>
              <mc:Fallback>
                <p:oleObj name="公式" r:id="rId7" imgW="600840" imgH="145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33375"/>
                        <a:ext cx="2087562" cy="708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313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25"/>
          <p:cNvSpPr txBox="1">
            <a:spLocks noChangeArrowheads="1"/>
          </p:cNvSpPr>
          <p:nvPr/>
        </p:nvSpPr>
        <p:spPr bwMode="auto">
          <a:xfrm>
            <a:off x="71438" y="2071688"/>
            <a:ext cx="89296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</a:rPr>
              <a:t>§3-5  </a:t>
            </a:r>
            <a:r>
              <a:rPr lang="zh-CN" altLang="en-US" sz="4000" dirty="0">
                <a:solidFill>
                  <a:srgbClr val="FF0000"/>
                </a:solidFill>
                <a:cs typeface="Times New Roman" pitchFamily="18" charset="0"/>
              </a:rPr>
              <a:t>质点的角动量和角动量定理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1027"/>
          <p:cNvSpPr txBox="1">
            <a:spLocks noChangeArrowheads="1"/>
          </p:cNvSpPr>
          <p:nvPr/>
        </p:nvSpPr>
        <p:spPr bwMode="auto">
          <a:xfrm>
            <a:off x="361950" y="571500"/>
            <a:ext cx="4857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0000FF"/>
                </a:solidFill>
              </a:rPr>
              <a:t>一</a:t>
            </a:r>
            <a:r>
              <a:rPr lang="en-US" altLang="zh-CN" sz="3200">
                <a:solidFill>
                  <a:srgbClr val="0000FF"/>
                </a:solidFill>
              </a:rPr>
              <a:t>. </a:t>
            </a:r>
            <a:r>
              <a:rPr lang="zh-CN" altLang="en-US" sz="3200">
                <a:solidFill>
                  <a:srgbClr val="0000FF"/>
                </a:solidFill>
              </a:rPr>
              <a:t>质点的角动量</a:t>
            </a:r>
            <a:endParaRPr lang="zh-CN" altLang="en-US" sz="3200"/>
          </a:p>
        </p:txBody>
      </p:sp>
      <p:sp>
        <p:nvSpPr>
          <p:cNvPr id="80900" name="Text Box 1028"/>
          <p:cNvSpPr txBox="1">
            <a:spLocks noChangeArrowheads="1"/>
          </p:cNvSpPr>
          <p:nvPr/>
        </p:nvSpPr>
        <p:spPr bwMode="auto">
          <a:xfrm>
            <a:off x="933450" y="1143000"/>
            <a:ext cx="8477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角动量是质点运动中的一个重要的物理量，</a:t>
            </a:r>
          </a:p>
        </p:txBody>
      </p:sp>
      <p:sp>
        <p:nvSpPr>
          <p:cNvPr id="80901" name="Rectangle 1029"/>
          <p:cNvSpPr>
            <a:spLocks noChangeArrowheads="1"/>
          </p:cNvSpPr>
          <p:nvPr/>
        </p:nvSpPr>
        <p:spPr bwMode="auto">
          <a:xfrm>
            <a:off x="498475" y="1782763"/>
            <a:ext cx="92154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在物理学的许多领域都有着十分重要的应用。</a:t>
            </a:r>
          </a:p>
        </p:txBody>
      </p:sp>
      <p:grpSp>
        <p:nvGrpSpPr>
          <p:cNvPr id="2" name="Group 1047"/>
          <p:cNvGrpSpPr>
            <a:grpSpLocks/>
          </p:cNvGrpSpPr>
          <p:nvPr/>
        </p:nvGrpSpPr>
        <p:grpSpPr bwMode="auto">
          <a:xfrm>
            <a:off x="266700" y="2509838"/>
            <a:ext cx="3987800" cy="2027237"/>
            <a:chOff x="144" y="1257"/>
            <a:chExt cx="2512" cy="1277"/>
          </a:xfrm>
        </p:grpSpPr>
        <p:sp>
          <p:nvSpPr>
            <p:cNvPr id="79903" name="AutoShape 1048"/>
            <p:cNvSpPr>
              <a:spLocks noChangeArrowheads="1"/>
            </p:cNvSpPr>
            <p:nvPr/>
          </p:nvSpPr>
          <p:spPr bwMode="auto">
            <a:xfrm>
              <a:off x="144" y="1638"/>
              <a:ext cx="2512" cy="896"/>
            </a:xfrm>
            <a:prstGeom prst="parallelogram">
              <a:avLst>
                <a:gd name="adj" fmla="val 70089"/>
              </a:avLst>
            </a:prstGeom>
            <a:solidFill>
              <a:srgbClr val="FFFF99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904" name="Group 1049"/>
            <p:cNvGrpSpPr>
              <a:grpSpLocks/>
            </p:cNvGrpSpPr>
            <p:nvPr/>
          </p:nvGrpSpPr>
          <p:grpSpPr bwMode="auto">
            <a:xfrm>
              <a:off x="1027" y="1257"/>
              <a:ext cx="1399" cy="1078"/>
              <a:chOff x="883" y="1257"/>
              <a:chExt cx="1399" cy="1078"/>
            </a:xfrm>
          </p:grpSpPr>
          <p:sp>
            <p:nvSpPr>
              <p:cNvPr id="79905" name="Line 1050"/>
              <p:cNvSpPr>
                <a:spLocks noChangeShapeType="1"/>
              </p:cNvSpPr>
              <p:nvPr/>
            </p:nvSpPr>
            <p:spPr bwMode="auto">
              <a:xfrm flipV="1">
                <a:off x="1677" y="2185"/>
                <a:ext cx="488" cy="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prstDash val="sysDot"/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06" name="Line 1051"/>
              <p:cNvSpPr>
                <a:spLocks noChangeShapeType="1"/>
              </p:cNvSpPr>
              <p:nvPr/>
            </p:nvSpPr>
            <p:spPr bwMode="auto">
              <a:xfrm>
                <a:off x="883" y="1257"/>
                <a:ext cx="0" cy="90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stealth" w="med" len="lg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07" name="Arc 1052"/>
              <p:cNvSpPr>
                <a:spLocks/>
              </p:cNvSpPr>
              <p:nvPr/>
            </p:nvSpPr>
            <p:spPr bwMode="auto">
              <a:xfrm>
                <a:off x="1095" y="2047"/>
                <a:ext cx="59" cy="12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08" name="Rectangle 1053"/>
              <p:cNvSpPr>
                <a:spLocks noChangeArrowheads="1"/>
              </p:cNvSpPr>
              <p:nvPr/>
            </p:nvSpPr>
            <p:spPr bwMode="auto">
              <a:xfrm>
                <a:off x="1904" y="1898"/>
                <a:ext cx="378" cy="43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008000"/>
                    </a:solidFill>
                    <a:sym typeface="Symbol" pitchFamily="18" charset="2"/>
                  </a:rPr>
                  <a:t> </a:t>
                </a:r>
                <a:r>
                  <a:rPr lang="en-US" altLang="zh-CN" i="1">
                    <a:solidFill>
                      <a:srgbClr val="008000"/>
                    </a:solidFill>
                    <a:sym typeface="Symbol" pitchFamily="18" charset="2"/>
                  </a:rPr>
                  <a:t></a:t>
                </a:r>
              </a:p>
            </p:txBody>
          </p:sp>
          <p:sp>
            <p:nvSpPr>
              <p:cNvPr id="79909" name="Line 1054"/>
              <p:cNvSpPr>
                <a:spLocks noChangeShapeType="1"/>
              </p:cNvSpPr>
              <p:nvPr/>
            </p:nvSpPr>
            <p:spPr bwMode="auto">
              <a:xfrm flipV="1">
                <a:off x="892" y="1896"/>
                <a:ext cx="419" cy="273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prstDash val="sysDot"/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0" name="Line 1055"/>
              <p:cNvSpPr>
                <a:spLocks noChangeShapeType="1"/>
              </p:cNvSpPr>
              <p:nvPr/>
            </p:nvSpPr>
            <p:spPr bwMode="auto">
              <a:xfrm flipV="1">
                <a:off x="892" y="2071"/>
                <a:ext cx="7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1" name="Line 1056"/>
              <p:cNvSpPr>
                <a:spLocks noChangeShapeType="1"/>
              </p:cNvSpPr>
              <p:nvPr/>
            </p:nvSpPr>
            <p:spPr bwMode="auto">
              <a:xfrm>
                <a:off x="970" y="2071"/>
                <a:ext cx="0" cy="10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2" name="Line 1057"/>
              <p:cNvSpPr>
                <a:spLocks noChangeShapeType="1"/>
              </p:cNvSpPr>
              <p:nvPr/>
            </p:nvSpPr>
            <p:spPr bwMode="auto">
              <a:xfrm flipV="1">
                <a:off x="883" y="1914"/>
                <a:ext cx="131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3" name="Line 1058"/>
              <p:cNvSpPr>
                <a:spLocks noChangeShapeType="1"/>
              </p:cNvSpPr>
              <p:nvPr/>
            </p:nvSpPr>
            <p:spPr bwMode="auto">
              <a:xfrm>
                <a:off x="1014" y="1914"/>
                <a:ext cx="0" cy="16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4" name="Arc 1059"/>
              <p:cNvSpPr>
                <a:spLocks/>
              </p:cNvSpPr>
              <p:nvPr/>
            </p:nvSpPr>
            <p:spPr bwMode="auto">
              <a:xfrm>
                <a:off x="1854" y="2065"/>
                <a:ext cx="59" cy="1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15" name="Rectangle 1060"/>
              <p:cNvSpPr>
                <a:spLocks noChangeArrowheads="1"/>
              </p:cNvSpPr>
              <p:nvPr/>
            </p:nvSpPr>
            <p:spPr bwMode="auto">
              <a:xfrm>
                <a:off x="1159" y="1886"/>
                <a:ext cx="318" cy="28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i="1">
                    <a:solidFill>
                      <a:srgbClr val="008000"/>
                    </a:solidFill>
                    <a:sym typeface="Symbol" pitchFamily="18" charset="2"/>
                  </a:rPr>
                  <a:t></a:t>
                </a:r>
                <a:endParaRPr lang="en-US" altLang="zh-CN" sz="3200" i="1"/>
              </a:p>
            </p:txBody>
          </p:sp>
          <p:grpSp>
            <p:nvGrpSpPr>
              <p:cNvPr id="79916" name="Group 1061"/>
              <p:cNvGrpSpPr>
                <a:grpSpLocks/>
              </p:cNvGrpSpPr>
              <p:nvPr/>
            </p:nvGrpSpPr>
            <p:grpSpPr bwMode="auto">
              <a:xfrm>
                <a:off x="972" y="1260"/>
                <a:ext cx="316" cy="422"/>
                <a:chOff x="1188" y="1332"/>
                <a:chExt cx="316" cy="422"/>
              </a:xfrm>
            </p:grpSpPr>
            <p:sp>
              <p:nvSpPr>
                <p:cNvPr id="79917" name="Rectangle 1062"/>
                <p:cNvSpPr>
                  <a:spLocks noChangeArrowheads="1"/>
                </p:cNvSpPr>
                <p:nvPr/>
              </p:nvSpPr>
              <p:spPr bwMode="auto">
                <a:xfrm>
                  <a:off x="1189" y="1332"/>
                  <a:ext cx="315" cy="422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sz="3200" i="1">
                      <a:solidFill>
                        <a:srgbClr val="FF0000"/>
                      </a:solidFill>
                    </a:rPr>
                    <a:t>L</a:t>
                  </a:r>
                  <a:endParaRPr lang="en-US" altLang="zh-CN" sz="3200"/>
                </a:p>
              </p:txBody>
            </p:sp>
            <p:sp>
              <p:nvSpPr>
                <p:cNvPr id="79918" name="Line 1063"/>
                <p:cNvSpPr>
                  <a:spLocks noChangeShapeType="1"/>
                </p:cNvSpPr>
                <p:nvPr/>
              </p:nvSpPr>
              <p:spPr bwMode="auto">
                <a:xfrm>
                  <a:off x="1188" y="1368"/>
                  <a:ext cx="204" cy="0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 type="triangl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5" name="Group 1064"/>
          <p:cNvGrpSpPr>
            <a:grpSpLocks/>
          </p:cNvGrpSpPr>
          <p:nvPr/>
        </p:nvGrpSpPr>
        <p:grpSpPr bwMode="auto">
          <a:xfrm>
            <a:off x="1366838" y="3176588"/>
            <a:ext cx="2189162" cy="1428750"/>
            <a:chOff x="837" y="1677"/>
            <a:chExt cx="1379" cy="900"/>
          </a:xfrm>
        </p:grpSpPr>
        <p:grpSp>
          <p:nvGrpSpPr>
            <p:cNvPr id="79889" name="Group 1065"/>
            <p:cNvGrpSpPr>
              <a:grpSpLocks/>
            </p:cNvGrpSpPr>
            <p:nvPr/>
          </p:nvGrpSpPr>
          <p:grpSpPr bwMode="auto">
            <a:xfrm>
              <a:off x="837" y="1677"/>
              <a:ext cx="1379" cy="900"/>
              <a:chOff x="837" y="1677"/>
              <a:chExt cx="1379" cy="900"/>
            </a:xfrm>
          </p:grpSpPr>
          <p:grpSp>
            <p:nvGrpSpPr>
              <p:cNvPr id="79891" name="Group 1066"/>
              <p:cNvGrpSpPr>
                <a:grpSpLocks/>
              </p:cNvGrpSpPr>
              <p:nvPr/>
            </p:nvGrpSpPr>
            <p:grpSpPr bwMode="auto">
              <a:xfrm>
                <a:off x="837" y="1677"/>
                <a:ext cx="1379" cy="900"/>
                <a:chOff x="837" y="1677"/>
                <a:chExt cx="1379" cy="900"/>
              </a:xfrm>
            </p:grpSpPr>
            <p:sp>
              <p:nvSpPr>
                <p:cNvPr id="79893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1797" y="1896"/>
                  <a:ext cx="419" cy="273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none" w="med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94" name="Line 1068"/>
                <p:cNvSpPr>
                  <a:spLocks noChangeShapeType="1"/>
                </p:cNvSpPr>
                <p:nvPr/>
              </p:nvSpPr>
              <p:spPr bwMode="auto">
                <a:xfrm>
                  <a:off x="1027" y="2180"/>
                  <a:ext cx="707" cy="1"/>
                </a:xfrm>
                <a:prstGeom prst="line">
                  <a:avLst/>
                </a:prstGeom>
                <a:noFill/>
                <a:ln w="38100">
                  <a:solidFill>
                    <a:srgbClr val="0000FF"/>
                  </a:solidFill>
                  <a:round/>
                  <a:headEnd type="none" w="med" len="sm"/>
                  <a:tailEnd type="triangle" w="sm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895" name="Rectangle 1069"/>
                <p:cNvSpPr>
                  <a:spLocks noChangeArrowheads="1"/>
                </p:cNvSpPr>
                <p:nvPr/>
              </p:nvSpPr>
              <p:spPr bwMode="auto">
                <a:xfrm>
                  <a:off x="1572" y="2131"/>
                  <a:ext cx="337" cy="37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sz="3200" i="1">
                      <a:solidFill>
                        <a:srgbClr val="FF0000"/>
                      </a:solidFill>
                    </a:rPr>
                    <a:t>m</a:t>
                  </a:r>
                  <a:endParaRPr lang="en-US" altLang="zh-CN" sz="3200"/>
                </a:p>
              </p:txBody>
            </p:sp>
            <p:sp>
              <p:nvSpPr>
                <p:cNvPr id="79896" name="Rectangle 1070"/>
                <p:cNvSpPr>
                  <a:spLocks noChangeArrowheads="1"/>
                </p:cNvSpPr>
                <p:nvPr/>
              </p:nvSpPr>
              <p:spPr bwMode="auto">
                <a:xfrm>
                  <a:off x="837" y="2146"/>
                  <a:ext cx="337" cy="315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</p:spPr>
              <p:txBody>
                <a:bodyPr lIns="12700" tIns="12700" rIns="12700" bIns="12700"/>
                <a:lstStyle/>
                <a:p>
                  <a:pPr algn="just"/>
                  <a:r>
                    <a:rPr lang="en-US" altLang="zh-CN" i="1"/>
                    <a:t>O</a:t>
                  </a:r>
                  <a:endParaRPr lang="en-US" altLang="zh-CN" sz="3200" i="1">
                    <a:solidFill>
                      <a:srgbClr val="800080"/>
                    </a:solidFill>
                  </a:endParaRPr>
                </a:p>
                <a:p>
                  <a:pPr algn="just"/>
                  <a:endParaRPr lang="en-US" altLang="zh-CN" sz="3200" i="1"/>
                </a:p>
              </p:txBody>
            </p:sp>
            <p:grpSp>
              <p:nvGrpSpPr>
                <p:cNvPr id="79897" name="Group 1071"/>
                <p:cNvGrpSpPr>
                  <a:grpSpLocks/>
                </p:cNvGrpSpPr>
                <p:nvPr/>
              </p:nvGrpSpPr>
              <p:grpSpPr bwMode="auto">
                <a:xfrm>
                  <a:off x="1765" y="1677"/>
                  <a:ext cx="315" cy="442"/>
                  <a:chOff x="1837" y="1749"/>
                  <a:chExt cx="315" cy="442"/>
                </a:xfrm>
              </p:grpSpPr>
              <p:sp>
                <p:nvSpPr>
                  <p:cNvPr id="79901" name="Line 1072"/>
                  <p:cNvSpPr>
                    <a:spLocks noChangeShapeType="1"/>
                  </p:cNvSpPr>
                  <p:nvPr/>
                </p:nvSpPr>
                <p:spPr bwMode="auto">
                  <a:xfrm>
                    <a:off x="1885" y="1849"/>
                    <a:ext cx="21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headEnd type="none" w="med" len="sm"/>
                    <a:tailEnd type="triangle" w="sm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02" name="Rectangle 1073"/>
                  <p:cNvSpPr>
                    <a:spLocks noChangeArrowheads="1"/>
                  </p:cNvSpPr>
                  <p:nvPr/>
                </p:nvSpPr>
                <p:spPr bwMode="auto">
                  <a:xfrm>
                    <a:off x="1837" y="1749"/>
                    <a:ext cx="315" cy="44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pPr algn="just"/>
                    <a:r>
                      <a:rPr lang="en-US" altLang="zh-CN" sz="3200" i="1">
                        <a:solidFill>
                          <a:srgbClr val="FF00FF"/>
                        </a:solidFill>
                      </a:rPr>
                      <a:t> p</a:t>
                    </a:r>
                    <a:endParaRPr lang="en-US" altLang="zh-CN" sz="3200"/>
                  </a:p>
                </p:txBody>
              </p:sp>
            </p:grpSp>
            <p:grpSp>
              <p:nvGrpSpPr>
                <p:cNvPr id="79898" name="Group 1074"/>
                <p:cNvGrpSpPr>
                  <a:grpSpLocks/>
                </p:cNvGrpSpPr>
                <p:nvPr/>
              </p:nvGrpSpPr>
              <p:grpSpPr bwMode="auto">
                <a:xfrm>
                  <a:off x="1276" y="2155"/>
                  <a:ext cx="319" cy="422"/>
                  <a:chOff x="1300" y="2227"/>
                  <a:chExt cx="319" cy="422"/>
                </a:xfrm>
              </p:grpSpPr>
              <p:sp>
                <p:nvSpPr>
                  <p:cNvPr id="79899" name="Line 1075"/>
                  <p:cNvSpPr>
                    <a:spLocks noChangeShapeType="1"/>
                  </p:cNvSpPr>
                  <p:nvPr/>
                </p:nvSpPr>
                <p:spPr bwMode="auto">
                  <a:xfrm>
                    <a:off x="1300" y="2315"/>
                    <a:ext cx="209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FF"/>
                    </a:solidFill>
                    <a:round/>
                    <a:headEnd type="none" w="med" len="sm"/>
                    <a:tailEnd type="triangle" w="sm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900" name="Rectangle 1076"/>
                  <p:cNvSpPr>
                    <a:spLocks noChangeArrowheads="1"/>
                  </p:cNvSpPr>
                  <p:nvPr/>
                </p:nvSpPr>
                <p:spPr bwMode="auto">
                  <a:xfrm>
                    <a:off x="1311" y="2227"/>
                    <a:ext cx="308" cy="42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  <a:headEnd/>
                    <a:tailEnd/>
                  </a:ln>
                </p:spPr>
                <p:txBody>
                  <a:bodyPr lIns="12700" tIns="12700" rIns="12700" bIns="12700"/>
                  <a:lstStyle/>
                  <a:p>
                    <a:pPr algn="just"/>
                    <a:r>
                      <a:rPr lang="en-US" altLang="zh-CN" sz="3200" i="1">
                        <a:solidFill>
                          <a:srgbClr val="0000FF"/>
                        </a:solidFill>
                      </a:rPr>
                      <a:t>r</a:t>
                    </a:r>
                    <a:endParaRPr lang="en-US" altLang="zh-CN" sz="3200"/>
                  </a:p>
                </p:txBody>
              </p:sp>
            </p:grpSp>
          </p:grpSp>
          <p:sp>
            <p:nvSpPr>
              <p:cNvPr id="79892" name="Rectangle 1077"/>
              <p:cNvSpPr>
                <a:spLocks noChangeArrowheads="1"/>
              </p:cNvSpPr>
              <p:nvPr/>
            </p:nvSpPr>
            <p:spPr bwMode="auto">
              <a:xfrm>
                <a:off x="1680" y="1991"/>
                <a:ext cx="257" cy="43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>
                    <a:solidFill>
                      <a:srgbClr val="FF0000"/>
                    </a:solidFill>
                    <a:sym typeface="Symbol" pitchFamily="18" charset="2"/>
                  </a:rPr>
                  <a:t></a:t>
                </a:r>
                <a:endParaRPr lang="en-US" altLang="zh-CN" sz="3200"/>
              </a:p>
            </p:txBody>
          </p:sp>
        </p:grpSp>
        <p:sp>
          <p:nvSpPr>
            <p:cNvPr id="79890" name="Rectangle 1078"/>
            <p:cNvSpPr>
              <a:spLocks noChangeArrowheads="1"/>
            </p:cNvSpPr>
            <p:nvPr/>
          </p:nvSpPr>
          <p:spPr bwMode="auto">
            <a:xfrm>
              <a:off x="947" y="1835"/>
              <a:ext cx="292" cy="53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6600"/>
                <a:t>·</a:t>
              </a:r>
            </a:p>
          </p:txBody>
        </p:sp>
      </p:grpSp>
      <p:sp>
        <p:nvSpPr>
          <p:cNvPr id="80951" name="Text Box 1079"/>
          <p:cNvSpPr txBox="1">
            <a:spLocks noChangeArrowheads="1"/>
          </p:cNvSpPr>
          <p:nvPr/>
        </p:nvSpPr>
        <p:spPr bwMode="auto">
          <a:xfrm>
            <a:off x="4533900" y="2362200"/>
            <a:ext cx="49911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/>
              <a:t> </a:t>
            </a:r>
            <a:r>
              <a:rPr lang="zh-CN" altLang="en-US" sz="3200">
                <a:solidFill>
                  <a:srgbClr val="FF0000"/>
                </a:solidFill>
              </a:rPr>
              <a:t>质点</a:t>
            </a:r>
            <a:r>
              <a:rPr lang="en-US" altLang="zh-CN" sz="3200" i="1">
                <a:solidFill>
                  <a:srgbClr val="FF0000"/>
                </a:solidFill>
              </a:rPr>
              <a:t>m</a:t>
            </a:r>
            <a:r>
              <a:rPr lang="zh-CN" altLang="en-US" sz="3200">
                <a:solidFill>
                  <a:srgbClr val="FF0000"/>
                </a:solidFill>
              </a:rPr>
              <a:t>对惯性系中的固</a:t>
            </a:r>
          </a:p>
        </p:txBody>
      </p:sp>
      <p:graphicFrame>
        <p:nvGraphicFramePr>
          <p:cNvPr id="105472" name="Object 2"/>
          <p:cNvGraphicFramePr>
            <a:graphicFrameLocks noChangeAspect="1"/>
          </p:cNvGraphicFramePr>
          <p:nvPr/>
        </p:nvGraphicFramePr>
        <p:xfrm>
          <a:off x="4610100" y="3754438"/>
          <a:ext cx="36496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7" name="公式" r:id="rId3" imgW="1295400" imgH="241300" progId="Equation.3">
                  <p:embed/>
                </p:oleObj>
              </mc:Choice>
              <mc:Fallback>
                <p:oleObj name="公式" r:id="rId3" imgW="12954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100" y="3754438"/>
                        <a:ext cx="3649663" cy="6762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53" name="Rectangle 1081"/>
          <p:cNvSpPr>
            <a:spLocks noChangeArrowheads="1"/>
          </p:cNvSpPr>
          <p:nvPr/>
        </p:nvSpPr>
        <p:spPr bwMode="auto">
          <a:xfrm>
            <a:off x="4197350" y="3021013"/>
            <a:ext cx="4927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定点</a:t>
            </a:r>
            <a:r>
              <a:rPr lang="en-US" altLang="zh-CN" sz="3200" i="1">
                <a:solidFill>
                  <a:srgbClr val="FF0000"/>
                </a:solidFill>
              </a:rPr>
              <a:t>O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zh-CN" altLang="en-US" sz="3200">
                <a:solidFill>
                  <a:srgbClr val="0000FF"/>
                </a:solidFill>
              </a:rPr>
              <a:t>角动量</a:t>
            </a:r>
            <a:r>
              <a:rPr lang="zh-CN" altLang="en-US" sz="3200">
                <a:solidFill>
                  <a:srgbClr val="FF0000"/>
                </a:solidFill>
              </a:rPr>
              <a:t>定义为：</a:t>
            </a:r>
          </a:p>
        </p:txBody>
      </p:sp>
      <p:graphicFrame>
        <p:nvGraphicFramePr>
          <p:cNvPr id="105473" name="Object 3"/>
          <p:cNvGraphicFramePr>
            <a:graphicFrameLocks noChangeAspect="1"/>
          </p:cNvGraphicFramePr>
          <p:nvPr/>
        </p:nvGraphicFramePr>
        <p:xfrm>
          <a:off x="1589088" y="4746625"/>
          <a:ext cx="4117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8" name="公式" r:id="rId5" imgW="1612900" imgH="203200" progId="Equation.3">
                  <p:embed/>
                </p:oleObj>
              </mc:Choice>
              <mc:Fallback>
                <p:oleObj name="公式" r:id="rId5" imgW="1612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746625"/>
                        <a:ext cx="41179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56" name="Rectangle 1084"/>
          <p:cNvSpPr>
            <a:spLocks noChangeArrowheads="1"/>
          </p:cNvSpPr>
          <p:nvPr/>
        </p:nvSpPr>
        <p:spPr bwMode="auto">
          <a:xfrm>
            <a:off x="5661025" y="4608513"/>
            <a:ext cx="3825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单位：</a:t>
            </a:r>
            <a:r>
              <a:rPr lang="en-US" altLang="zh-CN" sz="3600">
                <a:solidFill>
                  <a:srgbClr val="000000"/>
                </a:solidFill>
              </a:rPr>
              <a:t>kg </a:t>
            </a:r>
            <a:r>
              <a:rPr lang="en-US" altLang="zh-CN" sz="1000" baseline="30000">
                <a:solidFill>
                  <a:srgbClr val="000000"/>
                </a:solidFill>
                <a:sym typeface="Symbol" pitchFamily="18" charset="2"/>
              </a:rPr>
              <a:t>●</a:t>
            </a:r>
            <a:r>
              <a:rPr lang="en-US" altLang="zh-CN" sz="360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z="3600">
                <a:solidFill>
                  <a:srgbClr val="000000"/>
                </a:solidFill>
              </a:rPr>
              <a:t>m</a:t>
            </a:r>
            <a:r>
              <a:rPr lang="en-US" altLang="zh-CN" sz="3600" baseline="30000">
                <a:solidFill>
                  <a:srgbClr val="000000"/>
                </a:solidFill>
              </a:rPr>
              <a:t>2</a:t>
            </a:r>
            <a:r>
              <a:rPr lang="en-US" altLang="zh-CN" sz="3600">
                <a:solidFill>
                  <a:srgbClr val="000000"/>
                </a:solidFill>
              </a:rPr>
              <a:t>/s</a:t>
            </a:r>
          </a:p>
        </p:txBody>
      </p:sp>
      <p:sp>
        <p:nvSpPr>
          <p:cNvPr id="80957" name="Text Box 1085"/>
          <p:cNvSpPr txBox="1">
            <a:spLocks noChangeArrowheads="1"/>
          </p:cNvSpPr>
          <p:nvPr/>
        </p:nvSpPr>
        <p:spPr bwMode="auto">
          <a:xfrm>
            <a:off x="514350" y="4648200"/>
            <a:ext cx="2076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大小：</a:t>
            </a:r>
          </a:p>
        </p:txBody>
      </p:sp>
      <p:sp>
        <p:nvSpPr>
          <p:cNvPr id="80959" name="Text Box 1087"/>
          <p:cNvSpPr txBox="1">
            <a:spLocks noChangeArrowheads="1"/>
          </p:cNvSpPr>
          <p:nvPr/>
        </p:nvSpPr>
        <p:spPr bwMode="auto">
          <a:xfrm>
            <a:off x="533400" y="5353050"/>
            <a:ext cx="139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方向：</a:t>
            </a:r>
          </a:p>
        </p:txBody>
      </p:sp>
      <p:grpSp>
        <p:nvGrpSpPr>
          <p:cNvPr id="10" name="Group 1091"/>
          <p:cNvGrpSpPr>
            <a:grpSpLocks/>
          </p:cNvGrpSpPr>
          <p:nvPr/>
        </p:nvGrpSpPr>
        <p:grpSpPr bwMode="auto">
          <a:xfrm>
            <a:off x="1647825" y="5353050"/>
            <a:ext cx="7037388" cy="658813"/>
            <a:chOff x="1038" y="3828"/>
            <a:chExt cx="4433" cy="415"/>
          </a:xfrm>
        </p:grpSpPr>
        <p:graphicFrame>
          <p:nvGraphicFramePr>
            <p:cNvPr id="79887" name="Object 4"/>
            <p:cNvGraphicFramePr>
              <a:graphicFrameLocks noChangeAspect="1"/>
            </p:cNvGraphicFramePr>
            <p:nvPr/>
          </p:nvGraphicFramePr>
          <p:xfrm>
            <a:off x="1038" y="3880"/>
            <a:ext cx="1551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29" name="公式" r:id="rId7" imgW="914003" imgH="215806" progId="Equation.3">
                    <p:embed/>
                  </p:oleObj>
                </mc:Choice>
                <mc:Fallback>
                  <p:oleObj name="公式" r:id="rId7" imgW="914003" imgH="21580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" y="3880"/>
                          <a:ext cx="1551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8" name="Text Box 1089"/>
            <p:cNvSpPr txBox="1">
              <a:spLocks noChangeArrowheads="1"/>
            </p:cNvSpPr>
            <p:nvPr/>
          </p:nvSpPr>
          <p:spPr bwMode="auto">
            <a:xfrm>
              <a:off x="2592" y="3828"/>
              <a:ext cx="2879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3200"/>
                <a:t>决定的平面（右螺旋）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0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56" grpId="0"/>
      <p:bldP spid="80957" grpId="0"/>
      <p:bldP spid="809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95300" y="512763"/>
            <a:ext cx="3251200" cy="1708150"/>
            <a:chOff x="291" y="2975"/>
            <a:chExt cx="2048" cy="1076"/>
          </a:xfrm>
        </p:grpSpPr>
        <p:grpSp>
          <p:nvGrpSpPr>
            <p:cNvPr id="80932" name="Group 3"/>
            <p:cNvGrpSpPr>
              <a:grpSpLocks/>
            </p:cNvGrpSpPr>
            <p:nvPr/>
          </p:nvGrpSpPr>
          <p:grpSpPr bwMode="auto">
            <a:xfrm>
              <a:off x="1131" y="2975"/>
              <a:ext cx="274" cy="405"/>
              <a:chOff x="1263" y="2915"/>
              <a:chExt cx="274" cy="405"/>
            </a:xfrm>
          </p:grpSpPr>
          <p:sp>
            <p:nvSpPr>
              <p:cNvPr id="80947" name="Rectangle 4"/>
              <p:cNvSpPr>
                <a:spLocks noChangeArrowheads="1"/>
              </p:cNvSpPr>
              <p:nvPr/>
            </p:nvSpPr>
            <p:spPr bwMode="auto">
              <a:xfrm>
                <a:off x="1263" y="2915"/>
                <a:ext cx="274" cy="40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FF0000"/>
                    </a:solidFill>
                  </a:rPr>
                  <a:t>L</a:t>
                </a:r>
                <a:endParaRPr lang="en-US" altLang="zh-CN" sz="3200"/>
              </a:p>
            </p:txBody>
          </p:sp>
          <p:sp>
            <p:nvSpPr>
              <p:cNvPr id="80948" name="Line 5"/>
              <p:cNvSpPr>
                <a:spLocks noChangeShapeType="1"/>
              </p:cNvSpPr>
              <p:nvPr/>
            </p:nvSpPr>
            <p:spPr bwMode="auto">
              <a:xfrm>
                <a:off x="1274" y="2957"/>
                <a:ext cx="197" cy="1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933" name="Group 6"/>
            <p:cNvGrpSpPr>
              <a:grpSpLocks/>
            </p:cNvGrpSpPr>
            <p:nvPr/>
          </p:nvGrpSpPr>
          <p:grpSpPr bwMode="auto">
            <a:xfrm>
              <a:off x="1313" y="3507"/>
              <a:ext cx="373" cy="441"/>
              <a:chOff x="1433" y="3483"/>
              <a:chExt cx="373" cy="441"/>
            </a:xfrm>
          </p:grpSpPr>
          <p:sp>
            <p:nvSpPr>
              <p:cNvPr id="80945" name="Rectangle 7"/>
              <p:cNvSpPr>
                <a:spLocks noChangeArrowheads="1"/>
              </p:cNvSpPr>
              <p:nvPr/>
            </p:nvSpPr>
            <p:spPr bwMode="auto">
              <a:xfrm>
                <a:off x="1433" y="3483"/>
                <a:ext cx="373" cy="441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0000FF"/>
                    </a:solidFill>
                  </a:rPr>
                  <a:t>R</a:t>
                </a:r>
                <a:endParaRPr lang="en-US" altLang="zh-CN" sz="3200"/>
              </a:p>
            </p:txBody>
          </p:sp>
          <p:sp>
            <p:nvSpPr>
              <p:cNvPr id="80946" name="Line 8"/>
              <p:cNvSpPr>
                <a:spLocks noChangeShapeType="1"/>
              </p:cNvSpPr>
              <p:nvPr/>
            </p:nvSpPr>
            <p:spPr bwMode="auto">
              <a:xfrm>
                <a:off x="1447" y="3532"/>
                <a:ext cx="157" cy="1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0934" name="Group 9"/>
            <p:cNvGrpSpPr>
              <a:grpSpLocks/>
            </p:cNvGrpSpPr>
            <p:nvPr/>
          </p:nvGrpSpPr>
          <p:grpSpPr bwMode="auto">
            <a:xfrm>
              <a:off x="1900" y="3330"/>
              <a:ext cx="439" cy="439"/>
              <a:chOff x="1900" y="3330"/>
              <a:chExt cx="439" cy="439"/>
            </a:xfrm>
          </p:grpSpPr>
          <p:sp>
            <p:nvSpPr>
              <p:cNvPr id="80943" name="Line 10"/>
              <p:cNvSpPr>
                <a:spLocks noChangeShapeType="1"/>
              </p:cNvSpPr>
              <p:nvPr/>
            </p:nvSpPr>
            <p:spPr bwMode="auto">
              <a:xfrm>
                <a:off x="1922" y="3417"/>
                <a:ext cx="197" cy="1"/>
              </a:xfrm>
              <a:prstGeom prst="line">
                <a:avLst/>
              </a:prstGeom>
              <a:noFill/>
              <a:ln w="19050">
                <a:solidFill>
                  <a:srgbClr val="FF00FF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944" name="Rectangle 11"/>
              <p:cNvSpPr>
                <a:spLocks noChangeArrowheads="1"/>
              </p:cNvSpPr>
              <p:nvPr/>
            </p:nvSpPr>
            <p:spPr bwMode="auto">
              <a:xfrm>
                <a:off x="1900" y="3330"/>
                <a:ext cx="439" cy="439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FF00FF"/>
                    </a:solidFill>
                    <a:latin typeface="Bookman Old Style" pitchFamily="18" charset="0"/>
                    <a:sym typeface="Symbol" pitchFamily="18" charset="2"/>
                  </a:rPr>
                  <a:t>v</a:t>
                </a:r>
                <a:endParaRPr lang="en-US" altLang="zh-CN" sz="3200"/>
              </a:p>
            </p:txBody>
          </p:sp>
        </p:grpSp>
        <p:sp>
          <p:nvSpPr>
            <p:cNvPr id="80935" name="Oval 12"/>
            <p:cNvSpPr>
              <a:spLocks noChangeArrowheads="1"/>
            </p:cNvSpPr>
            <p:nvPr/>
          </p:nvSpPr>
          <p:spPr bwMode="auto">
            <a:xfrm>
              <a:off x="291" y="3440"/>
              <a:ext cx="1475" cy="59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13"/>
            <p:cNvSpPr>
              <a:spLocks noChangeShapeType="1"/>
            </p:cNvSpPr>
            <p:nvPr/>
          </p:nvSpPr>
          <p:spPr bwMode="auto">
            <a:xfrm>
              <a:off x="1078" y="3720"/>
              <a:ext cx="590" cy="14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med" len="sm"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7" name="Line 14"/>
            <p:cNvSpPr>
              <a:spLocks noChangeShapeType="1"/>
            </p:cNvSpPr>
            <p:nvPr/>
          </p:nvSpPr>
          <p:spPr bwMode="auto">
            <a:xfrm flipV="1">
              <a:off x="1711" y="3610"/>
              <a:ext cx="296" cy="25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med" len="sm"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8" name="Line 15"/>
            <p:cNvSpPr>
              <a:spLocks noChangeShapeType="1"/>
            </p:cNvSpPr>
            <p:nvPr/>
          </p:nvSpPr>
          <p:spPr bwMode="auto">
            <a:xfrm>
              <a:off x="1067" y="3000"/>
              <a:ext cx="0" cy="7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sm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39" name="Rectangle 16"/>
            <p:cNvSpPr>
              <a:spLocks noChangeArrowheads="1"/>
            </p:cNvSpPr>
            <p:nvPr/>
          </p:nvSpPr>
          <p:spPr bwMode="auto">
            <a:xfrm>
              <a:off x="1625" y="3679"/>
              <a:ext cx="262" cy="36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3200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3200"/>
            </a:p>
          </p:txBody>
        </p:sp>
        <p:sp>
          <p:nvSpPr>
            <p:cNvPr id="80940" name="Rectangle 17"/>
            <p:cNvSpPr>
              <a:spLocks noChangeArrowheads="1"/>
            </p:cNvSpPr>
            <p:nvPr/>
          </p:nvSpPr>
          <p:spPr bwMode="auto">
            <a:xfrm>
              <a:off x="1766" y="3689"/>
              <a:ext cx="333" cy="36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3200" i="1">
                  <a:solidFill>
                    <a:srgbClr val="FF0000"/>
                  </a:solidFill>
                </a:rPr>
                <a:t>m</a:t>
              </a:r>
              <a:endParaRPr lang="en-US" altLang="zh-CN" sz="3200"/>
            </a:p>
          </p:txBody>
        </p:sp>
        <p:sp>
          <p:nvSpPr>
            <p:cNvPr id="80941" name="Rectangle 18"/>
            <p:cNvSpPr>
              <a:spLocks noChangeArrowheads="1"/>
            </p:cNvSpPr>
            <p:nvPr/>
          </p:nvSpPr>
          <p:spPr bwMode="auto">
            <a:xfrm>
              <a:off x="995" y="3369"/>
              <a:ext cx="487" cy="51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6600"/>
                <a:t>·</a:t>
              </a:r>
            </a:p>
          </p:txBody>
        </p:sp>
        <p:sp>
          <p:nvSpPr>
            <p:cNvPr id="80942" name="Rectangle 19"/>
            <p:cNvSpPr>
              <a:spLocks noChangeArrowheads="1"/>
            </p:cNvSpPr>
            <p:nvPr/>
          </p:nvSpPr>
          <p:spPr bwMode="auto">
            <a:xfrm>
              <a:off x="822" y="3641"/>
              <a:ext cx="197" cy="33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3200" i="1"/>
                <a:t>O</a:t>
              </a:r>
            </a:p>
          </p:txBody>
        </p:sp>
      </p:grpSp>
      <p:sp>
        <p:nvSpPr>
          <p:cNvPr id="81940" name="Text Box 20"/>
          <p:cNvSpPr txBox="1">
            <a:spLocks noChangeArrowheads="1"/>
          </p:cNvSpPr>
          <p:nvPr/>
        </p:nvSpPr>
        <p:spPr bwMode="auto">
          <a:xfrm>
            <a:off x="3024188" y="381000"/>
            <a:ext cx="5924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    </a:t>
            </a:r>
            <a:r>
              <a:rPr lang="zh-CN" altLang="en-US" sz="3200">
                <a:solidFill>
                  <a:srgbClr val="000000"/>
                </a:solidFill>
              </a:rPr>
              <a:t>质点作匀速率圆周运动时，</a:t>
            </a:r>
          </a:p>
        </p:txBody>
      </p:sp>
      <p:sp>
        <p:nvSpPr>
          <p:cNvPr id="81941" name="Rectangle 21"/>
          <p:cNvSpPr>
            <a:spLocks noChangeArrowheads="1"/>
          </p:cNvSpPr>
          <p:nvPr/>
        </p:nvSpPr>
        <p:spPr bwMode="auto">
          <a:xfrm>
            <a:off x="3430588" y="1039813"/>
            <a:ext cx="531971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对圆心的角动量的大小为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42" name="Rectangle 22"/>
          <p:cNvSpPr>
            <a:spLocks noChangeArrowheads="1"/>
          </p:cNvSpPr>
          <p:nvPr/>
        </p:nvSpPr>
        <p:spPr bwMode="auto">
          <a:xfrm>
            <a:off x="5480050" y="1706563"/>
            <a:ext cx="3530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00"/>
                </a:solidFill>
              </a:rPr>
              <a:t>方向</a:t>
            </a:r>
            <a:r>
              <a:rPr lang="zh-CN" altLang="en-US" sz="3200">
                <a:solidFill>
                  <a:srgbClr val="000000"/>
                </a:solidFill>
                <a:sym typeface="Symbol" pitchFamily="18" charset="2"/>
              </a:rPr>
              <a:t>圆面</a:t>
            </a:r>
            <a:r>
              <a:rPr lang="zh-CN" altLang="en-US" sz="3200">
                <a:solidFill>
                  <a:srgbClr val="000000"/>
                </a:solidFill>
              </a:rPr>
              <a:t>不变。</a:t>
            </a:r>
          </a:p>
        </p:txBody>
      </p:sp>
      <p:sp>
        <p:nvSpPr>
          <p:cNvPr id="81943" name="Rectangle 23"/>
          <p:cNvSpPr>
            <a:spLocks noChangeArrowheads="1"/>
          </p:cNvSpPr>
          <p:nvPr/>
        </p:nvSpPr>
        <p:spPr bwMode="auto">
          <a:xfrm>
            <a:off x="3470275" y="1685925"/>
            <a:ext cx="26749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600" i="1"/>
              <a:t>L </a:t>
            </a:r>
            <a:r>
              <a:rPr lang="en-US" altLang="zh-CN" sz="3600"/>
              <a:t>= </a:t>
            </a:r>
            <a:r>
              <a:rPr lang="en-US" altLang="zh-CN" sz="3600" i="1"/>
              <a:t>m</a:t>
            </a:r>
            <a:r>
              <a:rPr lang="en-US" altLang="zh-CN" sz="3600" i="1">
                <a:latin typeface="Bookman Old Style" pitchFamily="18" charset="0"/>
              </a:rPr>
              <a:t>v</a:t>
            </a:r>
            <a:r>
              <a:rPr lang="en-US" altLang="zh-CN" sz="3600" i="1"/>
              <a:t>R</a:t>
            </a:r>
            <a:r>
              <a:rPr lang="zh-CN" altLang="en-US" sz="3600"/>
              <a:t>，</a:t>
            </a:r>
            <a:endParaRPr lang="zh-CN" altLang="en-US" sz="3600" i="1"/>
          </a:p>
        </p:txBody>
      </p: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666750" y="2438400"/>
            <a:ext cx="8343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同一质点的同一运动，其角动量却可以随固</a:t>
            </a:r>
          </a:p>
        </p:txBody>
      </p:sp>
      <p:sp>
        <p:nvSpPr>
          <p:cNvPr id="81945" name="Rectangle 25"/>
          <p:cNvSpPr>
            <a:spLocks noChangeArrowheads="1"/>
          </p:cNvSpPr>
          <p:nvPr/>
        </p:nvSpPr>
        <p:spPr bwMode="auto">
          <a:xfrm>
            <a:off x="250825" y="3078163"/>
            <a:ext cx="44894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定点的不同而改变。</a:t>
            </a:r>
          </a:p>
        </p:txBody>
      </p:sp>
      <p:sp>
        <p:nvSpPr>
          <p:cNvPr id="81946" name="Rectangle 26"/>
          <p:cNvSpPr>
            <a:spLocks noChangeArrowheads="1"/>
          </p:cNvSpPr>
          <p:nvPr/>
        </p:nvSpPr>
        <p:spPr bwMode="auto">
          <a:xfrm>
            <a:off x="3889375" y="3078163"/>
            <a:ext cx="201771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例如：</a:t>
            </a:r>
          </a:p>
        </p:txBody>
      </p:sp>
      <p:graphicFrame>
        <p:nvGraphicFramePr>
          <p:cNvPr id="106496" name="Object 2"/>
          <p:cNvGraphicFramePr>
            <a:graphicFrameLocks noChangeAspect="1"/>
          </p:cNvGraphicFramePr>
          <p:nvPr/>
        </p:nvGraphicFramePr>
        <p:xfrm>
          <a:off x="2749550" y="4070350"/>
          <a:ext cx="26257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6" name="公式" r:id="rId3" imgW="939392" imgH="253890" progId="Equation.3">
                  <p:embed/>
                </p:oleObj>
              </mc:Choice>
              <mc:Fallback>
                <p:oleObj name="公式" r:id="rId3" imgW="939392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4070350"/>
                        <a:ext cx="26257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7" name="Object 3"/>
          <p:cNvGraphicFramePr>
            <a:graphicFrameLocks noChangeAspect="1"/>
          </p:cNvGraphicFramePr>
          <p:nvPr/>
        </p:nvGraphicFramePr>
        <p:xfrm>
          <a:off x="5718175" y="3771900"/>
          <a:ext cx="17748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7" name="公式" r:id="rId5" imgW="660400" imgH="228600" progId="Equation.3">
                  <p:embed/>
                </p:oleObj>
              </mc:Choice>
              <mc:Fallback>
                <p:oleObj name="公式" r:id="rId5" imgW="6604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3771900"/>
                        <a:ext cx="177482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9" name="Text Box 49"/>
          <p:cNvSpPr txBox="1">
            <a:spLocks noChangeArrowheads="1"/>
          </p:cNvSpPr>
          <p:nvPr/>
        </p:nvSpPr>
        <p:spPr bwMode="auto">
          <a:xfrm>
            <a:off x="5603875" y="4545013"/>
            <a:ext cx="2587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方向变化</a:t>
            </a:r>
          </a:p>
        </p:txBody>
      </p:sp>
      <p:sp>
        <p:nvSpPr>
          <p:cNvPr id="81970" name="AutoShape 50"/>
          <p:cNvSpPr>
            <a:spLocks/>
          </p:cNvSpPr>
          <p:nvPr/>
        </p:nvSpPr>
        <p:spPr bwMode="auto">
          <a:xfrm>
            <a:off x="5562600" y="4076700"/>
            <a:ext cx="95250" cy="742950"/>
          </a:xfrm>
          <a:prstGeom prst="leftBrace">
            <a:avLst>
              <a:gd name="adj1" fmla="val 6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6498" name="Object 4"/>
          <p:cNvGraphicFramePr>
            <a:graphicFrameLocks noChangeAspect="1"/>
          </p:cNvGraphicFramePr>
          <p:nvPr/>
        </p:nvGraphicFramePr>
        <p:xfrm>
          <a:off x="2657475" y="5470525"/>
          <a:ext cx="2782888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8" name="公式" r:id="rId7" imgW="990170" imgH="253890" progId="Equation.3">
                  <p:embed/>
                </p:oleObj>
              </mc:Choice>
              <mc:Fallback>
                <p:oleObj name="公式" r:id="rId7" imgW="990170" imgH="2538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5470525"/>
                        <a:ext cx="2782888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5"/>
          <p:cNvGraphicFramePr>
            <a:graphicFrameLocks noChangeAspect="1"/>
          </p:cNvGraphicFramePr>
          <p:nvPr/>
        </p:nvGraphicFramePr>
        <p:xfrm>
          <a:off x="5665788" y="5238750"/>
          <a:ext cx="28432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609" name="公式" r:id="rId9" imgW="1016000" imgH="228600" progId="Equation.3">
                  <p:embed/>
                </p:oleObj>
              </mc:Choice>
              <mc:Fallback>
                <p:oleObj name="公式" r:id="rId9" imgW="1016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5238750"/>
                        <a:ext cx="284321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3" name="Text Box 53"/>
          <p:cNvSpPr txBox="1">
            <a:spLocks noChangeArrowheads="1"/>
          </p:cNvSpPr>
          <p:nvPr/>
        </p:nvSpPr>
        <p:spPr bwMode="auto">
          <a:xfrm>
            <a:off x="5546725" y="5938838"/>
            <a:ext cx="3940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方向竖直向上不变</a:t>
            </a:r>
          </a:p>
        </p:txBody>
      </p:sp>
      <p:sp>
        <p:nvSpPr>
          <p:cNvPr id="81974" name="AutoShape 54"/>
          <p:cNvSpPr>
            <a:spLocks/>
          </p:cNvSpPr>
          <p:nvPr/>
        </p:nvSpPr>
        <p:spPr bwMode="auto">
          <a:xfrm>
            <a:off x="5524500" y="5486400"/>
            <a:ext cx="95250" cy="742950"/>
          </a:xfrm>
          <a:prstGeom prst="leftBrace">
            <a:avLst>
              <a:gd name="adj1" fmla="val 6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304800" y="3900488"/>
            <a:ext cx="2320925" cy="2687637"/>
            <a:chOff x="192" y="2457"/>
            <a:chExt cx="1462" cy="1693"/>
          </a:xfrm>
        </p:grpSpPr>
        <p:sp>
          <p:nvSpPr>
            <p:cNvPr id="80915" name="Line 35"/>
            <p:cNvSpPr>
              <a:spLocks noChangeShapeType="1"/>
            </p:cNvSpPr>
            <p:nvPr/>
          </p:nvSpPr>
          <p:spPr bwMode="auto">
            <a:xfrm flipH="1">
              <a:off x="564" y="2760"/>
              <a:ext cx="504" cy="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Text Box 29"/>
            <p:cNvSpPr txBox="1">
              <a:spLocks noChangeArrowheads="1"/>
            </p:cNvSpPr>
            <p:nvPr/>
          </p:nvSpPr>
          <p:spPr bwMode="auto">
            <a:xfrm>
              <a:off x="900" y="252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80917" name="Line 31"/>
            <p:cNvSpPr>
              <a:spLocks noChangeShapeType="1"/>
            </p:cNvSpPr>
            <p:nvPr/>
          </p:nvSpPr>
          <p:spPr bwMode="auto">
            <a:xfrm>
              <a:off x="852" y="2784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8" name="Line 32"/>
            <p:cNvSpPr>
              <a:spLocks noChangeShapeType="1"/>
            </p:cNvSpPr>
            <p:nvPr/>
          </p:nvSpPr>
          <p:spPr bwMode="auto">
            <a:xfrm>
              <a:off x="1056" y="276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9" name="Oval 33"/>
            <p:cNvSpPr>
              <a:spLocks noChangeArrowheads="1"/>
            </p:cNvSpPr>
            <p:nvPr/>
          </p:nvSpPr>
          <p:spPr bwMode="auto">
            <a:xfrm>
              <a:off x="588" y="3432"/>
              <a:ext cx="1008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0" name="Oval 34"/>
            <p:cNvSpPr>
              <a:spLocks noChangeArrowheads="1"/>
            </p:cNvSpPr>
            <p:nvPr/>
          </p:nvSpPr>
          <p:spPr bwMode="auto">
            <a:xfrm>
              <a:off x="492" y="3576"/>
              <a:ext cx="132" cy="13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1" name="Oval 36"/>
            <p:cNvSpPr>
              <a:spLocks noChangeArrowheads="1"/>
            </p:cNvSpPr>
            <p:nvPr/>
          </p:nvSpPr>
          <p:spPr bwMode="auto">
            <a:xfrm flipV="1">
              <a:off x="1032" y="36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2" name="Oval 37"/>
            <p:cNvSpPr>
              <a:spLocks noChangeArrowheads="1"/>
            </p:cNvSpPr>
            <p:nvPr/>
          </p:nvSpPr>
          <p:spPr bwMode="auto">
            <a:xfrm flipV="1">
              <a:off x="1020" y="27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23" name="Line 38"/>
            <p:cNvSpPr>
              <a:spLocks noChangeShapeType="1"/>
            </p:cNvSpPr>
            <p:nvPr/>
          </p:nvSpPr>
          <p:spPr bwMode="auto">
            <a:xfrm>
              <a:off x="552" y="3684"/>
              <a:ext cx="312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4" name="Text Box 39"/>
            <p:cNvSpPr txBox="1">
              <a:spLocks noChangeArrowheads="1"/>
            </p:cNvSpPr>
            <p:nvPr/>
          </p:nvSpPr>
          <p:spPr bwMode="auto">
            <a:xfrm>
              <a:off x="768" y="3084"/>
              <a:ext cx="1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l</a:t>
              </a:r>
              <a:endParaRPr lang="en-US" altLang="zh-CN"/>
            </a:p>
          </p:txBody>
        </p:sp>
        <p:sp>
          <p:nvSpPr>
            <p:cNvPr id="80925" name="Line 40"/>
            <p:cNvSpPr>
              <a:spLocks noChangeShapeType="1"/>
            </p:cNvSpPr>
            <p:nvPr/>
          </p:nvSpPr>
          <p:spPr bwMode="auto">
            <a:xfrm>
              <a:off x="972" y="295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0926" name="Object 6"/>
            <p:cNvGraphicFramePr>
              <a:graphicFrameLocks noChangeAspect="1"/>
            </p:cNvGraphicFramePr>
            <p:nvPr/>
          </p:nvGraphicFramePr>
          <p:xfrm>
            <a:off x="892" y="2983"/>
            <a:ext cx="19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10" name="公式" r:id="rId11" imgW="152334" imgH="139639" progId="Equation.3">
                    <p:embed/>
                  </p:oleObj>
                </mc:Choice>
                <mc:Fallback>
                  <p:oleObj name="公式" r:id="rId11" imgW="152334" imgH="13963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2983"/>
                          <a:ext cx="19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7" name="Object 7"/>
            <p:cNvGraphicFramePr>
              <a:graphicFrameLocks noChangeAspect="1"/>
            </p:cNvGraphicFramePr>
            <p:nvPr/>
          </p:nvGraphicFramePr>
          <p:xfrm>
            <a:off x="592" y="3854"/>
            <a:ext cx="2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611" name="公式" r:id="rId13" imgW="54720" imgH="100080" progId="Equation.3">
                    <p:embed/>
                  </p:oleObj>
                </mc:Choice>
                <mc:Fallback>
                  <p:oleObj name="公式" r:id="rId13" imgW="54720" imgH="1000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" y="3854"/>
                          <a:ext cx="2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8" name="Text Box 43"/>
            <p:cNvSpPr txBox="1">
              <a:spLocks noChangeArrowheads="1"/>
            </p:cNvSpPr>
            <p:nvPr/>
          </p:nvSpPr>
          <p:spPr bwMode="auto">
            <a:xfrm>
              <a:off x="1056" y="3494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O</a:t>
              </a:r>
              <a:r>
                <a:rPr lang="en-US" altLang="zh-CN">
                  <a:sym typeface="Symbol" pitchFamily="18" charset="2"/>
                </a:rPr>
                <a:t></a:t>
              </a:r>
              <a:endParaRPr lang="en-US" altLang="zh-CN"/>
            </a:p>
          </p:txBody>
        </p:sp>
        <p:sp>
          <p:nvSpPr>
            <p:cNvPr id="80929" name="Text Box 44"/>
            <p:cNvSpPr txBox="1">
              <a:spLocks noChangeArrowheads="1"/>
            </p:cNvSpPr>
            <p:nvPr/>
          </p:nvSpPr>
          <p:spPr bwMode="auto">
            <a:xfrm>
              <a:off x="204" y="2457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锥摆</a:t>
              </a:r>
            </a:p>
          </p:txBody>
        </p:sp>
        <p:sp>
          <p:nvSpPr>
            <p:cNvPr id="80930" name="Text Box 55"/>
            <p:cNvSpPr txBox="1">
              <a:spLocks noChangeArrowheads="1"/>
            </p:cNvSpPr>
            <p:nvPr/>
          </p:nvSpPr>
          <p:spPr bwMode="auto">
            <a:xfrm>
              <a:off x="192" y="345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m</a:t>
              </a:r>
            </a:p>
          </p:txBody>
        </p:sp>
        <p:sp>
          <p:nvSpPr>
            <p:cNvPr id="80931" name="Line 56"/>
            <p:cNvSpPr>
              <a:spLocks noChangeShapeType="1"/>
            </p:cNvSpPr>
            <p:nvPr/>
          </p:nvSpPr>
          <p:spPr bwMode="auto">
            <a:xfrm flipH="1">
              <a:off x="624" y="3648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9" grpId="0"/>
      <p:bldP spid="81970" grpId="0" animBg="1"/>
      <p:bldP spid="81973" grpId="0"/>
      <p:bldP spid="8197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1950" y="171450"/>
            <a:ext cx="6419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0000FF"/>
                </a:solidFill>
              </a:rPr>
              <a:t>二</a:t>
            </a:r>
            <a:r>
              <a:rPr lang="en-US" altLang="zh-CN" sz="3200">
                <a:solidFill>
                  <a:srgbClr val="0000FF"/>
                </a:solidFill>
              </a:rPr>
              <a:t>. </a:t>
            </a:r>
            <a:r>
              <a:rPr lang="zh-CN" altLang="en-US" sz="3200">
                <a:solidFill>
                  <a:srgbClr val="0000FF"/>
                </a:solidFill>
              </a:rPr>
              <a:t>质点的角动量定理，力矩</a:t>
            </a:r>
            <a:endParaRPr lang="zh-CN" altLang="en-US" sz="3200"/>
          </a:p>
        </p:txBody>
      </p:sp>
      <p:graphicFrame>
        <p:nvGraphicFramePr>
          <p:cNvPr id="107520" name="Object 2"/>
          <p:cNvGraphicFramePr>
            <a:graphicFrameLocks noChangeAspect="1"/>
          </p:cNvGraphicFramePr>
          <p:nvPr/>
        </p:nvGraphicFramePr>
        <p:xfrm>
          <a:off x="3308350" y="717550"/>
          <a:ext cx="16970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1" name="公式" r:id="rId3" imgW="609336" imgH="241195" progId="Equation.3">
                  <p:embed/>
                </p:oleObj>
              </mc:Choice>
              <mc:Fallback>
                <p:oleObj name="公式" r:id="rId3" imgW="609336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717550"/>
                        <a:ext cx="16970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762000" y="723900"/>
            <a:ext cx="1809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由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201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有：</a:t>
            </a:r>
          </a:p>
        </p:txBody>
      </p:sp>
      <p:graphicFrame>
        <p:nvGraphicFramePr>
          <p:cNvPr id="107521" name="Object 3"/>
          <p:cNvGraphicFramePr>
            <a:graphicFrameLocks noChangeAspect="1"/>
          </p:cNvGraphicFramePr>
          <p:nvPr/>
        </p:nvGraphicFramePr>
        <p:xfrm>
          <a:off x="2000250" y="1443038"/>
          <a:ext cx="28146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2" name="公式" r:id="rId5" imgW="1040948" imgH="418918" progId="Equation.3">
                  <p:embed/>
                </p:oleObj>
              </mc:Choice>
              <mc:Fallback>
                <p:oleObj name="公式" r:id="rId5" imgW="1040948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443038"/>
                        <a:ext cx="28146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666750" y="3714750"/>
            <a:ext cx="8743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定义力</a:t>
            </a:r>
            <a:r>
              <a:rPr lang="zh-CN" altLang="en-US" sz="3200">
                <a:solidFill>
                  <a:srgbClr val="FF0000"/>
                </a:solidFill>
              </a:rPr>
              <a:t>对定点 </a:t>
            </a:r>
            <a:r>
              <a:rPr lang="en-US" altLang="zh-CN" sz="3200" i="1">
                <a:solidFill>
                  <a:srgbClr val="FF0000"/>
                </a:solidFill>
              </a:rPr>
              <a:t>O </a:t>
            </a:r>
            <a:r>
              <a:rPr lang="zh-CN" altLang="en-US" sz="3200">
                <a:solidFill>
                  <a:srgbClr val="FF0000"/>
                </a:solidFill>
              </a:rPr>
              <a:t>的</a:t>
            </a:r>
            <a:r>
              <a:rPr lang="zh-CN" altLang="en-US" sz="3200">
                <a:solidFill>
                  <a:srgbClr val="0000FF"/>
                </a:solidFill>
              </a:rPr>
              <a:t>力矩 </a:t>
            </a:r>
            <a:r>
              <a:rPr lang="en-US" altLang="zh-CN" sz="3200">
                <a:solidFill>
                  <a:srgbClr val="FF0000"/>
                </a:solidFill>
              </a:rPr>
              <a:t>(moment of force)</a:t>
            </a:r>
            <a:r>
              <a:rPr lang="en-US" altLang="zh-CN" sz="3200">
                <a:solidFill>
                  <a:srgbClr val="800080"/>
                </a:solidFill>
              </a:rPr>
              <a:t> </a:t>
            </a:r>
            <a:r>
              <a:rPr lang="zh-CN" altLang="en-US" sz="3200">
                <a:solidFill>
                  <a:srgbClr val="000000"/>
                </a:solidFill>
              </a:rPr>
              <a:t>为：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aphicFrame>
        <p:nvGraphicFramePr>
          <p:cNvPr id="107522" name="Object 4"/>
          <p:cNvGraphicFramePr>
            <a:graphicFrameLocks noChangeAspect="1"/>
          </p:cNvGraphicFramePr>
          <p:nvPr/>
        </p:nvGraphicFramePr>
        <p:xfrm>
          <a:off x="4832350" y="4530725"/>
          <a:ext cx="19304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3" name="公式" r:id="rId7" imgW="685800" imgH="203200" progId="Equation.3">
                  <p:embed/>
                </p:oleObj>
              </mc:Choice>
              <mc:Fallback>
                <p:oleObj name="公式" r:id="rId7" imgW="685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350" y="4530725"/>
                        <a:ext cx="1930400" cy="5683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0713" y="4730750"/>
            <a:ext cx="3194050" cy="1587500"/>
            <a:chOff x="391" y="2980"/>
            <a:chExt cx="2012" cy="1000"/>
          </a:xfrm>
        </p:grpSpPr>
        <p:grpSp>
          <p:nvGrpSpPr>
            <p:cNvPr id="81943" name="Group 35"/>
            <p:cNvGrpSpPr>
              <a:grpSpLocks/>
            </p:cNvGrpSpPr>
            <p:nvPr/>
          </p:nvGrpSpPr>
          <p:grpSpPr bwMode="auto">
            <a:xfrm>
              <a:off x="1625" y="3299"/>
              <a:ext cx="350" cy="455"/>
              <a:chOff x="1625" y="3299"/>
              <a:chExt cx="350" cy="455"/>
            </a:xfrm>
          </p:grpSpPr>
          <p:sp>
            <p:nvSpPr>
              <p:cNvPr id="81965" name="Rectangle 12"/>
              <p:cNvSpPr>
                <a:spLocks noChangeArrowheads="1"/>
              </p:cNvSpPr>
              <p:nvPr/>
            </p:nvSpPr>
            <p:spPr bwMode="auto">
              <a:xfrm>
                <a:off x="1625" y="3299"/>
                <a:ext cx="350" cy="455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i="1">
                    <a:solidFill>
                      <a:srgbClr val="FF00FF"/>
                    </a:solidFill>
                  </a:rPr>
                  <a:t>F</a:t>
                </a:r>
                <a:endParaRPr lang="en-US" altLang="zh-CN" sz="3200" baseline="-25000">
                  <a:solidFill>
                    <a:srgbClr val="800080"/>
                  </a:solidFill>
                </a:endParaRPr>
              </a:p>
              <a:p>
                <a:pPr algn="just"/>
                <a:endParaRPr lang="en-US" altLang="zh-CN" sz="3200"/>
              </a:p>
            </p:txBody>
          </p:sp>
          <p:sp>
            <p:nvSpPr>
              <p:cNvPr id="81966" name="Line 11"/>
              <p:cNvSpPr>
                <a:spLocks noChangeShapeType="1"/>
              </p:cNvSpPr>
              <p:nvPr/>
            </p:nvSpPr>
            <p:spPr bwMode="auto">
              <a:xfrm>
                <a:off x="1667" y="3337"/>
                <a:ext cx="206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1944" name="Group 38"/>
            <p:cNvGrpSpPr>
              <a:grpSpLocks/>
            </p:cNvGrpSpPr>
            <p:nvPr/>
          </p:nvGrpSpPr>
          <p:grpSpPr bwMode="auto">
            <a:xfrm>
              <a:off x="955" y="2983"/>
              <a:ext cx="349" cy="347"/>
              <a:chOff x="955" y="3007"/>
              <a:chExt cx="349" cy="347"/>
            </a:xfrm>
          </p:grpSpPr>
          <p:sp>
            <p:nvSpPr>
              <p:cNvPr id="81963" name="Rectangle 26"/>
              <p:cNvSpPr>
                <a:spLocks noChangeArrowheads="1"/>
              </p:cNvSpPr>
              <p:nvPr/>
            </p:nvSpPr>
            <p:spPr bwMode="auto">
              <a:xfrm>
                <a:off x="955" y="3007"/>
                <a:ext cx="349" cy="34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i="1">
                    <a:solidFill>
                      <a:srgbClr val="FF0000"/>
                    </a:solidFill>
                  </a:rPr>
                  <a:t>M</a:t>
                </a:r>
                <a:endParaRPr lang="en-US" altLang="zh-CN" sz="3200"/>
              </a:p>
            </p:txBody>
          </p:sp>
          <p:sp>
            <p:nvSpPr>
              <p:cNvPr id="81964" name="Line 13"/>
              <p:cNvSpPr>
                <a:spLocks noChangeShapeType="1"/>
              </p:cNvSpPr>
              <p:nvPr/>
            </p:nvSpPr>
            <p:spPr bwMode="auto">
              <a:xfrm>
                <a:off x="998" y="3046"/>
                <a:ext cx="207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45" name="Line 17"/>
            <p:cNvSpPr>
              <a:spLocks noChangeShapeType="1"/>
            </p:cNvSpPr>
            <p:nvPr/>
          </p:nvSpPr>
          <p:spPr bwMode="auto">
            <a:xfrm>
              <a:off x="918" y="3621"/>
              <a:ext cx="679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sm"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6" name="Line 18"/>
            <p:cNvSpPr>
              <a:spLocks noChangeShapeType="1"/>
            </p:cNvSpPr>
            <p:nvPr/>
          </p:nvSpPr>
          <p:spPr bwMode="auto">
            <a:xfrm flipV="1">
              <a:off x="1628" y="3357"/>
              <a:ext cx="413" cy="26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7" name="Line 19"/>
            <p:cNvSpPr>
              <a:spLocks noChangeShapeType="1"/>
            </p:cNvSpPr>
            <p:nvPr/>
          </p:nvSpPr>
          <p:spPr bwMode="auto">
            <a:xfrm>
              <a:off x="929" y="2980"/>
              <a:ext cx="0" cy="6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med"/>
              <a:tailEnd type="non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8" name="Arc 20"/>
            <p:cNvSpPr>
              <a:spLocks/>
            </p:cNvSpPr>
            <p:nvPr/>
          </p:nvSpPr>
          <p:spPr bwMode="auto">
            <a:xfrm>
              <a:off x="1857" y="3461"/>
              <a:ext cx="103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blipFill dpi="0" rotWithShape="0">
              <a:blip r:embed="rId9"/>
              <a:srcRect/>
              <a:tile tx="0" ty="0" sx="100000" sy="100000" flip="none" algn="tl"/>
            </a:blipFill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49" name="Rectangle 25"/>
            <p:cNvSpPr>
              <a:spLocks noChangeArrowheads="1"/>
            </p:cNvSpPr>
            <p:nvPr/>
          </p:nvSpPr>
          <p:spPr bwMode="auto">
            <a:xfrm>
              <a:off x="1964" y="3310"/>
              <a:ext cx="439" cy="49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i="1">
                  <a:solidFill>
                    <a:srgbClr val="008000"/>
                  </a:solidFill>
                  <a:sym typeface="Symbol" pitchFamily="18" charset="2"/>
                </a:rPr>
                <a:t></a:t>
              </a:r>
              <a:endParaRPr lang="en-US" altLang="zh-CN" sz="3200">
                <a:solidFill>
                  <a:srgbClr val="008000"/>
                </a:solidFill>
              </a:endParaRPr>
            </a:p>
            <a:p>
              <a:pPr algn="just"/>
              <a:endParaRPr lang="en-US" altLang="zh-CN" sz="3200"/>
            </a:p>
          </p:txBody>
        </p:sp>
        <p:grpSp>
          <p:nvGrpSpPr>
            <p:cNvPr id="81950" name="Group 37"/>
            <p:cNvGrpSpPr>
              <a:grpSpLocks/>
            </p:cNvGrpSpPr>
            <p:nvPr/>
          </p:nvGrpSpPr>
          <p:grpSpPr bwMode="auto">
            <a:xfrm>
              <a:off x="1274" y="3345"/>
              <a:ext cx="357" cy="343"/>
              <a:chOff x="1226" y="3369"/>
              <a:chExt cx="357" cy="343"/>
            </a:xfrm>
          </p:grpSpPr>
          <p:sp>
            <p:nvSpPr>
              <p:cNvPr id="81961" name="Line 10"/>
              <p:cNvSpPr>
                <a:spLocks noChangeShapeType="1"/>
              </p:cNvSpPr>
              <p:nvPr/>
            </p:nvSpPr>
            <p:spPr bwMode="auto">
              <a:xfrm>
                <a:off x="1226" y="3457"/>
                <a:ext cx="207" cy="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2" name="Rectangle 27"/>
              <p:cNvSpPr>
                <a:spLocks noChangeArrowheads="1"/>
              </p:cNvSpPr>
              <p:nvPr/>
            </p:nvSpPr>
            <p:spPr bwMode="auto">
              <a:xfrm>
                <a:off x="1238" y="3369"/>
                <a:ext cx="345" cy="34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i="1">
                    <a:solidFill>
                      <a:srgbClr val="0000FF"/>
                    </a:solidFill>
                  </a:rPr>
                  <a:t>r</a:t>
                </a:r>
                <a:endParaRPr lang="en-US" altLang="zh-CN" sz="3200"/>
              </a:p>
            </p:txBody>
          </p:sp>
        </p:grpSp>
        <p:sp>
          <p:nvSpPr>
            <p:cNvPr id="81951" name="Rectangle 29"/>
            <p:cNvSpPr>
              <a:spLocks noChangeArrowheads="1"/>
            </p:cNvSpPr>
            <p:nvPr/>
          </p:nvSpPr>
          <p:spPr bwMode="auto">
            <a:xfrm>
              <a:off x="853" y="3279"/>
              <a:ext cx="377" cy="40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6600"/>
                <a:t>·</a:t>
              </a:r>
            </a:p>
          </p:txBody>
        </p:sp>
        <p:sp>
          <p:nvSpPr>
            <p:cNvPr id="81952" name="Rectangle 30"/>
            <p:cNvSpPr>
              <a:spLocks noChangeArrowheads="1"/>
            </p:cNvSpPr>
            <p:nvPr/>
          </p:nvSpPr>
          <p:spPr bwMode="auto">
            <a:xfrm>
              <a:off x="678" y="3541"/>
              <a:ext cx="286" cy="26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O</a:t>
              </a:r>
            </a:p>
          </p:txBody>
        </p:sp>
        <p:sp>
          <p:nvSpPr>
            <p:cNvPr id="81953" name="Rectangle 31"/>
            <p:cNvSpPr>
              <a:spLocks noChangeArrowheads="1"/>
            </p:cNvSpPr>
            <p:nvPr/>
          </p:nvSpPr>
          <p:spPr bwMode="auto">
            <a:xfrm>
              <a:off x="1548" y="3574"/>
              <a:ext cx="309" cy="4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i="1">
                  <a:solidFill>
                    <a:srgbClr val="FF0000"/>
                  </a:solidFill>
                </a:rPr>
                <a:t>m</a:t>
              </a:r>
              <a:endParaRPr lang="en-US" altLang="zh-CN"/>
            </a:p>
          </p:txBody>
        </p:sp>
        <p:grpSp>
          <p:nvGrpSpPr>
            <p:cNvPr id="81954" name="Group 39"/>
            <p:cNvGrpSpPr>
              <a:grpSpLocks/>
            </p:cNvGrpSpPr>
            <p:nvPr/>
          </p:nvGrpSpPr>
          <p:grpSpPr bwMode="auto">
            <a:xfrm>
              <a:off x="391" y="3300"/>
              <a:ext cx="1988" cy="642"/>
              <a:chOff x="391" y="3324"/>
              <a:chExt cx="1988" cy="642"/>
            </a:xfrm>
          </p:grpSpPr>
          <p:sp>
            <p:nvSpPr>
              <p:cNvPr id="81957" name="Line 14"/>
              <p:cNvSpPr>
                <a:spLocks noChangeShapeType="1"/>
              </p:cNvSpPr>
              <p:nvPr/>
            </p:nvSpPr>
            <p:spPr bwMode="auto">
              <a:xfrm>
                <a:off x="815" y="3324"/>
                <a:ext cx="1564" cy="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8" name="Line 15"/>
              <p:cNvSpPr>
                <a:spLocks noChangeShapeType="1"/>
              </p:cNvSpPr>
              <p:nvPr/>
            </p:nvSpPr>
            <p:spPr bwMode="auto">
              <a:xfrm flipH="1">
                <a:off x="391" y="3336"/>
                <a:ext cx="413" cy="6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59" name="Line 16"/>
              <p:cNvSpPr>
                <a:spLocks noChangeShapeType="1"/>
              </p:cNvSpPr>
              <p:nvPr/>
            </p:nvSpPr>
            <p:spPr bwMode="auto">
              <a:xfrm>
                <a:off x="402" y="3965"/>
                <a:ext cx="154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60" name="Line 32"/>
              <p:cNvSpPr>
                <a:spLocks noChangeShapeType="1"/>
              </p:cNvSpPr>
              <p:nvPr/>
            </p:nvSpPr>
            <p:spPr bwMode="auto">
              <a:xfrm flipH="1">
                <a:off x="1946" y="3336"/>
                <a:ext cx="412" cy="62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55" name="Line 33"/>
            <p:cNvSpPr>
              <a:spLocks noChangeShapeType="1"/>
            </p:cNvSpPr>
            <p:nvPr/>
          </p:nvSpPr>
          <p:spPr bwMode="auto">
            <a:xfrm>
              <a:off x="1628" y="3633"/>
              <a:ext cx="41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 type="none" w="med" len="sm"/>
              <a:tailEnd type="none" w="med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56" name="Rectangle 34"/>
            <p:cNvSpPr>
              <a:spLocks noChangeArrowheads="1"/>
            </p:cNvSpPr>
            <p:nvPr/>
          </p:nvSpPr>
          <p:spPr bwMode="auto">
            <a:xfrm>
              <a:off x="1547" y="3436"/>
              <a:ext cx="298" cy="35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3200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3200"/>
            </a:p>
          </p:txBody>
        </p:sp>
      </p:grpSp>
      <p:graphicFrame>
        <p:nvGraphicFramePr>
          <p:cNvPr id="107523" name="Object 5"/>
          <p:cNvGraphicFramePr>
            <a:graphicFrameLocks noChangeAspect="1"/>
          </p:cNvGraphicFramePr>
          <p:nvPr/>
        </p:nvGraphicFramePr>
        <p:xfrm>
          <a:off x="4843463" y="5229225"/>
          <a:ext cx="3352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4" name="公式" r:id="rId10" imgW="1257300" imgH="228600" progId="Equation.3">
                  <p:embed/>
                </p:oleObj>
              </mc:Choice>
              <mc:Fallback>
                <p:oleObj name="公式" r:id="rId10" imgW="12573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463" y="5229225"/>
                        <a:ext cx="3352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6"/>
          <p:cNvGraphicFramePr>
            <a:graphicFrameLocks noChangeAspect="1"/>
          </p:cNvGraphicFramePr>
          <p:nvPr/>
        </p:nvGraphicFramePr>
        <p:xfrm>
          <a:off x="4887913" y="5876925"/>
          <a:ext cx="19859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5" name="公式" r:id="rId12" imgW="723586" imgH="228501" progId="Equation.3">
                  <p:embed/>
                </p:oleObj>
              </mc:Choice>
              <mc:Fallback>
                <p:oleObj name="公式" r:id="rId12" imgW="723586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5876925"/>
                        <a:ext cx="19859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Text Box 43"/>
          <p:cNvSpPr txBox="1">
            <a:spLocks noChangeArrowheads="1"/>
          </p:cNvSpPr>
          <p:nvPr/>
        </p:nvSpPr>
        <p:spPr bwMode="auto">
          <a:xfrm>
            <a:off x="6781800" y="5876925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称</a:t>
            </a:r>
            <a:r>
              <a:rPr lang="zh-CN" altLang="en-US" sz="3200">
                <a:solidFill>
                  <a:srgbClr val="3333FF"/>
                </a:solidFill>
              </a:rPr>
              <a:t>力臂</a:t>
            </a:r>
            <a:endParaRPr lang="zh-CN" altLang="en-US" sz="3200"/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1377950" y="5735638"/>
            <a:ext cx="1206500" cy="755650"/>
            <a:chOff x="868" y="3613"/>
            <a:chExt cx="760" cy="476"/>
          </a:xfrm>
        </p:grpSpPr>
        <p:grpSp>
          <p:nvGrpSpPr>
            <p:cNvPr id="81937" name="Group 49"/>
            <p:cNvGrpSpPr>
              <a:grpSpLocks/>
            </p:cNvGrpSpPr>
            <p:nvPr/>
          </p:nvGrpSpPr>
          <p:grpSpPr bwMode="auto">
            <a:xfrm>
              <a:off x="915" y="3613"/>
              <a:ext cx="713" cy="455"/>
              <a:chOff x="915" y="3613"/>
              <a:chExt cx="713" cy="455"/>
            </a:xfrm>
          </p:grpSpPr>
          <p:sp>
            <p:nvSpPr>
              <p:cNvPr id="81939" name="Line 50"/>
              <p:cNvSpPr>
                <a:spLocks noChangeShapeType="1"/>
              </p:cNvSpPr>
              <p:nvPr/>
            </p:nvSpPr>
            <p:spPr bwMode="auto">
              <a:xfrm flipH="1">
                <a:off x="1009" y="3621"/>
                <a:ext cx="619" cy="447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prstDash val="sysDot"/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0" name="Line 51"/>
              <p:cNvSpPr>
                <a:spLocks noChangeShapeType="1"/>
              </p:cNvSpPr>
              <p:nvPr/>
            </p:nvSpPr>
            <p:spPr bwMode="auto">
              <a:xfrm>
                <a:off x="915" y="3613"/>
                <a:ext cx="241" cy="340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prstDash val="sysDot"/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1" name="Line 52"/>
              <p:cNvSpPr>
                <a:spLocks noChangeShapeType="1"/>
              </p:cNvSpPr>
              <p:nvPr/>
            </p:nvSpPr>
            <p:spPr bwMode="auto">
              <a:xfrm flipV="1">
                <a:off x="1112" y="3810"/>
                <a:ext cx="44" cy="3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2" name="Line 53"/>
              <p:cNvSpPr>
                <a:spLocks noChangeShapeType="1"/>
              </p:cNvSpPr>
              <p:nvPr/>
            </p:nvSpPr>
            <p:spPr bwMode="auto">
              <a:xfrm>
                <a:off x="1164" y="3810"/>
                <a:ext cx="69" cy="98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 type="none" w="med" len="sm"/>
                <a:tailEnd type="none" w="med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1938" name="Rectangle 54"/>
            <p:cNvSpPr>
              <a:spLocks noChangeArrowheads="1"/>
            </p:cNvSpPr>
            <p:nvPr/>
          </p:nvSpPr>
          <p:spPr bwMode="auto">
            <a:xfrm>
              <a:off x="868" y="3642"/>
              <a:ext cx="256" cy="44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r>
                <a:rPr lang="en-US" altLang="zh-CN" baseline="-25000">
                  <a:solidFill>
                    <a:srgbClr val="000000"/>
                  </a:solidFill>
                </a:rPr>
                <a:t>0</a:t>
              </a:r>
              <a:endParaRPr lang="en-US" altLang="zh-CN" sz="320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07525" name="Object 7"/>
          <p:cNvGraphicFramePr>
            <a:graphicFrameLocks noChangeAspect="1"/>
          </p:cNvGraphicFramePr>
          <p:nvPr/>
        </p:nvGraphicFramePr>
        <p:xfrm>
          <a:off x="4857750" y="1481138"/>
          <a:ext cx="31591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6" name="公式" r:id="rId14" imgW="1167893" imgH="406224" progId="Equation.3">
                  <p:embed/>
                </p:oleObj>
              </mc:Choice>
              <mc:Fallback>
                <p:oleObj name="公式" r:id="rId14" imgW="1167893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1481138"/>
                        <a:ext cx="31591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8"/>
          <p:cNvGraphicFramePr>
            <a:graphicFrameLocks noChangeAspect="1"/>
          </p:cNvGraphicFramePr>
          <p:nvPr/>
        </p:nvGraphicFramePr>
        <p:xfrm>
          <a:off x="2728913" y="2824163"/>
          <a:ext cx="2917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7" name="公式" r:id="rId16" imgW="1079032" imgH="215806" progId="Equation.3">
                  <p:embed/>
                </p:oleObj>
              </mc:Choice>
              <mc:Fallback>
                <p:oleObj name="公式" r:id="rId16" imgW="1079032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824163"/>
                        <a:ext cx="2917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9"/>
          <p:cNvGraphicFramePr>
            <a:graphicFrameLocks noChangeAspect="1"/>
          </p:cNvGraphicFramePr>
          <p:nvPr/>
        </p:nvGraphicFramePr>
        <p:xfrm>
          <a:off x="5730875" y="2803525"/>
          <a:ext cx="13350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8" name="公式" r:id="rId18" imgW="494870" imgH="203024" progId="Equation.3">
                  <p:embed/>
                </p:oleObj>
              </mc:Choice>
              <mc:Fallback>
                <p:oleObj name="公式" r:id="rId18" imgW="494870" imgH="2030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803525"/>
                        <a:ext cx="13350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/>
      <p:bldP spid="2052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4" name="Object 2"/>
          <p:cNvGraphicFramePr>
            <a:graphicFrameLocks noChangeAspect="1"/>
          </p:cNvGraphicFramePr>
          <p:nvPr/>
        </p:nvGraphicFramePr>
        <p:xfrm>
          <a:off x="2406650" y="403225"/>
          <a:ext cx="16287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8" name="公式" r:id="rId3" imgW="596900" imgH="419100" progId="Equation.3">
                  <p:embed/>
                </p:oleObj>
              </mc:Choice>
              <mc:Fallback>
                <p:oleObj name="公式" r:id="rId3" imgW="5969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403225"/>
                        <a:ext cx="1628775" cy="1144588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76250" y="647700"/>
            <a:ext cx="2400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于是有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5391150" y="990600"/>
            <a:ext cx="4038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质点角动量定理</a:t>
            </a:r>
          </a:p>
        </p:txBody>
      </p:sp>
      <p:sp>
        <p:nvSpPr>
          <p:cNvPr id="21508" name="AutoShape 4"/>
          <p:cNvSpPr>
            <a:spLocks/>
          </p:cNvSpPr>
          <p:nvPr/>
        </p:nvSpPr>
        <p:spPr bwMode="auto">
          <a:xfrm>
            <a:off x="4781550" y="762000"/>
            <a:ext cx="171450" cy="1524000"/>
          </a:xfrm>
          <a:prstGeom prst="rightBrace">
            <a:avLst>
              <a:gd name="adj1" fmla="val 7407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8545" name="Object 3"/>
          <p:cNvGraphicFramePr>
            <a:graphicFrameLocks noChangeAspect="1"/>
          </p:cNvGraphicFramePr>
          <p:nvPr/>
        </p:nvGraphicFramePr>
        <p:xfrm>
          <a:off x="2184400" y="2159000"/>
          <a:ext cx="21193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9" name="公式" r:id="rId5" imgW="1422400" imgH="330200" progId="Equation.3">
                  <p:embed/>
                </p:oleObj>
              </mc:Choice>
              <mc:Fallback>
                <p:oleObj name="公式" r:id="rId5" imgW="14224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159000"/>
                        <a:ext cx="2119313" cy="492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476250" y="2038350"/>
            <a:ext cx="1581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或</a:t>
            </a:r>
          </a:p>
        </p:txBody>
      </p:sp>
      <p:graphicFrame>
        <p:nvGraphicFramePr>
          <p:cNvPr id="108546" name="Object 4"/>
          <p:cNvGraphicFramePr>
            <a:graphicFrameLocks noChangeAspect="1"/>
          </p:cNvGraphicFramePr>
          <p:nvPr/>
        </p:nvGraphicFramePr>
        <p:xfrm>
          <a:off x="1779588" y="3254375"/>
          <a:ext cx="33861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0" name="公式" r:id="rId7" imgW="1180588" imgH="317362" progId="Equation.3">
                  <p:embed/>
                </p:oleObj>
              </mc:Choice>
              <mc:Fallback>
                <p:oleObj name="公式" r:id="rId7" imgW="1180588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3254375"/>
                        <a:ext cx="3386137" cy="9048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76250" y="3409950"/>
            <a:ext cx="2171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积分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505450" y="3181350"/>
            <a:ext cx="4191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0000FF"/>
                </a:solidFill>
              </a:rPr>
              <a:t>质点角动量定理</a:t>
            </a:r>
            <a:endParaRPr lang="zh-CN" altLang="en-US" sz="3200"/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/>
        </p:nvGraphicFramePr>
        <p:xfrm>
          <a:off x="1774825" y="4573588"/>
          <a:ext cx="1562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1" name="公式" r:id="rId9" imgW="520474" imgH="317362" progId="Equation.3">
                  <p:embed/>
                </p:oleObj>
              </mc:Choice>
              <mc:Fallback>
                <p:oleObj name="公式" r:id="rId9" imgW="520474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573588"/>
                        <a:ext cx="1562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3390900" y="4705350"/>
            <a:ext cx="33909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</a:rPr>
              <a:t>称</a:t>
            </a:r>
            <a:r>
              <a:rPr lang="zh-CN" altLang="en-US" sz="3200">
                <a:solidFill>
                  <a:srgbClr val="0000FF"/>
                </a:solidFill>
              </a:rPr>
              <a:t>冲量矩</a:t>
            </a:r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3200400" y="5486400"/>
            <a:ext cx="6648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CN" sz="3200">
                <a:solidFill>
                  <a:srgbClr val="FF0000"/>
                </a:solidFill>
              </a:rPr>
              <a:t>——</a:t>
            </a:r>
            <a:r>
              <a:rPr lang="zh-CN" altLang="en-US" sz="3200">
                <a:solidFill>
                  <a:srgbClr val="FF0000"/>
                </a:solidFill>
              </a:rPr>
              <a:t>力矩对时间的积累作用。</a:t>
            </a: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451475" y="3802063"/>
            <a:ext cx="32988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</a:rPr>
              <a:t>（积分形式）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5546725" y="1706563"/>
            <a:ext cx="33178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</a:rPr>
              <a:t>（微分形式）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146"/>
          <p:cNvGrpSpPr>
            <a:grpSpLocks/>
          </p:cNvGrpSpPr>
          <p:nvPr/>
        </p:nvGrpSpPr>
        <p:grpSpPr bwMode="auto">
          <a:xfrm>
            <a:off x="6902450" y="2190750"/>
            <a:ext cx="609600" cy="1223963"/>
            <a:chOff x="4204" y="1596"/>
            <a:chExt cx="384" cy="771"/>
          </a:xfrm>
        </p:grpSpPr>
        <p:sp>
          <p:nvSpPr>
            <p:cNvPr id="84002" name="Line 3144"/>
            <p:cNvSpPr>
              <a:spLocks noChangeShapeType="1"/>
            </p:cNvSpPr>
            <p:nvPr/>
          </p:nvSpPr>
          <p:spPr bwMode="auto">
            <a:xfrm>
              <a:off x="4332" y="1596"/>
              <a:ext cx="0" cy="5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4003" name="Object 9"/>
            <p:cNvGraphicFramePr>
              <a:graphicFrameLocks noChangeAspect="1"/>
            </p:cNvGraphicFramePr>
            <p:nvPr/>
          </p:nvGraphicFramePr>
          <p:xfrm>
            <a:off x="4204" y="2060"/>
            <a:ext cx="38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16" name="公式" r:id="rId3" imgW="253780" imgH="203024" progId="Equation.3">
                    <p:embed/>
                  </p:oleObj>
                </mc:Choice>
                <mc:Fallback>
                  <p:oleObj name="公式" r:id="rId3" imgW="253780" imgH="203024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2060"/>
                          <a:ext cx="384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46" name="Text Box 3074"/>
          <p:cNvSpPr txBox="1">
            <a:spLocks noChangeArrowheads="1"/>
          </p:cNvSpPr>
          <p:nvPr/>
        </p:nvSpPr>
        <p:spPr bwMode="auto">
          <a:xfrm>
            <a:off x="304800" y="323850"/>
            <a:ext cx="474821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dirty="0">
                <a:solidFill>
                  <a:srgbClr val="0000FF"/>
                </a:solidFill>
              </a:rPr>
              <a:t>例</a:t>
            </a:r>
            <a:r>
              <a:rPr kumimoji="1" lang="en-US" altLang="zh-CN" sz="3200" dirty="0">
                <a:solidFill>
                  <a:srgbClr val="0000FF"/>
                </a:solidFill>
              </a:rPr>
              <a:t>3-8  </a:t>
            </a:r>
            <a:r>
              <a:rPr lang="zh-CN" altLang="en-US" sz="3200" dirty="0"/>
              <a:t>锥摆的角动量</a:t>
            </a:r>
          </a:p>
        </p:txBody>
      </p:sp>
      <p:graphicFrame>
        <p:nvGraphicFramePr>
          <p:cNvPr id="109568" name="Object 2"/>
          <p:cNvGraphicFramePr>
            <a:graphicFrameLocks noChangeAspect="1"/>
          </p:cNvGraphicFramePr>
          <p:nvPr/>
        </p:nvGraphicFramePr>
        <p:xfrm>
          <a:off x="2284413" y="1000125"/>
          <a:ext cx="18557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7" name="公式" r:id="rId5" imgW="698197" imgH="253890" progId="Equation.3">
                  <p:embed/>
                </p:oleObj>
              </mc:Choice>
              <mc:Fallback>
                <p:oleObj name="公式" r:id="rId5" imgW="698197" imgH="25389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1000125"/>
                        <a:ext cx="185578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3"/>
          <p:cNvGraphicFramePr>
            <a:graphicFrameLocks noChangeAspect="1"/>
          </p:cNvGraphicFramePr>
          <p:nvPr/>
        </p:nvGraphicFramePr>
        <p:xfrm>
          <a:off x="2230438" y="1862138"/>
          <a:ext cx="409892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8" name="公式" r:id="rId7" imgW="1574800" imgH="254000" progId="Equation.3">
                  <p:embed/>
                </p:oleObj>
              </mc:Choice>
              <mc:Fallback>
                <p:oleObj name="公式" r:id="rId7" imgW="15748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1862138"/>
                        <a:ext cx="409892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0" name="Object 4"/>
          <p:cNvGraphicFramePr>
            <a:graphicFrameLocks noChangeAspect="1"/>
          </p:cNvGraphicFramePr>
          <p:nvPr/>
        </p:nvGraphicFramePr>
        <p:xfrm>
          <a:off x="2571750" y="4171950"/>
          <a:ext cx="374015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19" name="公式" r:id="rId9" imgW="1295400" imgH="254000" progId="Equation.3">
                  <p:embed/>
                </p:oleObj>
              </mc:Choice>
              <mc:Fallback>
                <p:oleObj name="公式" r:id="rId9" imgW="12954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171950"/>
                        <a:ext cx="3740150" cy="727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1" name="Object 5"/>
          <p:cNvGraphicFramePr>
            <a:graphicFrameLocks noChangeAspect="1"/>
          </p:cNvGraphicFramePr>
          <p:nvPr/>
        </p:nvGraphicFramePr>
        <p:xfrm>
          <a:off x="2589213" y="3462338"/>
          <a:ext cx="4745037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20" name="公式" r:id="rId11" imgW="1701800" imgH="254000" progId="Equation.3">
                  <p:embed/>
                </p:oleObj>
              </mc:Choice>
              <mc:Fallback>
                <p:oleObj name="公式" r:id="rId11" imgW="17018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462338"/>
                        <a:ext cx="4745037" cy="70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3" name="Text Box 3101"/>
          <p:cNvSpPr txBox="1">
            <a:spLocks noChangeArrowheads="1"/>
          </p:cNvSpPr>
          <p:nvPr/>
        </p:nvSpPr>
        <p:spPr bwMode="auto">
          <a:xfrm>
            <a:off x="685800" y="1047750"/>
            <a:ext cx="2022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对</a:t>
            </a:r>
            <a:r>
              <a:rPr lang="en-US" altLang="zh-CN" sz="3200" i="1"/>
              <a:t>O</a:t>
            </a:r>
            <a:r>
              <a:rPr lang="en-US" altLang="en-US" sz="3200"/>
              <a:t>点</a:t>
            </a:r>
            <a:r>
              <a:rPr lang="zh-CN" altLang="en-US" sz="3200"/>
              <a:t>：</a:t>
            </a:r>
          </a:p>
        </p:txBody>
      </p:sp>
      <p:sp>
        <p:nvSpPr>
          <p:cNvPr id="82974" name="Text Box 3102"/>
          <p:cNvSpPr txBox="1">
            <a:spLocks noChangeArrowheads="1"/>
          </p:cNvSpPr>
          <p:nvPr/>
        </p:nvSpPr>
        <p:spPr bwMode="auto">
          <a:xfrm>
            <a:off x="1028700" y="2667000"/>
            <a:ext cx="61896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合力矩不为零，角动量变化。</a:t>
            </a:r>
          </a:p>
        </p:txBody>
      </p:sp>
      <p:sp>
        <p:nvSpPr>
          <p:cNvPr id="82975" name="Text Box 3103"/>
          <p:cNvSpPr txBox="1">
            <a:spLocks noChangeArrowheads="1"/>
          </p:cNvSpPr>
          <p:nvPr/>
        </p:nvSpPr>
        <p:spPr bwMode="auto">
          <a:xfrm>
            <a:off x="685800" y="3497263"/>
            <a:ext cx="22764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对</a:t>
            </a:r>
            <a:r>
              <a:rPr lang="en-US" altLang="zh-CN" sz="3200" i="1"/>
              <a:t>O</a:t>
            </a:r>
            <a:r>
              <a:rPr lang="en-US" altLang="zh-CN" sz="3200">
                <a:sym typeface="Symbol" pitchFamily="18" charset="2"/>
              </a:rPr>
              <a:t></a:t>
            </a:r>
            <a:r>
              <a:rPr lang="en-US" altLang="en-US" sz="3200"/>
              <a:t>点</a:t>
            </a:r>
            <a:r>
              <a:rPr lang="zh-CN" altLang="en-US" sz="3200"/>
              <a:t>：</a:t>
            </a:r>
          </a:p>
        </p:txBody>
      </p:sp>
      <p:sp>
        <p:nvSpPr>
          <p:cNvPr id="82977" name="Text Box 3105"/>
          <p:cNvSpPr txBox="1">
            <a:spLocks noChangeArrowheads="1"/>
          </p:cNvSpPr>
          <p:nvPr/>
        </p:nvSpPr>
        <p:spPr bwMode="auto">
          <a:xfrm>
            <a:off x="1028700" y="5067300"/>
            <a:ext cx="8115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/>
              <a:t>合力矩为零，角动量大小、方向都不变。</a:t>
            </a:r>
          </a:p>
        </p:txBody>
      </p:sp>
      <p:sp>
        <p:nvSpPr>
          <p:cNvPr id="82978" name="Text Box 3106"/>
          <p:cNvSpPr txBox="1">
            <a:spLocks noChangeArrowheads="1"/>
          </p:cNvSpPr>
          <p:nvPr/>
        </p:nvSpPr>
        <p:spPr bwMode="auto">
          <a:xfrm>
            <a:off x="955675" y="5821363"/>
            <a:ext cx="54927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/>
              <a:t>（合力不为零，动量改变！）</a:t>
            </a:r>
          </a:p>
        </p:txBody>
      </p:sp>
      <p:grpSp>
        <p:nvGrpSpPr>
          <p:cNvPr id="3" name="Group 3149"/>
          <p:cNvGrpSpPr>
            <a:grpSpLocks/>
          </p:cNvGrpSpPr>
          <p:nvPr/>
        </p:nvGrpSpPr>
        <p:grpSpPr bwMode="auto">
          <a:xfrm>
            <a:off x="6534150" y="319088"/>
            <a:ext cx="2320925" cy="2725737"/>
            <a:chOff x="3972" y="417"/>
            <a:chExt cx="1462" cy="1717"/>
          </a:xfrm>
        </p:grpSpPr>
        <p:sp>
          <p:nvSpPr>
            <p:cNvPr id="83985" name="Line 3126"/>
            <p:cNvSpPr>
              <a:spLocks noChangeShapeType="1"/>
            </p:cNvSpPr>
            <p:nvPr/>
          </p:nvSpPr>
          <p:spPr bwMode="auto">
            <a:xfrm flipH="1">
              <a:off x="4344" y="720"/>
              <a:ext cx="504" cy="8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6" name="Text Box 3127"/>
            <p:cNvSpPr txBox="1">
              <a:spLocks noChangeArrowheads="1"/>
            </p:cNvSpPr>
            <p:nvPr/>
          </p:nvSpPr>
          <p:spPr bwMode="auto">
            <a:xfrm>
              <a:off x="4680" y="480"/>
              <a:ext cx="3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O</a:t>
              </a:r>
              <a:endParaRPr lang="en-US" altLang="zh-CN"/>
            </a:p>
          </p:txBody>
        </p:sp>
        <p:sp>
          <p:nvSpPr>
            <p:cNvPr id="83987" name="Line 3128"/>
            <p:cNvSpPr>
              <a:spLocks noChangeShapeType="1"/>
            </p:cNvSpPr>
            <p:nvPr/>
          </p:nvSpPr>
          <p:spPr bwMode="auto">
            <a:xfrm>
              <a:off x="4632" y="744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8" name="Line 3129"/>
            <p:cNvSpPr>
              <a:spLocks noChangeShapeType="1"/>
            </p:cNvSpPr>
            <p:nvPr/>
          </p:nvSpPr>
          <p:spPr bwMode="auto">
            <a:xfrm>
              <a:off x="4836" y="720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89" name="Oval 3130"/>
            <p:cNvSpPr>
              <a:spLocks noChangeArrowheads="1"/>
            </p:cNvSpPr>
            <p:nvPr/>
          </p:nvSpPr>
          <p:spPr bwMode="auto">
            <a:xfrm>
              <a:off x="4368" y="1392"/>
              <a:ext cx="1008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0" name="Oval 3131"/>
            <p:cNvSpPr>
              <a:spLocks noChangeArrowheads="1"/>
            </p:cNvSpPr>
            <p:nvPr/>
          </p:nvSpPr>
          <p:spPr bwMode="auto">
            <a:xfrm>
              <a:off x="4272" y="1536"/>
              <a:ext cx="132" cy="132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1" name="Oval 3132"/>
            <p:cNvSpPr>
              <a:spLocks noChangeArrowheads="1"/>
            </p:cNvSpPr>
            <p:nvPr/>
          </p:nvSpPr>
          <p:spPr bwMode="auto">
            <a:xfrm flipV="1">
              <a:off x="4812" y="158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2" name="Oval 3133"/>
            <p:cNvSpPr>
              <a:spLocks noChangeArrowheads="1"/>
            </p:cNvSpPr>
            <p:nvPr/>
          </p:nvSpPr>
          <p:spPr bwMode="auto">
            <a:xfrm flipV="1">
              <a:off x="4800" y="72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93" name="Line 3134"/>
            <p:cNvSpPr>
              <a:spLocks noChangeShapeType="1"/>
            </p:cNvSpPr>
            <p:nvPr/>
          </p:nvSpPr>
          <p:spPr bwMode="auto">
            <a:xfrm>
              <a:off x="4332" y="1644"/>
              <a:ext cx="312" cy="24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994" name="Text Box 3135"/>
            <p:cNvSpPr txBox="1">
              <a:spLocks noChangeArrowheads="1"/>
            </p:cNvSpPr>
            <p:nvPr/>
          </p:nvSpPr>
          <p:spPr bwMode="auto">
            <a:xfrm>
              <a:off x="4548" y="1044"/>
              <a:ext cx="17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l</a:t>
              </a:r>
              <a:endParaRPr lang="en-US" altLang="zh-CN"/>
            </a:p>
          </p:txBody>
        </p:sp>
        <p:sp>
          <p:nvSpPr>
            <p:cNvPr id="83995" name="Line 3136"/>
            <p:cNvSpPr>
              <a:spLocks noChangeShapeType="1"/>
            </p:cNvSpPr>
            <p:nvPr/>
          </p:nvSpPr>
          <p:spPr bwMode="auto">
            <a:xfrm>
              <a:off x="4752" y="912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3996" name="Object 7"/>
            <p:cNvGraphicFramePr>
              <a:graphicFrameLocks noChangeAspect="1"/>
            </p:cNvGraphicFramePr>
            <p:nvPr/>
          </p:nvGraphicFramePr>
          <p:xfrm>
            <a:off x="4672" y="943"/>
            <a:ext cx="19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1" name="公式" r:id="rId13" imgW="152334" imgH="139639" progId="Equation.3">
                    <p:embed/>
                  </p:oleObj>
                </mc:Choice>
                <mc:Fallback>
                  <p:oleObj name="公式" r:id="rId13" imgW="152334" imgH="13963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2" y="943"/>
                          <a:ext cx="19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97" name="Object 8"/>
            <p:cNvGraphicFramePr>
              <a:graphicFrameLocks noChangeAspect="1"/>
            </p:cNvGraphicFramePr>
            <p:nvPr/>
          </p:nvGraphicFramePr>
          <p:xfrm>
            <a:off x="4588" y="1838"/>
            <a:ext cx="217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2" name="公式" r:id="rId15" imgW="54720" imgH="100080" progId="Equation.3">
                    <p:embed/>
                  </p:oleObj>
                </mc:Choice>
                <mc:Fallback>
                  <p:oleObj name="公式" r:id="rId15" imgW="54720" imgH="1000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1838"/>
                          <a:ext cx="217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8" name="Text Box 3139"/>
            <p:cNvSpPr txBox="1">
              <a:spLocks noChangeArrowheads="1"/>
            </p:cNvSpPr>
            <p:nvPr/>
          </p:nvSpPr>
          <p:spPr bwMode="auto">
            <a:xfrm>
              <a:off x="4836" y="1454"/>
              <a:ext cx="5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i="1"/>
                <a:t>O</a:t>
              </a:r>
              <a:r>
                <a:rPr lang="en-US" altLang="zh-CN">
                  <a:sym typeface="Symbol" pitchFamily="18" charset="2"/>
                </a:rPr>
                <a:t></a:t>
              </a:r>
              <a:endParaRPr lang="en-US" altLang="zh-CN"/>
            </a:p>
          </p:txBody>
        </p:sp>
        <p:sp>
          <p:nvSpPr>
            <p:cNvPr id="83999" name="Text Box 3140"/>
            <p:cNvSpPr txBox="1">
              <a:spLocks noChangeArrowheads="1"/>
            </p:cNvSpPr>
            <p:nvPr/>
          </p:nvSpPr>
          <p:spPr bwMode="auto">
            <a:xfrm>
              <a:off x="3984" y="417"/>
              <a:ext cx="5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/>
                <a:t>锥摆</a:t>
              </a:r>
            </a:p>
          </p:txBody>
        </p:sp>
        <p:sp>
          <p:nvSpPr>
            <p:cNvPr id="84000" name="Text Box 3141"/>
            <p:cNvSpPr txBox="1">
              <a:spLocks noChangeArrowheads="1"/>
            </p:cNvSpPr>
            <p:nvPr/>
          </p:nvSpPr>
          <p:spPr bwMode="auto">
            <a:xfrm>
              <a:off x="3972" y="1416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m</a:t>
              </a:r>
            </a:p>
          </p:txBody>
        </p:sp>
        <p:sp>
          <p:nvSpPr>
            <p:cNvPr id="84001" name="Line 3142"/>
            <p:cNvSpPr>
              <a:spLocks noChangeShapeType="1"/>
            </p:cNvSpPr>
            <p:nvPr/>
          </p:nvSpPr>
          <p:spPr bwMode="auto">
            <a:xfrm flipH="1">
              <a:off x="4404" y="1608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48"/>
          <p:cNvGrpSpPr>
            <a:grpSpLocks/>
          </p:cNvGrpSpPr>
          <p:nvPr/>
        </p:nvGrpSpPr>
        <p:grpSpPr bwMode="auto">
          <a:xfrm>
            <a:off x="7067550" y="1250950"/>
            <a:ext cx="514350" cy="882650"/>
            <a:chOff x="4308" y="1004"/>
            <a:chExt cx="324" cy="556"/>
          </a:xfrm>
        </p:grpSpPr>
        <p:sp>
          <p:nvSpPr>
            <p:cNvPr id="83983" name="Line 3143"/>
            <p:cNvSpPr>
              <a:spLocks noChangeShapeType="1"/>
            </p:cNvSpPr>
            <p:nvPr/>
          </p:nvSpPr>
          <p:spPr bwMode="auto">
            <a:xfrm flipV="1">
              <a:off x="4344" y="1068"/>
              <a:ext cx="288" cy="4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3984" name="Object 6"/>
            <p:cNvGraphicFramePr>
              <a:graphicFrameLocks noChangeAspect="1"/>
            </p:cNvGraphicFramePr>
            <p:nvPr/>
          </p:nvGraphicFramePr>
          <p:xfrm>
            <a:off x="4308" y="1004"/>
            <a:ext cx="22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3" name="公式" r:id="rId17" imgW="63720" imgH="109080" progId="Equation.3">
                    <p:embed/>
                  </p:oleObj>
                </mc:Choice>
                <mc:Fallback>
                  <p:oleObj name="公式" r:id="rId17" imgW="63720" imgH="10908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8" y="1004"/>
                          <a:ext cx="221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3" grpId="0"/>
      <p:bldP spid="82974" grpId="0"/>
      <p:bldP spid="82975" grpId="0"/>
      <p:bldP spid="82977" grpId="0"/>
      <p:bldP spid="8297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110701"/>
              </p:ext>
            </p:extLst>
          </p:nvPr>
        </p:nvGraphicFramePr>
        <p:xfrm>
          <a:off x="1611313" y="692150"/>
          <a:ext cx="4397375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6" name="公式" r:id="rId3" imgW="1612800" imgH="419040" progId="Equation.3">
                  <p:embed/>
                </p:oleObj>
              </mc:Choice>
              <mc:Fallback>
                <p:oleObj name="公式" r:id="rId3" imgW="161280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692150"/>
                        <a:ext cx="4397375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503238" y="3284538"/>
            <a:ext cx="831691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角动量守恒定律（</a:t>
            </a:r>
            <a:r>
              <a:rPr kumimoji="1" lang="en-US" altLang="zh-CN">
                <a:solidFill>
                  <a:srgbClr val="0000FF"/>
                </a:solidFill>
              </a:rPr>
              <a:t>law of conservation of angular momentum</a:t>
            </a:r>
            <a:r>
              <a:rPr kumimoji="1" lang="zh-CN" altLang="en-US">
                <a:solidFill>
                  <a:srgbClr val="0000FF"/>
                </a:solidFill>
              </a:rPr>
              <a:t>）：</a:t>
            </a:r>
            <a:r>
              <a:rPr kumimoji="1" lang="zh-CN" altLang="en-US"/>
              <a:t>如果作用在质点上的外力对某给定点的力矩为零，则质点对该点的角动量在运动过程中保持不变。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00113" y="1989138"/>
            <a:ext cx="7051675" cy="1230312"/>
            <a:chOff x="576" y="864"/>
            <a:chExt cx="4442" cy="775"/>
          </a:xfrm>
        </p:grpSpPr>
        <p:graphicFrame>
          <p:nvGraphicFramePr>
            <p:cNvPr id="86022" name="Object 9"/>
            <p:cNvGraphicFramePr>
              <a:graphicFrameLocks noChangeAspect="1"/>
            </p:cNvGraphicFramePr>
            <p:nvPr/>
          </p:nvGraphicFramePr>
          <p:xfrm>
            <a:off x="2256" y="864"/>
            <a:ext cx="1973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7" name="Equation" r:id="rId5" imgW="937800" imgH="318240" progId="Equation.3">
                    <p:embed/>
                  </p:oleObj>
                </mc:Choice>
                <mc:Fallback>
                  <p:oleObj name="Equation" r:id="rId5" imgW="937800" imgH="3182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2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864"/>
                          <a:ext cx="1973" cy="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3" name="Object 10"/>
            <p:cNvGraphicFramePr>
              <a:graphicFrameLocks noChangeAspect="1"/>
            </p:cNvGraphicFramePr>
            <p:nvPr/>
          </p:nvGraphicFramePr>
          <p:xfrm>
            <a:off x="864" y="1056"/>
            <a:ext cx="940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8" name="公式" r:id="rId7" imgW="400680" imgH="145440" progId="Equation.3">
                    <p:embed/>
                  </p:oleObj>
                </mc:Choice>
                <mc:Fallback>
                  <p:oleObj name="公式" r:id="rId7" imgW="400680" imgH="14544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2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056"/>
                          <a:ext cx="940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hlink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4" name="Text Box 11"/>
            <p:cNvSpPr txBox="1">
              <a:spLocks noChangeArrowheads="1"/>
            </p:cNvSpPr>
            <p:nvPr/>
          </p:nvSpPr>
          <p:spPr bwMode="auto">
            <a:xfrm>
              <a:off x="576" y="110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>
                  <a:solidFill>
                    <a:srgbClr val="0000FF"/>
                  </a:solidFill>
                </a:rPr>
                <a:t>若</a:t>
              </a:r>
            </a:p>
          </p:txBody>
        </p:sp>
        <p:sp>
          <p:nvSpPr>
            <p:cNvPr id="86025" name="Text Box 12"/>
            <p:cNvSpPr txBox="1">
              <a:spLocks noChangeArrowheads="1"/>
            </p:cNvSpPr>
            <p:nvPr/>
          </p:nvSpPr>
          <p:spPr bwMode="auto">
            <a:xfrm>
              <a:off x="1920" y="1104"/>
              <a:ext cx="3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>
                  <a:solidFill>
                    <a:srgbClr val="0000FF"/>
                  </a:solidFill>
                </a:rPr>
                <a:t>则</a:t>
              </a:r>
            </a:p>
          </p:txBody>
        </p:sp>
        <p:sp>
          <p:nvSpPr>
            <p:cNvPr id="86026" name="Text Box 13"/>
            <p:cNvSpPr txBox="1">
              <a:spLocks noChangeArrowheads="1"/>
            </p:cNvSpPr>
            <p:nvPr/>
          </p:nvSpPr>
          <p:spPr bwMode="auto">
            <a:xfrm>
              <a:off x="4080" y="1088"/>
              <a:ext cx="9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>
                  <a:solidFill>
                    <a:srgbClr val="0000FF"/>
                  </a:solidFill>
                </a:rPr>
                <a:t>(</a:t>
              </a:r>
              <a:r>
                <a:rPr kumimoji="1" lang="zh-CN" altLang="en-US">
                  <a:solidFill>
                    <a:srgbClr val="0000FF"/>
                  </a:solidFill>
                </a:rPr>
                <a:t>恒矢量</a:t>
              </a:r>
              <a:r>
                <a:rPr kumimoji="1" lang="en-US" altLang="zh-CN">
                  <a:solidFill>
                    <a:srgbClr val="0000FF"/>
                  </a:solidFill>
                </a:rPr>
                <a:t>)</a:t>
              </a:r>
            </a:p>
          </p:txBody>
        </p:sp>
      </p:grpSp>
      <p:sp>
        <p:nvSpPr>
          <p:cNvPr id="105486" name="Text Box 14"/>
          <p:cNvSpPr txBox="1">
            <a:spLocks noChangeArrowheads="1"/>
          </p:cNvSpPr>
          <p:nvPr/>
        </p:nvSpPr>
        <p:spPr bwMode="auto">
          <a:xfrm>
            <a:off x="1116013" y="981075"/>
            <a:ext cx="5413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由</a:t>
            </a: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107950" y="115888"/>
            <a:ext cx="4032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dirty="0"/>
              <a:t>二、角动量守恒定律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0" name="Object 2"/>
          <p:cNvGraphicFramePr>
            <a:graphicFrameLocks noChangeAspect="1"/>
          </p:cNvGraphicFramePr>
          <p:nvPr/>
        </p:nvGraphicFramePr>
        <p:xfrm>
          <a:off x="4143375" y="214313"/>
          <a:ext cx="45799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1" name="公式" r:id="rId3" imgW="1765300" imgH="228600" progId="Equation.3">
                  <p:embed/>
                </p:oleObj>
              </mc:Choice>
              <mc:Fallback>
                <p:oleObj name="公式" r:id="rId3" imgW="1765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14313"/>
                        <a:ext cx="4579938" cy="592137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28625" y="285750"/>
            <a:ext cx="36433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质点角动量守恒定律</a:t>
            </a:r>
          </a:p>
        </p:txBody>
      </p:sp>
      <p:graphicFrame>
        <p:nvGraphicFramePr>
          <p:cNvPr id="112641" name="Object 3"/>
          <p:cNvGraphicFramePr>
            <a:graphicFrameLocks noChangeAspect="1"/>
          </p:cNvGraphicFramePr>
          <p:nvPr/>
        </p:nvGraphicFramePr>
        <p:xfrm>
          <a:off x="928688" y="785813"/>
          <a:ext cx="7319962" cy="218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2" name="公式" r:id="rId5" imgW="2578100" imgH="800100" progId="Equation.3">
                  <p:embed/>
                </p:oleObj>
              </mc:Choice>
              <mc:Fallback>
                <p:oleObj name="公式" r:id="rId5" imgW="2578100" imgH="80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785813"/>
                        <a:ext cx="7319962" cy="218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41313" y="2857500"/>
            <a:ext cx="3832225" cy="2201863"/>
            <a:chOff x="215" y="2768"/>
            <a:chExt cx="2414" cy="1387"/>
          </a:xfrm>
        </p:grpSpPr>
        <p:sp>
          <p:nvSpPr>
            <p:cNvPr id="87055" name="Oval 9"/>
            <p:cNvSpPr>
              <a:spLocks noChangeArrowheads="1"/>
            </p:cNvSpPr>
            <p:nvPr/>
          </p:nvSpPr>
          <p:spPr bwMode="auto">
            <a:xfrm>
              <a:off x="503" y="3197"/>
              <a:ext cx="2126" cy="958"/>
            </a:xfrm>
            <a:prstGeom prst="ellipse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28575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6" name="Line 10"/>
            <p:cNvSpPr>
              <a:spLocks noChangeShapeType="1"/>
            </p:cNvSpPr>
            <p:nvPr/>
          </p:nvSpPr>
          <p:spPr bwMode="auto">
            <a:xfrm flipH="1" flipV="1">
              <a:off x="928" y="3302"/>
              <a:ext cx="1191" cy="36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7" name="Line 11"/>
            <p:cNvSpPr>
              <a:spLocks noChangeShapeType="1"/>
            </p:cNvSpPr>
            <p:nvPr/>
          </p:nvSpPr>
          <p:spPr bwMode="auto">
            <a:xfrm flipH="1">
              <a:off x="447" y="3295"/>
              <a:ext cx="482" cy="17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med" len="sm"/>
              <a:tailEnd type="triangle" w="sm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12"/>
            <p:cNvSpPr>
              <a:spLocks noChangeShapeType="1"/>
            </p:cNvSpPr>
            <p:nvPr/>
          </p:nvSpPr>
          <p:spPr bwMode="auto">
            <a:xfrm>
              <a:off x="918" y="3329"/>
              <a:ext cx="360" cy="10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med" len="sm"/>
              <a:tailEnd type="triangle" w="sm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Rectangle 13"/>
            <p:cNvSpPr>
              <a:spLocks noChangeArrowheads="1"/>
            </p:cNvSpPr>
            <p:nvPr/>
          </p:nvSpPr>
          <p:spPr bwMode="auto">
            <a:xfrm>
              <a:off x="2048" y="3524"/>
              <a:ext cx="312" cy="5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2600">
                  <a:solidFill>
                    <a:srgbClr val="FF0000"/>
                  </a:solidFill>
                  <a:sym typeface="Symbol" pitchFamily="18" charset="2"/>
                </a:rPr>
                <a:t></a:t>
              </a:r>
              <a:endParaRPr lang="en-US" altLang="zh-CN" sz="1000"/>
            </a:p>
          </p:txBody>
        </p:sp>
        <p:sp>
          <p:nvSpPr>
            <p:cNvPr id="87060" name="Rectangle 14"/>
            <p:cNvSpPr>
              <a:spLocks noChangeArrowheads="1"/>
            </p:cNvSpPr>
            <p:nvPr/>
          </p:nvSpPr>
          <p:spPr bwMode="auto">
            <a:xfrm>
              <a:off x="1965" y="3687"/>
              <a:ext cx="291" cy="42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i="1">
                  <a:solidFill>
                    <a:srgbClr val="FF0000"/>
                  </a:solidFill>
                </a:rPr>
                <a:t>O</a:t>
              </a:r>
              <a:endParaRPr lang="en-US" altLang="zh-CN" i="1"/>
            </a:p>
          </p:txBody>
        </p:sp>
        <p:sp>
          <p:nvSpPr>
            <p:cNvPr id="87061" name="Rectangle 17"/>
            <p:cNvSpPr>
              <a:spLocks noChangeArrowheads="1"/>
            </p:cNvSpPr>
            <p:nvPr/>
          </p:nvSpPr>
          <p:spPr bwMode="auto">
            <a:xfrm>
              <a:off x="848" y="2949"/>
              <a:ext cx="450" cy="43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3200" i="1">
                  <a:solidFill>
                    <a:srgbClr val="FF00FF"/>
                  </a:solidFill>
                </a:rPr>
                <a:t>m</a:t>
              </a:r>
              <a:endParaRPr lang="en-US" altLang="zh-CN" sz="3200"/>
            </a:p>
          </p:txBody>
        </p:sp>
        <p:grpSp>
          <p:nvGrpSpPr>
            <p:cNvPr id="87062" name="Group 44"/>
            <p:cNvGrpSpPr>
              <a:grpSpLocks/>
            </p:cNvGrpSpPr>
            <p:nvPr/>
          </p:nvGrpSpPr>
          <p:grpSpPr bwMode="auto">
            <a:xfrm>
              <a:off x="215" y="3404"/>
              <a:ext cx="380" cy="448"/>
              <a:chOff x="215" y="3404"/>
              <a:chExt cx="380" cy="448"/>
            </a:xfrm>
          </p:grpSpPr>
          <p:sp>
            <p:nvSpPr>
              <p:cNvPr id="87078" name="Rectangle 18"/>
              <p:cNvSpPr>
                <a:spLocks noChangeArrowheads="1"/>
              </p:cNvSpPr>
              <p:nvPr/>
            </p:nvSpPr>
            <p:spPr bwMode="auto">
              <a:xfrm>
                <a:off x="215" y="3404"/>
                <a:ext cx="380" cy="448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FF00FF"/>
                    </a:solidFill>
                    <a:latin typeface="Bookman Old Style" pitchFamily="18" charset="0"/>
                    <a:sym typeface="Symbol" pitchFamily="18" charset="2"/>
                  </a:rPr>
                  <a:t>v</a:t>
                </a:r>
                <a:endParaRPr lang="en-US" altLang="zh-CN" sz="3200"/>
              </a:p>
            </p:txBody>
          </p:sp>
          <p:sp>
            <p:nvSpPr>
              <p:cNvPr id="87079" name="Line 19"/>
              <p:cNvSpPr>
                <a:spLocks noChangeShapeType="1"/>
              </p:cNvSpPr>
              <p:nvPr/>
            </p:nvSpPr>
            <p:spPr bwMode="auto">
              <a:xfrm>
                <a:off x="241" y="3477"/>
                <a:ext cx="171" cy="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63" name="Group 35"/>
            <p:cNvGrpSpPr>
              <a:grpSpLocks/>
            </p:cNvGrpSpPr>
            <p:nvPr/>
          </p:nvGrpSpPr>
          <p:grpSpPr bwMode="auto">
            <a:xfrm>
              <a:off x="925" y="3416"/>
              <a:ext cx="343" cy="603"/>
              <a:chOff x="973" y="3392"/>
              <a:chExt cx="343" cy="603"/>
            </a:xfrm>
          </p:grpSpPr>
          <p:sp>
            <p:nvSpPr>
              <p:cNvPr id="87076" name="Rectangle 15"/>
              <p:cNvSpPr>
                <a:spLocks noChangeArrowheads="1"/>
              </p:cNvSpPr>
              <p:nvPr/>
            </p:nvSpPr>
            <p:spPr bwMode="auto">
              <a:xfrm>
                <a:off x="973" y="3392"/>
                <a:ext cx="343" cy="60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FF0000"/>
                    </a:solidFill>
                  </a:rPr>
                  <a:t>F</a:t>
                </a:r>
                <a:endParaRPr lang="en-US" altLang="zh-CN" sz="3200"/>
              </a:p>
            </p:txBody>
          </p:sp>
          <p:sp>
            <p:nvSpPr>
              <p:cNvPr id="87077" name="Line 21"/>
              <p:cNvSpPr>
                <a:spLocks noChangeShapeType="1"/>
              </p:cNvSpPr>
              <p:nvPr/>
            </p:nvSpPr>
            <p:spPr bwMode="auto">
              <a:xfrm>
                <a:off x="1047" y="3420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64" name="Rectangle 22"/>
            <p:cNvSpPr>
              <a:spLocks noChangeArrowheads="1"/>
            </p:cNvSpPr>
            <p:nvPr/>
          </p:nvSpPr>
          <p:spPr bwMode="auto">
            <a:xfrm>
              <a:off x="833" y="2906"/>
              <a:ext cx="265" cy="44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pPr algn="just"/>
              <a:r>
                <a:rPr lang="en-US" altLang="zh-CN" sz="8000">
                  <a:solidFill>
                    <a:srgbClr val="FF00FF"/>
                  </a:solidFill>
                </a:rPr>
                <a:t>·</a:t>
              </a:r>
            </a:p>
          </p:txBody>
        </p:sp>
        <p:sp>
          <p:nvSpPr>
            <p:cNvPr id="87065" name="Line 23"/>
            <p:cNvSpPr>
              <a:spLocks noChangeShapeType="1"/>
            </p:cNvSpPr>
            <p:nvPr/>
          </p:nvSpPr>
          <p:spPr bwMode="auto">
            <a:xfrm>
              <a:off x="2097" y="2927"/>
              <a:ext cx="0" cy="73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sm" len="lg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7066" name="Group 32"/>
            <p:cNvGrpSpPr>
              <a:grpSpLocks/>
            </p:cNvGrpSpPr>
            <p:nvPr/>
          </p:nvGrpSpPr>
          <p:grpSpPr bwMode="auto">
            <a:xfrm>
              <a:off x="1885" y="2768"/>
              <a:ext cx="351" cy="480"/>
              <a:chOff x="1837" y="2756"/>
              <a:chExt cx="351" cy="480"/>
            </a:xfrm>
          </p:grpSpPr>
          <p:sp>
            <p:nvSpPr>
              <p:cNvPr id="87074" name="Rectangle 24"/>
              <p:cNvSpPr>
                <a:spLocks noChangeArrowheads="1"/>
              </p:cNvSpPr>
              <p:nvPr/>
            </p:nvSpPr>
            <p:spPr bwMode="auto">
              <a:xfrm>
                <a:off x="1837" y="2756"/>
                <a:ext cx="351" cy="480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FF0000"/>
                    </a:solidFill>
                  </a:rPr>
                  <a:t>L</a:t>
                </a:r>
                <a:endParaRPr lang="en-US" altLang="zh-CN" sz="3200"/>
              </a:p>
            </p:txBody>
          </p:sp>
          <p:sp>
            <p:nvSpPr>
              <p:cNvPr id="87075" name="Line 25"/>
              <p:cNvSpPr>
                <a:spLocks noChangeShapeType="1"/>
              </p:cNvSpPr>
              <p:nvPr/>
            </p:nvSpPr>
            <p:spPr bwMode="auto">
              <a:xfrm>
                <a:off x="1873" y="2796"/>
                <a:ext cx="170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sm"/>
                <a:tailEnd type="triangle" w="sm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67" name="Line 26"/>
            <p:cNvSpPr>
              <a:spLocks noChangeShapeType="1"/>
            </p:cNvSpPr>
            <p:nvPr/>
          </p:nvSpPr>
          <p:spPr bwMode="auto">
            <a:xfrm flipH="1" flipV="1">
              <a:off x="428" y="3143"/>
              <a:ext cx="453" cy="14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8" name="Freeform 27"/>
            <p:cNvSpPr>
              <a:spLocks/>
            </p:cNvSpPr>
            <p:nvPr/>
          </p:nvSpPr>
          <p:spPr bwMode="auto">
            <a:xfrm>
              <a:off x="707" y="3242"/>
              <a:ext cx="40" cy="128"/>
            </a:xfrm>
            <a:custGeom>
              <a:avLst/>
              <a:gdLst>
                <a:gd name="T0" fmla="*/ 0 w 83"/>
                <a:gd name="T1" fmla="*/ 0 h 270"/>
                <a:gd name="T2" fmla="*/ 0 w 83"/>
                <a:gd name="T3" fmla="*/ 0 h 270"/>
                <a:gd name="T4" fmla="*/ 0 w 83"/>
                <a:gd name="T5" fmla="*/ 0 h 270"/>
                <a:gd name="T6" fmla="*/ 0 60000 65536"/>
                <a:gd name="T7" fmla="*/ 0 60000 65536"/>
                <a:gd name="T8" fmla="*/ 0 60000 65536"/>
                <a:gd name="T9" fmla="*/ 0 w 83"/>
                <a:gd name="T10" fmla="*/ 0 h 270"/>
                <a:gd name="T11" fmla="*/ 83 w 83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270">
                  <a:moveTo>
                    <a:pt x="83" y="0"/>
                  </a:moveTo>
                  <a:cubicBezTo>
                    <a:pt x="49" y="30"/>
                    <a:pt x="16" y="60"/>
                    <a:pt x="8" y="105"/>
                  </a:cubicBezTo>
                  <a:cubicBezTo>
                    <a:pt x="0" y="150"/>
                    <a:pt x="19" y="210"/>
                    <a:pt x="38" y="27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9" name="Text Box 28"/>
            <p:cNvSpPr txBox="1">
              <a:spLocks noChangeArrowheads="1"/>
            </p:cNvSpPr>
            <p:nvPr/>
          </p:nvSpPr>
          <p:spPr bwMode="auto">
            <a:xfrm>
              <a:off x="421" y="3120"/>
              <a:ext cx="462" cy="43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i="1">
                  <a:solidFill>
                    <a:srgbClr val="008000"/>
                  </a:solidFill>
                  <a:latin typeface="宋体" charset="-122"/>
                  <a:sym typeface="Symbol" pitchFamily="18" charset="2"/>
                </a:rPr>
                <a:t></a:t>
              </a:r>
              <a:endParaRPr lang="en-US" altLang="zh-CN" i="1">
                <a:solidFill>
                  <a:srgbClr val="008000"/>
                </a:solidFill>
              </a:endParaRPr>
            </a:p>
          </p:txBody>
        </p:sp>
        <p:sp>
          <p:nvSpPr>
            <p:cNvPr id="87070" name="Text Box 29"/>
            <p:cNvSpPr txBox="1">
              <a:spLocks noChangeArrowheads="1"/>
            </p:cNvSpPr>
            <p:nvPr/>
          </p:nvSpPr>
          <p:spPr bwMode="auto">
            <a:xfrm>
              <a:off x="404" y="3631"/>
              <a:ext cx="1274" cy="3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zh-CN" altLang="en-US">
                  <a:solidFill>
                    <a:srgbClr val="FF0000"/>
                  </a:solidFill>
                </a:rPr>
                <a:t>（中心力）</a:t>
              </a:r>
            </a:p>
          </p:txBody>
        </p:sp>
        <p:grpSp>
          <p:nvGrpSpPr>
            <p:cNvPr id="87071" name="Group 34"/>
            <p:cNvGrpSpPr>
              <a:grpSpLocks/>
            </p:cNvGrpSpPr>
            <p:nvPr/>
          </p:nvGrpSpPr>
          <p:grpSpPr bwMode="auto">
            <a:xfrm>
              <a:off x="1438" y="3467"/>
              <a:ext cx="289" cy="332"/>
              <a:chOff x="1438" y="3455"/>
              <a:chExt cx="289" cy="332"/>
            </a:xfrm>
          </p:grpSpPr>
          <p:sp>
            <p:nvSpPr>
              <p:cNvPr id="87072" name="Rectangle 16"/>
              <p:cNvSpPr>
                <a:spLocks noChangeArrowheads="1"/>
              </p:cNvSpPr>
              <p:nvPr/>
            </p:nvSpPr>
            <p:spPr bwMode="auto">
              <a:xfrm>
                <a:off x="1443" y="3455"/>
                <a:ext cx="284" cy="33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lIns="12700" tIns="12700" rIns="12700" bIns="12700"/>
              <a:lstStyle/>
              <a:p>
                <a:pPr algn="just"/>
                <a:r>
                  <a:rPr lang="en-US" altLang="zh-CN" sz="3200" i="1">
                    <a:solidFill>
                      <a:srgbClr val="0000FF"/>
                    </a:solidFill>
                  </a:rPr>
                  <a:t>r</a:t>
                </a:r>
                <a:endParaRPr lang="en-US" altLang="zh-CN" sz="3200"/>
              </a:p>
            </p:txBody>
          </p:sp>
          <p:sp>
            <p:nvSpPr>
              <p:cNvPr id="87073" name="Line 33"/>
              <p:cNvSpPr>
                <a:spLocks noChangeShapeType="1"/>
              </p:cNvSpPr>
              <p:nvPr/>
            </p:nvSpPr>
            <p:spPr bwMode="auto">
              <a:xfrm>
                <a:off x="1438" y="3540"/>
                <a:ext cx="158" cy="0"/>
              </a:xfrm>
              <a:prstGeom prst="line">
                <a:avLst/>
              </a:prstGeom>
              <a:noFill/>
              <a:ln w="19050">
                <a:solidFill>
                  <a:srgbClr val="3333FF"/>
                </a:solidFill>
                <a:round/>
                <a:headEnd/>
                <a:tailEnd type="triangl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12642" name="Object 4"/>
          <p:cNvGraphicFramePr>
            <a:graphicFrameLocks noChangeAspect="1"/>
          </p:cNvGraphicFramePr>
          <p:nvPr/>
        </p:nvGraphicFramePr>
        <p:xfrm>
          <a:off x="4587875" y="3081338"/>
          <a:ext cx="4076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513" name="公式" r:id="rId8" imgW="1447800" imgH="241300" progId="Equation.3">
                  <p:embed/>
                </p:oleObj>
              </mc:Choice>
              <mc:Fallback>
                <p:oleObj name="公式" r:id="rId8" imgW="1447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3081338"/>
                        <a:ext cx="40767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4283075" y="3806825"/>
            <a:ext cx="4479925" cy="579438"/>
            <a:chOff x="2698" y="3144"/>
            <a:chExt cx="2822" cy="365"/>
          </a:xfrm>
        </p:grpSpPr>
        <p:sp>
          <p:nvSpPr>
            <p:cNvPr id="87053" name="Text Box 39"/>
            <p:cNvSpPr txBox="1">
              <a:spLocks noChangeArrowheads="1"/>
            </p:cNvSpPr>
            <p:nvPr/>
          </p:nvSpPr>
          <p:spPr bwMode="auto">
            <a:xfrm>
              <a:off x="2698" y="3144"/>
              <a:ext cx="282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000000"/>
                  </a:solidFill>
                </a:rPr>
                <a:t>（</a:t>
              </a:r>
              <a:r>
                <a:rPr lang="en-US" altLang="zh-CN" sz="3200">
                  <a:solidFill>
                    <a:srgbClr val="000000"/>
                  </a:solidFill>
                </a:rPr>
                <a:t>1</a:t>
              </a:r>
              <a:r>
                <a:rPr lang="zh-CN" altLang="en-US" sz="3200">
                  <a:solidFill>
                    <a:srgbClr val="000000"/>
                  </a:solidFill>
                </a:rPr>
                <a:t>） </a:t>
              </a:r>
              <a:r>
                <a:rPr lang="en-US" altLang="zh-CN" sz="3200" i="1">
                  <a:solidFill>
                    <a:srgbClr val="000000"/>
                  </a:solidFill>
                </a:rPr>
                <a:t>m</a:t>
              </a:r>
              <a:r>
                <a:rPr lang="en-US" altLang="zh-CN" sz="3200" i="1">
                  <a:solidFill>
                    <a:srgbClr val="000000"/>
                  </a:solidFill>
                  <a:latin typeface="Bookman Old Style" pitchFamily="18" charset="0"/>
                </a:rPr>
                <a:t>v</a:t>
              </a:r>
              <a:r>
                <a:rPr lang="en-US" altLang="zh-CN" sz="3200" i="1">
                  <a:solidFill>
                    <a:srgbClr val="000000"/>
                  </a:solidFill>
                </a:rPr>
                <a:t> r </a:t>
              </a:r>
              <a:r>
                <a:rPr lang="en-US" altLang="zh-CN" sz="3200">
                  <a:solidFill>
                    <a:srgbClr val="000000"/>
                  </a:solidFill>
                </a:rPr>
                <a:t>sin    =const.</a:t>
              </a:r>
              <a:r>
                <a:rPr lang="zh-CN" altLang="en-US" sz="3200">
                  <a:solidFill>
                    <a:srgbClr val="000000"/>
                  </a:solidFill>
                </a:rPr>
                <a:t>，</a:t>
              </a:r>
            </a:p>
          </p:txBody>
        </p:sp>
        <p:graphicFrame>
          <p:nvGraphicFramePr>
            <p:cNvPr id="87054" name="Object 5"/>
            <p:cNvGraphicFramePr>
              <a:graphicFrameLocks noChangeAspect="1"/>
            </p:cNvGraphicFramePr>
            <p:nvPr/>
          </p:nvGraphicFramePr>
          <p:xfrm>
            <a:off x="4340" y="3256"/>
            <a:ext cx="21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514" name="公式" r:id="rId10" imgW="241091" imgH="215713" progId="Equation.3">
                    <p:embed/>
                  </p:oleObj>
                </mc:Choice>
                <mc:Fallback>
                  <p:oleObj name="公式" r:id="rId10" imgW="241091" imgH="215713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256"/>
                          <a:ext cx="21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4286250" y="4473575"/>
            <a:ext cx="563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3200">
                <a:solidFill>
                  <a:srgbClr val="000000"/>
                </a:solidFill>
              </a:rPr>
              <a:t>（</a:t>
            </a:r>
            <a:r>
              <a:rPr lang="en-US" altLang="zh-CN" sz="3200">
                <a:solidFill>
                  <a:srgbClr val="000000"/>
                </a:solidFill>
              </a:rPr>
              <a:t>2</a:t>
            </a:r>
            <a:r>
              <a:rPr lang="zh-CN" altLang="en-US" sz="3200">
                <a:solidFill>
                  <a:srgbClr val="000000"/>
                </a:solidFill>
              </a:rPr>
              <a:t>）轨道在同一平面内。</a:t>
            </a:r>
            <a:endParaRPr lang="zh-CN" altLang="en-US" sz="3200"/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252413" y="5214938"/>
            <a:ext cx="88392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sz="3200"/>
              <a:t>    </a:t>
            </a:r>
            <a:r>
              <a:rPr lang="zh-CN" altLang="en-US" sz="3200">
                <a:solidFill>
                  <a:srgbClr val="FF0000"/>
                </a:solidFill>
              </a:rPr>
              <a:t>角动量守恒定律是物理学的基本定律之一，             </a:t>
            </a:r>
          </a:p>
        </p:txBody>
      </p:sp>
      <p:sp>
        <p:nvSpPr>
          <p:cNvPr id="37" name="Rectangle 20"/>
          <p:cNvSpPr>
            <a:spLocks noChangeArrowheads="1"/>
          </p:cNvSpPr>
          <p:nvPr/>
        </p:nvSpPr>
        <p:spPr bwMode="auto">
          <a:xfrm>
            <a:off x="214313" y="5702300"/>
            <a:ext cx="5195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它不仅适用于宏观体系，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4729163" y="5786438"/>
            <a:ext cx="42449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也适用于微观体系，</a:t>
            </a: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233363" y="6376988"/>
            <a:ext cx="6137275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</a:rPr>
              <a:t>而且在高速低速范围均适用。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8" grpId="0"/>
      <p:bldP spid="36" grpId="0"/>
      <p:bldP spid="37" grpId="0"/>
      <p:bldP spid="38" grpId="0"/>
      <p:bldP spid="3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411413" y="2781300"/>
          <a:ext cx="1781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6" name="公式" r:id="rId3" imgW="596641" imgH="215806" progId="Equation.3">
                  <p:embed/>
                </p:oleObj>
              </mc:Choice>
              <mc:Fallback>
                <p:oleObj name="公式" r:id="rId3" imgW="596641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781300"/>
                        <a:ext cx="1781175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1187450" y="3644900"/>
          <a:ext cx="25495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97" name="公式" r:id="rId5" imgW="825142" imgH="215806" progId="Equation.3">
                  <p:embed/>
                </p:oleObj>
              </mc:Choice>
              <mc:Fallback>
                <p:oleObj name="公式" r:id="rId5" imgW="825142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25495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323850" y="4508500"/>
            <a:ext cx="6911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/>
              <a:t>表明小球对圆心的角动量保持不变。</a:t>
            </a: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250825" y="260350"/>
            <a:ext cx="4465638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rgbClr val="0000FF"/>
                </a:solidFill>
              </a:rPr>
              <a:t>实验：</a:t>
            </a:r>
            <a:r>
              <a:rPr kumimoji="1" lang="zh-CN" altLang="en-US"/>
              <a:t>质量为</a:t>
            </a:r>
            <a:r>
              <a:rPr kumimoji="1" lang="en-US" altLang="zh-CN" i="1"/>
              <a:t>m</a:t>
            </a:r>
            <a:r>
              <a:rPr kumimoji="1" lang="zh-CN" altLang="en-US"/>
              <a:t>的小球系在轻绳的一端，绳穿过一竖直的管子，一手握管，另一手执绳。</a:t>
            </a: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323850" y="2852738"/>
            <a:ext cx="27352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/>
              <a:t>实验发现： </a:t>
            </a:r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468313" y="3716338"/>
            <a:ext cx="5413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/>
              <a:t>则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323850" y="5300663"/>
            <a:ext cx="820896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0000FF"/>
                </a:solidFill>
              </a:rPr>
              <a:t>解释：</a:t>
            </a:r>
            <a:r>
              <a:rPr kumimoji="1" lang="zh-CN" altLang="en-US" dirty="0"/>
              <a:t>作用在小球上的</a:t>
            </a:r>
            <a:r>
              <a:rPr kumimoji="1" lang="zh-CN" altLang="en-US" dirty="0">
                <a:solidFill>
                  <a:srgbClr val="0000FF"/>
                </a:solidFill>
              </a:rPr>
              <a:t>有心力</a:t>
            </a:r>
            <a:r>
              <a:rPr kumimoji="1" lang="zh-CN" altLang="en-US" dirty="0"/>
              <a:t>对</a:t>
            </a:r>
            <a:r>
              <a:rPr kumimoji="1" lang="zh-CN" altLang="en-US" dirty="0">
                <a:solidFill>
                  <a:srgbClr val="0000FF"/>
                </a:solidFill>
              </a:rPr>
              <a:t>力心</a:t>
            </a:r>
            <a:r>
              <a:rPr kumimoji="1" lang="zh-CN" altLang="en-US" dirty="0"/>
              <a:t>的力矩为零，故小球的角动量守恒。</a:t>
            </a:r>
          </a:p>
        </p:txBody>
      </p:sp>
      <p:pic>
        <p:nvPicPr>
          <p:cNvPr id="116738" name="Picture 2" descr="图片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16463" y="620713"/>
            <a:ext cx="4194175" cy="364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0" grpId="0"/>
      <p:bldP spid="102434" grpId="0"/>
      <p:bldP spid="102435" grpId="0"/>
      <p:bldP spid="10243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323850" y="333375"/>
            <a:ext cx="4319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  <a:latin typeface="Bookman Old Style" pitchFamily="18" charset="0"/>
              </a:rPr>
              <a:t>行星绕太阳的运动：</a:t>
            </a:r>
          </a:p>
        </p:txBody>
      </p:sp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468313" y="4076700"/>
          <a:ext cx="19446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1" name="Equation" r:id="rId3" imgW="685502" imgH="215806" progId="Equation.3">
                  <p:embed/>
                </p:oleObj>
              </mc:Choice>
              <mc:Fallback>
                <p:oleObj name="Equation" r:id="rId3" imgW="685502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076700"/>
                        <a:ext cx="1944687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468313" y="2997200"/>
          <a:ext cx="27368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22" name="Equation" r:id="rId5" imgW="952087" imgH="215806" progId="Equation.3">
                  <p:embed/>
                </p:oleObj>
              </mc:Choice>
              <mc:Fallback>
                <p:oleObj name="Equation" r:id="rId5" imgW="952087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997200"/>
                        <a:ext cx="2736850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92" name="Rectangle 44"/>
          <p:cNvSpPr>
            <a:spLocks noChangeArrowheads="1"/>
          </p:cNvSpPr>
          <p:nvPr/>
        </p:nvSpPr>
        <p:spPr bwMode="auto">
          <a:xfrm>
            <a:off x="323850" y="981075"/>
            <a:ext cx="8424863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/>
              <a:t>        </a:t>
            </a:r>
            <a:r>
              <a:rPr kumimoji="1" lang="zh-CN" altLang="en-US"/>
              <a:t>作用在行星上的万有引力（有心力）对太阳（力心）的力矩为零，因此，行星在运动过程中，对太阳的角动量保持不变。</a:t>
            </a:r>
          </a:p>
        </p:txBody>
      </p:sp>
      <p:sp>
        <p:nvSpPr>
          <p:cNvPr id="104493" name="Rectangle 45"/>
          <p:cNvSpPr>
            <a:spLocks noChangeArrowheads="1"/>
          </p:cNvSpPr>
          <p:nvPr/>
        </p:nvSpPr>
        <p:spPr bwMode="auto">
          <a:xfrm>
            <a:off x="395288" y="5756275"/>
            <a:ext cx="695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7"/>
              </a:buBlip>
            </a:pPr>
            <a:r>
              <a:rPr kumimoji="1" lang="en-US" altLang="zh-CN"/>
              <a:t> </a:t>
            </a:r>
            <a:r>
              <a:rPr kumimoji="1" lang="zh-CN" altLang="en-US"/>
              <a:t>在有心力场中，关于力心的角动量守恒。</a:t>
            </a:r>
          </a:p>
        </p:txBody>
      </p:sp>
      <p:grpSp>
        <p:nvGrpSpPr>
          <p:cNvPr id="89095" name="组合 12"/>
          <p:cNvGrpSpPr>
            <a:grpSpLocks/>
          </p:cNvGrpSpPr>
          <p:nvPr/>
        </p:nvGrpSpPr>
        <p:grpSpPr bwMode="auto">
          <a:xfrm>
            <a:off x="4211638" y="2276475"/>
            <a:ext cx="4176712" cy="3240088"/>
            <a:chOff x="4211638" y="2276475"/>
            <a:chExt cx="4176786" cy="3240757"/>
          </a:xfrm>
        </p:grpSpPr>
        <p:pic>
          <p:nvPicPr>
            <p:cNvPr id="89096" name="Picture 51" descr="图3-3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211638" y="2276475"/>
              <a:ext cx="4105275" cy="31734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9097" name="矩形 11"/>
            <p:cNvSpPr>
              <a:spLocks noChangeArrowheads="1"/>
            </p:cNvSpPr>
            <p:nvPr/>
          </p:nvSpPr>
          <p:spPr bwMode="auto">
            <a:xfrm>
              <a:off x="7092280" y="5301208"/>
              <a:ext cx="1296144" cy="216024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kumimoji="1" lang="zh-CN" altLang="en-US" sz="2400" b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395288" y="333375"/>
            <a:ext cx="82296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/>
              <a:t>(2)</a:t>
            </a:r>
            <a:r>
              <a:rPr kumimoji="1" lang="en-US" altLang="zh-CN">
                <a:latin typeface="幼圆" pitchFamily="49" charset="-122"/>
              </a:rPr>
              <a:t> </a:t>
            </a:r>
            <a:r>
              <a:rPr kumimoji="1" lang="zh-CN" altLang="en-US"/>
              <a:t>动量定理中的动量和冲量都是矢量，符合矢量叠加原理。或以分量形式进行计算：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984375" y="1539875"/>
          <a:ext cx="4176713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5" name="公式" r:id="rId3" imgW="1574800" imgH="1092200" progId="Equation.3">
                  <p:embed/>
                </p:oleObj>
              </mc:Choice>
              <mc:Fallback>
                <p:oleObj name="公式" r:id="rId3" imgW="15748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539875"/>
                        <a:ext cx="4176713" cy="2897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874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41" name="Picture 45" descr="图片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0" y="4508500"/>
            <a:ext cx="4522788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6502" name="Object 6"/>
          <p:cNvGraphicFramePr>
            <a:graphicFrameLocks noChangeAspect="1"/>
          </p:cNvGraphicFramePr>
          <p:nvPr/>
        </p:nvGraphicFramePr>
        <p:xfrm>
          <a:off x="655638" y="5100638"/>
          <a:ext cx="31432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80" name="Equation" r:id="rId4" imgW="1056240" imgH="136440" progId="Equation.3">
                  <p:embed/>
                </p:oleObj>
              </mc:Choice>
              <mc:Fallback>
                <p:oleObj name="Equation" r:id="rId4" imgW="1056240" imgH="136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100638"/>
                        <a:ext cx="31432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727075" y="5821363"/>
          <a:ext cx="1195388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81" name="Equation" r:id="rId6" imgW="382320" imgH="136440" progId="Equation.3">
                  <p:embed/>
                </p:oleObj>
              </mc:Choice>
              <mc:Fallback>
                <p:oleObj name="Equation" r:id="rId6" imgW="382320" imgH="1364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821363"/>
                        <a:ext cx="1195388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655638" y="3948113"/>
          <a:ext cx="568960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582" name="Equation" r:id="rId8" imgW="2030760" imgH="327240" progId="Equation.3">
                  <p:embed/>
                </p:oleObj>
              </mc:Choice>
              <mc:Fallback>
                <p:oleObj name="Equation" r:id="rId8" imgW="2030760" imgH="327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948113"/>
                        <a:ext cx="5689600" cy="111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179388" y="2838450"/>
            <a:ext cx="898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rgbClr val="0000FF"/>
                </a:solidFill>
              </a:rPr>
              <a:t>解：</a:t>
            </a:r>
          </a:p>
        </p:txBody>
      </p:sp>
      <p:sp>
        <p:nvSpPr>
          <p:cNvPr id="106527" name="AutoShape 31"/>
          <p:cNvSpPr>
            <a:spLocks/>
          </p:cNvSpPr>
          <p:nvPr/>
        </p:nvSpPr>
        <p:spPr bwMode="auto">
          <a:xfrm>
            <a:off x="439738" y="4524375"/>
            <a:ext cx="168275" cy="1570038"/>
          </a:xfrm>
          <a:prstGeom prst="leftBrace">
            <a:avLst>
              <a:gd name="adj1" fmla="val 7775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79388" y="115888"/>
            <a:ext cx="8569325" cy="2655887"/>
            <a:chOff x="113" y="73"/>
            <a:chExt cx="5398" cy="1673"/>
          </a:xfrm>
        </p:grpSpPr>
        <p:sp>
          <p:nvSpPr>
            <p:cNvPr id="90122" name="Rectangle 33"/>
            <p:cNvSpPr>
              <a:spLocks noChangeArrowheads="1"/>
            </p:cNvSpPr>
            <p:nvPr/>
          </p:nvSpPr>
          <p:spPr bwMode="auto">
            <a:xfrm>
              <a:off x="113" y="73"/>
              <a:ext cx="5398" cy="1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0000FF"/>
                  </a:solidFill>
                </a:rPr>
                <a:t>例</a:t>
              </a:r>
              <a:r>
                <a:rPr kumimoji="1" lang="en-US" altLang="zh-CN" dirty="0">
                  <a:solidFill>
                    <a:srgbClr val="0000FF"/>
                  </a:solidFill>
                </a:rPr>
                <a:t>3-9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  </a:t>
              </a:r>
              <a:r>
                <a:rPr kumimoji="1" lang="zh-CN" altLang="en-US" dirty="0"/>
                <a:t>发射宇宙飞船去考察一质量</a:t>
              </a:r>
              <a:r>
                <a:rPr kumimoji="1" lang="en-US" altLang="zh-CN" i="1" dirty="0"/>
                <a:t>m</a:t>
              </a:r>
              <a:r>
                <a:rPr kumimoji="1" lang="en-US" altLang="zh-CN" baseline="-25000" dirty="0"/>
                <a:t>1</a:t>
              </a:r>
              <a:r>
                <a:rPr kumimoji="1" lang="zh-CN" altLang="en-US" dirty="0"/>
                <a:t>半径 </a:t>
              </a:r>
              <a:r>
                <a:rPr kumimoji="1" lang="en-US" altLang="zh-CN" i="1" dirty="0"/>
                <a:t>R </a:t>
              </a:r>
              <a:r>
                <a:rPr kumimoji="1" lang="zh-CN" altLang="en-US" dirty="0"/>
                <a:t>的行星，当飞船静止于距行星中心 </a:t>
              </a:r>
              <a:r>
                <a:rPr kumimoji="1" lang="en-US" altLang="zh-CN" dirty="0"/>
                <a:t>4</a:t>
              </a:r>
              <a:r>
                <a:rPr kumimoji="1" lang="en-US" altLang="zh-CN" i="1" dirty="0"/>
                <a:t>R </a:t>
              </a:r>
              <a:r>
                <a:rPr kumimoji="1" lang="zh-CN" altLang="en-US" dirty="0"/>
                <a:t>处时，以速度    发射一质量为 </a:t>
              </a:r>
              <a:r>
                <a:rPr kumimoji="1" lang="en-US" altLang="zh-CN" i="1" dirty="0"/>
                <a:t>m</a:t>
              </a:r>
              <a:r>
                <a:rPr kumimoji="1" lang="en-US" altLang="zh-CN" baseline="-25000" dirty="0"/>
                <a:t>2 </a:t>
              </a:r>
              <a:r>
                <a:rPr kumimoji="1" lang="en-US" altLang="zh-CN" dirty="0"/>
                <a:t>(</a:t>
              </a:r>
              <a:r>
                <a:rPr kumimoji="1" lang="en-US" altLang="zh-CN" i="1" dirty="0"/>
                <a:t>m</a:t>
              </a:r>
              <a:r>
                <a:rPr kumimoji="1" lang="en-US" altLang="zh-CN" baseline="-25000" dirty="0"/>
                <a:t>2</a:t>
              </a:r>
              <a:r>
                <a:rPr kumimoji="1" lang="zh-CN" altLang="en-US" dirty="0"/>
                <a:t>远小于飞船质量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的仪器</a:t>
              </a:r>
              <a:r>
                <a:rPr kumimoji="1" lang="en-US" altLang="zh-CN" dirty="0"/>
                <a:t>, </a:t>
              </a:r>
              <a:r>
                <a:rPr kumimoji="1" lang="zh-CN" altLang="en-US" dirty="0"/>
                <a:t>要使仪器恰好掠着行星的表面着陆，</a:t>
              </a:r>
              <a:r>
                <a:rPr kumimoji="1" lang="en-US" altLang="zh-CN" i="1" dirty="0">
                  <a:latin typeface="Symbol" pitchFamily="18" charset="2"/>
                  <a:cs typeface="Times New Roman" pitchFamily="18" charset="0"/>
                </a:rPr>
                <a:t>q</a:t>
              </a:r>
              <a:r>
                <a:rPr kumimoji="1" lang="zh-CN" altLang="en-US" dirty="0">
                  <a:cs typeface="Times New Roman" pitchFamily="18" charset="0"/>
                </a:rPr>
                <a:t>角应是多少</a:t>
              </a:r>
              <a:r>
                <a:rPr kumimoji="1" lang="en-US" altLang="zh-CN" dirty="0">
                  <a:cs typeface="Times New Roman" pitchFamily="18" charset="0"/>
                </a:rPr>
                <a:t>? </a:t>
              </a:r>
              <a:r>
                <a:rPr kumimoji="1" lang="zh-CN" altLang="en-US" dirty="0">
                  <a:cs typeface="Times New Roman" pitchFamily="18" charset="0"/>
                </a:rPr>
                <a:t>着陆滑行初速度 </a:t>
              </a:r>
              <a:r>
                <a:rPr kumimoji="1" lang="en-US" altLang="zh-CN" i="1" dirty="0">
                  <a:cs typeface="Times New Roman" pitchFamily="18" charset="0"/>
                </a:rPr>
                <a:t>v </a:t>
              </a:r>
              <a:r>
                <a:rPr kumimoji="1" lang="zh-CN" altLang="en-US" dirty="0">
                  <a:cs typeface="Times New Roman" pitchFamily="18" charset="0"/>
                </a:rPr>
                <a:t>多大</a:t>
              </a:r>
              <a:r>
                <a:rPr kumimoji="1" lang="en-US" altLang="zh-CN" dirty="0">
                  <a:cs typeface="Times New Roman" pitchFamily="18" charset="0"/>
                </a:rPr>
                <a:t>?</a:t>
              </a:r>
              <a:endParaRPr kumimoji="1" lang="en-US" altLang="zh-CN" baseline="-25000" dirty="0"/>
            </a:p>
          </p:txBody>
        </p:sp>
        <p:graphicFrame>
          <p:nvGraphicFramePr>
            <p:cNvPr id="90123" name="Object 34"/>
            <p:cNvGraphicFramePr>
              <a:graphicFrameLocks noChangeAspect="1"/>
            </p:cNvGraphicFramePr>
            <p:nvPr/>
          </p:nvGraphicFramePr>
          <p:xfrm>
            <a:off x="4372" y="370"/>
            <a:ext cx="27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583" name="Equation" r:id="rId10" imgW="165028" imgH="228501" progId="Equation.3">
                    <p:embed/>
                  </p:oleObj>
                </mc:Choice>
                <mc:Fallback>
                  <p:oleObj name="Equation" r:id="rId10" imgW="165028" imgH="22850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370"/>
                          <a:ext cx="277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179388" y="2781300"/>
            <a:ext cx="8280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        </a:t>
            </a:r>
            <a:r>
              <a:rPr kumimoji="1" lang="zh-CN" altLang="en-US" dirty="0"/>
              <a:t>有心力场中， 运用角动量守恒和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, </a:t>
            </a:r>
            <a:r>
              <a:rPr kumimoji="1" lang="en-US" altLang="zh-CN" i="1" dirty="0"/>
              <a:t>m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 )</a:t>
            </a:r>
            <a:r>
              <a:rPr kumimoji="1" lang="zh-CN" altLang="en-US" dirty="0"/>
              <a:t>系统机械能守恒定律：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7" grpId="0" animBg="1"/>
      <p:bldP spid="1065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2484438" y="3357563"/>
          <a:ext cx="39592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15" name="公式" r:id="rId3" imgW="1397000" imgH="431800" progId="Equation.3">
                  <p:embed/>
                </p:oleObj>
              </mc:Choice>
              <mc:Fallback>
                <p:oleObj name="公式" r:id="rId3" imgW="1397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357563"/>
                        <a:ext cx="39592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2700338" y="4797425"/>
          <a:ext cx="3744912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716" name="Equation" r:id="rId5" imgW="1333500" imgH="431800" progId="Equation.3">
                  <p:embed/>
                </p:oleObj>
              </mc:Choice>
              <mc:Fallback>
                <p:oleObj name="Equation" r:id="rId5" imgW="1333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2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97425"/>
                        <a:ext cx="3744912" cy="1211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547813" y="549275"/>
            <a:ext cx="5905500" cy="2439988"/>
            <a:chOff x="204" y="2432"/>
            <a:chExt cx="3720" cy="1537"/>
          </a:xfrm>
        </p:grpSpPr>
        <p:graphicFrame>
          <p:nvGraphicFramePr>
            <p:cNvPr id="91142" name="Object 6"/>
            <p:cNvGraphicFramePr>
              <a:graphicFrameLocks noChangeAspect="1"/>
            </p:cNvGraphicFramePr>
            <p:nvPr/>
          </p:nvGraphicFramePr>
          <p:xfrm>
            <a:off x="340" y="3158"/>
            <a:ext cx="19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17" name="Equation" r:id="rId7" imgW="1056240" imgH="136440" progId="Equation.3">
                    <p:embed/>
                  </p:oleObj>
                </mc:Choice>
                <mc:Fallback>
                  <p:oleObj name="Equation" r:id="rId7" imgW="1056240" imgH="1364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2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3158"/>
                          <a:ext cx="1980" cy="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385" y="3612"/>
            <a:ext cx="753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18" name="Equation" r:id="rId9" imgW="382320" imgH="136440" progId="Equation.3">
                    <p:embed/>
                  </p:oleObj>
                </mc:Choice>
                <mc:Fallback>
                  <p:oleObj name="Equation" r:id="rId9" imgW="382320" imgH="1364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2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612"/>
                          <a:ext cx="753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340" y="2432"/>
            <a:ext cx="3584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719" name="Equation" r:id="rId11" imgW="2030760" imgH="327240" progId="Equation.3">
                    <p:embed/>
                  </p:oleObj>
                </mc:Choice>
                <mc:Fallback>
                  <p:oleObj name="Equation" r:id="rId11" imgW="2030760" imgH="3272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lum bright="2000"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432"/>
                          <a:ext cx="3584" cy="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5" name="AutoShape 9"/>
            <p:cNvSpPr>
              <a:spLocks/>
            </p:cNvSpPr>
            <p:nvPr/>
          </p:nvSpPr>
          <p:spPr bwMode="auto">
            <a:xfrm>
              <a:off x="204" y="2795"/>
              <a:ext cx="106" cy="989"/>
            </a:xfrm>
            <a:prstGeom prst="leftBrace">
              <a:avLst>
                <a:gd name="adj1" fmla="val 7775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867" name="AutoShape 11"/>
          <p:cNvSpPr>
            <a:spLocks noChangeArrowheads="1"/>
          </p:cNvSpPr>
          <p:nvPr/>
        </p:nvSpPr>
        <p:spPr bwMode="auto">
          <a:xfrm>
            <a:off x="1403350" y="3860800"/>
            <a:ext cx="647700" cy="144463"/>
          </a:xfrm>
          <a:prstGeom prst="rightArrow">
            <a:avLst>
              <a:gd name="adj1" fmla="val 50000"/>
              <a:gd name="adj2" fmla="val 1120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ext Box 2"/>
          <p:cNvSpPr txBox="1">
            <a:spLocks noChangeArrowheads="1"/>
          </p:cNvSpPr>
          <p:nvPr/>
        </p:nvSpPr>
        <p:spPr bwMode="auto">
          <a:xfrm>
            <a:off x="0" y="9906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latin typeface="+mn-ea"/>
                <a:ea typeface="+mn-ea"/>
              </a:rPr>
              <a:t>1.</a:t>
            </a:r>
            <a:r>
              <a:rPr lang="zh-CN" altLang="en-US" sz="2800" dirty="0">
                <a:latin typeface="+mn-ea"/>
                <a:ea typeface="+mn-ea"/>
              </a:rPr>
              <a:t>质点系角动量</a:t>
            </a:r>
          </a:p>
        </p:txBody>
      </p:sp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609850" y="808038"/>
          <a:ext cx="46101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3" name="Equation" r:id="rId3" imgW="1511280" imgH="431640" progId="Equation.DSMT4">
                  <p:embed/>
                </p:oleObj>
              </mc:Choice>
              <mc:Fallback>
                <p:oleObj name="Equation" r:id="rId3" imgW="1511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808038"/>
                        <a:ext cx="46101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487363" y="1828800"/>
          <a:ext cx="245586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4" name="Equation" r:id="rId5" imgW="672840" imgH="228600" progId="Equation.DSMT4">
                  <p:embed/>
                </p:oleObj>
              </mc:Choice>
              <mc:Fallback>
                <p:oleObj name="Equation" r:id="rId5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828800"/>
                        <a:ext cx="245586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0" y="182880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由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0" y="2362200"/>
            <a:ext cx="6286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得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466725" y="2362200"/>
          <a:ext cx="2571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5" name="Equation" r:id="rId7" imgW="736560" imgH="228600" progId="Equation.DSMT4">
                  <p:embed/>
                </p:oleObj>
              </mc:Choice>
              <mc:Fallback>
                <p:oleObj name="Equation" r:id="rId7" imgW="736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2362200"/>
                        <a:ext cx="2571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0" y="3124200"/>
            <a:ext cx="3368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dirty="0">
                <a:ea typeface="宋体" pitchFamily="2" charset="-122"/>
              </a:rPr>
              <a:t>以上两式先后代入前式</a:t>
            </a:r>
          </a:p>
        </p:txBody>
      </p:sp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2919413" y="2986088"/>
          <a:ext cx="3949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6" name="Equation" r:id="rId9" imgW="1422360" imgH="342720" progId="Equation.DSMT4">
                  <p:embed/>
                </p:oleObj>
              </mc:Choice>
              <mc:Fallback>
                <p:oleObj name="Equation" r:id="rId9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3" y="2986088"/>
                        <a:ext cx="39497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3225800" y="3657600"/>
          <a:ext cx="52847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7" name="Equation" r:id="rId11" imgW="2095200" imgH="342720" progId="Equation.DSMT4">
                  <p:embed/>
                </p:oleObj>
              </mc:Choice>
              <mc:Fallback>
                <p:oleObj name="Equation" r:id="rId11" imgW="2095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657600"/>
                        <a:ext cx="5284788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3171825" y="4419600"/>
          <a:ext cx="60023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8" name="Equation" r:id="rId13" imgW="2730240" imgH="342720" progId="Equation.DSMT4">
                  <p:embed/>
                </p:oleObj>
              </mc:Choice>
              <mc:Fallback>
                <p:oleObj name="Equation" r:id="rId13" imgW="2730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4419600"/>
                        <a:ext cx="600233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3306763" y="5638800"/>
          <a:ext cx="4437062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09" name="Equation" r:id="rId15" imgW="1600200" imgH="342720" progId="Equation.DSMT4">
                  <p:embed/>
                </p:oleObj>
              </mc:Choice>
              <mc:Fallback>
                <p:oleObj name="Equation" r:id="rId15" imgW="1600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638800"/>
                        <a:ext cx="4437062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6400800" y="990600"/>
            <a:ext cx="2530475" cy="1981200"/>
            <a:chOff x="4032" y="624"/>
            <a:chExt cx="1594" cy="1248"/>
          </a:xfrm>
        </p:grpSpPr>
        <p:sp>
          <p:nvSpPr>
            <p:cNvPr id="105486" name="Freeform 14"/>
            <p:cNvSpPr>
              <a:spLocks/>
            </p:cNvSpPr>
            <p:nvPr/>
          </p:nvSpPr>
          <p:spPr bwMode="auto">
            <a:xfrm>
              <a:off x="4186" y="624"/>
              <a:ext cx="1440" cy="1248"/>
            </a:xfrm>
            <a:custGeom>
              <a:avLst/>
              <a:gdLst>
                <a:gd name="T0" fmla="*/ 312 w 1344"/>
                <a:gd name="T1" fmla="*/ 960 h 1200"/>
                <a:gd name="T2" fmla="*/ 120 w 1344"/>
                <a:gd name="T3" fmla="*/ 480 h 1200"/>
                <a:gd name="T4" fmla="*/ 1032 w 1344"/>
                <a:gd name="T5" fmla="*/ 96 h 1200"/>
                <a:gd name="T6" fmla="*/ 1224 w 1344"/>
                <a:gd name="T7" fmla="*/ 1056 h 1200"/>
                <a:gd name="T8" fmla="*/ 312 w 1344"/>
                <a:gd name="T9" fmla="*/ 960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4" h="1200">
                  <a:moveTo>
                    <a:pt x="312" y="960"/>
                  </a:moveTo>
                  <a:cubicBezTo>
                    <a:pt x="128" y="864"/>
                    <a:pt x="0" y="624"/>
                    <a:pt x="120" y="480"/>
                  </a:cubicBezTo>
                  <a:cubicBezTo>
                    <a:pt x="240" y="336"/>
                    <a:pt x="848" y="0"/>
                    <a:pt x="1032" y="96"/>
                  </a:cubicBezTo>
                  <a:cubicBezTo>
                    <a:pt x="1216" y="192"/>
                    <a:pt x="1344" y="912"/>
                    <a:pt x="1224" y="1056"/>
                  </a:cubicBezTo>
                  <a:cubicBezTo>
                    <a:pt x="1104" y="1200"/>
                    <a:pt x="496" y="1056"/>
                    <a:pt x="312" y="96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28575" cap="flat" cmpd="sng">
              <a:solidFill>
                <a:schemeClr val="tx2"/>
              </a:solidFill>
              <a:prstDash val="dash"/>
              <a:round/>
              <a:headEnd type="none" w="med" len="med"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7" name="Oval 15"/>
            <p:cNvSpPr>
              <a:spLocks noChangeArrowheads="1"/>
            </p:cNvSpPr>
            <p:nvPr/>
          </p:nvSpPr>
          <p:spPr bwMode="auto">
            <a:xfrm>
              <a:off x="4762" y="1104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8" name="Oval 16"/>
            <p:cNvSpPr>
              <a:spLocks noChangeArrowheads="1"/>
            </p:cNvSpPr>
            <p:nvPr/>
          </p:nvSpPr>
          <p:spPr bwMode="auto">
            <a:xfrm>
              <a:off x="5098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89" name="Oval 17"/>
            <p:cNvSpPr>
              <a:spLocks noChangeArrowheads="1"/>
            </p:cNvSpPr>
            <p:nvPr/>
          </p:nvSpPr>
          <p:spPr bwMode="auto">
            <a:xfrm>
              <a:off x="5098" y="1008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0" name="Oval 18"/>
            <p:cNvSpPr>
              <a:spLocks noChangeArrowheads="1"/>
            </p:cNvSpPr>
            <p:nvPr/>
          </p:nvSpPr>
          <p:spPr bwMode="auto">
            <a:xfrm>
              <a:off x="5242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1" name="Oval 19"/>
            <p:cNvSpPr>
              <a:spLocks noChangeArrowheads="1"/>
            </p:cNvSpPr>
            <p:nvPr/>
          </p:nvSpPr>
          <p:spPr bwMode="auto">
            <a:xfrm>
              <a:off x="4666" y="1584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2" name="Oval 20"/>
            <p:cNvSpPr>
              <a:spLocks noChangeArrowheads="1"/>
            </p:cNvSpPr>
            <p:nvPr/>
          </p:nvSpPr>
          <p:spPr bwMode="auto">
            <a:xfrm>
              <a:off x="5242" y="1296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3" name="Oval 21"/>
            <p:cNvSpPr>
              <a:spLocks noChangeArrowheads="1"/>
            </p:cNvSpPr>
            <p:nvPr/>
          </p:nvSpPr>
          <p:spPr bwMode="auto">
            <a:xfrm flipV="1">
              <a:off x="4234" y="1536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4" name="Oval 22"/>
            <p:cNvSpPr>
              <a:spLocks noChangeArrowheads="1"/>
            </p:cNvSpPr>
            <p:nvPr/>
          </p:nvSpPr>
          <p:spPr bwMode="auto">
            <a:xfrm>
              <a:off x="4378" y="1056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5" name="Oval 23"/>
            <p:cNvSpPr>
              <a:spLocks noChangeArrowheads="1"/>
            </p:cNvSpPr>
            <p:nvPr/>
          </p:nvSpPr>
          <p:spPr bwMode="auto">
            <a:xfrm>
              <a:off x="4762" y="1296"/>
              <a:ext cx="48" cy="4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2"/>
              </a:solidFill>
              <a:round/>
              <a:headEnd/>
              <a:tailEnd type="none" w="sm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96" name="Text Box 24"/>
            <p:cNvSpPr txBox="1">
              <a:spLocks noChangeArrowheads="1"/>
            </p:cNvSpPr>
            <p:nvPr/>
          </p:nvSpPr>
          <p:spPr bwMode="auto">
            <a:xfrm>
              <a:off x="4032" y="13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tx2"/>
                  </a:solidFill>
                  <a:ea typeface="宋体" pitchFamily="2" charset="-122"/>
                </a:rPr>
                <a:t>0</a:t>
              </a:r>
            </a:p>
          </p:txBody>
        </p:sp>
        <p:sp>
          <p:nvSpPr>
            <p:cNvPr id="105497" name="Text Box 25"/>
            <p:cNvSpPr txBox="1">
              <a:spLocks noChangeArrowheads="1"/>
            </p:cNvSpPr>
            <p:nvPr/>
          </p:nvSpPr>
          <p:spPr bwMode="auto">
            <a:xfrm>
              <a:off x="4762" y="76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  <a:ea typeface="宋体" pitchFamily="2" charset="-122"/>
                </a:rPr>
                <a:t>c</a:t>
              </a:r>
            </a:p>
          </p:txBody>
        </p:sp>
        <p:graphicFrame>
          <p:nvGraphicFramePr>
            <p:cNvPr id="105498" name="Object 26"/>
            <p:cNvGraphicFramePr>
              <a:graphicFrameLocks noChangeAspect="1"/>
            </p:cNvGraphicFramePr>
            <p:nvPr/>
          </p:nvGraphicFramePr>
          <p:xfrm>
            <a:off x="4330" y="1056"/>
            <a:ext cx="34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10" name="公式" r:id="rId17" imgW="139680" imgH="228600" progId="Equation.3">
                    <p:embed/>
                  </p:oleObj>
                </mc:Choice>
                <mc:Fallback>
                  <p:oleObj name="公式" r:id="rId17" imgW="139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1056"/>
                          <a:ext cx="34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9" name="Object 27"/>
            <p:cNvGraphicFramePr>
              <a:graphicFrameLocks noChangeAspect="1"/>
            </p:cNvGraphicFramePr>
            <p:nvPr/>
          </p:nvGraphicFramePr>
          <p:xfrm>
            <a:off x="4571" y="1296"/>
            <a:ext cx="33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11" name="公式" r:id="rId19" imgW="126720" imgH="228600" progId="Equation.3">
                    <p:embed/>
                  </p:oleObj>
                </mc:Choice>
                <mc:Fallback>
                  <p:oleObj name="公式" r:id="rId19" imgW="126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1" y="1296"/>
                          <a:ext cx="33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0" name="Object 28"/>
            <p:cNvGraphicFramePr>
              <a:graphicFrameLocks noChangeAspect="1"/>
            </p:cNvGraphicFramePr>
            <p:nvPr/>
          </p:nvGraphicFramePr>
          <p:xfrm>
            <a:off x="4858" y="1056"/>
            <a:ext cx="32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12" name="公式" r:id="rId21" imgW="164880" imgH="228600" progId="Equation.3">
                    <p:embed/>
                  </p:oleObj>
                </mc:Choice>
                <mc:Fallback>
                  <p:oleObj name="公式" r:id="rId21" imgW="164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1056"/>
                          <a:ext cx="32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29"/>
            <p:cNvGraphicFramePr>
              <a:graphicFrameLocks noChangeAspect="1"/>
            </p:cNvGraphicFramePr>
            <p:nvPr/>
          </p:nvGraphicFramePr>
          <p:xfrm>
            <a:off x="5002" y="1440"/>
            <a:ext cx="38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713" name="公式" r:id="rId23" imgW="190440" imgH="228600" progId="Equation.3">
                    <p:embed/>
                  </p:oleObj>
                </mc:Choice>
                <mc:Fallback>
                  <p:oleObj name="公式" r:id="rId23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2" y="1440"/>
                          <a:ext cx="38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2" name="Line 30"/>
            <p:cNvSpPr>
              <a:spLocks noChangeShapeType="1"/>
            </p:cNvSpPr>
            <p:nvPr/>
          </p:nvSpPr>
          <p:spPr bwMode="auto">
            <a:xfrm flipV="1">
              <a:off x="4282" y="1152"/>
              <a:ext cx="480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3" name="Line 31"/>
            <p:cNvSpPr>
              <a:spLocks noChangeShapeType="1"/>
            </p:cNvSpPr>
            <p:nvPr/>
          </p:nvSpPr>
          <p:spPr bwMode="auto">
            <a:xfrm>
              <a:off x="4330" y="1536"/>
              <a:ext cx="76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04" name="Line 32"/>
            <p:cNvSpPr>
              <a:spLocks noChangeShapeType="1"/>
            </p:cNvSpPr>
            <p:nvPr/>
          </p:nvSpPr>
          <p:spPr bwMode="auto">
            <a:xfrm>
              <a:off x="4810" y="1152"/>
              <a:ext cx="288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55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676787"/>
              </p:ext>
            </p:extLst>
          </p:nvPr>
        </p:nvGraphicFramePr>
        <p:xfrm>
          <a:off x="2123728" y="5105400"/>
          <a:ext cx="30781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4" name="Equation" r:id="rId25" imgW="1790640" imgH="342720" progId="Equation.DSMT4">
                  <p:embed/>
                </p:oleObj>
              </mc:Choice>
              <mc:Fallback>
                <p:oleObj name="Equation" r:id="rId25" imgW="1790640" imgH="34272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105400"/>
                        <a:ext cx="3078163" cy="581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762000" y="5085184"/>
            <a:ext cx="803425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a typeface="宋体" pitchFamily="2" charset="-122"/>
              </a:rPr>
              <a:t>这里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0" y="169476"/>
            <a:ext cx="6156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lvl="0" eaLnBrk="0" hangingPunct="0"/>
            <a:r>
              <a:rPr kumimoji="1" lang="zh-CN" altLang="en-US" dirty="0">
                <a:solidFill>
                  <a:prstClr val="black"/>
                </a:solidFill>
              </a:rPr>
              <a:t>三、质心参考系中的角动量</a:t>
            </a:r>
          </a:p>
        </p:txBody>
      </p:sp>
      <p:graphicFrame>
        <p:nvGraphicFramePr>
          <p:cNvPr id="10550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184575"/>
              </p:ext>
            </p:extLst>
          </p:nvPr>
        </p:nvGraphicFramePr>
        <p:xfrm>
          <a:off x="5364088" y="5105400"/>
          <a:ext cx="1349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5" name="Equation" r:id="rId27" imgW="634680" imgH="241200" progId="Equation.DSMT4">
                  <p:embed/>
                </p:oleObj>
              </mc:Choice>
              <mc:Fallback>
                <p:oleObj name="Equation" r:id="rId27" imgW="63468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105400"/>
                        <a:ext cx="134937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9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092797"/>
              </p:ext>
            </p:extLst>
          </p:nvPr>
        </p:nvGraphicFramePr>
        <p:xfrm>
          <a:off x="436713" y="5661248"/>
          <a:ext cx="1128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6" name="Equation" r:id="rId29" imgW="380880" imgH="241200" progId="Equation.DSMT4">
                  <p:embed/>
                </p:oleObj>
              </mc:Choice>
              <mc:Fallback>
                <p:oleObj name="Equation" r:id="rId29" imgW="380880" imgH="24120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13" y="5661248"/>
                        <a:ext cx="1128712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1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8935880"/>
              </p:ext>
            </p:extLst>
          </p:nvPr>
        </p:nvGraphicFramePr>
        <p:xfrm>
          <a:off x="6737945" y="5105400"/>
          <a:ext cx="714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17" name="Equation" r:id="rId31" imgW="241200" imgH="177480" progId="Equation.DSMT4">
                  <p:embed/>
                </p:oleObj>
              </mc:Choice>
              <mc:Fallback>
                <p:oleObj name="Equation" r:id="rId31" imgW="241200" imgH="177480" progId="Equation.DSMT4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945" y="5105400"/>
                        <a:ext cx="714375" cy="533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-152400" y="6324600"/>
            <a:ext cx="4692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（质心相对质心的位矢为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en-US" dirty="0">
                <a:ea typeface="宋体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2621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  <p:bldP spid="105506" grpId="0" animBg="1"/>
      <p:bldP spid="1055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457200" y="1320725"/>
            <a:ext cx="41306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2" charset="-122"/>
              </a:rPr>
              <a:t>质点系角动量可以表示为</a:t>
            </a:r>
          </a:p>
          <a:p>
            <a:endParaRPr lang="en-US" altLang="zh-CN" dirty="0">
              <a:solidFill>
                <a:schemeClr val="tx2"/>
              </a:solidFill>
              <a:ea typeface="宋体" pitchFamily="2" charset="-122"/>
            </a:endParaRP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720369"/>
              </p:ext>
            </p:extLst>
          </p:nvPr>
        </p:nvGraphicFramePr>
        <p:xfrm>
          <a:off x="4838700" y="1320725"/>
          <a:ext cx="2973388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8" name="Equation" r:id="rId3" imgW="977760" imgH="266400" progId="Equation.DSMT4">
                  <p:embed/>
                </p:oleObj>
              </mc:Choice>
              <mc:Fallback>
                <p:oleObj name="Equation" r:id="rId3" imgW="977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1320725"/>
                        <a:ext cx="2973388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81000" y="2158925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其中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909912"/>
              </p:ext>
            </p:extLst>
          </p:nvPr>
        </p:nvGraphicFramePr>
        <p:xfrm>
          <a:off x="1312863" y="2082725"/>
          <a:ext cx="33321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9" name="Equation" r:id="rId5" imgW="1447560" imgH="266400" progId="Equation.DSMT4">
                  <p:embed/>
                </p:oleObj>
              </mc:Choice>
              <mc:Fallback>
                <p:oleObj name="Equation" r:id="rId5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082725"/>
                        <a:ext cx="3332162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433389"/>
              </p:ext>
            </p:extLst>
          </p:nvPr>
        </p:nvGraphicFramePr>
        <p:xfrm>
          <a:off x="1390650" y="2844725"/>
          <a:ext cx="36131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0" name="Equation" r:id="rId7" imgW="1600200" imgH="342720" progId="Equation.DSMT4">
                  <p:embed/>
                </p:oleObj>
              </mc:Choice>
              <mc:Fallback>
                <p:oleObj name="Equation" r:id="rId7" imgW="1600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2844725"/>
                        <a:ext cx="36131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5181600" y="3149525"/>
            <a:ext cx="12192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384925" y="2865363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bg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也叫固有角</a:t>
            </a:r>
            <a:r>
              <a:rPr lang="zh-CN" altLang="en-US" dirty="0">
                <a:latin typeface="黑体" pitchFamily="2" charset="-122"/>
              </a:rPr>
              <a:t>动量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15847"/>
              </p:ext>
            </p:extLst>
          </p:nvPr>
        </p:nvGraphicFramePr>
        <p:xfrm>
          <a:off x="2123728" y="4005064"/>
          <a:ext cx="27559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1" name="Equation" r:id="rId9" imgW="901440" imgH="241200" progId="Equation.DSMT4">
                  <p:embed/>
                </p:oleObj>
              </mc:Choice>
              <mc:Fallback>
                <p:oleObj name="Equation" r:id="rId9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4"/>
                        <a:ext cx="2755900" cy="69056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207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0" y="200422"/>
            <a:ext cx="478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800" dirty="0">
                <a:latin typeface="+mj-ea"/>
                <a:ea typeface="+mj-ea"/>
              </a:rPr>
              <a:t>2.</a:t>
            </a:r>
            <a:r>
              <a:rPr lang="zh-CN" altLang="en-US" sz="2800" dirty="0">
                <a:latin typeface="+mj-ea"/>
                <a:ea typeface="+mj-ea"/>
              </a:rPr>
              <a:t>质心参考系的角动量定理</a:t>
            </a: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611276"/>
              </p:ext>
            </p:extLst>
          </p:nvPr>
        </p:nvGraphicFramePr>
        <p:xfrm>
          <a:off x="212725" y="733822"/>
          <a:ext cx="43561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48" name="Equation" r:id="rId3" imgW="1726920" imgH="419040" progId="Equation.DSMT4">
                  <p:embed/>
                </p:oleObj>
              </mc:Choice>
              <mc:Fallback>
                <p:oleObj name="Equation" r:id="rId3" imgW="1726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733822"/>
                        <a:ext cx="435610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541996"/>
              </p:ext>
            </p:extLst>
          </p:nvPr>
        </p:nvGraphicFramePr>
        <p:xfrm>
          <a:off x="714375" y="1419622"/>
          <a:ext cx="42608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49" name="Equation" r:id="rId5" imgW="1688760" imgH="419040" progId="Equation.DSMT4">
                  <p:embed/>
                </p:oleObj>
              </mc:Choice>
              <mc:Fallback>
                <p:oleObj name="Equation" r:id="rId5" imgW="1688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419622"/>
                        <a:ext cx="42608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457136"/>
              </p:ext>
            </p:extLst>
          </p:nvPr>
        </p:nvGraphicFramePr>
        <p:xfrm>
          <a:off x="762000" y="2105422"/>
          <a:ext cx="23701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0" name="Equation" r:id="rId7" imgW="939600" imgH="419040" progId="Equation.DSMT4">
                  <p:embed/>
                </p:oleObj>
              </mc:Choice>
              <mc:Fallback>
                <p:oleObj name="Equation" r:id="rId7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05422"/>
                        <a:ext cx="237013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394325" y="165497"/>
            <a:ext cx="1906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对定点</a:t>
            </a:r>
            <a:r>
              <a:rPr lang="en-US" altLang="zh-CN" dirty="0">
                <a:ea typeface="宋体" pitchFamily="2" charset="-122"/>
              </a:rPr>
              <a:t>O</a:t>
            </a:r>
            <a:r>
              <a:rPr lang="zh-CN" altLang="en-US" dirty="0">
                <a:ea typeface="宋体" pitchFamily="2" charset="-122"/>
              </a:rPr>
              <a:t>：</a:t>
            </a:r>
          </a:p>
        </p:txBody>
      </p:sp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263101"/>
              </p:ext>
            </p:extLst>
          </p:nvPr>
        </p:nvGraphicFramePr>
        <p:xfrm>
          <a:off x="5246688" y="733822"/>
          <a:ext cx="5572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1" name="Equation" r:id="rId9" imgW="291960" imgH="241200" progId="Equation.DSMT4">
                  <p:embed/>
                </p:oleObj>
              </mc:Choice>
              <mc:Fallback>
                <p:oleObj name="Equation" r:id="rId9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733822"/>
                        <a:ext cx="5572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12843"/>
              </p:ext>
            </p:extLst>
          </p:nvPr>
        </p:nvGraphicFramePr>
        <p:xfrm>
          <a:off x="5795963" y="733822"/>
          <a:ext cx="19018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2" name="Equation" r:id="rId11" imgW="812520" imgH="342720" progId="Equation.DSMT4">
                  <p:embed/>
                </p:oleObj>
              </mc:Choice>
              <mc:Fallback>
                <p:oleObj name="Equation" r:id="rId11" imgW="812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33822"/>
                        <a:ext cx="190182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471783"/>
              </p:ext>
            </p:extLst>
          </p:nvPr>
        </p:nvGraphicFramePr>
        <p:xfrm>
          <a:off x="5929313" y="1416447"/>
          <a:ext cx="249078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3" name="Equation" r:id="rId13" imgW="1066680" imgH="342720" progId="Equation.DSMT4">
                  <p:embed/>
                </p:oleObj>
              </mc:Choice>
              <mc:Fallback>
                <p:oleObj name="Equation" r:id="rId13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1416447"/>
                        <a:ext cx="2490787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339112"/>
              </p:ext>
            </p:extLst>
          </p:nvPr>
        </p:nvGraphicFramePr>
        <p:xfrm>
          <a:off x="5748338" y="2102247"/>
          <a:ext cx="34067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4" name="Equation" r:id="rId15" imgW="1511280" imgH="342720" progId="Equation.DSMT4">
                  <p:embed/>
                </p:oleObj>
              </mc:Choice>
              <mc:Fallback>
                <p:oleObj name="Equation" r:id="rId15" imgW="15112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2102247"/>
                        <a:ext cx="3406775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297446"/>
              </p:ext>
            </p:extLst>
          </p:nvPr>
        </p:nvGraphicFramePr>
        <p:xfrm>
          <a:off x="446088" y="2981722"/>
          <a:ext cx="1236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5" name="Equation" r:id="rId17" imgW="647640" imgH="419040" progId="Equation.DSMT4">
                  <p:embed/>
                </p:oleObj>
              </mc:Choice>
              <mc:Fallback>
                <p:oleObj name="Equation" r:id="rId17" imgW="64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2981722"/>
                        <a:ext cx="1236662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0" y="3137297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由</a:t>
            </a:r>
          </a:p>
        </p:txBody>
      </p:sp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795382"/>
              </p:ext>
            </p:extLst>
          </p:nvPr>
        </p:nvGraphicFramePr>
        <p:xfrm>
          <a:off x="5791200" y="2888060"/>
          <a:ext cx="23701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6" name="Equation" r:id="rId19" imgW="939600" imgH="419040" progId="Equation.DSMT4">
                  <p:embed/>
                </p:oleObj>
              </mc:Choice>
              <mc:Fallback>
                <p:oleObj name="Equation" r:id="rId19" imgW="939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88060"/>
                        <a:ext cx="23701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05414"/>
              </p:ext>
            </p:extLst>
          </p:nvPr>
        </p:nvGraphicFramePr>
        <p:xfrm>
          <a:off x="2624138" y="3134122"/>
          <a:ext cx="3149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7" name="Equation" r:id="rId21" imgW="1396800" imgH="342720" progId="Equation.DSMT4">
                  <p:embed/>
                </p:oleObj>
              </mc:Choice>
              <mc:Fallback>
                <p:oleObj name="Equation" r:id="rId21" imgW="1396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3134122"/>
                        <a:ext cx="31496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23"/>
          <p:cNvSpPr>
            <a:spLocks noChangeShapeType="1"/>
          </p:cNvSpPr>
          <p:nvPr/>
        </p:nvSpPr>
        <p:spPr bwMode="auto">
          <a:xfrm>
            <a:off x="1828800" y="3442097"/>
            <a:ext cx="5334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638249"/>
              </p:ext>
            </p:extLst>
          </p:nvPr>
        </p:nvGraphicFramePr>
        <p:xfrm>
          <a:off x="2943225" y="3825329"/>
          <a:ext cx="2778125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8" name="Equation" r:id="rId23" imgW="1231560" imgH="419040" progId="Equation.DSMT4">
                  <p:embed/>
                </p:oleObj>
              </mc:Choice>
              <mc:Fallback>
                <p:oleObj name="Equation" r:id="rId23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3825329"/>
                        <a:ext cx="2778125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228600" y="3977729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质心运动定理</a:t>
            </a:r>
          </a:p>
        </p:txBody>
      </p:sp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672"/>
              </p:ext>
            </p:extLst>
          </p:nvPr>
        </p:nvGraphicFramePr>
        <p:xfrm>
          <a:off x="4010025" y="4511129"/>
          <a:ext cx="26066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9" name="Equation" r:id="rId25" imgW="1155600" imgH="419040" progId="Equation.DSMT4">
                  <p:embed/>
                </p:oleObj>
              </mc:Choice>
              <mc:Fallback>
                <p:oleObj name="Equation" r:id="rId25" imgW="11556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5" y="4511129"/>
                        <a:ext cx="26066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214321"/>
              </p:ext>
            </p:extLst>
          </p:nvPr>
        </p:nvGraphicFramePr>
        <p:xfrm>
          <a:off x="581025" y="5489153"/>
          <a:ext cx="24907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0" name="Equation" r:id="rId27" imgW="1104840" imgH="444240" progId="Equation.DSMT4">
                  <p:embed/>
                </p:oleObj>
              </mc:Choice>
              <mc:Fallback>
                <p:oleObj name="Equation" r:id="rId27" imgW="1104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" y="5489153"/>
                        <a:ext cx="24907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717925" y="5662191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即</a:t>
            </a:r>
          </a:p>
        </p:txBody>
      </p:sp>
      <p:graphicFrame>
        <p:nvGraphicFramePr>
          <p:cNvPr id="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409482"/>
              </p:ext>
            </p:extLst>
          </p:nvPr>
        </p:nvGraphicFramePr>
        <p:xfrm>
          <a:off x="4329113" y="5489153"/>
          <a:ext cx="1460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1" name="Equation" r:id="rId29" imgW="647640" imgH="419040" progId="Equation.DSMT4">
                  <p:embed/>
                </p:oleObj>
              </mc:Choice>
              <mc:Fallback>
                <p:oleObj name="Equation" r:id="rId29" imgW="64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5489153"/>
                        <a:ext cx="1460500" cy="8413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6019800" y="5412953"/>
            <a:ext cx="245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</a:rPr>
              <a:t>质心参考系的角动量定理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427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5" grpId="0" animBg="1"/>
      <p:bldP spid="17" grpId="0"/>
      <p:bldP spid="20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07504" y="2742878"/>
            <a:ext cx="92015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（对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质心</a:t>
            </a:r>
            <a:r>
              <a:rPr lang="zh-CN" altLang="en-US" dirty="0">
                <a:ea typeface="宋体" pitchFamily="2" charset="-122"/>
              </a:rPr>
              <a:t>的合外力矩等于对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质心</a:t>
            </a:r>
            <a:r>
              <a:rPr lang="zh-CN" altLang="en-US" dirty="0">
                <a:ea typeface="宋体" pitchFamily="2" charset="-122"/>
              </a:rPr>
              <a:t>的角动量的时间变化率）</a:t>
            </a:r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1372742" y="325564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质心可以是动点，上式对非惯性系也成立！</a:t>
            </a:r>
          </a:p>
        </p:txBody>
      </p:sp>
      <p:sp>
        <p:nvSpPr>
          <p:cNvPr id="4" name="Text Box 13"/>
          <p:cNvSpPr txBox="1">
            <a:spLocks noChangeArrowheads="1"/>
          </p:cNvSpPr>
          <p:nvPr/>
        </p:nvSpPr>
        <p:spPr bwMode="auto">
          <a:xfrm>
            <a:off x="1296542" y="3789040"/>
            <a:ext cx="73805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前面的</a:t>
            </a:r>
            <a:r>
              <a:rPr lang="zh-CN" altLang="en-US" dirty="0">
                <a:latin typeface="黑体" pitchFamily="2" charset="-122"/>
              </a:rPr>
              <a:t>角动量定理只对</a:t>
            </a:r>
            <a:r>
              <a:rPr lang="zh-CN" altLang="en-US" b="0" dirty="0">
                <a:solidFill>
                  <a:srgbClr val="FF0000"/>
                </a:solidFill>
                <a:latin typeface="黑体" pitchFamily="2" charset="-122"/>
              </a:rPr>
              <a:t>固定点</a:t>
            </a:r>
            <a:r>
              <a:rPr lang="zh-CN" altLang="en-US" dirty="0">
                <a:latin typeface="黑体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惯性系</a:t>
            </a:r>
            <a:r>
              <a:rPr lang="zh-CN" altLang="en-US" dirty="0">
                <a:ea typeface="宋体" pitchFamily="2" charset="-122"/>
              </a:rPr>
              <a:t>才成立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83704" y="3200078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dirty="0">
                <a:ea typeface="宋体" pitchFamily="2" charset="-122"/>
              </a:rPr>
              <a:t>注意：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991376"/>
              </p:ext>
            </p:extLst>
          </p:nvPr>
        </p:nvGraphicFramePr>
        <p:xfrm>
          <a:off x="2232646" y="1484784"/>
          <a:ext cx="1460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2" name="Equation" r:id="rId3" imgW="647640" imgH="419040" progId="Equation.DSMT4">
                  <p:embed/>
                </p:oleObj>
              </mc:Choice>
              <mc:Fallback>
                <p:oleObj name="Equation" r:id="rId3" imgW="6476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646" y="1484784"/>
                        <a:ext cx="1460500" cy="8413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923333" y="1408584"/>
            <a:ext cx="24542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FF0000"/>
                </a:solidFill>
                <a:latin typeface="黑体" pitchFamily="2" charset="-122"/>
              </a:rPr>
              <a:t>质心参考系的角动量定理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207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0833"/>
            <a:ext cx="82089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sz="32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3.8.1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 质量为</a:t>
            </a:r>
            <a:r>
              <a:rPr lang="en-US" altLang="zh-CN" sz="3200" b="0" dirty="0">
                <a:latin typeface="微软雅黑" pitchFamily="34" charset="-122"/>
                <a:ea typeface="微软雅黑" pitchFamily="34" charset="-122"/>
              </a:rPr>
              <a:t>1500kg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的汽车在静止的驳船上，在</a:t>
            </a:r>
            <a:r>
              <a:rPr lang="en-US" altLang="zh-CN" sz="3200" b="0" dirty="0">
                <a:latin typeface="微软雅黑" pitchFamily="34" charset="-122"/>
                <a:ea typeface="微软雅黑" pitchFamily="34" charset="-122"/>
              </a:rPr>
              <a:t>5s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内自静止加速至</a:t>
            </a:r>
            <a:r>
              <a:rPr lang="en-US" altLang="zh-CN" sz="3200" b="0" dirty="0">
                <a:latin typeface="微软雅黑" pitchFamily="34" charset="-122"/>
                <a:ea typeface="微软雅黑" pitchFamily="34" charset="-122"/>
              </a:rPr>
              <a:t>5m/s</a:t>
            </a:r>
            <a:r>
              <a:rPr lang="zh-CN" altLang="en-US" sz="3200" b="0" dirty="0">
                <a:latin typeface="微软雅黑" pitchFamily="34" charset="-122"/>
                <a:ea typeface="微软雅黑" pitchFamily="34" charset="-122"/>
              </a:rPr>
              <a:t>。问缆绳作用于驳船的平均力有多大？（用牛顿定律作出结果，并以此验证你的计算）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452505"/>
              </p:ext>
            </p:extLst>
          </p:nvPr>
        </p:nvGraphicFramePr>
        <p:xfrm>
          <a:off x="513221" y="3670621"/>
          <a:ext cx="7947212" cy="206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4" name="Equation" r:id="rId3" imgW="4105848" imgH="1171429" progId="Equation.DSMT4">
                  <p:embed/>
                </p:oleObj>
              </mc:Choice>
              <mc:Fallback>
                <p:oleObj name="Equation" r:id="rId3" imgW="4105848" imgH="11714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21" y="3670621"/>
                        <a:ext cx="7947212" cy="2062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1030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32048" y="2271133"/>
            <a:ext cx="4211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571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解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：</a:t>
            </a:r>
            <a:r>
              <a:rPr kumimoji="0" lang="en-US" altLang="zh-CN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(1)</a:t>
            </a:r>
            <a:r>
              <a:rPr kumimoji="0" lang="zh-CN" altLang="en-US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质心运动定理</a:t>
            </a:r>
            <a:endParaRPr kumimoji="0" lang="zh-CN" altLang="en-US" sz="360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66038"/>
              </p:ext>
            </p:extLst>
          </p:nvPr>
        </p:nvGraphicFramePr>
        <p:xfrm>
          <a:off x="1187624" y="260648"/>
          <a:ext cx="6408712" cy="166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6" name="Equation" r:id="rId3" imgW="4105848" imgH="1171429" progId="Equation.DSMT4">
                  <p:embed/>
                </p:oleObj>
              </mc:Choice>
              <mc:Fallback>
                <p:oleObj name="Equation" r:id="rId3" imgW="4105848" imgH="1171429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0648"/>
                        <a:ext cx="6408712" cy="166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613354"/>
              </p:ext>
            </p:extLst>
          </p:nvPr>
        </p:nvGraphicFramePr>
        <p:xfrm>
          <a:off x="4625015" y="2218289"/>
          <a:ext cx="1872208" cy="634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7" name="Equation" r:id="rId5" imgW="749160" imgH="253800" progId="Equation.DSMT4">
                  <p:embed/>
                </p:oleObj>
              </mc:Choice>
              <mc:Fallback>
                <p:oleObj name="Equation" r:id="rId5" imgW="749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5015" y="2218289"/>
                        <a:ext cx="1872208" cy="634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345048"/>
              </p:ext>
            </p:extLst>
          </p:nvPr>
        </p:nvGraphicFramePr>
        <p:xfrm>
          <a:off x="360040" y="3045296"/>
          <a:ext cx="853244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8" name="Equation" r:id="rId7" imgW="3936960" imgH="1218960" progId="Equation.DSMT4">
                  <p:embed/>
                </p:oleObj>
              </mc:Choice>
              <mc:Fallback>
                <p:oleObj name="Equation" r:id="rId7" imgW="3936960" imgH="12189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0" y="3045296"/>
                        <a:ext cx="853244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51918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23528" y="2257708"/>
            <a:ext cx="4392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（</a:t>
            </a:r>
            <a:r>
              <a:rPr lang="en-US" altLang="zh-CN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2</a:t>
            </a:r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）质点组动量定理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766038"/>
              </p:ext>
            </p:extLst>
          </p:nvPr>
        </p:nvGraphicFramePr>
        <p:xfrm>
          <a:off x="1187450" y="260350"/>
          <a:ext cx="6408738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1" name="Equation" r:id="rId4" imgW="4105848" imgH="1171429" progId="Equation.DSMT4">
                  <p:embed/>
                </p:oleObj>
              </mc:Choice>
              <mc:Fallback>
                <p:oleObj name="Equation" r:id="rId4" imgW="4105848" imgH="1171429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350"/>
                        <a:ext cx="6408738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39275" y="4941168"/>
            <a:ext cx="18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对于汽车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44219"/>
              </p:ext>
            </p:extLst>
          </p:nvPr>
        </p:nvGraphicFramePr>
        <p:xfrm>
          <a:off x="899591" y="2852936"/>
          <a:ext cx="5795553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2" name="Equation" r:id="rId6" imgW="2108160" imgH="419040" progId="Equation.DSMT4">
                  <p:embed/>
                </p:oleObj>
              </mc:Choice>
              <mc:Fallback>
                <p:oleObj name="Equation" r:id="rId6" imgW="2108160" imgH="41904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1" y="2852936"/>
                        <a:ext cx="5795553" cy="1152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054963"/>
              </p:ext>
            </p:extLst>
          </p:nvPr>
        </p:nvGraphicFramePr>
        <p:xfrm>
          <a:off x="2123728" y="4149080"/>
          <a:ext cx="6204123" cy="1803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23" name="Equation" r:id="rId8" imgW="2184120" imgH="634680" progId="Equation.DSMT4">
                  <p:embed/>
                </p:oleObj>
              </mc:Choice>
              <mc:Fallback>
                <p:oleObj name="Equation" r:id="rId8" imgW="2184120" imgH="6346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6204123" cy="1803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8992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9552" y="790833"/>
            <a:ext cx="820891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en-US" altLang="zh-CN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3.8.2</a:t>
            </a:r>
            <a:r>
              <a:rPr lang="zh-CN" altLang="en-US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若上题中驳船的质量为</a:t>
            </a:r>
            <a:r>
              <a:rPr lang="en-US" altLang="zh-CN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6000kg</a:t>
            </a:r>
            <a:r>
              <a:rPr lang="zh-CN" altLang="en-US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，当汽车相对船静止时，由于船尾螺旋桨的转动，可使船载着汽车以加速度</a:t>
            </a:r>
            <a:r>
              <a:rPr lang="en-US" altLang="zh-CN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0.2m/s</a:t>
            </a:r>
            <a:r>
              <a:rPr lang="en-US" altLang="zh-CN" b="0" baseline="30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前进。若正在前进时，汽车自静止开始相对船以加速度</a:t>
            </a:r>
            <a:r>
              <a:rPr lang="en-US" altLang="zh-CN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0.5m/s</a:t>
            </a:r>
            <a:r>
              <a:rPr lang="en-US" altLang="zh-CN" b="0" baseline="300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b="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与船前进相反方向行驶，船的加速度如何？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20502"/>
              </p:ext>
            </p:extLst>
          </p:nvPr>
        </p:nvGraphicFramePr>
        <p:xfrm>
          <a:off x="1129068" y="3356992"/>
          <a:ext cx="6885864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Equation" r:id="rId3" imgW="4361905" imgH="1733333" progId="Equation.DSMT4">
                  <p:embed/>
                </p:oleObj>
              </mc:Choice>
              <mc:Fallback>
                <p:oleObj name="Equation" r:id="rId3" imgW="4361905" imgH="1733333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068" y="3356992"/>
                        <a:ext cx="6885864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675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04800" y="188913"/>
            <a:ext cx="8659813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>
                <a:solidFill>
                  <a:schemeClr val="tx2"/>
                </a:solidFill>
              </a:rPr>
              <a:t>(3)</a:t>
            </a:r>
            <a:r>
              <a:rPr kumimoji="1" lang="en-US" altLang="zh-CN">
                <a:solidFill>
                  <a:srgbClr val="FF3300"/>
                </a:solidFill>
              </a:rPr>
              <a:t> </a:t>
            </a:r>
            <a:r>
              <a:rPr kumimoji="1" lang="zh-CN" altLang="en-US"/>
              <a:t>在</a:t>
            </a:r>
            <a:r>
              <a:rPr kumimoji="1" lang="zh-CN" altLang="en-US">
                <a:solidFill>
                  <a:srgbClr val="FF3300"/>
                </a:solidFill>
              </a:rPr>
              <a:t> </a:t>
            </a:r>
            <a:r>
              <a:rPr kumimoji="1" lang="zh-CN" altLang="en-US"/>
              <a:t>冲击、</a:t>
            </a:r>
            <a:r>
              <a:rPr kumimoji="1" lang="zh-CN" altLang="en-US">
                <a:solidFill>
                  <a:srgbClr val="FF3300"/>
                </a:solidFill>
              </a:rPr>
              <a:t> </a:t>
            </a:r>
            <a:r>
              <a:rPr kumimoji="1" lang="zh-CN" altLang="en-US"/>
              <a:t>碰撞问题中</a:t>
            </a:r>
            <a:r>
              <a:rPr kumimoji="1" lang="zh-CN" altLang="en-US">
                <a:solidFill>
                  <a:schemeClr val="tx2"/>
                </a:solidFill>
              </a:rPr>
              <a:t>估算</a:t>
            </a:r>
            <a:r>
              <a:rPr kumimoji="1" lang="zh-CN" altLang="en-US"/>
              <a:t>平均</a:t>
            </a:r>
            <a:r>
              <a:rPr kumimoji="1" lang="zh-CN" altLang="en-US">
                <a:solidFill>
                  <a:srgbClr val="0000FF"/>
                </a:solidFill>
              </a:rPr>
              <a:t>冲力（</a:t>
            </a:r>
            <a:r>
              <a:rPr kumimoji="1" lang="en-US" altLang="zh-CN">
                <a:solidFill>
                  <a:srgbClr val="0000FF"/>
                </a:solidFill>
              </a:rPr>
              <a:t>implusive force</a:t>
            </a:r>
            <a:r>
              <a:rPr kumimoji="1" lang="zh-CN" altLang="en-US">
                <a:solidFill>
                  <a:srgbClr val="0000FF"/>
                </a:solidFill>
              </a:rPr>
              <a:t>）</a:t>
            </a:r>
            <a:r>
              <a:rPr kumimoji="1" lang="zh-CN" altLang="en-US">
                <a:latin typeface="幼圆" pitchFamily="49" charset="-122"/>
              </a:rPr>
              <a:t>。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827088" y="1484313"/>
          <a:ext cx="4065587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5" name="Equation" r:id="rId3" imgW="1265760" imgH="354600" progId="Equation.3">
                  <p:embed/>
                </p:oleObj>
              </mc:Choice>
              <mc:Fallback>
                <p:oleObj name="Equation" r:id="rId3" imgW="1265760" imgH="354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84313"/>
                        <a:ext cx="4065587" cy="1319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95288" y="4437063"/>
            <a:ext cx="83820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/>
              <a:t>(4) </a:t>
            </a:r>
            <a:r>
              <a:rPr kumimoji="1" lang="zh-CN" altLang="en-US"/>
              <a:t>动量定理是牛顿第二定律的积分形式，只适用于惯性系</a:t>
            </a:r>
            <a:r>
              <a:rPr kumimoji="1" lang="zh-CN" altLang="en-US">
                <a:latin typeface="幼圆" pitchFamily="49" charset="-122"/>
              </a:rPr>
              <a:t>。</a:t>
            </a:r>
          </a:p>
        </p:txBody>
      </p:sp>
      <p:sp>
        <p:nvSpPr>
          <p:cNvPr id="32777" name="Freeform 9" descr="浅色上对角线"/>
          <p:cNvSpPr>
            <a:spLocks/>
          </p:cNvSpPr>
          <p:nvPr/>
        </p:nvSpPr>
        <p:spPr bwMode="auto">
          <a:xfrm>
            <a:off x="6227763" y="2060575"/>
            <a:ext cx="1884362" cy="1773238"/>
          </a:xfrm>
          <a:custGeom>
            <a:avLst/>
            <a:gdLst>
              <a:gd name="T0" fmla="*/ 0 w 1187"/>
              <a:gd name="T1" fmla="*/ 2147483647 h 1117"/>
              <a:gd name="T2" fmla="*/ 2147483647 w 1187"/>
              <a:gd name="T3" fmla="*/ 2147483647 h 1117"/>
              <a:gd name="T4" fmla="*/ 2147483647 w 1187"/>
              <a:gd name="T5" fmla="*/ 2147483647 h 1117"/>
              <a:gd name="T6" fmla="*/ 2147483647 w 1187"/>
              <a:gd name="T7" fmla="*/ 2147483647 h 1117"/>
              <a:gd name="T8" fmla="*/ 2147483647 w 1187"/>
              <a:gd name="T9" fmla="*/ 2147483647 h 1117"/>
              <a:gd name="T10" fmla="*/ 2147483647 w 1187"/>
              <a:gd name="T11" fmla="*/ 2147483647 h 1117"/>
              <a:gd name="T12" fmla="*/ 2147483647 w 1187"/>
              <a:gd name="T13" fmla="*/ 2147483647 h 1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87"/>
              <a:gd name="T22" fmla="*/ 0 h 1117"/>
              <a:gd name="T23" fmla="*/ 1187 w 1187"/>
              <a:gd name="T24" fmla="*/ 1117 h 111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87" h="1117">
                <a:moveTo>
                  <a:pt x="0" y="1117"/>
                </a:moveTo>
                <a:cubicBezTo>
                  <a:pt x="34" y="1070"/>
                  <a:pt x="137" y="994"/>
                  <a:pt x="201" y="836"/>
                </a:cubicBezTo>
                <a:cubicBezTo>
                  <a:pt x="265" y="678"/>
                  <a:pt x="322" y="306"/>
                  <a:pt x="389" y="167"/>
                </a:cubicBezTo>
                <a:cubicBezTo>
                  <a:pt x="455" y="29"/>
                  <a:pt x="525" y="0"/>
                  <a:pt x="602" y="6"/>
                </a:cubicBezTo>
                <a:cubicBezTo>
                  <a:pt x="679" y="12"/>
                  <a:pt x="783" y="53"/>
                  <a:pt x="854" y="205"/>
                </a:cubicBezTo>
                <a:cubicBezTo>
                  <a:pt x="925" y="357"/>
                  <a:pt x="974" y="765"/>
                  <a:pt x="1029" y="917"/>
                </a:cubicBezTo>
                <a:cubicBezTo>
                  <a:pt x="1084" y="1069"/>
                  <a:pt x="1154" y="1075"/>
                  <a:pt x="1187" y="1116"/>
                </a:cubicBezTo>
              </a:path>
            </a:pathLst>
          </a:custGeom>
          <a:pattFill prst="ltUpDiag">
            <a:fgClr>
              <a:srgbClr val="3399FF"/>
            </a:fgClr>
            <a:bgClr>
              <a:srgbClr val="FFFFFF"/>
            </a:bgClr>
          </a:pattFill>
          <a:ln w="381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11863" y="1052513"/>
            <a:ext cx="2743200" cy="2768600"/>
            <a:chOff x="3936" y="864"/>
            <a:chExt cx="1728" cy="1744"/>
          </a:xfrm>
        </p:grpSpPr>
        <p:sp>
          <p:nvSpPr>
            <p:cNvPr id="60431" name="Text Box 11"/>
            <p:cNvSpPr txBox="1">
              <a:spLocks noChangeArrowheads="1"/>
            </p:cNvSpPr>
            <p:nvPr/>
          </p:nvSpPr>
          <p:spPr bwMode="auto">
            <a:xfrm>
              <a:off x="4752" y="1264"/>
              <a:ext cx="48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600" i="1"/>
                <a:t>F</a:t>
              </a:r>
              <a:r>
                <a:rPr kumimoji="1" lang="en-US" altLang="zh-CN" sz="2600"/>
                <a:t>(</a:t>
              </a:r>
              <a:r>
                <a:rPr kumimoji="1" lang="en-US" altLang="zh-CN" sz="2600" i="1"/>
                <a:t>t</a:t>
              </a:r>
              <a:r>
                <a:rPr kumimoji="1" lang="en-US" altLang="zh-CN" sz="2600"/>
                <a:t>)</a:t>
              </a:r>
            </a:p>
          </p:txBody>
        </p:sp>
        <p:sp>
          <p:nvSpPr>
            <p:cNvPr id="60432" name="Line 12"/>
            <p:cNvSpPr>
              <a:spLocks noChangeShapeType="1"/>
            </p:cNvSpPr>
            <p:nvPr/>
          </p:nvSpPr>
          <p:spPr bwMode="auto">
            <a:xfrm flipV="1">
              <a:off x="3936" y="1024"/>
              <a:ext cx="0" cy="1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3" name="Line 13"/>
            <p:cNvSpPr>
              <a:spLocks noChangeShapeType="1"/>
            </p:cNvSpPr>
            <p:nvPr/>
          </p:nvSpPr>
          <p:spPr bwMode="auto">
            <a:xfrm>
              <a:off x="3936" y="2608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4" name="Freeform 14" descr="浅色上对角线"/>
            <p:cNvSpPr>
              <a:spLocks/>
            </p:cNvSpPr>
            <p:nvPr/>
          </p:nvSpPr>
          <p:spPr bwMode="auto">
            <a:xfrm>
              <a:off x="4080" y="1480"/>
              <a:ext cx="1187" cy="1117"/>
            </a:xfrm>
            <a:custGeom>
              <a:avLst/>
              <a:gdLst>
                <a:gd name="T0" fmla="*/ 0 w 1187"/>
                <a:gd name="T1" fmla="*/ 1117 h 1117"/>
                <a:gd name="T2" fmla="*/ 201 w 1187"/>
                <a:gd name="T3" fmla="*/ 836 h 1117"/>
                <a:gd name="T4" fmla="*/ 389 w 1187"/>
                <a:gd name="T5" fmla="*/ 167 h 1117"/>
                <a:gd name="T6" fmla="*/ 602 w 1187"/>
                <a:gd name="T7" fmla="*/ 6 h 1117"/>
                <a:gd name="T8" fmla="*/ 854 w 1187"/>
                <a:gd name="T9" fmla="*/ 205 h 1117"/>
                <a:gd name="T10" fmla="*/ 1029 w 1187"/>
                <a:gd name="T11" fmla="*/ 917 h 1117"/>
                <a:gd name="T12" fmla="*/ 1187 w 1187"/>
                <a:gd name="T13" fmla="*/ 1116 h 1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87"/>
                <a:gd name="T22" fmla="*/ 0 h 1117"/>
                <a:gd name="T23" fmla="*/ 1187 w 1187"/>
                <a:gd name="T24" fmla="*/ 1117 h 11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87" h="1117">
                  <a:moveTo>
                    <a:pt x="0" y="1117"/>
                  </a:moveTo>
                  <a:cubicBezTo>
                    <a:pt x="34" y="1070"/>
                    <a:pt x="137" y="994"/>
                    <a:pt x="201" y="836"/>
                  </a:cubicBezTo>
                  <a:cubicBezTo>
                    <a:pt x="265" y="678"/>
                    <a:pt x="322" y="306"/>
                    <a:pt x="389" y="167"/>
                  </a:cubicBezTo>
                  <a:cubicBezTo>
                    <a:pt x="455" y="29"/>
                    <a:pt x="525" y="0"/>
                    <a:pt x="602" y="6"/>
                  </a:cubicBezTo>
                  <a:cubicBezTo>
                    <a:pt x="679" y="12"/>
                    <a:pt x="783" y="53"/>
                    <a:pt x="854" y="205"/>
                  </a:cubicBezTo>
                  <a:cubicBezTo>
                    <a:pt x="925" y="357"/>
                    <a:pt x="974" y="765"/>
                    <a:pt x="1029" y="917"/>
                  </a:cubicBezTo>
                  <a:cubicBezTo>
                    <a:pt x="1084" y="1069"/>
                    <a:pt x="1154" y="1075"/>
                    <a:pt x="1187" y="111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35" name="Rectangle 15"/>
            <p:cNvSpPr>
              <a:spLocks noChangeArrowheads="1"/>
            </p:cNvSpPr>
            <p:nvPr/>
          </p:nvSpPr>
          <p:spPr bwMode="auto">
            <a:xfrm>
              <a:off x="3984" y="864"/>
              <a:ext cx="25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en-US" altLang="zh-CN" sz="2600" i="1"/>
                <a:t>F</a:t>
              </a:r>
            </a:p>
          </p:txBody>
        </p:sp>
        <p:sp>
          <p:nvSpPr>
            <p:cNvPr id="60436" name="Rectangle 16"/>
            <p:cNvSpPr>
              <a:spLocks noChangeArrowheads="1"/>
            </p:cNvSpPr>
            <p:nvPr/>
          </p:nvSpPr>
          <p:spPr bwMode="auto">
            <a:xfrm>
              <a:off x="5424" y="2288"/>
              <a:ext cx="240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kumimoji="1" lang="en-US" altLang="zh-CN" sz="2600" i="1"/>
                <a:t>t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5435600" y="2636838"/>
            <a:ext cx="2667000" cy="1219200"/>
            <a:chOff x="4128" y="2688"/>
            <a:chExt cx="1632" cy="768"/>
          </a:xfrm>
        </p:grpSpPr>
        <p:sp>
          <p:nvSpPr>
            <p:cNvPr id="60427" name="Line 18"/>
            <p:cNvSpPr>
              <a:spLocks noChangeShapeType="1"/>
            </p:cNvSpPr>
            <p:nvPr/>
          </p:nvSpPr>
          <p:spPr bwMode="auto">
            <a:xfrm flipV="1">
              <a:off x="4608" y="2832"/>
              <a:ext cx="0" cy="624"/>
            </a:xfrm>
            <a:prstGeom prst="line">
              <a:avLst/>
            </a:prstGeom>
            <a:noFill/>
            <a:ln w="9525" cap="rnd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8" name="Line 19"/>
            <p:cNvSpPr>
              <a:spLocks noChangeShapeType="1"/>
            </p:cNvSpPr>
            <p:nvPr/>
          </p:nvSpPr>
          <p:spPr bwMode="auto">
            <a:xfrm>
              <a:off x="4608" y="2840"/>
              <a:ext cx="115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9" name="Line 20"/>
            <p:cNvSpPr>
              <a:spLocks noChangeShapeType="1"/>
            </p:cNvSpPr>
            <p:nvPr/>
          </p:nvSpPr>
          <p:spPr bwMode="auto">
            <a:xfrm>
              <a:off x="5760" y="2832"/>
              <a:ext cx="0" cy="576"/>
            </a:xfrm>
            <a:prstGeom prst="line">
              <a:avLst/>
            </a:prstGeom>
            <a:noFill/>
            <a:ln w="9525" cap="rnd">
              <a:solidFill>
                <a:schemeClr val="accent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0430" name="Object 21"/>
            <p:cNvGraphicFramePr>
              <a:graphicFrameLocks noChangeAspect="1"/>
            </p:cNvGraphicFramePr>
            <p:nvPr/>
          </p:nvGraphicFramePr>
          <p:xfrm>
            <a:off x="4128" y="2688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336" name="公式" r:id="rId5" imgW="72720" imgH="100080" progId="Equation.3">
                    <p:embed/>
                  </p:oleObj>
                </mc:Choice>
                <mc:Fallback>
                  <p:oleObj name="公式" r:id="rId5" imgW="72720" imgH="100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contras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688"/>
                          <a:ext cx="24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6227763" y="2852738"/>
            <a:ext cx="1857375" cy="971550"/>
          </a:xfrm>
          <a:prstGeom prst="rect">
            <a:avLst/>
          </a:prstGeom>
          <a:solidFill>
            <a:srgbClr val="FFCCFF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827088" y="2924175"/>
          <a:ext cx="212407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37" name="Equation" r:id="rId7" imgW="619200" imgH="327240" progId="Equation.3">
                  <p:embed/>
                </p:oleObj>
              </mc:Choice>
              <mc:Fallback>
                <p:oleObj name="Equation" r:id="rId7" imgW="619200" imgH="32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2124075" cy="1246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395288" y="5661025"/>
            <a:ext cx="8001000" cy="5826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/>
              <a:t>(5) </a:t>
            </a:r>
            <a:r>
              <a:rPr kumimoji="1" lang="zh-CN" altLang="en-US"/>
              <a:t>动量定理在处理变质量问题时很方便。</a:t>
            </a:r>
          </a:p>
        </p:txBody>
      </p:sp>
    </p:spTree>
    <p:extLst>
      <p:ext uri="{BB962C8B-B14F-4D97-AF65-F5344CB8AC3E}">
        <p14:creationId xmlns:p14="http://schemas.microsoft.com/office/powerpoint/2010/main" val="346745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6" grpId="0"/>
      <p:bldP spid="3279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250774"/>
            <a:ext cx="88569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解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：</a:t>
            </a:r>
            <a:r>
              <a:rPr kumimoji="0" lang="en-US" altLang="zh-CN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(1)</a:t>
            </a:r>
            <a:r>
              <a:rPr kumimoji="0" lang="zh-CN" altLang="en-US" sz="24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微软雅黑" pitchFamily="34" charset="-122"/>
                <a:ea typeface="微软雅黑" pitchFamily="34" charset="-122"/>
                <a:cs typeface="仿宋_GB2312"/>
              </a:rPr>
              <a:t>质心运动定理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：</a:t>
            </a:r>
            <a:endParaRPr lang="en-US" altLang="zh-CN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仿宋_GB2312"/>
            </a:endParaRPr>
          </a:p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宋体" pitchFamily="2" charset="-122"/>
              </a:rPr>
              <a:t>以驳船前进方向为坐标轴的正方向。系统在水平方向所受外力为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210910"/>
              </p:ext>
            </p:extLst>
          </p:nvPr>
        </p:nvGraphicFramePr>
        <p:xfrm>
          <a:off x="611560" y="1412776"/>
          <a:ext cx="2808312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4" name="Equation" r:id="rId3" imgW="1816100" imgH="368300" progId="Equation.DSMT4">
                  <p:embed/>
                </p:oleObj>
              </mc:Choice>
              <mc:Fallback>
                <p:oleObj name="Equation" r:id="rId3" imgW="1816100" imgH="368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412776"/>
                        <a:ext cx="2808312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60625"/>
              </p:ext>
            </p:extLst>
          </p:nvPr>
        </p:nvGraphicFramePr>
        <p:xfrm>
          <a:off x="469956" y="1988840"/>
          <a:ext cx="8369015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5" name="Equation" r:id="rId5" imgW="4165600" imgH="1422400" progId="Equation.DSMT4">
                  <p:embed/>
                </p:oleObj>
              </mc:Choice>
              <mc:Fallback>
                <p:oleObj name="Equation" r:id="rId5" imgW="4165600" imgH="142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56" y="1988840"/>
                        <a:ext cx="8369015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9512" y="4189730"/>
            <a:ext cx="8856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又由于作用于系统的外力不变，所以系统质心加速度不变，即</a:t>
            </a:r>
            <a:endParaRPr kumimoji="0" lang="zh-CN" altLang="en-US" sz="240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微软雅黑" pitchFamily="34" charset="-122"/>
              <a:ea typeface="微软雅黑" pitchFamily="34" charset="-122"/>
              <a:cs typeface="宋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42929"/>
              </p:ext>
            </p:extLst>
          </p:nvPr>
        </p:nvGraphicFramePr>
        <p:xfrm>
          <a:off x="539552" y="5085184"/>
          <a:ext cx="1520169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6" name="Equation" r:id="rId7" imgW="901700" imgH="355600" progId="Equation.DSMT4">
                  <p:embed/>
                </p:oleObj>
              </mc:Choice>
              <mc:Fallback>
                <p:oleObj name="Equation" r:id="rId7" imgW="901700" imgH="35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085184"/>
                        <a:ext cx="1520169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714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16313"/>
              </p:ext>
            </p:extLst>
          </p:nvPr>
        </p:nvGraphicFramePr>
        <p:xfrm>
          <a:off x="3131840" y="4869160"/>
          <a:ext cx="5243083" cy="704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7" name="Equation" r:id="rId9" imgW="3403600" imgH="673100" progId="Equation.DSMT4">
                  <p:embed/>
                </p:oleObj>
              </mc:Choice>
              <mc:Fallback>
                <p:oleObj name="Equation" r:id="rId9" imgW="3403600" imgH="673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869160"/>
                        <a:ext cx="5243083" cy="704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914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57757"/>
              </p:ext>
            </p:extLst>
          </p:nvPr>
        </p:nvGraphicFramePr>
        <p:xfrm>
          <a:off x="827583" y="5733256"/>
          <a:ext cx="609950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68" name="Equation" r:id="rId11" imgW="5410200" imgH="673100" progId="Equation.DSMT4">
                  <p:embed/>
                </p:oleObj>
              </mc:Choice>
              <mc:Fallback>
                <p:oleObj name="Equation" r:id="rId11" imgW="5410200" imgH="673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5733256"/>
                        <a:ext cx="6099501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8992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79512" y="188640"/>
            <a:ext cx="8856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）质点组动量定理：</a:t>
            </a:r>
            <a:endParaRPr lang="en-US" altLang="zh-CN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仿宋_GB231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64771"/>
              </p:ext>
            </p:extLst>
          </p:nvPr>
        </p:nvGraphicFramePr>
        <p:xfrm>
          <a:off x="899592" y="908720"/>
          <a:ext cx="2970330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4" name="Equation" r:id="rId3" imgW="1574800" imgH="673100" progId="Equation.DSMT4">
                  <p:embed/>
                </p:oleObj>
              </mc:Choice>
              <mc:Fallback>
                <p:oleObj name="Equation" r:id="rId3" imgW="1574800" imgH="673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908720"/>
                        <a:ext cx="2970330" cy="8640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231119"/>
              </p:ext>
            </p:extLst>
          </p:nvPr>
        </p:nvGraphicFramePr>
        <p:xfrm>
          <a:off x="775931" y="1916832"/>
          <a:ext cx="6529816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5" name="Equation" r:id="rId5" imgW="3797300" imgH="673100" progId="Equation.DSMT4">
                  <p:embed/>
                </p:oleObj>
              </mc:Choice>
              <mc:Fallback>
                <p:oleObj name="Equation" r:id="rId5" imgW="37973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31" y="1916832"/>
                        <a:ext cx="6529816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87016" y="2780928"/>
            <a:ext cx="8856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仿宋_GB2312"/>
              </a:rPr>
              <a:t>在水平方向的分量式：</a:t>
            </a:r>
            <a:endParaRPr lang="en-US" altLang="zh-CN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  <a:cs typeface="仿宋_GB231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27384"/>
              </p:ext>
            </p:extLst>
          </p:nvPr>
        </p:nvGraphicFramePr>
        <p:xfrm>
          <a:off x="611560" y="3429000"/>
          <a:ext cx="37623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6" name="Equation" r:id="rId7" imgW="3924300" imgH="673100" progId="Equation.DSMT4">
                  <p:embed/>
                </p:oleObj>
              </mc:Choice>
              <mc:Fallback>
                <p:oleObj name="Equation" r:id="rId7" imgW="39243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429000"/>
                        <a:ext cx="37623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88625"/>
              </p:ext>
            </p:extLst>
          </p:nvPr>
        </p:nvGraphicFramePr>
        <p:xfrm>
          <a:off x="683568" y="4149080"/>
          <a:ext cx="435458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7" name="Equation" r:id="rId9" imgW="3644900" imgH="1092200" progId="Equation.DSMT4">
                  <p:embed/>
                </p:oleObj>
              </mc:Choice>
              <mc:Fallback>
                <p:oleObj name="Equation" r:id="rId9" imgW="3644900" imgH="1092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49080"/>
                        <a:ext cx="4354589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56420"/>
              </p:ext>
            </p:extLst>
          </p:nvPr>
        </p:nvGraphicFramePr>
        <p:xfrm>
          <a:off x="790575" y="5301208"/>
          <a:ext cx="3781425" cy="429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8" name="Equation" r:id="rId11" imgW="3784600" imgH="355600" progId="Equation.DSMT4">
                  <p:embed/>
                </p:oleObj>
              </mc:Choice>
              <mc:Fallback>
                <p:oleObj name="Equation" r:id="rId11" imgW="3784600" imgH="35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301208"/>
                        <a:ext cx="3781425" cy="4297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10025"/>
              </p:ext>
            </p:extLst>
          </p:nvPr>
        </p:nvGraphicFramePr>
        <p:xfrm>
          <a:off x="899592" y="5949280"/>
          <a:ext cx="341947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19" name="Equation" r:id="rId13" imgW="3822700" imgH="355600" progId="Equation.DSMT4">
                  <p:embed/>
                </p:oleObj>
              </mc:Choice>
              <mc:Fallback>
                <p:oleObj name="Equation" r:id="rId13" imgW="3822700" imgH="355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949280"/>
                        <a:ext cx="341947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952479"/>
              </p:ext>
            </p:extLst>
          </p:nvPr>
        </p:nvGraphicFramePr>
        <p:xfrm>
          <a:off x="5076056" y="5805264"/>
          <a:ext cx="28860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0" name="Equation" r:id="rId15" imgW="2882900" imgH="673100" progId="Equation.DSMT4">
                  <p:embed/>
                </p:oleObj>
              </mc:Choice>
              <mc:Fallback>
                <p:oleObj name="Equation" r:id="rId15" imgW="2882900" imgH="673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805264"/>
                        <a:ext cx="28860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81242"/>
              </p:ext>
            </p:extLst>
          </p:nvPr>
        </p:nvGraphicFramePr>
        <p:xfrm>
          <a:off x="971600" y="6429375"/>
          <a:ext cx="4333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21" name="Equation" r:id="rId17" imgW="5410200" imgH="673100" progId="Equation.DSMT4">
                  <p:embed/>
                </p:oleObj>
              </mc:Choice>
              <mc:Fallback>
                <p:oleObj name="Equation" r:id="rId17" imgW="5410200" imgH="673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429375"/>
                        <a:ext cx="4333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1056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05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23528" y="111403"/>
            <a:ext cx="79928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dirty="0">
                <a:solidFill>
                  <a:srgbClr val="0000FF"/>
                </a:solidFill>
              </a:rPr>
              <a:t>例</a:t>
            </a:r>
            <a:r>
              <a:rPr kumimoji="1" lang="en-US" altLang="zh-CN" dirty="0">
                <a:solidFill>
                  <a:srgbClr val="0000FF"/>
                </a:solidFill>
              </a:rPr>
              <a:t>3-0 </a:t>
            </a:r>
            <a:r>
              <a:rPr lang="zh-CN" altLang="en-US" dirty="0">
                <a:latin typeface="+mn-ea"/>
                <a:ea typeface="+mn-ea"/>
              </a:rPr>
              <a:t>质量为</a:t>
            </a:r>
            <a:r>
              <a:rPr lang="en-US" altLang="zh-CN" dirty="0">
                <a:latin typeface="+mn-ea"/>
                <a:ea typeface="+mn-ea"/>
              </a:rPr>
              <a:t>m</a:t>
            </a:r>
            <a:r>
              <a:rPr lang="zh-CN" altLang="en-US" dirty="0">
                <a:latin typeface="+mn-ea"/>
                <a:ea typeface="+mn-ea"/>
              </a:rPr>
              <a:t>的匀质链条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全长为</a:t>
            </a:r>
            <a:r>
              <a:rPr lang="en-US" altLang="zh-CN" dirty="0">
                <a:latin typeface="+mn-ea"/>
                <a:ea typeface="+mn-ea"/>
              </a:rPr>
              <a:t>L,</a:t>
            </a:r>
            <a:r>
              <a:rPr lang="zh-CN" altLang="en-US" dirty="0">
                <a:latin typeface="+mn-ea"/>
                <a:ea typeface="+mn-ea"/>
              </a:rPr>
              <a:t>手持其上端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使下端离地面为</a:t>
            </a:r>
            <a:r>
              <a:rPr lang="en-US" altLang="zh-CN" dirty="0">
                <a:latin typeface="+mn-ea"/>
                <a:ea typeface="+mn-ea"/>
              </a:rPr>
              <a:t>h.</a:t>
            </a:r>
            <a:r>
              <a:rPr lang="zh-CN" altLang="en-US" dirty="0">
                <a:latin typeface="+mn-ea"/>
                <a:ea typeface="+mn-ea"/>
              </a:rPr>
              <a:t>然后放手让它自由下落到地面上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如图所示</a:t>
            </a:r>
            <a:r>
              <a:rPr lang="en-US" altLang="zh-CN" dirty="0">
                <a:latin typeface="+mn-ea"/>
                <a:ea typeface="+mn-ea"/>
              </a:rPr>
              <a:t>.</a:t>
            </a:r>
            <a:r>
              <a:rPr lang="zh-CN" altLang="en-US" dirty="0">
                <a:latin typeface="+mn-ea"/>
                <a:ea typeface="+mn-ea"/>
              </a:rPr>
              <a:t>求链条落到地上的长度为</a:t>
            </a:r>
            <a:r>
              <a:rPr lang="en-US" altLang="zh-CN" dirty="0">
                <a:latin typeface="+mn-ea"/>
                <a:ea typeface="+mn-ea"/>
              </a:rPr>
              <a:t>l</a:t>
            </a:r>
            <a:r>
              <a:rPr lang="zh-CN" altLang="en-US" dirty="0">
                <a:latin typeface="+mn-ea"/>
                <a:ea typeface="+mn-ea"/>
              </a:rPr>
              <a:t>时</a:t>
            </a:r>
            <a:r>
              <a:rPr lang="en-US" altLang="zh-CN" dirty="0">
                <a:latin typeface="+mn-ea"/>
                <a:ea typeface="+mn-ea"/>
              </a:rPr>
              <a:t>,</a:t>
            </a:r>
            <a:r>
              <a:rPr lang="zh-CN" altLang="en-US" dirty="0">
                <a:latin typeface="+mn-ea"/>
                <a:ea typeface="+mn-ea"/>
              </a:rPr>
              <a:t>地面所受链条作用力的大小</a:t>
            </a:r>
            <a:r>
              <a:rPr lang="en-US" altLang="zh-CN" dirty="0">
                <a:latin typeface="+mn-ea"/>
                <a:ea typeface="+mn-ea"/>
              </a:rPr>
              <a:t>.</a:t>
            </a:r>
            <a:endParaRPr lang="zh-CN" altLang="en-US" dirty="0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1520" y="1988840"/>
            <a:ext cx="8501633" cy="4261054"/>
            <a:chOff x="251520" y="1988840"/>
            <a:chExt cx="8501633" cy="4261054"/>
          </a:xfrm>
        </p:grpSpPr>
        <p:pic>
          <p:nvPicPr>
            <p:cNvPr id="13721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15"/>
            <a:stretch/>
          </p:blipFill>
          <p:spPr bwMode="auto">
            <a:xfrm>
              <a:off x="323528" y="1988840"/>
              <a:ext cx="8429625" cy="426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51520" y="1988840"/>
              <a:ext cx="1800200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929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27384"/>
            <a:ext cx="7551812" cy="104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82" y="1032556"/>
            <a:ext cx="8309942" cy="369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4025"/>
            <a:ext cx="7539186" cy="146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508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428750" y="285750"/>
            <a:ext cx="2286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力的</a:t>
            </a:r>
            <a:r>
              <a:rPr lang="zh-CN" altLang="en-US" sz="3200">
                <a:solidFill>
                  <a:srgbClr val="0000FF"/>
                </a:solidFill>
              </a:rPr>
              <a:t>冲量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/>
        </p:nvGraphicFramePr>
        <p:xfrm>
          <a:off x="4714875" y="71438"/>
          <a:ext cx="19383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8" name="公式" r:id="rId3" imgW="774364" imgH="368140" progId="Equation.3">
                  <p:embed/>
                </p:oleObj>
              </mc:Choice>
              <mc:Fallback>
                <p:oleObj name="公式" r:id="rId3" imgW="774364" imgH="3681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71438"/>
                        <a:ext cx="1938338" cy="9239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357313" y="3143250"/>
            <a:ext cx="25003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质点的</a:t>
            </a:r>
            <a:r>
              <a:rPr lang="zh-CN" altLang="en-US" sz="3200">
                <a:solidFill>
                  <a:srgbClr val="0000FF"/>
                </a:solidFill>
              </a:rPr>
              <a:t>动量</a:t>
            </a:r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079" name="Object 3"/>
          <p:cNvGraphicFramePr>
            <a:graphicFrameLocks noChangeAspect="1"/>
          </p:cNvGraphicFramePr>
          <p:nvPr/>
        </p:nvGraphicFramePr>
        <p:xfrm>
          <a:off x="4572000" y="3143250"/>
          <a:ext cx="15065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69" name="公式" r:id="rId5" imgW="532937" imgH="215713" progId="Equation.3">
                  <p:embed/>
                </p:oleObj>
              </mc:Choice>
              <mc:Fallback>
                <p:oleObj name="公式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143250"/>
                        <a:ext cx="1506538" cy="6064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0" name="Object 4"/>
          <p:cNvGraphicFramePr>
            <a:graphicFrameLocks noChangeAspect="1"/>
          </p:cNvGraphicFramePr>
          <p:nvPr/>
        </p:nvGraphicFramePr>
        <p:xfrm>
          <a:off x="4905375" y="5373688"/>
          <a:ext cx="28813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0" name="公式" r:id="rId7" imgW="1079032" imgH="393529" progId="Equation.3">
                  <p:embed/>
                </p:oleObj>
              </mc:Choice>
              <mc:Fallback>
                <p:oleObj name="公式" r:id="rId7" imgW="107903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5373688"/>
                        <a:ext cx="2881313" cy="104616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3" name="Text Box 141"/>
          <p:cNvSpPr txBox="1">
            <a:spLocks noChangeArrowheads="1"/>
          </p:cNvSpPr>
          <p:nvPr/>
        </p:nvSpPr>
        <p:spPr bwMode="auto">
          <a:xfrm>
            <a:off x="1214438" y="5661025"/>
            <a:ext cx="3810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质点动量定理</a:t>
            </a:r>
          </a:p>
        </p:txBody>
      </p:sp>
      <p:sp>
        <p:nvSpPr>
          <p:cNvPr id="22" name="AutoShape 142"/>
          <p:cNvSpPr>
            <a:spLocks/>
          </p:cNvSpPr>
          <p:nvPr/>
        </p:nvSpPr>
        <p:spPr bwMode="auto">
          <a:xfrm>
            <a:off x="4202113" y="1362075"/>
            <a:ext cx="217487" cy="1295400"/>
          </a:xfrm>
          <a:prstGeom prst="leftBrace">
            <a:avLst>
              <a:gd name="adj1" fmla="val 496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4662488" y="1135063"/>
          <a:ext cx="29511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1" name="公式" r:id="rId9" imgW="1054100" imgH="241300" progId="Equation.3">
                  <p:embed/>
                </p:oleObj>
              </mc:Choice>
              <mc:Fallback>
                <p:oleObj name="公式" r:id="rId9" imgW="10541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1135063"/>
                        <a:ext cx="2951162" cy="619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44"/>
          <p:cNvSpPr txBox="1">
            <a:spLocks noChangeArrowheads="1"/>
          </p:cNvSpPr>
          <p:nvPr/>
        </p:nvSpPr>
        <p:spPr bwMode="auto">
          <a:xfrm>
            <a:off x="1214438" y="12065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（微分形式）</a:t>
            </a:r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4643438" y="2071688"/>
          <a:ext cx="3314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2" name="公式" r:id="rId11" imgW="1397000" imgH="368300" progId="Equation.3">
                  <p:embed/>
                </p:oleObj>
              </mc:Choice>
              <mc:Fallback>
                <p:oleObj name="公式" r:id="rId11" imgW="1397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71688"/>
                        <a:ext cx="3314700" cy="9715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46"/>
          <p:cNvSpPr txBox="1">
            <a:spLocks noChangeArrowheads="1"/>
          </p:cNvSpPr>
          <p:nvPr/>
        </p:nvSpPr>
        <p:spPr bwMode="auto">
          <a:xfrm>
            <a:off x="1214438" y="2143125"/>
            <a:ext cx="2571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/>
              <a:t>（积分形式）</a:t>
            </a:r>
          </a:p>
        </p:txBody>
      </p:sp>
      <p:sp>
        <p:nvSpPr>
          <p:cNvPr id="28" name="Text Box 2"/>
          <p:cNvSpPr txBox="1">
            <a:spLocks noChangeArrowheads="1"/>
          </p:cNvSpPr>
          <p:nvPr/>
        </p:nvSpPr>
        <p:spPr bwMode="auto">
          <a:xfrm>
            <a:off x="1357313" y="4221163"/>
            <a:ext cx="30622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0000FF"/>
                </a:solidFill>
              </a:rPr>
              <a:t>平均冲力</a:t>
            </a:r>
          </a:p>
        </p:txBody>
      </p:sp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4572000" y="3860800"/>
          <a:ext cx="34290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673" name="公式" r:id="rId13" imgW="1180588" imgH="583947" progId="Equation.3">
                  <p:embed/>
                </p:oleObj>
              </mc:Choice>
              <mc:Fallback>
                <p:oleObj name="公式" r:id="rId13" imgW="1180588" imgH="5839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860800"/>
                        <a:ext cx="3429000" cy="1435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77877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6041</TotalTime>
  <Words>2632</Words>
  <Application>Microsoft Office PowerPoint</Application>
  <PresentationFormat>全屏显示(4:3)</PresentationFormat>
  <Paragraphs>376</Paragraphs>
  <Slides>62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62</vt:i4>
      </vt:variant>
    </vt:vector>
  </HeadingPairs>
  <TitlesOfParts>
    <vt:vector size="76" baseType="lpstr">
      <vt:lpstr>黑体</vt:lpstr>
      <vt:lpstr>楷体_GB2312</vt:lpstr>
      <vt:lpstr>宋体</vt:lpstr>
      <vt:lpstr>微软雅黑</vt:lpstr>
      <vt:lpstr>幼圆</vt:lpstr>
      <vt:lpstr>Arial</vt:lpstr>
      <vt:lpstr>Bookman Old Style</vt:lpstr>
      <vt:lpstr>Calibri</vt:lpstr>
      <vt:lpstr>Symbol</vt:lpstr>
      <vt:lpstr>Times New Roman</vt:lpstr>
      <vt:lpstr>Wingdings</vt:lpstr>
      <vt:lpstr>自定义设计方案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2ndSpAcE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Gui Xuchun</dc:creator>
  <cp:lastModifiedBy>Yuecheng Shen</cp:lastModifiedBy>
  <cp:revision>232</cp:revision>
  <dcterms:created xsi:type="dcterms:W3CDTF">2006-06-04T02:31:12Z</dcterms:created>
  <dcterms:modified xsi:type="dcterms:W3CDTF">2022-02-26T09:21:24Z</dcterms:modified>
</cp:coreProperties>
</file>