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4" r:id="rId8"/>
    <p:sldId id="265" r:id="rId9"/>
    <p:sldId id="266" r:id="rId10"/>
    <p:sldId id="263" r:id="rId11"/>
    <p:sldId id="267" r:id="rId12"/>
    <p:sldId id="26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67" y="365"/>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210D257-3BE1-47F0-9688-13EF46E6FAF0}" type="datetimeFigureOut">
              <a:rPr lang="zh-CN" altLang="en-US" smtClean="0"/>
              <a:t>2022/2/16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10D257-3BE1-47F0-9688-13EF46E6FAF0}" type="datetimeFigureOut">
              <a:rPr lang="zh-CN" altLang="en-US" smtClean="0"/>
              <a:t>2022/2/16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10D257-3BE1-47F0-9688-13EF46E6FAF0}" type="datetimeFigureOut">
              <a:rPr lang="zh-CN" altLang="en-US" smtClean="0"/>
              <a:t>2022/2/16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210D257-3BE1-47F0-9688-13EF46E6FAF0}" type="datetimeFigureOut">
              <a:rPr lang="zh-CN" altLang="en-US" smtClean="0"/>
              <a:t>2022/2/16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210D257-3BE1-47F0-9688-13EF46E6FAF0}" type="datetimeFigureOut">
              <a:rPr lang="zh-CN" altLang="en-US" smtClean="0"/>
              <a:t>2022/2/16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210D257-3BE1-47F0-9688-13EF46E6FAF0}" type="datetimeFigureOut">
              <a:rPr lang="zh-CN" altLang="en-US" smtClean="0"/>
              <a:t>2022/2/16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210D257-3BE1-47F0-9688-13EF46E6FAF0}" type="datetimeFigureOut">
              <a:rPr lang="zh-CN" altLang="en-US" smtClean="0"/>
              <a:t>2022/2/16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210D257-3BE1-47F0-9688-13EF46E6FAF0}" type="datetimeFigureOut">
              <a:rPr lang="zh-CN" altLang="en-US" smtClean="0"/>
              <a:t>2022/2/16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10D257-3BE1-47F0-9688-13EF46E6FAF0}" type="datetimeFigureOut">
              <a:rPr lang="zh-CN" altLang="en-US" smtClean="0"/>
              <a:t>2022/2/16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210D257-3BE1-47F0-9688-13EF46E6FAF0}" type="datetimeFigureOut">
              <a:rPr lang="zh-CN" altLang="en-US" smtClean="0"/>
              <a:t>2022/2/16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210D257-3BE1-47F0-9688-13EF46E6FAF0}" type="datetimeFigureOut">
              <a:rPr lang="zh-CN" altLang="en-US" smtClean="0"/>
              <a:t>2022/2/16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B9369F-48C0-4C81-8F4C-2D9B5E779A1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0D257-3BE1-47F0-9688-13EF46E6FAF0}" type="datetimeFigureOut">
              <a:rPr lang="zh-CN" altLang="en-US" smtClean="0"/>
              <a:t>2022/2/16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369F-48C0-4C81-8F4C-2D9B5E779A1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mooc1-1.chaoxing.com/course/216273730.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i.chaoxing.co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楷体" panose="02010609060101010101" pitchFamily="49" charset="-122"/>
                <a:ea typeface="楷体" panose="02010609060101010101" pitchFamily="49" charset="-122"/>
              </a:rPr>
              <a:t>第一讲</a:t>
            </a:r>
            <a:r>
              <a:rPr lang="en-US" altLang="zh-CN" dirty="0">
                <a:latin typeface="楷体" panose="02010609060101010101" pitchFamily="49" charset="-122"/>
                <a:ea typeface="楷体" panose="02010609060101010101" pitchFamily="49" charset="-122"/>
              </a:rPr>
              <a:t>	</a:t>
            </a:r>
            <a:r>
              <a:rPr lang="zh-CN" altLang="en-US" dirty="0">
                <a:latin typeface="楷体" panose="02010609060101010101" pitchFamily="49" charset="-122"/>
                <a:ea typeface="楷体" panose="02010609060101010101" pitchFamily="49" charset="-122"/>
              </a:rPr>
              <a:t>课程简介</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ea typeface="楷体" panose="02010609060101010101" pitchFamily="49" charset="-122"/>
                <a:cs typeface="Arial" panose="020B0604020202020204" pitchFamily="34" charset="0"/>
              </a:rPr>
              <a:t>2022</a:t>
            </a:r>
            <a:r>
              <a:rPr lang="zh-CN" altLang="en-US" dirty="0">
                <a:latin typeface="Arial" panose="020B0604020202020204" pitchFamily="34" charset="0"/>
                <a:ea typeface="楷体" panose="02010609060101010101" pitchFamily="49" charset="-122"/>
                <a:cs typeface="Arial" panose="020B0604020202020204" pitchFamily="34" charset="0"/>
              </a:rPr>
              <a:t>年</a:t>
            </a:r>
            <a:r>
              <a:rPr lang="en-US" altLang="zh-CN" dirty="0">
                <a:latin typeface="Arial" panose="020B0604020202020204" pitchFamily="34" charset="0"/>
                <a:ea typeface="楷体" panose="02010609060101010101" pitchFamily="49" charset="-122"/>
                <a:cs typeface="Arial" panose="020B0604020202020204" pitchFamily="34" charset="0"/>
              </a:rPr>
              <a:t>1</a:t>
            </a:r>
            <a:r>
              <a:rPr lang="zh-CN" altLang="en-US" dirty="0">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p:cNvSpPr/>
          <p:nvPr/>
        </p:nvSpPr>
        <p:spPr>
          <a:xfrm>
            <a:off x="1826740" y="1185233"/>
            <a:ext cx="8538519" cy="889686"/>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dirty="0">
                <a:latin typeface="仿宋" panose="02010609060101010101" pitchFamily="49" charset="-122"/>
                <a:ea typeface="仿宋" panose="02010609060101010101" pitchFamily="49" charset="-122"/>
              </a:rPr>
              <a:t>第一讲</a:t>
            </a:r>
            <a:r>
              <a:rPr lang="en-US" altLang="zh-CN" sz="4800" b="1" dirty="0">
                <a:latin typeface="仿宋" panose="02010609060101010101" pitchFamily="49" charset="-122"/>
                <a:ea typeface="仿宋" panose="02010609060101010101" pitchFamily="49" charset="-122"/>
              </a:rPr>
              <a:t>	</a:t>
            </a:r>
            <a:r>
              <a:rPr lang="zh-CN" altLang="en-US" sz="4800" b="1" dirty="0">
                <a:latin typeface="仿宋" panose="02010609060101010101" pitchFamily="49" charset="-122"/>
                <a:ea typeface="仿宋" panose="02010609060101010101" pitchFamily="49" charset="-122"/>
              </a:rPr>
              <a:t>课程简介</a:t>
            </a:r>
          </a:p>
        </p:txBody>
      </p:sp>
      <p:sp>
        <p:nvSpPr>
          <p:cNvPr id="13" name="文本框 12"/>
          <p:cNvSpPr txBox="1"/>
          <p:nvPr/>
        </p:nvSpPr>
        <p:spPr>
          <a:xfrm>
            <a:off x="4372231" y="2549433"/>
            <a:ext cx="3447535" cy="707886"/>
          </a:xfrm>
          <a:prstGeom prst="rect">
            <a:avLst/>
          </a:prstGeom>
          <a:noFill/>
        </p:spPr>
        <p:txBody>
          <a:bodyPr wrap="square" rtlCol="0">
            <a:spAutoFit/>
          </a:bodyPr>
          <a:lstStyle/>
          <a:p>
            <a:pPr algn="ctr"/>
            <a:r>
              <a:rPr lang="zh-CN" altLang="en-US" sz="4000" dirty="0">
                <a:solidFill>
                  <a:srgbClr val="210694"/>
                </a:solidFill>
                <a:latin typeface="楷体" panose="02010609060101010101" pitchFamily="49" charset="-122"/>
                <a:ea typeface="楷体" panose="02010609060101010101" pitchFamily="49" charset="-122"/>
              </a:rPr>
              <a:t>李绿周</a:t>
            </a:r>
          </a:p>
        </p:txBody>
      </p:sp>
      <p:sp>
        <p:nvSpPr>
          <p:cNvPr id="14" name="文本框 13"/>
          <p:cNvSpPr txBox="1"/>
          <p:nvPr/>
        </p:nvSpPr>
        <p:spPr>
          <a:xfrm>
            <a:off x="4144403" y="3600682"/>
            <a:ext cx="4341755" cy="584775"/>
          </a:xfrm>
          <a:prstGeom prst="rect">
            <a:avLst/>
          </a:prstGeom>
          <a:noFill/>
        </p:spPr>
        <p:txBody>
          <a:bodyPr wrap="square" rtlCol="0">
            <a:spAutoFit/>
          </a:bodyPr>
          <a:lstStyle/>
          <a:p>
            <a:pPr algn="ctr"/>
            <a:r>
              <a:rPr lang="zh-CN" altLang="en-US" sz="3200" b="1" dirty="0">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p:cNvSpPr txBox="1"/>
          <p:nvPr/>
        </p:nvSpPr>
        <p:spPr>
          <a:xfrm>
            <a:off x="4843849" y="4559643"/>
            <a:ext cx="2866767" cy="460375"/>
          </a:xfrm>
          <a:prstGeom prst="rect">
            <a:avLst/>
          </a:prstGeom>
          <a:noFill/>
        </p:spPr>
        <p:txBody>
          <a:bodyPr wrap="square" rtlCol="0">
            <a:spAutoFit/>
          </a:bodyPr>
          <a:lstStyle/>
          <a:p>
            <a:pPr algn="ct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2022</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p:cNvSpPr txBox="1"/>
          <p:nvPr/>
        </p:nvSpPr>
        <p:spPr>
          <a:xfrm>
            <a:off x="1270686" y="5426783"/>
            <a:ext cx="9094573" cy="830997"/>
          </a:xfrm>
          <a:prstGeom prst="rect">
            <a:avLst/>
          </a:prstGeom>
          <a:noFill/>
        </p:spPr>
        <p:txBody>
          <a:bodyPr wrap="square" rtlCol="0">
            <a:spAutoFit/>
          </a:bodyPr>
          <a:lstStyle/>
          <a:p>
            <a:pPr algn="ctr"/>
            <a:r>
              <a:rPr lang="en-US" altLang="zh-CN" sz="2400" dirty="0">
                <a:solidFill>
                  <a:srgbClr val="FF0000"/>
                </a:solidFill>
                <a:hlinkClick r:id="rId2"/>
              </a:rPr>
              <a:t>https://mooc1-1.chaoxing.com/course/216273730.html</a:t>
            </a:r>
            <a:endParaRPr lang="en-US" altLang="zh-CN" sz="2400" dirty="0">
              <a:solidFill>
                <a:srgbClr val="FF0000"/>
              </a:solidFill>
            </a:endParaRPr>
          </a:p>
          <a:p>
            <a:pPr algn="ctr"/>
            <a:r>
              <a:rPr lang="en-US" altLang="zh-CN" sz="2400" dirty="0">
                <a:solidFill>
                  <a:srgbClr val="FF0000"/>
                </a:solidFill>
              </a:rPr>
              <a:t>lilvzh@mail.sysu.edu.cn</a:t>
            </a:r>
            <a:endParaRPr lang="zh-CN" altLang="en-US" sz="2400" dirty="0">
              <a:solidFill>
                <a:srgbClr val="FF0000"/>
              </a:solidFill>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5649" y="3112777"/>
            <a:ext cx="1766582" cy="15605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第一讲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课程简介</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8486712D-47C2-4CEC-98B6-9E7B9DC19B31}" type="slidenum">
              <a:rPr lang="en-US" altLang="zh-CN" smtClean="0">
                <a:latin typeface="Arial" panose="020B0604020202020204" pitchFamily="34" charset="0"/>
                <a:ea typeface="楷体" panose="02010609060101010101" pitchFamily="49" charset="-122"/>
                <a:cs typeface="Arial" panose="020B0604020202020204" pitchFamily="34" charset="0"/>
              </a:rPr>
              <a:t>10</a:t>
            </a:fld>
            <a:r>
              <a:rPr lang="en-US" altLang="zh-CN">
                <a:latin typeface="Arial" panose="020B0604020202020204" pitchFamily="34" charset="0"/>
                <a:ea typeface="楷体" panose="02010609060101010101" pitchFamily="49" charset="-122"/>
                <a:cs typeface="Arial" panose="020B0604020202020204" pitchFamily="34" charset="0"/>
              </a:rPr>
              <a:t>/10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课程考核与成绩评定</a:t>
            </a:r>
          </a:p>
        </p:txBody>
      </p:sp>
      <p:sp>
        <p:nvSpPr>
          <p:cNvPr id="2" name="矩形 1"/>
          <p:cNvSpPr/>
          <p:nvPr/>
        </p:nvSpPr>
        <p:spPr>
          <a:xfrm>
            <a:off x="781981" y="1601206"/>
            <a:ext cx="10628036" cy="410250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lnSpc>
                <a:spcPct val="200000"/>
              </a:lnSpc>
            </a:pPr>
            <a:r>
              <a:rPr lang="zh-CN" altLang="en-US" sz="3200" b="1" dirty="0">
                <a:solidFill>
                  <a:srgbClr val="C00000"/>
                </a:solidFill>
              </a:rPr>
              <a:t>课程成绩 </a:t>
            </a:r>
            <a:r>
              <a:rPr lang="en-US" altLang="zh-CN" sz="3200" b="1" dirty="0">
                <a:solidFill>
                  <a:srgbClr val="C00000"/>
                </a:solidFill>
              </a:rPr>
              <a:t>= </a:t>
            </a:r>
            <a:r>
              <a:rPr lang="zh-CN" altLang="en-US" sz="3200" b="1" dirty="0">
                <a:solidFill>
                  <a:srgbClr val="C00000"/>
                </a:solidFill>
              </a:rPr>
              <a:t>平时成绩</a:t>
            </a:r>
            <a:r>
              <a:rPr lang="en-US" altLang="zh-CN" sz="3200" b="1" dirty="0">
                <a:solidFill>
                  <a:srgbClr val="C00000"/>
                </a:solidFill>
              </a:rPr>
              <a:t>40% + </a:t>
            </a:r>
            <a:r>
              <a:rPr lang="zh-CN" altLang="en-US" sz="3200" b="1" dirty="0">
                <a:solidFill>
                  <a:srgbClr val="C00000"/>
                </a:solidFill>
              </a:rPr>
              <a:t>期末考试卷面成绩</a:t>
            </a:r>
            <a:r>
              <a:rPr lang="en-US" altLang="zh-CN" sz="3200" b="1" dirty="0">
                <a:solidFill>
                  <a:srgbClr val="C00000"/>
                </a:solidFill>
              </a:rPr>
              <a:t>60%</a:t>
            </a:r>
          </a:p>
          <a:p>
            <a:pPr marL="285750" indent="-285750">
              <a:lnSpc>
                <a:spcPct val="200000"/>
              </a:lnSpc>
              <a:buFont typeface="Arial" panose="020B0604020202020204" pitchFamily="34" charset="0"/>
              <a:buChar char="•"/>
            </a:pPr>
            <a:r>
              <a:rPr lang="zh-CN" altLang="en-US" sz="2000" b="1" dirty="0">
                <a:solidFill>
                  <a:srgbClr val="002060"/>
                </a:solidFill>
                <a:latin typeface="仿宋" panose="02010609060101010101" pitchFamily="49" charset="-122"/>
                <a:ea typeface="仿宋" panose="02010609060101010101" pitchFamily="49" charset="-122"/>
              </a:rPr>
              <a:t>平时成绩 </a:t>
            </a:r>
            <a:r>
              <a:rPr lang="en-US" altLang="zh-CN" sz="2000" b="1" dirty="0">
                <a:solidFill>
                  <a:srgbClr val="002060"/>
                </a:solidFill>
                <a:latin typeface="仿宋" panose="02010609060101010101" pitchFamily="49" charset="-122"/>
                <a:ea typeface="仿宋" panose="02010609060101010101" pitchFamily="49" charset="-122"/>
              </a:rPr>
              <a:t>= </a:t>
            </a:r>
            <a:r>
              <a:rPr lang="zh-CN" altLang="en-US" sz="2000" b="1" dirty="0">
                <a:solidFill>
                  <a:srgbClr val="002060"/>
                </a:solidFill>
                <a:latin typeface="仿宋" panose="02010609060101010101" pitchFamily="49" charset="-122"/>
                <a:ea typeface="仿宋" panose="02010609060101010101" pitchFamily="49" charset="-122"/>
              </a:rPr>
              <a:t>平时作业</a:t>
            </a:r>
            <a:r>
              <a:rPr lang="en-US" altLang="zh-CN" sz="2000" b="1" dirty="0">
                <a:solidFill>
                  <a:srgbClr val="002060"/>
                </a:solidFill>
                <a:latin typeface="仿宋" panose="02010609060101010101" pitchFamily="49" charset="-122"/>
                <a:ea typeface="仿宋" panose="02010609060101010101" pitchFamily="49" charset="-122"/>
              </a:rPr>
              <a:t>25% + </a:t>
            </a:r>
            <a:r>
              <a:rPr lang="zh-CN" altLang="en-US" sz="2000" b="1" dirty="0">
                <a:solidFill>
                  <a:srgbClr val="002060"/>
                </a:solidFill>
                <a:latin typeface="仿宋" panose="02010609060101010101" pitchFamily="49" charset="-122"/>
                <a:ea typeface="仿宋" panose="02010609060101010101" pitchFamily="49" charset="-122"/>
              </a:rPr>
              <a:t>课程出勤</a:t>
            </a:r>
            <a:r>
              <a:rPr lang="en-US" altLang="zh-CN" sz="2000" b="1" dirty="0">
                <a:solidFill>
                  <a:srgbClr val="002060"/>
                </a:solidFill>
                <a:latin typeface="仿宋" panose="02010609060101010101" pitchFamily="49" charset="-122"/>
                <a:ea typeface="仿宋" panose="02010609060101010101" pitchFamily="49" charset="-122"/>
              </a:rPr>
              <a:t>25% + </a:t>
            </a:r>
            <a:r>
              <a:rPr lang="zh-CN" altLang="en-US" sz="2000" b="1" dirty="0">
                <a:solidFill>
                  <a:srgbClr val="002060"/>
                </a:solidFill>
                <a:latin typeface="仿宋" panose="02010609060101010101" pitchFamily="49" charset="-122"/>
                <a:ea typeface="仿宋" panose="02010609060101010101" pitchFamily="49" charset="-122"/>
              </a:rPr>
              <a:t>期中考试</a:t>
            </a:r>
            <a:r>
              <a:rPr lang="en-US" altLang="zh-CN" sz="2000" b="1" dirty="0">
                <a:solidFill>
                  <a:srgbClr val="002060"/>
                </a:solidFill>
                <a:latin typeface="仿宋" panose="02010609060101010101" pitchFamily="49" charset="-122"/>
                <a:ea typeface="仿宋" panose="02010609060101010101" pitchFamily="49" charset="-122"/>
              </a:rPr>
              <a:t>50%</a:t>
            </a:r>
          </a:p>
          <a:p>
            <a:pPr marL="742950" lvl="1" indent="-285750">
              <a:lnSpc>
                <a:spcPct val="200000"/>
              </a:lnSpc>
              <a:buFont typeface="Arial" panose="020B0604020202020204" pitchFamily="34" charset="0"/>
              <a:buChar char="•"/>
            </a:pPr>
            <a:r>
              <a:rPr lang="zh-CN" altLang="en-US" b="1" dirty="0">
                <a:solidFill>
                  <a:schemeClr val="accent2">
                    <a:lumMod val="50000"/>
                  </a:schemeClr>
                </a:solidFill>
                <a:latin typeface="楷体" panose="02010609060101010101" pitchFamily="49" charset="-122"/>
                <a:ea typeface="楷体" panose="02010609060101010101" pitchFamily="49" charset="-122"/>
                <a:cs typeface="Arial" panose="020B0604020202020204" pitchFamily="34" charset="0"/>
              </a:rPr>
              <a:t>平时作业成绩 </a:t>
            </a:r>
            <a:r>
              <a:rPr lang="en-US" altLang="zh-CN" b="1" dirty="0">
                <a:solidFill>
                  <a:schemeClr val="accent2">
                    <a:lumMod val="50000"/>
                  </a:schemeClr>
                </a:solidFill>
                <a:latin typeface="楷体" panose="02010609060101010101" pitchFamily="49" charset="-122"/>
                <a:ea typeface="楷体" panose="02010609060101010101" pitchFamily="49" charset="-122"/>
                <a:cs typeface="Arial" panose="020B0604020202020204" pitchFamily="34" charset="0"/>
              </a:rPr>
              <a:t>= (</a:t>
            </a:r>
            <a:r>
              <a:rPr lang="zh-CN" altLang="en-US" b="1" dirty="0">
                <a:solidFill>
                  <a:schemeClr val="accent2">
                    <a:lumMod val="50000"/>
                  </a:schemeClr>
                </a:solidFill>
                <a:latin typeface="楷体" panose="02010609060101010101" pitchFamily="49" charset="-122"/>
                <a:ea typeface="楷体" panose="02010609060101010101" pitchFamily="49" charset="-122"/>
                <a:cs typeface="Arial" panose="020B0604020202020204" pitchFamily="34" charset="0"/>
              </a:rPr>
              <a:t>认真、独立完成并提交次数 </a:t>
            </a:r>
            <a:r>
              <a:rPr lang="en-US" altLang="zh-CN" b="1" dirty="0">
                <a:solidFill>
                  <a:schemeClr val="accent2">
                    <a:lumMod val="50000"/>
                  </a:schemeClr>
                </a:solidFill>
                <a:latin typeface="楷体" panose="02010609060101010101" pitchFamily="49" charset="-122"/>
                <a:ea typeface="楷体" panose="02010609060101010101" pitchFamily="49" charset="-122"/>
                <a:cs typeface="Arial" panose="020B0604020202020204" pitchFamily="34" charset="0"/>
              </a:rPr>
              <a:t>/ </a:t>
            </a:r>
            <a:r>
              <a:rPr lang="zh-CN" altLang="en-US" b="1" dirty="0">
                <a:solidFill>
                  <a:schemeClr val="accent2">
                    <a:lumMod val="50000"/>
                  </a:schemeClr>
                </a:solidFill>
                <a:latin typeface="楷体" panose="02010609060101010101" pitchFamily="49" charset="-122"/>
                <a:ea typeface="楷体" panose="02010609060101010101" pitchFamily="49" charset="-122"/>
                <a:cs typeface="Arial" panose="020B0604020202020204" pitchFamily="34" charset="0"/>
              </a:rPr>
              <a:t>布置作业总次数</a:t>
            </a:r>
            <a:r>
              <a:rPr lang="en-US" altLang="zh-CN" b="1" dirty="0">
                <a:solidFill>
                  <a:schemeClr val="accent2">
                    <a:lumMod val="50000"/>
                  </a:schemeClr>
                </a:solidFill>
                <a:latin typeface="楷体" panose="02010609060101010101" pitchFamily="49" charset="-122"/>
                <a:ea typeface="楷体" panose="02010609060101010101" pitchFamily="49" charset="-122"/>
                <a:cs typeface="Arial" panose="020B0604020202020204" pitchFamily="34" charset="0"/>
              </a:rPr>
              <a:t>) * 100</a:t>
            </a:r>
          </a:p>
          <a:p>
            <a:pPr marL="742950" lvl="1" indent="-285750">
              <a:lnSpc>
                <a:spcPct val="200000"/>
              </a:lnSpc>
              <a:buFont typeface="Arial" panose="020B0604020202020204" pitchFamily="34" charset="0"/>
              <a:buChar char="•"/>
            </a:pPr>
            <a:r>
              <a:rPr lang="zh-CN" altLang="en-US" b="1" dirty="0">
                <a:solidFill>
                  <a:schemeClr val="accent2">
                    <a:lumMod val="50000"/>
                  </a:schemeClr>
                </a:solidFill>
                <a:latin typeface="楷体" panose="02010609060101010101" pitchFamily="49" charset="-122"/>
                <a:ea typeface="楷体" panose="02010609060101010101" pitchFamily="49" charset="-122"/>
                <a:cs typeface="Arial" panose="020B0604020202020204" pitchFamily="34" charset="0"/>
              </a:rPr>
              <a:t>课程出勤成绩 </a:t>
            </a:r>
            <a:r>
              <a:rPr lang="en-US" altLang="zh-CN" b="1" dirty="0">
                <a:solidFill>
                  <a:schemeClr val="accent2">
                    <a:lumMod val="50000"/>
                  </a:schemeClr>
                </a:solidFill>
                <a:latin typeface="楷体" panose="02010609060101010101" pitchFamily="49" charset="-122"/>
                <a:ea typeface="楷体" panose="02010609060101010101" pitchFamily="49" charset="-122"/>
                <a:cs typeface="Arial" panose="020B0604020202020204" pitchFamily="34" charset="0"/>
              </a:rPr>
              <a:t>= (</a:t>
            </a:r>
            <a:r>
              <a:rPr lang="zh-CN" altLang="en-US" b="1" dirty="0">
                <a:solidFill>
                  <a:schemeClr val="accent2">
                    <a:lumMod val="50000"/>
                  </a:schemeClr>
                </a:solidFill>
                <a:latin typeface="楷体" panose="02010609060101010101" pitchFamily="49" charset="-122"/>
                <a:ea typeface="楷体" panose="02010609060101010101" pitchFamily="49" charset="-122"/>
                <a:cs typeface="Arial" panose="020B0604020202020204" pitchFamily="34" charset="0"/>
              </a:rPr>
              <a:t>点名或签到实到次数 </a:t>
            </a:r>
            <a:r>
              <a:rPr lang="en-US" altLang="zh-CN" b="1" dirty="0">
                <a:solidFill>
                  <a:schemeClr val="accent2">
                    <a:lumMod val="50000"/>
                  </a:schemeClr>
                </a:solidFill>
                <a:latin typeface="楷体" panose="02010609060101010101" pitchFamily="49" charset="-122"/>
                <a:ea typeface="楷体" panose="02010609060101010101" pitchFamily="49" charset="-122"/>
                <a:cs typeface="Arial" panose="020B0604020202020204" pitchFamily="34" charset="0"/>
              </a:rPr>
              <a:t>/ </a:t>
            </a:r>
            <a:r>
              <a:rPr lang="zh-CN" altLang="en-US" b="1" dirty="0">
                <a:solidFill>
                  <a:schemeClr val="accent2">
                    <a:lumMod val="50000"/>
                  </a:schemeClr>
                </a:solidFill>
                <a:latin typeface="楷体" panose="02010609060101010101" pitchFamily="49" charset="-122"/>
                <a:ea typeface="楷体" panose="02010609060101010101" pitchFamily="49" charset="-122"/>
                <a:cs typeface="Arial" panose="020B0604020202020204" pitchFamily="34" charset="0"/>
              </a:rPr>
              <a:t>点名或签到总次数</a:t>
            </a:r>
            <a:r>
              <a:rPr lang="en-US" altLang="zh-CN" b="1" dirty="0">
                <a:solidFill>
                  <a:schemeClr val="accent2">
                    <a:lumMod val="50000"/>
                  </a:schemeClr>
                </a:solidFill>
                <a:latin typeface="楷体" panose="02010609060101010101" pitchFamily="49" charset="-122"/>
                <a:ea typeface="楷体" panose="02010609060101010101" pitchFamily="49" charset="-122"/>
                <a:cs typeface="Arial" panose="020B0604020202020204" pitchFamily="34" charset="0"/>
              </a:rPr>
              <a:t>) * 100</a:t>
            </a:r>
          </a:p>
          <a:p>
            <a:pPr marL="742950" lvl="1" indent="-285750">
              <a:lnSpc>
                <a:spcPct val="200000"/>
              </a:lnSpc>
              <a:buFont typeface="Arial" panose="020B0604020202020204" pitchFamily="34" charset="0"/>
              <a:buChar char="•"/>
            </a:pPr>
            <a:r>
              <a:rPr lang="zh-CN" altLang="en-US" b="1">
                <a:solidFill>
                  <a:schemeClr val="accent2">
                    <a:lumMod val="50000"/>
                  </a:schemeClr>
                </a:solidFill>
                <a:latin typeface="楷体" panose="02010609060101010101" pitchFamily="49" charset="-122"/>
                <a:ea typeface="楷体" panose="02010609060101010101" pitchFamily="49" charset="-122"/>
              </a:rPr>
              <a:t>期中考试主要是客观题</a:t>
            </a:r>
            <a:r>
              <a:rPr lang="zh-CN" altLang="en-US" b="1" dirty="0">
                <a:solidFill>
                  <a:schemeClr val="accent2">
                    <a:lumMod val="50000"/>
                  </a:schemeClr>
                </a:solidFill>
                <a:latin typeface="楷体" panose="02010609060101010101" pitchFamily="49" charset="-122"/>
                <a:ea typeface="楷体" panose="02010609060101010101" pitchFamily="49" charset="-122"/>
              </a:rPr>
              <a:t>，与在线课程平台章节自测题目类似，覆盖第二章到第四章内容</a:t>
            </a:r>
            <a:endParaRPr lang="en-US" altLang="zh-CN" b="1" dirty="0">
              <a:solidFill>
                <a:schemeClr val="accent2">
                  <a:lumMod val="50000"/>
                </a:schemeClr>
              </a:solidFill>
              <a:latin typeface="楷体" panose="02010609060101010101" pitchFamily="49" charset="-122"/>
              <a:ea typeface="楷体" panose="02010609060101010101" pitchFamily="49" charset="-122"/>
            </a:endParaRPr>
          </a:p>
          <a:p>
            <a:pPr marL="285750" indent="-285750">
              <a:lnSpc>
                <a:spcPct val="200000"/>
              </a:lnSpc>
              <a:spcBef>
                <a:spcPts val="1200"/>
              </a:spcBef>
              <a:buFont typeface="Arial" panose="020B0604020202020204" pitchFamily="34" charset="0"/>
              <a:buChar char="•"/>
            </a:pPr>
            <a:r>
              <a:rPr lang="zh-CN" altLang="en-US" b="1">
                <a:solidFill>
                  <a:srgbClr val="002060"/>
                </a:solidFill>
                <a:latin typeface="仿宋" panose="02010609060101010101" pitchFamily="49" charset="-122"/>
                <a:ea typeface="仿宋" panose="02010609060101010101" pitchFamily="49" charset="-122"/>
              </a:rPr>
              <a:t>期末考试包含客观题和主观题</a:t>
            </a:r>
            <a:r>
              <a:rPr lang="zh-CN" altLang="en-US" b="1" dirty="0">
                <a:solidFill>
                  <a:srgbClr val="002060"/>
                </a:solidFill>
                <a:latin typeface="仿宋" panose="02010609060101010101" pitchFamily="49" charset="-122"/>
                <a:ea typeface="仿宋" panose="02010609060101010101" pitchFamily="49" charset="-122"/>
              </a:rPr>
              <a:t>，客观题与在线课程平台章节自测题目类似，覆盖第二章到第九章内容</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5413445-A129-4159-BAD1-83535E3B1CE3}"/>
              </a:ext>
            </a:extLst>
          </p:cNvPr>
          <p:cNvPicPr>
            <a:picLocks noChangeAspect="1"/>
          </p:cNvPicPr>
          <p:nvPr/>
        </p:nvPicPr>
        <p:blipFill rotWithShape="1">
          <a:blip r:embed="rId2"/>
          <a:srcRect t="13756" r="-1010" b="24339"/>
          <a:stretch/>
        </p:blipFill>
        <p:spPr>
          <a:xfrm>
            <a:off x="3589847" y="1933303"/>
            <a:ext cx="4330134" cy="4755514"/>
          </a:xfrm>
          <a:prstGeom prst="rect">
            <a:avLst/>
          </a:prstGeom>
        </p:spPr>
      </p:pic>
      <p:sp>
        <p:nvSpPr>
          <p:cNvPr id="6" name="文本框 5">
            <a:extLst>
              <a:ext uri="{FF2B5EF4-FFF2-40B4-BE49-F238E27FC236}">
                <a16:creationId xmlns:a16="http://schemas.microsoft.com/office/drawing/2014/main" id="{E8ECD6AC-81BA-41B1-8A67-26D98D86F453}"/>
              </a:ext>
            </a:extLst>
          </p:cNvPr>
          <p:cNvSpPr txBox="1"/>
          <p:nvPr/>
        </p:nvSpPr>
        <p:spPr>
          <a:xfrm>
            <a:off x="716019" y="333606"/>
            <a:ext cx="6096000" cy="1319336"/>
          </a:xfrm>
          <a:prstGeom prst="rect">
            <a:avLst/>
          </a:prstGeom>
          <a:noFill/>
        </p:spPr>
        <p:txBody>
          <a:bodyPr wrap="square">
            <a:spAutoFit/>
          </a:bodyPr>
          <a:lstStyle/>
          <a:p>
            <a:pPr marL="457200" indent="-457200">
              <a:lnSpc>
                <a:spcPct val="150000"/>
              </a:lnSpc>
              <a:buFont typeface="Arial" panose="020B0604020202020204" pitchFamily="34" charset="0"/>
              <a:buChar char="•"/>
            </a:pPr>
            <a:r>
              <a:rPr lang="zh-CN" altLang="en-US" sz="2800" dirty="0"/>
              <a:t>课程配备两名助教</a:t>
            </a:r>
            <a:br>
              <a:rPr lang="en-US" altLang="zh-CN" sz="2800" dirty="0"/>
            </a:br>
            <a:r>
              <a:rPr lang="zh-CN" altLang="en-US" sz="2800" dirty="0"/>
              <a:t>建立</a:t>
            </a:r>
            <a:r>
              <a:rPr lang="en-US" altLang="zh-CN" sz="2800" dirty="0"/>
              <a:t>QQ</a:t>
            </a:r>
            <a:r>
              <a:rPr lang="zh-CN" altLang="en-US" sz="2800" dirty="0"/>
              <a:t>课程交流群：</a:t>
            </a:r>
            <a:r>
              <a:rPr lang="en-US" altLang="zh-CN" sz="2800" dirty="0"/>
              <a:t>733786092</a:t>
            </a:r>
            <a:endParaRPr lang="zh-CN" altLang="en-US" sz="2800" dirty="0"/>
          </a:p>
        </p:txBody>
      </p:sp>
    </p:spTree>
    <p:extLst>
      <p:ext uri="{BB962C8B-B14F-4D97-AF65-F5344CB8AC3E}">
        <p14:creationId xmlns:p14="http://schemas.microsoft.com/office/powerpoint/2010/main" val="203802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第一讲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课程简介</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文本框 1"/>
          <p:cNvSpPr txBox="1"/>
          <p:nvPr/>
        </p:nvSpPr>
        <p:spPr>
          <a:xfrm>
            <a:off x="1921252" y="2001283"/>
            <a:ext cx="8571678" cy="2383794"/>
          </a:xfrm>
          <a:prstGeom prst="rect">
            <a:avLst/>
          </a:prstGeom>
          <a:noFill/>
        </p:spPr>
        <p:txBody>
          <a:bodyPr wrap="square" rtlCol="0">
            <a:spAutoFit/>
          </a:bodyPr>
          <a:lstStyle/>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谢谢大家！</a:t>
            </a:r>
            <a:endParaRPr lang="en-US" altLang="zh-CN" sz="4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有什么问题和建议请及时反馈给老师！</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第一讲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课程简介</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76DD8A71-C2E1-44EE-B65A-03DF5D8D03C3}" type="slidenum">
              <a:rPr lang="en-US" altLang="zh-CN" smtClean="0">
                <a:latin typeface="Arial" panose="020B0604020202020204" pitchFamily="34" charset="0"/>
                <a:ea typeface="楷体" panose="02010609060101010101" pitchFamily="49" charset="-122"/>
                <a:cs typeface="Arial" panose="020B0604020202020204" pitchFamily="34" charset="0"/>
              </a:rPr>
              <a:t>2</a:t>
            </a:fld>
            <a:r>
              <a:rPr lang="en-US" altLang="zh-CN">
                <a:latin typeface="Arial" panose="020B0604020202020204" pitchFamily="34" charset="0"/>
                <a:ea typeface="楷体" panose="02010609060101010101" pitchFamily="49" charset="-122"/>
                <a:cs typeface="Arial" panose="020B0604020202020204" pitchFamily="34" charset="0"/>
              </a:rPr>
              <a:t>/10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离散数学与离散数学基础课程</a:t>
            </a:r>
          </a:p>
        </p:txBody>
      </p:sp>
      <p:sp>
        <p:nvSpPr>
          <p:cNvPr id="2" name="矩形: 圆角 1"/>
          <p:cNvSpPr/>
          <p:nvPr/>
        </p:nvSpPr>
        <p:spPr>
          <a:xfrm>
            <a:off x="556824" y="1250985"/>
            <a:ext cx="3062253"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accent2">
                    <a:lumMod val="50000"/>
                  </a:schemeClr>
                </a:solidFill>
              </a:rPr>
              <a:t>什么是离散数学？</a:t>
            </a:r>
          </a:p>
        </p:txBody>
      </p:sp>
      <p:sp>
        <p:nvSpPr>
          <p:cNvPr id="4" name="文本框 3"/>
          <p:cNvSpPr txBox="1"/>
          <p:nvPr/>
        </p:nvSpPr>
        <p:spPr>
          <a:xfrm>
            <a:off x="556824" y="2196014"/>
            <a:ext cx="6485814" cy="3421449"/>
          </a:xfrm>
          <a:prstGeom prst="rect">
            <a:avLst/>
          </a:prstGeom>
          <a:solidFill>
            <a:schemeClr val="accent5">
              <a:lumMod val="20000"/>
              <a:lumOff val="80000"/>
            </a:schemeClr>
          </a:solidFill>
        </p:spPr>
        <p:txBody>
          <a:bodyPr wrap="square" rtlCol="0">
            <a:spAutoFit/>
          </a:bodyPr>
          <a:lstStyle/>
          <a:p>
            <a:pPr>
              <a:lnSpc>
                <a:spcPts val="3200"/>
              </a:lnSpc>
              <a:spcBef>
                <a:spcPts val="600"/>
              </a:spcBef>
              <a:spcAft>
                <a:spcPts val="600"/>
              </a:spcAft>
            </a:pPr>
            <a:r>
              <a:rPr lang="zh-CN" altLang="en-US" sz="2400" b="1" dirty="0">
                <a:solidFill>
                  <a:srgbClr val="210694"/>
                </a:solidFill>
                <a:latin typeface="Arial" panose="020B0604020202020204" pitchFamily="34" charset="0"/>
                <a:ea typeface="楷体" panose="02010609060101010101" pitchFamily="49" charset="-122"/>
                <a:cs typeface="Arial" panose="020B0604020202020204" pitchFamily="34" charset="0"/>
              </a:rPr>
              <a:t>离散数学</a:t>
            </a:r>
            <a:r>
              <a:rPr lang="en-US" altLang="zh-CN" sz="2400" b="1" dirty="0">
                <a:solidFill>
                  <a:srgbClr val="210694"/>
                </a:solidFill>
                <a:latin typeface="Arial" panose="020B0604020202020204" pitchFamily="34" charset="0"/>
                <a:ea typeface="楷体" panose="02010609060101010101" pitchFamily="49" charset="-122"/>
                <a:cs typeface="Arial" panose="020B0604020202020204" pitchFamily="34" charset="0"/>
              </a:rPr>
              <a:t>(Discrete mathematics)</a:t>
            </a:r>
            <a:r>
              <a:rPr lang="zh-CN" altLang="en-US" sz="2400" b="1" dirty="0">
                <a:solidFill>
                  <a:srgbClr val="210694"/>
                </a:solidFill>
                <a:latin typeface="Arial" panose="020B0604020202020204" pitchFamily="34" charset="0"/>
                <a:ea typeface="楷体" panose="02010609060101010101" pitchFamily="49" charset="-122"/>
                <a:cs typeface="Arial" panose="020B0604020202020204" pitchFamily="34" charset="0"/>
              </a:rPr>
              <a:t>是以可枚举</a:t>
            </a:r>
            <a:r>
              <a:rPr lang="en-US" altLang="zh-CN" sz="2400" b="1" dirty="0">
                <a:solidFill>
                  <a:srgbClr val="210694"/>
                </a:solidFill>
                <a:latin typeface="Arial" panose="020B0604020202020204" pitchFamily="34" charset="0"/>
                <a:ea typeface="楷体" panose="02010609060101010101" pitchFamily="49" charset="-122"/>
                <a:cs typeface="Arial" panose="020B0604020202020204" pitchFamily="34" charset="0"/>
              </a:rPr>
              <a:t>(enumerable)</a:t>
            </a:r>
            <a:r>
              <a:rPr lang="zh-CN" altLang="en-US" sz="2400" b="1" dirty="0">
                <a:solidFill>
                  <a:srgbClr val="210694"/>
                </a:solidFill>
                <a:latin typeface="Arial" panose="020B0604020202020204" pitchFamily="34" charset="0"/>
                <a:ea typeface="楷体" panose="02010609060101010101" pitchFamily="49" charset="-122"/>
                <a:cs typeface="Arial" panose="020B0604020202020204" pitchFamily="34" charset="0"/>
              </a:rPr>
              <a:t>的量作为研究对象的数学分支</a:t>
            </a:r>
            <a:endParaRPr lang="en-US" altLang="zh-CN" sz="2400" b="1" dirty="0">
              <a:solidFill>
                <a:srgbClr val="210694"/>
              </a:solidFill>
              <a:latin typeface="Arial" panose="020B0604020202020204" pitchFamily="34" charset="0"/>
              <a:ea typeface="楷体" panose="02010609060101010101" pitchFamily="49" charset="-122"/>
              <a:cs typeface="Arial" panose="020B0604020202020204" pitchFamily="34" charset="0"/>
            </a:endParaRPr>
          </a:p>
          <a:p>
            <a:pPr marL="285750" indent="-285750">
              <a:spcBef>
                <a:spcPts val="1200"/>
              </a:spcBef>
              <a:spcAft>
                <a:spcPts val="600"/>
              </a:spcAft>
              <a:buFont typeface="Arial" panose="020B0604020202020204" pitchFamily="34" charset="0"/>
              <a:buChar char="•"/>
            </a:pPr>
            <a:r>
              <a:rPr lang="zh-CN" altLang="en-US" sz="2000" b="1" dirty="0">
                <a:solidFill>
                  <a:schemeClr val="accent6">
                    <a:lumMod val="50000"/>
                  </a:schemeClr>
                </a:solidFill>
                <a:latin typeface="宋体" panose="02010600030101010101" pitchFamily="2" charset="-122"/>
                <a:ea typeface="宋体" panose="02010600030101010101" pitchFamily="2" charset="-122"/>
              </a:rPr>
              <a:t>可枚举指对象与对象间有清晰明确界限，可一一罗列</a:t>
            </a:r>
            <a:endParaRPr lang="en-US" altLang="zh-CN" sz="2000" b="1" dirty="0">
              <a:solidFill>
                <a:schemeClr val="accent6">
                  <a:lumMod val="50000"/>
                </a:schemeClr>
              </a:solidFill>
              <a:latin typeface="宋体" panose="02010600030101010101" pitchFamily="2" charset="-122"/>
              <a:ea typeface="宋体" panose="02010600030101010101" pitchFamily="2" charset="-122"/>
            </a:endParaRPr>
          </a:p>
          <a:p>
            <a:pPr marL="742950" lvl="1" indent="-285750">
              <a:spcBef>
                <a:spcPts val="1200"/>
              </a:spcBef>
              <a:spcAft>
                <a:spcPts val="600"/>
              </a:spcAft>
              <a:buFont typeface="Arial" panose="020B0604020202020204" pitchFamily="34" charset="0"/>
              <a:buChar char="•"/>
            </a:pPr>
            <a:r>
              <a:rPr lang="zh-CN" altLang="en-US" sz="1600" b="1" dirty="0">
                <a:solidFill>
                  <a:srgbClr val="C00000"/>
                </a:solidFill>
                <a:latin typeface="楷体" panose="02010609060101010101" pitchFamily="49" charset="-122"/>
                <a:ea typeface="楷体" panose="02010609060101010101" pitchFamily="49" charset="-122"/>
              </a:rPr>
              <a:t>离散数学研究与自然数集或其子集有一一对应关系的对象集合</a:t>
            </a:r>
            <a:endParaRPr lang="en-US" altLang="zh-CN" sz="1600" b="1" dirty="0">
              <a:solidFill>
                <a:srgbClr val="C00000"/>
              </a:solidFill>
              <a:latin typeface="楷体" panose="02010609060101010101" pitchFamily="49" charset="-122"/>
              <a:ea typeface="楷体" panose="02010609060101010101" pitchFamily="49" charset="-122"/>
            </a:endParaRPr>
          </a:p>
          <a:p>
            <a:pPr marL="285750" indent="-285750">
              <a:spcBef>
                <a:spcPts val="1200"/>
              </a:spcBef>
              <a:spcAft>
                <a:spcPts val="600"/>
              </a:spcAft>
              <a:buFont typeface="Arial" panose="020B0604020202020204" pitchFamily="34" charset="0"/>
              <a:buChar char="•"/>
            </a:pPr>
            <a:r>
              <a:rPr lang="zh-CN" altLang="en-US" sz="2000" b="1" dirty="0">
                <a:solidFill>
                  <a:schemeClr val="accent6">
                    <a:lumMod val="50000"/>
                  </a:schemeClr>
                </a:solidFill>
                <a:latin typeface="宋体" panose="02010600030101010101" pitchFamily="2" charset="-122"/>
                <a:ea typeface="宋体" panose="02010600030101010101" pitchFamily="2" charset="-122"/>
              </a:rPr>
              <a:t>现在的计算机只能处理可枚举的信息</a:t>
            </a:r>
            <a:endParaRPr lang="en-US" altLang="zh-CN" sz="2000" b="1" dirty="0">
              <a:solidFill>
                <a:schemeClr val="accent6">
                  <a:lumMod val="50000"/>
                </a:schemeClr>
              </a:solidFill>
              <a:latin typeface="宋体" panose="02010600030101010101" pitchFamily="2" charset="-122"/>
              <a:ea typeface="宋体" panose="02010600030101010101" pitchFamily="2" charset="-122"/>
            </a:endParaRPr>
          </a:p>
          <a:p>
            <a:pPr marL="742950" lvl="1" indent="-285750">
              <a:spcBef>
                <a:spcPts val="1200"/>
              </a:spcBef>
              <a:spcAft>
                <a:spcPts val="600"/>
              </a:spcAft>
              <a:buFont typeface="Arial" panose="020B0604020202020204" pitchFamily="34" charset="0"/>
              <a:buChar char="•"/>
            </a:pPr>
            <a:r>
              <a:rPr lang="zh-CN" altLang="en-US" sz="1600" b="1" dirty="0">
                <a:solidFill>
                  <a:srgbClr val="C00000"/>
                </a:solidFill>
                <a:latin typeface="楷体" panose="02010609060101010101" pitchFamily="49" charset="-122"/>
                <a:ea typeface="楷体" panose="02010609060101010101" pitchFamily="49" charset="-122"/>
              </a:rPr>
              <a:t>任何由计算机处理的信息都必须编码为可枚举的二进制数据</a:t>
            </a:r>
            <a:endParaRPr lang="en-US" altLang="zh-CN" sz="1600" b="1" dirty="0">
              <a:solidFill>
                <a:srgbClr val="C00000"/>
              </a:solidFill>
              <a:latin typeface="楷体" panose="02010609060101010101" pitchFamily="49" charset="-122"/>
              <a:ea typeface="楷体" panose="02010609060101010101" pitchFamily="49" charset="-122"/>
            </a:endParaRPr>
          </a:p>
          <a:p>
            <a:pPr marL="742950" lvl="1" indent="-285750">
              <a:spcBef>
                <a:spcPts val="1200"/>
              </a:spcBef>
              <a:spcAft>
                <a:spcPts val="600"/>
              </a:spcAft>
              <a:buFont typeface="Arial" panose="020B0604020202020204" pitchFamily="34" charset="0"/>
              <a:buChar char="•"/>
            </a:pPr>
            <a:r>
              <a:rPr lang="zh-CN" altLang="en-US" sz="1600" b="1" dirty="0">
                <a:solidFill>
                  <a:srgbClr val="C00000"/>
                </a:solidFill>
                <a:latin typeface="楷体" panose="02010609060101010101" pitchFamily="49" charset="-122"/>
                <a:ea typeface="楷体" panose="02010609060101010101" pitchFamily="49" charset="-122"/>
              </a:rPr>
              <a:t>离散数学在计算机科学有广泛应用</a:t>
            </a:r>
            <a:endParaRPr lang="en-US" altLang="zh-CN" sz="1600" b="1" dirty="0">
              <a:solidFill>
                <a:srgbClr val="C00000"/>
              </a:solidFill>
              <a:latin typeface="楷体" panose="02010609060101010101" pitchFamily="49" charset="-122"/>
              <a:ea typeface="楷体" panose="02010609060101010101" pitchFamily="49" charset="-122"/>
            </a:endParaRPr>
          </a:p>
        </p:txBody>
      </p:sp>
      <p:sp>
        <p:nvSpPr>
          <p:cNvPr id="19" name="文本框 18"/>
          <p:cNvSpPr txBox="1"/>
          <p:nvPr/>
        </p:nvSpPr>
        <p:spPr>
          <a:xfrm>
            <a:off x="7571759" y="2196014"/>
            <a:ext cx="3910995" cy="3805337"/>
          </a:xfrm>
          <a:prstGeom prst="rect">
            <a:avLst/>
          </a:prstGeom>
          <a:solidFill>
            <a:schemeClr val="accent5">
              <a:lumMod val="20000"/>
              <a:lumOff val="80000"/>
            </a:schemeClr>
          </a:solidFill>
        </p:spPr>
        <p:txBody>
          <a:bodyPr wrap="square" rtlCol="0">
            <a:spAutoFit/>
          </a:bodyPr>
          <a:lstStyle/>
          <a:p>
            <a:pPr>
              <a:lnSpc>
                <a:spcPts val="3000"/>
              </a:lnSpc>
              <a:spcBef>
                <a:spcPts val="600"/>
              </a:spcBef>
              <a:spcAft>
                <a:spcPts val="600"/>
              </a:spcAft>
            </a:pPr>
            <a:r>
              <a:rPr lang="en-US" altLang="zh-CN" sz="2400" b="1" dirty="0">
                <a:solidFill>
                  <a:srgbClr val="210694"/>
                </a:solidFill>
                <a:latin typeface="Arial" panose="020B0604020202020204" pitchFamily="34" charset="0"/>
                <a:ea typeface="楷体" panose="02010609060101010101" pitchFamily="49" charset="-122"/>
                <a:cs typeface="Arial" panose="020B0604020202020204" pitchFamily="34" charset="0"/>
              </a:rPr>
              <a:t>《</a:t>
            </a:r>
            <a:r>
              <a:rPr lang="zh-CN" altLang="en-US" sz="2400" b="1" dirty="0">
                <a:solidFill>
                  <a:srgbClr val="210694"/>
                </a:solidFill>
                <a:latin typeface="Arial" panose="020B0604020202020204" pitchFamily="34" charset="0"/>
                <a:ea typeface="楷体" panose="02010609060101010101" pitchFamily="49" charset="-122"/>
                <a:cs typeface="Arial" panose="020B0604020202020204" pitchFamily="34" charset="0"/>
              </a:rPr>
              <a:t>离散数学基础</a:t>
            </a:r>
            <a:r>
              <a:rPr lang="en-US" altLang="zh-CN" sz="2400" b="1" dirty="0">
                <a:solidFill>
                  <a:srgbClr val="210694"/>
                </a:solidFill>
                <a:latin typeface="Arial" panose="020B0604020202020204" pitchFamily="34" charset="0"/>
                <a:ea typeface="楷体" panose="02010609060101010101" pitchFamily="49" charset="-122"/>
                <a:cs typeface="Arial" panose="020B0604020202020204" pitchFamily="34" charset="0"/>
              </a:rPr>
              <a:t>》</a:t>
            </a:r>
            <a:r>
              <a:rPr lang="zh-CN" altLang="en-US" sz="2400" b="1" dirty="0">
                <a:solidFill>
                  <a:srgbClr val="210694"/>
                </a:solidFill>
                <a:latin typeface="Arial" panose="020B0604020202020204" pitchFamily="34" charset="0"/>
                <a:ea typeface="楷体" panose="02010609060101010101" pitchFamily="49" charset="-122"/>
                <a:cs typeface="Arial" panose="020B0604020202020204" pitchFamily="34" charset="0"/>
              </a:rPr>
              <a:t>是计算机专业的核心基础课程</a:t>
            </a:r>
            <a:endParaRPr lang="en-US" altLang="zh-CN" sz="2400" b="1" dirty="0">
              <a:solidFill>
                <a:srgbClr val="210694"/>
              </a:solidFill>
              <a:latin typeface="Arial" panose="020B0604020202020204" pitchFamily="34" charset="0"/>
              <a:ea typeface="楷体" panose="02010609060101010101" pitchFamily="49" charset="-122"/>
              <a:cs typeface="Arial" panose="020B0604020202020204" pitchFamily="34" charset="0"/>
            </a:endParaRPr>
          </a:p>
          <a:p>
            <a:pPr marL="285750" indent="-285750">
              <a:lnSpc>
                <a:spcPts val="3000"/>
              </a:lnSpc>
              <a:spcBef>
                <a:spcPts val="600"/>
              </a:spcBef>
              <a:spcAft>
                <a:spcPts val="600"/>
              </a:spcAft>
              <a:buFont typeface="Arial" panose="020B0604020202020204" pitchFamily="34" charset="0"/>
              <a:buChar char="•"/>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提供逻辑</a:t>
            </a:r>
            <a:r>
              <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(logic)</a:t>
            </a: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、集合</a:t>
            </a:r>
            <a:r>
              <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(set)</a:t>
            </a: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、算法</a:t>
            </a:r>
            <a:r>
              <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(algorithm)</a:t>
            </a: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、图论</a:t>
            </a:r>
            <a:r>
              <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(graph)</a:t>
            </a: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和代数</a:t>
            </a:r>
            <a:r>
              <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(algebra)</a:t>
            </a: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等数学语言描述可枚举的数学对象</a:t>
            </a:r>
            <a:endPar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742950" lvl="1" indent="-285750">
              <a:lnSpc>
                <a:spcPts val="3000"/>
              </a:lnSpc>
              <a:spcBef>
                <a:spcPts val="600"/>
              </a:spcBef>
              <a:spcAft>
                <a:spcPts val="6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使得人们在利用计算机求解问题时可建立合适的离散数学模型并对其进行分析</a:t>
            </a:r>
            <a:endParaRPr lang="en-US" altLang="zh-CN" b="1" dirty="0">
              <a:solidFill>
                <a:srgbClr val="C00000"/>
              </a:solidFill>
              <a:latin typeface="楷体" panose="02010609060101010101" pitchFamily="49" charset="-122"/>
              <a:ea typeface="楷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第一讲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课程简介</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8D8642A-0BEE-4CA4-A2A5-39EDCDA8148E}" type="slidenum">
              <a:rPr lang="en-US" altLang="zh-CN" smtClean="0">
                <a:latin typeface="Arial" panose="020B0604020202020204" pitchFamily="34" charset="0"/>
                <a:ea typeface="楷体" panose="02010609060101010101" pitchFamily="49" charset="-122"/>
                <a:cs typeface="Arial" panose="020B0604020202020204" pitchFamily="34" charset="0"/>
              </a:rPr>
              <a:t>3</a:t>
            </a:fld>
            <a:r>
              <a:rPr lang="en-US" altLang="zh-CN">
                <a:latin typeface="Arial" panose="020B0604020202020204" pitchFamily="34" charset="0"/>
                <a:ea typeface="楷体" panose="02010609060101010101" pitchFamily="49" charset="-122"/>
                <a:cs typeface="Arial" panose="020B0604020202020204" pitchFamily="34" charset="0"/>
              </a:rPr>
              <a:t>/10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利用计算机求解问题和离散建模</a:t>
            </a:r>
          </a:p>
        </p:txBody>
      </p:sp>
      <p:sp>
        <p:nvSpPr>
          <p:cNvPr id="2" name="文本框 1"/>
          <p:cNvSpPr txBox="1"/>
          <p:nvPr/>
        </p:nvSpPr>
        <p:spPr>
          <a:xfrm>
            <a:off x="386813" y="1017757"/>
            <a:ext cx="10972848" cy="120609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800" b="1" dirty="0">
                <a:solidFill>
                  <a:srgbClr val="210694"/>
                </a:solidFill>
                <a:latin typeface="Arial" panose="020B0604020202020204" pitchFamily="34" charset="0"/>
                <a:ea typeface="楷体" panose="02010609060101010101" pitchFamily="49" charset="-122"/>
                <a:cs typeface="Arial" panose="020B0604020202020204" pitchFamily="34" charset="0"/>
              </a:rPr>
              <a:t>建立离散模型通常是利用计算机求解问题的第一步</a:t>
            </a:r>
            <a:endParaRPr lang="en-US" altLang="zh-CN" sz="2800" b="1" dirty="0">
              <a:solidFill>
                <a:srgbClr val="210694"/>
              </a:solidFill>
              <a:latin typeface="Arial" panose="020B0604020202020204" pitchFamily="34" charset="0"/>
              <a:ea typeface="楷体" panose="02010609060101010101" pitchFamily="49" charset="-122"/>
              <a:cs typeface="Arial" panose="020B0604020202020204" pitchFamily="34" charset="0"/>
            </a:endParaRPr>
          </a:p>
          <a:p>
            <a:pPr marL="742950" lvl="1" indent="-285750">
              <a:lnSpc>
                <a:spcPct val="150000"/>
              </a:lnSpc>
              <a:buFont typeface="Arial" panose="020B0604020202020204" pitchFamily="34" charset="0"/>
              <a:buChar char="•"/>
            </a:pPr>
            <a:r>
              <a:rPr lang="zh-CN" altLang="en-US" sz="2400" b="1" dirty="0">
                <a:solidFill>
                  <a:schemeClr val="accent6">
                    <a:lumMod val="50000"/>
                  </a:schemeClr>
                </a:solidFill>
                <a:latin typeface="宋体" panose="02010600030101010101" pitchFamily="2" charset="-122"/>
                <a:ea typeface="宋体" panose="02010600030101010101" pitchFamily="2" charset="-122"/>
              </a:rPr>
              <a:t>离散数学基础课程的核心目标是培养学生具备初步的离散建模能力</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552" y="2594263"/>
            <a:ext cx="8923998" cy="35452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第一讲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课程简介</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E2D336C-CB65-485B-B2E3-A5A4BF79CE40}" type="slidenum">
              <a:rPr lang="en-US" altLang="zh-CN" smtClean="0">
                <a:latin typeface="Arial" panose="020B0604020202020204" pitchFamily="34" charset="0"/>
                <a:ea typeface="楷体" panose="02010609060101010101" pitchFamily="49" charset="-122"/>
                <a:cs typeface="Arial" panose="020B0604020202020204" pitchFamily="34" charset="0"/>
              </a:rPr>
              <a:t>4</a:t>
            </a:fld>
            <a:r>
              <a:rPr lang="en-US" altLang="zh-CN">
                <a:latin typeface="Arial" panose="020B0604020202020204" pitchFamily="34" charset="0"/>
                <a:ea typeface="楷体" panose="02010609060101010101" pitchFamily="49" charset="-122"/>
                <a:cs typeface="Arial" panose="020B0604020202020204" pitchFamily="34" charset="0"/>
              </a:rPr>
              <a:t>/10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课程基础与课程内容架构</a:t>
            </a:r>
          </a:p>
        </p:txBody>
      </p:sp>
      <p:sp>
        <p:nvSpPr>
          <p:cNvPr id="2" name="文本框 1"/>
          <p:cNvSpPr txBox="1"/>
          <p:nvPr/>
        </p:nvSpPr>
        <p:spPr>
          <a:xfrm>
            <a:off x="596442" y="1720807"/>
            <a:ext cx="10886314" cy="1200329"/>
          </a:xfrm>
          <a:prstGeom prst="rect">
            <a:avLst/>
          </a:prstGeom>
          <a:solidFill>
            <a:schemeClr val="accent5">
              <a:lumMod val="20000"/>
              <a:lumOff val="80000"/>
            </a:schemeClr>
          </a:solidFill>
        </p:spPr>
        <p:txBody>
          <a:bodyPr wrap="square" rtlCol="0">
            <a:spAutoFit/>
          </a:bodyPr>
          <a:lstStyle/>
          <a:p>
            <a:pPr marL="285750" indent="-285750">
              <a:spcBef>
                <a:spcPts val="600"/>
              </a:spcBef>
              <a:buFont typeface="Arial" panose="020B0604020202020204" pitchFamily="34" charset="0"/>
              <a:buChar char="•"/>
            </a:pPr>
            <a:r>
              <a:rPr lang="zh-CN" altLang="en-US" sz="2400" b="1" dirty="0">
                <a:solidFill>
                  <a:srgbClr val="210694"/>
                </a:solidFill>
                <a:latin typeface="Arial" panose="020B0604020202020204" pitchFamily="34" charset="0"/>
                <a:ea typeface="楷体" panose="02010609060101010101" pitchFamily="49" charset="-122"/>
                <a:cs typeface="Arial" panose="020B0604020202020204" pitchFamily="34" charset="0"/>
              </a:rPr>
              <a:t>课程只假定学生有中学数学知识</a:t>
            </a:r>
            <a:endParaRPr lang="en-US" altLang="zh-CN" sz="2400" b="1" dirty="0">
              <a:solidFill>
                <a:srgbClr val="210694"/>
              </a:solidFill>
              <a:latin typeface="Arial" panose="020B0604020202020204" pitchFamily="34" charset="0"/>
              <a:ea typeface="楷体" panose="02010609060101010101" pitchFamily="49" charset="-122"/>
              <a:cs typeface="Arial" panose="020B0604020202020204" pitchFamily="34" charset="0"/>
            </a:endParaRPr>
          </a:p>
          <a:p>
            <a:pPr marL="742950" lvl="1" indent="-285750">
              <a:spcBef>
                <a:spcPts val="600"/>
              </a:spcBef>
              <a:buFont typeface="Arial" panose="020B0604020202020204" pitchFamily="34" charset="0"/>
              <a:buChar char="•"/>
            </a:pPr>
            <a:r>
              <a:rPr lang="zh-CN" altLang="en-US" sz="2000" b="1" dirty="0">
                <a:solidFill>
                  <a:schemeClr val="accent6">
                    <a:lumMod val="50000"/>
                  </a:schemeClr>
                </a:solidFill>
                <a:latin typeface="宋体" panose="02010600030101010101" pitchFamily="2" charset="-122"/>
                <a:ea typeface="宋体" panose="02010600030101010101" pitchFamily="2" charset="-122"/>
              </a:rPr>
              <a:t>主要是初等代数（包括整数、函数、方程）等方面的知识</a:t>
            </a:r>
            <a:endParaRPr lang="en-US" altLang="zh-CN" sz="2000" b="1" dirty="0">
              <a:solidFill>
                <a:schemeClr val="accent6">
                  <a:lumMod val="50000"/>
                </a:schemeClr>
              </a:solidFill>
              <a:latin typeface="宋体" panose="02010600030101010101" pitchFamily="2" charset="-122"/>
              <a:ea typeface="宋体" panose="02010600030101010101" pitchFamily="2" charset="-122"/>
            </a:endParaRPr>
          </a:p>
          <a:p>
            <a:pPr marL="1200150" lvl="2" indent="-285750">
              <a:spcBef>
                <a:spcPts val="600"/>
              </a:spcBef>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如果已经接触过矩阵的基础知识，以及使用某门程序设计语言编写过简单的计算机程序则更好</a:t>
            </a:r>
          </a:p>
        </p:txBody>
      </p:sp>
      <p:sp>
        <p:nvSpPr>
          <p:cNvPr id="11" name="矩形: 圆角 10"/>
          <p:cNvSpPr/>
          <p:nvPr/>
        </p:nvSpPr>
        <p:spPr>
          <a:xfrm>
            <a:off x="596442" y="1103964"/>
            <a:ext cx="3852466"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课程需要学生有什么基础？</a:t>
            </a:r>
          </a:p>
        </p:txBody>
      </p:sp>
      <p:sp>
        <p:nvSpPr>
          <p:cNvPr id="12" name="矩形: 圆角 11"/>
          <p:cNvSpPr/>
          <p:nvPr/>
        </p:nvSpPr>
        <p:spPr>
          <a:xfrm>
            <a:off x="596441" y="3323904"/>
            <a:ext cx="3456576"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课程主要包括哪些内容？</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5607" y="3258763"/>
            <a:ext cx="7466909" cy="2905214"/>
          </a:xfrm>
          <a:prstGeom prst="rect">
            <a:avLst/>
          </a:prstGeom>
        </p:spPr>
      </p:pic>
      <p:sp>
        <p:nvSpPr>
          <p:cNvPr id="13" name="文本框 12"/>
          <p:cNvSpPr txBox="1"/>
          <p:nvPr/>
        </p:nvSpPr>
        <p:spPr>
          <a:xfrm>
            <a:off x="596442" y="3951320"/>
            <a:ext cx="3456576" cy="2212657"/>
          </a:xfrm>
          <a:prstGeom prst="rect">
            <a:avLst/>
          </a:prstGeom>
          <a:solidFill>
            <a:schemeClr val="accent2">
              <a:lumMod val="20000"/>
              <a:lumOff val="80000"/>
            </a:schemeClr>
          </a:solidFill>
        </p:spPr>
        <p:txBody>
          <a:bodyPr wrap="square" rtlCol="0">
            <a:spAutoFit/>
          </a:bodyPr>
          <a:lstStyle/>
          <a:p>
            <a:pPr>
              <a:lnSpc>
                <a:spcPts val="2800"/>
              </a:lnSpc>
              <a:spcBef>
                <a:spcPts val="600"/>
              </a:spcBef>
              <a:spcAft>
                <a:spcPts val="600"/>
              </a:spcAft>
            </a:pPr>
            <a:r>
              <a:rPr lang="zh-CN" altLang="en-US" sz="2000" b="1" dirty="0">
                <a:solidFill>
                  <a:srgbClr val="210694"/>
                </a:solidFill>
                <a:latin typeface="Arial" panose="020B0604020202020204" pitchFamily="34" charset="0"/>
                <a:ea typeface="楷体" panose="02010609060101010101" pitchFamily="49" charset="-122"/>
                <a:cs typeface="Arial" panose="020B0604020202020204" pitchFamily="34" charset="0"/>
              </a:rPr>
              <a:t>命题逻辑、一阶逻辑、证明方法（含归纳定义与归纳证明）、集合、关系、函数（含函数增长与算法效率分析初步）、计数与组合、图与树、代数系统基础知识</a:t>
            </a:r>
            <a:endParaRPr lang="en-US" altLang="zh-CN" sz="2000" b="1" dirty="0">
              <a:solidFill>
                <a:srgbClr val="210694"/>
              </a:solidFill>
              <a:latin typeface="Arial" panose="020B0604020202020204" pitchFamily="34" charset="0"/>
              <a:ea typeface="楷体" panose="02010609060101010101" pitchFamily="49" charset="-122"/>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第一讲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课程简介</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76FA1B2B-A5EA-4E91-A185-9617A6D36344}" type="slidenum">
              <a:rPr lang="en-US" altLang="zh-CN" smtClean="0">
                <a:latin typeface="Arial" panose="020B0604020202020204" pitchFamily="34" charset="0"/>
                <a:ea typeface="楷体" panose="02010609060101010101" pitchFamily="49" charset="-122"/>
                <a:cs typeface="Arial" panose="020B0604020202020204" pitchFamily="34" charset="0"/>
              </a:rPr>
              <a:t>5</a:t>
            </a:fld>
            <a:r>
              <a:rPr lang="en-US" altLang="zh-CN">
                <a:latin typeface="Arial" panose="020B0604020202020204" pitchFamily="34" charset="0"/>
                <a:ea typeface="楷体" panose="02010609060101010101" pitchFamily="49" charset="-122"/>
                <a:cs typeface="Arial" panose="020B0604020202020204" pitchFamily="34" charset="0"/>
              </a:rPr>
              <a:t>/10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课程教学目标</a:t>
            </a:r>
          </a:p>
        </p:txBody>
      </p:sp>
      <p:graphicFrame>
        <p:nvGraphicFramePr>
          <p:cNvPr id="11" name="表格 10"/>
          <p:cNvGraphicFramePr>
            <a:graphicFrameLocks noGrp="1"/>
          </p:cNvGraphicFramePr>
          <p:nvPr/>
        </p:nvGraphicFramePr>
        <p:xfrm>
          <a:off x="691245" y="3114290"/>
          <a:ext cx="4921007" cy="1076339"/>
        </p:xfrm>
        <a:graphic>
          <a:graphicData uri="http://schemas.openxmlformats.org/drawingml/2006/table">
            <a:tbl>
              <a:tblPr>
                <a:solidFill>
                  <a:srgbClr val="99CC00">
                    <a:alpha val="50196"/>
                  </a:srgbClr>
                </a:solidFill>
                <a:tableStyleId>{8799B23B-EC83-4686-B30A-512413B5E67A}</a:tableStyleId>
              </a:tblPr>
              <a:tblGrid>
                <a:gridCol w="1127413">
                  <a:extLst>
                    <a:ext uri="{9D8B030D-6E8A-4147-A177-3AD203B41FA5}">
                      <a16:colId xmlns:a16="http://schemas.microsoft.com/office/drawing/2014/main" val="20000"/>
                    </a:ext>
                  </a:extLst>
                </a:gridCol>
                <a:gridCol w="3793594">
                  <a:extLst>
                    <a:ext uri="{9D8B030D-6E8A-4147-A177-3AD203B41FA5}">
                      <a16:colId xmlns:a16="http://schemas.microsoft.com/office/drawing/2014/main" val="20001"/>
                    </a:ext>
                  </a:extLst>
                </a:gridCol>
              </a:tblGrid>
              <a:tr h="422425">
                <a:tc rowSpan="2">
                  <a:txBody>
                    <a:bodyPr/>
                    <a:lstStyle/>
                    <a:p>
                      <a:pPr marL="0" algn="ctr" defTabSz="914400" rtl="0" eaLnBrk="1" latinLnBrk="0" hangingPunct="1"/>
                      <a:r>
                        <a:rPr lang="zh-CN" altLang="en-US" sz="3200" b="1" kern="1200" cap="none" spc="0" dirty="0">
                          <a:ln w="6600">
                            <a:solidFill>
                              <a:schemeClr val="accent2"/>
                            </a:solidFill>
                            <a:prstDash val="solid"/>
                          </a:ln>
                          <a:solidFill>
                            <a:srgbClr val="FFFFFF"/>
                          </a:solidFill>
                          <a:effectLst>
                            <a:outerShdw dist="38100" dir="2700000" algn="tl" rotWithShape="0">
                              <a:schemeClr val="accent2"/>
                            </a:outerShdw>
                          </a:effectLst>
                          <a:latin typeface="幼圆" panose="02010509060101010101" pitchFamily="49" charset="-122"/>
                          <a:ea typeface="幼圆" panose="02010509060101010101" pitchFamily="49" charset="-122"/>
                          <a:cs typeface="+mn-cs"/>
                        </a:rPr>
                        <a:t>知识目标</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ross"/>
                      <a:lightRig rig="flood" dir="t"/>
                    </a:cell3D>
                    <a:solidFill>
                      <a:schemeClr val="accent3">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0" dirty="0">
                          <a:solidFill>
                            <a:srgbClr val="333399"/>
                          </a:solidFill>
                          <a:latin typeface="等线" panose="02010600030101010101" pitchFamily="2" charset="-122"/>
                          <a:ea typeface="等线" panose="02010600030101010101" pitchFamily="2" charset="-122"/>
                        </a:rPr>
                        <a:t>多门专业课的知识准备</a:t>
                      </a:r>
                      <a:endParaRPr lang="zh-CN"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cell3D prstMaterial="dkEdge">
                      <a:bevel prst="cross"/>
                      <a:lightRig rig="flood" dir="t"/>
                    </a:cell3D>
                    <a:solidFill>
                      <a:schemeClr val="accent3">
                        <a:lumMod val="20000"/>
                        <a:lumOff val="80000"/>
                      </a:schemeClr>
                    </a:solidFill>
                  </a:tcPr>
                </a:tc>
                <a:extLst>
                  <a:ext uri="{0D108BD9-81ED-4DB2-BD59-A6C34878D82A}">
                    <a16:rowId xmlns:a16="http://schemas.microsoft.com/office/drawing/2014/main" val="10000"/>
                  </a:ext>
                </a:extLst>
              </a:tr>
              <a:tr h="653914">
                <a:tc vMerge="1">
                  <a:txBody>
                    <a:bodyPr/>
                    <a:lstStyle/>
                    <a:p>
                      <a:endParaRPr lang="zh-CN"/>
                    </a:p>
                  </a:txBody>
                  <a:tcPr/>
                </a:tc>
                <a:tc>
                  <a:txBody>
                    <a:bodyPr/>
                    <a:lstStyle/>
                    <a:p>
                      <a:pPr algn="ctr"/>
                      <a:r>
                        <a:rPr lang="zh-CN" altLang="en-US" b="1" dirty="0">
                          <a:solidFill>
                            <a:srgbClr val="C00000"/>
                          </a:solidFill>
                          <a:latin typeface="楷体" panose="02010609060101010101" pitchFamily="49" charset="-122"/>
                          <a:ea typeface="楷体" panose="02010609060101010101" pitchFamily="49" charset="-122"/>
                        </a:rPr>
                        <a:t>逻辑与证明、集合关系与函数、计数与组合、图与树、代数结构</a:t>
                      </a:r>
                      <a:endParaRPr lang="zh-CN"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ross"/>
                      <a:lightRig rig="flood" dir="t"/>
                    </a:cell3D>
                    <a:solidFill>
                      <a:schemeClr val="accent3">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12" name="表格 11"/>
          <p:cNvGraphicFramePr>
            <a:graphicFrameLocks noGrp="1"/>
          </p:cNvGraphicFramePr>
          <p:nvPr/>
        </p:nvGraphicFramePr>
        <p:xfrm>
          <a:off x="691245" y="1411661"/>
          <a:ext cx="4921007" cy="1076339"/>
        </p:xfrm>
        <a:graphic>
          <a:graphicData uri="http://schemas.openxmlformats.org/drawingml/2006/table">
            <a:tbl>
              <a:tblPr>
                <a:tableStyleId>{8799B23B-EC83-4686-B30A-512413B5E67A}</a:tableStyleId>
              </a:tblPr>
              <a:tblGrid>
                <a:gridCol w="1127413">
                  <a:extLst>
                    <a:ext uri="{9D8B030D-6E8A-4147-A177-3AD203B41FA5}">
                      <a16:colId xmlns:a16="http://schemas.microsoft.com/office/drawing/2014/main" val="20000"/>
                    </a:ext>
                  </a:extLst>
                </a:gridCol>
                <a:gridCol w="3793594">
                  <a:extLst>
                    <a:ext uri="{9D8B030D-6E8A-4147-A177-3AD203B41FA5}">
                      <a16:colId xmlns:a16="http://schemas.microsoft.com/office/drawing/2014/main" val="20001"/>
                    </a:ext>
                  </a:extLst>
                </a:gridCol>
              </a:tblGrid>
              <a:tr h="422425">
                <a:tc rowSpan="2">
                  <a:txBody>
                    <a:bodyPr/>
                    <a:lstStyle/>
                    <a:p>
                      <a:pPr marL="0" algn="ctr" defTabSz="914400" rtl="0" eaLnBrk="1" latinLnBrk="0" hangingPunct="1"/>
                      <a:r>
                        <a:rPr lang="zh-CN" altLang="en-US" sz="3200" b="1" kern="1200" cap="none" spc="0" dirty="0">
                          <a:ln w="6600">
                            <a:solidFill>
                              <a:schemeClr val="accent2"/>
                            </a:solidFill>
                            <a:prstDash val="solid"/>
                          </a:ln>
                          <a:solidFill>
                            <a:srgbClr val="FFFFFF"/>
                          </a:solidFill>
                          <a:effectLst>
                            <a:outerShdw dist="38100" dir="2700000" algn="tl" rotWithShape="0">
                              <a:schemeClr val="accent2"/>
                            </a:outerShdw>
                          </a:effectLst>
                          <a:latin typeface="幼圆" panose="02010509060101010101" pitchFamily="49" charset="-122"/>
                          <a:ea typeface="幼圆" panose="02010509060101010101" pitchFamily="49" charset="-122"/>
                          <a:cs typeface="+mn-cs"/>
                        </a:rPr>
                        <a:t>素质目标</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ross"/>
                      <a:lightRig rig="flood" dir="t"/>
                    </a:cell3D>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0" dirty="0">
                          <a:solidFill>
                            <a:srgbClr val="333399"/>
                          </a:solidFill>
                          <a:latin typeface="等线" panose="02010600030101010101" pitchFamily="2" charset="-122"/>
                          <a:ea typeface="等线" panose="02010600030101010101" pitchFamily="2" charset="-122"/>
                        </a:rPr>
                        <a:t>立德树人</a:t>
                      </a:r>
                      <a:endParaRPr lang="zh-CN"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cell3D prstMaterial="dkEdge">
                      <a:bevel prst="cross"/>
                      <a:lightRig rig="flood" dir="t"/>
                    </a:cell3D>
                    <a:solidFill>
                      <a:schemeClr val="bg1"/>
                    </a:solidFill>
                  </a:tcPr>
                </a:tc>
                <a:extLst>
                  <a:ext uri="{0D108BD9-81ED-4DB2-BD59-A6C34878D82A}">
                    <a16:rowId xmlns:a16="http://schemas.microsoft.com/office/drawing/2014/main" val="10000"/>
                  </a:ext>
                </a:extLst>
              </a:tr>
              <a:tr h="653914">
                <a:tc vMerge="1">
                  <a:txBody>
                    <a:bodyPr/>
                    <a:lstStyle/>
                    <a:p>
                      <a:endParaRPr lang="zh-CN"/>
                    </a:p>
                  </a:txBody>
                  <a:tcPr/>
                </a:tc>
                <a:tc>
                  <a:txBody>
                    <a:bodyPr/>
                    <a:lstStyle/>
                    <a:p>
                      <a:pPr algn="ctr"/>
                      <a:r>
                        <a:rPr lang="zh-CN" altLang="en-US" b="1" dirty="0">
                          <a:solidFill>
                            <a:srgbClr val="C00000"/>
                          </a:solidFill>
                          <a:latin typeface="楷体" panose="02010609060101010101" pitchFamily="49" charset="-122"/>
                          <a:ea typeface="楷体" panose="02010609060101010101" pitchFamily="49" charset="-122"/>
                        </a:rPr>
                        <a:t>具备家国情怀、严谨思考、勇于探索的科学精神</a:t>
                      </a:r>
                      <a:endParaRPr lang="zh-CN"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ross"/>
                      <a:lightRig rig="flood" dir="t"/>
                    </a:cell3D>
                    <a:solidFill>
                      <a:schemeClr val="bg1"/>
                    </a:solidFill>
                  </a:tcPr>
                </a:tc>
                <a:extLst>
                  <a:ext uri="{0D108BD9-81ED-4DB2-BD59-A6C34878D82A}">
                    <a16:rowId xmlns:a16="http://schemas.microsoft.com/office/drawing/2014/main" val="10001"/>
                  </a:ext>
                </a:extLst>
              </a:tr>
            </a:tbl>
          </a:graphicData>
        </a:graphic>
      </p:graphicFrame>
      <p:graphicFrame>
        <p:nvGraphicFramePr>
          <p:cNvPr id="13" name="表格 12"/>
          <p:cNvGraphicFramePr>
            <a:graphicFrameLocks noGrp="1"/>
          </p:cNvGraphicFramePr>
          <p:nvPr/>
        </p:nvGraphicFramePr>
        <p:xfrm>
          <a:off x="691245" y="4816919"/>
          <a:ext cx="4921007" cy="1076339"/>
        </p:xfrm>
        <a:graphic>
          <a:graphicData uri="http://schemas.openxmlformats.org/drawingml/2006/table">
            <a:tbl>
              <a:tblPr>
                <a:tableStyleId>{8799B23B-EC83-4686-B30A-512413B5E67A}</a:tableStyleId>
              </a:tblPr>
              <a:tblGrid>
                <a:gridCol w="1127413">
                  <a:extLst>
                    <a:ext uri="{9D8B030D-6E8A-4147-A177-3AD203B41FA5}">
                      <a16:colId xmlns:a16="http://schemas.microsoft.com/office/drawing/2014/main" val="20000"/>
                    </a:ext>
                  </a:extLst>
                </a:gridCol>
                <a:gridCol w="3793594">
                  <a:extLst>
                    <a:ext uri="{9D8B030D-6E8A-4147-A177-3AD203B41FA5}">
                      <a16:colId xmlns:a16="http://schemas.microsoft.com/office/drawing/2014/main" val="20001"/>
                    </a:ext>
                  </a:extLst>
                </a:gridCol>
              </a:tblGrid>
              <a:tr h="422425">
                <a:tc rowSpan="2">
                  <a:txBody>
                    <a:bodyPr/>
                    <a:lstStyle/>
                    <a:p>
                      <a:pPr marL="0" algn="ctr" defTabSz="914400" rtl="0" eaLnBrk="1" latinLnBrk="0" hangingPunct="1"/>
                      <a:r>
                        <a:rPr lang="zh-CN" altLang="en-US" sz="3200" b="1" kern="1200" cap="none" spc="0" dirty="0">
                          <a:ln w="6600">
                            <a:solidFill>
                              <a:schemeClr val="accent2"/>
                            </a:solidFill>
                            <a:prstDash val="solid"/>
                          </a:ln>
                          <a:solidFill>
                            <a:srgbClr val="FFFFFF"/>
                          </a:solidFill>
                          <a:effectLst>
                            <a:outerShdw dist="38100" dir="2700000" algn="tl" rotWithShape="0">
                              <a:schemeClr val="accent2"/>
                            </a:outerShdw>
                          </a:effectLst>
                          <a:latin typeface="幼圆" panose="02010509060101010101" pitchFamily="49" charset="-122"/>
                          <a:ea typeface="幼圆" panose="02010509060101010101" pitchFamily="49" charset="-122"/>
                          <a:cs typeface="+mn-cs"/>
                        </a:rPr>
                        <a:t>能力目标</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ross"/>
                      <a:lightRig rig="flood" dir="t"/>
                    </a:cell3D>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0" dirty="0">
                          <a:solidFill>
                            <a:srgbClr val="333399"/>
                          </a:solidFill>
                          <a:latin typeface="等线" panose="02010600030101010101" pitchFamily="2" charset="-122"/>
                          <a:ea typeface="等线" panose="02010600030101010101" pitchFamily="2" charset="-122"/>
                        </a:rPr>
                        <a:t>提升学生计算思维和工程能力</a:t>
                      </a:r>
                      <a:endParaRPr lang="zh-CN" altLang="en-US" dirty="0"/>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cell3D prstMaterial="dkEdge">
                      <a:bevel prst="cross"/>
                      <a:lightRig rig="flood" dir="t"/>
                    </a:cell3D>
                    <a:solidFill>
                      <a:schemeClr val="accent5">
                        <a:lumMod val="20000"/>
                        <a:lumOff val="80000"/>
                      </a:schemeClr>
                    </a:solidFill>
                  </a:tcPr>
                </a:tc>
                <a:extLst>
                  <a:ext uri="{0D108BD9-81ED-4DB2-BD59-A6C34878D82A}">
                    <a16:rowId xmlns:a16="http://schemas.microsoft.com/office/drawing/2014/main" val="10000"/>
                  </a:ext>
                </a:extLst>
              </a:tr>
              <a:tr h="653914">
                <a:tc vMerge="1">
                  <a:txBody>
                    <a:bodyPr/>
                    <a:lstStyle/>
                    <a:p>
                      <a:endParaRPr lang="zh-CN"/>
                    </a:p>
                  </a:txBody>
                  <a:tcPr/>
                </a:tc>
                <a:tc>
                  <a:txBody>
                    <a:bodyPr/>
                    <a:lstStyle/>
                    <a:p>
                      <a:pPr algn="ctr"/>
                      <a:r>
                        <a:rPr lang="zh-CN" altLang="en-US" b="1">
                          <a:solidFill>
                            <a:srgbClr val="C00000"/>
                          </a:solidFill>
                          <a:latin typeface="楷体" panose="02010609060101010101" pitchFamily="49" charset="-122"/>
                          <a:ea typeface="楷体" panose="02010609060101010101" pitchFamily="49" charset="-122"/>
                        </a:rPr>
                        <a:t>计算机求解问题时的离散建模能力，培育专业思维和专业意识</a:t>
                      </a:r>
                      <a:endParaRPr lang="zh-CN" altLang="en-US"/>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6350" cap="flat" cmpd="sng" algn="ctr">
                      <a:solidFill>
                        <a:schemeClr val="bg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ross"/>
                      <a:lightRig rig="flood" dir="t"/>
                    </a:cell3D>
                    <a:solidFill>
                      <a:schemeClr val="accent5">
                        <a:lumMod val="20000"/>
                        <a:lumOff val="80000"/>
                      </a:schemeClr>
                    </a:solidFill>
                  </a:tcPr>
                </a:tc>
                <a:extLst>
                  <a:ext uri="{0D108BD9-81ED-4DB2-BD59-A6C34878D82A}">
                    <a16:rowId xmlns:a16="http://schemas.microsoft.com/office/drawing/2014/main" val="10001"/>
                  </a:ext>
                </a:extLst>
              </a:tr>
            </a:tbl>
          </a:graphicData>
        </a:graphic>
      </p:graphicFrame>
      <p:sp>
        <p:nvSpPr>
          <p:cNvPr id="14" name="箭头: 下 13"/>
          <p:cNvSpPr/>
          <p:nvPr/>
        </p:nvSpPr>
        <p:spPr>
          <a:xfrm>
            <a:off x="3028432" y="4190629"/>
            <a:ext cx="160544" cy="62629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5" name="箭头: 上 14"/>
          <p:cNvSpPr/>
          <p:nvPr/>
        </p:nvSpPr>
        <p:spPr>
          <a:xfrm>
            <a:off x="3015634" y="2488000"/>
            <a:ext cx="160544" cy="626290"/>
          </a:xfrm>
          <a:prstGeom prs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6" name="文本框 15"/>
          <p:cNvSpPr txBox="1"/>
          <p:nvPr/>
        </p:nvSpPr>
        <p:spPr>
          <a:xfrm>
            <a:off x="3062168" y="2678034"/>
            <a:ext cx="533983" cy="246221"/>
          </a:xfrm>
          <a:prstGeom prst="rect">
            <a:avLst/>
          </a:prstGeom>
          <a:noFill/>
          <a:ln>
            <a:noFill/>
          </a:ln>
        </p:spPr>
        <p:txBody>
          <a:bodyPr wrap="square" rtlCol="0">
            <a:spAutoFit/>
          </a:bodyPr>
          <a:lstStyle/>
          <a:p>
            <a:r>
              <a:rPr lang="zh-CN" altLang="en-US" sz="1000" b="1">
                <a:solidFill>
                  <a:srgbClr val="050A27"/>
                </a:solidFill>
                <a:latin typeface="仿宋" panose="02010609060101010101" pitchFamily="49" charset="-122"/>
                <a:ea typeface="仿宋" panose="02010609060101010101" pitchFamily="49" charset="-122"/>
              </a:rPr>
              <a:t>内化</a:t>
            </a:r>
            <a:endParaRPr lang="zh-CN" altLang="en-US" sz="1000" b="1" dirty="0" err="1">
              <a:solidFill>
                <a:srgbClr val="050A27"/>
              </a:solidFill>
              <a:latin typeface="仿宋" panose="02010609060101010101" pitchFamily="49" charset="-122"/>
              <a:ea typeface="仿宋" panose="02010609060101010101" pitchFamily="49" charset="-122"/>
            </a:endParaRPr>
          </a:p>
        </p:txBody>
      </p:sp>
      <p:sp>
        <p:nvSpPr>
          <p:cNvPr id="18" name="文本框 17"/>
          <p:cNvSpPr txBox="1"/>
          <p:nvPr/>
        </p:nvSpPr>
        <p:spPr>
          <a:xfrm>
            <a:off x="3095904" y="4306415"/>
            <a:ext cx="466509" cy="246221"/>
          </a:xfrm>
          <a:prstGeom prst="rect">
            <a:avLst/>
          </a:prstGeom>
          <a:noFill/>
          <a:ln>
            <a:noFill/>
          </a:ln>
        </p:spPr>
        <p:txBody>
          <a:bodyPr wrap="square" rtlCol="0">
            <a:spAutoFit/>
          </a:bodyPr>
          <a:lstStyle/>
          <a:p>
            <a:r>
              <a:rPr lang="zh-CN" altLang="en-US" sz="1000" b="1">
                <a:solidFill>
                  <a:srgbClr val="050A27"/>
                </a:solidFill>
                <a:latin typeface="仿宋" panose="02010609060101010101" pitchFamily="49" charset="-122"/>
                <a:ea typeface="仿宋" panose="02010609060101010101" pitchFamily="49" charset="-122"/>
              </a:rPr>
              <a:t>外显</a:t>
            </a:r>
            <a:endParaRPr lang="zh-CN" altLang="en-US" sz="1000" b="1" dirty="0" err="1">
              <a:solidFill>
                <a:srgbClr val="050A27"/>
              </a:solidFill>
              <a:latin typeface="仿宋" panose="02010609060101010101" pitchFamily="49" charset="-122"/>
              <a:ea typeface="仿宋" panose="02010609060101010101" pitchFamily="49" charset="-122"/>
            </a:endParaRPr>
          </a:p>
        </p:txBody>
      </p:sp>
      <p:sp>
        <p:nvSpPr>
          <p:cNvPr id="19" name="文本框 18"/>
          <p:cNvSpPr txBox="1"/>
          <p:nvPr/>
        </p:nvSpPr>
        <p:spPr>
          <a:xfrm>
            <a:off x="6095999" y="3027193"/>
            <a:ext cx="5808782" cy="1154162"/>
          </a:xfrm>
          <a:prstGeom prst="rect">
            <a:avLst/>
          </a:prstGeom>
          <a:solidFill>
            <a:schemeClr val="accent2">
              <a:lumMod val="20000"/>
              <a:lumOff val="80000"/>
            </a:schemeClr>
          </a:solidFill>
          <a:ln>
            <a:solidFill>
              <a:schemeClr val="bg2"/>
            </a:solidFill>
          </a:ln>
        </p:spPr>
        <p:txBody>
          <a:bodyPr wrap="square" rtlCol="0">
            <a:spAutoFit/>
          </a:bodyPr>
          <a:lstStyle/>
          <a:p>
            <a:pPr marL="285750" indent="-285750">
              <a:spcBef>
                <a:spcPts val="600"/>
              </a:spcBef>
              <a:buFont typeface="Arial" panose="020B0604020202020204" pitchFamily="34" charset="0"/>
              <a:buChar char="•"/>
            </a:pPr>
            <a:r>
              <a:rPr lang="zh-CN" altLang="en-US" sz="1600" b="1" dirty="0">
                <a:solidFill>
                  <a:srgbClr val="210694"/>
                </a:solidFill>
                <a:latin typeface="楷体" panose="02010609060101010101" pitchFamily="49" charset="-122"/>
                <a:ea typeface="楷体" panose="02010609060101010101" pitchFamily="49" charset="-122"/>
              </a:rPr>
              <a:t>提供学习计算机类专业后续课程，特别是数据结构与算法、数据库系统、编译原理等课程必不可少的知识</a:t>
            </a:r>
            <a:endParaRPr lang="en-US" altLang="zh-CN" sz="1600" b="1" dirty="0">
              <a:solidFill>
                <a:srgbClr val="210694"/>
              </a:solidFill>
              <a:latin typeface="楷体" panose="02010609060101010101" pitchFamily="49" charset="-122"/>
              <a:ea typeface="楷体" panose="02010609060101010101" pitchFamily="49" charset="-122"/>
            </a:endParaRPr>
          </a:p>
          <a:p>
            <a:pPr marL="285750" indent="-285750">
              <a:spcBef>
                <a:spcPts val="600"/>
              </a:spcBef>
              <a:buFont typeface="Arial" panose="020B0604020202020204" pitchFamily="34" charset="0"/>
              <a:buChar char="•"/>
            </a:pPr>
            <a:r>
              <a:rPr lang="zh-CN" altLang="en-US" sz="1600" b="1" dirty="0">
                <a:solidFill>
                  <a:srgbClr val="210694"/>
                </a:solidFill>
                <a:latin typeface="楷体" panose="02010609060101010101" pitchFamily="49" charset="-122"/>
                <a:ea typeface="楷体" panose="02010609060101010101" pitchFamily="49" charset="-122"/>
              </a:rPr>
              <a:t>是离散数学类高级课程，包括图论及其应用、数理逻辑、代数结构、组合数学与数论、形式语言与自动机的先修课程</a:t>
            </a:r>
          </a:p>
        </p:txBody>
      </p:sp>
      <p:sp>
        <p:nvSpPr>
          <p:cNvPr id="3" name="箭头: 右 2"/>
          <p:cNvSpPr/>
          <p:nvPr/>
        </p:nvSpPr>
        <p:spPr>
          <a:xfrm>
            <a:off x="5612254" y="3545767"/>
            <a:ext cx="483748" cy="217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926015" y="4306415"/>
            <a:ext cx="6049519" cy="2062103"/>
          </a:xfrm>
          <a:prstGeom prst="rect">
            <a:avLst/>
          </a:prstGeom>
          <a:solidFill>
            <a:schemeClr val="accent6">
              <a:lumMod val="20000"/>
              <a:lumOff val="80000"/>
              <a:alpha val="20000"/>
            </a:schemeClr>
          </a:solidFill>
        </p:spPr>
        <p:txBody>
          <a:bodyPr wrap="square" rtlCol="0">
            <a:spAutoFit/>
          </a:bodyPr>
          <a:lstStyle/>
          <a:p>
            <a:pPr marL="285750" indent="-285750">
              <a:spcBef>
                <a:spcPts val="300"/>
              </a:spcBef>
              <a:spcAft>
                <a:spcPts val="300"/>
              </a:spcAft>
              <a:buFont typeface="Arial" panose="020B0604020202020204" pitchFamily="34" charset="0"/>
              <a:buChar char="•"/>
            </a:pPr>
            <a:r>
              <a:rPr lang="zh-CN" altLang="en-US" sz="1600" b="1" dirty="0">
                <a:solidFill>
                  <a:srgbClr val="210694"/>
                </a:solidFill>
                <a:latin typeface="楷体" panose="02010609060101010101" pitchFamily="49" charset="-122"/>
                <a:ea typeface="楷体" panose="02010609060101010101" pitchFamily="49" charset="-122"/>
              </a:rPr>
              <a:t>能在建模中运用关系思维、逻辑思维、算法思维、量化思维和递归思维；逐步树立离散化、模块化、层次化、公理化和系统化的专业意识</a:t>
            </a:r>
            <a:endParaRPr lang="en-US" altLang="zh-CN" sz="1600" b="1" dirty="0">
              <a:solidFill>
                <a:srgbClr val="210694"/>
              </a:solidFill>
              <a:latin typeface="楷体" panose="02010609060101010101" pitchFamily="49" charset="-122"/>
              <a:ea typeface="楷体" panose="02010609060101010101" pitchFamily="49" charset="-122"/>
            </a:endParaRPr>
          </a:p>
          <a:p>
            <a:pPr marL="742950" lvl="1" indent="-285750">
              <a:spcBef>
                <a:spcPts val="300"/>
              </a:spcBef>
              <a:spcAft>
                <a:spcPts val="300"/>
              </a:spcAft>
              <a:buFont typeface="Arial" panose="020B0604020202020204" pitchFamily="34" charset="0"/>
              <a:buChar char="•"/>
            </a:pPr>
            <a:r>
              <a:rPr lang="zh-CN" altLang="en-US" sz="1200" b="1" dirty="0">
                <a:solidFill>
                  <a:schemeClr val="accent6">
                    <a:lumMod val="50000"/>
                  </a:schemeClr>
                </a:solidFill>
                <a:latin typeface="宋体" panose="02010600030101010101" pitchFamily="2" charset="-122"/>
                <a:ea typeface="宋体" panose="02010600030101010101" pitchFamily="2" charset="-122"/>
              </a:rPr>
              <a:t>识别与判断问题是否能使用离散数学知识进行建模</a:t>
            </a:r>
          </a:p>
          <a:p>
            <a:pPr marL="742950" lvl="1" indent="-285750">
              <a:spcBef>
                <a:spcPts val="300"/>
              </a:spcBef>
              <a:spcAft>
                <a:spcPts val="300"/>
              </a:spcAft>
              <a:buFont typeface="Arial" panose="020B0604020202020204" pitchFamily="34" charset="0"/>
              <a:buChar char="•"/>
            </a:pPr>
            <a:r>
              <a:rPr lang="zh-CN" altLang="en-US" sz="1200" b="1" dirty="0">
                <a:solidFill>
                  <a:schemeClr val="accent6">
                    <a:lumMod val="50000"/>
                  </a:schemeClr>
                </a:solidFill>
                <a:latin typeface="宋体" panose="02010600030101010101" pitchFamily="2" charset="-122"/>
                <a:ea typeface="宋体" panose="02010600030101010101" pitchFamily="2" charset="-122"/>
              </a:rPr>
              <a:t>使用适当的数学语言表示问题所涉及的概念（元素）及概念之间的关联（结构），从而建立起基本的离散模型</a:t>
            </a:r>
          </a:p>
          <a:p>
            <a:pPr marL="742950" lvl="1" indent="-285750">
              <a:spcBef>
                <a:spcPts val="300"/>
              </a:spcBef>
              <a:spcAft>
                <a:spcPts val="300"/>
              </a:spcAft>
              <a:buFont typeface="Arial" panose="020B0604020202020204" pitchFamily="34" charset="0"/>
              <a:buChar char="•"/>
            </a:pPr>
            <a:r>
              <a:rPr lang="zh-CN" altLang="en-US" sz="1200" b="1" dirty="0">
                <a:solidFill>
                  <a:schemeClr val="accent6">
                    <a:lumMod val="50000"/>
                  </a:schemeClr>
                </a:solidFill>
                <a:latin typeface="宋体" panose="02010600030101010101" pitchFamily="2" charset="-122"/>
                <a:ea typeface="宋体" panose="02010600030101010101" pitchFamily="2" charset="-122"/>
              </a:rPr>
              <a:t>使用适当的数学语言描述并推导与验证模型的性质</a:t>
            </a:r>
          </a:p>
          <a:p>
            <a:pPr marL="742950" lvl="1" indent="-285750">
              <a:spcBef>
                <a:spcPts val="300"/>
              </a:spcBef>
              <a:spcAft>
                <a:spcPts val="300"/>
              </a:spcAft>
              <a:buFont typeface="Arial" panose="020B0604020202020204" pitchFamily="34" charset="0"/>
              <a:buChar char="•"/>
            </a:pPr>
            <a:r>
              <a:rPr lang="zh-CN" altLang="en-US" sz="1200" b="1" dirty="0">
                <a:solidFill>
                  <a:schemeClr val="accent6">
                    <a:lumMod val="50000"/>
                  </a:schemeClr>
                </a:solidFill>
                <a:latin typeface="宋体" panose="02010600030101010101" pitchFamily="2" charset="-122"/>
                <a:ea typeface="宋体" panose="02010600030101010101" pitchFamily="2" charset="-122"/>
              </a:rPr>
              <a:t>根据离散模型设计算法从而用计算机辅助解决问题，并初步分析算法效率</a:t>
            </a:r>
            <a:endParaRPr lang="en-US" altLang="zh-CN" sz="1200" b="1" dirty="0">
              <a:solidFill>
                <a:schemeClr val="accent6">
                  <a:lumMod val="50000"/>
                </a:schemeClr>
              </a:solidFill>
              <a:latin typeface="宋体" panose="02010600030101010101" pitchFamily="2" charset="-122"/>
              <a:ea typeface="宋体" panose="02010600030101010101" pitchFamily="2" charset="-122"/>
            </a:endParaRPr>
          </a:p>
        </p:txBody>
      </p:sp>
      <p:sp>
        <p:nvSpPr>
          <p:cNvPr id="6" name="箭头: 右 5"/>
          <p:cNvSpPr/>
          <p:nvPr/>
        </p:nvSpPr>
        <p:spPr>
          <a:xfrm>
            <a:off x="5612252" y="5242999"/>
            <a:ext cx="313763" cy="171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210782" y="1310055"/>
            <a:ext cx="3479983" cy="1218860"/>
          </a:xfrm>
          <a:prstGeom prst="rect">
            <a:avLst/>
          </a:prstGeom>
          <a:solidFill>
            <a:schemeClr val="accent4"/>
          </a:solidFill>
        </p:spPr>
        <p:txBody>
          <a:bodyPr wrap="square" rtlCol="0">
            <a:spAutoFit/>
          </a:bodyPr>
          <a:lstStyle/>
          <a:p>
            <a:pPr>
              <a:lnSpc>
                <a:spcPts val="3000"/>
              </a:lnSpc>
            </a:pPr>
            <a:r>
              <a:rPr lang="zh-CN" altLang="en-US" sz="2000" b="1" dirty="0">
                <a:solidFill>
                  <a:srgbClr val="C00000"/>
                </a:solidFill>
              </a:rPr>
              <a:t>有担当、有责任、富有使命感、德智体美劳全面发展的新时代社会主义建设接班人</a:t>
            </a:r>
          </a:p>
        </p:txBody>
      </p:sp>
      <p:sp>
        <p:nvSpPr>
          <p:cNvPr id="21" name="箭头: 右 20"/>
          <p:cNvSpPr/>
          <p:nvPr/>
        </p:nvSpPr>
        <p:spPr>
          <a:xfrm>
            <a:off x="5645759" y="1810941"/>
            <a:ext cx="1557608" cy="217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第一讲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课程简介</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424A2C79-5205-4908-8AC9-A6BB41E524CC}" type="slidenum">
              <a:rPr lang="en-US" altLang="zh-CN" smtClean="0">
                <a:latin typeface="Arial" panose="020B0604020202020204" pitchFamily="34" charset="0"/>
                <a:ea typeface="楷体" panose="02010609060101010101" pitchFamily="49" charset="-122"/>
                <a:cs typeface="Arial" panose="020B0604020202020204" pitchFamily="34" charset="0"/>
              </a:rPr>
              <a:t>6</a:t>
            </a:fld>
            <a:r>
              <a:rPr lang="en-US" altLang="zh-CN">
                <a:latin typeface="Arial" panose="020B0604020202020204" pitchFamily="34" charset="0"/>
                <a:ea typeface="楷体" panose="02010609060101010101" pitchFamily="49" charset="-122"/>
                <a:cs typeface="Arial" panose="020B0604020202020204" pitchFamily="34" charset="0"/>
              </a:rPr>
              <a:t>/10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教材与主要参考书籍</a:t>
            </a:r>
          </a:p>
        </p:txBody>
      </p:sp>
      <p:grpSp>
        <p:nvGrpSpPr>
          <p:cNvPr id="6" name="组合 5"/>
          <p:cNvGrpSpPr/>
          <p:nvPr/>
        </p:nvGrpSpPr>
        <p:grpSpPr>
          <a:xfrm>
            <a:off x="532852" y="1388046"/>
            <a:ext cx="2453749" cy="4766569"/>
            <a:chOff x="532852" y="1388046"/>
            <a:chExt cx="2453749" cy="4137825"/>
          </a:xfrm>
        </p:grpSpPr>
        <p:sp>
          <p:nvSpPr>
            <p:cNvPr id="2" name="矩形 1"/>
            <p:cNvSpPr/>
            <p:nvPr/>
          </p:nvSpPr>
          <p:spPr>
            <a:xfrm>
              <a:off x="532852" y="1388046"/>
              <a:ext cx="2453749" cy="4137825"/>
            </a:xfrm>
            <a:prstGeom prst="rect">
              <a:avLst/>
            </a:prstGeom>
            <a:solidFill>
              <a:schemeClr val="accent4">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2000" b="1" dirty="0">
                  <a:solidFill>
                    <a:srgbClr val="C00000"/>
                  </a:solidFill>
                </a:rPr>
                <a:t>教材</a:t>
              </a:r>
              <a:endParaRPr lang="en-US" altLang="zh-CN" sz="2000" b="1" dirty="0">
                <a:solidFill>
                  <a:srgbClr val="C00000"/>
                </a:solidFill>
              </a:endParaRPr>
            </a:p>
            <a:p>
              <a:pPr marL="285750" indent="-285750">
                <a:lnSpc>
                  <a:spcPts val="2000"/>
                </a:lnSpc>
                <a:buFont typeface="Arial" panose="020B0604020202020204" pitchFamily="34" charset="0"/>
                <a:buChar char="•"/>
              </a:pPr>
              <a:r>
                <a:rPr lang="zh-CN" altLang="en-US" sz="1600" b="1" dirty="0">
                  <a:solidFill>
                    <a:srgbClr val="210694"/>
                  </a:solidFill>
                  <a:latin typeface="楷体" panose="02010609060101010101" pitchFamily="49" charset="-122"/>
                  <a:ea typeface="楷体" panose="02010609060101010101" pitchFamily="49" charset="-122"/>
                </a:rPr>
                <a:t>周晓聪</a:t>
              </a:r>
              <a:r>
                <a:rPr lang="zh-CN" altLang="en-US" sz="1600" b="1">
                  <a:solidFill>
                    <a:srgbClr val="210694"/>
                  </a:solidFill>
                  <a:latin typeface="楷体" panose="02010609060101010101" pitchFamily="49" charset="-122"/>
                  <a:ea typeface="楷体" panose="02010609060101010101" pitchFamily="49" charset="-122"/>
                </a:rPr>
                <a:t>、乔海燕，</a:t>
              </a:r>
              <a:r>
                <a:rPr lang="en-US" altLang="zh-CN" sz="1600" b="1" dirty="0">
                  <a:solidFill>
                    <a:srgbClr val="210694"/>
                  </a:solidFill>
                  <a:latin typeface="楷体" panose="02010609060101010101" pitchFamily="49" charset="-122"/>
                  <a:ea typeface="楷体" panose="02010609060101010101" pitchFamily="49" charset="-122"/>
                </a:rPr>
                <a:t>《</a:t>
              </a:r>
              <a:r>
                <a:rPr lang="zh-CN" altLang="en-US" sz="1600" b="1" dirty="0">
                  <a:solidFill>
                    <a:srgbClr val="210694"/>
                  </a:solidFill>
                  <a:latin typeface="楷体" panose="02010609060101010101" pitchFamily="49" charset="-122"/>
                  <a:ea typeface="楷体" panose="02010609060101010101" pitchFamily="49" charset="-122"/>
                </a:rPr>
                <a:t>离散数学基础</a:t>
              </a:r>
              <a:r>
                <a:rPr lang="en-US" altLang="zh-CN" sz="1600" b="1" dirty="0">
                  <a:solidFill>
                    <a:srgbClr val="210694"/>
                  </a:solidFill>
                  <a:latin typeface="楷体" panose="02010609060101010101" pitchFamily="49" charset="-122"/>
                  <a:ea typeface="楷体" panose="02010609060101010101" pitchFamily="49" charset="-122"/>
                </a:rPr>
                <a:t>》</a:t>
              </a:r>
              <a:r>
                <a:rPr lang="zh-CN" altLang="en-US" sz="1600" b="1" dirty="0">
                  <a:solidFill>
                    <a:srgbClr val="210694"/>
                  </a:solidFill>
                  <a:latin typeface="楷体" panose="02010609060101010101" pitchFamily="49" charset="-122"/>
                  <a:ea typeface="楷体" panose="02010609060101010101" pitchFamily="49" charset="-122"/>
                </a:rPr>
                <a:t>，清华大学出版社</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762" y="2465223"/>
              <a:ext cx="2116901" cy="2843560"/>
            </a:xfrm>
            <a:prstGeom prst="rect">
              <a:avLst/>
            </a:prstGeom>
          </p:spPr>
        </p:pic>
      </p:grpSp>
      <p:sp>
        <p:nvSpPr>
          <p:cNvPr id="11" name="矩形 10"/>
          <p:cNvSpPr/>
          <p:nvPr/>
        </p:nvSpPr>
        <p:spPr>
          <a:xfrm>
            <a:off x="3427355" y="1388046"/>
            <a:ext cx="8231793" cy="476656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2000" b="1" dirty="0">
                <a:solidFill>
                  <a:srgbClr val="210694"/>
                </a:solidFill>
              </a:rPr>
              <a:t>主要参考书籍</a:t>
            </a:r>
            <a:endParaRPr lang="en-US" altLang="zh-CN" sz="2000" b="1" dirty="0">
              <a:solidFill>
                <a:srgbClr val="210694"/>
              </a:solidFill>
            </a:endParaRPr>
          </a:p>
          <a:p>
            <a:pPr marL="285750" indent="-285750">
              <a:spcBef>
                <a:spcPts val="600"/>
              </a:spcBef>
              <a:buFont typeface="Arial" panose="020B0604020202020204" pitchFamily="34" charset="0"/>
              <a:buChar char="•"/>
            </a:pPr>
            <a:r>
              <a:rPr lang="en-US" altLang="zh-CN" sz="1600" b="1" dirty="0">
                <a:solidFill>
                  <a:srgbClr val="C00000"/>
                </a:solidFill>
              </a:rPr>
              <a:t>R. L. Graham, D. E. Knuth, O. </a:t>
            </a:r>
            <a:r>
              <a:rPr lang="en-US" altLang="zh-CN" sz="1600" b="1" dirty="0" err="1">
                <a:solidFill>
                  <a:srgbClr val="C00000"/>
                </a:solidFill>
              </a:rPr>
              <a:t>Patashnik</a:t>
            </a:r>
            <a:r>
              <a:rPr lang="en-US" altLang="zh-CN" sz="1600" b="1" dirty="0">
                <a:solidFill>
                  <a:srgbClr val="C00000"/>
                </a:solidFill>
              </a:rPr>
              <a:t>, Concrete Mathematics: A Foundation for Computer  Science (Second Edition)</a:t>
            </a:r>
          </a:p>
          <a:p>
            <a:pPr marL="742950" lvl="1" indent="-285750">
              <a:spcBef>
                <a:spcPts val="600"/>
              </a:spcBef>
              <a:buFont typeface="Arial" panose="020B0604020202020204" pitchFamily="34" charset="0"/>
              <a:buChar char="•"/>
            </a:pPr>
            <a:r>
              <a:rPr lang="zh-CN" altLang="en-US" sz="1400" b="1" dirty="0">
                <a:solidFill>
                  <a:schemeClr val="accent6">
                    <a:lumMod val="50000"/>
                  </a:schemeClr>
                </a:solidFill>
                <a:latin typeface="楷体" panose="02010609060101010101" pitchFamily="49" charset="-122"/>
                <a:ea typeface="楷体" panose="02010609060101010101" pitchFamily="49" charset="-122"/>
              </a:rPr>
              <a:t>张明尧、张凡译，</a:t>
            </a:r>
            <a:r>
              <a:rPr lang="en-US" altLang="zh-CN" sz="1400" b="1" dirty="0">
                <a:solidFill>
                  <a:schemeClr val="accent6">
                    <a:lumMod val="50000"/>
                  </a:schemeClr>
                </a:solidFill>
                <a:latin typeface="楷体" panose="02010609060101010101" pitchFamily="49" charset="-122"/>
                <a:ea typeface="楷体" panose="02010609060101010101" pitchFamily="49" charset="-122"/>
              </a:rPr>
              <a:t>《</a:t>
            </a:r>
            <a:r>
              <a:rPr lang="zh-CN" altLang="en-US" sz="1400" b="1" dirty="0">
                <a:solidFill>
                  <a:schemeClr val="accent6">
                    <a:lumMod val="50000"/>
                  </a:schemeClr>
                </a:solidFill>
                <a:latin typeface="楷体" panose="02010609060101010101" pitchFamily="49" charset="-122"/>
                <a:ea typeface="楷体" panose="02010609060101010101" pitchFamily="49" charset="-122"/>
              </a:rPr>
              <a:t>具体数学：计算机科学基础</a:t>
            </a:r>
            <a:r>
              <a:rPr lang="en-US" altLang="zh-CN" sz="1400" b="1" dirty="0">
                <a:solidFill>
                  <a:schemeClr val="accent6">
                    <a:lumMod val="50000"/>
                  </a:schemeClr>
                </a:solidFill>
                <a:latin typeface="楷体" panose="02010609060101010101" pitchFamily="49" charset="-122"/>
                <a:ea typeface="楷体" panose="02010609060101010101" pitchFamily="49" charset="-122"/>
              </a:rPr>
              <a:t>》</a:t>
            </a:r>
            <a:r>
              <a:rPr lang="zh-CN" altLang="en-US" sz="1400" b="1" dirty="0">
                <a:solidFill>
                  <a:schemeClr val="accent6">
                    <a:lumMod val="50000"/>
                  </a:schemeClr>
                </a:solidFill>
                <a:latin typeface="楷体" panose="02010609060101010101" pitchFamily="49" charset="-122"/>
                <a:ea typeface="楷体" panose="02010609060101010101" pitchFamily="49" charset="-122"/>
              </a:rPr>
              <a:t>，人民邮电出版社，</a:t>
            </a:r>
            <a:r>
              <a:rPr lang="en-US" altLang="zh-CN" sz="1400" b="1" dirty="0">
                <a:solidFill>
                  <a:schemeClr val="accent6">
                    <a:lumMod val="50000"/>
                  </a:schemeClr>
                </a:solidFill>
                <a:latin typeface="楷体" panose="02010609060101010101" pitchFamily="49" charset="-122"/>
                <a:ea typeface="楷体" panose="02010609060101010101" pitchFamily="49" charset="-122"/>
              </a:rPr>
              <a:t>2013</a:t>
            </a:r>
          </a:p>
          <a:p>
            <a:pPr marL="285750" indent="-285750">
              <a:spcBef>
                <a:spcPts val="600"/>
              </a:spcBef>
              <a:buFont typeface="Arial" panose="020B0604020202020204" pitchFamily="34" charset="0"/>
              <a:buChar char="•"/>
            </a:pPr>
            <a:r>
              <a:rPr lang="en-US" altLang="zh-CN" sz="1600" b="1" dirty="0">
                <a:solidFill>
                  <a:srgbClr val="C00000"/>
                </a:solidFill>
              </a:rPr>
              <a:t>K. H. Rosen. Discrete Mathematics and its Applications (Seventh Edition)</a:t>
            </a:r>
          </a:p>
          <a:p>
            <a:pPr marL="742950" lvl="1" indent="-285750">
              <a:spcBef>
                <a:spcPts val="600"/>
              </a:spcBef>
              <a:buFont typeface="Arial" panose="020B0604020202020204" pitchFamily="34" charset="0"/>
              <a:buChar char="•"/>
            </a:pPr>
            <a:r>
              <a:rPr lang="zh-CN" altLang="en-US" sz="1400" b="1" dirty="0">
                <a:solidFill>
                  <a:schemeClr val="accent6">
                    <a:lumMod val="50000"/>
                  </a:schemeClr>
                </a:solidFill>
                <a:latin typeface="楷体" panose="02010609060101010101" pitchFamily="49" charset="-122"/>
                <a:ea typeface="楷体" panose="02010609060101010101" pitchFamily="49" charset="-122"/>
              </a:rPr>
              <a:t>徐六通等译，陈琼改编，</a:t>
            </a:r>
            <a:r>
              <a:rPr lang="en-US" altLang="zh-CN" sz="1400" b="1" dirty="0">
                <a:solidFill>
                  <a:schemeClr val="accent6">
                    <a:lumMod val="50000"/>
                  </a:schemeClr>
                </a:solidFill>
                <a:latin typeface="楷体" panose="02010609060101010101" pitchFamily="49" charset="-122"/>
                <a:ea typeface="楷体" panose="02010609060101010101" pitchFamily="49" charset="-122"/>
              </a:rPr>
              <a:t>《</a:t>
            </a:r>
            <a:r>
              <a:rPr lang="zh-CN" altLang="en-US" sz="1400" b="1" dirty="0">
                <a:solidFill>
                  <a:schemeClr val="accent6">
                    <a:lumMod val="50000"/>
                  </a:schemeClr>
                </a:solidFill>
                <a:latin typeface="楷体" panose="02010609060101010101" pitchFamily="49" charset="-122"/>
                <a:ea typeface="楷体" panose="02010609060101010101" pitchFamily="49" charset="-122"/>
              </a:rPr>
              <a:t>离散数学及其应用</a:t>
            </a:r>
            <a:r>
              <a:rPr lang="en-US" altLang="zh-CN" sz="1400" b="1" dirty="0">
                <a:solidFill>
                  <a:schemeClr val="accent6">
                    <a:lumMod val="50000"/>
                  </a:schemeClr>
                </a:solidFill>
                <a:latin typeface="楷体" panose="02010609060101010101" pitchFamily="49" charset="-122"/>
                <a:ea typeface="楷体" panose="02010609060101010101" pitchFamily="49" charset="-122"/>
              </a:rPr>
              <a:t>》</a:t>
            </a:r>
            <a:r>
              <a:rPr lang="zh-CN" altLang="en-US" sz="1400" b="1" dirty="0">
                <a:solidFill>
                  <a:schemeClr val="accent6">
                    <a:lumMod val="50000"/>
                  </a:schemeClr>
                </a:solidFill>
                <a:latin typeface="楷体" panose="02010609060101010101" pitchFamily="49" charset="-122"/>
                <a:ea typeface="楷体" panose="02010609060101010101" pitchFamily="49" charset="-122"/>
              </a:rPr>
              <a:t>第</a:t>
            </a:r>
            <a:r>
              <a:rPr lang="en-US" altLang="zh-CN" sz="1400" b="1" dirty="0">
                <a:solidFill>
                  <a:schemeClr val="accent6">
                    <a:lumMod val="50000"/>
                  </a:schemeClr>
                </a:solidFill>
                <a:latin typeface="楷体" panose="02010609060101010101" pitchFamily="49" charset="-122"/>
                <a:ea typeface="楷体" panose="02010609060101010101" pitchFamily="49" charset="-122"/>
              </a:rPr>
              <a:t>7</a:t>
            </a:r>
            <a:r>
              <a:rPr lang="zh-CN" altLang="en-US" sz="1400" b="1" dirty="0">
                <a:solidFill>
                  <a:schemeClr val="accent6">
                    <a:lumMod val="50000"/>
                  </a:schemeClr>
                </a:solidFill>
                <a:latin typeface="楷体" panose="02010609060101010101" pitchFamily="49" charset="-122"/>
                <a:ea typeface="楷体" panose="02010609060101010101" pitchFamily="49" charset="-122"/>
              </a:rPr>
              <a:t>版，本科教学版，机械工业出版社，</a:t>
            </a:r>
            <a:r>
              <a:rPr lang="en-US" altLang="zh-CN" sz="1400" b="1" dirty="0">
                <a:solidFill>
                  <a:schemeClr val="accent6">
                    <a:lumMod val="50000"/>
                  </a:schemeClr>
                </a:solidFill>
                <a:latin typeface="楷体" panose="02010609060101010101" pitchFamily="49" charset="-122"/>
                <a:ea typeface="楷体" panose="02010609060101010101" pitchFamily="49" charset="-122"/>
              </a:rPr>
              <a:t>2017</a:t>
            </a:r>
          </a:p>
          <a:p>
            <a:pPr marL="285750" indent="-285750">
              <a:spcBef>
                <a:spcPts val="600"/>
              </a:spcBef>
              <a:buFont typeface="Arial" panose="020B0604020202020204" pitchFamily="34" charset="0"/>
              <a:buChar char="•"/>
            </a:pPr>
            <a:r>
              <a:rPr lang="zh-CN" altLang="en-US" sz="1600" b="1" dirty="0">
                <a:solidFill>
                  <a:srgbClr val="C00000"/>
                </a:solidFill>
              </a:rPr>
              <a:t>耿素云、屈婉玲、王悍贫，</a:t>
            </a:r>
            <a:r>
              <a:rPr lang="en-US" altLang="zh-CN" sz="1600" b="1" dirty="0">
                <a:solidFill>
                  <a:srgbClr val="C00000"/>
                </a:solidFill>
              </a:rPr>
              <a:t>《</a:t>
            </a:r>
            <a:r>
              <a:rPr lang="zh-CN" altLang="en-US" sz="1600" b="1" dirty="0">
                <a:solidFill>
                  <a:srgbClr val="C00000"/>
                </a:solidFill>
              </a:rPr>
              <a:t>离散数学教程</a:t>
            </a:r>
            <a:r>
              <a:rPr lang="en-US" altLang="zh-CN" sz="1600" b="1" dirty="0">
                <a:solidFill>
                  <a:srgbClr val="C00000"/>
                </a:solidFill>
              </a:rPr>
              <a:t>》</a:t>
            </a:r>
            <a:r>
              <a:rPr lang="zh-CN" altLang="en-US" sz="1600" b="1" dirty="0">
                <a:solidFill>
                  <a:srgbClr val="C00000"/>
                </a:solidFill>
              </a:rPr>
              <a:t>，北京大学出版社，</a:t>
            </a:r>
            <a:r>
              <a:rPr lang="en-US" altLang="zh-CN" sz="1600" b="1" dirty="0">
                <a:solidFill>
                  <a:srgbClr val="C00000"/>
                </a:solidFill>
              </a:rPr>
              <a:t>2002</a:t>
            </a:r>
          </a:p>
          <a:p>
            <a:endParaRPr lang="zh-CN" altLang="en-US" dirty="0">
              <a:solidFill>
                <a:srgbClr val="210694"/>
              </a:solidFill>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3017" y="3669658"/>
            <a:ext cx="1739342" cy="2274139"/>
          </a:xfrm>
          <a:prstGeom prst="rect">
            <a:avLst/>
          </a:prstGeom>
        </p:spPr>
      </p:pic>
      <p:pic>
        <p:nvPicPr>
          <p:cNvPr id="15" name="图片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6238" y="3669658"/>
            <a:ext cx="1739343" cy="2067948"/>
          </a:xfrm>
          <a:prstGeom prst="rect">
            <a:avLst/>
          </a:prstGeom>
        </p:spPr>
      </p:pic>
      <p:pic>
        <p:nvPicPr>
          <p:cNvPr id="18" name="图片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49768" y="3624390"/>
            <a:ext cx="1631447" cy="23194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第一讲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课程简介</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F6581421-9074-448A-93B2-9A059C25E48F}" type="slidenum">
              <a:rPr lang="en-US" altLang="zh-CN" smtClean="0">
                <a:latin typeface="Arial" panose="020B0604020202020204" pitchFamily="34" charset="0"/>
                <a:ea typeface="楷体" panose="02010609060101010101" pitchFamily="49" charset="-122"/>
                <a:cs typeface="Arial" panose="020B0604020202020204" pitchFamily="34" charset="0"/>
              </a:rPr>
              <a:t>7</a:t>
            </a:fld>
            <a:r>
              <a:rPr lang="en-US" altLang="zh-CN">
                <a:latin typeface="Arial" panose="020B0604020202020204" pitchFamily="34" charset="0"/>
                <a:ea typeface="楷体" panose="02010609060101010101" pitchFamily="49" charset="-122"/>
                <a:cs typeface="Arial" panose="020B0604020202020204" pitchFamily="34" charset="0"/>
              </a:rPr>
              <a:t>/10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课程在线资源</a:t>
            </a:r>
          </a:p>
        </p:txBody>
      </p:sp>
      <p:sp>
        <p:nvSpPr>
          <p:cNvPr id="2" name="矩形 1"/>
          <p:cNvSpPr/>
          <p:nvPr/>
        </p:nvSpPr>
        <p:spPr>
          <a:xfrm>
            <a:off x="589122" y="1201051"/>
            <a:ext cx="5301724" cy="4979941"/>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spcBef>
                <a:spcPts val="300"/>
              </a:spcBef>
              <a:spcAft>
                <a:spcPts val="600"/>
              </a:spcAft>
              <a:buFont typeface="Arial" panose="020B0604020202020204" pitchFamily="34" charset="0"/>
              <a:buChar char="•"/>
            </a:pPr>
            <a:r>
              <a:rPr lang="zh-CN" altLang="en-US" sz="2000" b="1" dirty="0">
                <a:solidFill>
                  <a:srgbClr val="210694"/>
                </a:solidFill>
              </a:rPr>
              <a:t>超星泛雅在线课程平台</a:t>
            </a:r>
            <a:endParaRPr lang="en-US" altLang="zh-CN" sz="2000" b="1" dirty="0">
              <a:solidFill>
                <a:srgbClr val="210694"/>
              </a:solidFill>
            </a:endParaRPr>
          </a:p>
          <a:p>
            <a:pPr marL="742950" lvl="1" indent="-285750">
              <a:spcBef>
                <a:spcPts val="300"/>
              </a:spcBef>
              <a:spcAft>
                <a:spcPts val="6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电脑：</a:t>
            </a:r>
            <a:r>
              <a:rPr lang="en-US" altLang="zh-CN" b="1" dirty="0">
                <a:solidFill>
                  <a:srgbClr val="C00000"/>
                </a:solidFill>
                <a:latin typeface="Arial" panose="020B0604020202020204" pitchFamily="34" charset="0"/>
                <a:ea typeface="楷体" panose="02010609060101010101" pitchFamily="49" charset="-122"/>
                <a:cs typeface="Arial" panose="020B0604020202020204" pitchFamily="34" charset="0"/>
                <a:hlinkClick r:id="rId2"/>
              </a:rPr>
              <a:t>http://i.chaoxing.com</a:t>
            </a:r>
            <a:endParaRPr lang="en-US" altLang="zh-CN" b="1" dirty="0">
              <a:solidFill>
                <a:srgbClr val="C00000"/>
              </a:solidFill>
              <a:latin typeface="Arial" panose="020B0604020202020204" pitchFamily="34" charset="0"/>
              <a:ea typeface="楷体" panose="02010609060101010101" pitchFamily="49" charset="-122"/>
              <a:cs typeface="Arial" panose="020B0604020202020204" pitchFamily="34" charset="0"/>
            </a:endParaRPr>
          </a:p>
          <a:p>
            <a:pPr marL="742950" lvl="1" indent="-285750">
              <a:spcBef>
                <a:spcPts val="300"/>
              </a:spcBef>
              <a:spcAft>
                <a:spcPts val="6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手机：</a:t>
            </a:r>
            <a:r>
              <a:rPr lang="zh-CN" altLang="en-US" b="1" dirty="0">
                <a:solidFill>
                  <a:srgbClr val="C00000"/>
                </a:solidFill>
                <a:latin typeface="Arial" panose="020B0604020202020204" pitchFamily="34" charset="0"/>
                <a:ea typeface="楷体" panose="02010609060101010101" pitchFamily="49" charset="-122"/>
                <a:cs typeface="Arial" panose="020B0604020202020204" pitchFamily="34" charset="0"/>
              </a:rPr>
              <a:t>学习通</a:t>
            </a:r>
            <a:r>
              <a:rPr lang="en-US" altLang="zh-CN" b="1" dirty="0">
                <a:solidFill>
                  <a:srgbClr val="C00000"/>
                </a:solidFill>
                <a:latin typeface="Arial" panose="020B0604020202020204" pitchFamily="34" charset="0"/>
                <a:ea typeface="楷体" panose="02010609060101010101" pitchFamily="49" charset="-122"/>
                <a:cs typeface="Arial" panose="020B0604020202020204" pitchFamily="34" charset="0"/>
              </a:rPr>
              <a:t>App</a:t>
            </a:r>
          </a:p>
          <a:p>
            <a:pPr marL="285750" indent="-285750">
              <a:spcBef>
                <a:spcPts val="300"/>
              </a:spcBef>
              <a:spcAft>
                <a:spcPts val="600"/>
              </a:spcAft>
              <a:buFont typeface="Arial" panose="020B0604020202020204" pitchFamily="34" charset="0"/>
              <a:buChar char="•"/>
            </a:pPr>
            <a:r>
              <a:rPr lang="zh-CN" altLang="en-US" sz="2000" b="1" dirty="0">
                <a:solidFill>
                  <a:srgbClr val="210694"/>
                </a:solidFill>
              </a:rPr>
              <a:t>手机号注册，登录后凭邀请码加入自己班级</a:t>
            </a:r>
            <a:endParaRPr lang="en-US" altLang="zh-CN" sz="2000" b="1" dirty="0">
              <a:solidFill>
                <a:srgbClr val="210694"/>
              </a:solidFill>
            </a:endParaRPr>
          </a:p>
          <a:p>
            <a:pPr marL="742950" lvl="1" indent="-285750">
              <a:spcBef>
                <a:spcPts val="300"/>
              </a:spcBef>
              <a:spcAft>
                <a:spcPts val="6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娄定俊老师班级邀请码：</a:t>
            </a:r>
            <a:r>
              <a:rPr lang="en-US" altLang="zh-CN" sz="2000" b="1" dirty="0">
                <a:solidFill>
                  <a:srgbClr val="C00000"/>
                </a:solidFill>
                <a:latin typeface="楷体" panose="02010609060101010101" pitchFamily="49" charset="-122"/>
                <a:ea typeface="楷体" panose="02010609060101010101" pitchFamily="49" charset="-122"/>
              </a:rPr>
              <a:t>66918734</a:t>
            </a:r>
          </a:p>
          <a:p>
            <a:pPr marL="742950" lvl="1" indent="-285750">
              <a:spcBef>
                <a:spcPts val="300"/>
              </a:spcBef>
              <a:spcAft>
                <a:spcPts val="6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龙冬阳老师班级邀请码：</a:t>
            </a:r>
            <a:r>
              <a:rPr lang="en-US" altLang="zh-CN" sz="2000" b="1" dirty="0">
                <a:solidFill>
                  <a:srgbClr val="C00000"/>
                </a:solidFill>
                <a:latin typeface="楷体" panose="02010609060101010101" pitchFamily="49" charset="-122"/>
                <a:ea typeface="楷体" panose="02010609060101010101" pitchFamily="49" charset="-122"/>
              </a:rPr>
              <a:t>73090485</a:t>
            </a:r>
          </a:p>
          <a:p>
            <a:pPr marL="742950" lvl="1" indent="-285750">
              <a:spcBef>
                <a:spcPts val="300"/>
              </a:spcBef>
              <a:spcAft>
                <a:spcPts val="6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周育人老师班级邀请码：</a:t>
            </a:r>
            <a:r>
              <a:rPr lang="en-US" altLang="zh-CN" sz="2000" b="1" dirty="0">
                <a:solidFill>
                  <a:srgbClr val="C00000"/>
                </a:solidFill>
                <a:latin typeface="楷体" panose="02010609060101010101" pitchFamily="49" charset="-122"/>
                <a:ea typeface="楷体" panose="02010609060101010101" pitchFamily="49" charset="-122"/>
              </a:rPr>
              <a:t>62947575</a:t>
            </a:r>
          </a:p>
          <a:p>
            <a:pPr marL="742950" lvl="1" indent="-285750">
              <a:spcBef>
                <a:spcPts val="300"/>
              </a:spcBef>
              <a:spcAft>
                <a:spcPts val="6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杨跃东老师班级邀请码：</a:t>
            </a:r>
            <a:r>
              <a:rPr lang="en-US" altLang="zh-CN" sz="2000" b="1" dirty="0">
                <a:solidFill>
                  <a:srgbClr val="C00000"/>
                </a:solidFill>
                <a:latin typeface="楷体" panose="02010609060101010101" pitchFamily="49" charset="-122"/>
                <a:ea typeface="楷体" panose="02010609060101010101" pitchFamily="49" charset="-122"/>
              </a:rPr>
              <a:t>41682963</a:t>
            </a:r>
          </a:p>
          <a:p>
            <a:pPr marL="742950" lvl="1" indent="-285750">
              <a:spcBef>
                <a:spcPts val="300"/>
              </a:spcBef>
              <a:spcAft>
                <a:spcPts val="6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李绿周老师班级邀请码：</a:t>
            </a:r>
            <a:r>
              <a:rPr lang="en-US" altLang="zh-CN" sz="2000" b="1" dirty="0">
                <a:solidFill>
                  <a:srgbClr val="C00000"/>
                </a:solidFill>
                <a:latin typeface="楷体" panose="02010609060101010101" pitchFamily="49" charset="-122"/>
                <a:ea typeface="楷体" panose="02010609060101010101" pitchFamily="49" charset="-122"/>
              </a:rPr>
              <a:t>42110668</a:t>
            </a:r>
          </a:p>
          <a:p>
            <a:pPr marL="742950" lvl="1" indent="-285750">
              <a:spcBef>
                <a:spcPts val="300"/>
              </a:spcBef>
              <a:spcAft>
                <a:spcPts val="6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周晓聪老师班级邀请码：</a:t>
            </a:r>
            <a:r>
              <a:rPr lang="en-US" altLang="zh-CN" sz="2000" b="1" dirty="0">
                <a:solidFill>
                  <a:srgbClr val="C00000"/>
                </a:solidFill>
                <a:latin typeface="楷体" panose="02010609060101010101" pitchFamily="49" charset="-122"/>
                <a:ea typeface="楷体" panose="02010609060101010101" pitchFamily="49" charset="-122"/>
              </a:rPr>
              <a:t>57133270</a:t>
            </a:r>
          </a:p>
          <a:p>
            <a:pPr marL="285750" indent="-285750">
              <a:spcBef>
                <a:spcPts val="300"/>
              </a:spcBef>
              <a:spcAft>
                <a:spcPts val="600"/>
              </a:spcAft>
              <a:buFont typeface="Arial" panose="020B0604020202020204" pitchFamily="34" charset="0"/>
              <a:buChar char="•"/>
            </a:pPr>
            <a:r>
              <a:rPr lang="zh-CN" altLang="en-US" sz="2000" b="1" dirty="0">
                <a:solidFill>
                  <a:srgbClr val="210694"/>
                </a:solidFill>
              </a:rPr>
              <a:t>账号需要进行实名认证，并设置单位</a:t>
            </a:r>
            <a:endParaRPr lang="en-US" altLang="zh-CN" sz="2000" b="1" dirty="0">
              <a:solidFill>
                <a:srgbClr val="210694"/>
              </a:solidFill>
            </a:endParaRPr>
          </a:p>
          <a:p>
            <a:pPr marL="742950" lvl="1" indent="-285750">
              <a:spcBef>
                <a:spcPts val="300"/>
              </a:spcBef>
              <a:spcAft>
                <a:spcPts val="3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不进行实名认证的学生会被清除出班级</a:t>
            </a:r>
          </a:p>
        </p:txBody>
      </p:sp>
      <p:pic>
        <p:nvPicPr>
          <p:cNvPr id="4" name="图片 3"/>
          <p:cNvPicPr>
            <a:picLocks noChangeAspect="1"/>
          </p:cNvPicPr>
          <p:nvPr/>
        </p:nvPicPr>
        <p:blipFill>
          <a:blip r:embed="rId3"/>
          <a:stretch>
            <a:fillRect/>
          </a:stretch>
        </p:blipFill>
        <p:spPr>
          <a:xfrm>
            <a:off x="5982755" y="2083776"/>
            <a:ext cx="5952686" cy="27901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第一讲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课程简介</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00EE3E79-5F27-4D08-9E50-5DBBFF16FD69}" type="slidenum">
              <a:rPr lang="en-US" altLang="zh-CN" smtClean="0">
                <a:latin typeface="Arial" panose="020B0604020202020204" pitchFamily="34" charset="0"/>
                <a:ea typeface="楷体" panose="02010609060101010101" pitchFamily="49" charset="-122"/>
                <a:cs typeface="Arial" panose="020B0604020202020204" pitchFamily="34" charset="0"/>
              </a:rPr>
              <a:t>8</a:t>
            </a:fld>
            <a:r>
              <a:rPr lang="en-US" altLang="zh-CN">
                <a:latin typeface="Arial" panose="020B0604020202020204" pitchFamily="34" charset="0"/>
                <a:ea typeface="楷体" panose="02010609060101010101" pitchFamily="49" charset="-122"/>
                <a:cs typeface="Arial" panose="020B0604020202020204" pitchFamily="34" charset="0"/>
              </a:rPr>
              <a:t>/10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课程在线资源</a:t>
            </a:r>
          </a:p>
        </p:txBody>
      </p:sp>
      <p:sp>
        <p:nvSpPr>
          <p:cNvPr id="2" name="矩形 1"/>
          <p:cNvSpPr/>
          <p:nvPr/>
        </p:nvSpPr>
        <p:spPr>
          <a:xfrm>
            <a:off x="430152" y="1084207"/>
            <a:ext cx="5665849" cy="5175916"/>
          </a:xfrm>
          <a:prstGeom prst="rect">
            <a:avLst/>
          </a:prstGeom>
          <a:solidFill>
            <a:schemeClr val="accent6">
              <a:lumMod val="20000"/>
              <a:lumOff val="80000"/>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spcBef>
                <a:spcPts val="300"/>
              </a:spcBef>
              <a:spcAft>
                <a:spcPts val="600"/>
              </a:spcAft>
              <a:buFont typeface="Arial" panose="020B0604020202020204" pitchFamily="34" charset="0"/>
              <a:buChar char="•"/>
            </a:pPr>
            <a:r>
              <a:rPr lang="zh-CN" altLang="en-US" sz="2000" b="1" dirty="0">
                <a:solidFill>
                  <a:srgbClr val="210694"/>
                </a:solidFill>
              </a:rPr>
              <a:t>在线课程平台章节学习</a:t>
            </a:r>
            <a:endParaRPr lang="en-US" altLang="zh-CN" sz="2000" b="1" dirty="0">
              <a:solidFill>
                <a:srgbClr val="210694"/>
              </a:solidFill>
            </a:endParaRPr>
          </a:p>
          <a:p>
            <a:pPr marL="742950" lvl="1" indent="-285750">
              <a:spcBef>
                <a:spcPts val="300"/>
              </a:spcBef>
              <a:spcAft>
                <a:spcPts val="3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学习指导：教材内容总结与思维导图</a:t>
            </a:r>
            <a:endParaRPr lang="en-US" altLang="zh-CN" b="1" dirty="0">
              <a:solidFill>
                <a:srgbClr val="C00000"/>
              </a:solidFill>
              <a:latin typeface="楷体" panose="02010609060101010101" pitchFamily="49" charset="-122"/>
              <a:ea typeface="楷体" panose="02010609060101010101" pitchFamily="49" charset="-122"/>
            </a:endParaRPr>
          </a:p>
          <a:p>
            <a:pPr marL="742950" lvl="1" indent="-285750">
              <a:spcBef>
                <a:spcPts val="300"/>
              </a:spcBef>
              <a:spcAft>
                <a:spcPts val="3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cs typeface="Arial" panose="020B0604020202020204" pitchFamily="34" charset="0"/>
              </a:rPr>
              <a:t>章节自测：从题库随机抽取题目自我测验</a:t>
            </a:r>
            <a:endParaRPr lang="en-US" altLang="zh-CN" b="1" dirty="0">
              <a:solidFill>
                <a:srgbClr val="C00000"/>
              </a:solidFill>
              <a:latin typeface="楷体" panose="02010609060101010101" pitchFamily="49" charset="-122"/>
              <a:ea typeface="楷体" panose="02010609060101010101" pitchFamily="49" charset="-122"/>
              <a:cs typeface="Arial" panose="020B0604020202020204" pitchFamily="34" charset="0"/>
            </a:endParaRPr>
          </a:p>
          <a:p>
            <a:pPr marL="742950" lvl="1" indent="-285750">
              <a:spcBef>
                <a:spcPts val="300"/>
              </a:spcBef>
              <a:spcAft>
                <a:spcPts val="3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cs typeface="Arial" panose="020B0604020202020204" pitchFamily="34" charset="0"/>
              </a:rPr>
              <a:t>详解视频：详细讲解教材内容的视频</a:t>
            </a:r>
            <a:endParaRPr lang="en-US" altLang="zh-CN" b="1" dirty="0">
              <a:solidFill>
                <a:srgbClr val="C00000"/>
              </a:solidFill>
              <a:latin typeface="楷体" panose="02010609060101010101" pitchFamily="49" charset="-122"/>
              <a:ea typeface="楷体" panose="02010609060101010101" pitchFamily="49" charset="-122"/>
              <a:cs typeface="Arial" panose="020B0604020202020204" pitchFamily="34" charset="0"/>
            </a:endParaRPr>
          </a:p>
          <a:p>
            <a:pPr marL="742950" lvl="1" indent="-285750">
              <a:spcBef>
                <a:spcPts val="300"/>
              </a:spcBef>
              <a:spcAft>
                <a:spcPts val="3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cs typeface="Arial" panose="020B0604020202020204" pitchFamily="34" charset="0"/>
              </a:rPr>
              <a:t>其他内容：拓展阅读、程序源代码等</a:t>
            </a:r>
            <a:endParaRPr lang="en-US" altLang="zh-CN" b="1" dirty="0">
              <a:solidFill>
                <a:srgbClr val="C00000"/>
              </a:solidFill>
              <a:latin typeface="Arial" panose="020B0604020202020204" pitchFamily="34" charset="0"/>
              <a:ea typeface="楷体" panose="02010609060101010101" pitchFamily="49" charset="-122"/>
              <a:cs typeface="Arial" panose="020B0604020202020204" pitchFamily="34" charset="0"/>
            </a:endParaRPr>
          </a:p>
          <a:p>
            <a:pPr marL="285750" indent="-285750">
              <a:spcBef>
                <a:spcPts val="300"/>
              </a:spcBef>
              <a:spcAft>
                <a:spcPts val="600"/>
              </a:spcAft>
              <a:buFont typeface="Arial" panose="020B0604020202020204" pitchFamily="34" charset="0"/>
              <a:buChar char="•"/>
            </a:pPr>
            <a:r>
              <a:rPr lang="zh-CN" altLang="en-US" sz="2000" b="1" dirty="0">
                <a:solidFill>
                  <a:srgbClr val="210694"/>
                </a:solidFill>
              </a:rPr>
              <a:t>在线课程平台的可能使用方式</a:t>
            </a:r>
            <a:endParaRPr lang="en-US" altLang="zh-CN" sz="2000" b="1" dirty="0">
              <a:solidFill>
                <a:srgbClr val="210694"/>
              </a:solidFill>
            </a:endParaRPr>
          </a:p>
          <a:p>
            <a:pPr marL="742950" lvl="1" indent="-285750">
              <a:spcBef>
                <a:spcPts val="300"/>
              </a:spcBef>
              <a:spcAft>
                <a:spcPts val="3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课前预习课后复习阅读学习指导、浏览视频</a:t>
            </a:r>
            <a:endParaRPr lang="en-US" altLang="zh-CN" b="1" dirty="0">
              <a:solidFill>
                <a:srgbClr val="C00000"/>
              </a:solidFill>
              <a:latin typeface="楷体" panose="02010609060101010101" pitchFamily="49" charset="-122"/>
              <a:ea typeface="楷体" panose="02010609060101010101" pitchFamily="49" charset="-122"/>
            </a:endParaRPr>
          </a:p>
          <a:p>
            <a:pPr marL="742950" lvl="1" indent="-285750">
              <a:spcBef>
                <a:spcPts val="300"/>
              </a:spcBef>
              <a:spcAft>
                <a:spcPts val="3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进行章节自测检验自己的掌握情况</a:t>
            </a:r>
            <a:endParaRPr lang="en-US" altLang="zh-CN" b="1" dirty="0">
              <a:solidFill>
                <a:srgbClr val="C00000"/>
              </a:solidFill>
              <a:latin typeface="楷体" panose="02010609060101010101" pitchFamily="49" charset="-122"/>
              <a:ea typeface="楷体" panose="02010609060101010101" pitchFamily="49" charset="-122"/>
            </a:endParaRPr>
          </a:p>
          <a:p>
            <a:pPr marL="1200150" lvl="2" indent="-285750">
              <a:spcBef>
                <a:spcPts val="300"/>
              </a:spcBef>
              <a:spcAft>
                <a:spcPts val="300"/>
              </a:spcAft>
              <a:buFont typeface="Arial" panose="020B0604020202020204" pitchFamily="34" charset="0"/>
              <a:buChar char="•"/>
            </a:pPr>
            <a:r>
              <a:rPr lang="zh-CN" altLang="en-US" sz="1600" b="1" dirty="0">
                <a:solidFill>
                  <a:srgbClr val="0070C0"/>
                </a:solidFill>
                <a:latin typeface="宋体" panose="02010600030101010101" pitchFamily="2" charset="-122"/>
                <a:ea typeface="宋体" panose="02010600030101010101" pitchFamily="2" charset="-122"/>
              </a:rPr>
              <a:t>期中、期末考试的客观题与章节自测题类似</a:t>
            </a:r>
            <a:endParaRPr lang="en-US" altLang="zh-CN" sz="1600" b="1" dirty="0">
              <a:solidFill>
                <a:srgbClr val="0070C0"/>
              </a:solidFill>
              <a:latin typeface="宋体" panose="02010600030101010101" pitchFamily="2" charset="-122"/>
              <a:ea typeface="宋体" panose="02010600030101010101" pitchFamily="2" charset="-122"/>
            </a:endParaRPr>
          </a:p>
          <a:p>
            <a:pPr marL="742950" lvl="1" indent="-285750">
              <a:spcBef>
                <a:spcPts val="300"/>
              </a:spcBef>
              <a:spcAft>
                <a:spcPts val="3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用在线平台进行签到、课堂练习互动等</a:t>
            </a:r>
            <a:endParaRPr lang="en-US" altLang="zh-CN" b="1" dirty="0">
              <a:solidFill>
                <a:srgbClr val="C00000"/>
              </a:solidFill>
              <a:latin typeface="楷体" panose="02010609060101010101" pitchFamily="49" charset="-122"/>
              <a:ea typeface="楷体" panose="02010609060101010101" pitchFamily="49" charset="-122"/>
            </a:endParaRPr>
          </a:p>
          <a:p>
            <a:pPr marL="742950" lvl="1" indent="-285750">
              <a:spcBef>
                <a:spcPts val="300"/>
              </a:spcBef>
              <a:spcAft>
                <a:spcPts val="3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用在线平台进行讨论，发布通知、作业答案等</a:t>
            </a:r>
            <a:endParaRPr lang="en-US" altLang="zh-CN" b="1" dirty="0">
              <a:solidFill>
                <a:srgbClr val="C00000"/>
              </a:solidFill>
              <a:latin typeface="楷体" panose="02010609060101010101" pitchFamily="49" charset="-122"/>
              <a:ea typeface="楷体" panose="02010609060101010101" pitchFamily="49" charset="-122"/>
            </a:endParaRPr>
          </a:p>
          <a:p>
            <a:pPr marL="285750" indent="-285750">
              <a:spcBef>
                <a:spcPts val="300"/>
              </a:spcBef>
              <a:spcAft>
                <a:spcPts val="600"/>
              </a:spcAft>
              <a:buFont typeface="Arial" panose="020B0604020202020204" pitchFamily="34" charset="0"/>
              <a:buChar char="•"/>
            </a:pPr>
            <a:r>
              <a:rPr lang="zh-CN" altLang="en-US" sz="2000" b="1" dirty="0">
                <a:solidFill>
                  <a:srgbClr val="210694"/>
                </a:solidFill>
              </a:rPr>
              <a:t>周末腾讯会议进行作业点评与讨论互动</a:t>
            </a:r>
            <a:endParaRPr lang="en-US" altLang="zh-CN" sz="2000" b="1" dirty="0">
              <a:solidFill>
                <a:srgbClr val="210694"/>
              </a:solidFill>
            </a:endParaRPr>
          </a:p>
          <a:p>
            <a:pPr marL="742950" lvl="1" indent="-285750">
              <a:spcBef>
                <a:spcPts val="300"/>
              </a:spcBef>
              <a:spcAft>
                <a:spcPts val="3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面向全年级，学生自愿参加</a:t>
            </a:r>
            <a:endParaRPr lang="en-US" altLang="zh-CN" b="1" dirty="0">
              <a:solidFill>
                <a:srgbClr val="C00000"/>
              </a:solidFill>
              <a:latin typeface="楷体" panose="02010609060101010101" pitchFamily="49" charset="-122"/>
              <a:ea typeface="楷体" panose="02010609060101010101" pitchFamily="49" charset="-122"/>
            </a:endParaRPr>
          </a:p>
          <a:p>
            <a:pPr marL="742950" lvl="1" indent="-285750">
              <a:spcBef>
                <a:spcPts val="300"/>
              </a:spcBef>
              <a:spcAft>
                <a:spcPts val="3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腾讯会议号会在超星在线平台及时推送</a:t>
            </a:r>
            <a:endParaRPr lang="en-US" altLang="zh-CN" b="1" dirty="0">
              <a:solidFill>
                <a:srgbClr val="C00000"/>
              </a:solidFill>
              <a:latin typeface="楷体" panose="02010609060101010101" pitchFamily="49" charset="-122"/>
              <a:ea typeface="楷体" panose="02010609060101010101" pitchFamily="49" charset="-122"/>
            </a:endParaRPr>
          </a:p>
          <a:p>
            <a:pPr lvl="1">
              <a:spcBef>
                <a:spcPts val="300"/>
              </a:spcBef>
              <a:spcAft>
                <a:spcPts val="600"/>
              </a:spcAft>
            </a:pPr>
            <a:endParaRPr lang="en-US" altLang="zh-CN" sz="1600" dirty="0">
              <a:solidFill>
                <a:srgbClr val="C00000"/>
              </a:solidFill>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2"/>
          <a:stretch>
            <a:fillRect/>
          </a:stretch>
        </p:blipFill>
        <p:spPr>
          <a:xfrm>
            <a:off x="6224280" y="2240638"/>
            <a:ext cx="5839440" cy="316488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第一讲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课程简介</a:t>
            </a:r>
          </a:p>
        </p:txBody>
      </p:sp>
      <p:sp>
        <p:nvSpPr>
          <p:cNvPr id="10" name="矩形 9"/>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442F02-BA54-4535-9207-356BC7FD6E27}" type="slidenum">
              <a:rPr lang="en-US" altLang="zh-CN" smtClean="0">
                <a:latin typeface="Arial" panose="020B0604020202020204" pitchFamily="34" charset="0"/>
                <a:ea typeface="楷体" panose="02010609060101010101" pitchFamily="49" charset="-122"/>
                <a:cs typeface="Arial" panose="020B0604020202020204" pitchFamily="34" charset="0"/>
              </a:rPr>
              <a:t>9</a:t>
            </a:fld>
            <a:r>
              <a:rPr lang="en-US" altLang="zh-CN">
                <a:latin typeface="Arial" panose="020B0604020202020204" pitchFamily="34" charset="0"/>
                <a:ea typeface="楷体" panose="02010609060101010101" pitchFamily="49" charset="-122"/>
                <a:cs typeface="Arial" panose="020B0604020202020204" pitchFamily="34" charset="0"/>
              </a:rPr>
              <a:t>/10</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教材例题演示软件</a:t>
            </a:r>
          </a:p>
        </p:txBody>
      </p:sp>
      <p:sp>
        <p:nvSpPr>
          <p:cNvPr id="2" name="矩形 1"/>
          <p:cNvSpPr/>
          <p:nvPr/>
        </p:nvSpPr>
        <p:spPr>
          <a:xfrm>
            <a:off x="316523" y="1062267"/>
            <a:ext cx="5846885" cy="5101335"/>
          </a:xfrm>
          <a:prstGeom prst="rect">
            <a:avLst/>
          </a:prstGeom>
          <a:solidFill>
            <a:schemeClr val="tx2">
              <a:lumMod val="20000"/>
              <a:lumOff val="80000"/>
              <a:alpha val="5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spcBef>
                <a:spcPts val="300"/>
              </a:spcBef>
              <a:spcAft>
                <a:spcPts val="600"/>
              </a:spcAft>
              <a:buFont typeface="Arial" panose="020B0604020202020204" pitchFamily="34" charset="0"/>
              <a:buChar char="•"/>
            </a:pPr>
            <a:r>
              <a:rPr lang="zh-CN" altLang="en-US" sz="2000" b="1" dirty="0">
                <a:solidFill>
                  <a:srgbClr val="210694"/>
                </a:solidFill>
              </a:rPr>
              <a:t>下载与安装</a:t>
            </a:r>
            <a:endParaRPr lang="en-US" altLang="zh-CN" sz="2000" b="1" dirty="0">
              <a:solidFill>
                <a:srgbClr val="210694"/>
              </a:solidFill>
            </a:endParaRPr>
          </a:p>
          <a:p>
            <a:pPr marL="742950" lvl="1" indent="-285750">
              <a:spcBef>
                <a:spcPts val="300"/>
              </a:spcBef>
              <a:spcAft>
                <a:spcPts val="3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从在线课程平台章节“拓展：例题习题演示软件”处下载压缩包</a:t>
            </a:r>
            <a:r>
              <a:rPr lang="en-US" altLang="zh-CN" b="1" dirty="0">
                <a:solidFill>
                  <a:srgbClr val="C00000"/>
                </a:solidFill>
                <a:latin typeface="Arial" panose="020B0604020202020204" pitchFamily="34" charset="0"/>
                <a:ea typeface="楷体" panose="02010609060101010101" pitchFamily="49" charset="-122"/>
                <a:cs typeface="Arial" panose="020B0604020202020204" pitchFamily="34" charset="0"/>
              </a:rPr>
              <a:t>Deedm.zip</a:t>
            </a:r>
          </a:p>
          <a:p>
            <a:pPr marL="742950" lvl="1" indent="-285750">
              <a:spcBef>
                <a:spcPts val="300"/>
              </a:spcBef>
              <a:spcAft>
                <a:spcPts val="300"/>
              </a:spcAft>
              <a:buFont typeface="Arial" panose="020B0604020202020204" pitchFamily="34" charset="0"/>
              <a:buChar char="•"/>
            </a:pPr>
            <a:r>
              <a:rPr lang="zh-CN" altLang="en-US" b="1" dirty="0">
                <a:solidFill>
                  <a:srgbClr val="C00000"/>
                </a:solidFill>
                <a:latin typeface="Arial" panose="020B0604020202020204" pitchFamily="34" charset="0"/>
                <a:ea typeface="楷体" panose="02010609060101010101" pitchFamily="49" charset="-122"/>
                <a:cs typeface="Arial" panose="020B0604020202020204" pitchFamily="34" charset="0"/>
              </a:rPr>
              <a:t>解压后运行其中的</a:t>
            </a:r>
            <a:r>
              <a:rPr lang="en-US" altLang="zh-CN" b="1" dirty="0">
                <a:solidFill>
                  <a:srgbClr val="C00000"/>
                </a:solidFill>
                <a:latin typeface="Arial" panose="020B0604020202020204" pitchFamily="34" charset="0"/>
                <a:ea typeface="楷体" panose="02010609060101010101" pitchFamily="49" charset="-122"/>
                <a:cs typeface="Arial" panose="020B0604020202020204" pitchFamily="34" charset="0"/>
              </a:rPr>
              <a:t>Deedm.jar</a:t>
            </a:r>
            <a:r>
              <a:rPr lang="zh-CN" altLang="en-US" b="1" dirty="0">
                <a:solidFill>
                  <a:srgbClr val="C00000"/>
                </a:solidFill>
                <a:latin typeface="Arial" panose="020B0604020202020204" pitchFamily="34" charset="0"/>
                <a:ea typeface="楷体" panose="02010609060101010101" pitchFamily="49" charset="-122"/>
                <a:cs typeface="Arial" panose="020B0604020202020204" pitchFamily="34" charset="0"/>
              </a:rPr>
              <a:t>文件即可</a:t>
            </a:r>
            <a:endParaRPr lang="en-US" altLang="zh-CN" b="1" dirty="0">
              <a:solidFill>
                <a:srgbClr val="C00000"/>
              </a:solidFill>
              <a:latin typeface="Arial" panose="020B0604020202020204" pitchFamily="34" charset="0"/>
              <a:ea typeface="楷体" panose="02010609060101010101" pitchFamily="49" charset="-122"/>
              <a:cs typeface="Arial" panose="020B0604020202020204" pitchFamily="34" charset="0"/>
            </a:endParaRPr>
          </a:p>
          <a:p>
            <a:pPr marL="1200150" lvl="2" indent="-285750">
              <a:spcBef>
                <a:spcPts val="300"/>
              </a:spcBef>
              <a:spcAft>
                <a:spcPts val="300"/>
              </a:spcAft>
              <a:buFont typeface="Arial" panose="020B0604020202020204" pitchFamily="34" charset="0"/>
              <a:buChar char="•"/>
            </a:pPr>
            <a:r>
              <a:rPr lang="zh-CN" altLang="en-US"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如果电脑没有安装</a:t>
            </a:r>
            <a:r>
              <a:rPr lang="en-US" altLang="zh-CN"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JDK</a:t>
            </a:r>
            <a:r>
              <a:rPr lang="zh-CN" altLang="en-US"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则需要先安装</a:t>
            </a:r>
            <a:r>
              <a:rPr lang="en-US" altLang="zh-CN"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JDK</a:t>
            </a:r>
            <a:r>
              <a:rPr lang="zh-CN" altLang="en-US"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以保证</a:t>
            </a:r>
            <a:r>
              <a:rPr lang="en-US" altLang="zh-CN"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Deedm.jar</a:t>
            </a:r>
            <a:r>
              <a:rPr lang="zh-CN" altLang="en-US"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可运行而不是被解压</a:t>
            </a:r>
            <a:endParaRPr lang="en-US" altLang="zh-CN"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1200150" lvl="2" indent="-285750">
              <a:spcBef>
                <a:spcPts val="300"/>
              </a:spcBef>
              <a:spcAft>
                <a:spcPts val="300"/>
              </a:spcAft>
              <a:buFont typeface="Arial" panose="020B0604020202020204" pitchFamily="34" charset="0"/>
              <a:buChar char="•"/>
            </a:pPr>
            <a:r>
              <a:rPr lang="zh-CN" altLang="en-US"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解压后的</a:t>
            </a:r>
            <a:r>
              <a:rPr lang="en-US" altLang="zh-CN"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Software</a:t>
            </a:r>
            <a:r>
              <a:rPr lang="zh-CN" altLang="en-US"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目录中有</a:t>
            </a:r>
            <a:r>
              <a:rPr lang="en-US" altLang="zh-CN"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JDK</a:t>
            </a:r>
            <a:r>
              <a:rPr lang="zh-CN" altLang="en-US"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安装程序</a:t>
            </a:r>
            <a:endParaRPr lang="en-US" altLang="zh-CN"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1200150" lvl="2" indent="-285750">
              <a:spcBef>
                <a:spcPts val="300"/>
              </a:spcBef>
              <a:spcAft>
                <a:spcPts val="300"/>
              </a:spcAft>
              <a:buFont typeface="Arial" panose="020B0604020202020204" pitchFamily="34" charset="0"/>
              <a:buChar char="•"/>
            </a:pPr>
            <a:r>
              <a:rPr lang="zh-CN" altLang="en-US"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为了</a:t>
            </a:r>
            <a:r>
              <a:rPr lang="en-US" altLang="zh-CN" sz="1600" b="1" dirty="0" err="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Deedm</a:t>
            </a:r>
            <a:r>
              <a:rPr lang="zh-CN" altLang="en-US"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中正确显示图形需要安装</a:t>
            </a:r>
            <a:r>
              <a:rPr lang="en-US" altLang="zh-CN" sz="1600" b="1" dirty="0" err="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GraphViz</a:t>
            </a:r>
            <a:r>
              <a:rPr lang="zh-CN" altLang="en-US"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并在</a:t>
            </a:r>
            <a:r>
              <a:rPr lang="en-US" altLang="zh-CN" sz="1600" b="1" dirty="0" err="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Deedm</a:t>
            </a:r>
            <a:r>
              <a:rPr lang="zh-CN" altLang="en-US"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中配置好目录</a:t>
            </a:r>
            <a:endParaRPr lang="en-US" altLang="zh-CN"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1200150" lvl="2" indent="-285750">
              <a:spcBef>
                <a:spcPts val="300"/>
              </a:spcBef>
              <a:spcAft>
                <a:spcPts val="300"/>
              </a:spcAft>
              <a:buFont typeface="Arial" panose="020B0604020202020204" pitchFamily="34" charset="0"/>
              <a:buChar char="•"/>
            </a:pPr>
            <a:r>
              <a:rPr lang="zh-CN" altLang="en-US"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解压后的</a:t>
            </a:r>
            <a:r>
              <a:rPr lang="en-US" altLang="zh-CN"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Software</a:t>
            </a:r>
            <a:r>
              <a:rPr lang="zh-CN" altLang="en-US"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目录中也有</a:t>
            </a:r>
            <a:r>
              <a:rPr lang="en-US" altLang="zh-CN" sz="1600" b="1" dirty="0" err="1">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GraphViz</a:t>
            </a:r>
            <a:r>
              <a:rPr lang="zh-CN" altLang="en-US"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安装程序</a:t>
            </a:r>
            <a:endParaRPr lang="en-US" altLang="zh-CN"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742950" lvl="1" indent="-285750">
              <a:spcBef>
                <a:spcPts val="300"/>
              </a:spcBef>
              <a:spcAft>
                <a:spcPts val="300"/>
              </a:spcAft>
              <a:buFont typeface="Arial" panose="020B0604020202020204" pitchFamily="34" charset="0"/>
              <a:buChar char="•"/>
            </a:pPr>
            <a:r>
              <a:rPr lang="zh-CN" altLang="en-US" b="1" dirty="0">
                <a:solidFill>
                  <a:srgbClr val="C00000"/>
                </a:solidFill>
                <a:latin typeface="Arial" panose="020B0604020202020204" pitchFamily="34" charset="0"/>
                <a:ea typeface="楷体" panose="02010609060101010101" pitchFamily="49" charset="-122"/>
                <a:cs typeface="Arial" panose="020B0604020202020204" pitchFamily="34" charset="0"/>
              </a:rPr>
              <a:t>该章节有详细说明软件如何使用的视频</a:t>
            </a:r>
            <a:endParaRPr lang="en-US" altLang="zh-CN" b="1" dirty="0">
              <a:solidFill>
                <a:srgbClr val="C00000"/>
              </a:solidFill>
              <a:latin typeface="Arial" panose="020B0604020202020204" pitchFamily="34" charset="0"/>
              <a:ea typeface="楷体" panose="02010609060101010101" pitchFamily="49" charset="-122"/>
              <a:cs typeface="Arial" panose="020B0604020202020204" pitchFamily="34" charset="0"/>
            </a:endParaRPr>
          </a:p>
          <a:p>
            <a:pPr marL="285750" indent="-285750">
              <a:spcBef>
                <a:spcPts val="300"/>
              </a:spcBef>
              <a:spcAft>
                <a:spcPts val="600"/>
              </a:spcAft>
              <a:buFont typeface="Arial" panose="020B0604020202020204" pitchFamily="34" charset="0"/>
              <a:buChar char="•"/>
            </a:pPr>
            <a:r>
              <a:rPr lang="zh-CN" altLang="en-US" sz="2000" b="1" dirty="0">
                <a:solidFill>
                  <a:srgbClr val="210694"/>
                </a:solidFill>
              </a:rPr>
              <a:t>例题演示软件的可能使用方式</a:t>
            </a:r>
            <a:endParaRPr lang="en-US" altLang="zh-CN" sz="2000" b="1" dirty="0">
              <a:solidFill>
                <a:srgbClr val="210694"/>
              </a:solidFill>
            </a:endParaRPr>
          </a:p>
          <a:p>
            <a:pPr marL="742950" lvl="1" indent="-285750">
              <a:spcBef>
                <a:spcPts val="300"/>
              </a:spcBef>
              <a:spcAft>
                <a:spcPts val="300"/>
              </a:spcAft>
              <a:buFont typeface="Arial" panose="020B0604020202020204" pitchFamily="34" charset="0"/>
              <a:buChar char="•"/>
            </a:pPr>
            <a:r>
              <a:rPr lang="zh-CN" altLang="en-US" b="1" dirty="0">
                <a:solidFill>
                  <a:srgbClr val="C00000"/>
                </a:solidFill>
                <a:latin typeface="Arial" panose="020B0604020202020204" pitchFamily="34" charset="0"/>
                <a:ea typeface="楷体" panose="02010609060101010101" pitchFamily="49" charset="-122"/>
                <a:cs typeface="Arial" panose="020B0604020202020204" pitchFamily="34" charset="0"/>
              </a:rPr>
              <a:t>学习教材许多例题的详细解答过程</a:t>
            </a:r>
            <a:endParaRPr lang="en-US" altLang="zh-CN" b="1" dirty="0">
              <a:solidFill>
                <a:srgbClr val="C00000"/>
              </a:solidFill>
              <a:latin typeface="Arial" panose="020B0604020202020204" pitchFamily="34" charset="0"/>
              <a:ea typeface="楷体" panose="02010609060101010101" pitchFamily="49" charset="-122"/>
              <a:cs typeface="Arial" panose="020B0604020202020204" pitchFamily="34" charset="0"/>
            </a:endParaRPr>
          </a:p>
          <a:p>
            <a:pPr marL="742950" lvl="1" indent="-285750">
              <a:spcBef>
                <a:spcPts val="300"/>
              </a:spcBef>
              <a:spcAft>
                <a:spcPts val="300"/>
              </a:spcAft>
              <a:buFont typeface="Arial" panose="020B0604020202020204" pitchFamily="34" charset="0"/>
              <a:buChar char="•"/>
            </a:pPr>
            <a:r>
              <a:rPr lang="zh-CN" altLang="en-US" b="1" dirty="0">
                <a:solidFill>
                  <a:srgbClr val="C00000"/>
                </a:solidFill>
                <a:latin typeface="Arial" panose="020B0604020202020204" pitchFamily="34" charset="0"/>
                <a:ea typeface="楷体" panose="02010609060101010101" pitchFamily="49" charset="-122"/>
                <a:cs typeface="Arial" panose="020B0604020202020204" pitchFamily="34" charset="0"/>
              </a:rPr>
              <a:t>随机生成更多习题进行课堂练习</a:t>
            </a:r>
            <a:endParaRPr lang="en-US" altLang="zh-CN" b="1" dirty="0">
              <a:solidFill>
                <a:srgbClr val="C00000"/>
              </a:solidFill>
              <a:latin typeface="Arial" panose="020B0604020202020204" pitchFamily="34" charset="0"/>
              <a:ea typeface="楷体" panose="02010609060101010101" pitchFamily="49" charset="-122"/>
              <a:cs typeface="Arial" panose="020B0604020202020204" pitchFamily="34" charset="0"/>
            </a:endParaRPr>
          </a:p>
          <a:p>
            <a:pPr marL="742950" lvl="1" indent="-285750">
              <a:spcBef>
                <a:spcPts val="300"/>
              </a:spcBef>
              <a:spcAft>
                <a:spcPts val="300"/>
              </a:spcAft>
              <a:buFont typeface="Arial" panose="020B0604020202020204" pitchFamily="34" charset="0"/>
              <a:buChar char="•"/>
            </a:pPr>
            <a:r>
              <a:rPr lang="zh-CN" altLang="en-US" b="1" dirty="0">
                <a:solidFill>
                  <a:srgbClr val="C00000"/>
                </a:solidFill>
                <a:latin typeface="Arial" panose="020B0604020202020204" pitchFamily="34" charset="0"/>
                <a:ea typeface="楷体" panose="02010609060101010101" pitchFamily="49" charset="-122"/>
                <a:cs typeface="Arial" panose="020B0604020202020204" pitchFamily="34" charset="0"/>
              </a:rPr>
              <a:t>模仿软件自己编写程序求解离散数学问题</a:t>
            </a:r>
            <a:endParaRPr lang="en-US" altLang="zh-CN"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pic>
        <p:nvPicPr>
          <p:cNvPr id="11" name="图片 10"/>
          <p:cNvPicPr>
            <a:picLocks noChangeAspect="1"/>
          </p:cNvPicPr>
          <p:nvPr/>
        </p:nvPicPr>
        <p:blipFill>
          <a:blip r:embed="rId2"/>
          <a:stretch>
            <a:fillRect/>
          </a:stretch>
        </p:blipFill>
        <p:spPr>
          <a:xfrm>
            <a:off x="6298101" y="824905"/>
            <a:ext cx="5463746" cy="2981504"/>
          </a:xfrm>
          <a:prstGeom prst="rect">
            <a:avLst/>
          </a:prstGeom>
        </p:spPr>
      </p:pic>
      <p:pic>
        <p:nvPicPr>
          <p:cNvPr id="12" name="图片 11"/>
          <p:cNvPicPr>
            <a:picLocks noChangeAspect="1"/>
          </p:cNvPicPr>
          <p:nvPr/>
        </p:nvPicPr>
        <p:blipFill>
          <a:blip r:embed="rId3"/>
          <a:stretch>
            <a:fillRect/>
          </a:stretch>
        </p:blipFill>
        <p:spPr>
          <a:xfrm>
            <a:off x="6955587" y="3849692"/>
            <a:ext cx="4148774" cy="2270482"/>
          </a:xfrm>
          <a:prstGeom prst="rect">
            <a:avLst/>
          </a:prstGeom>
        </p:spPr>
      </p:pic>
      <p:sp>
        <p:nvSpPr>
          <p:cNvPr id="13" name="文本框 12"/>
          <p:cNvSpPr txBox="1"/>
          <p:nvPr/>
        </p:nvSpPr>
        <p:spPr>
          <a:xfrm>
            <a:off x="7596590" y="6153590"/>
            <a:ext cx="2866767" cy="261610"/>
          </a:xfrm>
          <a:prstGeom prst="rect">
            <a:avLst/>
          </a:prstGeom>
          <a:noFill/>
          <a:ln>
            <a:noFill/>
          </a:ln>
        </p:spPr>
        <p:txBody>
          <a:bodyPr wrap="square" rtlCol="0">
            <a:spAutoFit/>
          </a:bodyPr>
          <a:lstStyle/>
          <a:p>
            <a:pPr algn="ctr"/>
            <a:r>
              <a:rPr lang="zh-CN" altLang="en-US" sz="1100" b="1">
                <a:solidFill>
                  <a:srgbClr val="003366"/>
                </a:solidFill>
                <a:latin typeface="仿宋" panose="02010609060101010101" pitchFamily="49" charset="-122"/>
                <a:ea typeface="仿宋" panose="02010609060101010101" pitchFamily="49" charset="-122"/>
              </a:rPr>
              <a:t>离散数学基础例题演示软件</a:t>
            </a:r>
            <a:r>
              <a:rPr lang="en-US" altLang="zh-CN" sz="1100" b="1">
                <a:solidFill>
                  <a:srgbClr val="003366"/>
                </a:solidFill>
                <a:latin typeface="仿宋" panose="02010609060101010101" pitchFamily="49" charset="-122"/>
                <a:ea typeface="仿宋" panose="02010609060101010101" pitchFamily="49" charset="-122"/>
              </a:rPr>
              <a:t>Deedm</a:t>
            </a:r>
            <a:r>
              <a:rPr lang="zh-CN" altLang="en-US" sz="1100" b="1">
                <a:solidFill>
                  <a:srgbClr val="003366"/>
                </a:solidFill>
                <a:latin typeface="仿宋" panose="02010609060101010101" pitchFamily="49" charset="-122"/>
                <a:ea typeface="仿宋" panose="02010609060101010101" pitchFamily="49" charset="-122"/>
              </a:rPr>
              <a:t>界面截图</a:t>
            </a:r>
            <a:endParaRPr lang="zh-CN" altLang="en-US" sz="1100" b="1" dirty="0" err="1">
              <a:solidFill>
                <a:srgbClr val="003366"/>
              </a:solidFill>
              <a:latin typeface="仿宋" panose="02010609060101010101" pitchFamily="49" charset="-122"/>
              <a:ea typeface="仿宋" panose="02010609060101010101" pitchFamily="49"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1372</Words>
  <Application>Microsoft Office PowerPoint</Application>
  <PresentationFormat>宽屏</PresentationFormat>
  <Paragraphs>141</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等线</vt:lpstr>
      <vt:lpstr>等线 Light</vt:lpstr>
      <vt:lpstr>仿宋</vt:lpstr>
      <vt:lpstr>华文新魏</vt:lpstr>
      <vt:lpstr>楷体</vt:lpstr>
      <vt:lpstr>宋体</vt:lpstr>
      <vt:lpstr>幼圆</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380514873@qq.com</cp:lastModifiedBy>
  <cp:revision>49</cp:revision>
  <dcterms:created xsi:type="dcterms:W3CDTF">2022-01-01T06:39:00Z</dcterms:created>
  <dcterms:modified xsi:type="dcterms:W3CDTF">2022-02-16T10:32:08Z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B09C61B21B0642ECB72EC1818A519CA7</vt:lpwstr>
  </property>
  <property fmtid="{D5CDD505-2E9C-101B-9397-08002B2CF9AE}" pid="3" name="KSOProductBuildVer">
    <vt:lpwstr>2052-11.1.0.11215</vt:lpwstr>
  </property>
</Properties>
</file>