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9" r:id="rId3"/>
    <p:sldId id="257" r:id="rId4"/>
    <p:sldId id="260" r:id="rId5"/>
    <p:sldId id="267" r:id="rId6"/>
    <p:sldId id="264" r:id="rId7"/>
    <p:sldId id="268" r:id="rId8"/>
    <p:sldId id="270" r:id="rId9"/>
    <p:sldId id="271" r:id="rId10"/>
    <p:sldId id="266" r:id="rId11"/>
    <p:sldId id="272" r:id="rId12"/>
    <p:sldId id="273" r:id="rId13"/>
    <p:sldId id="263" r:id="rId14"/>
    <p:sldId id="275" r:id="rId15"/>
    <p:sldId id="283" r:id="rId16"/>
    <p:sldId id="274"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0694"/>
    <a:srgbClr val="E5EFE5"/>
    <a:srgbClr val="371EA2"/>
    <a:srgbClr val="F5E4D0"/>
    <a:srgbClr val="006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67" y="36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8A02F1-6076-4815-B634-8541D89D0CC8}" type="datetimeFigureOut">
              <a:rPr lang="zh-CN" altLang="en-US" smtClean="0"/>
              <a:t>2022/2/16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A74C3-F4A5-4C0A-A68B-4B6CA252665B}" type="slidenum">
              <a:rPr lang="zh-CN" altLang="en-US" smtClean="0"/>
              <a:t>‹#›</a:t>
            </a:fld>
            <a:endParaRPr lang="zh-CN" altLang="en-US"/>
          </a:p>
        </p:txBody>
      </p:sp>
    </p:spTree>
    <p:extLst>
      <p:ext uri="{BB962C8B-B14F-4D97-AF65-F5344CB8AC3E}">
        <p14:creationId xmlns:p14="http://schemas.microsoft.com/office/powerpoint/2010/main" val="5893292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4A74C3-F4A5-4C0A-A68B-4B6CA252665B}" type="slidenum">
              <a:rPr lang="zh-CN" altLang="en-US" smtClean="0"/>
              <a:t>5</a:t>
            </a:fld>
            <a:endParaRPr lang="zh-CN" altLang="en-US"/>
          </a:p>
        </p:txBody>
      </p:sp>
    </p:spTree>
    <p:extLst>
      <p:ext uri="{BB962C8B-B14F-4D97-AF65-F5344CB8AC3E}">
        <p14:creationId xmlns:p14="http://schemas.microsoft.com/office/powerpoint/2010/main" val="244629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4A74C3-F4A5-4C0A-A68B-4B6CA252665B}" type="slidenum">
              <a:rPr lang="zh-CN" altLang="en-US" smtClean="0"/>
              <a:t>11</a:t>
            </a:fld>
            <a:endParaRPr lang="zh-CN" altLang="en-US"/>
          </a:p>
        </p:txBody>
      </p:sp>
    </p:spTree>
    <p:extLst>
      <p:ext uri="{BB962C8B-B14F-4D97-AF65-F5344CB8AC3E}">
        <p14:creationId xmlns:p14="http://schemas.microsoft.com/office/powerpoint/2010/main" val="1282901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B4A74C3-F4A5-4C0A-A68B-4B6CA252665B}" type="slidenum">
              <a:rPr lang="zh-CN" altLang="en-US" smtClean="0"/>
              <a:t>12</a:t>
            </a:fld>
            <a:endParaRPr lang="zh-CN" altLang="en-US"/>
          </a:p>
        </p:txBody>
      </p:sp>
    </p:spTree>
    <p:extLst>
      <p:ext uri="{BB962C8B-B14F-4D97-AF65-F5344CB8AC3E}">
        <p14:creationId xmlns:p14="http://schemas.microsoft.com/office/powerpoint/2010/main" val="3247156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25C966-37BD-47D9-B990-1A6A1FE5F0B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9D9C34-EDDD-43FE-AA35-963FFD1FF85A}"/>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EDC7551-9C6F-433E-BFE6-8AEE56E52D31}"/>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89AB5C2D-712F-4BD8-8984-2E37A2E7B57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A768131-A3B7-4C5E-B375-3F29F68D7C49}"/>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40947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A9BE9-63C1-4F8E-844D-93871FFA2D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FD754CE-AA03-4C5D-9359-E7AE5A11D57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98152E5-B11B-4F5B-8551-6267E7C81605}"/>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F62F89DB-DECC-4D63-BF05-242606134A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E0C33-663E-4115-AC5B-2C2322446FA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636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08AE2C3-9AE9-49EA-B7E2-12F63A48CF6A}"/>
              </a:ext>
            </a:extLst>
          </p:cNvPr>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58F4C53-4136-4531-A949-086F434ACCB6}"/>
              </a:ext>
            </a:extLst>
          </p:cNvPr>
          <p:cNvSpPr>
            <a:spLocks noGrp="1"/>
          </p:cNvSpPr>
          <p:nvPr>
            <p:ph type="body" orient="vert" idx="1"/>
          </p:nvPr>
        </p:nvSpPr>
        <p:spPr>
          <a:xfrm>
            <a:off x="838202"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CB155AA-9A48-44A9-BF3D-A07C5FFC0FF9}"/>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8AFCA7E8-2754-4253-BF45-4E276321C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5F171A-2876-4457-86B9-F066CC51271E}"/>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341590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472E-5B0D-4E91-BB50-ECBA94C2E6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177F74-E5FC-4615-B7E8-20F6A6DB7F3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5F970FA-6208-41BC-9952-B73C8408CA34}"/>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D89E956F-7F1A-45B2-B0A8-4B3F89E0D8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517906B-5520-4C03-AF06-04CC1D32DD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239390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62F85A-8626-4377-9B95-C3BCE689EF93}"/>
              </a:ext>
            </a:extLst>
          </p:cNvPr>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65CC3ED-9C63-44ED-B9B0-6DEF5888BA3F}"/>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4B6DFFE-3901-49AD-A23B-DAADBF816EE9}"/>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9FDA56A1-C10E-4508-8423-482B54B935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3F4EA9-AE40-466B-8BBA-D73061D2E3AB}"/>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482449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0194D-B1A6-423E-8567-1D4773BE067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D5B8A5-9958-4755-8578-AB3E7F5EABA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6065FEEF-9B48-4FEF-B214-814D954FB3B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F378CEB-CAC4-44A7-BF8C-619E5F63832D}"/>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6" name="页脚占位符 5">
            <a:extLst>
              <a:ext uri="{FF2B5EF4-FFF2-40B4-BE49-F238E27FC236}">
                <a16:creationId xmlns:a16="http://schemas.microsoft.com/office/drawing/2014/main" id="{0FB4D173-9554-4FD1-934F-E0560855A50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220FE5-6E21-40AD-B421-66883AE5B1F3}"/>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754179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14D51D-48AE-4549-AF1D-56C75AC83302}"/>
              </a:ext>
            </a:extLst>
          </p:cNvPr>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1613486-A6B7-4936-82B0-E10BDB21C33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4BDFA65-5C0E-4252-8C9B-B90DD4CCDDD1}"/>
              </a:ext>
            </a:extLst>
          </p:cNvPr>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B4E4F45-9135-423B-8512-3D3B66E05C76}"/>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E069E3F-B963-45F3-91B6-D205A1191B1C}"/>
              </a:ext>
            </a:extLst>
          </p:cNvPr>
          <p:cNvSpPr>
            <a:spLocks noGrp="1"/>
          </p:cNvSpPr>
          <p:nvPr>
            <p:ph sz="quarter" idx="4"/>
          </p:nvPr>
        </p:nvSpPr>
        <p:spPr>
          <a:xfrm>
            <a:off x="6172202"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8641007C-6C31-4736-97F0-D4F386B525D7}"/>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8" name="页脚占位符 7">
            <a:extLst>
              <a:ext uri="{FF2B5EF4-FFF2-40B4-BE49-F238E27FC236}">
                <a16:creationId xmlns:a16="http://schemas.microsoft.com/office/drawing/2014/main" id="{9CD96F3D-805F-4F39-B2E8-793DA215EC9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7E010EE-B88E-45E1-9D23-68338C378EE1}"/>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682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A2ADC8-2060-472F-B376-EF7735FFD16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F03157-24D5-4CF4-A9B9-8E1585E3A17A}"/>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4" name="页脚占位符 3">
            <a:extLst>
              <a:ext uri="{FF2B5EF4-FFF2-40B4-BE49-F238E27FC236}">
                <a16:creationId xmlns:a16="http://schemas.microsoft.com/office/drawing/2014/main" id="{5158797F-EEA8-48BE-8B26-A4DEC089D2B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CEC0BF-A5F1-4329-A69F-A2E97F2F933F}"/>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9234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4962F89-7924-4C29-8A36-A187864F0D94}"/>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3" name="页脚占位符 2">
            <a:extLst>
              <a:ext uri="{FF2B5EF4-FFF2-40B4-BE49-F238E27FC236}">
                <a16:creationId xmlns:a16="http://schemas.microsoft.com/office/drawing/2014/main" id="{7FBF266C-AFEF-45A5-849E-297FB204FB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1EA0BA-3C3D-49EE-9CDB-87DE9AE7DE74}"/>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317736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FB4FE-648E-4EF3-8D1A-8E1FB94A3B9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C048A91-18A2-4585-8FDF-BAE0417842D2}"/>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82A5E1E5-EFFB-4FD1-8582-04C87F68964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5F8D2070-3C57-4261-8F23-7139B0001B0C}"/>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6" name="页脚占位符 5">
            <a:extLst>
              <a:ext uri="{FF2B5EF4-FFF2-40B4-BE49-F238E27FC236}">
                <a16:creationId xmlns:a16="http://schemas.microsoft.com/office/drawing/2014/main" id="{D59315EF-988A-4D48-94A2-7B85AA02064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3DAB40-17E3-4D3D-9132-0FEDD2CCD27D}"/>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709318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BBA4F2-A211-43F3-B4AE-5D35DBC7CE8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D7303EC-6B14-4714-9E94-FD36DED89FAF}"/>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a:extLst>
              <a:ext uri="{FF2B5EF4-FFF2-40B4-BE49-F238E27FC236}">
                <a16:creationId xmlns:a16="http://schemas.microsoft.com/office/drawing/2014/main" id="{760D91FB-F948-4784-92D1-13CA77D9C8E4}"/>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054118E-4303-4C16-BA52-67E49781642F}"/>
              </a:ext>
            </a:extLst>
          </p:cNvPr>
          <p:cNvSpPr>
            <a:spLocks noGrp="1"/>
          </p:cNvSpPr>
          <p:nvPr>
            <p:ph type="dt" sz="half" idx="10"/>
          </p:nvPr>
        </p:nvSpPr>
        <p:spPr/>
        <p:txBody>
          <a:bodyPr/>
          <a:lstStyle/>
          <a:p>
            <a:fld id="{B210D257-3BE1-47F0-9688-13EF46E6FAF0}" type="datetimeFigureOut">
              <a:rPr lang="zh-CN" altLang="en-US" smtClean="0"/>
              <a:t>2022/2/16</a:t>
            </a:fld>
            <a:endParaRPr lang="zh-CN" altLang="en-US"/>
          </a:p>
        </p:txBody>
      </p:sp>
      <p:sp>
        <p:nvSpPr>
          <p:cNvPr id="6" name="页脚占位符 5">
            <a:extLst>
              <a:ext uri="{FF2B5EF4-FFF2-40B4-BE49-F238E27FC236}">
                <a16:creationId xmlns:a16="http://schemas.microsoft.com/office/drawing/2014/main" id="{E35F793C-DBEE-4D2E-B22D-70585B8F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8868A-A114-4C16-9D0F-1CAA6680E3F0}"/>
              </a:ext>
            </a:extLst>
          </p:cNvPr>
          <p:cNvSpPr>
            <a:spLocks noGrp="1"/>
          </p:cNvSpPr>
          <p:nvPr>
            <p:ph type="sldNum" sz="quarter" idx="12"/>
          </p:nvPr>
        </p:nvSpPr>
        <p:spPr/>
        <p:txBody>
          <a:body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2881579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A868106-C205-436E-8C0C-8BAB4B7BA4E7}"/>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E1F50B-DF05-43A7-9B36-B803C2B89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F9B4F8B-AC06-4B25-80DD-3BAF3D822F25}"/>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0D257-3BE1-47F0-9688-13EF46E6FAF0}" type="datetimeFigureOut">
              <a:rPr lang="zh-CN" altLang="en-US" smtClean="0"/>
              <a:t>2022/2/16</a:t>
            </a:fld>
            <a:endParaRPr lang="zh-CN" altLang="en-US"/>
          </a:p>
        </p:txBody>
      </p:sp>
      <p:sp>
        <p:nvSpPr>
          <p:cNvPr id="5" name="页脚占位符 4">
            <a:extLst>
              <a:ext uri="{FF2B5EF4-FFF2-40B4-BE49-F238E27FC236}">
                <a16:creationId xmlns:a16="http://schemas.microsoft.com/office/drawing/2014/main" id="{7F84677A-6874-4B15-ACA7-822132D65812}"/>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BCA72A-3BD7-4EBD-84CD-DBC722C3C2E5}"/>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9369F-48C0-4C81-8F4C-2D9B5E779A12}" type="slidenum">
              <a:rPr lang="zh-CN" altLang="en-US" smtClean="0"/>
              <a:t>‹#›</a:t>
            </a:fld>
            <a:endParaRPr lang="zh-CN" altLang="en-US"/>
          </a:p>
        </p:txBody>
      </p:sp>
    </p:spTree>
    <p:extLst>
      <p:ext uri="{BB962C8B-B14F-4D97-AF65-F5344CB8AC3E}">
        <p14:creationId xmlns:p14="http://schemas.microsoft.com/office/powerpoint/2010/main" val="1423822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mooc1-1.chaoxing.com/course/216273730.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2" name="矩形: 圆角 11">
            <a:extLst>
              <a:ext uri="{FF2B5EF4-FFF2-40B4-BE49-F238E27FC236}">
                <a16:creationId xmlns:a16="http://schemas.microsoft.com/office/drawing/2014/main" id="{446C0D23-6A5A-47BD-83B5-60B9FA05041D}"/>
              </a:ext>
            </a:extLst>
          </p:cNvPr>
          <p:cNvSpPr/>
          <p:nvPr/>
        </p:nvSpPr>
        <p:spPr>
          <a:xfrm>
            <a:off x="1405815" y="1185238"/>
            <a:ext cx="9393993" cy="889687"/>
          </a:xfrm>
          <a:prstGeom prst="round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a:latin typeface="仿宋" panose="02010609060101010101" pitchFamily="49" charset="-122"/>
                <a:ea typeface="仿宋" panose="02010609060101010101" pitchFamily="49" charset="-122"/>
              </a:rPr>
              <a:t>第二讲</a:t>
            </a:r>
            <a:r>
              <a:rPr lang="en-US" altLang="zh-CN" sz="4800" b="1">
                <a:latin typeface="仿宋" panose="02010609060101010101" pitchFamily="49" charset="-122"/>
                <a:ea typeface="仿宋" panose="02010609060101010101" pitchFamily="49" charset="-122"/>
              </a:rPr>
              <a:t>	</a:t>
            </a:r>
            <a:r>
              <a:rPr lang="zh-CN" altLang="en-US" sz="4800" b="1">
                <a:latin typeface="仿宋" panose="02010609060101010101" pitchFamily="49" charset="-122"/>
                <a:ea typeface="仿宋" panose="02010609060101010101" pitchFamily="49" charset="-122"/>
              </a:rPr>
              <a:t>基础知识</a:t>
            </a:r>
          </a:p>
        </p:txBody>
      </p:sp>
      <p:sp>
        <p:nvSpPr>
          <p:cNvPr id="13" name="文本框 12">
            <a:extLst>
              <a:ext uri="{FF2B5EF4-FFF2-40B4-BE49-F238E27FC236}">
                <a16:creationId xmlns:a16="http://schemas.microsoft.com/office/drawing/2014/main" id="{12186A13-489D-4BF1-BCD8-41AAFE843C1D}"/>
              </a:ext>
            </a:extLst>
          </p:cNvPr>
          <p:cNvSpPr txBox="1"/>
          <p:nvPr/>
        </p:nvSpPr>
        <p:spPr>
          <a:xfrm>
            <a:off x="4372237" y="2549433"/>
            <a:ext cx="3447535" cy="707886"/>
          </a:xfrm>
          <a:prstGeom prst="rect">
            <a:avLst/>
          </a:prstGeom>
          <a:noFill/>
        </p:spPr>
        <p:txBody>
          <a:bodyPr wrap="square" rtlCol="0">
            <a:spAutoFit/>
          </a:bodyPr>
          <a:lstStyle/>
          <a:p>
            <a:pPr algn="ctr"/>
            <a:r>
              <a:rPr lang="zh-CN" altLang="en-US" sz="4000" dirty="0">
                <a:solidFill>
                  <a:srgbClr val="210694"/>
                </a:solidFill>
                <a:latin typeface="楷体" panose="02010609060101010101" pitchFamily="49" charset="-122"/>
                <a:ea typeface="楷体" panose="02010609060101010101" pitchFamily="49" charset="-122"/>
              </a:rPr>
              <a:t>李绿周</a:t>
            </a:r>
          </a:p>
        </p:txBody>
      </p:sp>
      <p:sp>
        <p:nvSpPr>
          <p:cNvPr id="14" name="文本框 13">
            <a:extLst>
              <a:ext uri="{FF2B5EF4-FFF2-40B4-BE49-F238E27FC236}">
                <a16:creationId xmlns:a16="http://schemas.microsoft.com/office/drawing/2014/main" id="{8823FD01-7095-40E0-8828-40A407B1D343}"/>
              </a:ext>
            </a:extLst>
          </p:cNvPr>
          <p:cNvSpPr txBox="1"/>
          <p:nvPr/>
        </p:nvSpPr>
        <p:spPr>
          <a:xfrm>
            <a:off x="3608180" y="3600687"/>
            <a:ext cx="5177481" cy="584775"/>
          </a:xfrm>
          <a:prstGeom prst="rect">
            <a:avLst/>
          </a:prstGeom>
          <a:noFill/>
        </p:spPr>
        <p:txBody>
          <a:bodyPr wrap="square" rtlCol="0">
            <a:spAutoFit/>
          </a:bodyPr>
          <a:lstStyle/>
          <a:p>
            <a:pPr algn="ctr"/>
            <a:r>
              <a:rPr lang="zh-CN" altLang="en-US" sz="3200" b="1">
                <a:solidFill>
                  <a:schemeClr val="accent6">
                    <a:lumMod val="50000"/>
                  </a:schemeClr>
                </a:solidFill>
                <a:latin typeface="仿宋" panose="02010609060101010101" pitchFamily="49" charset="-122"/>
                <a:ea typeface="仿宋" panose="02010609060101010101" pitchFamily="49" charset="-122"/>
              </a:rPr>
              <a:t>中山大学计算机学院</a:t>
            </a:r>
          </a:p>
        </p:txBody>
      </p:sp>
      <p:sp>
        <p:nvSpPr>
          <p:cNvPr id="15" name="文本框 14">
            <a:extLst>
              <a:ext uri="{FF2B5EF4-FFF2-40B4-BE49-F238E27FC236}">
                <a16:creationId xmlns:a16="http://schemas.microsoft.com/office/drawing/2014/main" id="{76DF14A9-8868-445D-A58B-8A6B893443C8}"/>
              </a:ext>
            </a:extLst>
          </p:cNvPr>
          <p:cNvSpPr txBox="1"/>
          <p:nvPr/>
        </p:nvSpPr>
        <p:spPr>
          <a:xfrm>
            <a:off x="4843854" y="4559648"/>
            <a:ext cx="2866767" cy="461665"/>
          </a:xfrm>
          <a:prstGeom prst="rect">
            <a:avLst/>
          </a:prstGeom>
          <a:noFill/>
        </p:spPr>
        <p:txBody>
          <a:bodyPr wrap="square" rtlCol="0">
            <a:spAutoFit/>
          </a:bodyPr>
          <a:lstStyle/>
          <a:p>
            <a:pPr algn="ct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2022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年</a:t>
            </a:r>
            <a:r>
              <a:rPr lang="en-US" altLang="zh-CN"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2</a:t>
            </a:r>
            <a:r>
              <a:rPr lang="zh-CN" altLang="en-US" sz="2400" dirty="0">
                <a:solidFill>
                  <a:schemeClr val="accent2">
                    <a:lumMod val="50000"/>
                  </a:schemeClr>
                </a:solidFill>
                <a:latin typeface="Arial" panose="020B0604020202020204" pitchFamily="34" charset="0"/>
                <a:ea typeface="楷体" panose="02010609060101010101" pitchFamily="49" charset="-122"/>
                <a:cs typeface="Arial" panose="020B0604020202020204" pitchFamily="34" charset="0"/>
              </a:rPr>
              <a:t>月</a:t>
            </a:r>
          </a:p>
        </p:txBody>
      </p:sp>
      <p:sp>
        <p:nvSpPr>
          <p:cNvPr id="16" name="文本框 15">
            <a:extLst>
              <a:ext uri="{FF2B5EF4-FFF2-40B4-BE49-F238E27FC236}">
                <a16:creationId xmlns:a16="http://schemas.microsoft.com/office/drawing/2014/main" id="{BE9D504D-D016-457C-B1B1-69FCBBD6DCB5}"/>
              </a:ext>
            </a:extLst>
          </p:cNvPr>
          <p:cNvSpPr txBox="1"/>
          <p:nvPr/>
        </p:nvSpPr>
        <p:spPr>
          <a:xfrm>
            <a:off x="1705236" y="5288698"/>
            <a:ext cx="9094573" cy="830997"/>
          </a:xfrm>
          <a:prstGeom prst="rect">
            <a:avLst/>
          </a:prstGeom>
          <a:noFill/>
        </p:spPr>
        <p:txBody>
          <a:bodyPr wrap="square" rtlCol="0">
            <a:spAutoFit/>
          </a:bodyPr>
          <a:lstStyle/>
          <a:p>
            <a:pPr algn="ctr"/>
            <a:r>
              <a:rPr lang="en-US" altLang="zh-CN" sz="2400" dirty="0">
                <a:solidFill>
                  <a:srgbClr val="FF0000"/>
                </a:solidFill>
                <a:hlinkClick r:id="rId2"/>
              </a:rPr>
              <a:t>https://mooc1-1.chaoxing.com/course/216273730.html</a:t>
            </a:r>
            <a:endParaRPr lang="en-US" altLang="zh-CN" sz="2400" dirty="0">
              <a:solidFill>
                <a:srgbClr val="FF0000"/>
              </a:solidFill>
            </a:endParaRPr>
          </a:p>
          <a:p>
            <a:pPr algn="ctr"/>
            <a:r>
              <a:rPr lang="en-US" altLang="zh-CN" sz="2400" dirty="0">
                <a:solidFill>
                  <a:srgbClr val="FF0000"/>
                </a:solidFill>
              </a:rPr>
              <a:t>lilvzh@mail.sysu.edu.cn</a:t>
            </a:r>
            <a:endParaRPr lang="zh-CN" altLang="en-US" sz="2400" dirty="0">
              <a:solidFill>
                <a:srgbClr val="FF0000"/>
              </a:solidFill>
            </a:endParaRPr>
          </a:p>
        </p:txBody>
      </p:sp>
      <p:pic>
        <p:nvPicPr>
          <p:cNvPr id="17" name="图片 16">
            <a:extLst>
              <a:ext uri="{FF2B5EF4-FFF2-40B4-BE49-F238E27FC236}">
                <a16:creationId xmlns:a16="http://schemas.microsoft.com/office/drawing/2014/main" id="{D38FA017-AD09-4C1D-B9B8-FD57EA6CEE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5654" y="3112777"/>
            <a:ext cx="1766583" cy="1560584"/>
          </a:xfrm>
          <a:prstGeom prst="rect">
            <a:avLst/>
          </a:prstGeom>
        </p:spPr>
      </p:pic>
    </p:spTree>
    <p:extLst>
      <p:ext uri="{BB962C8B-B14F-4D97-AF65-F5344CB8AC3E}">
        <p14:creationId xmlns:p14="http://schemas.microsoft.com/office/powerpoint/2010/main" val="192111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图论语言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D473F232-7024-4261-BE19-7940DB06422B}" type="slidenum">
              <a:rPr lang="en-US" altLang="zh-CN" smtClean="0">
                <a:latin typeface="Arial" panose="020B0604020202020204" pitchFamily="34" charset="0"/>
                <a:ea typeface="楷体" panose="02010609060101010101" pitchFamily="49" charset="-122"/>
                <a:cs typeface="Arial" panose="020B0604020202020204" pitchFamily="34" charset="0"/>
              </a:rPr>
              <a:t>10</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图论研究的发源</a:t>
            </a:r>
          </a:p>
        </p:txBody>
      </p:sp>
      <p:sp>
        <p:nvSpPr>
          <p:cNvPr id="2" name="文本框 1">
            <a:extLst>
              <a:ext uri="{FF2B5EF4-FFF2-40B4-BE49-F238E27FC236}">
                <a16:creationId xmlns:a16="http://schemas.microsoft.com/office/drawing/2014/main" id="{1F62C23A-80CF-404D-A413-99C99204C7C3}"/>
              </a:ext>
            </a:extLst>
          </p:cNvPr>
          <p:cNvSpPr txBox="1"/>
          <p:nvPr/>
        </p:nvSpPr>
        <p:spPr>
          <a:xfrm>
            <a:off x="1776047" y="1323183"/>
            <a:ext cx="8510954" cy="2000548"/>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2400" b="1" dirty="0">
                <a:solidFill>
                  <a:srgbClr val="002060"/>
                </a:solidFill>
              </a:rPr>
              <a:t>哥尼斯堡七桥问题：是否能不重复地走遍七座桥而回到出发点？</a:t>
            </a:r>
          </a:p>
          <a:p>
            <a:pPr marL="742950" lvl="1" indent="-285750">
              <a:spcBef>
                <a:spcPts val="600"/>
              </a:spcBef>
              <a:spcAft>
                <a:spcPts val="600"/>
              </a:spcAft>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哥尼斯堡（现在是俄罗斯的加里宁格勒）的四个部分抽象为</a:t>
            </a:r>
            <a:r>
              <a:rPr lang="en-US" altLang="zh-CN" sz="2000" b="1" dirty="0">
                <a:solidFill>
                  <a:srgbClr val="C00000"/>
                </a:solidFill>
                <a:latin typeface="楷体" panose="02010609060101010101" pitchFamily="49" charset="-122"/>
                <a:ea typeface="楷体" panose="02010609060101010101" pitchFamily="49" charset="-122"/>
              </a:rPr>
              <a:t>4</a:t>
            </a:r>
            <a:r>
              <a:rPr lang="zh-CN" altLang="en-US" sz="2000" b="1" dirty="0">
                <a:solidFill>
                  <a:srgbClr val="C00000"/>
                </a:solidFill>
                <a:latin typeface="楷体" panose="02010609060101010101" pitchFamily="49" charset="-122"/>
                <a:ea typeface="楷体" panose="02010609060101010101" pitchFamily="49" charset="-122"/>
              </a:rPr>
              <a:t>个顶点，而连接它们的桥抽象为边</a:t>
            </a:r>
          </a:p>
          <a:p>
            <a:pPr marL="742950" lvl="1" indent="-285750">
              <a:spcBef>
                <a:spcPts val="600"/>
              </a:spcBef>
              <a:spcAft>
                <a:spcPts val="600"/>
              </a:spcAft>
              <a:buFont typeface="Arial" panose="020B0604020202020204" pitchFamily="34" charset="0"/>
              <a:buChar char="•"/>
            </a:pPr>
            <a:r>
              <a:rPr lang="zh-CN" altLang="en-US" sz="2000" b="1" dirty="0">
                <a:solidFill>
                  <a:srgbClr val="C00000"/>
                </a:solidFill>
                <a:latin typeface="楷体" panose="02010609060101010101" pitchFamily="49" charset="-122"/>
                <a:ea typeface="楷体" panose="02010609060101010101" pitchFamily="49" charset="-122"/>
              </a:rPr>
              <a:t>十八世纪著名数学家欧拉将问题建模为图论的问题，即这个图是否存在包含所有边一次且仅一次的回路？</a:t>
            </a:r>
          </a:p>
        </p:txBody>
      </p:sp>
      <p:pic>
        <p:nvPicPr>
          <p:cNvPr id="3" name="图片 2">
            <a:extLst>
              <a:ext uri="{FF2B5EF4-FFF2-40B4-BE49-F238E27FC236}">
                <a16:creationId xmlns:a16="http://schemas.microsoft.com/office/drawing/2014/main" id="{4CECAE81-BAC2-4BEF-AA97-AC31DB7C6B8D}"/>
              </a:ext>
            </a:extLst>
          </p:cNvPr>
          <p:cNvPicPr>
            <a:picLocks noChangeAspect="1"/>
          </p:cNvPicPr>
          <p:nvPr/>
        </p:nvPicPr>
        <p:blipFill>
          <a:blip r:embed="rId2"/>
          <a:stretch>
            <a:fillRect/>
          </a:stretch>
        </p:blipFill>
        <p:spPr>
          <a:xfrm>
            <a:off x="1100720" y="3365952"/>
            <a:ext cx="3894560" cy="2519572"/>
          </a:xfrm>
          <a:prstGeom prst="rect">
            <a:avLst/>
          </a:prstGeom>
        </p:spPr>
      </p:pic>
      <p:pic>
        <p:nvPicPr>
          <p:cNvPr id="4" name="图片 3">
            <a:extLst>
              <a:ext uri="{FF2B5EF4-FFF2-40B4-BE49-F238E27FC236}">
                <a16:creationId xmlns:a16="http://schemas.microsoft.com/office/drawing/2014/main" id="{A245738B-CC42-4AF2-AFA2-946FAFF341CD}"/>
              </a:ext>
            </a:extLst>
          </p:cNvPr>
          <p:cNvPicPr>
            <a:picLocks noChangeAspect="1"/>
          </p:cNvPicPr>
          <p:nvPr/>
        </p:nvPicPr>
        <p:blipFill>
          <a:blip r:embed="rId3"/>
          <a:stretch>
            <a:fillRect/>
          </a:stretch>
        </p:blipFill>
        <p:spPr>
          <a:xfrm>
            <a:off x="7196722" y="3428865"/>
            <a:ext cx="3415569" cy="2647066"/>
          </a:xfrm>
          <a:prstGeom prst="rect">
            <a:avLst/>
          </a:prstGeom>
        </p:spPr>
      </p:pic>
      <p:sp>
        <p:nvSpPr>
          <p:cNvPr id="6" name="箭头: 右 5">
            <a:extLst>
              <a:ext uri="{FF2B5EF4-FFF2-40B4-BE49-F238E27FC236}">
                <a16:creationId xmlns:a16="http://schemas.microsoft.com/office/drawing/2014/main" id="{FD783B7B-8213-4687-91FD-F62E20DF5866}"/>
              </a:ext>
            </a:extLst>
          </p:cNvPr>
          <p:cNvSpPr/>
          <p:nvPr/>
        </p:nvSpPr>
        <p:spPr>
          <a:xfrm>
            <a:off x="5190371" y="4526479"/>
            <a:ext cx="2006351" cy="236823"/>
          </a:xfrm>
          <a:prstGeom prst="rightArrow">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3981DBF-D166-49A9-ACC6-7411FB9DC5C3}"/>
              </a:ext>
            </a:extLst>
          </p:cNvPr>
          <p:cNvSpPr txBox="1"/>
          <p:nvPr/>
        </p:nvSpPr>
        <p:spPr>
          <a:xfrm>
            <a:off x="5450184" y="4262814"/>
            <a:ext cx="1486723" cy="369332"/>
          </a:xfrm>
          <a:prstGeom prst="rect">
            <a:avLst/>
          </a:prstGeom>
          <a:noFill/>
        </p:spPr>
        <p:txBody>
          <a:bodyPr wrap="square" rtlCol="0">
            <a:spAutoFit/>
          </a:bodyPr>
          <a:lstStyle/>
          <a:p>
            <a:pPr algn="ctr"/>
            <a:r>
              <a:rPr lang="zh-CN" altLang="en-US" b="1" dirty="0">
                <a:solidFill>
                  <a:schemeClr val="accent6">
                    <a:lumMod val="50000"/>
                  </a:schemeClr>
                </a:solidFill>
                <a:latin typeface="楷体" panose="02010609060101010101" pitchFamily="49" charset="-122"/>
                <a:ea typeface="楷体" panose="02010609060101010101" pitchFamily="49" charset="-122"/>
              </a:rPr>
              <a:t>离散建模</a:t>
            </a:r>
          </a:p>
        </p:txBody>
      </p:sp>
    </p:spTree>
    <p:extLst>
      <p:ext uri="{BB962C8B-B14F-4D97-AF65-F5344CB8AC3E}">
        <p14:creationId xmlns:p14="http://schemas.microsoft.com/office/powerpoint/2010/main" val="895123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图论语言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3117BB9F-4205-493B-A875-55712C83F244}" type="slidenum">
              <a:rPr lang="en-US" altLang="zh-CN" smtClean="0">
                <a:latin typeface="Arial" panose="020B0604020202020204" pitchFamily="34" charset="0"/>
                <a:ea typeface="楷体" panose="02010609060101010101" pitchFamily="49" charset="-122"/>
                <a:cs typeface="Arial" panose="020B0604020202020204" pitchFamily="34" charset="0"/>
              </a:rPr>
              <a:t>11</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图论语言的基本术语</a:t>
            </a:r>
          </a:p>
        </p:txBody>
      </p:sp>
      <p:sp>
        <p:nvSpPr>
          <p:cNvPr id="11" name="矩形: 圆角 10">
            <a:extLst>
              <a:ext uri="{FF2B5EF4-FFF2-40B4-BE49-F238E27FC236}">
                <a16:creationId xmlns:a16="http://schemas.microsoft.com/office/drawing/2014/main" id="{016B66C6-7278-4DBA-B27C-B96DFC308696}"/>
              </a:ext>
            </a:extLst>
          </p:cNvPr>
          <p:cNvSpPr/>
          <p:nvPr/>
        </p:nvSpPr>
        <p:spPr>
          <a:xfrm>
            <a:off x="418796" y="1138900"/>
            <a:ext cx="5052668"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需要了解图论语言的哪些基本术语？</a:t>
            </a:r>
          </a:p>
        </p:txBody>
      </p:sp>
      <p:sp>
        <p:nvSpPr>
          <p:cNvPr id="2" name="文本框 1">
            <a:extLst>
              <a:ext uri="{FF2B5EF4-FFF2-40B4-BE49-F238E27FC236}">
                <a16:creationId xmlns:a16="http://schemas.microsoft.com/office/drawing/2014/main" id="{C8DE55DA-ADD6-48B5-875B-39F5E4AE191D}"/>
              </a:ext>
            </a:extLst>
          </p:cNvPr>
          <p:cNvSpPr txBox="1"/>
          <p:nvPr/>
        </p:nvSpPr>
        <p:spPr>
          <a:xfrm>
            <a:off x="418796" y="1912047"/>
            <a:ext cx="6941334" cy="4293483"/>
          </a:xfrm>
          <a:prstGeom prst="rect">
            <a:avLst/>
          </a:prstGeom>
          <a:solidFill>
            <a:schemeClr val="bg1">
              <a:lumMod val="95000"/>
              <a:alpha val="50000"/>
            </a:schemeClr>
          </a:solidFill>
        </p:spPr>
        <p:txBody>
          <a:bodyPr wrap="square" rtlCol="0">
            <a:spAutoFit/>
          </a:bodyPr>
          <a:lstStyle/>
          <a:p>
            <a:pPr marL="285744" indent="-285744">
              <a:spcBef>
                <a:spcPts val="6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图论语言用顶点和连接顶点的边表达事物及事物间的联系</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285744" indent="-285744">
              <a:spcBef>
                <a:spcPts val="6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无向图</a:t>
            </a:r>
            <a:r>
              <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(graph)</a:t>
            </a: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和有向图</a:t>
            </a:r>
            <a:r>
              <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(digraph)</a:t>
            </a:r>
            <a:endPar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spcBef>
                <a:spcPts val="6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顶点、边、顶点和边之间的关联关系</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1200132" lvl="2" indent="-285744">
              <a:spcBef>
                <a:spcPts val="600"/>
              </a:spcBef>
              <a:spcAft>
                <a:spcPts val="3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无向图：边的两个端点是顶点</a:t>
            </a:r>
          </a:p>
          <a:p>
            <a:pPr marL="1200132" lvl="2" indent="-285744">
              <a:spcBef>
                <a:spcPts val="600"/>
              </a:spcBef>
              <a:spcAft>
                <a:spcPts val="3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有向图：边的起点和终点是顶点</a:t>
            </a:r>
          </a:p>
          <a:p>
            <a:pPr marL="285744" indent="-285744">
              <a:spcBef>
                <a:spcPts val="6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连通图：通路、回路、有向通路和有向回路</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285744" indent="-285744">
              <a:spcBef>
                <a:spcPts val="6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无向树：任意两个顶点之间有且仅有一条通路的无向图</a:t>
            </a:r>
          </a:p>
          <a:p>
            <a:pPr marL="742932" lvl="1" indent="-285744">
              <a:spcBef>
                <a:spcPts val="6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根树：是有向图，且</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1200132" lvl="2" indent="-285744">
              <a:spcBef>
                <a:spcPts val="600"/>
              </a:spcBef>
              <a:spcAft>
                <a:spcPts val="3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存在一个顶点，到任意顶点都有且有唯一的有向通路</a:t>
            </a:r>
          </a:p>
          <a:p>
            <a:pPr marL="1200132" lvl="2" indent="-285744">
              <a:spcBef>
                <a:spcPts val="600"/>
              </a:spcBef>
              <a:spcAft>
                <a:spcPts val="3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这个到其他顶点都有唯一有向通路的顶点是根树的根</a:t>
            </a:r>
            <a:r>
              <a:rPr lang="en-US" altLang="zh-CN" sz="1600" b="1" dirty="0">
                <a:solidFill>
                  <a:srgbClr val="C00000"/>
                </a:solidFill>
                <a:latin typeface="楷体" panose="02010609060101010101" pitchFamily="49" charset="-122"/>
                <a:ea typeface="楷体" panose="02010609060101010101" pitchFamily="49" charset="-122"/>
                <a:cs typeface="Arial" panose="020B0604020202020204" pitchFamily="34" charset="0"/>
              </a:rPr>
              <a:t>(root)</a:t>
            </a:r>
          </a:p>
          <a:p>
            <a:pPr marL="285732" indent="-285744">
              <a:spcBef>
                <a:spcPts val="600"/>
              </a:spcBef>
              <a:spcAft>
                <a:spcPts val="300"/>
              </a:spcAft>
              <a:buFont typeface="Arial" panose="020B0604020202020204" pitchFamily="34" charset="0"/>
              <a:buChar char="•"/>
            </a:pPr>
            <a:r>
              <a:rPr lang="zh-CN" altLang="en-US"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带权图</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p:txBody>
      </p:sp>
      <p:pic>
        <p:nvPicPr>
          <p:cNvPr id="12" name="图片 11">
            <a:extLst>
              <a:ext uri="{FF2B5EF4-FFF2-40B4-BE49-F238E27FC236}">
                <a16:creationId xmlns:a16="http://schemas.microsoft.com/office/drawing/2014/main" id="{980BE8F3-7E26-4BC3-9F6F-798968F1B9B9}"/>
              </a:ext>
            </a:extLst>
          </p:cNvPr>
          <p:cNvPicPr>
            <a:picLocks noChangeAspect="1"/>
          </p:cNvPicPr>
          <p:nvPr/>
        </p:nvPicPr>
        <p:blipFill>
          <a:blip r:embed="rId3"/>
          <a:stretch>
            <a:fillRect/>
          </a:stretch>
        </p:blipFill>
        <p:spPr>
          <a:xfrm>
            <a:off x="8648797" y="5019599"/>
            <a:ext cx="3012195" cy="1284971"/>
          </a:xfrm>
          <a:prstGeom prst="rect">
            <a:avLst/>
          </a:prstGeom>
        </p:spPr>
      </p:pic>
      <p:grpSp>
        <p:nvGrpSpPr>
          <p:cNvPr id="3" name="组合 2"/>
          <p:cNvGrpSpPr/>
          <p:nvPr/>
        </p:nvGrpSpPr>
        <p:grpSpPr>
          <a:xfrm>
            <a:off x="7619732" y="920415"/>
            <a:ext cx="2783147" cy="1833985"/>
            <a:chOff x="7619732" y="920415"/>
            <a:chExt cx="2783147" cy="1833985"/>
          </a:xfrm>
        </p:grpSpPr>
        <p:pic>
          <p:nvPicPr>
            <p:cNvPr id="25" name="图片 24">
              <a:extLst>
                <a:ext uri="{FF2B5EF4-FFF2-40B4-BE49-F238E27FC236}">
                  <a16:creationId xmlns:a16="http://schemas.microsoft.com/office/drawing/2014/main" id="{4F002CF7-9B95-446C-950E-729A30547BA8}"/>
                </a:ext>
              </a:extLst>
            </p:cNvPr>
            <p:cNvPicPr>
              <a:picLocks noChangeAspect="1"/>
            </p:cNvPicPr>
            <p:nvPr/>
          </p:nvPicPr>
          <p:blipFill>
            <a:blip r:embed="rId4"/>
            <a:stretch>
              <a:fillRect/>
            </a:stretch>
          </p:blipFill>
          <p:spPr>
            <a:xfrm>
              <a:off x="7881260" y="920415"/>
              <a:ext cx="2374944" cy="1833985"/>
            </a:xfrm>
            <a:prstGeom prst="rect">
              <a:avLst/>
            </a:prstGeom>
          </p:spPr>
        </p:pic>
        <p:sp>
          <p:nvSpPr>
            <p:cNvPr id="26" name="文本框 25">
              <a:extLst>
                <a:ext uri="{FF2B5EF4-FFF2-40B4-BE49-F238E27FC236}">
                  <a16:creationId xmlns:a16="http://schemas.microsoft.com/office/drawing/2014/main" id="{EA2669A9-BEBF-44E5-8EFB-A32D42007899}"/>
                </a:ext>
              </a:extLst>
            </p:cNvPr>
            <p:cNvSpPr txBox="1"/>
            <p:nvPr/>
          </p:nvSpPr>
          <p:spPr>
            <a:xfrm>
              <a:off x="9306120" y="1119751"/>
              <a:ext cx="1096759" cy="307777"/>
            </a:xfrm>
            <a:prstGeom prst="rect">
              <a:avLst/>
            </a:prstGeom>
            <a:noFill/>
          </p:spPr>
          <p:txBody>
            <a:bodyPr wrap="square" rtlCol="0">
              <a:spAutoFit/>
            </a:bodyPr>
            <a:lstStyle/>
            <a:p>
              <a:r>
                <a:rPr lang="zh-CN" altLang="en-US" sz="1400" b="1" dirty="0">
                  <a:solidFill>
                    <a:srgbClr val="C00000"/>
                  </a:solidFill>
                  <a:latin typeface="楷体" panose="02010609060101010101" pitchFamily="49" charset="-122"/>
                  <a:ea typeface="楷体" panose="02010609060101010101" pitchFamily="49" charset="-122"/>
                </a:rPr>
                <a:t>连通无向图</a:t>
              </a:r>
            </a:p>
          </p:txBody>
        </p:sp>
        <p:sp>
          <p:nvSpPr>
            <p:cNvPr id="27" name="矩形 26">
              <a:extLst>
                <a:ext uri="{FF2B5EF4-FFF2-40B4-BE49-F238E27FC236}">
                  <a16:creationId xmlns:a16="http://schemas.microsoft.com/office/drawing/2014/main" id="{26ECBA5A-D46E-4446-AE38-13BB4791EF24}"/>
                </a:ext>
              </a:extLst>
            </p:cNvPr>
            <p:cNvSpPr/>
            <p:nvPr/>
          </p:nvSpPr>
          <p:spPr>
            <a:xfrm>
              <a:off x="7619732" y="930390"/>
              <a:ext cx="2781248" cy="1738169"/>
            </a:xfrm>
            <a:prstGeom prst="rect">
              <a:avLst/>
            </a:prstGeom>
            <a:noFill/>
            <a:ln>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p:nvGrpSpPr>
        <p:grpSpPr>
          <a:xfrm>
            <a:off x="9306120" y="2527327"/>
            <a:ext cx="2517759" cy="1413368"/>
            <a:chOff x="9306120" y="2527327"/>
            <a:chExt cx="2517759" cy="1413368"/>
          </a:xfrm>
        </p:grpSpPr>
        <p:pic>
          <p:nvPicPr>
            <p:cNvPr id="4" name="图片 3">
              <a:extLst>
                <a:ext uri="{FF2B5EF4-FFF2-40B4-BE49-F238E27FC236}">
                  <a16:creationId xmlns:a16="http://schemas.microsoft.com/office/drawing/2014/main" id="{80991C0F-352A-4000-9967-D020DB2DDAD1}"/>
                </a:ext>
              </a:extLst>
            </p:cNvPr>
            <p:cNvPicPr>
              <a:picLocks noChangeAspect="1"/>
            </p:cNvPicPr>
            <p:nvPr/>
          </p:nvPicPr>
          <p:blipFill>
            <a:blip r:embed="rId5"/>
            <a:stretch>
              <a:fillRect/>
            </a:stretch>
          </p:blipFill>
          <p:spPr>
            <a:xfrm>
              <a:off x="9306120" y="2527327"/>
              <a:ext cx="2517759" cy="1357987"/>
            </a:xfrm>
            <a:prstGeom prst="rect">
              <a:avLst/>
            </a:prstGeom>
          </p:spPr>
        </p:pic>
        <p:sp>
          <p:nvSpPr>
            <p:cNvPr id="28" name="文本框 27">
              <a:extLst>
                <a:ext uri="{FF2B5EF4-FFF2-40B4-BE49-F238E27FC236}">
                  <a16:creationId xmlns:a16="http://schemas.microsoft.com/office/drawing/2014/main" id="{0A55EB60-70B0-473D-AD9D-868FB718143D}"/>
                </a:ext>
              </a:extLst>
            </p:cNvPr>
            <p:cNvSpPr txBox="1"/>
            <p:nvPr/>
          </p:nvSpPr>
          <p:spPr>
            <a:xfrm>
              <a:off x="10952029" y="2539543"/>
              <a:ext cx="871850" cy="307777"/>
            </a:xfrm>
            <a:prstGeom prst="rect">
              <a:avLst/>
            </a:prstGeom>
            <a:noFill/>
          </p:spPr>
          <p:txBody>
            <a:bodyPr wrap="square" rtlCol="0">
              <a:spAutoFit/>
            </a:bodyPr>
            <a:lstStyle/>
            <a:p>
              <a:r>
                <a:rPr lang="zh-CN" altLang="en-US" sz="1400" b="1" dirty="0">
                  <a:solidFill>
                    <a:schemeClr val="accent6">
                      <a:lumMod val="50000"/>
                    </a:schemeClr>
                  </a:solidFill>
                  <a:latin typeface="楷体" panose="02010609060101010101" pitchFamily="49" charset="-122"/>
                  <a:ea typeface="楷体" panose="02010609060101010101" pitchFamily="49" charset="-122"/>
                </a:rPr>
                <a:t>无向树</a:t>
              </a:r>
            </a:p>
          </p:txBody>
        </p:sp>
        <p:sp>
          <p:nvSpPr>
            <p:cNvPr id="29" name="矩形 28">
              <a:extLst>
                <a:ext uri="{FF2B5EF4-FFF2-40B4-BE49-F238E27FC236}">
                  <a16:creationId xmlns:a16="http://schemas.microsoft.com/office/drawing/2014/main" id="{44374A53-3F2C-4D47-889F-E6C8D0A4CB26}"/>
                </a:ext>
              </a:extLst>
            </p:cNvPr>
            <p:cNvSpPr/>
            <p:nvPr/>
          </p:nvSpPr>
          <p:spPr>
            <a:xfrm>
              <a:off x="9306120" y="2527327"/>
              <a:ext cx="2517759" cy="1413368"/>
            </a:xfrm>
            <a:prstGeom prst="rect">
              <a:avLst/>
            </a:prstGeom>
            <a:noFill/>
            <a:ln>
              <a:solidFill>
                <a:schemeClr val="accent6">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7588059" y="3897850"/>
            <a:ext cx="2898003" cy="933261"/>
            <a:chOff x="7266649" y="3867606"/>
            <a:chExt cx="2898003" cy="933261"/>
          </a:xfrm>
        </p:grpSpPr>
        <p:pic>
          <p:nvPicPr>
            <p:cNvPr id="6" name="图片 5">
              <a:extLst>
                <a:ext uri="{FF2B5EF4-FFF2-40B4-BE49-F238E27FC236}">
                  <a16:creationId xmlns:a16="http://schemas.microsoft.com/office/drawing/2014/main" id="{E86D6720-4C5F-4371-89C1-90907FC35C3D}"/>
                </a:ext>
              </a:extLst>
            </p:cNvPr>
            <p:cNvPicPr>
              <a:picLocks noChangeAspect="1"/>
            </p:cNvPicPr>
            <p:nvPr/>
          </p:nvPicPr>
          <p:blipFill>
            <a:blip r:embed="rId6"/>
            <a:stretch>
              <a:fillRect/>
            </a:stretch>
          </p:blipFill>
          <p:spPr>
            <a:xfrm>
              <a:off x="7266649" y="4011026"/>
              <a:ext cx="2738231" cy="683716"/>
            </a:xfrm>
            <a:prstGeom prst="rect">
              <a:avLst/>
            </a:prstGeom>
          </p:spPr>
        </p:pic>
        <p:sp>
          <p:nvSpPr>
            <p:cNvPr id="30" name="文本框 29">
              <a:extLst>
                <a:ext uri="{FF2B5EF4-FFF2-40B4-BE49-F238E27FC236}">
                  <a16:creationId xmlns:a16="http://schemas.microsoft.com/office/drawing/2014/main" id="{FE1306BE-75EC-45BC-B2CD-E927AF2A955F}"/>
                </a:ext>
              </a:extLst>
            </p:cNvPr>
            <p:cNvSpPr txBox="1"/>
            <p:nvPr/>
          </p:nvSpPr>
          <p:spPr>
            <a:xfrm>
              <a:off x="7360130" y="3904901"/>
              <a:ext cx="871850" cy="307777"/>
            </a:xfrm>
            <a:prstGeom prst="rect">
              <a:avLst/>
            </a:prstGeom>
            <a:noFill/>
          </p:spPr>
          <p:txBody>
            <a:bodyPr wrap="square" rtlCol="0">
              <a:spAutoFit/>
            </a:bodyPr>
            <a:lstStyle/>
            <a:p>
              <a:r>
                <a:rPr lang="zh-CN" altLang="en-US" sz="1400" b="1" dirty="0">
                  <a:solidFill>
                    <a:srgbClr val="210694"/>
                  </a:solidFill>
                  <a:latin typeface="楷体" panose="02010609060101010101" pitchFamily="49" charset="-122"/>
                  <a:ea typeface="楷体" panose="02010609060101010101" pitchFamily="49" charset="-122"/>
                </a:rPr>
                <a:t>根树</a:t>
              </a:r>
            </a:p>
          </p:txBody>
        </p:sp>
        <p:sp>
          <p:nvSpPr>
            <p:cNvPr id="31" name="矩形 30">
              <a:extLst>
                <a:ext uri="{FF2B5EF4-FFF2-40B4-BE49-F238E27FC236}">
                  <a16:creationId xmlns:a16="http://schemas.microsoft.com/office/drawing/2014/main" id="{10E32988-B4D9-425F-BC7D-8A15718433AA}"/>
                </a:ext>
              </a:extLst>
            </p:cNvPr>
            <p:cNvSpPr/>
            <p:nvPr/>
          </p:nvSpPr>
          <p:spPr>
            <a:xfrm>
              <a:off x="7266649" y="3867606"/>
              <a:ext cx="2898003" cy="93326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文本框 31">
            <a:extLst>
              <a:ext uri="{FF2B5EF4-FFF2-40B4-BE49-F238E27FC236}">
                <a16:creationId xmlns:a16="http://schemas.microsoft.com/office/drawing/2014/main" id="{B649967D-9719-4ED3-BD6E-5AD66597D940}"/>
              </a:ext>
            </a:extLst>
          </p:cNvPr>
          <p:cNvSpPr txBox="1"/>
          <p:nvPr/>
        </p:nvSpPr>
        <p:spPr>
          <a:xfrm>
            <a:off x="8553390" y="4865710"/>
            <a:ext cx="871850" cy="307777"/>
          </a:xfrm>
          <a:prstGeom prst="rect">
            <a:avLst/>
          </a:prstGeom>
          <a:noFill/>
        </p:spPr>
        <p:txBody>
          <a:bodyPr wrap="square" rtlCol="0">
            <a:spAutoFit/>
          </a:bodyPr>
          <a:lstStyle/>
          <a:p>
            <a:r>
              <a:rPr lang="zh-CN" altLang="en-US" sz="1400" b="1" dirty="0">
                <a:solidFill>
                  <a:schemeClr val="accent2">
                    <a:lumMod val="50000"/>
                  </a:schemeClr>
                </a:solidFill>
                <a:latin typeface="楷体" panose="02010609060101010101" pitchFamily="49" charset="-122"/>
                <a:ea typeface="楷体" panose="02010609060101010101" pitchFamily="49" charset="-122"/>
              </a:rPr>
              <a:t>带权图</a:t>
            </a:r>
          </a:p>
        </p:txBody>
      </p:sp>
      <p:sp>
        <p:nvSpPr>
          <p:cNvPr id="33" name="矩形 32">
            <a:extLst>
              <a:ext uri="{FF2B5EF4-FFF2-40B4-BE49-F238E27FC236}">
                <a16:creationId xmlns:a16="http://schemas.microsoft.com/office/drawing/2014/main" id="{AD2379E0-B806-450E-AEB9-8557DCF789D6}"/>
              </a:ext>
            </a:extLst>
          </p:cNvPr>
          <p:cNvSpPr/>
          <p:nvPr/>
        </p:nvSpPr>
        <p:spPr>
          <a:xfrm>
            <a:off x="8548813" y="4749778"/>
            <a:ext cx="3164132" cy="1554792"/>
          </a:xfrm>
          <a:prstGeom prst="rect">
            <a:avLst/>
          </a:prstGeom>
          <a:noFill/>
          <a:ln>
            <a:solidFill>
              <a:schemeClr val="accent2">
                <a:lumMod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33173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代数语言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95949B3E-7D3D-44D1-8792-50B55C726222}" type="slidenum">
              <a:rPr lang="en-US" altLang="zh-CN" smtClean="0">
                <a:latin typeface="Arial" panose="020B0604020202020204" pitchFamily="34" charset="0"/>
                <a:ea typeface="楷体" panose="02010609060101010101" pitchFamily="49" charset="-122"/>
                <a:cs typeface="Arial" panose="020B0604020202020204" pitchFamily="34" charset="0"/>
              </a:rPr>
              <a:t>12</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代数语言的基本术语</a:t>
            </a:r>
          </a:p>
        </p:txBody>
      </p:sp>
      <p:sp>
        <p:nvSpPr>
          <p:cNvPr id="11" name="矩形: 圆角 10">
            <a:extLst>
              <a:ext uri="{FF2B5EF4-FFF2-40B4-BE49-F238E27FC236}">
                <a16:creationId xmlns:a16="http://schemas.microsoft.com/office/drawing/2014/main" id="{016B66C6-7278-4DBA-B27C-B96DFC308696}"/>
              </a:ext>
            </a:extLst>
          </p:cNvPr>
          <p:cNvSpPr/>
          <p:nvPr/>
        </p:nvSpPr>
        <p:spPr>
          <a:xfrm>
            <a:off x="430823" y="1638771"/>
            <a:ext cx="504102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需要了解代数语言的哪些基本术语？</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8DE55DA-ADD6-48B5-875B-39F5E4AE191D}"/>
                  </a:ext>
                </a:extLst>
              </p:cNvPr>
              <p:cNvSpPr txBox="1"/>
              <p:nvPr/>
            </p:nvSpPr>
            <p:spPr>
              <a:xfrm>
                <a:off x="430823" y="3322704"/>
                <a:ext cx="5565531" cy="2154436"/>
              </a:xfrm>
              <a:prstGeom prst="rect">
                <a:avLst/>
              </a:prstGeom>
              <a:solidFill>
                <a:schemeClr val="bg1">
                  <a:lumMod val="95000"/>
                  <a:alpha val="50000"/>
                </a:schemeClr>
              </a:solidFill>
            </p:spPr>
            <p:txBody>
              <a:bodyPr wrap="square" rtlCol="0">
                <a:spAutoFit/>
              </a:bodyPr>
              <a:lstStyle/>
              <a:p>
                <a:pPr marL="285744" indent="-285744">
                  <a:spcBef>
                    <a:spcPts val="600"/>
                  </a:spcBef>
                  <a:spcAft>
                    <a:spcPts val="6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集合</a:t>
                </a:r>
                <a14:m>
                  <m:oMath xmlns:m="http://schemas.openxmlformats.org/officeDocument/2006/math">
                    <m:r>
                      <a:rPr lang="en-US" altLang="zh-CN" sz="2000" b="1" i="1" smtClean="0">
                        <a:solidFill>
                          <a:schemeClr val="accent1">
                            <a:lumMod val="50000"/>
                          </a:schemeClr>
                        </a:solidFill>
                        <a:latin typeface="Cambria Math" panose="02040503050406030204" pitchFamily="18" charset="0"/>
                        <a:ea typeface="楷体" panose="02010609060101010101" pitchFamily="49" charset="-122"/>
                        <a:cs typeface="Arial" panose="020B0604020202020204" pitchFamily="34" charset="0"/>
                      </a:rPr>
                      <m:t>𝑨</m:t>
                    </m:r>
                  </m:oMath>
                </a14:m>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的运算：一种特殊形式的函数</a:t>
                </a:r>
                <a14:m>
                  <m:oMath xmlns:m="http://schemas.openxmlformats.org/officeDocument/2006/math">
                    <m:r>
                      <a:rPr lang="en-US" altLang="zh-CN" sz="2000" b="1" i="1" smtClean="0">
                        <a:solidFill>
                          <a:schemeClr val="accent1">
                            <a:lumMod val="50000"/>
                          </a:schemeClr>
                        </a:solidFill>
                        <a:latin typeface="Cambria Math" panose="02040503050406030204" pitchFamily="18" charset="0"/>
                        <a:ea typeface="楷体" panose="02010609060101010101" pitchFamily="49" charset="-122"/>
                        <a:cs typeface="Arial" panose="020B0604020202020204" pitchFamily="34" charset="0"/>
                      </a:rPr>
                      <m:t>𝒇</m:t>
                    </m:r>
                    <m:r>
                      <a:rPr lang="en-US" altLang="zh-CN" sz="2000" b="1" i="1" smtClean="0">
                        <a:solidFill>
                          <a:schemeClr val="accent1">
                            <a:lumMod val="50000"/>
                          </a:schemeClr>
                        </a:solidFill>
                        <a:latin typeface="Cambria Math" panose="02040503050406030204" pitchFamily="18" charset="0"/>
                        <a:ea typeface="楷体" panose="02010609060101010101" pitchFamily="49" charset="-122"/>
                        <a:cs typeface="Arial" panose="020B0604020202020204" pitchFamily="34" charset="0"/>
                      </a:rPr>
                      <m:t>:</m:t>
                    </m:r>
                    <m:sSup>
                      <m:sSupPr>
                        <m:ctrlPr>
                          <a:rPr lang="en-US" altLang="zh-CN" sz="2000" b="1" i="1" smtClean="0">
                            <a:solidFill>
                              <a:schemeClr val="accent1">
                                <a:lumMod val="50000"/>
                              </a:schemeClr>
                            </a:solidFill>
                            <a:latin typeface="Cambria Math" panose="02040503050406030204" pitchFamily="18" charset="0"/>
                            <a:ea typeface="楷体" panose="02010609060101010101" pitchFamily="49" charset="-122"/>
                            <a:cs typeface="Arial" panose="020B0604020202020204" pitchFamily="34" charset="0"/>
                          </a:rPr>
                        </m:ctrlPr>
                      </m:sSupPr>
                      <m:e>
                        <m:r>
                          <a:rPr lang="en-US" altLang="zh-CN" sz="2000" b="1" i="1" smtClean="0">
                            <a:solidFill>
                              <a:schemeClr val="accent1">
                                <a:lumMod val="50000"/>
                              </a:schemeClr>
                            </a:solidFill>
                            <a:latin typeface="Cambria Math" panose="02040503050406030204" pitchFamily="18" charset="0"/>
                            <a:ea typeface="楷体" panose="02010609060101010101" pitchFamily="49" charset="-122"/>
                            <a:cs typeface="Arial" panose="020B0604020202020204" pitchFamily="34" charset="0"/>
                          </a:rPr>
                          <m:t>𝑨</m:t>
                        </m:r>
                      </m:e>
                      <m:sup>
                        <m:r>
                          <a:rPr lang="en-US" altLang="zh-CN" sz="2000" b="1" i="1" smtClean="0">
                            <a:solidFill>
                              <a:schemeClr val="accent1">
                                <a:lumMod val="50000"/>
                              </a:schemeClr>
                            </a:solidFill>
                            <a:latin typeface="Cambria Math" panose="02040503050406030204" pitchFamily="18" charset="0"/>
                            <a:ea typeface="楷体" panose="02010609060101010101" pitchFamily="49" charset="-122"/>
                            <a:cs typeface="Arial" panose="020B0604020202020204" pitchFamily="34" charset="0"/>
                          </a:rPr>
                          <m:t>𝒏</m:t>
                        </m:r>
                      </m:sup>
                    </m:sSup>
                    <m:r>
                      <a:rPr lang="en-US" altLang="zh-CN" sz="2000" b="1" i="1" smtClean="0">
                        <a:solidFill>
                          <a:schemeClr val="accent1">
                            <a:lumMod val="50000"/>
                          </a:schemeClr>
                        </a:solidFill>
                        <a:latin typeface="Cambria Math" panose="02040503050406030204" pitchFamily="18" charset="0"/>
                        <a:ea typeface="楷体" panose="02010609060101010101" pitchFamily="49" charset="-122"/>
                        <a:cs typeface="Arial" panose="020B0604020202020204" pitchFamily="34" charset="0"/>
                      </a:rPr>
                      <m:t>→</m:t>
                    </m:r>
                    <m:r>
                      <a:rPr lang="en-US" altLang="zh-CN" sz="2000" b="1" i="1" smtClean="0">
                        <a:solidFill>
                          <a:schemeClr val="accent1">
                            <a:lumMod val="50000"/>
                          </a:schemeClr>
                        </a:solidFill>
                        <a:latin typeface="Cambria Math" panose="02040503050406030204" pitchFamily="18" charset="0"/>
                        <a:ea typeface="楷体" panose="02010609060101010101" pitchFamily="49" charset="-122"/>
                        <a:cs typeface="Arial" panose="020B0604020202020204" pitchFamily="34" charset="0"/>
                      </a:rPr>
                      <m:t>𝑨</m:t>
                    </m:r>
                  </m:oMath>
                </a14:m>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spcBef>
                    <a:spcPts val="600"/>
                  </a:spcBef>
                  <a:spcAft>
                    <a:spcPts val="6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运算的封闭性、二元运算的中缀表示形式</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285744" indent="-285744">
                  <a:spcBef>
                    <a:spcPts val="600"/>
                  </a:spcBef>
                  <a:spcAft>
                    <a:spcPts val="6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运算的性质和特殊元素</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spcBef>
                    <a:spcPts val="600"/>
                  </a:spcBef>
                  <a:spcAft>
                    <a:spcPts val="6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交换律、结合律、分配律</a:t>
                </a:r>
              </a:p>
              <a:p>
                <a:pPr marL="742932" lvl="1" indent="-285744">
                  <a:spcBef>
                    <a:spcPts val="600"/>
                  </a:spcBef>
                  <a:spcAft>
                    <a:spcPts val="6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单位元、零元、逆元</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2" name="文本框 1">
                <a:extLst>
                  <a:ext uri="{FF2B5EF4-FFF2-40B4-BE49-F238E27FC236}">
                    <a16:creationId xmlns:a16="http://schemas.microsoft.com/office/drawing/2014/main" xmlns:a14="http://schemas.microsoft.com/office/drawing/2010/main" xmlns="" id="{C8DE55DA-ADD6-48B5-875B-39F5E4AE191D}"/>
                  </a:ext>
                </a:extLst>
              </p:cNvPr>
              <p:cNvSpPr txBox="1">
                <a:spLocks noRot="1" noChangeAspect="1" noMove="1" noResize="1" noEditPoints="1" noAdjustHandles="1" noChangeArrowheads="1" noChangeShapeType="1" noTextEdit="1"/>
              </p:cNvSpPr>
              <p:nvPr/>
            </p:nvSpPr>
            <p:spPr>
              <a:xfrm>
                <a:off x="430823" y="3322704"/>
                <a:ext cx="5565531" cy="2154436"/>
              </a:xfrm>
              <a:prstGeom prst="rect">
                <a:avLst/>
              </a:prstGeom>
              <a:blipFill rotWithShape="1">
                <a:blip r:embed="rId3"/>
                <a:stretch>
                  <a:fillRect l="-986" t="-1983" b="-31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1ECC0B1-6A1B-4E70-952C-9E5B2B28A676}"/>
                  </a:ext>
                </a:extLst>
              </p:cNvPr>
              <p:cNvSpPr txBox="1"/>
              <p:nvPr/>
            </p:nvSpPr>
            <p:spPr>
              <a:xfrm>
                <a:off x="6169532" y="1057786"/>
                <a:ext cx="5635869" cy="4139595"/>
              </a:xfrm>
              <a:prstGeom prst="rect">
                <a:avLst/>
              </a:prstGeom>
              <a:solidFill>
                <a:srgbClr val="E5EFE5"/>
              </a:solidFill>
            </p:spPr>
            <p:txBody>
              <a:bodyPr wrap="square" rtlCol="0">
                <a:spAutoFit/>
              </a:bodyPr>
              <a:lstStyle/>
              <a:p>
                <a:pPr>
                  <a:spcBef>
                    <a:spcPts val="300"/>
                  </a:spcBef>
                  <a:spcAft>
                    <a:spcPts val="300"/>
                  </a:spcAft>
                </a:pPr>
                <a:r>
                  <a:rPr lang="zh-CN" altLang="en-US" sz="2000" dirty="0">
                    <a:solidFill>
                      <a:srgbClr val="002060"/>
                    </a:solidFill>
                    <a:latin typeface="Arial" panose="020B0604020202020204" pitchFamily="34" charset="0"/>
                    <a:cs typeface="Arial" panose="020B0604020202020204" pitchFamily="34" charset="0"/>
                  </a:rPr>
                  <a:t>实数集上的加、减、乘、除都是二元运算</a:t>
                </a:r>
                <a:endParaRPr lang="en-US" altLang="zh-CN" sz="2000" dirty="0">
                  <a:solidFill>
                    <a:srgbClr val="002060"/>
                  </a:solidFill>
                  <a:latin typeface="Arial" panose="020B0604020202020204" pitchFamily="34" charset="0"/>
                  <a:cs typeface="Arial" panose="020B0604020202020204" pitchFamily="34" charset="0"/>
                </a:endParaRPr>
              </a:p>
              <a:p>
                <a:pPr marL="285750" indent="-285750">
                  <a:spcBef>
                    <a:spcPts val="300"/>
                  </a:spcBef>
                  <a:spcAft>
                    <a:spcPts val="300"/>
                  </a:spcAft>
                  <a:buFont typeface="Arial" panose="020B0604020202020204" pitchFamily="34" charset="0"/>
                  <a:buChar char="•"/>
                </a:pPr>
                <a:r>
                  <a:rPr lang="zh-CN" altLang="en-US" dirty="0">
                    <a:solidFill>
                      <a:srgbClr val="C00000"/>
                    </a:solidFill>
                    <a:latin typeface="Arial" panose="020B0604020202020204" pitchFamily="34" charset="0"/>
                    <a:ea typeface="楷体" panose="02010609060101010101" pitchFamily="49" charset="-122"/>
                    <a:cs typeface="Arial" panose="020B0604020202020204" pitchFamily="34" charset="0"/>
                  </a:rPr>
                  <a:t>整数集对于实数加法、减法、乘法封闭</a:t>
                </a:r>
                <a:endParaRPr lang="en-US" altLang="zh-CN"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742950" lvl="1" indent="-285750">
                  <a:spcBef>
                    <a:spcPts val="300"/>
                  </a:spcBef>
                  <a:spcAft>
                    <a:spcPts val="300"/>
                  </a:spcAft>
                  <a:buFont typeface="Arial" panose="020B0604020202020204" pitchFamily="34" charset="0"/>
                  <a:buChar char="•"/>
                </a:pPr>
                <a:r>
                  <a:rPr lang="zh-CN" altLang="en-US"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但整数集对于除法不封闭</a:t>
                </a:r>
                <a:endParaRPr lang="en-US" altLang="zh-CN"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285750" indent="-285750">
                  <a:spcBef>
                    <a:spcPts val="300"/>
                  </a:spcBef>
                  <a:spcAft>
                    <a:spcPts val="300"/>
                  </a:spcAft>
                  <a:buFont typeface="Arial" panose="020B0604020202020204" pitchFamily="34" charset="0"/>
                  <a:buChar char="•"/>
                </a:pPr>
                <a:r>
                  <a:rPr lang="zh-CN" altLang="en-US" dirty="0">
                    <a:solidFill>
                      <a:srgbClr val="C00000"/>
                    </a:solidFill>
                    <a:latin typeface="Arial" panose="020B0604020202020204" pitchFamily="34" charset="0"/>
                    <a:ea typeface="楷体" panose="02010609060101010101" pitchFamily="49" charset="-122"/>
                    <a:cs typeface="Arial" panose="020B0604020202020204" pitchFamily="34" charset="0"/>
                  </a:rPr>
                  <a:t>自然数集对于实数加法、乘法封闭</a:t>
                </a:r>
                <a:endParaRPr lang="en-US" altLang="zh-CN"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742950" lvl="1" indent="-285750">
                  <a:spcBef>
                    <a:spcPts val="300"/>
                  </a:spcBef>
                  <a:spcAft>
                    <a:spcPts val="300"/>
                  </a:spcAft>
                  <a:buFont typeface="Arial" panose="020B0604020202020204" pitchFamily="34" charset="0"/>
                  <a:buChar char="•"/>
                </a:pPr>
                <a:r>
                  <a:rPr lang="zh-CN" altLang="en-US"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但自然数集对于减法、除法不封闭</a:t>
                </a:r>
                <a:endParaRPr lang="en-US" altLang="zh-CN"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285750" indent="-285750">
                  <a:spcBef>
                    <a:spcPts val="300"/>
                  </a:spcBef>
                  <a:spcAft>
                    <a:spcPts val="300"/>
                  </a:spcAft>
                  <a:buFont typeface="Arial" panose="020B0604020202020204" pitchFamily="34" charset="0"/>
                  <a:buChar char="•"/>
                </a:pPr>
                <a:r>
                  <a:rPr lang="zh-CN" altLang="en-US" dirty="0">
                    <a:solidFill>
                      <a:srgbClr val="C00000"/>
                    </a:solidFill>
                    <a:latin typeface="Arial" panose="020B0604020202020204" pitchFamily="34" charset="0"/>
                    <a:ea typeface="楷体" panose="02010609060101010101" pitchFamily="49" charset="-122"/>
                    <a:cs typeface="Arial" panose="020B0604020202020204" pitchFamily="34" charset="0"/>
                  </a:rPr>
                  <a:t>实数集加法、乘法满足交换律、结合律</a:t>
                </a:r>
                <a:endParaRPr lang="en-US" altLang="zh-CN"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742950" lvl="1" indent="-285750">
                  <a:spcBef>
                    <a:spcPts val="300"/>
                  </a:spcBef>
                  <a:spcAft>
                    <a:spcPts val="300"/>
                  </a:spcAft>
                  <a:buFont typeface="Arial" panose="020B0604020202020204" pitchFamily="34" charset="0"/>
                  <a:buChar char="•"/>
                </a:pPr>
                <a:r>
                  <a:rPr lang="zh-CN" altLang="en-US"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但实数集减法、除法不满足交换律，也不满足结合律</a:t>
                </a:r>
                <a:endParaRPr lang="en-US" altLang="zh-CN"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285750" indent="-285750">
                  <a:spcBef>
                    <a:spcPts val="300"/>
                  </a:spcBef>
                  <a:spcAft>
                    <a:spcPts val="300"/>
                  </a:spcAft>
                  <a:buFont typeface="Arial" panose="020B0604020202020204" pitchFamily="34" charset="0"/>
                  <a:buChar char="•"/>
                </a:pPr>
                <a:r>
                  <a:rPr lang="zh-CN" altLang="en-US" dirty="0">
                    <a:solidFill>
                      <a:srgbClr val="C00000"/>
                    </a:solidFill>
                    <a:latin typeface="Arial" panose="020B0604020202020204" pitchFamily="34" charset="0"/>
                    <a:ea typeface="楷体" panose="02010609060101010101" pitchFamily="49" charset="-122"/>
                    <a:cs typeface="Arial" panose="020B0604020202020204" pitchFamily="34" charset="0"/>
                  </a:rPr>
                  <a:t>实数集乘法对加法有分配律</a:t>
                </a:r>
                <a:endParaRPr lang="en-US" altLang="zh-CN"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285750" indent="-285750">
                  <a:spcBef>
                    <a:spcPts val="300"/>
                  </a:spcBef>
                  <a:spcAft>
                    <a:spcPts val="300"/>
                  </a:spcAft>
                  <a:buFont typeface="Arial" panose="020B0604020202020204" pitchFamily="34" charset="0"/>
                  <a:buChar char="•"/>
                </a:pPr>
                <a:r>
                  <a:rPr lang="zh-CN" altLang="en-US" dirty="0">
                    <a:solidFill>
                      <a:srgbClr val="C00000"/>
                    </a:solidFill>
                    <a:latin typeface="Arial" panose="020B0604020202020204" pitchFamily="34" charset="0"/>
                    <a:ea typeface="楷体" panose="02010609060101010101" pitchFamily="49" charset="-122"/>
                    <a:cs typeface="Arial" panose="020B0604020202020204" pitchFamily="34" charset="0"/>
                  </a:rPr>
                  <a:t>实数集加法有单位元</a:t>
                </a:r>
                <a:r>
                  <a:rPr lang="en-US" altLang="zh-CN" dirty="0">
                    <a:solidFill>
                      <a:srgbClr val="C00000"/>
                    </a:solidFill>
                    <a:latin typeface="Arial" panose="020B0604020202020204" pitchFamily="34" charset="0"/>
                    <a:ea typeface="楷体" panose="02010609060101010101" pitchFamily="49" charset="-122"/>
                    <a:cs typeface="Arial" panose="020B0604020202020204" pitchFamily="34" charset="0"/>
                  </a:rPr>
                  <a:t>0</a:t>
                </a:r>
                <a:r>
                  <a:rPr lang="zh-CN" altLang="en-US" dirty="0">
                    <a:solidFill>
                      <a:srgbClr val="C00000"/>
                    </a:solidFill>
                    <a:latin typeface="Arial" panose="020B0604020202020204" pitchFamily="34" charset="0"/>
                    <a:ea typeface="楷体" panose="02010609060101010101" pitchFamily="49" charset="-122"/>
                    <a:cs typeface="Arial" panose="020B0604020202020204" pitchFamily="34" charset="0"/>
                  </a:rPr>
                  <a:t>，没有零元</a:t>
                </a:r>
                <a:endParaRPr lang="en-US" altLang="zh-CN" dirty="0">
                  <a:solidFill>
                    <a:srgbClr val="C00000"/>
                  </a:solidFill>
                  <a:latin typeface="Arial" panose="020B0604020202020204" pitchFamily="34" charset="0"/>
                  <a:ea typeface="楷体" panose="02010609060101010101" pitchFamily="49" charset="-122"/>
                  <a:cs typeface="Arial" panose="020B0604020202020204" pitchFamily="34" charset="0"/>
                </a:endParaRPr>
              </a:p>
              <a:p>
                <a:pPr marL="742950" lvl="1" indent="-285750">
                  <a:spcBef>
                    <a:spcPts val="300"/>
                  </a:spcBef>
                  <a:spcAft>
                    <a:spcPts val="300"/>
                  </a:spcAft>
                  <a:buFont typeface="Arial" panose="020B0604020202020204" pitchFamily="34" charset="0"/>
                  <a:buChar char="•"/>
                </a:pPr>
                <a:r>
                  <a:rPr lang="zh-CN" altLang="en-US"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实数集的每个元素</a:t>
                </a:r>
                <a14:m>
                  <m:oMath xmlns:m="http://schemas.openxmlformats.org/officeDocument/2006/math">
                    <m:r>
                      <a:rPr lang="en-US" altLang="zh-CN" sz="1600" i="1"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𝑥</m:t>
                    </m:r>
                  </m:oMath>
                </a14:m>
                <a:r>
                  <a:rPr lang="zh-CN" altLang="en-US"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对于加法有逆元</a:t>
                </a:r>
                <a14:m>
                  <m:oMath xmlns:m="http://schemas.openxmlformats.org/officeDocument/2006/math">
                    <m:r>
                      <a:rPr lang="en-US" altLang="zh-CN" sz="1600" i="1"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m:t>
                    </m:r>
                    <m:r>
                      <a:rPr lang="en-US" altLang="zh-CN" sz="1600" i="1"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𝑥</m:t>
                    </m:r>
                  </m:oMath>
                </a14:m>
                <a:endParaRPr lang="en-US" altLang="zh-CN"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285750" indent="-285750">
                  <a:spcBef>
                    <a:spcPts val="300"/>
                  </a:spcBef>
                  <a:spcAft>
                    <a:spcPts val="300"/>
                  </a:spcAft>
                  <a:buFont typeface="Arial" panose="020B0604020202020204" pitchFamily="34" charset="0"/>
                  <a:buChar char="•"/>
                </a:pPr>
                <a:r>
                  <a:rPr lang="zh-CN" altLang="en-US" dirty="0">
                    <a:solidFill>
                      <a:srgbClr val="C00000"/>
                    </a:solidFill>
                    <a:latin typeface="Arial" panose="020B0604020202020204" pitchFamily="34" charset="0"/>
                    <a:ea typeface="楷体" panose="02010609060101010101" pitchFamily="49" charset="-122"/>
                    <a:cs typeface="Arial" panose="020B0604020202020204" pitchFamily="34" charset="0"/>
                  </a:rPr>
                  <a:t>乘法有单位元</a:t>
                </a:r>
                <a:r>
                  <a:rPr lang="en-US" altLang="zh-CN" dirty="0">
                    <a:solidFill>
                      <a:srgbClr val="C00000"/>
                    </a:solidFill>
                    <a:latin typeface="Arial" panose="020B0604020202020204" pitchFamily="34" charset="0"/>
                    <a:ea typeface="楷体" panose="02010609060101010101" pitchFamily="49" charset="-122"/>
                    <a:cs typeface="Arial" panose="020B0604020202020204" pitchFamily="34" charset="0"/>
                  </a:rPr>
                  <a:t>1</a:t>
                </a:r>
                <a:r>
                  <a:rPr lang="zh-CN" altLang="en-US" dirty="0">
                    <a:solidFill>
                      <a:srgbClr val="C00000"/>
                    </a:solidFill>
                    <a:latin typeface="Arial" panose="020B0604020202020204" pitchFamily="34" charset="0"/>
                    <a:ea typeface="楷体" panose="02010609060101010101" pitchFamily="49" charset="-122"/>
                    <a:cs typeface="Arial" panose="020B0604020202020204" pitchFamily="34" charset="0"/>
                  </a:rPr>
                  <a:t>且有零元</a:t>
                </a:r>
                <a:r>
                  <a:rPr lang="en-US" altLang="zh-CN" dirty="0">
                    <a:solidFill>
                      <a:srgbClr val="C00000"/>
                    </a:solidFill>
                    <a:latin typeface="Arial" panose="020B0604020202020204" pitchFamily="34" charset="0"/>
                    <a:ea typeface="楷体" panose="02010609060101010101" pitchFamily="49" charset="-122"/>
                    <a:cs typeface="Arial" panose="020B0604020202020204" pitchFamily="34" charset="0"/>
                  </a:rPr>
                  <a:t>0</a:t>
                </a:r>
              </a:p>
              <a:p>
                <a:pPr marL="742950" lvl="1" indent="-285750">
                  <a:spcBef>
                    <a:spcPts val="300"/>
                  </a:spcBef>
                  <a:spcAft>
                    <a:spcPts val="300"/>
                  </a:spcAft>
                  <a:buFont typeface="Arial" panose="020B0604020202020204" pitchFamily="34" charset="0"/>
                  <a:buChar char="•"/>
                </a:pPr>
                <a:r>
                  <a:rPr lang="zh-CN" altLang="en-US"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实数集的每个元素</a:t>
                </a:r>
                <a14:m>
                  <m:oMath xmlns:m="http://schemas.openxmlformats.org/officeDocument/2006/math">
                    <m:r>
                      <a:rPr lang="en-US" altLang="zh-CN" sz="1600" i="1"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𝑥</m:t>
                    </m:r>
                  </m:oMath>
                </a14:m>
                <a:r>
                  <a:rPr lang="zh-CN" altLang="en-US"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对于乘法有逆元</a:t>
                </a:r>
                <a14:m>
                  <m:oMath xmlns:m="http://schemas.openxmlformats.org/officeDocument/2006/math">
                    <m:r>
                      <a:rPr lang="en-US" altLang="zh-CN" sz="1600" i="1"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1/</m:t>
                    </m:r>
                    <m:r>
                      <a:rPr lang="en-US" altLang="zh-CN" sz="1600" i="1" smtClean="0">
                        <a:solidFill>
                          <a:schemeClr val="accent6">
                            <a:lumMod val="50000"/>
                          </a:schemeClr>
                        </a:solidFill>
                        <a:latin typeface="Cambria Math" panose="02040503050406030204" pitchFamily="18" charset="0"/>
                        <a:ea typeface="宋体" panose="02010600030101010101" pitchFamily="2" charset="-122"/>
                        <a:cs typeface="Arial" panose="020B0604020202020204" pitchFamily="34" charset="0"/>
                      </a:rPr>
                      <m:t>𝑥</m:t>
                    </m:r>
                  </m:oMath>
                </a14:m>
                <a:endParaRPr lang="en-US" altLang="zh-CN" sz="1600"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p:txBody>
          </p:sp>
        </mc:Choice>
        <mc:Fallback xmlns="">
          <p:sp>
            <p:nvSpPr>
              <p:cNvPr id="3" name="文本框 2">
                <a:extLst>
                  <a:ext uri="{FF2B5EF4-FFF2-40B4-BE49-F238E27FC236}">
                    <a16:creationId xmlns:a16="http://schemas.microsoft.com/office/drawing/2014/main" xmlns:a14="http://schemas.microsoft.com/office/drawing/2010/main" xmlns="" id="{71ECC0B1-6A1B-4E70-952C-9E5B2B28A676}"/>
                  </a:ext>
                </a:extLst>
              </p:cNvPr>
              <p:cNvSpPr txBox="1">
                <a:spLocks noRot="1" noChangeAspect="1" noMove="1" noResize="1" noEditPoints="1" noAdjustHandles="1" noChangeArrowheads="1" noChangeShapeType="1" noTextEdit="1"/>
              </p:cNvSpPr>
              <p:nvPr/>
            </p:nvSpPr>
            <p:spPr>
              <a:xfrm>
                <a:off x="6169532" y="1057786"/>
                <a:ext cx="5635869" cy="4139595"/>
              </a:xfrm>
              <a:prstGeom prst="rect">
                <a:avLst/>
              </a:prstGeom>
              <a:blipFill rotWithShape="1">
                <a:blip r:embed="rId4"/>
                <a:stretch>
                  <a:fillRect l="-1081" t="-736" b="-736"/>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AE6B0D0D-3D1C-4368-9966-26A07441F672}"/>
              </a:ext>
            </a:extLst>
          </p:cNvPr>
          <p:cNvSpPr txBox="1"/>
          <p:nvPr/>
        </p:nvSpPr>
        <p:spPr>
          <a:xfrm>
            <a:off x="6169532" y="5323252"/>
            <a:ext cx="5146515" cy="1077218"/>
          </a:xfrm>
          <a:prstGeom prst="rect">
            <a:avLst/>
          </a:prstGeom>
          <a:solidFill>
            <a:schemeClr val="accent2">
              <a:lumMod val="20000"/>
              <a:lumOff val="80000"/>
            </a:schemeClr>
          </a:solidFill>
        </p:spPr>
        <p:txBody>
          <a:bodyPr wrap="square" rtlCol="0">
            <a:spAutoFit/>
          </a:bodyPr>
          <a:lstStyle/>
          <a:p>
            <a:pPr marL="285750" indent="-285750">
              <a:spcBef>
                <a:spcPts val="300"/>
              </a:spcBef>
              <a:spcAft>
                <a:spcPts val="300"/>
              </a:spcAft>
              <a:buFont typeface="Arial" panose="020B0604020202020204" pitchFamily="34" charset="0"/>
              <a:buChar char="•"/>
            </a:pPr>
            <a:r>
              <a:rPr lang="zh-CN" altLang="en-US" dirty="0">
                <a:solidFill>
                  <a:srgbClr val="210694"/>
                </a:solidFill>
                <a:latin typeface="楷体" panose="02010609060101010101" pitchFamily="49" charset="-122"/>
                <a:ea typeface="楷体" panose="02010609060101010101" pitchFamily="49" charset="-122"/>
              </a:rPr>
              <a:t>逻辑与、或、非、蕴涵是二元运算</a:t>
            </a:r>
            <a:endParaRPr lang="en-US" altLang="zh-CN" dirty="0">
              <a:solidFill>
                <a:srgbClr val="210694"/>
              </a:solidFill>
              <a:latin typeface="楷体" panose="02010609060101010101" pitchFamily="49" charset="-122"/>
              <a:ea typeface="楷体" panose="02010609060101010101" pitchFamily="49" charset="-122"/>
            </a:endParaRPr>
          </a:p>
          <a:p>
            <a:pPr marL="285750" indent="-285750">
              <a:spcBef>
                <a:spcPts val="300"/>
              </a:spcBef>
              <a:spcAft>
                <a:spcPts val="300"/>
              </a:spcAft>
              <a:buFont typeface="Arial" panose="020B0604020202020204" pitchFamily="34" charset="0"/>
              <a:buChar char="•"/>
            </a:pPr>
            <a:r>
              <a:rPr lang="zh-CN" altLang="en-US" dirty="0">
                <a:solidFill>
                  <a:srgbClr val="210694"/>
                </a:solidFill>
                <a:latin typeface="楷体" panose="02010609060101010101" pitchFamily="49" charset="-122"/>
                <a:ea typeface="楷体" panose="02010609060101010101" pitchFamily="49" charset="-122"/>
              </a:rPr>
              <a:t>集合并、交、差、补是二元运算</a:t>
            </a:r>
            <a:endParaRPr lang="en-US" altLang="zh-CN" dirty="0">
              <a:solidFill>
                <a:srgbClr val="210694"/>
              </a:solidFill>
              <a:latin typeface="楷体" panose="02010609060101010101" pitchFamily="49" charset="-122"/>
              <a:ea typeface="楷体" panose="02010609060101010101" pitchFamily="49" charset="-122"/>
            </a:endParaRPr>
          </a:p>
          <a:p>
            <a:pPr marL="285750" indent="-285750">
              <a:spcBef>
                <a:spcPts val="300"/>
              </a:spcBef>
              <a:spcAft>
                <a:spcPts val="300"/>
              </a:spcAft>
              <a:buFont typeface="Arial" panose="020B0604020202020204" pitchFamily="34" charset="0"/>
              <a:buChar char="•"/>
            </a:pPr>
            <a:r>
              <a:rPr lang="zh-CN" altLang="en-US" dirty="0">
                <a:solidFill>
                  <a:srgbClr val="210694"/>
                </a:solidFill>
                <a:latin typeface="楷体" panose="02010609060101010101" pitchFamily="49" charset="-122"/>
                <a:ea typeface="楷体" panose="02010609060101010101" pitchFamily="49" charset="-122"/>
              </a:rPr>
              <a:t>关系、函数的复合也是合适集合上的运算</a:t>
            </a:r>
          </a:p>
        </p:txBody>
      </p:sp>
    </p:spTree>
    <p:extLst>
      <p:ext uri="{BB962C8B-B14F-4D97-AF65-F5344CB8AC3E}">
        <p14:creationId xmlns:p14="http://schemas.microsoft.com/office/powerpoint/2010/main" val="395394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85766CBD-CA80-4B0E-B60F-E5C26C2EA286}" type="slidenum">
              <a:rPr lang="en-US" altLang="zh-CN" smtClean="0">
                <a:latin typeface="Arial" panose="020B0604020202020204" pitchFamily="34" charset="0"/>
                <a:ea typeface="楷体" panose="02010609060101010101" pitchFamily="49" charset="-122"/>
                <a:cs typeface="Arial" panose="020B0604020202020204" pitchFamily="34" charset="0"/>
              </a:rPr>
              <a:t>13</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算法语言的基础知识</a:t>
            </a:r>
          </a:p>
        </p:txBody>
      </p:sp>
      <p:sp>
        <p:nvSpPr>
          <p:cNvPr id="11" name="矩形: 圆角 10">
            <a:extLst>
              <a:ext uri="{FF2B5EF4-FFF2-40B4-BE49-F238E27FC236}">
                <a16:creationId xmlns:a16="http://schemas.microsoft.com/office/drawing/2014/main" id="{B6AA0C11-DBCD-4E3E-AD8B-50ADD309283D}"/>
              </a:ext>
            </a:extLst>
          </p:cNvPr>
          <p:cNvSpPr/>
          <p:nvPr/>
        </p:nvSpPr>
        <p:spPr>
          <a:xfrm>
            <a:off x="618370" y="1040061"/>
            <a:ext cx="5588999"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需要熟悉与算法相关的哪些基本知识？</a:t>
            </a:r>
          </a:p>
        </p:txBody>
      </p:sp>
      <p:sp>
        <p:nvSpPr>
          <p:cNvPr id="12" name="文本框 11">
            <a:extLst>
              <a:ext uri="{FF2B5EF4-FFF2-40B4-BE49-F238E27FC236}">
                <a16:creationId xmlns:a16="http://schemas.microsoft.com/office/drawing/2014/main" id="{366795D9-0D3E-43C3-9A7D-3603E646C1E7}"/>
              </a:ext>
            </a:extLst>
          </p:cNvPr>
          <p:cNvSpPr txBox="1"/>
          <p:nvPr/>
        </p:nvSpPr>
        <p:spPr>
          <a:xfrm>
            <a:off x="646224" y="1634259"/>
            <a:ext cx="11091507" cy="4685898"/>
          </a:xfrm>
          <a:prstGeom prst="rect">
            <a:avLst/>
          </a:prstGeom>
          <a:solidFill>
            <a:schemeClr val="bg1">
              <a:lumMod val="95000"/>
              <a:alpha val="50000"/>
            </a:schemeClr>
          </a:solidFill>
        </p:spPr>
        <p:txBody>
          <a:bodyPr wrap="square" rtlCol="0">
            <a:spAutoFit/>
          </a:bodyPr>
          <a:lstStyle/>
          <a:p>
            <a:pPr marL="285744" indent="-285744">
              <a:spcBef>
                <a:spcPts val="6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算法</a:t>
            </a:r>
            <a:r>
              <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(algorithm)</a:t>
            </a: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是一些明确的步骤的有限序列，人或机器通过执行这些步骤可求解某一类问题</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spcBef>
                <a:spcPts val="6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明确性：每个步骤是精确定义的，人和机器都可以理解和执行</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742932" lvl="1" indent="-285744">
              <a:spcBef>
                <a:spcPts val="6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有限性：每个步骤可在有限时间内完成，整个算法的步骤数也是有限的</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742932" lvl="1" indent="-285744">
              <a:spcBef>
                <a:spcPts val="6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通用性：算法解决一类问题，而非针对某一个输入</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742932" lvl="1" indent="-285744">
              <a:spcBef>
                <a:spcPts val="6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输入和输出：算法都有输入和输出</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285744" indent="-285744">
              <a:spcBef>
                <a:spcPts val="6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算法的表达：由一些基本步骤根据一些规则构成的有限序列</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spcBef>
                <a:spcPts val="6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基本步骤需要人们对算法要求解的问题进行分析而提炼</a:t>
            </a:r>
          </a:p>
          <a:p>
            <a:pPr marL="742932" lvl="1" indent="-285744">
              <a:spcBef>
                <a:spcPts val="6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组合执行基本步骤从而构成复合步骤的规则主要有三种</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1200132" lvl="2" indent="-285744">
              <a:spcBef>
                <a:spcPts val="600"/>
              </a:spcBef>
              <a:spcAft>
                <a:spcPts val="3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顺序结构</a:t>
            </a:r>
            <a:r>
              <a:rPr lang="en-US" altLang="zh-CN" sz="1600" b="1" dirty="0">
                <a:solidFill>
                  <a:srgbClr val="C00000"/>
                </a:solidFill>
                <a:latin typeface="楷体" panose="02010609060101010101" pitchFamily="49" charset="-122"/>
                <a:ea typeface="楷体" panose="02010609060101010101" pitchFamily="49" charset="-122"/>
                <a:cs typeface="Arial" panose="020B0604020202020204" pitchFamily="34" charset="0"/>
              </a:rPr>
              <a:t>(sequential structure)</a:t>
            </a: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：算法的一个或多个步骤按照书写顺序依次执行</a:t>
            </a:r>
            <a:endParaRPr lang="en-US" altLang="zh-CN" sz="1600" b="1" dirty="0">
              <a:solidFill>
                <a:srgbClr val="C00000"/>
              </a:solidFill>
              <a:latin typeface="楷体" panose="02010609060101010101" pitchFamily="49" charset="-122"/>
              <a:ea typeface="楷体" panose="02010609060101010101" pitchFamily="49" charset="-122"/>
              <a:cs typeface="Arial" panose="020B0604020202020204" pitchFamily="34" charset="0"/>
            </a:endParaRPr>
          </a:p>
          <a:p>
            <a:pPr marL="1200132" lvl="2" indent="-285744">
              <a:spcBef>
                <a:spcPts val="600"/>
              </a:spcBef>
              <a:spcAft>
                <a:spcPts val="3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选择结构</a:t>
            </a:r>
            <a:r>
              <a:rPr lang="en-US" altLang="zh-CN" sz="1600" b="1" dirty="0">
                <a:solidFill>
                  <a:srgbClr val="C00000"/>
                </a:solidFill>
                <a:latin typeface="楷体" panose="02010609060101010101" pitchFamily="49" charset="-122"/>
                <a:ea typeface="楷体" panose="02010609060101010101" pitchFamily="49" charset="-122"/>
                <a:cs typeface="Arial" panose="020B0604020202020204" pitchFamily="34" charset="0"/>
              </a:rPr>
              <a:t>(selective structure)</a:t>
            </a: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：算法包含条件，执行时根据是否满足该条件而选择执行不同的步骤</a:t>
            </a:r>
            <a:endParaRPr lang="en-US" altLang="zh-CN" sz="1600" b="1" dirty="0">
              <a:solidFill>
                <a:srgbClr val="C00000"/>
              </a:solidFill>
              <a:latin typeface="楷体" panose="02010609060101010101" pitchFamily="49" charset="-122"/>
              <a:ea typeface="楷体" panose="02010609060101010101" pitchFamily="49" charset="-122"/>
              <a:cs typeface="Arial" panose="020B0604020202020204" pitchFamily="34" charset="0"/>
            </a:endParaRPr>
          </a:p>
          <a:p>
            <a:pPr marL="1200132" lvl="2" indent="-285744">
              <a:spcBef>
                <a:spcPts val="600"/>
              </a:spcBef>
              <a:spcAft>
                <a:spcPts val="3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循环结构</a:t>
            </a:r>
            <a:r>
              <a:rPr lang="en-US" altLang="zh-CN" sz="1600" b="1" dirty="0">
                <a:solidFill>
                  <a:srgbClr val="C00000"/>
                </a:solidFill>
                <a:latin typeface="楷体" panose="02010609060101010101" pitchFamily="49" charset="-122"/>
                <a:ea typeface="楷体" panose="02010609060101010101" pitchFamily="49" charset="-122"/>
                <a:cs typeface="Arial" panose="020B0604020202020204" pitchFamily="34" charset="0"/>
              </a:rPr>
              <a:t>}(loop structure)</a:t>
            </a:r>
            <a:r>
              <a:rPr lang="zh-CN" altLang="en-US" sz="1600" b="1" dirty="0">
                <a:solidFill>
                  <a:srgbClr val="C00000"/>
                </a:solidFill>
                <a:latin typeface="楷体" panose="02010609060101010101" pitchFamily="49" charset="-122"/>
                <a:ea typeface="楷体" panose="02010609060101010101" pitchFamily="49" charset="-122"/>
                <a:cs typeface="Arial" panose="020B0604020202020204" pitchFamily="34" charset="0"/>
              </a:rPr>
              <a:t>：算法的一个或多个步骤在满足某条件时不断重复执行</a:t>
            </a:r>
            <a:endParaRPr lang="en-US" altLang="zh-CN" sz="1600" b="1" dirty="0">
              <a:solidFill>
                <a:srgbClr val="C00000"/>
              </a:solidFill>
              <a:latin typeface="楷体" panose="02010609060101010101" pitchFamily="49" charset="-122"/>
              <a:ea typeface="楷体" panose="02010609060101010101" pitchFamily="49" charset="-122"/>
              <a:cs typeface="Arial" panose="020B0604020202020204" pitchFamily="34" charset="0"/>
            </a:endParaRPr>
          </a:p>
          <a:p>
            <a:pPr marL="285732" indent="-285744">
              <a:spcBef>
                <a:spcPts val="6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算法的正确性和效率</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08929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算法语言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85766CBD-CA80-4B0E-B60F-E5C26C2EA286}" type="slidenum">
              <a:rPr lang="en-US" altLang="zh-CN" smtClean="0">
                <a:latin typeface="Arial" panose="020B0604020202020204" pitchFamily="34" charset="0"/>
                <a:ea typeface="楷体" panose="02010609060101010101" pitchFamily="49" charset="-122"/>
                <a:cs typeface="Arial" panose="020B0604020202020204" pitchFamily="34" charset="0"/>
              </a:rPr>
              <a:t>14</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描述算法的结构化自然语言</a:t>
            </a:r>
          </a:p>
        </p:txBody>
      </p:sp>
      <p:sp>
        <p:nvSpPr>
          <p:cNvPr id="11" name="矩形: 圆角 10">
            <a:extLst>
              <a:ext uri="{FF2B5EF4-FFF2-40B4-BE49-F238E27FC236}">
                <a16:creationId xmlns:a16="http://schemas.microsoft.com/office/drawing/2014/main" id="{B6AA0C11-DBCD-4E3E-AD8B-50ADD309283D}"/>
              </a:ext>
            </a:extLst>
          </p:cNvPr>
          <p:cNvSpPr/>
          <p:nvPr/>
        </p:nvSpPr>
        <p:spPr>
          <a:xfrm>
            <a:off x="670998" y="1027992"/>
            <a:ext cx="4358202"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accent2">
                    <a:lumMod val="50000"/>
                  </a:schemeClr>
                </a:solidFill>
              </a:rPr>
              <a:t>具体如何表达，或者说描述一个算法？</a:t>
            </a:r>
          </a:p>
        </p:txBody>
      </p:sp>
      <p:grpSp>
        <p:nvGrpSpPr>
          <p:cNvPr id="29" name="组合 28">
            <a:extLst>
              <a:ext uri="{FF2B5EF4-FFF2-40B4-BE49-F238E27FC236}">
                <a16:creationId xmlns:a16="http://schemas.microsoft.com/office/drawing/2014/main" id="{B7F531DA-0A47-455A-9999-5FF178C1304D}"/>
              </a:ext>
            </a:extLst>
          </p:cNvPr>
          <p:cNvGrpSpPr/>
          <p:nvPr/>
        </p:nvGrpSpPr>
        <p:grpSpPr>
          <a:xfrm>
            <a:off x="670998" y="1876113"/>
            <a:ext cx="4256237" cy="2906886"/>
            <a:chOff x="670998" y="1921673"/>
            <a:chExt cx="4256237" cy="2906886"/>
          </a:xfrm>
        </p:grpSpPr>
        <p:sp>
          <p:nvSpPr>
            <p:cNvPr id="2" name="矩形 1">
              <a:extLst>
                <a:ext uri="{FF2B5EF4-FFF2-40B4-BE49-F238E27FC236}">
                  <a16:creationId xmlns:a16="http://schemas.microsoft.com/office/drawing/2014/main" id="{8DAFDF01-706E-45E6-ACA4-DB4BA117D355}"/>
                </a:ext>
              </a:extLst>
            </p:cNvPr>
            <p:cNvSpPr/>
            <p:nvPr/>
          </p:nvSpPr>
          <p:spPr>
            <a:xfrm>
              <a:off x="670998" y="1921673"/>
              <a:ext cx="4256237" cy="2906886"/>
            </a:xfrm>
            <a:prstGeom prst="rect">
              <a:avLst/>
            </a:prstGeom>
            <a:solidFill>
              <a:schemeClr val="accent5">
                <a:lumMod val="20000"/>
                <a:lumOff val="80000"/>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000" dirty="0">
                  <a:solidFill>
                    <a:srgbClr val="C00000"/>
                  </a:solidFill>
                  <a:latin typeface="楷体" panose="02010609060101010101" pitchFamily="49" charset="-122"/>
                  <a:ea typeface="楷体" panose="02010609060101010101" pitchFamily="49" charset="-122"/>
                </a:rPr>
                <a:t>选择结构的描述</a:t>
              </a:r>
            </a:p>
          </p:txBody>
        </p:sp>
        <p:pic>
          <p:nvPicPr>
            <p:cNvPr id="3" name="图片 2">
              <a:extLst>
                <a:ext uri="{FF2B5EF4-FFF2-40B4-BE49-F238E27FC236}">
                  <a16:creationId xmlns:a16="http://schemas.microsoft.com/office/drawing/2014/main" id="{BBDB4841-C370-4C46-8EC5-412E2A4D5C74}"/>
                </a:ext>
              </a:extLst>
            </p:cNvPr>
            <p:cNvPicPr>
              <a:picLocks noChangeAspect="1"/>
            </p:cNvPicPr>
            <p:nvPr/>
          </p:nvPicPr>
          <p:blipFill>
            <a:blip r:embed="rId2"/>
            <a:stretch>
              <a:fillRect/>
            </a:stretch>
          </p:blipFill>
          <p:spPr>
            <a:xfrm>
              <a:off x="776013" y="2372064"/>
              <a:ext cx="2441793" cy="260774"/>
            </a:xfrm>
            <a:prstGeom prst="rect">
              <a:avLst/>
            </a:prstGeom>
          </p:spPr>
        </p:pic>
        <p:pic>
          <p:nvPicPr>
            <p:cNvPr id="4" name="图片 3">
              <a:extLst>
                <a:ext uri="{FF2B5EF4-FFF2-40B4-BE49-F238E27FC236}">
                  <a16:creationId xmlns:a16="http://schemas.microsoft.com/office/drawing/2014/main" id="{3B3207C3-D98D-4F38-96B4-06D88E6E9C03}"/>
                </a:ext>
              </a:extLst>
            </p:cNvPr>
            <p:cNvPicPr>
              <a:picLocks noChangeAspect="1"/>
            </p:cNvPicPr>
            <p:nvPr/>
          </p:nvPicPr>
          <p:blipFill>
            <a:blip r:embed="rId3"/>
            <a:stretch>
              <a:fillRect/>
            </a:stretch>
          </p:blipFill>
          <p:spPr>
            <a:xfrm>
              <a:off x="776013" y="2750681"/>
              <a:ext cx="3784264" cy="233995"/>
            </a:xfrm>
            <a:prstGeom prst="rect">
              <a:avLst/>
            </a:prstGeom>
          </p:spPr>
        </p:pic>
        <p:pic>
          <p:nvPicPr>
            <p:cNvPr id="6" name="图片 5">
              <a:extLst>
                <a:ext uri="{FF2B5EF4-FFF2-40B4-BE49-F238E27FC236}">
                  <a16:creationId xmlns:a16="http://schemas.microsoft.com/office/drawing/2014/main" id="{52003AFE-5A89-47AF-BD5A-8DFA4586ED60}"/>
                </a:ext>
              </a:extLst>
            </p:cNvPr>
            <p:cNvPicPr>
              <a:picLocks noChangeAspect="1"/>
            </p:cNvPicPr>
            <p:nvPr/>
          </p:nvPicPr>
          <p:blipFill>
            <a:blip r:embed="rId4"/>
            <a:stretch>
              <a:fillRect/>
            </a:stretch>
          </p:blipFill>
          <p:spPr>
            <a:xfrm>
              <a:off x="776013" y="3131874"/>
              <a:ext cx="1823722" cy="903862"/>
            </a:xfrm>
            <a:prstGeom prst="rect">
              <a:avLst/>
            </a:prstGeom>
          </p:spPr>
        </p:pic>
        <p:pic>
          <p:nvPicPr>
            <p:cNvPr id="13" name="图片 12">
              <a:extLst>
                <a:ext uri="{FF2B5EF4-FFF2-40B4-BE49-F238E27FC236}">
                  <a16:creationId xmlns:a16="http://schemas.microsoft.com/office/drawing/2014/main" id="{6EEFCDA2-D883-4835-B7BF-2C8BF3E46A5D}"/>
                </a:ext>
              </a:extLst>
            </p:cNvPr>
            <p:cNvPicPr>
              <a:picLocks noChangeAspect="1"/>
            </p:cNvPicPr>
            <p:nvPr/>
          </p:nvPicPr>
          <p:blipFill>
            <a:blip r:embed="rId5"/>
            <a:stretch>
              <a:fillRect/>
            </a:stretch>
          </p:blipFill>
          <p:spPr>
            <a:xfrm>
              <a:off x="2882721" y="3120553"/>
              <a:ext cx="1823722" cy="1605844"/>
            </a:xfrm>
            <a:prstGeom prst="rect">
              <a:avLst/>
            </a:prstGeom>
          </p:spPr>
        </p:pic>
      </p:grpSp>
      <p:grpSp>
        <p:nvGrpSpPr>
          <p:cNvPr id="28" name="组合 27">
            <a:extLst>
              <a:ext uri="{FF2B5EF4-FFF2-40B4-BE49-F238E27FC236}">
                <a16:creationId xmlns:a16="http://schemas.microsoft.com/office/drawing/2014/main" id="{5BCB92F4-F12C-43F6-BC58-4C857089FE97}"/>
              </a:ext>
            </a:extLst>
          </p:cNvPr>
          <p:cNvGrpSpPr/>
          <p:nvPr/>
        </p:nvGrpSpPr>
        <p:grpSpPr>
          <a:xfrm>
            <a:off x="5649361" y="1883259"/>
            <a:ext cx="5819013" cy="1769202"/>
            <a:chOff x="5101160" y="1920898"/>
            <a:chExt cx="5819013" cy="1769202"/>
          </a:xfrm>
        </p:grpSpPr>
        <p:sp>
          <p:nvSpPr>
            <p:cNvPr id="15" name="矩形 14">
              <a:extLst>
                <a:ext uri="{FF2B5EF4-FFF2-40B4-BE49-F238E27FC236}">
                  <a16:creationId xmlns:a16="http://schemas.microsoft.com/office/drawing/2014/main" id="{EBD58425-E287-4F69-864B-DA44CA7069D0}"/>
                </a:ext>
              </a:extLst>
            </p:cNvPr>
            <p:cNvSpPr/>
            <p:nvPr/>
          </p:nvSpPr>
          <p:spPr>
            <a:xfrm>
              <a:off x="5101160" y="1920898"/>
              <a:ext cx="5819013" cy="1769202"/>
            </a:xfrm>
            <a:prstGeom prst="rect">
              <a:avLst/>
            </a:prstGeom>
            <a:solidFill>
              <a:schemeClr val="accent2">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000" dirty="0">
                  <a:solidFill>
                    <a:srgbClr val="C00000"/>
                  </a:solidFill>
                  <a:latin typeface="楷体" panose="02010609060101010101" pitchFamily="49" charset="-122"/>
                  <a:ea typeface="楷体" panose="02010609060101010101" pitchFamily="49" charset="-122"/>
                </a:rPr>
                <a:t>循环结构的描述</a:t>
              </a:r>
            </a:p>
          </p:txBody>
        </p:sp>
        <p:pic>
          <p:nvPicPr>
            <p:cNvPr id="16" name="图片 15">
              <a:extLst>
                <a:ext uri="{FF2B5EF4-FFF2-40B4-BE49-F238E27FC236}">
                  <a16:creationId xmlns:a16="http://schemas.microsoft.com/office/drawing/2014/main" id="{87F5C80C-F8F5-42A7-AD68-1F39EC3E52FE}"/>
                </a:ext>
              </a:extLst>
            </p:cNvPr>
            <p:cNvPicPr>
              <a:picLocks noChangeAspect="1"/>
            </p:cNvPicPr>
            <p:nvPr/>
          </p:nvPicPr>
          <p:blipFill>
            <a:blip r:embed="rId6"/>
            <a:stretch>
              <a:fillRect/>
            </a:stretch>
          </p:blipFill>
          <p:spPr>
            <a:xfrm>
              <a:off x="5218034" y="2396907"/>
              <a:ext cx="2601612" cy="216801"/>
            </a:xfrm>
            <a:prstGeom prst="rect">
              <a:avLst/>
            </a:prstGeom>
          </p:spPr>
        </p:pic>
        <p:pic>
          <p:nvPicPr>
            <p:cNvPr id="18" name="图片 17">
              <a:extLst>
                <a:ext uri="{FF2B5EF4-FFF2-40B4-BE49-F238E27FC236}">
                  <a16:creationId xmlns:a16="http://schemas.microsoft.com/office/drawing/2014/main" id="{DB6A08C2-2434-452D-A521-7636EAD0410D}"/>
                </a:ext>
              </a:extLst>
            </p:cNvPr>
            <p:cNvPicPr>
              <a:picLocks noChangeAspect="1"/>
            </p:cNvPicPr>
            <p:nvPr/>
          </p:nvPicPr>
          <p:blipFill>
            <a:blip r:embed="rId7"/>
            <a:stretch>
              <a:fillRect/>
            </a:stretch>
          </p:blipFill>
          <p:spPr>
            <a:xfrm>
              <a:off x="5215459" y="2743589"/>
              <a:ext cx="1798423" cy="847257"/>
            </a:xfrm>
            <a:prstGeom prst="rect">
              <a:avLst/>
            </a:prstGeom>
          </p:spPr>
        </p:pic>
        <p:pic>
          <p:nvPicPr>
            <p:cNvPr id="19" name="图片 18">
              <a:extLst>
                <a:ext uri="{FF2B5EF4-FFF2-40B4-BE49-F238E27FC236}">
                  <a16:creationId xmlns:a16="http://schemas.microsoft.com/office/drawing/2014/main" id="{456ED5AC-B3DB-4B2D-A944-DEFFEEADF494}"/>
                </a:ext>
              </a:extLst>
            </p:cNvPr>
            <p:cNvPicPr>
              <a:picLocks noChangeAspect="1"/>
            </p:cNvPicPr>
            <p:nvPr/>
          </p:nvPicPr>
          <p:blipFill>
            <a:blip r:embed="rId8"/>
            <a:stretch>
              <a:fillRect/>
            </a:stretch>
          </p:blipFill>
          <p:spPr>
            <a:xfrm>
              <a:off x="8174136" y="2384522"/>
              <a:ext cx="2391547" cy="241570"/>
            </a:xfrm>
            <a:prstGeom prst="rect">
              <a:avLst/>
            </a:prstGeom>
          </p:spPr>
        </p:pic>
        <p:pic>
          <p:nvPicPr>
            <p:cNvPr id="20" name="图片 19">
              <a:extLst>
                <a:ext uri="{FF2B5EF4-FFF2-40B4-BE49-F238E27FC236}">
                  <a16:creationId xmlns:a16="http://schemas.microsoft.com/office/drawing/2014/main" id="{46749206-C1B4-45A3-8563-63C6B381267B}"/>
                </a:ext>
              </a:extLst>
            </p:cNvPr>
            <p:cNvPicPr>
              <a:picLocks noChangeAspect="1"/>
            </p:cNvPicPr>
            <p:nvPr/>
          </p:nvPicPr>
          <p:blipFill>
            <a:blip r:embed="rId9"/>
            <a:stretch>
              <a:fillRect/>
            </a:stretch>
          </p:blipFill>
          <p:spPr>
            <a:xfrm>
              <a:off x="8174136" y="2719609"/>
              <a:ext cx="1798423" cy="895215"/>
            </a:xfrm>
            <a:prstGeom prst="rect">
              <a:avLst/>
            </a:prstGeom>
          </p:spPr>
        </p:pic>
      </p:grpSp>
      <p:grpSp>
        <p:nvGrpSpPr>
          <p:cNvPr id="27" name="组合 26">
            <a:extLst>
              <a:ext uri="{FF2B5EF4-FFF2-40B4-BE49-F238E27FC236}">
                <a16:creationId xmlns:a16="http://schemas.microsoft.com/office/drawing/2014/main" id="{65FD03F4-A681-4D8B-BE2C-82EDB0DE29C3}"/>
              </a:ext>
            </a:extLst>
          </p:cNvPr>
          <p:cNvGrpSpPr/>
          <p:nvPr/>
        </p:nvGrpSpPr>
        <p:grpSpPr>
          <a:xfrm>
            <a:off x="670998" y="5202966"/>
            <a:ext cx="1692252" cy="1030780"/>
            <a:chOff x="5121815" y="5284760"/>
            <a:chExt cx="1692252" cy="895215"/>
          </a:xfrm>
        </p:grpSpPr>
        <p:sp>
          <p:nvSpPr>
            <p:cNvPr id="22" name="矩形 21">
              <a:extLst>
                <a:ext uri="{FF2B5EF4-FFF2-40B4-BE49-F238E27FC236}">
                  <a16:creationId xmlns:a16="http://schemas.microsoft.com/office/drawing/2014/main" id="{09BF03BD-F21F-4556-9B67-BEFF02137CFD}"/>
                </a:ext>
              </a:extLst>
            </p:cNvPr>
            <p:cNvSpPr/>
            <p:nvPr/>
          </p:nvSpPr>
          <p:spPr>
            <a:xfrm>
              <a:off x="5121815" y="5284760"/>
              <a:ext cx="1692252" cy="895215"/>
            </a:xfrm>
            <a:prstGeom prst="rect">
              <a:avLst/>
            </a:prstGeom>
            <a:solidFill>
              <a:schemeClr val="accent6">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zh-CN" altLang="en-US" sz="2000" dirty="0">
                  <a:solidFill>
                    <a:srgbClr val="C00000"/>
                  </a:solidFill>
                  <a:latin typeface="楷体" panose="02010609060101010101" pitchFamily="49" charset="-122"/>
                  <a:ea typeface="楷体" panose="02010609060101010101" pitchFamily="49" charset="-122"/>
                </a:rPr>
                <a:t>返回语句</a:t>
              </a:r>
            </a:p>
          </p:txBody>
        </p:sp>
        <p:pic>
          <p:nvPicPr>
            <p:cNvPr id="23" name="图片 22">
              <a:extLst>
                <a:ext uri="{FF2B5EF4-FFF2-40B4-BE49-F238E27FC236}">
                  <a16:creationId xmlns:a16="http://schemas.microsoft.com/office/drawing/2014/main" id="{D3EBABE4-7ADF-429A-93D8-0F8380FEC2E8}"/>
                </a:ext>
              </a:extLst>
            </p:cNvPr>
            <p:cNvPicPr>
              <a:picLocks noChangeAspect="1"/>
            </p:cNvPicPr>
            <p:nvPr/>
          </p:nvPicPr>
          <p:blipFill>
            <a:blip r:embed="rId10"/>
            <a:stretch>
              <a:fillRect/>
            </a:stretch>
          </p:blipFill>
          <p:spPr>
            <a:xfrm>
              <a:off x="5219843" y="5629579"/>
              <a:ext cx="1496197" cy="207394"/>
            </a:xfrm>
            <a:prstGeom prst="rect">
              <a:avLst/>
            </a:prstGeom>
          </p:spPr>
        </p:pic>
        <p:pic>
          <p:nvPicPr>
            <p:cNvPr id="24" name="图片 23">
              <a:extLst>
                <a:ext uri="{FF2B5EF4-FFF2-40B4-BE49-F238E27FC236}">
                  <a16:creationId xmlns:a16="http://schemas.microsoft.com/office/drawing/2014/main" id="{D5E6F1A6-7759-4D80-9020-D43C525D92C6}"/>
                </a:ext>
              </a:extLst>
            </p:cNvPr>
            <p:cNvPicPr>
              <a:picLocks noChangeAspect="1"/>
            </p:cNvPicPr>
            <p:nvPr/>
          </p:nvPicPr>
          <p:blipFill>
            <a:blip r:embed="rId11"/>
            <a:stretch>
              <a:fillRect/>
            </a:stretch>
          </p:blipFill>
          <p:spPr>
            <a:xfrm>
              <a:off x="5215458" y="5890124"/>
              <a:ext cx="1198348" cy="238226"/>
            </a:xfrm>
            <a:prstGeom prst="rect">
              <a:avLst/>
            </a:prstGeom>
          </p:spPr>
        </p:pic>
      </p:grpSp>
      <p:sp>
        <p:nvSpPr>
          <p:cNvPr id="30" name="文本框 29">
            <a:extLst>
              <a:ext uri="{FF2B5EF4-FFF2-40B4-BE49-F238E27FC236}">
                <a16:creationId xmlns:a16="http://schemas.microsoft.com/office/drawing/2014/main" id="{2799AB0C-F4EC-447A-936A-07F4A9AD648F}"/>
              </a:ext>
            </a:extLst>
          </p:cNvPr>
          <p:cNvSpPr txBox="1"/>
          <p:nvPr/>
        </p:nvSpPr>
        <p:spPr>
          <a:xfrm>
            <a:off x="5327694" y="3854125"/>
            <a:ext cx="6462345" cy="2446824"/>
          </a:xfrm>
          <a:prstGeom prst="rect">
            <a:avLst/>
          </a:prstGeom>
          <a:solidFill>
            <a:schemeClr val="accent1">
              <a:lumMod val="20000"/>
              <a:lumOff val="80000"/>
            </a:schemeClr>
          </a:solidFill>
        </p:spPr>
        <p:txBody>
          <a:bodyPr wrap="square" rtlCol="0">
            <a:spAutoFit/>
          </a:bodyPr>
          <a:lstStyle/>
          <a:p>
            <a:pPr marL="285750"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宋体" panose="02010600030101010101" pitchFamily="2" charset="-122"/>
                <a:ea typeface="宋体" panose="02010600030101010101" pitchFamily="2" charset="-122"/>
              </a:rPr>
              <a:t>选择结构和循环结构中的条件都用自然语言描述</a:t>
            </a:r>
            <a:endParaRPr lang="en-US" altLang="zh-CN" sz="1600" b="1" dirty="0">
              <a:solidFill>
                <a:schemeClr val="accent6">
                  <a:lumMod val="50000"/>
                </a:schemeClr>
              </a:solidFill>
              <a:latin typeface="宋体" panose="02010600030101010101" pitchFamily="2" charset="-122"/>
              <a:ea typeface="宋体" panose="02010600030101010101" pitchFamily="2" charset="-122"/>
            </a:endParaRPr>
          </a:p>
          <a:p>
            <a:pPr marL="742950" lvl="1" indent="-285750">
              <a:spcBef>
                <a:spcPts val="300"/>
              </a:spcBef>
              <a:spcAft>
                <a:spcPts val="300"/>
              </a:spcAft>
              <a:buFont typeface="Arial" panose="020B0604020202020204" pitchFamily="34" charset="0"/>
              <a:buChar char="•"/>
            </a:pPr>
            <a:r>
              <a:rPr lang="en-US" altLang="zh-CN" sz="1600" b="1" dirty="0">
                <a:solidFill>
                  <a:srgbClr val="C00000"/>
                </a:solidFill>
                <a:latin typeface="楷体" panose="02010609060101010101" pitchFamily="49" charset="-122"/>
                <a:ea typeface="楷体" panose="02010609060101010101" pitchFamily="49" charset="-122"/>
              </a:rPr>
              <a:t>for</a:t>
            </a:r>
            <a:r>
              <a:rPr lang="zh-CN" altLang="en-US" sz="1600" b="1" dirty="0">
                <a:solidFill>
                  <a:srgbClr val="C00000"/>
                </a:solidFill>
                <a:latin typeface="楷体" panose="02010609060101010101" pitchFamily="49" charset="-122"/>
                <a:ea typeface="楷体" panose="02010609060101010101" pitchFamily="49" charset="-122"/>
              </a:rPr>
              <a:t>语句的条件通常指定一个整数的值的范围或指定一个集合或序列的所有元素</a:t>
            </a:r>
            <a:endParaRPr lang="en-US" altLang="zh-CN" sz="1600" b="1" dirty="0">
              <a:solidFill>
                <a:srgbClr val="C00000"/>
              </a:solidFill>
              <a:latin typeface="楷体" panose="02010609060101010101" pitchFamily="49" charset="-122"/>
              <a:ea typeface="楷体" panose="02010609060101010101" pitchFamily="49" charset="-122"/>
            </a:endParaRPr>
          </a:p>
          <a:p>
            <a:pPr marL="285750" indent="-285750">
              <a:spcBef>
                <a:spcPts val="300"/>
              </a:spcBef>
              <a:spcAft>
                <a:spcPts val="300"/>
              </a:spcAft>
              <a:buFont typeface="Arial" panose="020B0604020202020204" pitchFamily="34" charset="0"/>
              <a:buChar char="•"/>
            </a:pPr>
            <a:r>
              <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do</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和</a:t>
            </a:r>
            <a:r>
              <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end</a:t>
            </a:r>
            <a:r>
              <a:rPr lang="zh-CN" altLang="en-US"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之间的步骤称为循环体</a:t>
            </a:r>
            <a:endParaRPr lang="en-US" altLang="zh-CN" sz="1600"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285750" indent="-285750">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宋体" panose="02010600030101010101" pitchFamily="2" charset="-122"/>
                <a:ea typeface="宋体" panose="02010600030101010101" pitchFamily="2" charset="-122"/>
              </a:rPr>
              <a:t>选择结构和循环结构的排版</a:t>
            </a:r>
            <a:endParaRPr lang="en-US" altLang="zh-CN" sz="1600" b="1" dirty="0">
              <a:solidFill>
                <a:schemeClr val="accent6">
                  <a:lumMod val="50000"/>
                </a:schemeClr>
              </a:solidFill>
              <a:latin typeface="宋体" panose="02010600030101010101" pitchFamily="2" charset="-122"/>
              <a:ea typeface="宋体" panose="02010600030101010101" pitchFamily="2" charset="-122"/>
            </a:endParaRPr>
          </a:p>
          <a:p>
            <a:pPr marL="742950" lvl="1" indent="-285750">
              <a:spcBef>
                <a:spcPts val="300"/>
              </a:spcBef>
              <a:spcAft>
                <a:spcPts val="3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如果一个分支或循环体只有一个步骤，则不换行并省略</a:t>
            </a:r>
            <a:r>
              <a:rPr lang="en-US" altLang="zh-CN" sz="1600" b="1" dirty="0">
                <a:solidFill>
                  <a:srgbClr val="C00000"/>
                </a:solidFill>
                <a:latin typeface="楷体" panose="02010609060101010101" pitchFamily="49" charset="-122"/>
                <a:ea typeface="楷体" panose="02010609060101010101" pitchFamily="49" charset="-122"/>
              </a:rPr>
              <a:t>end</a:t>
            </a:r>
          </a:p>
          <a:p>
            <a:pPr marL="742950" lvl="1" indent="-285750">
              <a:spcBef>
                <a:spcPts val="300"/>
              </a:spcBef>
              <a:spcAft>
                <a:spcPts val="3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如果分支或循环体有多个步骤则采用换行缩进的方式，并使用</a:t>
            </a:r>
            <a:r>
              <a:rPr lang="en-US" altLang="zh-CN" sz="1600" b="1" dirty="0">
                <a:solidFill>
                  <a:srgbClr val="C00000"/>
                </a:solidFill>
                <a:latin typeface="楷体" panose="02010609060101010101" pitchFamily="49" charset="-122"/>
                <a:ea typeface="楷体" panose="02010609060101010101" pitchFamily="49" charset="-122"/>
              </a:rPr>
              <a:t>end</a:t>
            </a:r>
            <a:r>
              <a:rPr lang="zh-CN" altLang="en-US" sz="1600" b="1" dirty="0">
                <a:solidFill>
                  <a:srgbClr val="C00000"/>
                </a:solidFill>
                <a:latin typeface="楷体" panose="02010609060101010101" pitchFamily="49" charset="-122"/>
                <a:ea typeface="楷体" panose="02010609060101010101" pitchFamily="49" charset="-122"/>
              </a:rPr>
              <a:t>标明整个分支结构或循环结构的范围</a:t>
            </a:r>
            <a:endParaRPr lang="en-US" altLang="zh-CN" sz="1600" b="1" dirty="0">
              <a:solidFill>
                <a:srgbClr val="C00000"/>
              </a:solidFill>
              <a:latin typeface="楷体" panose="02010609060101010101" pitchFamily="49" charset="-122"/>
              <a:ea typeface="楷体" panose="02010609060101010101" pitchFamily="49" charset="-122"/>
            </a:endParaRPr>
          </a:p>
        </p:txBody>
      </p:sp>
      <p:sp>
        <p:nvSpPr>
          <p:cNvPr id="31" name="对话气泡: 圆角矩形 30">
            <a:extLst>
              <a:ext uri="{FF2B5EF4-FFF2-40B4-BE49-F238E27FC236}">
                <a16:creationId xmlns:a16="http://schemas.microsoft.com/office/drawing/2014/main" id="{65C402D3-4726-4A2D-A421-2784472D70D8}"/>
              </a:ext>
            </a:extLst>
          </p:cNvPr>
          <p:cNvSpPr/>
          <p:nvPr/>
        </p:nvSpPr>
        <p:spPr>
          <a:xfrm>
            <a:off x="3098661" y="5243294"/>
            <a:ext cx="1930539" cy="931009"/>
          </a:xfrm>
          <a:prstGeom prst="wedgeRoundRectCallout">
            <a:avLst>
              <a:gd name="adj1" fmla="val -89141"/>
              <a:gd name="adj2" fmla="val -30998"/>
              <a:gd name="adj3" fmla="val 16667"/>
            </a:avLst>
          </a:prstGeom>
          <a:solidFill>
            <a:schemeClr val="accent4">
              <a:lumMod val="20000"/>
              <a:lumOff val="80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accent5">
                    <a:lumMod val="50000"/>
                  </a:schemeClr>
                </a:solidFill>
                <a:latin typeface="Arial" panose="020B0604020202020204" pitchFamily="34" charset="0"/>
                <a:ea typeface="楷体" panose="02010609060101010101" pitchFamily="49" charset="-122"/>
                <a:cs typeface="Arial" panose="020B0604020202020204" pitchFamily="34" charset="0"/>
              </a:rPr>
              <a:t>返回语句执行后算法终止，并不再执行后面的操作步骤</a:t>
            </a:r>
            <a:endParaRPr lang="zh-CN" altLang="en-US" sz="2000" dirty="0"/>
          </a:p>
        </p:txBody>
      </p:sp>
    </p:spTree>
    <p:extLst>
      <p:ext uri="{BB962C8B-B14F-4D97-AF65-F5344CB8AC3E}">
        <p14:creationId xmlns:p14="http://schemas.microsoft.com/office/powerpoint/2010/main" val="93450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总结</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7CC65D5F-BD3F-4CF4-AA64-0FFB66D43496}" type="slidenum">
              <a:rPr lang="en-US" altLang="zh-CN" smtClean="0">
                <a:latin typeface="Arial" panose="020B0604020202020204" pitchFamily="34" charset="0"/>
                <a:ea typeface="楷体" panose="02010609060101010101" pitchFamily="49" charset="-122"/>
                <a:cs typeface="Arial" panose="020B0604020202020204" pitchFamily="34" charset="0"/>
              </a:rPr>
              <a:t>15</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总结</a:t>
            </a:r>
          </a:p>
        </p:txBody>
      </p:sp>
      <p:sp>
        <p:nvSpPr>
          <p:cNvPr id="3" name="文本框 2">
            <a:extLst>
              <a:ext uri="{FF2B5EF4-FFF2-40B4-BE49-F238E27FC236}">
                <a16:creationId xmlns:a16="http://schemas.microsoft.com/office/drawing/2014/main" id="{B3D5518C-C5D8-47F5-8C5E-6A73F5F456A9}"/>
              </a:ext>
            </a:extLst>
          </p:cNvPr>
          <p:cNvSpPr txBox="1"/>
          <p:nvPr/>
        </p:nvSpPr>
        <p:spPr>
          <a:xfrm>
            <a:off x="533133" y="1186326"/>
            <a:ext cx="5296167" cy="1446550"/>
          </a:xfrm>
          <a:prstGeom prst="rect">
            <a:avLst/>
          </a:prstGeom>
          <a:solidFill>
            <a:schemeClr val="accent4">
              <a:lumMod val="20000"/>
              <a:lumOff val="80000"/>
              <a:alpha val="49000"/>
            </a:schemeClr>
          </a:solidFill>
          <a:ln>
            <a:solidFill>
              <a:srgbClr val="C00000"/>
            </a:solidFill>
          </a:ln>
        </p:spPr>
        <p:txBody>
          <a:bodyPr wrap="square" rtlCol="0">
            <a:spAutoFit/>
          </a:bodyPr>
          <a:lstStyle/>
          <a:p>
            <a:pPr algn="ctr"/>
            <a:r>
              <a:rPr lang="zh-CN" altLang="en-US" sz="2000" b="1" dirty="0">
                <a:solidFill>
                  <a:schemeClr val="accent2">
                    <a:lumMod val="50000"/>
                  </a:schemeClr>
                </a:solidFill>
              </a:rPr>
              <a:t>逻辑语言</a:t>
            </a:r>
            <a:endParaRPr lang="en-US" altLang="zh-CN" sz="2000" b="1" dirty="0">
              <a:solidFill>
                <a:schemeClr val="accent2">
                  <a:lumMod val="50000"/>
                </a:schemeClr>
              </a:solidFill>
            </a:endParaRPr>
          </a:p>
          <a:p>
            <a:pPr>
              <a:spcBef>
                <a:spcPts val="600"/>
              </a:spcBef>
              <a:spcAft>
                <a:spcPts val="300"/>
              </a:spcAft>
            </a:pPr>
            <a:r>
              <a:rPr lang="zh-CN" altLang="en-US" b="1" dirty="0">
                <a:solidFill>
                  <a:srgbClr val="002060"/>
                </a:solidFill>
                <a:latin typeface="楷体" panose="02010609060101010101" pitchFamily="49" charset="-122"/>
                <a:ea typeface="楷体" panose="02010609060101010101" pitchFamily="49" charset="-122"/>
              </a:rPr>
              <a:t>逻辑语言用于描述模型的性质和约束</a:t>
            </a:r>
            <a:endParaRPr lang="en-US" altLang="zh-CN"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600" b="1" dirty="0">
                <a:solidFill>
                  <a:schemeClr val="accent6">
                    <a:lumMod val="50000"/>
                  </a:schemeClr>
                </a:solidFill>
              </a:rPr>
              <a:t>核心词汇是“命题”和“真值”</a:t>
            </a:r>
          </a:p>
          <a:p>
            <a:pPr marL="628650" lvl="1" indent="-171450">
              <a:spcBef>
                <a:spcPts val="600"/>
              </a:spcBef>
              <a:spcAft>
                <a:spcPts val="300"/>
              </a:spcAft>
              <a:buFont typeface="Arial" panose="020B0604020202020204" pitchFamily="34" charset="0"/>
              <a:buChar char="•"/>
            </a:pPr>
            <a:r>
              <a:rPr lang="zh-CN" altLang="en-US" sz="1400" b="1" dirty="0">
                <a:solidFill>
                  <a:srgbClr val="C00000"/>
                </a:solidFill>
                <a:latin typeface="楷体" panose="02010609060101010101" pitchFamily="49" charset="-122"/>
                <a:ea typeface="楷体" panose="02010609060101010101" pitchFamily="49" charset="-122"/>
              </a:rPr>
              <a:t>核心问题是如何确定命题的真值以及命题之间的真值关系</a:t>
            </a:r>
          </a:p>
        </p:txBody>
      </p:sp>
      <p:sp>
        <p:nvSpPr>
          <p:cNvPr id="11" name="文本框 10">
            <a:extLst>
              <a:ext uri="{FF2B5EF4-FFF2-40B4-BE49-F238E27FC236}">
                <a16:creationId xmlns:a16="http://schemas.microsoft.com/office/drawing/2014/main" id="{CA4A4132-BBA9-4182-9169-9BBC55055418}"/>
              </a:ext>
            </a:extLst>
          </p:cNvPr>
          <p:cNvSpPr txBox="1"/>
          <p:nvPr/>
        </p:nvSpPr>
        <p:spPr>
          <a:xfrm>
            <a:off x="6096001" y="1192892"/>
            <a:ext cx="5650521" cy="1446550"/>
          </a:xfrm>
          <a:prstGeom prst="rect">
            <a:avLst/>
          </a:prstGeom>
          <a:solidFill>
            <a:schemeClr val="accent4">
              <a:lumMod val="20000"/>
              <a:lumOff val="80000"/>
              <a:alpha val="49000"/>
            </a:schemeClr>
          </a:solidFill>
          <a:ln>
            <a:solidFill>
              <a:srgbClr val="C00000"/>
            </a:solidFill>
          </a:ln>
        </p:spPr>
        <p:txBody>
          <a:bodyPr wrap="square" rtlCol="0">
            <a:spAutoFit/>
          </a:bodyPr>
          <a:lstStyle/>
          <a:p>
            <a:pPr algn="ctr"/>
            <a:r>
              <a:rPr lang="zh-CN" altLang="en-US" sz="2000" b="1" dirty="0">
                <a:solidFill>
                  <a:schemeClr val="accent2">
                    <a:lumMod val="50000"/>
                  </a:schemeClr>
                </a:solidFill>
              </a:rPr>
              <a:t>集合语言</a:t>
            </a:r>
            <a:endParaRPr lang="en-US" altLang="zh-CN" sz="2000" b="1" dirty="0">
              <a:solidFill>
                <a:schemeClr val="accent2">
                  <a:lumMod val="50000"/>
                </a:schemeClr>
              </a:solidFill>
            </a:endParaRPr>
          </a:p>
          <a:p>
            <a:pPr>
              <a:spcBef>
                <a:spcPts val="600"/>
              </a:spcBef>
              <a:spcAft>
                <a:spcPts val="300"/>
              </a:spcAft>
            </a:pPr>
            <a:r>
              <a:rPr lang="zh-CN" altLang="en-US" b="1" dirty="0">
                <a:solidFill>
                  <a:srgbClr val="002060"/>
                </a:solidFill>
                <a:latin typeface="楷体" panose="02010609060101010101" pitchFamily="49" charset="-122"/>
                <a:ea typeface="楷体" panose="02010609060101010101" pitchFamily="49" charset="-122"/>
              </a:rPr>
              <a:t>集合语言用于描述模型的元素与结构</a:t>
            </a:r>
            <a:endParaRPr lang="en-US" altLang="zh-CN"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600" b="1" dirty="0">
                <a:solidFill>
                  <a:schemeClr val="accent6">
                    <a:lumMod val="50000"/>
                  </a:schemeClr>
                </a:solidFill>
              </a:rPr>
              <a:t>核心词汇是“集合”、“函数”与“关系”</a:t>
            </a:r>
          </a:p>
          <a:p>
            <a:pPr marL="628650" lvl="1" indent="-171450">
              <a:spcBef>
                <a:spcPts val="600"/>
              </a:spcBef>
              <a:spcAft>
                <a:spcPts val="300"/>
              </a:spcAft>
              <a:buFont typeface="Arial" panose="020B0604020202020204" pitchFamily="34" charset="0"/>
              <a:buChar char="•"/>
            </a:pPr>
            <a:r>
              <a:rPr lang="zh-CN" altLang="en-US" sz="1400" b="1" dirty="0">
                <a:solidFill>
                  <a:srgbClr val="C00000"/>
                </a:solidFill>
                <a:latin typeface="楷体" panose="02010609060101010101" pitchFamily="49" charset="-122"/>
                <a:ea typeface="楷体" panose="02010609060101010101" pitchFamily="49" charset="-122"/>
              </a:rPr>
              <a:t>核心问题是如何确定集合元素以及不同集合间元素的对应关系</a:t>
            </a:r>
          </a:p>
        </p:txBody>
      </p:sp>
      <p:sp>
        <p:nvSpPr>
          <p:cNvPr id="12" name="文本框 11">
            <a:extLst>
              <a:ext uri="{FF2B5EF4-FFF2-40B4-BE49-F238E27FC236}">
                <a16:creationId xmlns:a16="http://schemas.microsoft.com/office/drawing/2014/main" id="{617E72DC-B486-402C-9570-20AC14A043FD}"/>
              </a:ext>
            </a:extLst>
          </p:cNvPr>
          <p:cNvSpPr txBox="1"/>
          <p:nvPr/>
        </p:nvSpPr>
        <p:spPr>
          <a:xfrm>
            <a:off x="533134" y="2929183"/>
            <a:ext cx="5296166" cy="1446550"/>
          </a:xfrm>
          <a:prstGeom prst="rect">
            <a:avLst/>
          </a:prstGeom>
          <a:solidFill>
            <a:schemeClr val="accent4">
              <a:lumMod val="20000"/>
              <a:lumOff val="80000"/>
              <a:alpha val="49000"/>
            </a:schemeClr>
          </a:solidFill>
          <a:ln>
            <a:solidFill>
              <a:srgbClr val="C00000"/>
            </a:solidFill>
          </a:ln>
        </p:spPr>
        <p:txBody>
          <a:bodyPr wrap="square" rtlCol="0">
            <a:spAutoFit/>
          </a:bodyPr>
          <a:lstStyle/>
          <a:p>
            <a:pPr algn="ctr"/>
            <a:r>
              <a:rPr lang="zh-CN" altLang="en-US" sz="2000" b="1" dirty="0">
                <a:solidFill>
                  <a:schemeClr val="accent2">
                    <a:lumMod val="50000"/>
                  </a:schemeClr>
                </a:solidFill>
              </a:rPr>
              <a:t>图论语言</a:t>
            </a:r>
            <a:endParaRPr lang="en-US" altLang="zh-CN" sz="2000" b="1" dirty="0">
              <a:solidFill>
                <a:schemeClr val="accent2">
                  <a:lumMod val="50000"/>
                </a:schemeClr>
              </a:solidFill>
            </a:endParaRPr>
          </a:p>
          <a:p>
            <a:pPr>
              <a:spcBef>
                <a:spcPts val="600"/>
              </a:spcBef>
              <a:spcAft>
                <a:spcPts val="300"/>
              </a:spcAft>
            </a:pPr>
            <a:r>
              <a:rPr lang="zh-CN" altLang="en-US" b="1" dirty="0">
                <a:solidFill>
                  <a:srgbClr val="002060"/>
                </a:solidFill>
                <a:latin typeface="楷体" panose="02010609060101010101" pitchFamily="49" charset="-122"/>
                <a:ea typeface="楷体" panose="02010609060101010101" pitchFamily="49" charset="-122"/>
              </a:rPr>
              <a:t>图论语言用于可视化地描述模型结构</a:t>
            </a:r>
            <a:endParaRPr lang="en-US" altLang="zh-CN"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600" b="1" dirty="0">
                <a:solidFill>
                  <a:schemeClr val="accent6">
                    <a:lumMod val="50000"/>
                  </a:schemeClr>
                </a:solidFill>
              </a:rPr>
              <a:t>核心词汇是“顶点”、“边”和“关联”</a:t>
            </a:r>
          </a:p>
          <a:p>
            <a:pPr marL="628650" lvl="1" indent="-171450">
              <a:spcBef>
                <a:spcPts val="600"/>
              </a:spcBef>
              <a:spcAft>
                <a:spcPts val="300"/>
              </a:spcAft>
              <a:buFont typeface="Arial" panose="020B0604020202020204" pitchFamily="34" charset="0"/>
              <a:buChar char="•"/>
            </a:pPr>
            <a:r>
              <a:rPr lang="zh-CN" altLang="en-US" sz="1400" b="1" dirty="0">
                <a:solidFill>
                  <a:srgbClr val="C00000"/>
                </a:solidFill>
                <a:latin typeface="楷体" panose="02010609060101010101" pitchFamily="49" charset="-122"/>
                <a:ea typeface="楷体" panose="02010609060101010101" pitchFamily="49" charset="-122"/>
              </a:rPr>
              <a:t>核心问题是满足条件的顶点、边或子图的搜索与构造</a:t>
            </a:r>
          </a:p>
        </p:txBody>
      </p:sp>
      <p:sp>
        <p:nvSpPr>
          <p:cNvPr id="13" name="文本框 12">
            <a:extLst>
              <a:ext uri="{FF2B5EF4-FFF2-40B4-BE49-F238E27FC236}">
                <a16:creationId xmlns:a16="http://schemas.microsoft.com/office/drawing/2014/main" id="{53C1369A-2B3F-485D-A22B-FE30F325B6A5}"/>
              </a:ext>
            </a:extLst>
          </p:cNvPr>
          <p:cNvSpPr txBox="1"/>
          <p:nvPr/>
        </p:nvSpPr>
        <p:spPr>
          <a:xfrm>
            <a:off x="6096000" y="2929183"/>
            <a:ext cx="5650521" cy="1446550"/>
          </a:xfrm>
          <a:prstGeom prst="rect">
            <a:avLst/>
          </a:prstGeom>
          <a:solidFill>
            <a:schemeClr val="accent4">
              <a:lumMod val="20000"/>
              <a:lumOff val="80000"/>
              <a:alpha val="49000"/>
            </a:schemeClr>
          </a:solidFill>
          <a:ln>
            <a:solidFill>
              <a:srgbClr val="C00000"/>
            </a:solidFill>
          </a:ln>
        </p:spPr>
        <p:txBody>
          <a:bodyPr wrap="square" rtlCol="0">
            <a:spAutoFit/>
          </a:bodyPr>
          <a:lstStyle/>
          <a:p>
            <a:pPr algn="ctr"/>
            <a:r>
              <a:rPr lang="zh-CN" altLang="en-US" sz="2000" b="1" dirty="0">
                <a:solidFill>
                  <a:schemeClr val="accent2">
                    <a:lumMod val="50000"/>
                  </a:schemeClr>
                </a:solidFill>
              </a:rPr>
              <a:t>代数语言</a:t>
            </a:r>
            <a:endParaRPr lang="en-US" altLang="zh-CN" sz="2000" b="1" dirty="0">
              <a:solidFill>
                <a:schemeClr val="accent2">
                  <a:lumMod val="50000"/>
                </a:schemeClr>
              </a:solidFill>
            </a:endParaRPr>
          </a:p>
          <a:p>
            <a:pPr>
              <a:spcBef>
                <a:spcPts val="600"/>
              </a:spcBef>
              <a:spcAft>
                <a:spcPts val="300"/>
              </a:spcAft>
            </a:pPr>
            <a:r>
              <a:rPr lang="zh-CN" altLang="en-US" b="1" dirty="0">
                <a:solidFill>
                  <a:srgbClr val="002060"/>
                </a:solidFill>
                <a:latin typeface="楷体" panose="02010609060101010101" pitchFamily="49" charset="-122"/>
                <a:ea typeface="楷体" panose="02010609060101010101" pitchFamily="49" charset="-122"/>
              </a:rPr>
              <a:t>代数语言用于描述模型的结构与约束</a:t>
            </a:r>
            <a:endParaRPr lang="en-US" altLang="zh-CN"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600" b="1" dirty="0">
                <a:solidFill>
                  <a:schemeClr val="accent6">
                    <a:lumMod val="50000"/>
                  </a:schemeClr>
                </a:solidFill>
              </a:rPr>
              <a:t>核心词汇是“运算”、“代数”和“同态”</a:t>
            </a:r>
          </a:p>
          <a:p>
            <a:pPr marL="628650" lvl="1" indent="-171450">
              <a:spcBef>
                <a:spcPts val="600"/>
              </a:spcBef>
              <a:spcAft>
                <a:spcPts val="300"/>
              </a:spcAft>
              <a:buFont typeface="Arial" panose="020B0604020202020204" pitchFamily="34" charset="0"/>
              <a:buChar char="•"/>
            </a:pPr>
            <a:r>
              <a:rPr lang="zh-CN" altLang="en-US" sz="1400" b="1" dirty="0">
                <a:solidFill>
                  <a:srgbClr val="C00000"/>
                </a:solidFill>
                <a:latin typeface="楷体" panose="02010609060101010101" pitchFamily="49" charset="-122"/>
                <a:ea typeface="楷体" panose="02010609060101010101" pitchFamily="49" charset="-122"/>
              </a:rPr>
              <a:t>核心问题是利用基本的运算刻画代数的性质及代数之间的关系</a:t>
            </a:r>
          </a:p>
        </p:txBody>
      </p:sp>
      <p:sp>
        <p:nvSpPr>
          <p:cNvPr id="14" name="文本框 13">
            <a:extLst>
              <a:ext uri="{FF2B5EF4-FFF2-40B4-BE49-F238E27FC236}">
                <a16:creationId xmlns:a16="http://schemas.microsoft.com/office/drawing/2014/main" id="{04F5BCCF-607D-460F-AAD2-8EBB7B139B2D}"/>
              </a:ext>
            </a:extLst>
          </p:cNvPr>
          <p:cNvSpPr txBox="1"/>
          <p:nvPr/>
        </p:nvSpPr>
        <p:spPr>
          <a:xfrm>
            <a:off x="2004736" y="4693762"/>
            <a:ext cx="8031891" cy="1446550"/>
          </a:xfrm>
          <a:prstGeom prst="rect">
            <a:avLst/>
          </a:prstGeom>
          <a:solidFill>
            <a:schemeClr val="accent4">
              <a:lumMod val="20000"/>
              <a:lumOff val="80000"/>
              <a:alpha val="49000"/>
            </a:schemeClr>
          </a:solidFill>
          <a:ln>
            <a:solidFill>
              <a:srgbClr val="C00000"/>
            </a:solidFill>
          </a:ln>
        </p:spPr>
        <p:txBody>
          <a:bodyPr wrap="square" rtlCol="0">
            <a:spAutoFit/>
          </a:bodyPr>
          <a:lstStyle/>
          <a:p>
            <a:pPr algn="ctr"/>
            <a:r>
              <a:rPr lang="zh-CN" altLang="en-US" sz="2000" b="1" dirty="0">
                <a:solidFill>
                  <a:schemeClr val="accent2">
                    <a:lumMod val="50000"/>
                  </a:schemeClr>
                </a:solidFill>
              </a:rPr>
              <a:t>算法语言</a:t>
            </a:r>
            <a:endParaRPr lang="en-US" altLang="zh-CN" sz="2000" b="1" dirty="0">
              <a:solidFill>
                <a:schemeClr val="accent2">
                  <a:lumMod val="50000"/>
                </a:schemeClr>
              </a:solidFill>
            </a:endParaRPr>
          </a:p>
          <a:p>
            <a:pPr>
              <a:spcBef>
                <a:spcPts val="600"/>
              </a:spcBef>
              <a:spcAft>
                <a:spcPts val="300"/>
              </a:spcAft>
            </a:pPr>
            <a:r>
              <a:rPr lang="zh-CN" altLang="en-US" b="1" dirty="0">
                <a:solidFill>
                  <a:srgbClr val="002060"/>
                </a:solidFill>
                <a:latin typeface="楷体" panose="02010609060101010101" pitchFamily="49" charset="-122"/>
                <a:ea typeface="楷体" panose="02010609060101010101" pitchFamily="49" charset="-122"/>
              </a:rPr>
              <a:t>算法语言用于描述模型的行为</a:t>
            </a:r>
            <a:endParaRPr lang="en-US" altLang="zh-CN" b="1" dirty="0">
              <a:solidFill>
                <a:srgbClr val="002060"/>
              </a:solidFill>
              <a:latin typeface="楷体" panose="02010609060101010101" pitchFamily="49" charset="-122"/>
              <a:ea typeface="楷体" panose="02010609060101010101" pitchFamily="49" charset="-122"/>
            </a:endParaRPr>
          </a:p>
          <a:p>
            <a:pPr marL="285750" indent="-285750">
              <a:spcBef>
                <a:spcPts val="600"/>
              </a:spcBef>
              <a:spcAft>
                <a:spcPts val="300"/>
              </a:spcAft>
              <a:buFont typeface="Arial" panose="020B0604020202020204" pitchFamily="34" charset="0"/>
              <a:buChar char="•"/>
            </a:pPr>
            <a:r>
              <a:rPr lang="zh-CN" altLang="en-US" sz="1600" b="1" dirty="0">
                <a:solidFill>
                  <a:schemeClr val="accent6">
                    <a:lumMod val="50000"/>
                  </a:schemeClr>
                </a:solidFill>
              </a:rPr>
              <a:t>核心词汇是“指令”、“输入”和“输出”</a:t>
            </a:r>
          </a:p>
          <a:p>
            <a:pPr marL="628650" lvl="1" indent="-171450">
              <a:spcBef>
                <a:spcPts val="600"/>
              </a:spcBef>
              <a:spcAft>
                <a:spcPts val="300"/>
              </a:spcAft>
              <a:buFont typeface="Arial" panose="020B0604020202020204" pitchFamily="34" charset="0"/>
              <a:buChar char="•"/>
            </a:pPr>
            <a:r>
              <a:rPr lang="zh-CN" altLang="en-US" sz="1400" b="1" dirty="0">
                <a:solidFill>
                  <a:srgbClr val="C00000"/>
                </a:solidFill>
                <a:latin typeface="楷体" panose="02010609060101010101" pitchFamily="49" charset="-122"/>
                <a:ea typeface="楷体" panose="02010609060101010101" pitchFamily="49" charset="-122"/>
              </a:rPr>
              <a:t>核心问题是如何利用顺序、分支和循环三种结构组合算法基本操作以从输入得到期望的输出</a:t>
            </a:r>
          </a:p>
        </p:txBody>
      </p:sp>
    </p:spTree>
    <p:extLst>
      <p:ext uri="{BB962C8B-B14F-4D97-AF65-F5344CB8AC3E}">
        <p14:creationId xmlns:p14="http://schemas.microsoft.com/office/powerpoint/2010/main" val="1110512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1"/>
            <a:ext cx="6096000"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0"/>
            <a:ext cx="6096000"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0" y="6523300"/>
            <a:ext cx="4053017" cy="322342"/>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298"/>
            <a:ext cx="4085968" cy="322342"/>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298"/>
            <a:ext cx="4053016" cy="322342"/>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a:t>
            </a: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a:p>
        </p:txBody>
      </p:sp>
      <p:sp>
        <p:nvSpPr>
          <p:cNvPr id="2" name="文本框 1">
            <a:extLst>
              <a:ext uri="{FF2B5EF4-FFF2-40B4-BE49-F238E27FC236}">
                <a16:creationId xmlns:a16="http://schemas.microsoft.com/office/drawing/2014/main" id="{F3778FC1-0A49-4C7B-8763-0ABD47A13328}"/>
              </a:ext>
            </a:extLst>
          </p:cNvPr>
          <p:cNvSpPr txBox="1"/>
          <p:nvPr/>
        </p:nvSpPr>
        <p:spPr>
          <a:xfrm>
            <a:off x="1921252" y="2001283"/>
            <a:ext cx="8571678" cy="2383794"/>
          </a:xfrm>
          <a:prstGeom prst="rect">
            <a:avLst/>
          </a:prstGeom>
          <a:noFill/>
        </p:spPr>
        <p:txBody>
          <a:bodyPr wrap="square" rtlCol="0">
            <a:spAutoFit/>
          </a:bodyPr>
          <a:lstStyle/>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谢谢大家！</a:t>
            </a:r>
            <a:endParaRPr lang="en-US" altLang="zh-CN" sz="4000">
              <a:solidFill>
                <a:srgbClr val="C00000"/>
              </a:solidFill>
              <a:latin typeface="华文新魏" panose="02010800040101010101" pitchFamily="2" charset="-122"/>
              <a:ea typeface="华文新魏" panose="02010800040101010101" pitchFamily="2" charset="-122"/>
            </a:endParaRPr>
          </a:p>
          <a:p>
            <a:pPr algn="ctr">
              <a:lnSpc>
                <a:spcPct val="200000"/>
              </a:lnSpc>
            </a:pPr>
            <a:r>
              <a:rPr lang="zh-CN" altLang="en-US" sz="4000">
                <a:solidFill>
                  <a:srgbClr val="C00000"/>
                </a:solidFill>
                <a:latin typeface="华文新魏" panose="02010800040101010101" pitchFamily="2" charset="-122"/>
                <a:ea typeface="华文新魏" panose="02010800040101010101" pitchFamily="2" charset="-122"/>
              </a:rPr>
              <a:t>有什么问题和建议请及时反馈给老师！</a:t>
            </a:r>
          </a:p>
        </p:txBody>
      </p:sp>
    </p:spTree>
    <p:extLst>
      <p:ext uri="{BB962C8B-B14F-4D97-AF65-F5344CB8AC3E}">
        <p14:creationId xmlns:p14="http://schemas.microsoft.com/office/powerpoint/2010/main" val="380757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002769C7-0A4A-4025-BCF3-623A6AED0D05}" type="slidenum">
              <a:rPr lang="en-US" altLang="zh-CN" smtClean="0">
                <a:latin typeface="Arial" panose="020B0604020202020204" pitchFamily="34" charset="0"/>
                <a:ea typeface="楷体" panose="02010609060101010101" pitchFamily="49" charset="-122"/>
                <a:cs typeface="Arial" panose="020B0604020202020204" pitchFamily="34" charset="0"/>
              </a:rPr>
              <a:t>2</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内容提要</a:t>
            </a:r>
          </a:p>
        </p:txBody>
      </p:sp>
      <p:sp>
        <p:nvSpPr>
          <p:cNvPr id="2" name="文本框 1">
            <a:extLst>
              <a:ext uri="{FF2B5EF4-FFF2-40B4-BE49-F238E27FC236}">
                <a16:creationId xmlns:a16="http://schemas.microsoft.com/office/drawing/2014/main" id="{85BA4EFF-667B-4FC6-8446-13B52B94D7E0}"/>
              </a:ext>
            </a:extLst>
          </p:cNvPr>
          <p:cNvSpPr txBox="1"/>
          <p:nvPr/>
        </p:nvSpPr>
        <p:spPr>
          <a:xfrm>
            <a:off x="1107233" y="1448010"/>
            <a:ext cx="4733731" cy="4408899"/>
          </a:xfrm>
          <a:prstGeom prst="rect">
            <a:avLst/>
          </a:prstGeom>
          <a:noFill/>
        </p:spPr>
        <p:txBody>
          <a:bodyPr wrap="square" rtlCol="0">
            <a:spAutoFit/>
          </a:bodyPr>
          <a:lstStyle/>
          <a:p>
            <a:pPr>
              <a:lnSpc>
                <a:spcPct val="15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学习目的</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逻辑语言</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集合语言</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图论语言</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代数语言</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a:p>
            <a:pPr>
              <a:lnSpc>
                <a:spcPct val="150000"/>
              </a:lnSpc>
            </a:pPr>
            <a:r>
              <a:rPr lang="zh-CN" altLang="en-US" sz="3200" b="1" dirty="0">
                <a:solidFill>
                  <a:schemeClr val="accent6">
                    <a:lumMod val="50000"/>
                  </a:schemeClr>
                </a:solidFill>
                <a:latin typeface="仿宋" panose="02010609060101010101" pitchFamily="49" charset="-122"/>
                <a:ea typeface="仿宋" panose="02010609060101010101" pitchFamily="49" charset="-122"/>
              </a:rPr>
              <a:t>算法语言</a:t>
            </a:r>
            <a:endParaRPr lang="en-US" altLang="zh-CN" sz="3200" b="1" dirty="0">
              <a:solidFill>
                <a:schemeClr val="accent6">
                  <a:lumMod val="50000"/>
                </a:schemeClr>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0210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学习目的</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F314365F-94AC-4DB8-99DB-DC14B5B0149C}" type="slidenum">
              <a:rPr lang="en-US" altLang="zh-CN" smtClean="0">
                <a:latin typeface="Arial" panose="020B0604020202020204" pitchFamily="34" charset="0"/>
                <a:ea typeface="楷体" panose="02010609060101010101" pitchFamily="49" charset="-122"/>
                <a:cs typeface="Arial" panose="020B0604020202020204" pitchFamily="34" charset="0"/>
              </a:rPr>
              <a:t>3</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学习目的</a:t>
            </a:r>
          </a:p>
        </p:txBody>
      </p:sp>
      <p:sp>
        <p:nvSpPr>
          <p:cNvPr id="11" name="矩形: 圆角 10">
            <a:extLst>
              <a:ext uri="{FF2B5EF4-FFF2-40B4-BE49-F238E27FC236}">
                <a16:creationId xmlns:a16="http://schemas.microsoft.com/office/drawing/2014/main" id="{F0442C99-2D9E-4AC8-9F57-7FB4BA66F795}"/>
              </a:ext>
            </a:extLst>
          </p:cNvPr>
          <p:cNvSpPr/>
          <p:nvPr/>
        </p:nvSpPr>
        <p:spPr>
          <a:xfrm>
            <a:off x="296008" y="1385527"/>
            <a:ext cx="442841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为什么一开始学一些基础知识？</a:t>
            </a:r>
          </a:p>
        </p:txBody>
      </p:sp>
      <p:sp>
        <p:nvSpPr>
          <p:cNvPr id="12" name="文本框 11">
            <a:extLst>
              <a:ext uri="{FF2B5EF4-FFF2-40B4-BE49-F238E27FC236}">
                <a16:creationId xmlns:a16="http://schemas.microsoft.com/office/drawing/2014/main" id="{3A0C00B4-711B-43B6-AB3C-C16154624FE2}"/>
              </a:ext>
            </a:extLst>
          </p:cNvPr>
          <p:cNvSpPr txBox="1"/>
          <p:nvPr/>
        </p:nvSpPr>
        <p:spPr>
          <a:xfrm>
            <a:off x="290146" y="2266974"/>
            <a:ext cx="6673361" cy="3570208"/>
          </a:xfrm>
          <a:prstGeom prst="rect">
            <a:avLst/>
          </a:prstGeom>
          <a:solidFill>
            <a:schemeClr val="accent5">
              <a:lumMod val="20000"/>
              <a:lumOff val="80000"/>
            </a:schemeClr>
          </a:solidFill>
        </p:spPr>
        <p:txBody>
          <a:bodyPr wrap="square" rtlCol="0">
            <a:spAutoFit/>
          </a:bodyPr>
          <a:lstStyle/>
          <a:p>
            <a:pPr marL="285744" indent="-285744">
              <a:spcBef>
                <a:spcPts val="600"/>
              </a:spcBef>
              <a:spcAft>
                <a:spcPts val="600"/>
              </a:spcAft>
              <a:buFont typeface="Arial" panose="020B0604020202020204" pitchFamily="34" charset="0"/>
              <a:buChar char="•"/>
            </a:pPr>
            <a:r>
              <a:rPr lang="zh-CN" altLang="en-US" sz="2000" b="1" dirty="0">
                <a:solidFill>
                  <a:srgbClr val="210694"/>
                </a:solidFill>
                <a:latin typeface="等线" panose="02010600030101010101" pitchFamily="2" charset="-122"/>
                <a:ea typeface="等线" panose="02010600030101010101" pitchFamily="2" charset="-122"/>
                <a:cs typeface="Arial" panose="020B0604020202020204" pitchFamily="34" charset="0"/>
              </a:rPr>
              <a:t>回顾总结中学可能学习过的逻辑与集合相关基础知识</a:t>
            </a:r>
            <a:endParaRPr lang="en-US" altLang="zh-CN" sz="2000" b="1" dirty="0">
              <a:solidFill>
                <a:srgbClr val="210694"/>
              </a:solidFill>
              <a:latin typeface="等线" panose="02010600030101010101" pitchFamily="2" charset="-122"/>
              <a:ea typeface="等线" panose="02010600030101010101" pitchFamily="2" charset="-122"/>
              <a:cs typeface="Arial" panose="020B0604020202020204" pitchFamily="34" charset="0"/>
            </a:endParaRPr>
          </a:p>
          <a:p>
            <a:pPr marL="742932" lvl="1" indent="-285744">
              <a:spcBef>
                <a:spcPts val="600"/>
              </a:spcBef>
              <a:spcAft>
                <a:spcPts val="6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与、或、非、蕴涵、必要条件、充分条件、“所有”、“有的”</a:t>
            </a:r>
            <a:endParaRPr lang="en-US" altLang="zh-CN" sz="1600" b="1" dirty="0">
              <a:solidFill>
                <a:srgbClr val="C00000"/>
              </a:solidFill>
              <a:latin typeface="楷体" panose="02010609060101010101" pitchFamily="49" charset="-122"/>
              <a:ea typeface="楷体" panose="02010609060101010101" pitchFamily="49" charset="-122"/>
            </a:endParaRPr>
          </a:p>
          <a:p>
            <a:pPr marL="742932" lvl="1" indent="-285744">
              <a:spcBef>
                <a:spcPts val="600"/>
              </a:spcBef>
              <a:spcAft>
                <a:spcPts val="6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集合、元素、子集、函数、集合元素枚举、集合元素性质概括</a:t>
            </a:r>
            <a:endParaRPr lang="en-US" altLang="zh-CN" sz="1600" b="1" dirty="0">
              <a:solidFill>
                <a:srgbClr val="C00000"/>
              </a:solidFill>
              <a:latin typeface="楷体" panose="02010609060101010101" pitchFamily="49" charset="-122"/>
              <a:ea typeface="楷体" panose="02010609060101010101" pitchFamily="49" charset="-122"/>
            </a:endParaRPr>
          </a:p>
          <a:p>
            <a:pPr marL="285744" indent="-285744">
              <a:spcBef>
                <a:spcPts val="600"/>
              </a:spcBef>
              <a:spcAft>
                <a:spcPts val="600"/>
              </a:spcAft>
              <a:buFont typeface="Arial" panose="020B0604020202020204" pitchFamily="34" charset="0"/>
              <a:buChar char="•"/>
            </a:pPr>
            <a:r>
              <a:rPr lang="zh-CN" altLang="en-US" sz="2000" b="1" dirty="0">
                <a:solidFill>
                  <a:srgbClr val="210694"/>
                </a:solidFill>
                <a:latin typeface="等线" panose="02010600030101010101" pitchFamily="2" charset="-122"/>
                <a:ea typeface="等线" panose="02010600030101010101" pitchFamily="2" charset="-122"/>
                <a:cs typeface="Arial" panose="020B0604020202020204" pitchFamily="34" charset="0"/>
              </a:rPr>
              <a:t>深入学习逻辑需要集合基础知识，而深入学习集合又需要逻辑基础知识</a:t>
            </a:r>
            <a:endParaRPr lang="en-US" altLang="zh-CN" sz="2000" b="1" dirty="0">
              <a:solidFill>
                <a:srgbClr val="210694"/>
              </a:solidFill>
              <a:latin typeface="等线" panose="02010600030101010101" pitchFamily="2" charset="-122"/>
              <a:ea typeface="等线" panose="02010600030101010101" pitchFamily="2" charset="-122"/>
              <a:cs typeface="Arial" panose="020B0604020202020204" pitchFamily="34" charset="0"/>
            </a:endParaRPr>
          </a:p>
          <a:p>
            <a:pPr marL="742932" lvl="1" indent="-285744">
              <a:spcBef>
                <a:spcPts val="600"/>
              </a:spcBef>
              <a:spcAft>
                <a:spcPts val="6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似乎不太合适先一直深入学习逻辑，或先一直深入学习集合</a:t>
            </a:r>
            <a:endParaRPr lang="en-US" altLang="zh-CN" sz="1600" b="1" dirty="0">
              <a:solidFill>
                <a:srgbClr val="C00000"/>
              </a:solidFill>
              <a:latin typeface="楷体" panose="02010609060101010101" pitchFamily="49" charset="-122"/>
              <a:ea typeface="楷体" panose="02010609060101010101" pitchFamily="49" charset="-122"/>
            </a:endParaRPr>
          </a:p>
          <a:p>
            <a:pPr marL="742932" lvl="1" indent="-285744">
              <a:spcBef>
                <a:spcPts val="600"/>
              </a:spcBef>
              <a:spcAft>
                <a:spcPts val="6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先接触逻辑和集合的基本术语有助于进一步深入学习逻辑和集合</a:t>
            </a:r>
            <a:endParaRPr lang="en-US" altLang="zh-CN" sz="1600" b="1" dirty="0">
              <a:solidFill>
                <a:srgbClr val="C00000"/>
              </a:solidFill>
              <a:latin typeface="楷体" panose="02010609060101010101" pitchFamily="49" charset="-122"/>
              <a:ea typeface="楷体" panose="02010609060101010101" pitchFamily="49" charset="-122"/>
            </a:endParaRPr>
          </a:p>
          <a:p>
            <a:pPr marL="742932" lvl="1" indent="-285744">
              <a:spcBef>
                <a:spcPts val="600"/>
              </a:spcBef>
              <a:spcAft>
                <a:spcPts val="6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图论与代数的一些基本术语在学习集合和逻辑时也有用处</a:t>
            </a:r>
            <a:endParaRPr lang="en-US" altLang="zh-CN" sz="1600" b="1" dirty="0">
              <a:solidFill>
                <a:srgbClr val="C00000"/>
              </a:solidFill>
              <a:latin typeface="楷体" panose="02010609060101010101" pitchFamily="49" charset="-122"/>
              <a:ea typeface="楷体" panose="02010609060101010101" pitchFamily="49" charset="-122"/>
            </a:endParaRPr>
          </a:p>
          <a:p>
            <a:pPr marL="742932" lvl="1" indent="-285744">
              <a:spcBef>
                <a:spcPts val="600"/>
              </a:spcBef>
              <a:spcAft>
                <a:spcPts val="600"/>
              </a:spcAft>
              <a:buFont typeface="Arial" panose="020B0604020202020204" pitchFamily="34" charset="0"/>
              <a:buChar char="•"/>
            </a:pPr>
            <a:r>
              <a:rPr lang="zh-CN" altLang="en-US" sz="1600" b="1" dirty="0">
                <a:solidFill>
                  <a:srgbClr val="C00000"/>
                </a:solidFill>
                <a:latin typeface="楷体" panose="02010609060101010101" pitchFamily="49" charset="-122"/>
                <a:ea typeface="楷体" panose="02010609060101010101" pitchFamily="49" charset="-122"/>
              </a:rPr>
              <a:t>先确定算法的描述方法有助于将算法思维贯穿整个课堂</a:t>
            </a:r>
            <a:endParaRPr lang="en-US" altLang="zh-CN" sz="1600" b="1" dirty="0">
              <a:solidFill>
                <a:srgbClr val="C00000"/>
              </a:solidFill>
              <a:latin typeface="楷体" panose="02010609060101010101" pitchFamily="49" charset="-122"/>
              <a:ea typeface="楷体" panose="02010609060101010101" pitchFamily="49" charset="-122"/>
            </a:endParaRPr>
          </a:p>
        </p:txBody>
      </p:sp>
      <p:sp>
        <p:nvSpPr>
          <p:cNvPr id="13" name="矩形: 圆角 12">
            <a:extLst>
              <a:ext uri="{FF2B5EF4-FFF2-40B4-BE49-F238E27FC236}">
                <a16:creationId xmlns:a16="http://schemas.microsoft.com/office/drawing/2014/main" id="{E68BA2E2-971A-45A1-9435-836EDF5F4201}"/>
              </a:ext>
            </a:extLst>
          </p:cNvPr>
          <p:cNvSpPr/>
          <p:nvPr/>
        </p:nvSpPr>
        <p:spPr>
          <a:xfrm>
            <a:off x="7218502" y="1333813"/>
            <a:ext cx="4158743"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chemeClr val="accent2">
                    <a:lumMod val="50000"/>
                  </a:schemeClr>
                </a:solidFill>
              </a:rPr>
              <a:t>基础知识的学习要达到怎样的目的？</a:t>
            </a:r>
          </a:p>
        </p:txBody>
      </p:sp>
      <p:sp>
        <p:nvSpPr>
          <p:cNvPr id="14" name="文本框 13">
            <a:extLst>
              <a:ext uri="{FF2B5EF4-FFF2-40B4-BE49-F238E27FC236}">
                <a16:creationId xmlns:a16="http://schemas.microsoft.com/office/drawing/2014/main" id="{DE30A4AC-BD6B-414D-9025-C7C81AFAB981}"/>
              </a:ext>
            </a:extLst>
          </p:cNvPr>
          <p:cNvSpPr txBox="1"/>
          <p:nvPr/>
        </p:nvSpPr>
        <p:spPr>
          <a:xfrm>
            <a:off x="7237415" y="2578332"/>
            <a:ext cx="4711331" cy="1077218"/>
          </a:xfrm>
          <a:prstGeom prst="rect">
            <a:avLst/>
          </a:prstGeom>
          <a:solidFill>
            <a:schemeClr val="accent5">
              <a:lumMod val="20000"/>
              <a:lumOff val="80000"/>
            </a:schemeClr>
          </a:solidFill>
        </p:spPr>
        <p:txBody>
          <a:bodyPr wrap="square" rtlCol="0">
            <a:spAutoFit/>
          </a:bodyPr>
          <a:lstStyle/>
          <a:p>
            <a:pPr marL="285744" indent="-285744">
              <a:spcBef>
                <a:spcPts val="600"/>
              </a:spcBef>
              <a:spcAft>
                <a:spcPts val="600"/>
              </a:spcAft>
              <a:buFont typeface="Arial" panose="020B0604020202020204" pitchFamily="34" charset="0"/>
              <a:buChar char="•"/>
            </a:pPr>
            <a:r>
              <a:rPr lang="zh-CN" altLang="en-US" b="1" dirty="0">
                <a:solidFill>
                  <a:srgbClr val="210694"/>
                </a:solidFill>
                <a:latin typeface="等线" panose="02010600030101010101" pitchFamily="2" charset="-122"/>
                <a:ea typeface="等线" panose="02010600030101010101" pitchFamily="2" charset="-122"/>
                <a:cs typeface="Arial" panose="020B0604020202020204" pitchFamily="34" charset="0"/>
              </a:rPr>
              <a:t>了解逻辑、集合、图论和代数的基本术语</a:t>
            </a:r>
            <a:endParaRPr lang="en-US" altLang="zh-CN" b="1" dirty="0">
              <a:solidFill>
                <a:srgbClr val="210694"/>
              </a:solidFill>
              <a:latin typeface="等线" panose="02010600030101010101" pitchFamily="2" charset="-122"/>
              <a:ea typeface="等线" panose="02010600030101010101" pitchFamily="2" charset="-122"/>
              <a:cs typeface="Arial" panose="020B0604020202020204" pitchFamily="34" charset="0"/>
            </a:endParaRPr>
          </a:p>
          <a:p>
            <a:pPr marL="742932" lvl="1" indent="-285744">
              <a:spcBef>
                <a:spcPts val="6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重点是初步理解集合的归纳定义，以及熟悉算法的描述方法</a:t>
            </a:r>
            <a:endParaRPr lang="en-US" altLang="zh-CN" b="1" dirty="0">
              <a:solidFill>
                <a:srgbClr val="C00000"/>
              </a:solidFill>
              <a:latin typeface="楷体" panose="02010609060101010101" pitchFamily="49" charset="-122"/>
              <a:ea typeface="楷体" panose="02010609060101010101" pitchFamily="49" charset="-122"/>
            </a:endParaRPr>
          </a:p>
        </p:txBody>
      </p:sp>
      <p:sp>
        <p:nvSpPr>
          <p:cNvPr id="2" name="对话气泡: 圆角矩形 1">
            <a:extLst>
              <a:ext uri="{FF2B5EF4-FFF2-40B4-BE49-F238E27FC236}">
                <a16:creationId xmlns:a16="http://schemas.microsoft.com/office/drawing/2014/main" id="{BA2331BC-7A5D-45C3-B827-075EF59E9162}"/>
              </a:ext>
            </a:extLst>
          </p:cNvPr>
          <p:cNvSpPr/>
          <p:nvPr/>
        </p:nvSpPr>
        <p:spPr>
          <a:xfrm>
            <a:off x="7459930" y="4052078"/>
            <a:ext cx="4488816" cy="1785104"/>
          </a:xfrm>
          <a:prstGeom prst="wedgeRoundRectCallout">
            <a:avLst>
              <a:gd name="adj1" fmla="val -75967"/>
              <a:gd name="adj2" fmla="val -60424"/>
              <a:gd name="adj3" fmla="val 16667"/>
            </a:avLst>
          </a:prstGeom>
          <a:solidFill>
            <a:schemeClr val="bg2">
              <a:lumMod val="90000"/>
              <a:alpha val="23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 name="文本框 2">
            <a:extLst>
              <a:ext uri="{FF2B5EF4-FFF2-40B4-BE49-F238E27FC236}">
                <a16:creationId xmlns:a16="http://schemas.microsoft.com/office/drawing/2014/main" id="{D76283C8-CACC-474E-872F-E0C6E9E98C0A}"/>
              </a:ext>
            </a:extLst>
          </p:cNvPr>
          <p:cNvSpPr txBox="1"/>
          <p:nvPr/>
        </p:nvSpPr>
        <p:spPr>
          <a:xfrm>
            <a:off x="7552591" y="4270988"/>
            <a:ext cx="2000827" cy="307777"/>
          </a:xfrm>
          <a:prstGeom prst="rect">
            <a:avLst/>
          </a:prstGeom>
          <a:solidFill>
            <a:schemeClr val="accent2">
              <a:lumMod val="20000"/>
              <a:lumOff val="80000"/>
            </a:schemeClr>
          </a:solidFill>
        </p:spPr>
        <p:txBody>
          <a:bodyPr wrap="square" rtlCol="0">
            <a:spAutoFit/>
          </a:bodyPr>
          <a:lstStyle/>
          <a:p>
            <a:r>
              <a:rPr lang="zh-CN" altLang="en-US" sz="1400" b="1" dirty="0">
                <a:solidFill>
                  <a:schemeClr val="accent2">
                    <a:lumMod val="50000"/>
                  </a:schemeClr>
                </a:solidFill>
              </a:rPr>
              <a:t>确定一阶逻辑公式真值</a:t>
            </a:r>
          </a:p>
        </p:txBody>
      </p:sp>
      <p:sp>
        <p:nvSpPr>
          <p:cNvPr id="15" name="文本框 14">
            <a:extLst>
              <a:ext uri="{FF2B5EF4-FFF2-40B4-BE49-F238E27FC236}">
                <a16:creationId xmlns:a16="http://schemas.microsoft.com/office/drawing/2014/main" id="{AA91C374-1BF4-4C96-908A-DAAAB5807799}"/>
              </a:ext>
            </a:extLst>
          </p:cNvPr>
          <p:cNvSpPr txBox="1"/>
          <p:nvPr/>
        </p:nvSpPr>
        <p:spPr>
          <a:xfrm>
            <a:off x="9695687" y="4270988"/>
            <a:ext cx="2173928" cy="307777"/>
          </a:xfrm>
          <a:prstGeom prst="rect">
            <a:avLst/>
          </a:prstGeom>
          <a:solidFill>
            <a:schemeClr val="accent2">
              <a:lumMod val="20000"/>
              <a:lumOff val="80000"/>
            </a:schemeClr>
          </a:solidFill>
        </p:spPr>
        <p:txBody>
          <a:bodyPr wrap="square" rtlCol="0">
            <a:spAutoFit/>
          </a:bodyPr>
          <a:lstStyle/>
          <a:p>
            <a:r>
              <a:rPr lang="zh-CN" altLang="en-US" sz="1400" b="1" dirty="0">
                <a:solidFill>
                  <a:schemeClr val="accent2">
                    <a:lumMod val="50000"/>
                  </a:schemeClr>
                </a:solidFill>
              </a:rPr>
              <a:t>集合运算与集合等式证明</a:t>
            </a:r>
          </a:p>
        </p:txBody>
      </p:sp>
      <p:sp>
        <p:nvSpPr>
          <p:cNvPr id="16" name="文本框 15">
            <a:extLst>
              <a:ext uri="{FF2B5EF4-FFF2-40B4-BE49-F238E27FC236}">
                <a16:creationId xmlns:a16="http://schemas.microsoft.com/office/drawing/2014/main" id="{A0CFCD13-6A7D-4907-82D6-D52C3F61A33F}"/>
              </a:ext>
            </a:extLst>
          </p:cNvPr>
          <p:cNvSpPr txBox="1"/>
          <p:nvPr/>
        </p:nvSpPr>
        <p:spPr>
          <a:xfrm>
            <a:off x="7754152" y="5039087"/>
            <a:ext cx="1708907" cy="738664"/>
          </a:xfrm>
          <a:prstGeom prst="rect">
            <a:avLst/>
          </a:prstGeom>
          <a:solidFill>
            <a:schemeClr val="accent6">
              <a:lumMod val="40000"/>
              <a:lumOff val="60000"/>
              <a:alpha val="29000"/>
            </a:schemeClr>
          </a:solidFill>
        </p:spPr>
        <p:txBody>
          <a:bodyPr wrap="square" rtlCol="0">
            <a:spAutoFit/>
          </a:bodyPr>
          <a:lstStyle/>
          <a:p>
            <a:pPr algn="ctr"/>
            <a:r>
              <a:rPr lang="zh-CN" altLang="en-US" sz="1400" b="1" dirty="0">
                <a:solidFill>
                  <a:srgbClr val="7030A0"/>
                </a:solidFill>
                <a:latin typeface="楷体" panose="02010609060101010101" pitchFamily="49" charset="-122"/>
                <a:ea typeface="楷体" panose="02010609060101010101" pitchFamily="49" charset="-122"/>
              </a:rPr>
              <a:t>集合归纳定义，以及集合、函数、关系等概念</a:t>
            </a:r>
          </a:p>
        </p:txBody>
      </p:sp>
      <p:sp>
        <p:nvSpPr>
          <p:cNvPr id="18" name="文本框 17">
            <a:extLst>
              <a:ext uri="{FF2B5EF4-FFF2-40B4-BE49-F238E27FC236}">
                <a16:creationId xmlns:a16="http://schemas.microsoft.com/office/drawing/2014/main" id="{0696163D-F69A-4D49-9E39-CF6E3C37502B}"/>
              </a:ext>
            </a:extLst>
          </p:cNvPr>
          <p:cNvSpPr txBox="1"/>
          <p:nvPr/>
        </p:nvSpPr>
        <p:spPr>
          <a:xfrm>
            <a:off x="9857859" y="5044326"/>
            <a:ext cx="1708907" cy="738664"/>
          </a:xfrm>
          <a:prstGeom prst="rect">
            <a:avLst/>
          </a:prstGeom>
          <a:solidFill>
            <a:schemeClr val="accent6">
              <a:lumMod val="40000"/>
              <a:lumOff val="60000"/>
              <a:alpha val="29000"/>
            </a:schemeClr>
          </a:solidFill>
        </p:spPr>
        <p:txBody>
          <a:bodyPr wrap="square" rtlCol="0">
            <a:spAutoFit/>
          </a:bodyPr>
          <a:lstStyle/>
          <a:p>
            <a:pPr algn="ctr"/>
            <a:r>
              <a:rPr lang="zh-CN" altLang="en-US" sz="1400" b="1" dirty="0">
                <a:solidFill>
                  <a:srgbClr val="7030A0"/>
                </a:solidFill>
                <a:latin typeface="楷体" panose="02010609060101010101" pitchFamily="49" charset="-122"/>
                <a:ea typeface="楷体" panose="02010609060101010101" pitchFamily="49" charset="-122"/>
              </a:rPr>
              <a:t>全称量词、逻辑运算与、或、非、蕴涵等的性质</a:t>
            </a:r>
          </a:p>
        </p:txBody>
      </p:sp>
      <p:sp>
        <p:nvSpPr>
          <p:cNvPr id="4" name="箭头: 上 3">
            <a:extLst>
              <a:ext uri="{FF2B5EF4-FFF2-40B4-BE49-F238E27FC236}">
                <a16:creationId xmlns:a16="http://schemas.microsoft.com/office/drawing/2014/main" id="{2CD497DD-657C-4F02-9783-A6C437BB78AB}"/>
              </a:ext>
            </a:extLst>
          </p:cNvPr>
          <p:cNvSpPr/>
          <p:nvPr/>
        </p:nvSpPr>
        <p:spPr>
          <a:xfrm>
            <a:off x="8530935" y="4566097"/>
            <a:ext cx="92097" cy="461665"/>
          </a:xfrm>
          <a:prstGeom prst="upArrow">
            <a:avLst/>
          </a:prstGeom>
          <a:solidFill>
            <a:schemeClr val="accent1">
              <a:alpha val="24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箭头: 上 18">
            <a:extLst>
              <a:ext uri="{FF2B5EF4-FFF2-40B4-BE49-F238E27FC236}">
                <a16:creationId xmlns:a16="http://schemas.microsoft.com/office/drawing/2014/main" id="{458C368E-C0E3-4D53-A02C-24788497A009}"/>
              </a:ext>
            </a:extLst>
          </p:cNvPr>
          <p:cNvSpPr/>
          <p:nvPr/>
        </p:nvSpPr>
        <p:spPr>
          <a:xfrm>
            <a:off x="10601902" y="4575715"/>
            <a:ext cx="92097" cy="461665"/>
          </a:xfrm>
          <a:prstGeom prst="upArrow">
            <a:avLst/>
          </a:prstGeom>
          <a:solidFill>
            <a:schemeClr val="accent1">
              <a:alpha val="24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4252737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逻辑语言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3/22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逻辑语言的基本术语</a:t>
            </a:r>
          </a:p>
        </p:txBody>
      </p:sp>
      <p:sp>
        <p:nvSpPr>
          <p:cNvPr id="11" name="矩形: 圆角 10">
            <a:extLst>
              <a:ext uri="{FF2B5EF4-FFF2-40B4-BE49-F238E27FC236}">
                <a16:creationId xmlns:a16="http://schemas.microsoft.com/office/drawing/2014/main" id="{016B66C6-7278-4DBA-B27C-B96DFC308696}"/>
              </a:ext>
            </a:extLst>
          </p:cNvPr>
          <p:cNvSpPr/>
          <p:nvPr/>
        </p:nvSpPr>
        <p:spPr>
          <a:xfrm>
            <a:off x="373437" y="1078211"/>
            <a:ext cx="5158176"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b="1" dirty="0">
                <a:solidFill>
                  <a:schemeClr val="accent2">
                    <a:lumMod val="50000"/>
                  </a:schemeClr>
                </a:solidFill>
              </a:rPr>
              <a:t>需要了解逻辑语言的哪些基本术语？</a:t>
            </a:r>
          </a:p>
        </p:txBody>
      </p:sp>
      <p:sp>
        <p:nvSpPr>
          <p:cNvPr id="2" name="文本框 1">
            <a:extLst>
              <a:ext uri="{FF2B5EF4-FFF2-40B4-BE49-F238E27FC236}">
                <a16:creationId xmlns:a16="http://schemas.microsoft.com/office/drawing/2014/main" id="{C8DE55DA-ADD6-48B5-875B-39F5E4AE191D}"/>
              </a:ext>
            </a:extLst>
          </p:cNvPr>
          <p:cNvSpPr txBox="1"/>
          <p:nvPr/>
        </p:nvSpPr>
        <p:spPr>
          <a:xfrm>
            <a:off x="373437" y="1857202"/>
            <a:ext cx="7580970" cy="4524315"/>
          </a:xfrm>
          <a:prstGeom prst="rect">
            <a:avLst/>
          </a:prstGeom>
          <a:solidFill>
            <a:schemeClr val="bg1">
              <a:lumMod val="95000"/>
              <a:alpha val="50000"/>
            </a:schemeClr>
          </a:solidFill>
        </p:spPr>
        <p:txBody>
          <a:bodyPr wrap="square" rtlCol="0">
            <a:spAutoFit/>
          </a:bodyPr>
          <a:lstStyle/>
          <a:p>
            <a:pPr marL="285744" indent="-285744">
              <a:spcBef>
                <a:spcPts val="3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命题</a:t>
            </a:r>
            <a:r>
              <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(proposition)</a:t>
            </a: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：对某个事物进行判断，有真假值的陈述句</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命题的真值</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(truth value)</a:t>
            </a: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原子命题和复合命题、逻辑联结词（与、或、非、蕴涵、双蕴涵）</a:t>
            </a: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逻辑公式：符号化的命题</a:t>
            </a:r>
          </a:p>
          <a:p>
            <a:pPr marL="1085824" lvl="2" indent="-171446">
              <a:spcBef>
                <a:spcPts val="300"/>
              </a:spcBef>
              <a:spcAft>
                <a:spcPts val="300"/>
              </a:spcAft>
              <a:buFont typeface="Arial" panose="020B0604020202020204" pitchFamily="34" charset="0"/>
              <a:buChar char="•"/>
            </a:pPr>
            <a:r>
              <a:rPr lang="zh-CN" altLang="en-US" sz="1400" b="1" dirty="0">
                <a:solidFill>
                  <a:srgbClr val="C00000"/>
                </a:solidFill>
                <a:latin typeface="Arial" panose="020B0604020202020204" pitchFamily="34" charset="0"/>
                <a:ea typeface="楷体" panose="02010609060101010101" pitchFamily="49" charset="-122"/>
                <a:cs typeface="Arial" panose="020B0604020202020204" pitchFamily="34" charset="0"/>
              </a:rPr>
              <a:t>表示原子命题的命题变量符号与逻辑运算符按照一定规则组合起来的串</a:t>
            </a:r>
          </a:p>
          <a:p>
            <a:pPr marL="285744" indent="-285744">
              <a:spcBef>
                <a:spcPts val="3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逻辑蕴含命题：也称为条件命题</a:t>
            </a: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充分条件和必要条件</a:t>
            </a: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逻辑双蕴含命题：也称为双条件命题、逻辑等价命题</a:t>
            </a:r>
          </a:p>
          <a:p>
            <a:pPr marL="285744" indent="-285744">
              <a:spcBef>
                <a:spcPts val="300"/>
              </a:spcBef>
              <a:spcAft>
                <a:spcPts val="3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量化命题：对事物类的性质或事物类之间的关系进行判断</a:t>
            </a: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存在量词</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1200121" lvl="2" indent="-285744">
              <a:spcBef>
                <a:spcPts val="300"/>
              </a:spcBef>
              <a:spcAft>
                <a:spcPts val="300"/>
              </a:spcAft>
              <a:buFont typeface="Arial" panose="020B0604020202020204" pitchFamily="34" charset="0"/>
              <a:buChar char="•"/>
            </a:pPr>
            <a:r>
              <a:rPr lang="zh-CN" altLang="en-US" sz="1400" b="1" dirty="0">
                <a:solidFill>
                  <a:srgbClr val="C00000"/>
                </a:solidFill>
                <a:latin typeface="Arial" panose="020B0604020202020204" pitchFamily="34" charset="0"/>
                <a:ea typeface="楷体" panose="02010609060101010101" pitchFamily="49" charset="-122"/>
                <a:cs typeface="Arial" panose="020B0604020202020204" pitchFamily="34" charset="0"/>
              </a:rPr>
              <a:t>对事物类是否存在一个或多个事物满足性质或参与关系进行判断</a:t>
            </a:r>
          </a:p>
          <a:p>
            <a:pPr marL="742932" lvl="1"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全称量词</a:t>
            </a:r>
            <a:endPar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endParaRPr>
          </a:p>
          <a:p>
            <a:pPr marL="1200121" lvl="2" indent="-285744">
              <a:spcBef>
                <a:spcPts val="300"/>
              </a:spcBef>
              <a:spcAft>
                <a:spcPts val="300"/>
              </a:spcAft>
              <a:buFont typeface="Arial" panose="020B0604020202020204" pitchFamily="34" charset="0"/>
              <a:buChar char="•"/>
            </a:pPr>
            <a:r>
              <a:rPr lang="zh-CN" altLang="en-US" sz="1400" b="1" dirty="0">
                <a:solidFill>
                  <a:srgbClr val="C00000"/>
                </a:solidFill>
                <a:latin typeface="Arial" panose="020B0604020202020204" pitchFamily="34" charset="0"/>
                <a:ea typeface="楷体" panose="02010609060101010101" pitchFamily="49" charset="-122"/>
                <a:cs typeface="Arial" panose="020B0604020202020204" pitchFamily="34" charset="0"/>
              </a:rPr>
              <a:t>对事物类是否所有事物满足性质或参与关系进行判断</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676F0FA-5925-4F38-A176-FFCA3844E680}"/>
                  </a:ext>
                </a:extLst>
              </p:cNvPr>
              <p:cNvSpPr txBox="1"/>
              <p:nvPr/>
            </p:nvSpPr>
            <p:spPr>
              <a:xfrm>
                <a:off x="7954408" y="1927541"/>
                <a:ext cx="4053254" cy="1661993"/>
              </a:xfrm>
              <a:prstGeom prst="rect">
                <a:avLst/>
              </a:prstGeom>
              <a:solidFill>
                <a:schemeClr val="accent4">
                  <a:lumMod val="20000"/>
                  <a:lumOff val="80000"/>
                  <a:alpha val="49000"/>
                </a:schemeClr>
              </a:solidFill>
            </p:spPr>
            <p:txBody>
              <a:bodyPr wrap="square" rtlCol="0">
                <a:spAutoFit/>
              </a:bodyPr>
              <a:lstStyle/>
              <a:p>
                <a:pPr>
                  <a:spcBef>
                    <a:spcPts val="300"/>
                  </a:spcBef>
                  <a:spcAft>
                    <a:spcPts val="300"/>
                  </a:spcAft>
                </a:pPr>
                <a:r>
                  <a:rPr lang="zh-CN" altLang="en-US" sz="1600" b="1" dirty="0">
                    <a:latin typeface="楷体" panose="02010609060101010101" pitchFamily="49" charset="-122"/>
                    <a:ea typeface="楷体" panose="02010609060101010101" pitchFamily="49" charset="-122"/>
                  </a:rPr>
                  <a:t>“只要一个年份是</a:t>
                </a:r>
                <a:r>
                  <a:rPr lang="en-US" altLang="zh-CN" sz="1600" b="1" dirty="0">
                    <a:latin typeface="楷体" panose="02010609060101010101" pitchFamily="49" charset="-122"/>
                    <a:ea typeface="楷体" panose="02010609060101010101" pitchFamily="49" charset="-122"/>
                  </a:rPr>
                  <a:t>400</a:t>
                </a:r>
                <a:r>
                  <a:rPr lang="zh-CN" altLang="en-US" sz="1600" b="1" dirty="0">
                    <a:latin typeface="楷体" panose="02010609060101010101" pitchFamily="49" charset="-122"/>
                    <a:ea typeface="楷体" panose="02010609060101010101" pitchFamily="49" charset="-122"/>
                  </a:rPr>
                  <a:t>的倍数，则它是闰年”</a:t>
                </a:r>
                <a:endParaRPr lang="en-US" altLang="zh-CN" sz="1600" b="1" dirty="0">
                  <a:latin typeface="楷体" panose="02010609060101010101" pitchFamily="49" charset="-122"/>
                  <a:ea typeface="楷体" panose="02010609060101010101" pitchFamily="49" charset="-122"/>
                </a:endParaRPr>
              </a:p>
              <a:p>
                <a:pPr marL="171446" indent="-171446">
                  <a:spcBef>
                    <a:spcPts val="300"/>
                  </a:spcBef>
                  <a:spcAft>
                    <a:spcPts val="300"/>
                  </a:spcAft>
                  <a:buFont typeface="Arial" panose="020B0604020202020204" pitchFamily="34" charset="0"/>
                  <a:buChar char="•"/>
                </a:pPr>
                <a:r>
                  <a:rPr lang="zh-CN" altLang="en-US" sz="1400" b="1" dirty="0">
                    <a:solidFill>
                      <a:schemeClr val="accent6">
                        <a:lumMod val="50000"/>
                      </a:schemeClr>
                    </a:solidFill>
                    <a:latin typeface="宋体" panose="02010600030101010101" pitchFamily="2" charset="-122"/>
                    <a:ea typeface="宋体" panose="02010600030101010101" pitchFamily="2" charset="-122"/>
                  </a:rPr>
                  <a:t>这个命题的真值为真</a:t>
                </a:r>
                <a:endParaRPr lang="en-US" altLang="zh-CN" sz="1400" b="1" dirty="0">
                  <a:solidFill>
                    <a:schemeClr val="accent6">
                      <a:lumMod val="50000"/>
                    </a:schemeClr>
                  </a:solidFill>
                  <a:latin typeface="宋体" panose="02010600030101010101" pitchFamily="2" charset="-122"/>
                  <a:ea typeface="宋体" panose="02010600030101010101" pitchFamily="2" charset="-122"/>
                </a:endParaRPr>
              </a:p>
              <a:p>
                <a:pPr marL="171446" indent="-171446">
                  <a:spcBef>
                    <a:spcPts val="300"/>
                  </a:spcBef>
                  <a:spcAft>
                    <a:spcPts val="300"/>
                  </a:spcAft>
                  <a:buFont typeface="Arial" panose="020B0604020202020204" pitchFamily="34" charset="0"/>
                  <a:buChar char="•"/>
                </a:pPr>
                <a:r>
                  <a:rPr lang="zh-CN" altLang="en-US" sz="1400" b="1" dirty="0">
                    <a:solidFill>
                      <a:schemeClr val="accent6">
                        <a:lumMod val="50000"/>
                      </a:schemeClr>
                    </a:solidFill>
                    <a:latin typeface="宋体" panose="02010600030101010101" pitchFamily="2" charset="-122"/>
                    <a:ea typeface="宋体" panose="02010600030101010101" pitchFamily="2" charset="-122"/>
                  </a:rPr>
                  <a:t>复合命题，且是逻辑蕴含命题</a:t>
                </a:r>
                <a:endParaRPr lang="en-US" altLang="zh-CN" sz="1400" b="1" dirty="0">
                  <a:solidFill>
                    <a:schemeClr val="accent6">
                      <a:lumMod val="50000"/>
                    </a:schemeClr>
                  </a:solidFill>
                  <a:latin typeface="宋体" panose="02010600030101010101" pitchFamily="2" charset="-122"/>
                  <a:ea typeface="宋体" panose="02010600030101010101" pitchFamily="2" charset="-122"/>
                </a:endParaRPr>
              </a:p>
              <a:p>
                <a:pPr marL="628635" lvl="1" indent="-171446">
                  <a:spcBef>
                    <a:spcPts val="300"/>
                  </a:spcBef>
                  <a:spcAft>
                    <a:spcPts val="300"/>
                  </a:spcAft>
                  <a:buFont typeface="Arial" panose="020B0604020202020204" pitchFamily="34" charset="0"/>
                  <a:buChar char="•"/>
                </a:pPr>
                <a:r>
                  <a:rPr lang="zh-CN" altLang="en-US" sz="1200" b="1" dirty="0">
                    <a:solidFill>
                      <a:srgbClr val="C00000"/>
                    </a:solidFill>
                    <a:latin typeface="楷体" panose="02010609060101010101" pitchFamily="49" charset="-122"/>
                    <a:ea typeface="楷体" panose="02010609060101010101" pitchFamily="49" charset="-122"/>
                  </a:rPr>
                  <a:t>“一个年份是</a:t>
                </a:r>
                <a:r>
                  <a:rPr lang="en-US" altLang="zh-CN" sz="1200" b="1" dirty="0">
                    <a:solidFill>
                      <a:srgbClr val="C00000"/>
                    </a:solidFill>
                    <a:latin typeface="楷体" panose="02010609060101010101" pitchFamily="49" charset="-122"/>
                    <a:ea typeface="楷体" panose="02010609060101010101" pitchFamily="49" charset="-122"/>
                  </a:rPr>
                  <a:t>400</a:t>
                </a:r>
                <a:r>
                  <a:rPr lang="zh-CN" altLang="en-US" sz="1200" b="1" dirty="0">
                    <a:solidFill>
                      <a:srgbClr val="C00000"/>
                    </a:solidFill>
                    <a:latin typeface="楷体" panose="02010609060101010101" pitchFamily="49" charset="-122"/>
                    <a:ea typeface="楷体" panose="02010609060101010101" pitchFamily="49" charset="-122"/>
                  </a:rPr>
                  <a:t>的倍数”是“它是闰年”的充分条件</a:t>
                </a:r>
                <a:endParaRPr lang="en-US" altLang="zh-CN" sz="1200" b="1" dirty="0">
                  <a:solidFill>
                    <a:srgbClr val="C00000"/>
                  </a:solidFill>
                  <a:latin typeface="楷体" panose="02010609060101010101" pitchFamily="49" charset="-122"/>
                  <a:ea typeface="楷体" panose="02010609060101010101" pitchFamily="49" charset="-122"/>
                </a:endParaRPr>
              </a:p>
              <a:p>
                <a:pPr marL="171446" indent="-171446">
                  <a:spcBef>
                    <a:spcPts val="300"/>
                  </a:spcBef>
                  <a:spcAft>
                    <a:spcPts val="300"/>
                  </a:spcAft>
                  <a:buFont typeface="Arial" panose="020B0604020202020204" pitchFamily="34" charset="0"/>
                  <a:buChar char="•"/>
                </a:pPr>
                <a:r>
                  <a:rPr lang="zh-CN" altLang="en-US" sz="1400" b="1" dirty="0">
                    <a:solidFill>
                      <a:schemeClr val="accent6">
                        <a:lumMod val="50000"/>
                      </a:schemeClr>
                    </a:solidFill>
                    <a:latin typeface="宋体" panose="02010600030101010101" pitchFamily="2" charset="-122"/>
                    <a:ea typeface="宋体" panose="02010600030101010101" pitchFamily="2" charset="-122"/>
                  </a:rPr>
                  <a:t>符号化为 </a:t>
                </a:r>
                <a14:m>
                  <m:oMath xmlns:m="http://schemas.openxmlformats.org/officeDocument/2006/math">
                    <m:r>
                      <a:rPr lang="en-US" altLang="zh-CN" sz="1400" b="1" i="1">
                        <a:solidFill>
                          <a:schemeClr val="accent6">
                            <a:lumMod val="50000"/>
                          </a:schemeClr>
                        </a:solidFill>
                        <a:latin typeface="Cambria Math" panose="02040503050406030204" pitchFamily="18" charset="0"/>
                        <a:ea typeface="宋体" panose="02010600030101010101" pitchFamily="2" charset="-122"/>
                      </a:rPr>
                      <m:t>𝒑</m:t>
                    </m:r>
                    <m:r>
                      <a:rPr lang="en-US" altLang="zh-CN" sz="1400" b="1" i="1">
                        <a:solidFill>
                          <a:schemeClr val="accent6">
                            <a:lumMod val="50000"/>
                          </a:schemeClr>
                        </a:solidFill>
                        <a:latin typeface="Cambria Math" panose="02040503050406030204" pitchFamily="18" charset="0"/>
                        <a:ea typeface="宋体" panose="02010600030101010101" pitchFamily="2" charset="-122"/>
                      </a:rPr>
                      <m:t>→</m:t>
                    </m:r>
                    <m:r>
                      <a:rPr lang="en-US" altLang="zh-CN" sz="1400" b="1" i="1">
                        <a:solidFill>
                          <a:schemeClr val="accent6">
                            <a:lumMod val="50000"/>
                          </a:schemeClr>
                        </a:solidFill>
                        <a:latin typeface="Cambria Math" panose="02040503050406030204" pitchFamily="18" charset="0"/>
                        <a:ea typeface="宋体" panose="02010600030101010101" pitchFamily="2" charset="-122"/>
                      </a:rPr>
                      <m:t>𝒒</m:t>
                    </m:r>
                  </m:oMath>
                </a14:m>
                <a:endParaRPr lang="en-US" altLang="zh-CN" sz="1400" b="1" dirty="0">
                  <a:solidFill>
                    <a:schemeClr val="accent6">
                      <a:lumMod val="50000"/>
                    </a:schemeClr>
                  </a:solidFill>
                  <a:latin typeface="宋体" panose="02010600030101010101" pitchFamily="2" charset="-122"/>
                  <a:ea typeface="宋体" panose="02010600030101010101" pitchFamily="2" charset="-122"/>
                </a:endParaRPr>
              </a:p>
            </p:txBody>
          </p:sp>
        </mc:Choice>
        <mc:Fallback xmlns="">
          <p:sp>
            <p:nvSpPr>
              <p:cNvPr id="4" name="文本框 3">
                <a:extLst>
                  <a:ext uri="{FF2B5EF4-FFF2-40B4-BE49-F238E27FC236}">
                    <a16:creationId xmlns:a16="http://schemas.microsoft.com/office/drawing/2014/main" xmlns:a14="http://schemas.microsoft.com/office/drawing/2010/main" xmlns="" id="{E676F0FA-5925-4F38-A176-FFCA3844E680}"/>
                  </a:ext>
                </a:extLst>
              </p:cNvPr>
              <p:cNvSpPr txBox="1">
                <a:spLocks noRot="1" noChangeAspect="1" noMove="1" noResize="1" noEditPoints="1" noAdjustHandles="1" noChangeArrowheads="1" noChangeShapeType="1" noTextEdit="1"/>
              </p:cNvSpPr>
              <p:nvPr/>
            </p:nvSpPr>
            <p:spPr>
              <a:xfrm>
                <a:off x="7954408" y="1927541"/>
                <a:ext cx="4053254" cy="1661993"/>
              </a:xfrm>
              <a:prstGeom prst="rect">
                <a:avLst/>
              </a:prstGeom>
              <a:blipFill rotWithShape="1">
                <a:blip r:embed="rId2"/>
                <a:stretch>
                  <a:fillRect l="-902" t="-1099" r="-3759" b="-2198"/>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CF0F16C0-1A0C-4FF9-81F9-B1D1EED5EA9D}"/>
              </a:ext>
            </a:extLst>
          </p:cNvPr>
          <p:cNvSpPr txBox="1"/>
          <p:nvPr/>
        </p:nvSpPr>
        <p:spPr>
          <a:xfrm>
            <a:off x="7954408" y="5076853"/>
            <a:ext cx="3849145" cy="1077218"/>
          </a:xfrm>
          <a:prstGeom prst="rect">
            <a:avLst/>
          </a:prstGeom>
          <a:solidFill>
            <a:schemeClr val="accent1">
              <a:lumMod val="20000"/>
              <a:lumOff val="80000"/>
              <a:alpha val="49000"/>
            </a:schemeClr>
          </a:solidFill>
        </p:spPr>
        <p:txBody>
          <a:bodyPr wrap="square" rtlCol="0">
            <a:spAutoFit/>
          </a:bodyPr>
          <a:lstStyle/>
          <a:p>
            <a:pPr marL="285744" indent="-285744">
              <a:buFont typeface="Arial" panose="020B0604020202020204" pitchFamily="34" charset="0"/>
              <a:buChar char="•"/>
            </a:pPr>
            <a:r>
              <a:rPr lang="zh-CN" altLang="en-US" sz="1600" b="1" dirty="0">
                <a:solidFill>
                  <a:srgbClr val="371EA2"/>
                </a:solidFill>
                <a:latin typeface="楷体" panose="02010609060101010101" pitchFamily="49" charset="-122"/>
                <a:ea typeface="楷体" panose="02010609060101010101" pitchFamily="49" charset="-122"/>
              </a:rPr>
              <a:t>存在量化命题</a:t>
            </a:r>
            <a:endParaRPr lang="en-US" altLang="zh-CN" sz="1600" b="1" dirty="0">
              <a:solidFill>
                <a:srgbClr val="371EA2"/>
              </a:solidFill>
              <a:latin typeface="楷体" panose="02010609060101010101" pitchFamily="49" charset="-122"/>
              <a:ea typeface="楷体" panose="02010609060101010101" pitchFamily="49" charset="-122"/>
            </a:endParaRPr>
          </a:p>
          <a:p>
            <a:pPr marL="742932" lvl="1" indent="-285744">
              <a:buFont typeface="Arial" panose="020B0604020202020204" pitchFamily="34" charset="0"/>
              <a:buChar char="•"/>
            </a:pPr>
            <a:r>
              <a:rPr lang="zh-CN" altLang="en-US" sz="1600" b="1" dirty="0">
                <a:solidFill>
                  <a:schemeClr val="accent6">
                    <a:lumMod val="50000"/>
                  </a:schemeClr>
                </a:solidFill>
                <a:latin typeface="宋体" panose="02010600030101010101" pitchFamily="2" charset="-122"/>
                <a:ea typeface="宋体" panose="02010600030101010101" pitchFamily="2" charset="-122"/>
              </a:rPr>
              <a:t>“有的</a:t>
            </a:r>
            <a:r>
              <a:rPr lang="en-US" altLang="zh-CN" sz="1600" b="1" dirty="0">
                <a:solidFill>
                  <a:schemeClr val="accent6">
                    <a:lumMod val="50000"/>
                  </a:schemeClr>
                </a:solidFill>
                <a:latin typeface="宋体" panose="02010600030101010101" pitchFamily="2" charset="-122"/>
                <a:ea typeface="宋体" panose="02010600030101010101" pitchFamily="2" charset="-122"/>
              </a:rPr>
              <a:t>4</a:t>
            </a:r>
            <a:r>
              <a:rPr lang="zh-CN" altLang="en-US" sz="1600" b="1" dirty="0">
                <a:solidFill>
                  <a:schemeClr val="accent6">
                    <a:lumMod val="50000"/>
                  </a:schemeClr>
                </a:solidFill>
                <a:latin typeface="宋体" panose="02010600030101010101" pitchFamily="2" charset="-122"/>
                <a:ea typeface="宋体" panose="02010600030101010101" pitchFamily="2" charset="-122"/>
              </a:rPr>
              <a:t>的倍数年份是闰年”</a:t>
            </a:r>
            <a:endParaRPr lang="en-US" altLang="zh-CN" sz="1600" b="1" dirty="0">
              <a:solidFill>
                <a:schemeClr val="accent6">
                  <a:lumMod val="50000"/>
                </a:schemeClr>
              </a:solidFill>
              <a:latin typeface="宋体" panose="02010600030101010101" pitchFamily="2" charset="-122"/>
              <a:ea typeface="宋体" panose="02010600030101010101" pitchFamily="2" charset="-122"/>
            </a:endParaRPr>
          </a:p>
          <a:p>
            <a:pPr marL="285744" indent="-285744">
              <a:buFont typeface="Arial" panose="020B0604020202020204" pitchFamily="34" charset="0"/>
              <a:buChar char="•"/>
            </a:pPr>
            <a:r>
              <a:rPr lang="zh-CN" altLang="en-US" sz="1600" b="1" dirty="0">
                <a:solidFill>
                  <a:srgbClr val="371EA2"/>
                </a:solidFill>
                <a:latin typeface="楷体" panose="02010609060101010101" pitchFamily="49" charset="-122"/>
                <a:ea typeface="楷体" panose="02010609060101010101" pitchFamily="49" charset="-122"/>
              </a:rPr>
              <a:t>全称量化命题</a:t>
            </a:r>
            <a:endParaRPr lang="en-US" altLang="zh-CN" sz="1600" b="1" dirty="0">
              <a:solidFill>
                <a:srgbClr val="371EA2"/>
              </a:solidFill>
              <a:latin typeface="楷体" panose="02010609060101010101" pitchFamily="49" charset="-122"/>
              <a:ea typeface="楷体" panose="02010609060101010101" pitchFamily="49" charset="-122"/>
            </a:endParaRPr>
          </a:p>
          <a:p>
            <a:pPr marL="742932" lvl="1" indent="-285744">
              <a:buFont typeface="Arial" panose="020B0604020202020204" pitchFamily="34" charset="0"/>
              <a:buChar char="•"/>
            </a:pPr>
            <a:r>
              <a:rPr lang="zh-CN" altLang="en-US" sz="1600" b="1" dirty="0">
                <a:solidFill>
                  <a:schemeClr val="accent6">
                    <a:lumMod val="50000"/>
                  </a:schemeClr>
                </a:solidFill>
                <a:latin typeface="宋体" panose="02010600030101010101" pitchFamily="2" charset="-122"/>
                <a:ea typeface="宋体" panose="02010600030101010101" pitchFamily="2" charset="-122"/>
              </a:rPr>
              <a:t>“所有</a:t>
            </a:r>
            <a:r>
              <a:rPr lang="en-US" altLang="zh-CN" sz="1600" b="1" dirty="0">
                <a:solidFill>
                  <a:schemeClr val="accent6">
                    <a:lumMod val="50000"/>
                  </a:schemeClr>
                </a:solidFill>
                <a:latin typeface="宋体" panose="02010600030101010101" pitchFamily="2" charset="-122"/>
                <a:ea typeface="宋体" panose="02010600030101010101" pitchFamily="2" charset="-122"/>
              </a:rPr>
              <a:t>400</a:t>
            </a:r>
            <a:r>
              <a:rPr lang="zh-CN" altLang="en-US" sz="1600" b="1" dirty="0">
                <a:solidFill>
                  <a:schemeClr val="accent6">
                    <a:lumMod val="50000"/>
                  </a:schemeClr>
                </a:solidFill>
                <a:latin typeface="宋体" panose="02010600030101010101" pitchFamily="2" charset="-122"/>
                <a:ea typeface="宋体" panose="02010600030101010101" pitchFamily="2" charset="-122"/>
              </a:rPr>
              <a:t>的倍数年份都是闰年”</a:t>
            </a:r>
          </a:p>
        </p:txBody>
      </p:sp>
    </p:spTree>
    <p:extLst>
      <p:ext uri="{BB962C8B-B14F-4D97-AF65-F5344CB8AC3E}">
        <p14:creationId xmlns:p14="http://schemas.microsoft.com/office/powerpoint/2010/main" val="20104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3/22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集合语言的基本术语</a:t>
            </a:r>
          </a:p>
        </p:txBody>
      </p:sp>
      <p:sp>
        <p:nvSpPr>
          <p:cNvPr id="11" name="矩形: 圆角 10">
            <a:extLst>
              <a:ext uri="{FF2B5EF4-FFF2-40B4-BE49-F238E27FC236}">
                <a16:creationId xmlns:a16="http://schemas.microsoft.com/office/drawing/2014/main" id="{016B66C6-7278-4DBA-B27C-B96DFC308696}"/>
              </a:ext>
            </a:extLst>
          </p:cNvPr>
          <p:cNvSpPr/>
          <p:nvPr/>
        </p:nvSpPr>
        <p:spPr>
          <a:xfrm>
            <a:off x="618371" y="1154099"/>
            <a:ext cx="3874688" cy="459280"/>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accent2">
                    <a:lumMod val="50000"/>
                  </a:schemeClr>
                </a:solidFill>
              </a:rPr>
              <a:t>需要了解集合语言的哪些基本术语？</a:t>
            </a:r>
          </a:p>
        </p:txBody>
      </p:sp>
      <p:sp>
        <p:nvSpPr>
          <p:cNvPr id="2" name="文本框 1">
            <a:extLst>
              <a:ext uri="{FF2B5EF4-FFF2-40B4-BE49-F238E27FC236}">
                <a16:creationId xmlns:a16="http://schemas.microsoft.com/office/drawing/2014/main" id="{C8DE55DA-ADD6-48B5-875B-39F5E4AE191D}"/>
              </a:ext>
            </a:extLst>
          </p:cNvPr>
          <p:cNvSpPr txBox="1"/>
          <p:nvPr/>
        </p:nvSpPr>
        <p:spPr>
          <a:xfrm>
            <a:off x="618370" y="1977079"/>
            <a:ext cx="7118859" cy="4093428"/>
          </a:xfrm>
          <a:prstGeom prst="rect">
            <a:avLst/>
          </a:prstGeom>
          <a:solidFill>
            <a:schemeClr val="bg1">
              <a:lumMod val="95000"/>
              <a:alpha val="50000"/>
            </a:schemeClr>
          </a:solidFill>
        </p:spPr>
        <p:txBody>
          <a:bodyPr wrap="square" rtlCol="0">
            <a:spAutoFit/>
          </a:bodyPr>
          <a:lstStyle/>
          <a:p>
            <a:pPr marL="285744" indent="-285744">
              <a:spcBef>
                <a:spcPts val="600"/>
              </a:spcBef>
              <a:spcAft>
                <a:spcPts val="6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集合</a:t>
            </a:r>
            <a:r>
              <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(Set)</a:t>
            </a: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：将一些数学对象作为一个总体进行研究时，称这个总体为集合</a:t>
            </a:r>
            <a:endPar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endParaRPr>
          </a:p>
          <a:p>
            <a:pPr marL="742932" lvl="1" indent="-285744">
              <a:spcBef>
                <a:spcPts val="600"/>
              </a:spcBef>
              <a:spcAft>
                <a:spcPts val="6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元素、属于、集合相等、子集、空集</a:t>
            </a:r>
          </a:p>
          <a:p>
            <a:pPr marL="285744" indent="-285744">
              <a:spcBef>
                <a:spcPts val="600"/>
              </a:spcBef>
              <a:spcAft>
                <a:spcPts val="6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关系</a:t>
            </a:r>
            <a:r>
              <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(Relation)</a:t>
            </a: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是有序对的集合，是笛卡尔积</a:t>
            </a:r>
            <a:r>
              <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(Cartesian product)</a:t>
            </a: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的子集</a:t>
            </a:r>
          </a:p>
          <a:p>
            <a:pPr marL="742932" lvl="1" indent="-285744">
              <a:spcBef>
                <a:spcPts val="600"/>
              </a:spcBef>
              <a:spcAft>
                <a:spcPts val="6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有序对</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(ordered pair)</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、笛卡尔积</a:t>
            </a:r>
          </a:p>
          <a:p>
            <a:pPr marL="742932" lvl="1" indent="-285744">
              <a:spcBef>
                <a:spcPts val="600"/>
              </a:spcBef>
              <a:spcAft>
                <a:spcPts val="6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集合</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到</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B</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的二元关系建立了集合</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A</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元素与集合</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B</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元素间的对应</a:t>
            </a:r>
          </a:p>
          <a:p>
            <a:pPr marL="285744" indent="-285744">
              <a:spcBef>
                <a:spcPts val="600"/>
              </a:spcBef>
              <a:spcAft>
                <a:spcPts val="600"/>
              </a:spcAft>
              <a:buFont typeface="Arial" panose="020B0604020202020204" pitchFamily="34" charset="0"/>
              <a:buChar char="•"/>
            </a:pP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函数</a:t>
            </a:r>
            <a:r>
              <a:rPr lang="en-US" altLang="zh-CN"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(Function)</a:t>
            </a:r>
            <a:r>
              <a:rPr lang="zh-CN" altLang="en-US" sz="2000" b="1" dirty="0">
                <a:solidFill>
                  <a:schemeClr val="accent1">
                    <a:lumMod val="50000"/>
                  </a:schemeClr>
                </a:solidFill>
                <a:latin typeface="Arial" panose="020B0604020202020204" pitchFamily="34" charset="0"/>
                <a:ea typeface="楷体" panose="02010609060101010101" pitchFamily="49" charset="-122"/>
                <a:cs typeface="Arial" panose="020B0604020202020204" pitchFamily="34" charset="0"/>
              </a:rPr>
              <a:t>是特殊的关系，也是有序对的集合</a:t>
            </a:r>
          </a:p>
          <a:p>
            <a:pPr marL="742932" lvl="1" indent="-285744">
              <a:spcBef>
                <a:spcPts val="600"/>
              </a:spcBef>
              <a:spcAft>
                <a:spcPts val="6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函数的定义域</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(domain)</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、值域</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(range)</a:t>
            </a: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、陪域</a:t>
            </a:r>
            <a:r>
              <a:rPr lang="en-US" altLang="zh-CN"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(codomain)</a:t>
            </a:r>
          </a:p>
          <a:p>
            <a:pPr marL="742932" lvl="1" indent="-285744">
              <a:spcBef>
                <a:spcPts val="600"/>
              </a:spcBef>
              <a:spcAft>
                <a:spcPts val="600"/>
              </a:spcAft>
              <a:buFont typeface="Arial" panose="020B0604020202020204" pitchFamily="34" charset="0"/>
              <a:buChar char="•"/>
            </a:pPr>
            <a:r>
              <a:rPr lang="zh-CN" altLang="en-US" b="1" dirty="0">
                <a:solidFill>
                  <a:schemeClr val="accent6">
                    <a:lumMod val="50000"/>
                  </a:schemeClr>
                </a:solidFill>
                <a:latin typeface="Arial" panose="020B0604020202020204" pitchFamily="34" charset="0"/>
                <a:ea typeface="宋体" panose="02010600030101010101" pitchFamily="2" charset="-122"/>
                <a:cs typeface="Arial" panose="020B0604020202020204" pitchFamily="34" charset="0"/>
              </a:rPr>
              <a:t>函数有且有唯一的陪域元素与定义域的每个元素对应</a:t>
            </a:r>
          </a:p>
        </p:txBody>
      </p:sp>
      <p:grpSp>
        <p:nvGrpSpPr>
          <p:cNvPr id="19" name="组合 18">
            <a:extLst>
              <a:ext uri="{FF2B5EF4-FFF2-40B4-BE49-F238E27FC236}">
                <a16:creationId xmlns:a16="http://schemas.microsoft.com/office/drawing/2014/main" id="{4146684B-73A3-4DA8-8161-810B334C4D5B}"/>
              </a:ext>
            </a:extLst>
          </p:cNvPr>
          <p:cNvGrpSpPr/>
          <p:nvPr/>
        </p:nvGrpSpPr>
        <p:grpSpPr>
          <a:xfrm>
            <a:off x="7860302" y="2147197"/>
            <a:ext cx="3662260" cy="888087"/>
            <a:chOff x="8264412" y="2282711"/>
            <a:chExt cx="3662260" cy="888086"/>
          </a:xfrm>
        </p:grpSpPr>
        <p:sp>
          <p:nvSpPr>
            <p:cNvPr id="18" name="矩形 17">
              <a:extLst>
                <a:ext uri="{FF2B5EF4-FFF2-40B4-BE49-F238E27FC236}">
                  <a16:creationId xmlns:a16="http://schemas.microsoft.com/office/drawing/2014/main" id="{2A16081E-F4BB-459E-869C-23C2EBA196DC}"/>
                </a:ext>
              </a:extLst>
            </p:cNvPr>
            <p:cNvSpPr/>
            <p:nvPr/>
          </p:nvSpPr>
          <p:spPr>
            <a:xfrm>
              <a:off x="8264412" y="2282711"/>
              <a:ext cx="3662260" cy="888086"/>
            </a:xfrm>
            <a:prstGeom prst="rect">
              <a:avLst/>
            </a:prstGeom>
            <a:solidFill>
              <a:srgbClr val="F5E4D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pic>
          <p:nvPicPr>
            <p:cNvPr id="3" name="图片 2">
              <a:extLst>
                <a:ext uri="{FF2B5EF4-FFF2-40B4-BE49-F238E27FC236}">
                  <a16:creationId xmlns:a16="http://schemas.microsoft.com/office/drawing/2014/main" id="{1A0B5608-D12B-41B0-900C-B991CA0BB29E}"/>
                </a:ext>
              </a:extLst>
            </p:cNvPr>
            <p:cNvPicPr>
              <a:picLocks noChangeAspect="1"/>
            </p:cNvPicPr>
            <p:nvPr/>
          </p:nvPicPr>
          <p:blipFill>
            <a:blip r:embed="rId3">
              <a:duotone>
                <a:prstClr val="black"/>
                <a:srgbClr val="D9C3A5">
                  <a:tint val="50000"/>
                  <a:satMod val="180000"/>
                </a:srgbClr>
              </a:duotone>
            </a:blip>
            <a:stretch>
              <a:fillRect/>
            </a:stretch>
          </p:blipFill>
          <p:spPr>
            <a:xfrm>
              <a:off x="8321698" y="2350905"/>
              <a:ext cx="1895023" cy="336378"/>
            </a:xfrm>
            <a:prstGeom prst="rect">
              <a:avLst/>
            </a:prstGeom>
            <a:effectLst>
              <a:outerShdw blurRad="50800" dist="50800" dir="5400000" algn="ctr" rotWithShape="0">
                <a:srgbClr val="FFFF00">
                  <a:alpha val="0"/>
                </a:srgbClr>
              </a:outerShdw>
            </a:effectLst>
          </p:spPr>
        </p:pic>
        <p:pic>
          <p:nvPicPr>
            <p:cNvPr id="14" name="图片 13">
              <a:extLst>
                <a:ext uri="{FF2B5EF4-FFF2-40B4-BE49-F238E27FC236}">
                  <a16:creationId xmlns:a16="http://schemas.microsoft.com/office/drawing/2014/main" id="{76CE0820-13BF-4569-B2EB-134AEC134E28}"/>
                </a:ext>
              </a:extLst>
            </p:cNvPr>
            <p:cNvPicPr>
              <a:picLocks noChangeAspect="1"/>
            </p:cNvPicPr>
            <p:nvPr/>
          </p:nvPicPr>
          <p:blipFill>
            <a:blip r:embed="rId4">
              <a:duotone>
                <a:prstClr val="black"/>
                <a:srgbClr val="D9C3A5">
                  <a:tint val="50000"/>
                  <a:satMod val="180000"/>
                </a:srgbClr>
              </a:duotone>
            </a:blip>
            <a:stretch>
              <a:fillRect/>
            </a:stretch>
          </p:blipFill>
          <p:spPr>
            <a:xfrm>
              <a:off x="8321698" y="2693346"/>
              <a:ext cx="3558924" cy="372330"/>
            </a:xfrm>
            <a:prstGeom prst="rect">
              <a:avLst/>
            </a:prstGeom>
          </p:spPr>
        </p:pic>
      </p:grpSp>
      <p:grpSp>
        <p:nvGrpSpPr>
          <p:cNvPr id="24" name="组合 23">
            <a:extLst>
              <a:ext uri="{FF2B5EF4-FFF2-40B4-BE49-F238E27FC236}">
                <a16:creationId xmlns:a16="http://schemas.microsoft.com/office/drawing/2014/main" id="{B06B67A8-8C54-4718-BF0A-BE1E34C29057}"/>
              </a:ext>
            </a:extLst>
          </p:cNvPr>
          <p:cNvGrpSpPr/>
          <p:nvPr/>
        </p:nvGrpSpPr>
        <p:grpSpPr>
          <a:xfrm>
            <a:off x="7787820" y="3354090"/>
            <a:ext cx="4152134" cy="1833372"/>
            <a:chOff x="8019091" y="3429000"/>
            <a:chExt cx="3953628" cy="1575041"/>
          </a:xfrm>
        </p:grpSpPr>
        <p:pic>
          <p:nvPicPr>
            <p:cNvPr id="20" name="图片 19">
              <a:extLst>
                <a:ext uri="{FF2B5EF4-FFF2-40B4-BE49-F238E27FC236}">
                  <a16:creationId xmlns:a16="http://schemas.microsoft.com/office/drawing/2014/main" id="{E53F8131-FD9F-4916-BF19-563E5AEC8FC6}"/>
                </a:ext>
              </a:extLst>
            </p:cNvPr>
            <p:cNvPicPr>
              <a:picLocks noChangeAspect="1"/>
            </p:cNvPicPr>
            <p:nvPr/>
          </p:nvPicPr>
          <p:blipFill>
            <a:blip r:embed="rId5"/>
            <a:stretch>
              <a:fillRect/>
            </a:stretch>
          </p:blipFill>
          <p:spPr>
            <a:xfrm>
              <a:off x="8072459" y="3534269"/>
              <a:ext cx="3845453" cy="1043076"/>
            </a:xfrm>
            <a:prstGeom prst="rect">
              <a:avLst/>
            </a:prstGeom>
            <a:solidFill>
              <a:srgbClr val="FFFF00"/>
            </a:solidFill>
            <a:ln w="12700">
              <a:noFill/>
            </a:ln>
          </p:spPr>
        </p:pic>
        <p:pic>
          <p:nvPicPr>
            <p:cNvPr id="21" name="图片 20">
              <a:extLst>
                <a:ext uri="{FF2B5EF4-FFF2-40B4-BE49-F238E27FC236}">
                  <a16:creationId xmlns:a16="http://schemas.microsoft.com/office/drawing/2014/main" id="{46573DF7-3A9A-4BB4-AD39-4F8506DD3B6F}"/>
                </a:ext>
              </a:extLst>
            </p:cNvPr>
            <p:cNvPicPr>
              <a:picLocks noChangeAspect="1"/>
            </p:cNvPicPr>
            <p:nvPr/>
          </p:nvPicPr>
          <p:blipFill>
            <a:blip r:embed="rId6"/>
            <a:stretch>
              <a:fillRect/>
            </a:stretch>
          </p:blipFill>
          <p:spPr>
            <a:xfrm>
              <a:off x="8112747" y="4604556"/>
              <a:ext cx="3719339" cy="399485"/>
            </a:xfrm>
            <a:prstGeom prst="rect">
              <a:avLst/>
            </a:prstGeom>
          </p:spPr>
        </p:pic>
        <p:sp>
          <p:nvSpPr>
            <p:cNvPr id="22" name="矩形 21">
              <a:extLst>
                <a:ext uri="{FF2B5EF4-FFF2-40B4-BE49-F238E27FC236}">
                  <a16:creationId xmlns:a16="http://schemas.microsoft.com/office/drawing/2014/main" id="{C101BE75-665F-406C-A666-8CCC313AB799}"/>
                </a:ext>
              </a:extLst>
            </p:cNvPr>
            <p:cNvSpPr/>
            <p:nvPr/>
          </p:nvSpPr>
          <p:spPr>
            <a:xfrm>
              <a:off x="8019091" y="3429000"/>
              <a:ext cx="3953628" cy="157504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pic>
        <p:nvPicPr>
          <p:cNvPr id="23" name="图片 22">
            <a:extLst>
              <a:ext uri="{FF2B5EF4-FFF2-40B4-BE49-F238E27FC236}">
                <a16:creationId xmlns:a16="http://schemas.microsoft.com/office/drawing/2014/main" id="{76728B1F-526C-4F55-80F2-0B1C47251762}"/>
              </a:ext>
            </a:extLst>
          </p:cNvPr>
          <p:cNvPicPr>
            <a:picLocks noChangeAspect="1"/>
          </p:cNvPicPr>
          <p:nvPr/>
        </p:nvPicPr>
        <p:blipFill>
          <a:blip r:embed="rId7"/>
          <a:stretch>
            <a:fillRect/>
          </a:stretch>
        </p:blipFill>
        <p:spPr>
          <a:xfrm>
            <a:off x="7787819" y="5398307"/>
            <a:ext cx="4004441" cy="518915"/>
          </a:xfrm>
          <a:prstGeom prst="rect">
            <a:avLst/>
          </a:prstGeom>
          <a:ln w="12700">
            <a:solidFill>
              <a:srgbClr val="C00000"/>
            </a:solidFill>
          </a:ln>
        </p:spPr>
      </p:pic>
    </p:spTree>
    <p:extLst>
      <p:ext uri="{BB962C8B-B14F-4D97-AF65-F5344CB8AC3E}">
        <p14:creationId xmlns:p14="http://schemas.microsoft.com/office/powerpoint/2010/main" val="182706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71D649C3-285D-4723-AA04-B68DAF7F9609}" type="slidenum">
              <a:rPr lang="en-US" altLang="zh-CN" smtClean="0">
                <a:latin typeface="Arial" panose="020B0604020202020204" pitchFamily="34" charset="0"/>
                <a:ea typeface="楷体" panose="02010609060101010101" pitchFamily="49" charset="-122"/>
                <a:cs typeface="Arial" panose="020B0604020202020204" pitchFamily="34" charset="0"/>
              </a:rPr>
              <a:t>6</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定义集合的方法</a:t>
            </a:r>
          </a:p>
        </p:txBody>
      </p:sp>
      <p:sp>
        <p:nvSpPr>
          <p:cNvPr id="2" name="文本框 1">
            <a:extLst>
              <a:ext uri="{FF2B5EF4-FFF2-40B4-BE49-F238E27FC236}">
                <a16:creationId xmlns:a16="http://schemas.microsoft.com/office/drawing/2014/main" id="{9ACD63B2-A7C4-44C5-A0C2-925081C0CB02}"/>
              </a:ext>
            </a:extLst>
          </p:cNvPr>
          <p:cNvSpPr txBox="1"/>
          <p:nvPr/>
        </p:nvSpPr>
        <p:spPr>
          <a:xfrm>
            <a:off x="492369" y="1521188"/>
            <a:ext cx="3815862" cy="1107996"/>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2000" b="1" dirty="0">
                <a:solidFill>
                  <a:srgbClr val="371EA2"/>
                </a:solidFill>
                <a:latin typeface="黑体" panose="02010609060101010101" pitchFamily="49" charset="-122"/>
                <a:ea typeface="黑体" panose="02010609060101010101" pitchFamily="49" charset="-122"/>
              </a:rPr>
              <a:t>元素枚举法</a:t>
            </a:r>
          </a:p>
          <a:p>
            <a:pPr marL="285744" indent="-285744">
              <a:spcBef>
                <a:spcPts val="6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将集合的元素一一罗列，并且使用左右花括号括起来定义集合</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93F73DD-A79F-4870-9B1C-A147C74C68EE}"/>
                  </a:ext>
                </a:extLst>
              </p:cNvPr>
              <p:cNvSpPr txBox="1"/>
              <p:nvPr/>
            </p:nvSpPr>
            <p:spPr>
              <a:xfrm>
                <a:off x="492369" y="3169212"/>
                <a:ext cx="3815862" cy="2554545"/>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dirty="0">
                    <a:solidFill>
                      <a:srgbClr val="371EA2"/>
                    </a:solidFill>
                    <a:latin typeface="黑体" panose="02010609060101010101" pitchFamily="49" charset="-122"/>
                    <a:ea typeface="黑体" panose="02010609060101010101" pitchFamily="49" charset="-122"/>
                  </a:rPr>
                  <a:t>性质概括法</a:t>
                </a:r>
              </a:p>
              <a:p>
                <a:pPr marL="285744" indent="-285744">
                  <a:spcBef>
                    <a:spcPts val="6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通过概括属于集合的元素的共同性质的方法给出一个集合</a:t>
                </a:r>
              </a:p>
              <a:p>
                <a:pPr marL="285744" indent="-285744">
                  <a:spcBef>
                    <a:spcPts val="6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将概括集合元素</a:t>
                </a:r>
                <a14:m>
                  <m:oMath xmlns:m="http://schemas.openxmlformats.org/officeDocument/2006/math">
                    <m:r>
                      <a:rPr lang="en-US" altLang="zh-CN" b="1" i="1">
                        <a:solidFill>
                          <a:srgbClr val="C00000"/>
                        </a:solidFill>
                        <a:latin typeface="Cambria Math" panose="02040503050406030204" pitchFamily="18" charset="0"/>
                        <a:ea typeface="楷体" panose="02010609060101010101" pitchFamily="49" charset="-122"/>
                      </a:rPr>
                      <m:t>𝒙</m:t>
                    </m:r>
                  </m:oMath>
                </a14:m>
                <a:r>
                  <a:rPr lang="zh-CN" altLang="en-US" b="1" dirty="0">
                    <a:solidFill>
                      <a:srgbClr val="C00000"/>
                    </a:solidFill>
                    <a:latin typeface="楷体" panose="02010609060101010101" pitchFamily="49" charset="-122"/>
                    <a:ea typeface="楷体" panose="02010609060101010101" pitchFamily="49" charset="-122"/>
                  </a:rPr>
                  <a:t>要满足的性质记为</a:t>
                </a:r>
                <a14:m>
                  <m:oMath xmlns:m="http://schemas.openxmlformats.org/officeDocument/2006/math">
                    <m:r>
                      <a:rPr lang="en-US" altLang="zh-CN" b="1" i="1">
                        <a:solidFill>
                          <a:srgbClr val="C00000"/>
                        </a:solidFill>
                        <a:latin typeface="Cambria Math" panose="02040503050406030204" pitchFamily="18" charset="0"/>
                        <a:ea typeface="楷体" panose="02010609060101010101" pitchFamily="49" charset="-122"/>
                      </a:rPr>
                      <m:t>𝑷</m:t>
                    </m:r>
                    <m:r>
                      <a:rPr lang="en-US" altLang="zh-CN" b="1" i="1">
                        <a:solidFill>
                          <a:srgbClr val="C00000"/>
                        </a:solidFill>
                        <a:latin typeface="Cambria Math" panose="02040503050406030204" pitchFamily="18" charset="0"/>
                        <a:ea typeface="楷体" panose="02010609060101010101" pitchFamily="49" charset="-122"/>
                      </a:rPr>
                      <m:t>(</m:t>
                    </m:r>
                    <m:r>
                      <a:rPr lang="en-US" altLang="zh-CN" b="1" i="1">
                        <a:solidFill>
                          <a:srgbClr val="C00000"/>
                        </a:solidFill>
                        <a:latin typeface="Cambria Math" panose="02040503050406030204" pitchFamily="18" charset="0"/>
                        <a:ea typeface="楷体" panose="02010609060101010101" pitchFamily="49" charset="-122"/>
                      </a:rPr>
                      <m:t>𝒙</m:t>
                    </m:r>
                    <m:r>
                      <a:rPr lang="en-US" altLang="zh-CN" b="1" i="1">
                        <a:solidFill>
                          <a:srgbClr val="C00000"/>
                        </a:solidFill>
                        <a:latin typeface="Cambria Math" panose="02040503050406030204" pitchFamily="18" charset="0"/>
                        <a:ea typeface="楷体" panose="02010609060101010101" pitchFamily="49" charset="-122"/>
                      </a:rPr>
                      <m:t>)</m:t>
                    </m:r>
                  </m:oMath>
                </a14:m>
                <a:endParaRPr lang="en-US" altLang="zh-CN" b="1" dirty="0">
                  <a:solidFill>
                    <a:srgbClr val="C00000"/>
                  </a:solidFill>
                  <a:latin typeface="楷体" panose="02010609060101010101" pitchFamily="49" charset="-122"/>
                  <a:ea typeface="楷体" panose="02010609060101010101" pitchFamily="49" charset="-122"/>
                </a:endParaRPr>
              </a:p>
              <a:p>
                <a:pPr marL="628635" lvl="1" indent="-171446">
                  <a:spcBef>
                    <a:spcPts val="600"/>
                  </a:spcBef>
                  <a:spcAft>
                    <a:spcPts val="600"/>
                  </a:spcAft>
                  <a:buFont typeface="Arial" panose="020B0604020202020204" pitchFamily="34" charset="0"/>
                  <a:buChar char="•"/>
                </a:pPr>
                <a:r>
                  <a:rPr lang="zh-CN" altLang="en-US" sz="1400" b="1" dirty="0">
                    <a:solidFill>
                      <a:schemeClr val="accent6">
                        <a:lumMod val="50000"/>
                      </a:schemeClr>
                    </a:solidFill>
                    <a:latin typeface="宋体" panose="02010600030101010101" pitchFamily="2" charset="-122"/>
                    <a:ea typeface="宋体" panose="02010600030101010101" pitchFamily="2" charset="-122"/>
                  </a:rPr>
                  <a:t>给出集合</a:t>
                </a:r>
                <a14:m>
                  <m:oMath xmlns:m="http://schemas.openxmlformats.org/officeDocument/2006/math">
                    <m:r>
                      <a:rPr lang="en-US" altLang="zh-CN" sz="1400" b="1" i="1" smtClean="0">
                        <a:solidFill>
                          <a:schemeClr val="accent6">
                            <a:lumMod val="50000"/>
                          </a:schemeClr>
                        </a:solidFill>
                        <a:latin typeface="Cambria Math" panose="02040503050406030204" pitchFamily="18" charset="0"/>
                        <a:ea typeface="宋体" panose="02010600030101010101" pitchFamily="2" charset="-122"/>
                      </a:rPr>
                      <m:t>𝑨</m:t>
                    </m:r>
                  </m:oMath>
                </a14:m>
                <a:r>
                  <a:rPr lang="zh-CN" altLang="en-US" sz="1400" b="1" dirty="0">
                    <a:solidFill>
                      <a:schemeClr val="accent6">
                        <a:lumMod val="50000"/>
                      </a:schemeClr>
                    </a:solidFill>
                    <a:latin typeface="宋体" panose="02010600030101010101" pitchFamily="2" charset="-122"/>
                    <a:ea typeface="宋体" panose="02010600030101010101" pitchFamily="2" charset="-122"/>
                  </a:rPr>
                  <a:t>的描述法为</a:t>
                </a:r>
                <a14:m>
                  <m:oMath xmlns:m="http://schemas.openxmlformats.org/officeDocument/2006/math">
                    <m:r>
                      <a:rPr lang="en-US" altLang="zh-CN" sz="1400" b="1" i="1">
                        <a:solidFill>
                          <a:schemeClr val="accent6">
                            <a:lumMod val="50000"/>
                          </a:schemeClr>
                        </a:solidFill>
                        <a:latin typeface="Cambria Math" panose="02040503050406030204" pitchFamily="18" charset="0"/>
                        <a:ea typeface="宋体" panose="02010600030101010101" pitchFamily="2" charset="-122"/>
                      </a:rPr>
                      <m:t>𝑨</m:t>
                    </m:r>
                    <m:r>
                      <a:rPr lang="en-US" altLang="zh-CN" sz="1400" b="1" i="1">
                        <a:solidFill>
                          <a:schemeClr val="accent6">
                            <a:lumMod val="50000"/>
                          </a:schemeClr>
                        </a:solidFill>
                        <a:latin typeface="Cambria Math" panose="02040503050406030204" pitchFamily="18" charset="0"/>
                        <a:ea typeface="宋体" panose="02010600030101010101" pitchFamily="2" charset="-122"/>
                      </a:rPr>
                      <m:t> = </m:t>
                    </m:r>
                    <m:r>
                      <m:rPr>
                        <m:lit/>
                      </m:rPr>
                      <a:rPr lang="en-US" altLang="zh-CN" sz="1400" b="1" i="1">
                        <a:solidFill>
                          <a:schemeClr val="accent6">
                            <a:lumMod val="50000"/>
                          </a:schemeClr>
                        </a:solidFill>
                        <a:latin typeface="Cambria Math" panose="02040503050406030204" pitchFamily="18" charset="0"/>
                        <a:ea typeface="宋体" panose="02010600030101010101" pitchFamily="2" charset="-122"/>
                      </a:rPr>
                      <m:t>{</m:t>
                    </m:r>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r>
                      <a:rPr lang="en-US" altLang="zh-CN" sz="1400" b="1" i="1">
                        <a:solidFill>
                          <a:schemeClr val="accent6">
                            <a:lumMod val="50000"/>
                          </a:schemeClr>
                        </a:solidFill>
                        <a:latin typeface="Cambria Math" panose="02040503050406030204" pitchFamily="18" charset="0"/>
                        <a:ea typeface="宋体" panose="02010600030101010101" pitchFamily="2" charset="-122"/>
                      </a:rPr>
                      <m:t>∣</m:t>
                    </m:r>
                    <m:r>
                      <a:rPr lang="en-US" altLang="zh-CN" sz="1400" b="1" i="1">
                        <a:solidFill>
                          <a:schemeClr val="accent6">
                            <a:lumMod val="50000"/>
                          </a:schemeClr>
                        </a:solidFill>
                        <a:latin typeface="Cambria Math" panose="02040503050406030204" pitchFamily="18" charset="0"/>
                        <a:ea typeface="宋体" panose="02010600030101010101" pitchFamily="2" charset="-122"/>
                      </a:rPr>
                      <m:t>𝑷</m:t>
                    </m:r>
                    <m:d>
                      <m:dPr>
                        <m:ctrlPr>
                          <a:rPr lang="en-US" altLang="zh-CN" sz="14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e>
                    </m:d>
                    <m:r>
                      <m:rPr>
                        <m:lit/>
                      </m:rPr>
                      <a:rPr lang="en-US" altLang="zh-CN" sz="1400" b="1" i="1">
                        <a:solidFill>
                          <a:schemeClr val="accent6">
                            <a:lumMod val="50000"/>
                          </a:schemeClr>
                        </a:solidFill>
                        <a:latin typeface="Cambria Math" panose="02040503050406030204" pitchFamily="18" charset="0"/>
                        <a:ea typeface="宋体" panose="02010600030101010101" pitchFamily="2" charset="-122"/>
                      </a:rPr>
                      <m:t>}</m:t>
                    </m:r>
                  </m:oMath>
                </a14:m>
                <a:endParaRPr lang="en-US" altLang="zh-CN" sz="1400" b="1" dirty="0">
                  <a:solidFill>
                    <a:schemeClr val="accent6">
                      <a:lumMod val="50000"/>
                    </a:schemeClr>
                  </a:solidFill>
                  <a:latin typeface="宋体" panose="02010600030101010101" pitchFamily="2" charset="-122"/>
                  <a:ea typeface="宋体" panose="02010600030101010101" pitchFamily="2" charset="-122"/>
                </a:endParaRPr>
              </a:p>
              <a:p>
                <a:pPr marL="628635" lvl="1" indent="-171446">
                  <a:spcBef>
                    <a:spcPts val="600"/>
                  </a:spcBef>
                  <a:spcAft>
                    <a:spcPts val="600"/>
                  </a:spcAft>
                  <a:buFont typeface="Arial" panose="020B0604020202020204" pitchFamily="34" charset="0"/>
                  <a:buChar char="•"/>
                </a:pPr>
                <a:r>
                  <a:rPr lang="zh-CN" altLang="en-US" sz="1400" b="1" dirty="0">
                    <a:solidFill>
                      <a:schemeClr val="accent6">
                        <a:lumMod val="50000"/>
                      </a:schemeClr>
                    </a:solidFill>
                    <a:latin typeface="宋体" panose="02010600030101010101" pitchFamily="2" charset="-122"/>
                    <a:ea typeface="宋体" panose="02010600030101010101" pitchFamily="2" charset="-122"/>
                  </a:rPr>
                  <a:t>对任意</a:t>
                </a:r>
                <a14:m>
                  <m:oMath xmlns:m="http://schemas.openxmlformats.org/officeDocument/2006/math">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400" b="1" dirty="0">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r>
                      <a:rPr lang="en-US" altLang="zh-CN" sz="1400" b="1" i="1">
                        <a:solidFill>
                          <a:schemeClr val="accent6">
                            <a:lumMod val="50000"/>
                          </a:schemeClr>
                        </a:solidFill>
                        <a:latin typeface="Cambria Math" panose="02040503050406030204" pitchFamily="18" charset="0"/>
                        <a:ea typeface="宋体" panose="02010600030101010101" pitchFamily="2" charset="-122"/>
                      </a:rPr>
                      <m:t>∈</m:t>
                    </m:r>
                    <m:r>
                      <a:rPr lang="en-US" altLang="zh-CN" sz="1400" b="1" i="1">
                        <a:solidFill>
                          <a:schemeClr val="accent6">
                            <a:lumMod val="50000"/>
                          </a:schemeClr>
                        </a:solidFill>
                        <a:latin typeface="Cambria Math" panose="02040503050406030204" pitchFamily="18" charset="0"/>
                        <a:ea typeface="宋体" panose="02010600030101010101" pitchFamily="2" charset="-122"/>
                      </a:rPr>
                      <m:t>𝑨</m:t>
                    </m:r>
                  </m:oMath>
                </a14:m>
                <a:r>
                  <a:rPr lang="zh-CN" altLang="en-US" sz="1400" b="1" dirty="0">
                    <a:solidFill>
                      <a:schemeClr val="accent6">
                        <a:lumMod val="50000"/>
                      </a:schemeClr>
                    </a:solidFill>
                    <a:latin typeface="宋体" panose="02010600030101010101" pitchFamily="2" charset="-122"/>
                    <a:ea typeface="宋体" panose="02010600030101010101" pitchFamily="2" charset="-122"/>
                  </a:rPr>
                  <a:t>当且仅当</a:t>
                </a:r>
                <a14:m>
                  <m:oMath xmlns:m="http://schemas.openxmlformats.org/officeDocument/2006/math">
                    <m:r>
                      <a:rPr lang="en-US" altLang="zh-CN" sz="1400" b="1" i="1">
                        <a:solidFill>
                          <a:schemeClr val="accent6">
                            <a:lumMod val="50000"/>
                          </a:schemeClr>
                        </a:solidFill>
                        <a:latin typeface="Cambria Math" panose="02040503050406030204" pitchFamily="18" charset="0"/>
                        <a:ea typeface="宋体" panose="02010600030101010101" pitchFamily="2" charset="-122"/>
                      </a:rPr>
                      <m:t>𝑷</m:t>
                    </m:r>
                    <m:d>
                      <m:dPr>
                        <m:ctrlPr>
                          <a:rPr lang="en-US" altLang="zh-CN" sz="14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e>
                    </m:d>
                  </m:oMath>
                </a14:m>
                <a:r>
                  <a:rPr lang="zh-CN" altLang="en-US" sz="1400" b="1" dirty="0">
                    <a:solidFill>
                      <a:schemeClr val="accent6">
                        <a:lumMod val="50000"/>
                      </a:schemeClr>
                    </a:solidFill>
                    <a:latin typeface="宋体" panose="02010600030101010101" pitchFamily="2" charset="-122"/>
                    <a:ea typeface="宋体" panose="02010600030101010101" pitchFamily="2" charset="-122"/>
                  </a:rPr>
                  <a:t>为真</a:t>
                </a:r>
              </a:p>
            </p:txBody>
          </p:sp>
        </mc:Choice>
        <mc:Fallback xmlns="">
          <p:sp>
            <p:nvSpPr>
              <p:cNvPr id="3" name="文本框 2">
                <a:extLst>
                  <a:ext uri="{FF2B5EF4-FFF2-40B4-BE49-F238E27FC236}">
                    <a16:creationId xmlns:a16="http://schemas.microsoft.com/office/drawing/2014/main" xmlns:a14="http://schemas.microsoft.com/office/drawing/2010/main" xmlns="" id="{593F73DD-A79F-4870-9B1C-A147C74C68EE}"/>
                  </a:ext>
                </a:extLst>
              </p:cNvPr>
              <p:cNvSpPr txBox="1">
                <a:spLocks noRot="1" noChangeAspect="1" noMove="1" noResize="1" noEditPoints="1" noAdjustHandles="1" noChangeArrowheads="1" noChangeShapeType="1" noTextEdit="1"/>
              </p:cNvSpPr>
              <p:nvPr/>
            </p:nvSpPr>
            <p:spPr>
              <a:xfrm>
                <a:off x="492369" y="3169212"/>
                <a:ext cx="3815862" cy="2554545"/>
              </a:xfrm>
              <a:prstGeom prst="rect">
                <a:avLst/>
              </a:prstGeom>
              <a:blipFill rotWithShape="1">
                <a:blip r:embed="rId2"/>
                <a:stretch>
                  <a:fillRect l="-1757" t="-1193" b="-1193"/>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034163B-3CA7-4620-A458-03F5423DADB4}"/>
              </a:ext>
            </a:extLst>
          </p:cNvPr>
          <p:cNvPicPr>
            <a:picLocks noChangeAspect="1"/>
          </p:cNvPicPr>
          <p:nvPr/>
        </p:nvPicPr>
        <p:blipFill>
          <a:blip r:embed="rId3"/>
          <a:stretch>
            <a:fillRect/>
          </a:stretch>
        </p:blipFill>
        <p:spPr>
          <a:xfrm>
            <a:off x="4443601" y="1643715"/>
            <a:ext cx="7390766" cy="3570570"/>
          </a:xfrm>
          <a:prstGeom prst="rect">
            <a:avLst/>
          </a:prstGeom>
        </p:spPr>
      </p:pic>
    </p:spTree>
    <p:extLst>
      <p:ext uri="{BB962C8B-B14F-4D97-AF65-F5344CB8AC3E}">
        <p14:creationId xmlns:p14="http://schemas.microsoft.com/office/powerpoint/2010/main" val="302874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3" y="6523301"/>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13282464-359C-4729-9149-018AD118EA0D}" type="slidenum">
              <a:rPr lang="en-US" altLang="zh-CN" smtClean="0">
                <a:latin typeface="Arial" panose="020B0604020202020204" pitchFamily="34" charset="0"/>
                <a:ea typeface="楷体" panose="02010609060101010101" pitchFamily="49" charset="-122"/>
                <a:cs typeface="Arial" panose="020B0604020202020204" pitchFamily="34" charset="0"/>
              </a:rPr>
              <a:t>7</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定义集合的方法</a:t>
            </a:r>
          </a:p>
        </p:txBody>
      </p:sp>
      <p:pic>
        <p:nvPicPr>
          <p:cNvPr id="6" name="图片 5">
            <a:extLst>
              <a:ext uri="{FF2B5EF4-FFF2-40B4-BE49-F238E27FC236}">
                <a16:creationId xmlns:a16="http://schemas.microsoft.com/office/drawing/2014/main" id="{66F1086D-974B-47A6-B538-A44BE65D89FE}"/>
              </a:ext>
            </a:extLst>
          </p:cNvPr>
          <p:cNvPicPr>
            <a:picLocks noChangeAspect="1"/>
          </p:cNvPicPr>
          <p:nvPr/>
        </p:nvPicPr>
        <p:blipFill>
          <a:blip r:embed="rId2"/>
          <a:stretch>
            <a:fillRect/>
          </a:stretch>
        </p:blipFill>
        <p:spPr>
          <a:xfrm>
            <a:off x="4624975" y="1521191"/>
            <a:ext cx="7028027" cy="3941623"/>
          </a:xfrm>
          <a:prstGeom prst="rect">
            <a:avLst/>
          </a:prstGeom>
        </p:spPr>
      </p:pic>
      <p:sp>
        <p:nvSpPr>
          <p:cNvPr id="12" name="文本框 1">
            <a:extLst>
              <a:ext uri="{FF2B5EF4-FFF2-40B4-BE49-F238E27FC236}">
                <a16:creationId xmlns:a16="http://schemas.microsoft.com/office/drawing/2014/main" id="{9ACD63B2-A7C4-44C5-A0C2-925081C0CB02}"/>
              </a:ext>
            </a:extLst>
          </p:cNvPr>
          <p:cNvSpPr txBox="1"/>
          <p:nvPr/>
        </p:nvSpPr>
        <p:spPr>
          <a:xfrm>
            <a:off x="492369" y="1521188"/>
            <a:ext cx="3700275" cy="1107996"/>
          </a:xfrm>
          <a:prstGeom prst="rect">
            <a:avLst/>
          </a:prstGeom>
          <a:solidFill>
            <a:schemeClr val="accent6">
              <a:lumMod val="20000"/>
              <a:lumOff val="80000"/>
            </a:schemeClr>
          </a:solidFill>
        </p:spPr>
        <p:txBody>
          <a:bodyPr wrap="square" rtlCol="0">
            <a:spAutoFit/>
          </a:bodyPr>
          <a:lstStyle/>
          <a:p>
            <a:pPr>
              <a:spcBef>
                <a:spcPts val="600"/>
              </a:spcBef>
              <a:spcAft>
                <a:spcPts val="600"/>
              </a:spcAft>
            </a:pPr>
            <a:r>
              <a:rPr lang="zh-CN" altLang="en-US" sz="2000" b="1" dirty="0">
                <a:solidFill>
                  <a:srgbClr val="371EA2"/>
                </a:solidFill>
                <a:latin typeface="黑体" panose="02010609060101010101" pitchFamily="49" charset="-122"/>
                <a:ea typeface="黑体" panose="02010609060101010101" pitchFamily="49" charset="-122"/>
              </a:rPr>
              <a:t>元素枚举法</a:t>
            </a:r>
          </a:p>
          <a:p>
            <a:pPr marL="285744" indent="-285744">
              <a:spcBef>
                <a:spcPts val="6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将集合的元素一一罗列，并且使用左右花括号括起来定义集合</a:t>
            </a:r>
          </a:p>
        </p:txBody>
      </p:sp>
      <mc:AlternateContent xmlns:mc="http://schemas.openxmlformats.org/markup-compatibility/2006" xmlns:a14="http://schemas.microsoft.com/office/drawing/2010/main">
        <mc:Choice Requires="a14">
          <p:sp>
            <p:nvSpPr>
              <p:cNvPr id="13" name="文本框 2">
                <a:extLst>
                  <a:ext uri="{FF2B5EF4-FFF2-40B4-BE49-F238E27FC236}">
                    <a16:creationId xmlns:a16="http://schemas.microsoft.com/office/drawing/2014/main" id="{593F73DD-A79F-4870-9B1C-A147C74C68EE}"/>
                  </a:ext>
                </a:extLst>
              </p:cNvPr>
              <p:cNvSpPr txBox="1"/>
              <p:nvPr/>
            </p:nvSpPr>
            <p:spPr>
              <a:xfrm>
                <a:off x="492369" y="3169212"/>
                <a:ext cx="3815862" cy="2554545"/>
              </a:xfrm>
              <a:prstGeom prst="rect">
                <a:avLst/>
              </a:prstGeom>
              <a:solidFill>
                <a:schemeClr val="accent4">
                  <a:lumMod val="20000"/>
                  <a:lumOff val="80000"/>
                </a:schemeClr>
              </a:solidFill>
            </p:spPr>
            <p:txBody>
              <a:bodyPr wrap="square" rtlCol="0">
                <a:spAutoFit/>
              </a:bodyPr>
              <a:lstStyle/>
              <a:p>
                <a:pPr>
                  <a:spcBef>
                    <a:spcPts val="600"/>
                  </a:spcBef>
                  <a:spcAft>
                    <a:spcPts val="600"/>
                  </a:spcAft>
                </a:pPr>
                <a:r>
                  <a:rPr lang="zh-CN" altLang="en-US" sz="2000" b="1" dirty="0">
                    <a:solidFill>
                      <a:srgbClr val="371EA2"/>
                    </a:solidFill>
                    <a:latin typeface="黑体" panose="02010609060101010101" pitchFamily="49" charset="-122"/>
                    <a:ea typeface="黑体" panose="02010609060101010101" pitchFamily="49" charset="-122"/>
                  </a:rPr>
                  <a:t>性质概括法</a:t>
                </a:r>
              </a:p>
              <a:p>
                <a:pPr marL="285744" indent="-285744">
                  <a:spcBef>
                    <a:spcPts val="6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通过概括属于集合的元素的共同性质的方法给出一个集合</a:t>
                </a:r>
              </a:p>
              <a:p>
                <a:pPr marL="285744" indent="-285744">
                  <a:spcBef>
                    <a:spcPts val="600"/>
                  </a:spcBef>
                  <a:spcAft>
                    <a:spcPts val="600"/>
                  </a:spcAft>
                  <a:buFont typeface="Arial" panose="020B0604020202020204" pitchFamily="34" charset="0"/>
                  <a:buChar char="•"/>
                </a:pPr>
                <a:r>
                  <a:rPr lang="zh-CN" altLang="en-US" b="1" dirty="0">
                    <a:solidFill>
                      <a:srgbClr val="C00000"/>
                    </a:solidFill>
                    <a:latin typeface="楷体" panose="02010609060101010101" pitchFamily="49" charset="-122"/>
                    <a:ea typeface="楷体" panose="02010609060101010101" pitchFamily="49" charset="-122"/>
                  </a:rPr>
                  <a:t>将概括集合元素</a:t>
                </a:r>
                <a14:m>
                  <m:oMath xmlns:m="http://schemas.openxmlformats.org/officeDocument/2006/math">
                    <m:r>
                      <a:rPr lang="en-US" altLang="zh-CN" b="1" i="1">
                        <a:solidFill>
                          <a:srgbClr val="C00000"/>
                        </a:solidFill>
                        <a:latin typeface="Cambria Math" panose="02040503050406030204" pitchFamily="18" charset="0"/>
                        <a:ea typeface="楷体" panose="02010609060101010101" pitchFamily="49" charset="-122"/>
                      </a:rPr>
                      <m:t>𝒙</m:t>
                    </m:r>
                  </m:oMath>
                </a14:m>
                <a:r>
                  <a:rPr lang="zh-CN" altLang="en-US" b="1" dirty="0">
                    <a:solidFill>
                      <a:srgbClr val="C00000"/>
                    </a:solidFill>
                    <a:latin typeface="楷体" panose="02010609060101010101" pitchFamily="49" charset="-122"/>
                    <a:ea typeface="楷体" panose="02010609060101010101" pitchFamily="49" charset="-122"/>
                  </a:rPr>
                  <a:t>要满足的性质记为</a:t>
                </a:r>
                <a14:m>
                  <m:oMath xmlns:m="http://schemas.openxmlformats.org/officeDocument/2006/math">
                    <m:r>
                      <a:rPr lang="en-US" altLang="zh-CN" b="1" i="1">
                        <a:solidFill>
                          <a:srgbClr val="C00000"/>
                        </a:solidFill>
                        <a:latin typeface="Cambria Math" panose="02040503050406030204" pitchFamily="18" charset="0"/>
                        <a:ea typeface="楷体" panose="02010609060101010101" pitchFamily="49" charset="-122"/>
                      </a:rPr>
                      <m:t>𝑷</m:t>
                    </m:r>
                    <m:r>
                      <a:rPr lang="en-US" altLang="zh-CN" b="1" i="1">
                        <a:solidFill>
                          <a:srgbClr val="C00000"/>
                        </a:solidFill>
                        <a:latin typeface="Cambria Math" panose="02040503050406030204" pitchFamily="18" charset="0"/>
                        <a:ea typeface="楷体" panose="02010609060101010101" pitchFamily="49" charset="-122"/>
                      </a:rPr>
                      <m:t>(</m:t>
                    </m:r>
                    <m:r>
                      <a:rPr lang="en-US" altLang="zh-CN" b="1" i="1">
                        <a:solidFill>
                          <a:srgbClr val="C00000"/>
                        </a:solidFill>
                        <a:latin typeface="Cambria Math" panose="02040503050406030204" pitchFamily="18" charset="0"/>
                        <a:ea typeface="楷体" panose="02010609060101010101" pitchFamily="49" charset="-122"/>
                      </a:rPr>
                      <m:t>𝒙</m:t>
                    </m:r>
                    <m:r>
                      <a:rPr lang="en-US" altLang="zh-CN" b="1" i="1">
                        <a:solidFill>
                          <a:srgbClr val="C00000"/>
                        </a:solidFill>
                        <a:latin typeface="Cambria Math" panose="02040503050406030204" pitchFamily="18" charset="0"/>
                        <a:ea typeface="楷体" panose="02010609060101010101" pitchFamily="49" charset="-122"/>
                      </a:rPr>
                      <m:t>)</m:t>
                    </m:r>
                  </m:oMath>
                </a14:m>
                <a:endParaRPr lang="en-US" altLang="zh-CN" b="1" dirty="0">
                  <a:solidFill>
                    <a:srgbClr val="C00000"/>
                  </a:solidFill>
                  <a:latin typeface="楷体" panose="02010609060101010101" pitchFamily="49" charset="-122"/>
                  <a:ea typeface="楷体" panose="02010609060101010101" pitchFamily="49" charset="-122"/>
                </a:endParaRPr>
              </a:p>
              <a:p>
                <a:pPr marL="628635" lvl="1" indent="-171446">
                  <a:spcBef>
                    <a:spcPts val="600"/>
                  </a:spcBef>
                  <a:spcAft>
                    <a:spcPts val="600"/>
                  </a:spcAft>
                  <a:buFont typeface="Arial" panose="020B0604020202020204" pitchFamily="34" charset="0"/>
                  <a:buChar char="•"/>
                </a:pPr>
                <a:r>
                  <a:rPr lang="zh-CN" altLang="en-US" sz="1400" b="1" dirty="0">
                    <a:solidFill>
                      <a:schemeClr val="accent6">
                        <a:lumMod val="50000"/>
                      </a:schemeClr>
                    </a:solidFill>
                    <a:latin typeface="宋体" panose="02010600030101010101" pitchFamily="2" charset="-122"/>
                    <a:ea typeface="宋体" panose="02010600030101010101" pitchFamily="2" charset="-122"/>
                  </a:rPr>
                  <a:t>给出集合</a:t>
                </a:r>
                <a14:m>
                  <m:oMath xmlns:m="http://schemas.openxmlformats.org/officeDocument/2006/math">
                    <m:r>
                      <a:rPr lang="en-US" altLang="zh-CN" sz="1400" b="1" i="1" smtClean="0">
                        <a:solidFill>
                          <a:schemeClr val="accent6">
                            <a:lumMod val="50000"/>
                          </a:schemeClr>
                        </a:solidFill>
                        <a:latin typeface="Cambria Math" panose="02040503050406030204" pitchFamily="18" charset="0"/>
                        <a:ea typeface="宋体" panose="02010600030101010101" pitchFamily="2" charset="-122"/>
                      </a:rPr>
                      <m:t>𝑨</m:t>
                    </m:r>
                  </m:oMath>
                </a14:m>
                <a:r>
                  <a:rPr lang="zh-CN" altLang="en-US" sz="1400" b="1" dirty="0">
                    <a:solidFill>
                      <a:schemeClr val="accent6">
                        <a:lumMod val="50000"/>
                      </a:schemeClr>
                    </a:solidFill>
                    <a:latin typeface="宋体" panose="02010600030101010101" pitchFamily="2" charset="-122"/>
                    <a:ea typeface="宋体" panose="02010600030101010101" pitchFamily="2" charset="-122"/>
                  </a:rPr>
                  <a:t>的描述法为</a:t>
                </a:r>
                <a14:m>
                  <m:oMath xmlns:m="http://schemas.openxmlformats.org/officeDocument/2006/math">
                    <m:r>
                      <a:rPr lang="en-US" altLang="zh-CN" sz="1400" b="1" i="1">
                        <a:solidFill>
                          <a:schemeClr val="accent6">
                            <a:lumMod val="50000"/>
                          </a:schemeClr>
                        </a:solidFill>
                        <a:latin typeface="Cambria Math" panose="02040503050406030204" pitchFamily="18" charset="0"/>
                        <a:ea typeface="宋体" panose="02010600030101010101" pitchFamily="2" charset="-122"/>
                      </a:rPr>
                      <m:t>𝑨</m:t>
                    </m:r>
                    <m:r>
                      <a:rPr lang="en-US" altLang="zh-CN" sz="1400" b="1" i="1">
                        <a:solidFill>
                          <a:schemeClr val="accent6">
                            <a:lumMod val="50000"/>
                          </a:schemeClr>
                        </a:solidFill>
                        <a:latin typeface="Cambria Math" panose="02040503050406030204" pitchFamily="18" charset="0"/>
                        <a:ea typeface="宋体" panose="02010600030101010101" pitchFamily="2" charset="-122"/>
                      </a:rPr>
                      <m:t> = </m:t>
                    </m:r>
                    <m:r>
                      <m:rPr>
                        <m:lit/>
                      </m:rPr>
                      <a:rPr lang="en-US" altLang="zh-CN" sz="1400" b="1" i="1">
                        <a:solidFill>
                          <a:schemeClr val="accent6">
                            <a:lumMod val="50000"/>
                          </a:schemeClr>
                        </a:solidFill>
                        <a:latin typeface="Cambria Math" panose="02040503050406030204" pitchFamily="18" charset="0"/>
                        <a:ea typeface="宋体" panose="02010600030101010101" pitchFamily="2" charset="-122"/>
                      </a:rPr>
                      <m:t>{</m:t>
                    </m:r>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r>
                      <a:rPr lang="en-US" altLang="zh-CN" sz="1400" b="1" i="1">
                        <a:solidFill>
                          <a:schemeClr val="accent6">
                            <a:lumMod val="50000"/>
                          </a:schemeClr>
                        </a:solidFill>
                        <a:latin typeface="Cambria Math" panose="02040503050406030204" pitchFamily="18" charset="0"/>
                        <a:ea typeface="宋体" panose="02010600030101010101" pitchFamily="2" charset="-122"/>
                      </a:rPr>
                      <m:t>∣</m:t>
                    </m:r>
                    <m:r>
                      <a:rPr lang="en-US" altLang="zh-CN" sz="1400" b="1" i="1">
                        <a:solidFill>
                          <a:schemeClr val="accent6">
                            <a:lumMod val="50000"/>
                          </a:schemeClr>
                        </a:solidFill>
                        <a:latin typeface="Cambria Math" panose="02040503050406030204" pitchFamily="18" charset="0"/>
                        <a:ea typeface="宋体" panose="02010600030101010101" pitchFamily="2" charset="-122"/>
                      </a:rPr>
                      <m:t>𝑷</m:t>
                    </m:r>
                    <m:d>
                      <m:dPr>
                        <m:ctrlPr>
                          <a:rPr lang="en-US" altLang="zh-CN" sz="14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e>
                    </m:d>
                    <m:r>
                      <m:rPr>
                        <m:lit/>
                      </m:rPr>
                      <a:rPr lang="en-US" altLang="zh-CN" sz="1400" b="1" i="1">
                        <a:solidFill>
                          <a:schemeClr val="accent6">
                            <a:lumMod val="50000"/>
                          </a:schemeClr>
                        </a:solidFill>
                        <a:latin typeface="Cambria Math" panose="02040503050406030204" pitchFamily="18" charset="0"/>
                        <a:ea typeface="宋体" panose="02010600030101010101" pitchFamily="2" charset="-122"/>
                      </a:rPr>
                      <m:t>}</m:t>
                    </m:r>
                  </m:oMath>
                </a14:m>
                <a:endParaRPr lang="en-US" altLang="zh-CN" sz="1400" b="1" dirty="0">
                  <a:solidFill>
                    <a:schemeClr val="accent6">
                      <a:lumMod val="50000"/>
                    </a:schemeClr>
                  </a:solidFill>
                  <a:latin typeface="宋体" panose="02010600030101010101" pitchFamily="2" charset="-122"/>
                  <a:ea typeface="宋体" panose="02010600030101010101" pitchFamily="2" charset="-122"/>
                </a:endParaRPr>
              </a:p>
              <a:p>
                <a:pPr marL="628635" lvl="1" indent="-171446">
                  <a:spcBef>
                    <a:spcPts val="600"/>
                  </a:spcBef>
                  <a:spcAft>
                    <a:spcPts val="600"/>
                  </a:spcAft>
                  <a:buFont typeface="Arial" panose="020B0604020202020204" pitchFamily="34" charset="0"/>
                  <a:buChar char="•"/>
                </a:pPr>
                <a:r>
                  <a:rPr lang="zh-CN" altLang="en-US" sz="1400" b="1" dirty="0">
                    <a:solidFill>
                      <a:schemeClr val="accent6">
                        <a:lumMod val="50000"/>
                      </a:schemeClr>
                    </a:solidFill>
                    <a:latin typeface="宋体" panose="02010600030101010101" pitchFamily="2" charset="-122"/>
                    <a:ea typeface="宋体" panose="02010600030101010101" pitchFamily="2" charset="-122"/>
                  </a:rPr>
                  <a:t>对任意</a:t>
                </a:r>
                <a14:m>
                  <m:oMath xmlns:m="http://schemas.openxmlformats.org/officeDocument/2006/math">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oMath>
                </a14:m>
                <a:r>
                  <a:rPr lang="zh-CN" altLang="en-US" sz="1400" b="1" dirty="0">
                    <a:solidFill>
                      <a:schemeClr val="accent6">
                        <a:lumMod val="50000"/>
                      </a:schemeClr>
                    </a:solidFill>
                    <a:latin typeface="宋体" panose="02010600030101010101" pitchFamily="2" charset="-122"/>
                    <a:ea typeface="宋体" panose="02010600030101010101" pitchFamily="2" charset="-122"/>
                  </a:rPr>
                  <a:t>，</a:t>
                </a:r>
                <a14:m>
                  <m:oMath xmlns:m="http://schemas.openxmlformats.org/officeDocument/2006/math">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r>
                      <a:rPr lang="en-US" altLang="zh-CN" sz="1400" b="1" i="1">
                        <a:solidFill>
                          <a:schemeClr val="accent6">
                            <a:lumMod val="50000"/>
                          </a:schemeClr>
                        </a:solidFill>
                        <a:latin typeface="Cambria Math" panose="02040503050406030204" pitchFamily="18" charset="0"/>
                        <a:ea typeface="宋体" panose="02010600030101010101" pitchFamily="2" charset="-122"/>
                      </a:rPr>
                      <m:t>∈</m:t>
                    </m:r>
                    <m:r>
                      <a:rPr lang="en-US" altLang="zh-CN" sz="1400" b="1" i="1">
                        <a:solidFill>
                          <a:schemeClr val="accent6">
                            <a:lumMod val="50000"/>
                          </a:schemeClr>
                        </a:solidFill>
                        <a:latin typeface="Cambria Math" panose="02040503050406030204" pitchFamily="18" charset="0"/>
                        <a:ea typeface="宋体" panose="02010600030101010101" pitchFamily="2" charset="-122"/>
                      </a:rPr>
                      <m:t>𝑨</m:t>
                    </m:r>
                  </m:oMath>
                </a14:m>
                <a:r>
                  <a:rPr lang="zh-CN" altLang="en-US" sz="1400" b="1" dirty="0">
                    <a:solidFill>
                      <a:schemeClr val="accent6">
                        <a:lumMod val="50000"/>
                      </a:schemeClr>
                    </a:solidFill>
                    <a:latin typeface="宋体" panose="02010600030101010101" pitchFamily="2" charset="-122"/>
                    <a:ea typeface="宋体" panose="02010600030101010101" pitchFamily="2" charset="-122"/>
                  </a:rPr>
                  <a:t>当且仅当</a:t>
                </a:r>
                <a14:m>
                  <m:oMath xmlns:m="http://schemas.openxmlformats.org/officeDocument/2006/math">
                    <m:r>
                      <a:rPr lang="en-US" altLang="zh-CN" sz="1400" b="1" i="1">
                        <a:solidFill>
                          <a:schemeClr val="accent6">
                            <a:lumMod val="50000"/>
                          </a:schemeClr>
                        </a:solidFill>
                        <a:latin typeface="Cambria Math" panose="02040503050406030204" pitchFamily="18" charset="0"/>
                        <a:ea typeface="宋体" panose="02010600030101010101" pitchFamily="2" charset="-122"/>
                      </a:rPr>
                      <m:t>𝑷</m:t>
                    </m:r>
                    <m:d>
                      <m:dPr>
                        <m:ctrlPr>
                          <a:rPr lang="en-US" altLang="zh-CN" sz="1400" b="1" i="1">
                            <a:solidFill>
                              <a:schemeClr val="accent6">
                                <a:lumMod val="50000"/>
                              </a:schemeClr>
                            </a:solidFill>
                            <a:latin typeface="Cambria Math" panose="02040503050406030204" pitchFamily="18" charset="0"/>
                            <a:ea typeface="宋体" panose="02010600030101010101" pitchFamily="2" charset="-122"/>
                          </a:rPr>
                        </m:ctrlPr>
                      </m:dPr>
                      <m:e>
                        <m:r>
                          <a:rPr lang="en-US" altLang="zh-CN" sz="1400" b="1" i="1">
                            <a:solidFill>
                              <a:schemeClr val="accent6">
                                <a:lumMod val="50000"/>
                              </a:schemeClr>
                            </a:solidFill>
                            <a:latin typeface="Cambria Math" panose="02040503050406030204" pitchFamily="18" charset="0"/>
                            <a:ea typeface="宋体" panose="02010600030101010101" pitchFamily="2" charset="-122"/>
                          </a:rPr>
                          <m:t>𝒙</m:t>
                        </m:r>
                      </m:e>
                    </m:d>
                  </m:oMath>
                </a14:m>
                <a:r>
                  <a:rPr lang="zh-CN" altLang="en-US" sz="1400" b="1" dirty="0">
                    <a:solidFill>
                      <a:schemeClr val="accent6">
                        <a:lumMod val="50000"/>
                      </a:schemeClr>
                    </a:solidFill>
                    <a:latin typeface="宋体" panose="02010600030101010101" pitchFamily="2" charset="-122"/>
                    <a:ea typeface="宋体" panose="02010600030101010101" pitchFamily="2" charset="-122"/>
                  </a:rPr>
                  <a:t>为真</a:t>
                </a:r>
              </a:p>
            </p:txBody>
          </p:sp>
        </mc:Choice>
        <mc:Fallback xmlns="">
          <p:sp>
            <p:nvSpPr>
              <p:cNvPr id="13" name="文本框 2">
                <a:extLst>
                  <a:ext uri="{FF2B5EF4-FFF2-40B4-BE49-F238E27FC236}">
                    <a16:creationId xmlns:a16="http://schemas.microsoft.com/office/drawing/2014/main" xmlns:a14="http://schemas.microsoft.com/office/drawing/2010/main" xmlns="" id="{593F73DD-A79F-4870-9B1C-A147C74C68EE}"/>
                  </a:ext>
                </a:extLst>
              </p:cNvPr>
              <p:cNvSpPr txBox="1">
                <a:spLocks noRot="1" noChangeAspect="1" noMove="1" noResize="1" noEditPoints="1" noAdjustHandles="1" noChangeArrowheads="1" noChangeShapeType="1" noTextEdit="1"/>
              </p:cNvSpPr>
              <p:nvPr/>
            </p:nvSpPr>
            <p:spPr>
              <a:xfrm>
                <a:off x="492369" y="3169212"/>
                <a:ext cx="3815862" cy="2554545"/>
              </a:xfrm>
              <a:prstGeom prst="rect">
                <a:avLst/>
              </a:prstGeom>
              <a:blipFill rotWithShape="1">
                <a:blip r:embed="rId3"/>
                <a:stretch>
                  <a:fillRect l="-1757" t="-1193" b="-11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6965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EE2A2474-C048-4DA5-A3B0-AD1E7539F4A9}" type="slidenum">
              <a:rPr lang="en-US" altLang="zh-CN" smtClean="0">
                <a:latin typeface="Arial" panose="020B0604020202020204" pitchFamily="34" charset="0"/>
                <a:ea typeface="楷体" panose="02010609060101010101" pitchFamily="49" charset="-122"/>
                <a:cs typeface="Arial" panose="020B0604020202020204" pitchFamily="34" charset="0"/>
              </a:rPr>
              <a:t>8</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定义集合的方法</a:t>
            </a:r>
          </a:p>
        </p:txBody>
      </p:sp>
      <p:sp>
        <p:nvSpPr>
          <p:cNvPr id="3" name="文本框 2">
            <a:extLst>
              <a:ext uri="{FF2B5EF4-FFF2-40B4-BE49-F238E27FC236}">
                <a16:creationId xmlns:a16="http://schemas.microsoft.com/office/drawing/2014/main" id="{593F73DD-A79F-4870-9B1C-A147C74C68EE}"/>
              </a:ext>
            </a:extLst>
          </p:cNvPr>
          <p:cNvSpPr txBox="1"/>
          <p:nvPr/>
        </p:nvSpPr>
        <p:spPr>
          <a:xfrm>
            <a:off x="1459523" y="1103970"/>
            <a:ext cx="9258299" cy="1523494"/>
          </a:xfrm>
          <a:prstGeom prst="rect">
            <a:avLst/>
          </a:prstGeom>
          <a:solidFill>
            <a:schemeClr val="accent2">
              <a:lumMod val="20000"/>
              <a:lumOff val="80000"/>
            </a:schemeClr>
          </a:solidFill>
        </p:spPr>
        <p:txBody>
          <a:bodyPr wrap="square" rtlCol="0">
            <a:spAutoFit/>
          </a:bodyPr>
          <a:lstStyle/>
          <a:p>
            <a:pPr>
              <a:spcBef>
                <a:spcPts val="300"/>
              </a:spcBef>
              <a:spcAft>
                <a:spcPts val="300"/>
              </a:spcAft>
            </a:pPr>
            <a:r>
              <a:rPr lang="zh-CN" altLang="en-US" sz="2400" b="1" dirty="0">
                <a:solidFill>
                  <a:srgbClr val="371EA2"/>
                </a:solidFill>
                <a:latin typeface="黑体" panose="02010609060101010101" pitchFamily="49" charset="-122"/>
                <a:ea typeface="黑体" panose="02010609060101010101" pitchFamily="49" charset="-122"/>
              </a:rPr>
              <a:t>归纳定义法</a:t>
            </a:r>
          </a:p>
          <a:p>
            <a:pPr marL="285744"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黑体" panose="02010609060101010101" pitchFamily="49" charset="-122"/>
                <a:ea typeface="黑体" panose="02010609060101010101" pitchFamily="49" charset="-122"/>
              </a:rPr>
              <a:t>归纳基：</a:t>
            </a:r>
            <a:r>
              <a:rPr lang="zh-CN" altLang="en-US" b="1" dirty="0">
                <a:solidFill>
                  <a:srgbClr val="C00000"/>
                </a:solidFill>
                <a:latin typeface="楷体" panose="02010609060101010101" pitchFamily="49" charset="-122"/>
                <a:ea typeface="楷体" panose="02010609060101010101" pitchFamily="49" charset="-122"/>
              </a:rPr>
              <a:t>给出待定义集合的基本元素</a:t>
            </a:r>
          </a:p>
          <a:p>
            <a:pPr marL="285744"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黑体" panose="02010609060101010101" pitchFamily="49" charset="-122"/>
                <a:ea typeface="黑体" panose="02010609060101010101" pitchFamily="49" charset="-122"/>
              </a:rPr>
              <a:t>归纳步：</a:t>
            </a:r>
            <a:r>
              <a:rPr lang="zh-CN" altLang="en-US" b="1" dirty="0">
                <a:solidFill>
                  <a:srgbClr val="C00000"/>
                </a:solidFill>
                <a:latin typeface="楷体" panose="02010609060101010101" pitchFamily="49" charset="-122"/>
                <a:ea typeface="楷体" panose="02010609060101010101" pitchFamily="49" charset="-122"/>
              </a:rPr>
              <a:t>给出一些规则，从待定义集合已有元素构造属于待定义集合的元素</a:t>
            </a:r>
          </a:p>
          <a:p>
            <a:pPr marL="285744" indent="-285744">
              <a:spcBef>
                <a:spcPts val="300"/>
              </a:spcBef>
              <a:spcAft>
                <a:spcPts val="300"/>
              </a:spcAft>
              <a:buFont typeface="Arial" panose="020B0604020202020204" pitchFamily="34" charset="0"/>
              <a:buChar char="•"/>
            </a:pPr>
            <a:r>
              <a:rPr lang="zh-CN" altLang="en-US" b="1" dirty="0">
                <a:solidFill>
                  <a:schemeClr val="accent6">
                    <a:lumMod val="50000"/>
                  </a:schemeClr>
                </a:solidFill>
                <a:latin typeface="黑体" panose="02010609060101010101" pitchFamily="49" charset="-122"/>
                <a:ea typeface="黑体" panose="02010609060101010101" pitchFamily="49" charset="-122"/>
              </a:rPr>
              <a:t>最小化声明：</a:t>
            </a:r>
            <a:r>
              <a:rPr lang="zh-CN" altLang="en-US" b="1" dirty="0">
                <a:solidFill>
                  <a:srgbClr val="C00000"/>
                </a:solidFill>
                <a:latin typeface="楷体" panose="02010609060101010101" pitchFamily="49" charset="-122"/>
                <a:ea typeface="楷体" panose="02010609060101010101" pitchFamily="49" charset="-122"/>
              </a:rPr>
              <a:t>待定义集合的每个元素要么是基本元素，要么是通过规则构造出来的元素</a:t>
            </a:r>
          </a:p>
        </p:txBody>
      </p:sp>
      <p:pic>
        <p:nvPicPr>
          <p:cNvPr id="4" name="图片 3">
            <a:extLst>
              <a:ext uri="{FF2B5EF4-FFF2-40B4-BE49-F238E27FC236}">
                <a16:creationId xmlns:a16="http://schemas.microsoft.com/office/drawing/2014/main" id="{2287639A-7649-4294-9A67-1B51ED7F04BE}"/>
              </a:ext>
            </a:extLst>
          </p:cNvPr>
          <p:cNvPicPr>
            <a:picLocks noChangeAspect="1"/>
          </p:cNvPicPr>
          <p:nvPr/>
        </p:nvPicPr>
        <p:blipFill>
          <a:blip r:embed="rId2"/>
          <a:stretch>
            <a:fillRect/>
          </a:stretch>
        </p:blipFill>
        <p:spPr>
          <a:xfrm>
            <a:off x="1009787" y="2910818"/>
            <a:ext cx="10172427" cy="3157807"/>
          </a:xfrm>
          <a:prstGeom prst="rect">
            <a:avLst/>
          </a:prstGeom>
        </p:spPr>
      </p:pic>
    </p:spTree>
    <p:extLst>
      <p:ext uri="{BB962C8B-B14F-4D97-AF65-F5344CB8AC3E}">
        <p14:creationId xmlns:p14="http://schemas.microsoft.com/office/powerpoint/2010/main" val="29245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C33F0E9-8897-4593-9948-5203C13FA4D0}"/>
              </a:ext>
            </a:extLst>
          </p:cNvPr>
          <p:cNvSpPr/>
          <p:nvPr/>
        </p:nvSpPr>
        <p:spPr>
          <a:xfrm>
            <a:off x="0" y="2"/>
            <a:ext cx="6096000"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1400">
                <a:latin typeface="楷体" panose="02010609060101010101" pitchFamily="49" charset="-122"/>
                <a:ea typeface="楷体" panose="02010609060101010101" pitchFamily="49" charset="-122"/>
              </a:rPr>
              <a:t>集合语言</a:t>
            </a:r>
          </a:p>
        </p:txBody>
      </p:sp>
      <p:sp>
        <p:nvSpPr>
          <p:cNvPr id="7" name="矩形 6">
            <a:extLst>
              <a:ext uri="{FF2B5EF4-FFF2-40B4-BE49-F238E27FC236}">
                <a16:creationId xmlns:a16="http://schemas.microsoft.com/office/drawing/2014/main" id="{CF63A896-C058-4B67-AB0A-135908F6C259}"/>
              </a:ext>
            </a:extLst>
          </p:cNvPr>
          <p:cNvSpPr/>
          <p:nvPr/>
        </p:nvSpPr>
        <p:spPr>
          <a:xfrm>
            <a:off x="6096000" y="5"/>
            <a:ext cx="6096000"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318C8156-B6E9-4049-9054-EB38920B4B5B}"/>
              </a:ext>
            </a:extLst>
          </p:cNvPr>
          <p:cNvSpPr/>
          <p:nvPr/>
        </p:nvSpPr>
        <p:spPr>
          <a:xfrm>
            <a:off x="1" y="6523301"/>
            <a:ext cx="4053017" cy="32234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离散数学基础</a:t>
            </a:r>
          </a:p>
        </p:txBody>
      </p:sp>
      <p:sp>
        <p:nvSpPr>
          <p:cNvPr id="9" name="矩形 8">
            <a:extLst>
              <a:ext uri="{FF2B5EF4-FFF2-40B4-BE49-F238E27FC236}">
                <a16:creationId xmlns:a16="http://schemas.microsoft.com/office/drawing/2014/main" id="{20C19FCB-E75E-4127-8A17-D7F539D46958}"/>
              </a:ext>
            </a:extLst>
          </p:cNvPr>
          <p:cNvSpPr/>
          <p:nvPr/>
        </p:nvSpPr>
        <p:spPr>
          <a:xfrm>
            <a:off x="4053017" y="6523302"/>
            <a:ext cx="4085968" cy="322343"/>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楷体" panose="02010609060101010101" pitchFamily="49" charset="-122"/>
                <a:ea typeface="楷体" panose="02010609060101010101" pitchFamily="49" charset="-122"/>
              </a:rPr>
              <a:t>第二讲</a:t>
            </a:r>
            <a:r>
              <a:rPr lang="en-US" altLang="zh-CN">
                <a:latin typeface="楷体" panose="02010609060101010101" pitchFamily="49" charset="-122"/>
                <a:ea typeface="楷体" panose="02010609060101010101" pitchFamily="49" charset="-122"/>
              </a:rPr>
              <a:t>	</a:t>
            </a:r>
            <a:r>
              <a:rPr lang="zh-CN" altLang="en-US">
                <a:latin typeface="楷体" panose="02010609060101010101" pitchFamily="49" charset="-122"/>
                <a:ea typeface="楷体" panose="02010609060101010101" pitchFamily="49" charset="-122"/>
              </a:rPr>
              <a:t>基础知识</a:t>
            </a:r>
          </a:p>
        </p:txBody>
      </p:sp>
      <p:sp>
        <p:nvSpPr>
          <p:cNvPr id="10" name="矩形 9">
            <a:extLst>
              <a:ext uri="{FF2B5EF4-FFF2-40B4-BE49-F238E27FC236}">
                <a16:creationId xmlns:a16="http://schemas.microsoft.com/office/drawing/2014/main" id="{D111FE5D-DC5F-4D39-AD02-86DFC9BE1D97}"/>
              </a:ext>
            </a:extLst>
          </p:cNvPr>
          <p:cNvSpPr/>
          <p:nvPr/>
        </p:nvSpPr>
        <p:spPr>
          <a:xfrm>
            <a:off x="8138984" y="6523302"/>
            <a:ext cx="4053016" cy="322343"/>
          </a:xfrm>
          <a:prstGeom prst="rect">
            <a:avLst/>
          </a:prstGeom>
          <a:solidFill>
            <a:srgbClr val="371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Arial" panose="020B0604020202020204" pitchFamily="34" charset="0"/>
                <a:ea typeface="楷体" panose="02010609060101010101" pitchFamily="49" charset="-122"/>
                <a:cs typeface="Arial" panose="020B0604020202020204" pitchFamily="34" charset="0"/>
              </a:rPr>
              <a:t>2022</a:t>
            </a:r>
            <a:r>
              <a:rPr lang="zh-CN" altLang="en-US">
                <a:latin typeface="Arial" panose="020B0604020202020204" pitchFamily="34" charset="0"/>
                <a:ea typeface="楷体" panose="02010609060101010101" pitchFamily="49" charset="-122"/>
                <a:cs typeface="Arial" panose="020B0604020202020204" pitchFamily="34" charset="0"/>
              </a:rPr>
              <a:t>年</a:t>
            </a:r>
            <a:r>
              <a:rPr lang="en-US" altLang="zh-CN">
                <a:latin typeface="Arial" panose="020B0604020202020204" pitchFamily="34" charset="0"/>
                <a:ea typeface="楷体" panose="02010609060101010101" pitchFamily="49" charset="-122"/>
                <a:cs typeface="Arial" panose="020B0604020202020204" pitchFamily="34" charset="0"/>
              </a:rPr>
              <a:t>1</a:t>
            </a:r>
            <a:r>
              <a:rPr lang="zh-CN" altLang="en-US">
                <a:latin typeface="Arial" panose="020B0604020202020204" pitchFamily="34" charset="0"/>
                <a:ea typeface="楷体" panose="02010609060101010101" pitchFamily="49" charset="-122"/>
                <a:cs typeface="Arial" panose="020B0604020202020204" pitchFamily="34" charset="0"/>
              </a:rPr>
              <a:t>月 </a:t>
            </a:r>
            <a:r>
              <a:rPr lang="en-US" altLang="zh-CN">
                <a:latin typeface="Arial" panose="020B0604020202020204" pitchFamily="34" charset="0"/>
                <a:ea typeface="楷体" panose="02010609060101010101" pitchFamily="49" charset="-122"/>
                <a:cs typeface="Arial" panose="020B0604020202020204" pitchFamily="34" charset="0"/>
              </a:rPr>
              <a:t>	</a:t>
            </a:r>
            <a:fld id="{2D47154B-321B-4106-B2A1-26C680883F8D}" type="slidenum">
              <a:rPr lang="en-US" altLang="zh-CN" smtClean="0">
                <a:latin typeface="Arial" panose="020B0604020202020204" pitchFamily="34" charset="0"/>
                <a:ea typeface="楷体" panose="02010609060101010101" pitchFamily="49" charset="-122"/>
                <a:cs typeface="Arial" panose="020B0604020202020204" pitchFamily="34" charset="0"/>
              </a:rPr>
              <a:t>9</a:t>
            </a:fld>
            <a:r>
              <a:rPr lang="en-US" altLang="zh-CN">
                <a:latin typeface="Arial" panose="020B0604020202020204" pitchFamily="34" charset="0"/>
                <a:ea typeface="楷体" panose="02010609060101010101" pitchFamily="49" charset="-122"/>
                <a:cs typeface="Arial" panose="020B0604020202020204" pitchFamily="34" charset="0"/>
              </a:rPr>
              <a:t>/22</a:t>
            </a:r>
            <a:endParaRPr lang="zh-CN" altLang="en-US">
              <a:latin typeface="Arial" panose="020B0604020202020204" pitchFamily="34" charset="0"/>
              <a:ea typeface="楷体" panose="02010609060101010101" pitchFamily="49" charset="-122"/>
              <a:cs typeface="Arial" panose="020B0604020202020204" pitchFamily="34" charset="0"/>
            </a:endParaRPr>
          </a:p>
        </p:txBody>
      </p:sp>
      <p:sp>
        <p:nvSpPr>
          <p:cNvPr id="17" name="矩形 16">
            <a:extLst>
              <a:ext uri="{FF2B5EF4-FFF2-40B4-BE49-F238E27FC236}">
                <a16:creationId xmlns:a16="http://schemas.microsoft.com/office/drawing/2014/main" id="{C8A63A11-312B-46D2-98D0-53742CDD8886}"/>
              </a:ext>
            </a:extLst>
          </p:cNvPr>
          <p:cNvSpPr/>
          <p:nvPr/>
        </p:nvSpPr>
        <p:spPr>
          <a:xfrm>
            <a:off x="-2" y="322342"/>
            <a:ext cx="12192002" cy="459280"/>
          </a:xfrm>
          <a:prstGeom prst="rect">
            <a:avLst/>
          </a:prstGeom>
          <a:solidFill>
            <a:srgbClr val="2106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a:t>定义集合的方法</a:t>
            </a:r>
          </a:p>
        </p:txBody>
      </p:sp>
      <p:sp>
        <p:nvSpPr>
          <p:cNvPr id="3" name="文本框 2">
            <a:extLst>
              <a:ext uri="{FF2B5EF4-FFF2-40B4-BE49-F238E27FC236}">
                <a16:creationId xmlns:a16="http://schemas.microsoft.com/office/drawing/2014/main" id="{593F73DD-A79F-4870-9B1C-A147C74C68EE}"/>
              </a:ext>
            </a:extLst>
          </p:cNvPr>
          <p:cNvSpPr txBox="1"/>
          <p:nvPr/>
        </p:nvSpPr>
        <p:spPr>
          <a:xfrm>
            <a:off x="413238" y="1630372"/>
            <a:ext cx="2391508" cy="3754874"/>
          </a:xfrm>
          <a:prstGeom prst="rect">
            <a:avLst/>
          </a:prstGeom>
          <a:solidFill>
            <a:schemeClr val="accent2">
              <a:lumMod val="20000"/>
              <a:lumOff val="80000"/>
            </a:schemeClr>
          </a:solidFill>
        </p:spPr>
        <p:txBody>
          <a:bodyPr wrap="square" rtlCol="0">
            <a:spAutoFit/>
          </a:bodyPr>
          <a:lstStyle/>
          <a:p>
            <a:pPr>
              <a:spcBef>
                <a:spcPts val="300"/>
              </a:spcBef>
              <a:spcAft>
                <a:spcPts val="300"/>
              </a:spcAft>
            </a:pPr>
            <a:r>
              <a:rPr lang="zh-CN" altLang="en-US" sz="2000" b="1" dirty="0">
                <a:solidFill>
                  <a:srgbClr val="371EA2"/>
                </a:solidFill>
                <a:latin typeface="黑体" panose="02010609060101010101" pitchFamily="49" charset="-122"/>
                <a:ea typeface="黑体" panose="02010609060101010101" pitchFamily="49" charset="-122"/>
              </a:rPr>
              <a:t>归纳定义法</a:t>
            </a:r>
          </a:p>
          <a:p>
            <a:pPr marL="285744" indent="-285744">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黑体" panose="02010609060101010101" pitchFamily="49" charset="-122"/>
                <a:ea typeface="黑体" panose="02010609060101010101" pitchFamily="49" charset="-122"/>
              </a:rPr>
              <a:t>归纳基：</a:t>
            </a:r>
            <a:endParaRPr lang="en-US" altLang="zh-CN" sz="1600" b="1" dirty="0">
              <a:solidFill>
                <a:schemeClr val="accent6">
                  <a:lumMod val="50000"/>
                </a:schemeClr>
              </a:solidFill>
              <a:latin typeface="黑体" panose="02010609060101010101" pitchFamily="49" charset="-122"/>
              <a:ea typeface="黑体" panose="02010609060101010101" pitchFamily="49" charset="-122"/>
            </a:endParaRPr>
          </a:p>
          <a:p>
            <a:pPr marL="742932" lvl="1" indent="-285744">
              <a:spcBef>
                <a:spcPts val="300"/>
              </a:spcBef>
              <a:spcAft>
                <a:spcPts val="300"/>
              </a:spcAft>
              <a:buFont typeface="Arial" panose="020B0604020202020204" pitchFamily="34" charset="0"/>
              <a:buChar char="•"/>
            </a:pPr>
            <a:r>
              <a:rPr lang="zh-CN" altLang="en-US" sz="1400" b="1" dirty="0">
                <a:solidFill>
                  <a:srgbClr val="C00000"/>
                </a:solidFill>
                <a:latin typeface="楷体" panose="02010609060101010101" pitchFamily="49" charset="-122"/>
                <a:ea typeface="楷体" panose="02010609060101010101" pitchFamily="49" charset="-122"/>
              </a:rPr>
              <a:t>给出待定义集合的基本元素</a:t>
            </a:r>
          </a:p>
          <a:p>
            <a:pPr marL="285744" indent="-285744">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黑体" panose="02010609060101010101" pitchFamily="49" charset="-122"/>
                <a:ea typeface="黑体" panose="02010609060101010101" pitchFamily="49" charset="-122"/>
              </a:rPr>
              <a:t>归纳步：</a:t>
            </a:r>
            <a:endParaRPr lang="en-US" altLang="zh-CN" sz="1600" b="1" dirty="0">
              <a:solidFill>
                <a:schemeClr val="accent6">
                  <a:lumMod val="50000"/>
                </a:schemeClr>
              </a:solidFill>
              <a:latin typeface="黑体" panose="02010609060101010101" pitchFamily="49" charset="-122"/>
              <a:ea typeface="黑体" panose="02010609060101010101" pitchFamily="49" charset="-122"/>
            </a:endParaRPr>
          </a:p>
          <a:p>
            <a:pPr marL="742932" lvl="1" indent="-285744">
              <a:spcBef>
                <a:spcPts val="300"/>
              </a:spcBef>
              <a:spcAft>
                <a:spcPts val="300"/>
              </a:spcAft>
              <a:buFont typeface="Arial" panose="020B0604020202020204" pitchFamily="34" charset="0"/>
              <a:buChar char="•"/>
            </a:pPr>
            <a:r>
              <a:rPr lang="zh-CN" altLang="en-US" sz="1400" b="1" dirty="0">
                <a:solidFill>
                  <a:srgbClr val="C00000"/>
                </a:solidFill>
                <a:latin typeface="楷体" panose="02010609060101010101" pitchFamily="49" charset="-122"/>
                <a:ea typeface="楷体" panose="02010609060101010101" pitchFamily="49" charset="-122"/>
              </a:rPr>
              <a:t>给出一些规则，从待定义集合已有元素构造属于待定义集合的元素</a:t>
            </a:r>
          </a:p>
          <a:p>
            <a:pPr marL="285744" indent="-285744">
              <a:spcBef>
                <a:spcPts val="300"/>
              </a:spcBef>
              <a:spcAft>
                <a:spcPts val="300"/>
              </a:spcAft>
              <a:buFont typeface="Arial" panose="020B0604020202020204" pitchFamily="34" charset="0"/>
              <a:buChar char="•"/>
            </a:pPr>
            <a:r>
              <a:rPr lang="zh-CN" altLang="en-US" sz="1600" b="1" dirty="0">
                <a:solidFill>
                  <a:schemeClr val="accent6">
                    <a:lumMod val="50000"/>
                  </a:schemeClr>
                </a:solidFill>
                <a:latin typeface="黑体" panose="02010609060101010101" pitchFamily="49" charset="-122"/>
                <a:ea typeface="黑体" panose="02010609060101010101" pitchFamily="49" charset="-122"/>
              </a:rPr>
              <a:t>最小化声明：</a:t>
            </a:r>
            <a:endParaRPr lang="en-US" altLang="zh-CN" sz="1600" b="1" dirty="0">
              <a:solidFill>
                <a:schemeClr val="accent6">
                  <a:lumMod val="50000"/>
                </a:schemeClr>
              </a:solidFill>
              <a:latin typeface="黑体" panose="02010609060101010101" pitchFamily="49" charset="-122"/>
              <a:ea typeface="黑体" panose="02010609060101010101" pitchFamily="49" charset="-122"/>
            </a:endParaRPr>
          </a:p>
          <a:p>
            <a:pPr marL="742932" lvl="1" indent="-285744">
              <a:spcBef>
                <a:spcPts val="300"/>
              </a:spcBef>
              <a:spcAft>
                <a:spcPts val="300"/>
              </a:spcAft>
              <a:buFont typeface="Arial" panose="020B0604020202020204" pitchFamily="34" charset="0"/>
              <a:buChar char="•"/>
            </a:pPr>
            <a:r>
              <a:rPr lang="zh-CN" altLang="en-US" sz="1400" b="1" dirty="0">
                <a:solidFill>
                  <a:srgbClr val="C00000"/>
                </a:solidFill>
                <a:latin typeface="楷体" panose="02010609060101010101" pitchFamily="49" charset="-122"/>
                <a:ea typeface="楷体" panose="02010609060101010101" pitchFamily="49" charset="-122"/>
              </a:rPr>
              <a:t>待定义集合的每个元素要么是基本元素，要么是通过规则构造出来的元素</a:t>
            </a:r>
          </a:p>
        </p:txBody>
      </p:sp>
      <p:pic>
        <p:nvPicPr>
          <p:cNvPr id="2" name="图片 1">
            <a:extLst>
              <a:ext uri="{FF2B5EF4-FFF2-40B4-BE49-F238E27FC236}">
                <a16:creationId xmlns:a16="http://schemas.microsoft.com/office/drawing/2014/main" id="{A98E4EF2-C357-425C-BD78-95CDA1ECBDA9}"/>
              </a:ext>
            </a:extLst>
          </p:cNvPr>
          <p:cNvPicPr>
            <a:picLocks noChangeAspect="1"/>
          </p:cNvPicPr>
          <p:nvPr/>
        </p:nvPicPr>
        <p:blipFill>
          <a:blip r:embed="rId2"/>
          <a:stretch>
            <a:fillRect/>
          </a:stretch>
        </p:blipFill>
        <p:spPr>
          <a:xfrm>
            <a:off x="2947130" y="1144824"/>
            <a:ext cx="8834314" cy="5080130"/>
          </a:xfrm>
          <a:prstGeom prst="rect">
            <a:avLst/>
          </a:prstGeom>
        </p:spPr>
      </p:pic>
    </p:spTree>
    <p:extLst>
      <p:ext uri="{BB962C8B-B14F-4D97-AF65-F5344CB8AC3E}">
        <p14:creationId xmlns:p14="http://schemas.microsoft.com/office/powerpoint/2010/main" val="115331769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1160</TotalTime>
  <Words>2100</Words>
  <Application>Microsoft Office PowerPoint</Application>
  <PresentationFormat>宽屏</PresentationFormat>
  <Paragraphs>250</Paragraphs>
  <Slides>16</Slides>
  <Notes>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仿宋</vt:lpstr>
      <vt:lpstr>黑体</vt:lpstr>
      <vt:lpstr>华文新魏</vt:lpstr>
      <vt:lpstr>楷体</vt:lpstr>
      <vt:lpstr>宋体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380514873@qq.com</cp:lastModifiedBy>
  <cp:revision>70</cp:revision>
  <dcterms:created xsi:type="dcterms:W3CDTF">2022-01-01T06:39:40Z</dcterms:created>
  <dcterms:modified xsi:type="dcterms:W3CDTF">2022-02-16T12:36:41Z</dcterms:modified>
</cp:coreProperties>
</file>